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2.xml" ContentType="application/vnd.openxmlformats-officedocument.theme+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3.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4.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theme/theme5.xml" ContentType="application/vnd.openxmlformats-officedocument.theme+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9" r:id="rId1"/>
    <p:sldMasterId id="2147483749" r:id="rId2"/>
    <p:sldMasterId id="2147483769" r:id="rId3"/>
    <p:sldMasterId id="2147483794" r:id="rId4"/>
    <p:sldMasterId id="2147483824" r:id="rId5"/>
    <p:sldMasterId id="2147483954" r:id="rId6"/>
  </p:sldMasterIdLst>
  <p:notesMasterIdLst>
    <p:notesMasterId r:id="rId44"/>
  </p:notesMasterIdLst>
  <p:sldIdLst>
    <p:sldId id="256" r:id="rId7"/>
    <p:sldId id="484" r:id="rId8"/>
    <p:sldId id="293" r:id="rId9"/>
    <p:sldId id="527" r:id="rId10"/>
    <p:sldId id="485" r:id="rId11"/>
    <p:sldId id="258" r:id="rId12"/>
    <p:sldId id="264" r:id="rId13"/>
    <p:sldId id="313" r:id="rId14"/>
    <p:sldId id="1135" r:id="rId15"/>
    <p:sldId id="274" r:id="rId16"/>
    <p:sldId id="267" r:id="rId17"/>
    <p:sldId id="309" r:id="rId18"/>
    <p:sldId id="307" r:id="rId19"/>
    <p:sldId id="1117" r:id="rId20"/>
    <p:sldId id="1119" r:id="rId21"/>
    <p:sldId id="303" r:id="rId22"/>
    <p:sldId id="304" r:id="rId23"/>
    <p:sldId id="269" r:id="rId24"/>
    <p:sldId id="311" r:id="rId25"/>
    <p:sldId id="285" r:id="rId26"/>
    <p:sldId id="279" r:id="rId27"/>
    <p:sldId id="1110" r:id="rId28"/>
    <p:sldId id="1115" r:id="rId29"/>
    <p:sldId id="1134" r:id="rId30"/>
    <p:sldId id="465" r:id="rId31"/>
    <p:sldId id="529" r:id="rId32"/>
    <p:sldId id="445" r:id="rId33"/>
    <p:sldId id="530" r:id="rId34"/>
    <p:sldId id="456" r:id="rId35"/>
    <p:sldId id="470" r:id="rId36"/>
    <p:sldId id="377" r:id="rId37"/>
    <p:sldId id="1136" r:id="rId38"/>
    <p:sldId id="520" r:id="rId39"/>
    <p:sldId id="528" r:id="rId40"/>
    <p:sldId id="282" r:id="rId41"/>
    <p:sldId id="286" r:id="rId42"/>
    <p:sldId id="287" r:id="rId4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6" autoAdjust="0"/>
    <p:restoredTop sz="69683" autoAdjust="0"/>
  </p:normalViewPr>
  <p:slideViewPr>
    <p:cSldViewPr snapToGrid="0">
      <p:cViewPr varScale="1">
        <p:scale>
          <a:sx n="98" d="100"/>
          <a:sy n="98" d="100"/>
        </p:scale>
        <p:origin x="96" y="12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tableStyles" Target="tableStyles.xml"/><Relationship Id="rId8" Type="http://schemas.openxmlformats.org/officeDocument/2006/relationships/slide" Target="slides/slide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viewProps" Target="viewProps.xml"/><Relationship Id="rId20" Type="http://schemas.openxmlformats.org/officeDocument/2006/relationships/slide" Target="slides/slide14.xml"/><Relationship Id="rId41" Type="http://schemas.openxmlformats.org/officeDocument/2006/relationships/slide" Target="slides/slide3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7425DDF-3390-4B0F-B8AD-D0492AD1FA40}" type="datetimeFigureOut">
              <a:rPr lang="en-US" smtClean="0"/>
              <a:t>10/27/2023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FCC7AB-ED43-4A12-91F1-A9ABD638FE18}" type="slidenum">
              <a:rPr lang="en-US" smtClean="0"/>
              <a:t>‹#›</a:t>
            </a:fld>
            <a:endParaRPr lang="en-US"/>
          </a:p>
        </p:txBody>
      </p:sp>
    </p:spTree>
    <p:extLst>
      <p:ext uri="{BB962C8B-B14F-4D97-AF65-F5344CB8AC3E}">
        <p14:creationId xmlns:p14="http://schemas.microsoft.com/office/powerpoint/2010/main" val="8374451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been making lots of changes and updates to HMS over the past 3 years.  The image here is one of the new features showing gridded rainfall in HMS so you can see how rainfall is distributed over time.  </a:t>
            </a:r>
          </a:p>
          <a:p>
            <a:endParaRPr lang="en-US" dirty="0"/>
          </a:p>
          <a:p>
            <a:r>
              <a:rPr lang="en-US" dirty="0"/>
              <a:t>HMS is a rainfall-runoff modeling software that can perform both event based and continuous based simulations.  We have methods for performing snowmelt modeling as well as handling evapotranspiration. HMS has been commonly used for estimating flows for flood risk analysis. So you will see HMS commonly used in real time operations and planning level studies.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presentation is going to be a crash course in HEC-HMS and we’ll be presenting information that falls in both basic and advance methods and that’s because within debris yield analysis, you will need to use basic and advanced features.  It can feel overwhelming but the main point of this lecture is more highlight features in HMS that are commonly used in Debris Yield analysis and resources for learning more.  We are not talking about debris yield methods yet.  This is to help set the stage for us to talk about debris yields estimation.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 think its important to set this expectation, there’s going to be a lot but we’ll point out the features most commonly used features in </a:t>
            </a:r>
            <a:r>
              <a:rPr lang="en-US" dirty="0" err="1"/>
              <a:t>hms</a:t>
            </a:r>
            <a:r>
              <a:rPr lang="en-US" dirty="0"/>
              <a:t> that can be applied to debris yield and links to resources to learn more.  </a:t>
            </a:r>
          </a:p>
          <a:p>
            <a:endParaRPr lang="en-US" dirty="0"/>
          </a:p>
        </p:txBody>
      </p:sp>
      <p:sp>
        <p:nvSpPr>
          <p:cNvPr id="4" name="Slide Number Placeholder 3"/>
          <p:cNvSpPr>
            <a:spLocks noGrp="1"/>
          </p:cNvSpPr>
          <p:nvPr>
            <p:ph type="sldNum" sz="quarter" idx="5"/>
          </p:nvPr>
        </p:nvSpPr>
        <p:spPr/>
        <p:txBody>
          <a:bodyPr/>
          <a:lstStyle/>
          <a:p>
            <a:fld id="{4DFCC7AB-ED43-4A12-91F1-A9ABD638FE18}" type="slidenum">
              <a:rPr lang="en-US" smtClean="0"/>
              <a:t>1</a:t>
            </a:fld>
            <a:endParaRPr lang="en-US"/>
          </a:p>
        </p:txBody>
      </p:sp>
    </p:spTree>
    <p:extLst>
      <p:ext uri="{BB962C8B-B14F-4D97-AF65-F5344CB8AC3E}">
        <p14:creationId xmlns:p14="http://schemas.microsoft.com/office/powerpoint/2010/main" val="35547657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We typically recommend you calibrate to 3 events if you’re doing event modeling.  Then validate to at least 2 events.  Validation is where after you’ve calibrated, you simulate another storm with the calibrated model parameters and you are not making any more tweaks.  You are checking your modeled parameters against another storm to see if your parameters can consistently give you reliable results.  </a:t>
            </a:r>
          </a:p>
          <a:p>
            <a:endParaRPr lang="en-US" dirty="0"/>
          </a:p>
          <a:p>
            <a:r>
              <a:rPr lang="en-US" dirty="0"/>
              <a:t>Validation events should be of he same or similar duration and behavior.  If you calibrated to a thunderstorm event and applied 3 day rainfall as your validation, you shouldn’t expect the model to perform well</a:t>
            </a:r>
          </a:p>
          <a:p>
            <a:endParaRPr lang="en-US" dirty="0"/>
          </a:p>
          <a:p>
            <a:r>
              <a:rPr lang="en-US" dirty="0"/>
              <a:t>Initial conditions are event specific.  From our perspective, you can change your initial conditions such as initial soil state or initial reservoir state.  But the model parameters that describe the hydrograph formation should not change.  </a:t>
            </a:r>
          </a:p>
          <a:p>
            <a:endParaRPr lang="en-US" dirty="0"/>
          </a:p>
          <a:p>
            <a:r>
              <a:rPr lang="en-US" dirty="0"/>
              <a:t>You should evaluate the performance of your validation.  You should set up the success criteria BEFORE validating.  Its cheating if you set it up after.  </a:t>
            </a:r>
          </a:p>
          <a:p>
            <a:endParaRPr lang="en-US" dirty="0"/>
          </a:p>
          <a:p>
            <a:r>
              <a:rPr lang="en-US" dirty="0"/>
              <a:t>Lastly, if your validation fails, go back to your mode parameters and see if there are changes </a:t>
            </a:r>
            <a:r>
              <a:rPr lang="en-US"/>
              <a:t>you could make.  </a:t>
            </a:r>
            <a:endParaRPr lang="en-US" dirty="0"/>
          </a:p>
        </p:txBody>
      </p:sp>
      <p:sp>
        <p:nvSpPr>
          <p:cNvPr id="4" name="Slide Number Placeholder 3"/>
          <p:cNvSpPr>
            <a:spLocks noGrp="1"/>
          </p:cNvSpPr>
          <p:nvPr>
            <p:ph type="sldNum" sz="quarter" idx="10"/>
          </p:nvPr>
        </p:nvSpPr>
        <p:spPr/>
        <p:txBody>
          <a:bodyPr/>
          <a:lstStyle/>
          <a:p>
            <a:fld id="{16E1912A-B902-460F-99AC-A8ECA3C8CF43}" type="slidenum">
              <a:rPr lang="en-US" smtClean="0"/>
              <a:t>10</a:t>
            </a:fld>
            <a:endParaRPr lang="en-US"/>
          </a:p>
        </p:txBody>
      </p:sp>
    </p:spTree>
    <p:extLst>
      <p:ext uri="{BB962C8B-B14F-4D97-AF65-F5344CB8AC3E}">
        <p14:creationId xmlns:p14="http://schemas.microsoft.com/office/powerpoint/2010/main" val="16649208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We’ll be going over two methods in HMS that give you the ability to create design storms.  Design storms are synthetic storms (made up storm) where you decide what the temporal distribution, the storm duration, and the rainfall depths.  </a:t>
            </a:r>
          </a:p>
          <a:p>
            <a:endParaRPr lang="en-US" dirty="0"/>
          </a:p>
          <a:p>
            <a:r>
              <a:rPr lang="en-US" dirty="0"/>
              <a:t>In debris flow emergency operations, we’ve seen users create some type of design storm to determine potential flood damage. The case that I’ve seen is the 50%, 10% AEP and they generate flood plains maps based on those rainfall events.  </a:t>
            </a:r>
          </a:p>
          <a:p>
            <a:endParaRPr lang="en-US" dirty="0"/>
          </a:p>
          <a:p>
            <a:r>
              <a:rPr lang="en-US" dirty="0"/>
              <a:t>The first method we have is the frequency storm.  The frequency storm creates a storm where all durations use the same frequency depth.  That means if you are creating a 1% AEP 72 hour storm duration, the 1-hr depth, 3-hr depth, 6-hr depths all come from the 1% frequency depth.  You sometimes hear the term nested storm.  </a:t>
            </a:r>
          </a:p>
          <a:p>
            <a:endParaRPr lang="en-US" dirty="0"/>
          </a:p>
          <a:p>
            <a:r>
              <a:rPr lang="en-US" dirty="0"/>
              <a:t>You assume that the probability of your rainfall is the probability of your flow, so the 1% AEP rain produces the 1% AEP flow.      </a:t>
            </a:r>
          </a:p>
          <a:p>
            <a:endParaRPr lang="en-US" dirty="0"/>
          </a:p>
          <a:p>
            <a:r>
              <a:rPr lang="en-US" dirty="0"/>
              <a:t>Precipitation depths are nested, meaning your 6-hr depth holds the 3-hr and 1-hr depths.</a:t>
            </a:r>
          </a:p>
          <a:p>
            <a:endParaRPr lang="en-US" dirty="0"/>
          </a:p>
          <a:p>
            <a:r>
              <a:rPr lang="en-US" dirty="0"/>
              <a:t>Your storm area is very important to determine areal reduction.  </a:t>
            </a:r>
          </a:p>
          <a:p>
            <a:endParaRPr lang="en-US" dirty="0"/>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11</a:t>
            </a:fld>
            <a:endParaRPr lang="en-US"/>
          </a:p>
        </p:txBody>
      </p:sp>
    </p:spTree>
    <p:extLst>
      <p:ext uri="{BB962C8B-B14F-4D97-AF65-F5344CB8AC3E}">
        <p14:creationId xmlns:p14="http://schemas.microsoft.com/office/powerpoint/2010/main" val="233305648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obtain the depths for the frequency storm method, we go to NOAA Atlas 14, click on the state you’re interested in, then find the location to get your depths.  </a:t>
            </a:r>
          </a:p>
        </p:txBody>
      </p:sp>
      <p:sp>
        <p:nvSpPr>
          <p:cNvPr id="4" name="Slide Number Placeholder 3"/>
          <p:cNvSpPr>
            <a:spLocks noGrp="1"/>
          </p:cNvSpPr>
          <p:nvPr>
            <p:ph type="sldNum" sz="quarter" idx="5"/>
          </p:nvPr>
        </p:nvSpPr>
        <p:spPr/>
        <p:txBody>
          <a:bodyPr/>
          <a:lstStyle/>
          <a:p>
            <a:fld id="{4DFCC7AB-ED43-4A12-91F1-A9ABD638FE18}" type="slidenum">
              <a:rPr lang="en-US" smtClean="0"/>
              <a:t>12</a:t>
            </a:fld>
            <a:endParaRPr lang="en-US"/>
          </a:p>
        </p:txBody>
      </p:sp>
    </p:spTree>
    <p:extLst>
      <p:ext uri="{BB962C8B-B14F-4D97-AF65-F5344CB8AC3E}">
        <p14:creationId xmlns:p14="http://schemas.microsoft.com/office/powerpoint/2010/main" val="12355014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terminology when setting up this method.  </a:t>
            </a:r>
          </a:p>
          <a:p>
            <a:endParaRPr lang="en-US" dirty="0"/>
          </a:p>
          <a:p>
            <a:r>
              <a:rPr lang="en-US" dirty="0"/>
              <a:t>Storm duration refers to the total storm duration so how long the storm is</a:t>
            </a:r>
          </a:p>
          <a:p>
            <a:endParaRPr lang="en-US" dirty="0"/>
          </a:p>
          <a:p>
            <a:r>
              <a:rPr lang="en-US" dirty="0"/>
              <a:t>Intensity Duration refers to the shortest precipitation increment.  We allow you to enter depths as short as 5 minutes to 6 </a:t>
            </a:r>
            <a:r>
              <a:rPr lang="en-US" dirty="0" err="1"/>
              <a:t>hrs</a:t>
            </a:r>
            <a:endParaRPr lang="en-US" dirty="0"/>
          </a:p>
          <a:p>
            <a:endParaRPr lang="en-US" dirty="0"/>
          </a:p>
          <a:p>
            <a:r>
              <a:rPr lang="en-US" dirty="0"/>
              <a:t>Intensity Position refers to the timing of the peak precipitation.  We give you a couple of options on where to place the highest precipitation depth.  50% places the highest depth in the middle</a:t>
            </a:r>
          </a:p>
          <a:p>
            <a:endParaRPr lang="en-US" dirty="0"/>
          </a:p>
          <a:p>
            <a:r>
              <a:rPr lang="en-US" dirty="0"/>
              <a:t>Area reduction refers to the point to area reduction method.  In the past, we only had TP 40 as the reduction method.  We now give a user specified option.</a:t>
            </a:r>
          </a:p>
          <a:p>
            <a:endParaRPr lang="en-US" dirty="0"/>
          </a:p>
          <a:p>
            <a:r>
              <a:rPr lang="en-US" dirty="0"/>
              <a:t>Spatial distribution refers to how you want to vary the depths.  We give a equal or variable depths options.  Equal means for your entire watershed, you give it just one set of depths.  For variable, you can assign different depths for each subbasin.  The variable option is more detailed and more appropriate if you have a large watershed with large changes in precipitation.  This is very common in California with the orographic effects of terrain.  Fortunately, we have this calculator option that lets you process gridded precipitation-frequency depths and computes the basin average depths for you.  In your workshop, you will get a chance to use this button.  </a:t>
            </a:r>
          </a:p>
        </p:txBody>
      </p:sp>
      <p:sp>
        <p:nvSpPr>
          <p:cNvPr id="4" name="Slide Number Placeholder 3"/>
          <p:cNvSpPr>
            <a:spLocks noGrp="1"/>
          </p:cNvSpPr>
          <p:nvPr>
            <p:ph type="sldNum" sz="quarter" idx="5"/>
          </p:nvPr>
        </p:nvSpPr>
        <p:spPr/>
        <p:txBody>
          <a:bodyPr/>
          <a:lstStyle/>
          <a:p>
            <a:fld id="{4DFCC7AB-ED43-4A12-91F1-A9ABD638FE18}" type="slidenum">
              <a:rPr lang="en-US" smtClean="0"/>
              <a:t>13</a:t>
            </a:fld>
            <a:endParaRPr lang="en-US"/>
          </a:p>
        </p:txBody>
      </p:sp>
    </p:spTree>
    <p:extLst>
      <p:ext uri="{BB962C8B-B14F-4D97-AF65-F5344CB8AC3E}">
        <p14:creationId xmlns:p14="http://schemas.microsoft.com/office/powerpoint/2010/main" val="102997668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solidFill>
                  <a:schemeClr val="tx1">
                    <a:lumMod val="95000"/>
                    <a:lumOff val="5000"/>
                  </a:schemeClr>
                </a:solidFill>
                <a:latin typeface="+mj-lt"/>
              </a:rPr>
              <a:t>The depths you get from NOAA Atlas 14 are point depths.  It’s not an area depth.  Depth area reduction reduces your point rainfall depths you get from NOAA atlas 14 based on a given area, typically your watershed area.  To properly apply frequency estimate from NOAA atlas 14, you need to apply areal reduction factors to go from a point depth to an areal depth.  The most commonly used areal reduction factors are from TP-29.  At this time, with respects to any national reduction factors, TP-29 is what is currently available.  NOAA has been saying they will be updating TP-40 at some point but its not clear when this will happen.</a:t>
            </a:r>
            <a:endParaRPr lang="en-US" baseline="0" dirty="0"/>
          </a:p>
          <a:p>
            <a:pPr marL="0" indent="0">
              <a:buFont typeface="Arial" panose="020B0604020202020204" pitchFamily="34" charset="0"/>
              <a:buNone/>
            </a:pPr>
            <a:endParaRPr lang="en-US" dirty="0">
              <a:solidFill>
                <a:schemeClr val="tx1">
                  <a:lumMod val="95000"/>
                  <a:lumOff val="5000"/>
                </a:schemeClr>
              </a:solidFill>
              <a:latin typeface="+mj-lt"/>
            </a:endParaRPr>
          </a:p>
          <a:p>
            <a:pPr marL="0" indent="0">
              <a:buFont typeface="Arial" panose="020B0604020202020204" pitchFamily="34" charset="0"/>
              <a:buNone/>
            </a:pPr>
            <a:r>
              <a:rPr lang="en-US" dirty="0">
                <a:solidFill>
                  <a:schemeClr val="tx1">
                    <a:lumMod val="95000"/>
                    <a:lumOff val="5000"/>
                  </a:schemeClr>
                </a:solidFill>
                <a:latin typeface="+mj-lt"/>
              </a:rPr>
              <a:t>For a typical storm composition, we tend to have a small area with high intense rainfall.  Moving further away from the intense rainfall, you could still have intense rainfall but less than the center.  As you move further away from the center of the storm, your rainfall intensity decreases.  Areal reduction was designed to reduce AEP point depths to reflect the reduction in depth as you increase in your area.  </a:t>
            </a:r>
          </a:p>
          <a:p>
            <a:pPr marL="0" indent="0">
              <a:buFont typeface="Arial" panose="020B0604020202020204" pitchFamily="34" charset="0"/>
              <a:buNone/>
            </a:pPr>
            <a:endParaRPr lang="en-US" dirty="0">
              <a:solidFill>
                <a:schemeClr val="tx1">
                  <a:lumMod val="95000"/>
                  <a:lumOff val="5000"/>
                </a:schemeClr>
              </a:solidFill>
              <a:latin typeface="+mj-lt"/>
            </a:endParaRP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23991035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With radar data, its easier to create your own site specific area reduction curves for storms.  You may be inclined to go with TP-40 which is what’s been used for the past 60 years but you can see there’s quite a bit of variability whether you choose TP-40 versus other storms.  </a:t>
            </a:r>
          </a:p>
          <a:p>
            <a:pPr marL="165261" indent="-165261">
              <a:buFont typeface="Arial" panose="020B0604020202020204" pitchFamily="34" charset="0"/>
              <a:buChar char="•"/>
            </a:pPr>
            <a:r>
              <a:rPr lang="en-US" baseline="0" dirty="0"/>
              <a:t>If you are able to get newer reduction curves, we give you the option to add those into HMS.  </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39096566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past, for you to perform design storms, you would need to download NOAA grids and go to a different GIS software to calculated AEP depths.  We’ve made that process much simpler now so you no longer need to go to ArcMap or QGIS.  </a:t>
            </a:r>
          </a:p>
          <a:p>
            <a:endParaRPr lang="en-US" dirty="0"/>
          </a:p>
          <a:p>
            <a:r>
              <a:rPr lang="en-US" dirty="0"/>
              <a:t>You can bring these grids in their native format.</a:t>
            </a:r>
          </a:p>
        </p:txBody>
      </p:sp>
      <p:sp>
        <p:nvSpPr>
          <p:cNvPr id="4" name="Slide Number Placeholder 3"/>
          <p:cNvSpPr>
            <a:spLocks noGrp="1"/>
          </p:cNvSpPr>
          <p:nvPr>
            <p:ph type="sldNum" sz="quarter" idx="5"/>
          </p:nvPr>
        </p:nvSpPr>
        <p:spPr/>
        <p:txBody>
          <a:bodyPr/>
          <a:lstStyle/>
          <a:p>
            <a:fld id="{4DFCC7AB-ED43-4A12-91F1-A9ABD638FE18}" type="slidenum">
              <a:rPr lang="en-US" smtClean="0"/>
              <a:t>16</a:t>
            </a:fld>
            <a:endParaRPr lang="en-US"/>
          </a:p>
        </p:txBody>
      </p:sp>
    </p:spTree>
    <p:extLst>
      <p:ext uri="{BB962C8B-B14F-4D97-AF65-F5344CB8AC3E}">
        <p14:creationId xmlns:p14="http://schemas.microsoft.com/office/powerpoint/2010/main" val="17752218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And perform spatial computes.  So you can compute the basin average or you can compute the average for every subbasin.  And you can compute the depths for multiple durations.  If you’ve done this by hand before, you know this could take a couple days.  Now, you can do this in literally minutes.  </a:t>
            </a:r>
          </a:p>
        </p:txBody>
      </p:sp>
      <p:sp>
        <p:nvSpPr>
          <p:cNvPr id="4" name="Slide Number Placeholder 3"/>
          <p:cNvSpPr>
            <a:spLocks noGrp="1"/>
          </p:cNvSpPr>
          <p:nvPr>
            <p:ph type="sldNum" sz="quarter" idx="5"/>
          </p:nvPr>
        </p:nvSpPr>
        <p:spPr/>
        <p:txBody>
          <a:bodyPr/>
          <a:lstStyle/>
          <a:p>
            <a:fld id="{4DFCC7AB-ED43-4A12-91F1-A9ABD638FE18}" type="slidenum">
              <a:rPr lang="en-US" smtClean="0"/>
              <a:t>17</a:t>
            </a:fld>
            <a:endParaRPr lang="en-US"/>
          </a:p>
        </p:txBody>
      </p:sp>
    </p:spTree>
    <p:extLst>
      <p:ext uri="{BB962C8B-B14F-4D97-AF65-F5344CB8AC3E}">
        <p14:creationId xmlns:p14="http://schemas.microsoft.com/office/powerpoint/2010/main" val="21209815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design storm method available in HMS is the Hypothetical Storm method.  This used to be called the SCS method, which followed SCS method for creating a design storm.  We’ve since generalized the method and gave users more options to customize.  </a:t>
            </a:r>
          </a:p>
          <a:p>
            <a:endParaRPr lang="en-US" dirty="0"/>
          </a:p>
          <a:p>
            <a:r>
              <a:rPr lang="en-US" dirty="0"/>
              <a:t>This method creates a storm based off just one duration.  In the Frequency Storm method, you needed multiple depths to create a storm.  This method just requires 1 depth.</a:t>
            </a:r>
          </a:p>
          <a:p>
            <a:endParaRPr lang="en-US" dirty="0"/>
          </a:p>
          <a:p>
            <a:r>
              <a:rPr lang="en-US" dirty="0"/>
              <a:t>You define a time pattern to distribute the storm depth.  You can use a predefined pattern from SCS method or use a user specified pattern.</a:t>
            </a:r>
          </a:p>
          <a:p>
            <a:endParaRPr lang="en-US" dirty="0"/>
          </a:p>
          <a:p>
            <a:r>
              <a:rPr lang="en-US" dirty="0"/>
              <a:t>Similar to the frequency storm, you assume the probability of the rainfall equals the probability of the flow.  </a:t>
            </a:r>
          </a:p>
          <a:p>
            <a:endParaRPr lang="en-US" dirty="0"/>
          </a:p>
          <a:p>
            <a:r>
              <a:rPr lang="en-US" dirty="0"/>
              <a:t>You need to assign a storm area for areal reduction purposes and you can specify the basin average depths to be for the whole basin or for individual subbasins.</a:t>
            </a:r>
          </a:p>
        </p:txBody>
      </p:sp>
      <p:sp>
        <p:nvSpPr>
          <p:cNvPr id="4" name="Slide Number Placeholder 3"/>
          <p:cNvSpPr>
            <a:spLocks noGrp="1"/>
          </p:cNvSpPr>
          <p:nvPr>
            <p:ph type="sldNum" sz="quarter" idx="5"/>
          </p:nvPr>
        </p:nvSpPr>
        <p:spPr/>
        <p:txBody>
          <a:bodyPr/>
          <a:lstStyle/>
          <a:p>
            <a:fld id="{4DFCC7AB-ED43-4A12-91F1-A9ABD638FE18}" type="slidenum">
              <a:rPr lang="en-US" smtClean="0"/>
              <a:t>18</a:t>
            </a:fld>
            <a:endParaRPr lang="en-US"/>
          </a:p>
        </p:txBody>
      </p:sp>
    </p:spTree>
    <p:extLst>
      <p:ext uri="{BB962C8B-B14F-4D97-AF65-F5344CB8AC3E}">
        <p14:creationId xmlns:p14="http://schemas.microsoft.com/office/powerpoint/2010/main" val="41507014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choose your own temporal distribution, you’ll need to create one</a:t>
            </a:r>
          </a:p>
          <a:p>
            <a:endParaRPr lang="en-US" dirty="0"/>
          </a:p>
          <a:p>
            <a:r>
              <a:rPr lang="en-US" dirty="0"/>
              <a:t>Similar to Frequency Storm, we have the calculator so you can compute the basin average depths in </a:t>
            </a:r>
            <a:r>
              <a:rPr lang="en-US" dirty="0" err="1"/>
              <a:t>hms</a:t>
            </a:r>
            <a:endParaRPr lang="en-US" dirty="0"/>
          </a:p>
          <a:p>
            <a:endParaRPr lang="en-US" dirty="0"/>
          </a:p>
          <a:p>
            <a:r>
              <a:rPr lang="en-US" dirty="0"/>
              <a:t>Depth Area reduction is applied to the rainfall depth.  If you are using a </a:t>
            </a:r>
            <a:r>
              <a:rPr lang="en-US" dirty="0" err="1"/>
              <a:t>precip-freq</a:t>
            </a:r>
            <a:r>
              <a:rPr lang="en-US" dirty="0"/>
              <a:t> grid, the areal reduction is based off the area above the selected computation point. </a:t>
            </a:r>
          </a:p>
          <a:p>
            <a:endParaRPr lang="en-US" dirty="0"/>
          </a:p>
          <a:p>
            <a:endParaRPr lang="en-US" dirty="0"/>
          </a:p>
        </p:txBody>
      </p:sp>
      <p:sp>
        <p:nvSpPr>
          <p:cNvPr id="4" name="Slide Number Placeholder 3"/>
          <p:cNvSpPr>
            <a:spLocks noGrp="1"/>
          </p:cNvSpPr>
          <p:nvPr>
            <p:ph type="sldNum" sz="quarter" idx="5"/>
          </p:nvPr>
        </p:nvSpPr>
        <p:spPr/>
        <p:txBody>
          <a:bodyPr/>
          <a:lstStyle/>
          <a:p>
            <a:fld id="{4DFCC7AB-ED43-4A12-91F1-A9ABD638FE18}" type="slidenum">
              <a:rPr lang="en-US" smtClean="0"/>
              <a:t>20</a:t>
            </a:fld>
            <a:endParaRPr lang="en-US"/>
          </a:p>
        </p:txBody>
      </p:sp>
    </p:spTree>
    <p:extLst>
      <p:ext uri="{BB962C8B-B14F-4D97-AF65-F5344CB8AC3E}">
        <p14:creationId xmlns:p14="http://schemas.microsoft.com/office/powerpoint/2010/main" val="767585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main points of this presentation is to point you guys to our online documentation.  Over the past three years, we’ve really expanded our </a:t>
            </a:r>
            <a:r>
              <a:rPr lang="en-US" dirty="0" err="1"/>
              <a:t>hms</a:t>
            </a:r>
            <a:r>
              <a:rPr lang="en-US" dirty="0"/>
              <a:t> documentation.  There’s a lot of information I won’t be able to cover in depth so I would encourage you guys to bookmark these links.  </a:t>
            </a:r>
          </a:p>
          <a:p>
            <a:endParaRPr lang="en-US" dirty="0"/>
          </a:p>
          <a:p>
            <a:r>
              <a:rPr lang="en-US" dirty="0"/>
              <a:t>The second thing we’ll talk about is event </a:t>
            </a:r>
            <a:r>
              <a:rPr lang="en-US" dirty="0" err="1"/>
              <a:t>event</a:t>
            </a:r>
            <a:r>
              <a:rPr lang="en-US" dirty="0"/>
              <a:t> modeling and continuous modeling.  What are the differences and what hydrologic features are important to consider when you do this type of modeling.  In our debris modeling, we will be doing both event and continuous </a:t>
            </a:r>
          </a:p>
          <a:p>
            <a:endParaRPr lang="en-US" dirty="0"/>
          </a:p>
          <a:p>
            <a:r>
              <a:rPr lang="en-US" dirty="0"/>
              <a:t>The next topic will be on calibration and validation.  In any type of hydrologic modeling, you’ll want to do some calibrating or validating to have confidence in your model</a:t>
            </a:r>
          </a:p>
          <a:p>
            <a:endParaRPr lang="en-US" dirty="0"/>
          </a:p>
          <a:p>
            <a:r>
              <a:rPr lang="en-US" dirty="0"/>
              <a:t>Setting up the frequency storm and hypothetical storm models.  This is related to creating design storms, such as the 1% AEP or 10% AEP.  A lot of emergency applications for debris flow modeling typically uses a design storm.  We will have a workshop on creating a design storm in HMS.  </a:t>
            </a:r>
          </a:p>
          <a:p>
            <a:endParaRPr lang="en-US" dirty="0"/>
          </a:p>
          <a:p>
            <a:r>
              <a:rPr lang="en-US" dirty="0"/>
              <a:t>Then lastly, we will talk about setting up a continuous model.  </a:t>
            </a:r>
          </a:p>
        </p:txBody>
      </p:sp>
      <p:sp>
        <p:nvSpPr>
          <p:cNvPr id="4" name="Slide Number Placeholder 3"/>
          <p:cNvSpPr>
            <a:spLocks noGrp="1"/>
          </p:cNvSpPr>
          <p:nvPr>
            <p:ph type="sldNum" sz="quarter" idx="5"/>
          </p:nvPr>
        </p:nvSpPr>
        <p:spPr/>
        <p:txBody>
          <a:bodyPr/>
          <a:lstStyle/>
          <a:p>
            <a:fld id="{4DFCC7AB-ED43-4A12-91F1-A9ABD638FE18}" type="slidenum">
              <a:rPr lang="en-US" smtClean="0"/>
              <a:t>2</a:t>
            </a:fld>
            <a:endParaRPr lang="en-US"/>
          </a:p>
        </p:txBody>
      </p:sp>
    </p:spTree>
    <p:extLst>
      <p:ext uri="{BB962C8B-B14F-4D97-AF65-F5344CB8AC3E}">
        <p14:creationId xmlns:p14="http://schemas.microsoft.com/office/powerpoint/2010/main" val="8145503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showing how to create your own temporal pattern. If you have a storm pattern that you want to use, this would be the way to do it in HMS.  You normalize time and depth.  When you input the pattern, you use the Percent Pattern paired data.</a:t>
            </a:r>
          </a:p>
        </p:txBody>
      </p:sp>
      <p:sp>
        <p:nvSpPr>
          <p:cNvPr id="4" name="Slide Number Placeholder 3"/>
          <p:cNvSpPr>
            <a:spLocks noGrp="1"/>
          </p:cNvSpPr>
          <p:nvPr>
            <p:ph type="sldNum" sz="quarter" idx="5"/>
          </p:nvPr>
        </p:nvSpPr>
        <p:spPr/>
        <p:txBody>
          <a:bodyPr/>
          <a:lstStyle/>
          <a:p>
            <a:fld id="{78AF3204-0D06-4E77-ABDE-F4433C802620}" type="slidenum">
              <a:rPr lang="en-US" smtClean="0"/>
              <a:t>21</a:t>
            </a:fld>
            <a:endParaRPr lang="en-US"/>
          </a:p>
        </p:txBody>
      </p:sp>
    </p:spTree>
    <p:extLst>
      <p:ext uri="{BB962C8B-B14F-4D97-AF65-F5344CB8AC3E}">
        <p14:creationId xmlns:p14="http://schemas.microsoft.com/office/powerpoint/2010/main" val="38999030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aseline="0" dirty="0"/>
              <a:t>Another way to get predesigned temporal patterns is to use NOAA Atlas 14 idealized patterns.  Atlas 14 created regional patterns.  There are 36 patterns each for storm durations 6, 12, 24, and 96 hours.  An example is shown for the 6-hr duration, 36 patterns.  Each quartile has 9 patterns.  The quartile represents when the peak rainfall happens.  These percentage curves were created by smoothing cumulative precipitation curves of historical events.  </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Probabilities of occurrence of precipitation totals were computed at each hour.  So at the 1 hour, you have multiple cumulative values at this duration.  You compute various percentiles at each hour, then connect the dots to get your smoothed percentile patterns.  </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7754069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A comparison between using frequency storm approach, which has the pyramid shaped hyetograph, and the NOAA Atlas 14 temporal patterns.  </a:t>
            </a:r>
          </a:p>
          <a:p>
            <a:pPr marL="165261" indent="-165261">
              <a:buFont typeface="Arial" panose="020B0604020202020204" pitchFamily="34" charset="0"/>
              <a:buChar char="•"/>
            </a:pPr>
            <a:r>
              <a:rPr lang="en-US" baseline="0" dirty="0"/>
              <a:t>In this example, we’re comparing 4 other patterns.</a:t>
            </a:r>
          </a:p>
          <a:p>
            <a:pPr marL="622461" lvl="1" indent="-165261">
              <a:buFont typeface="Arial" panose="020B0604020202020204" pitchFamily="34" charset="0"/>
              <a:buChar char="•"/>
            </a:pPr>
            <a:r>
              <a:rPr lang="en-US" baseline="0" dirty="0"/>
              <a:t>Two of the storms we have the peak happening early, then two with the peak happening later</a:t>
            </a:r>
          </a:p>
          <a:p>
            <a:pPr marL="165261" lvl="0" indent="-165261">
              <a:buFont typeface="Arial" panose="020B0604020202020204" pitchFamily="34" charset="0"/>
              <a:buChar char="•"/>
            </a:pPr>
            <a:r>
              <a:rPr lang="en-US" baseline="0" dirty="0"/>
              <a:t>In the case where you have early peak, we have largest peak values versus when the peak happens later.  </a:t>
            </a:r>
          </a:p>
          <a:p>
            <a:pPr marL="165261" lvl="0" indent="-165261">
              <a:buFont typeface="Arial" panose="020B0604020202020204" pitchFamily="34" charset="0"/>
              <a:buChar char="•"/>
            </a:pPr>
            <a:r>
              <a:rPr lang="en-US" baseline="0" dirty="0"/>
              <a:t>Hypothetical storms are more flexible since you have the option for assigning temporal patterns and you just need one depth.  Frequency storm, you have a limited temporal selection and you need to put in a lot more depths.  </a:t>
            </a:r>
          </a:p>
          <a:p>
            <a:pPr marL="622461" lvl="1" indent="-165261">
              <a:buFont typeface="Arial" panose="020B0604020202020204" pitchFamily="34" charset="0"/>
              <a:buChar char="•"/>
            </a:pPr>
            <a:endParaRPr lang="en-US" baseline="0" dirty="0"/>
          </a:p>
          <a:p>
            <a:pPr marL="457200" lvl="1" indent="0">
              <a:buFont typeface="Arial" panose="020B0604020202020204" pitchFamily="34" charset="0"/>
              <a:buNone/>
            </a:pPr>
            <a:endParaRPr lang="en-US" baseline="0" dirty="0"/>
          </a:p>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166209189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Some ways to calibrate your frequency storm is to compare the results to a flow frequency curves.  </a:t>
            </a:r>
          </a:p>
          <a:p>
            <a:pPr marL="171450" indent="-171450">
              <a:buFont typeface="Arial" panose="020B0604020202020204" pitchFamily="34" charset="0"/>
              <a:buChar char="•"/>
            </a:pPr>
            <a:r>
              <a:rPr lang="en-US" dirty="0"/>
              <a:t>Flow frequency curves are statistical representations of the flow distribution.  We have guidance on creating flow frequency curves using Bulletin 17C.  </a:t>
            </a:r>
          </a:p>
          <a:p>
            <a:pPr marL="628650" lvl="1" indent="-171450">
              <a:buFont typeface="Arial" panose="020B0604020202020204" pitchFamily="34" charset="0"/>
              <a:buChar char="•"/>
            </a:pPr>
            <a:r>
              <a:rPr lang="en-US" dirty="0"/>
              <a:t>At HEC, [ask audience if they know what software is called] we have a software called SSP that follows Bulletin 17C to create these curves</a:t>
            </a:r>
          </a:p>
          <a:p>
            <a:pPr marL="171450" lvl="0" indent="-171450">
              <a:buFont typeface="Arial" panose="020B0604020202020204" pitchFamily="34" charset="0"/>
              <a:buChar char="•"/>
            </a:pPr>
            <a:r>
              <a:rPr lang="en-US" dirty="0"/>
              <a:t>When calibrating your parameters, you’ll likely be changing the initial conditions.  More common events, likely the result of drier conditions.  More rare events, wetter conditions</a:t>
            </a:r>
          </a:p>
          <a:p>
            <a:pPr marL="628650" lvl="1" indent="-171450">
              <a:buFont typeface="Arial" panose="020B0604020202020204" pitchFamily="34" charset="0"/>
              <a:buChar char="•"/>
            </a:pPr>
            <a:r>
              <a:rPr lang="en-US" dirty="0"/>
              <a:t>Other parameters can be unit hydrograph.  You can have higher peaks happening with larger and larger rainfall</a:t>
            </a:r>
          </a:p>
          <a:p>
            <a:pPr marL="628650" lvl="1" indent="-171450">
              <a:buFont typeface="Arial" panose="020B0604020202020204" pitchFamily="34" charset="0"/>
              <a:buChar char="•"/>
            </a:pPr>
            <a:r>
              <a:rPr lang="en-US" dirty="0"/>
              <a:t>We have a method call Variable Clark unit hydrograph which dynamically adjusts your parameters based on the rainfall depth</a:t>
            </a:r>
          </a:p>
          <a:p>
            <a:pPr marL="171450" lvl="0" indent="-171450">
              <a:buFont typeface="Arial" panose="020B0604020202020204" pitchFamily="34" charset="0"/>
              <a:buChar char="•"/>
            </a:pPr>
            <a:r>
              <a:rPr lang="en-US" dirty="0"/>
              <a:t>If you feel confident about your model and the results, you could combine your modeled results with your observed data to improve the fit of your frequency curve.  We know you need a lot of data to create reliable frequency curves for rare frequencies, not a luxury we typically have.  You can supplement the curve with modeled results.  </a:t>
            </a:r>
          </a:p>
        </p:txBody>
      </p:sp>
      <p:sp>
        <p:nvSpPr>
          <p:cNvPr id="4" name="Slide Number Placeholder 3"/>
          <p:cNvSpPr>
            <a:spLocks noGrp="1"/>
          </p:cNvSpPr>
          <p:nvPr>
            <p:ph type="sldNum" sz="quarter" idx="5"/>
          </p:nvPr>
        </p:nvSpPr>
        <p:spPr/>
        <p:txBody>
          <a:bodyPr/>
          <a:lstStyle/>
          <a:p>
            <a:fld id="{4DFCC7AB-ED43-4A12-91F1-A9ABD638FE18}" type="slidenum">
              <a:rPr lang="en-US" smtClean="0"/>
              <a:t>24</a:t>
            </a:fld>
            <a:endParaRPr lang="en-US"/>
          </a:p>
        </p:txBody>
      </p:sp>
    </p:spTree>
    <p:extLst>
      <p:ext uri="{BB962C8B-B14F-4D97-AF65-F5344CB8AC3E}">
        <p14:creationId xmlns:p14="http://schemas.microsoft.com/office/powerpoint/2010/main" val="7902349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moving onto continuous simulation.  </a:t>
            </a:r>
          </a:p>
          <a:p>
            <a:endParaRPr lang="en-US" dirty="0"/>
          </a:p>
          <a:p>
            <a:r>
              <a:rPr lang="en-US" dirty="0"/>
              <a:t>We wanted to bring up continuous simulation since a couple of our workshops are doing continuous simulation and looking at how the soil infiltration changes over a course of 3 to 10 years after a wild fire.  Continuous simulation is when you are modeling longer time periods, typically a month out to decades.  There are hydrologic processes that are important to consider when modeling</a:t>
            </a:r>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25</a:t>
            </a:fld>
            <a:endParaRPr lang="en-US"/>
          </a:p>
        </p:txBody>
      </p:sp>
    </p:spTree>
    <p:extLst>
      <p:ext uri="{BB962C8B-B14F-4D97-AF65-F5344CB8AC3E}">
        <p14:creationId xmlns:p14="http://schemas.microsoft.com/office/powerpoint/2010/main" val="1078530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HMS, the meteorological model, must be configured with precipitation and evapotranspiration.  </a:t>
            </a:r>
          </a:p>
          <a:p>
            <a:pPr marL="628650" lvl="1" indent="-171450">
              <a:buFont typeface="Arial" panose="020B0604020202020204" pitchFamily="34" charset="0"/>
              <a:buChar char="•"/>
            </a:pPr>
            <a:r>
              <a:rPr lang="en-US" dirty="0"/>
              <a:t>According to DWR estimates 61% annually based on DWR.  </a:t>
            </a:r>
          </a:p>
          <a:p>
            <a:pPr marL="171450" lvl="0" indent="-171450">
              <a:buFont typeface="Arial" panose="020B0604020202020204" pitchFamily="34" charset="0"/>
              <a:buChar char="•"/>
            </a:pPr>
            <a:r>
              <a:rPr lang="en-US" dirty="0"/>
              <a:t>Subbasins must use the canopy method.  Canopy is the mechanism for extracting water from the soil.  Typically, in event modeling, we ignore canopy.  It gets lumped in with soil loss.  But with long term simulation, you can’t ignore this.</a:t>
            </a:r>
          </a:p>
          <a:p>
            <a:pPr marL="171450" lvl="0" indent="-171450">
              <a:buFont typeface="Arial" panose="020B0604020202020204" pitchFamily="34" charset="0"/>
              <a:buChar char="•"/>
            </a:pPr>
            <a:r>
              <a:rPr lang="en-US" dirty="0"/>
              <a:t>Subbasins must use a loss method that tracks soil moisture.  In HMS, we have three methods that can do this.  </a:t>
            </a:r>
          </a:p>
          <a:p>
            <a:pPr marL="171450" lvl="0" indent="-171450">
              <a:buFont typeface="Arial" panose="020B0604020202020204" pitchFamily="34" charset="0"/>
              <a:buChar char="•"/>
            </a:pPr>
            <a:r>
              <a:rPr lang="en-US" dirty="0"/>
              <a:t>Lastly, consider baseflow methods that conserve mass.  What we mean is the amount of water in the system is preserved, we are doing a proper water budgeting.  There are some popular baseflow methods, such as the Recession, that do not take into account the actual rainfall volume, so you could have more water volume in the system than actual rainfall.  </a:t>
            </a:r>
          </a:p>
          <a:p>
            <a:pPr marL="171450" lvl="0" indent="-171450">
              <a:buFont typeface="Arial" panose="020B0604020202020204" pitchFamily="34" charset="0"/>
              <a:buChar char="•"/>
            </a:pPr>
            <a:endParaRPr lang="en-US" dirty="0"/>
          </a:p>
          <a:p>
            <a:pPr marL="171450" lvl="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pPr>
              <a:defRPr/>
            </a:pPr>
            <a:fld id="{9A1C1C5F-81C3-4F44-94A6-177A5B5A4599}" type="slidenum">
              <a:rPr lang="en-US" smtClean="0"/>
              <a:pPr>
                <a:defRPr/>
              </a:pPr>
              <a:t>26</a:t>
            </a:fld>
            <a:endParaRPr lang="en-US"/>
          </a:p>
        </p:txBody>
      </p:sp>
    </p:spTree>
    <p:extLst>
      <p:ext uri="{BB962C8B-B14F-4D97-AF65-F5344CB8AC3E}">
        <p14:creationId xmlns:p14="http://schemas.microsoft.com/office/powerpoint/2010/main" val="5620636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Bullet point 3 was talking about using a loss method that accounts for moisture states.  Deficit and Constant is one of the loss methods that tracks moistures states.  It’s a pretty simple method that contains 4 parameters.  </a:t>
            </a:r>
          </a:p>
          <a:p>
            <a:pPr marL="171450" indent="-171450">
              <a:buFont typeface="Arial" panose="020B0604020202020204" pitchFamily="34" charset="0"/>
              <a:buChar char="•"/>
            </a:pPr>
            <a:r>
              <a:rPr lang="en-US" dirty="0"/>
              <a:t>There’s the initial state of the soil, </a:t>
            </a:r>
          </a:p>
          <a:p>
            <a:pPr marL="171450" indent="-171450">
              <a:buFont typeface="Arial" panose="020B0604020202020204" pitchFamily="34" charset="0"/>
              <a:buChar char="•"/>
            </a:pPr>
            <a:r>
              <a:rPr lang="en-US" dirty="0"/>
              <a:t>There’s the max deficit – how much water can the soil hold </a:t>
            </a:r>
          </a:p>
          <a:p>
            <a:pPr marL="171450" indent="-171450">
              <a:buFont typeface="Arial" panose="020B0604020202020204" pitchFamily="34" charset="0"/>
              <a:buChar char="•"/>
            </a:pPr>
            <a:r>
              <a:rPr lang="en-US" dirty="0"/>
              <a:t>The constant soil rate – once the initial deficit is satisfied, the rate of infiltration is set by this parameter</a:t>
            </a:r>
          </a:p>
          <a:p>
            <a:pPr marL="171450" indent="-171450">
              <a:buFont typeface="Arial" panose="020B0604020202020204" pitchFamily="34" charset="0"/>
              <a:buChar char="•"/>
            </a:pPr>
            <a:r>
              <a:rPr lang="en-US" dirty="0"/>
              <a:t>Impervious – the percentage of the subbasin that doesn’t have infiltration.</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dirty="0"/>
              <a:t>The diagram to the right describes the different losses that can occur once rain falls.  </a:t>
            </a:r>
          </a:p>
          <a:p>
            <a:pPr marL="171450" indent="-171450">
              <a:buFont typeface="Arial" panose="020B0604020202020204" pitchFamily="34" charset="0"/>
              <a:buChar char="•"/>
            </a:pPr>
            <a:r>
              <a:rPr lang="en-US" dirty="0"/>
              <a:t>Rainfall falls, some of the rain can get trapped by canopy, anything over the storage will overflow or throughfall onto the surface.</a:t>
            </a:r>
          </a:p>
          <a:p>
            <a:pPr marL="171450" indent="-171450">
              <a:buFont typeface="Arial" panose="020B0604020202020204" pitchFamily="34" charset="0"/>
              <a:buChar char="•"/>
            </a:pPr>
            <a:r>
              <a:rPr lang="en-US" dirty="0"/>
              <a:t>The surface has a storage as well, if there’s enough rain to overcome the surface storage, you then have infiltration.  Whatever is not infiltrated will be part of direct runoff.  </a:t>
            </a:r>
          </a:p>
          <a:p>
            <a:pPr marL="171450" indent="-171450">
              <a:buFont typeface="Arial" panose="020B0604020202020204" pitchFamily="34" charset="0"/>
              <a:buChar char="•"/>
            </a:pPr>
            <a:r>
              <a:rPr lang="en-US" dirty="0"/>
              <a:t>The Deficit and Constant method describes the soil storage layer, not the other layers.  </a:t>
            </a:r>
          </a:p>
        </p:txBody>
      </p:sp>
      <p:sp>
        <p:nvSpPr>
          <p:cNvPr id="4" name="Slide Number Placeholder 3"/>
          <p:cNvSpPr>
            <a:spLocks noGrp="1"/>
          </p:cNvSpPr>
          <p:nvPr>
            <p:ph type="sldNum" sz="quarter" idx="10"/>
          </p:nvPr>
        </p:nvSpPr>
        <p:spPr/>
        <p:txBody>
          <a:bodyPr/>
          <a:lstStyle/>
          <a:p>
            <a:pPr>
              <a:defRPr/>
            </a:pPr>
            <a:fld id="{9A1C1C5F-81C3-4F44-94A6-177A5B5A4599}" type="slidenum">
              <a:rPr lang="en-US" smtClean="0"/>
              <a:pPr>
                <a:defRPr/>
              </a:pPr>
              <a:t>27</a:t>
            </a:fld>
            <a:endParaRPr lang="en-US"/>
          </a:p>
        </p:txBody>
      </p:sp>
    </p:spTree>
    <p:extLst>
      <p:ext uri="{BB962C8B-B14F-4D97-AF65-F5344CB8AC3E}">
        <p14:creationId xmlns:p14="http://schemas.microsoft.com/office/powerpoint/2010/main" val="35484855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describes what I just said about the diagram </a:t>
            </a:r>
          </a:p>
          <a:p>
            <a:pPr marL="171450" indent="-171450">
              <a:buFont typeface="Arial" panose="020B0604020202020204" pitchFamily="34" charset="0"/>
              <a:buChar char="•"/>
            </a:pPr>
            <a:r>
              <a:rPr lang="en-US" dirty="0"/>
              <a:t>First three point I talked about from the diagram [read slide]</a:t>
            </a:r>
          </a:p>
          <a:p>
            <a:pPr marL="171450" indent="-171450">
              <a:buFont typeface="Arial" panose="020B0604020202020204" pitchFamily="34" charset="0"/>
              <a:buChar char="•"/>
            </a:pPr>
            <a:r>
              <a:rPr lang="en-US" dirty="0"/>
              <a:t>Percolation only happens when the soil is saturated (moisture deficit is equal to zero)</a:t>
            </a:r>
          </a:p>
          <a:p>
            <a:pPr marL="628650" lvl="1" indent="-171450">
              <a:buFont typeface="Arial" panose="020B0604020202020204" pitchFamily="34" charset="0"/>
              <a:buChar char="•"/>
            </a:pPr>
            <a:r>
              <a:rPr lang="en-US" dirty="0"/>
              <a:t>What that means is percolated water is sent over to the baseflow layer</a:t>
            </a:r>
          </a:p>
          <a:p>
            <a:pPr marL="628650" lvl="1" indent="-171450">
              <a:buFont typeface="Arial" panose="020B0604020202020204" pitchFamily="34" charset="0"/>
              <a:buChar char="•"/>
            </a:pPr>
            <a:r>
              <a:rPr lang="en-US" dirty="0"/>
              <a:t>The rate at which is moves over is based on the constant rate.  You can have a high constant rate, but your total hydrograph volume could still be high because of baseflow</a:t>
            </a:r>
          </a:p>
          <a:p>
            <a:pPr marL="171450" lvl="0" indent="-171450">
              <a:buFont typeface="Arial" panose="020B0604020202020204" pitchFamily="34" charset="0"/>
              <a:buChar char="•"/>
            </a:pPr>
            <a:r>
              <a:rPr lang="en-US" dirty="0"/>
              <a:t>Evapotranspiration will dry the soil which increases your moisture deficit.  When there is no rain, the rate moisture is being drawn out into the atm is based on the compute ET</a:t>
            </a:r>
          </a:p>
          <a:p>
            <a:pPr marL="171450" lvl="0"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9A1C1C5F-81C3-4F44-94A6-177A5B5A4599}" type="slidenum">
              <a:rPr lang="en-US" smtClean="0"/>
              <a:pPr>
                <a:defRPr/>
              </a:pPr>
              <a:t>28</a:t>
            </a:fld>
            <a:endParaRPr lang="en-US"/>
          </a:p>
        </p:txBody>
      </p:sp>
    </p:spTree>
    <p:extLst>
      <p:ext uri="{BB962C8B-B14F-4D97-AF65-F5344CB8AC3E}">
        <p14:creationId xmlns:p14="http://schemas.microsoft.com/office/powerpoint/2010/main" val="14358961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There is no ET unless the plant canopy layer is enabled</a:t>
            </a:r>
          </a:p>
          <a:p>
            <a:pPr marL="171450" indent="-171450">
              <a:buFont typeface="Arial" panose="020B0604020202020204" pitchFamily="34" charset="0"/>
              <a:buChar char="•"/>
            </a:pPr>
            <a:r>
              <a:rPr lang="en-US" dirty="0"/>
              <a:t>The crop coefficient is a parameter that can be adjusted to increase or decrease evapotranspiration.  </a:t>
            </a:r>
          </a:p>
          <a:p>
            <a:pPr marL="171450" indent="-171450">
              <a:buFont typeface="Arial" panose="020B0604020202020204" pitchFamily="34" charset="0"/>
              <a:buChar char="•"/>
            </a:pPr>
            <a:r>
              <a:rPr lang="en-US" dirty="0"/>
              <a:t>An uptake method must be selected for plant canopy.  The uptake method determines how water is extracted from the soil</a:t>
            </a:r>
          </a:p>
          <a:p>
            <a:pPr marL="628650" lvl="1" indent="-171450">
              <a:buFont typeface="Arial" panose="020B0604020202020204" pitchFamily="34" charset="0"/>
              <a:buChar char="•"/>
            </a:pPr>
            <a:r>
              <a:rPr lang="en-US" dirty="0"/>
              <a:t>The Simple method extracts at the potential evapotranspiration rate </a:t>
            </a:r>
          </a:p>
          <a:p>
            <a:pPr marL="628650" lvl="1" indent="-171450">
              <a:buFont typeface="Arial" panose="020B0604020202020204" pitchFamily="34" charset="0"/>
              <a:buChar char="•"/>
            </a:pPr>
            <a:r>
              <a:rPr lang="en-US" dirty="0"/>
              <a:t>Tension Reduction reduces the extraction as the soil becomes drier.  Works with Soil Moisture Accounting and Layered Green and </a:t>
            </a:r>
            <a:r>
              <a:rPr lang="en-US" dirty="0" err="1"/>
              <a:t>Ampt</a:t>
            </a:r>
            <a:r>
              <a:rPr lang="en-US" dirty="0"/>
              <a:t> </a:t>
            </a:r>
          </a:p>
          <a:p>
            <a:pPr marL="1085850" lvl="2" indent="-171450">
              <a:buFont typeface="Arial" panose="020B0604020202020204" pitchFamily="34" charset="0"/>
              <a:buChar char="•"/>
            </a:pPr>
            <a:r>
              <a:rPr lang="en-US" dirty="0"/>
              <a:t>Capillary forces, more area for the water to attach to.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9A1C1C5F-81C3-4F44-94A6-177A5B5A4599}" type="slidenum">
              <a:rPr lang="en-US" smtClean="0"/>
              <a:pPr>
                <a:defRPr/>
              </a:pPr>
              <a:t>29</a:t>
            </a:fld>
            <a:endParaRPr lang="en-US"/>
          </a:p>
        </p:txBody>
      </p:sp>
    </p:spTree>
    <p:extLst>
      <p:ext uri="{BB962C8B-B14F-4D97-AF65-F5344CB8AC3E}">
        <p14:creationId xmlns:p14="http://schemas.microsoft.com/office/powerpoint/2010/main" val="34995411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4 methods for computing ET.  The level of complexity increases from top to bottom.  </a:t>
            </a:r>
          </a:p>
        </p:txBody>
      </p:sp>
      <p:sp>
        <p:nvSpPr>
          <p:cNvPr id="5" name="Slide Number Placeholder 4"/>
          <p:cNvSpPr>
            <a:spLocks noGrp="1"/>
          </p:cNvSpPr>
          <p:nvPr>
            <p:ph type="sldNum" sz="quarter" idx="11"/>
          </p:nvPr>
        </p:nvSpPr>
        <p:spPr/>
        <p:txBody>
          <a:bodyPr/>
          <a:lstStyle/>
          <a:p>
            <a:fld id="{FFFBC57C-89AC-4665-8D9E-F09DF8887FF4}" type="slidenum">
              <a:rPr lang="en-US" smtClean="0"/>
              <a:pPr/>
              <a:t>30</a:t>
            </a:fld>
            <a:endParaRPr lang="en-US"/>
          </a:p>
        </p:txBody>
      </p:sp>
    </p:spTree>
    <p:extLst>
      <p:ext uri="{BB962C8B-B14F-4D97-AF65-F5344CB8AC3E}">
        <p14:creationId xmlns:p14="http://schemas.microsoft.com/office/powerpoint/2010/main" val="34741882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baseline="0" dirty="0"/>
              <a:t>This page here provides links to our basic and advance </a:t>
            </a:r>
            <a:r>
              <a:rPr lang="en-US" baseline="0" dirty="0" err="1"/>
              <a:t>hms</a:t>
            </a:r>
            <a:r>
              <a:rPr lang="en-US" baseline="0" dirty="0"/>
              <a:t> classes.  At HEC, we offer basic and advance </a:t>
            </a:r>
            <a:r>
              <a:rPr lang="en-US" baseline="0" dirty="0" err="1"/>
              <a:t>hms</a:t>
            </a:r>
            <a:r>
              <a:rPr lang="en-US" baseline="0" dirty="0"/>
              <a:t> class throughout the year.  You have to pay to join the class but our materials and agenda are all publicly available.  </a:t>
            </a:r>
          </a:p>
          <a:p>
            <a:endParaRPr lang="en-US" baseline="0" dirty="0"/>
          </a:p>
          <a:p>
            <a:r>
              <a:rPr lang="en-US" baseline="0" dirty="0"/>
              <a:t>Our last link is the Debris Flow Modeling SOP that was created just this year and walks you through how to perform a debris flow analysis in HMS.  Our workshop will cover about 60-70% of the SOP.  The SOP will touch on gradation curve development, CN adjustments, and frequency curves which we won’t be able to touch on in this class but we have this link provided for you.  </a:t>
            </a:r>
          </a:p>
        </p:txBody>
      </p:sp>
      <p:sp>
        <p:nvSpPr>
          <p:cNvPr id="4" name="Slide Number Placeholder 3"/>
          <p:cNvSpPr>
            <a:spLocks noGrp="1"/>
          </p:cNvSpPr>
          <p:nvPr>
            <p:ph type="sldNum" sz="quarter" idx="10"/>
          </p:nvPr>
        </p:nvSpPr>
        <p:spPr/>
        <p:txBody>
          <a:bodyPr/>
          <a:lstStyle/>
          <a:p>
            <a:fld id="{16E1912A-B902-460F-99AC-A8ECA3C8CF43}" type="slidenum">
              <a:rPr lang="en-US" smtClean="0"/>
              <a:t>3</a:t>
            </a:fld>
            <a:endParaRPr lang="en-US"/>
          </a:p>
        </p:txBody>
      </p:sp>
    </p:spTree>
    <p:extLst>
      <p:ext uri="{BB962C8B-B14F-4D97-AF65-F5344CB8AC3E}">
        <p14:creationId xmlns:p14="http://schemas.microsoft.com/office/powerpoint/2010/main" val="79271036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Tx/>
              <a:buNone/>
            </a:pPr>
            <a:r>
              <a:rPr lang="en-US" dirty="0"/>
              <a:t>Last topic we’ll discuss is on baseflow.  Figure to our right shows the components to a hydrograph.  Direct runoff is the runoff from on the surface after you’ve accounted for your canopy, surface, and soil losses.  The excess </a:t>
            </a:r>
            <a:r>
              <a:rPr lang="en-US" dirty="0" err="1"/>
              <a:t>precip</a:t>
            </a:r>
            <a:r>
              <a:rPr lang="en-US" dirty="0"/>
              <a:t> is transformed to direct runoff.  Interflow and baseflow reflect the slower moving water that travel below the surface. </a:t>
            </a:r>
          </a:p>
          <a:p>
            <a:pPr marL="0" indent="0">
              <a:buFontTx/>
              <a:buNone/>
            </a:pPr>
            <a:endParaRPr lang="en-US" dirty="0"/>
          </a:p>
          <a:p>
            <a:pPr marL="0" indent="0">
              <a:buFontTx/>
              <a:buNone/>
            </a:pPr>
            <a:r>
              <a:rPr lang="en-US" dirty="0"/>
              <a:t>Interflow is generally still the result of a recent storm system.  Baseflow, however, could be water storage from months ago.  If you were to go to the Sacramento river, the flow would be baseflow conditions.  </a:t>
            </a:r>
          </a:p>
          <a:p>
            <a:pPr marL="0" indent="0">
              <a:buFontTx/>
              <a:buNone/>
            </a:pPr>
            <a:endParaRPr lang="en-US" dirty="0"/>
          </a:p>
          <a:p>
            <a:pPr marL="0" indent="0">
              <a:buFontTx/>
              <a:buNone/>
            </a:pPr>
            <a:r>
              <a:rPr lang="en-US" dirty="0"/>
              <a:t>Not all systems will have groundwater baseflow.  This is what distinguishes perennial and ephemeral systems and how high the water table rises.  Drought conditions can affect baseflow.  If there’s been a prolonged period of time without rain, the existing water storage could dry up and affect perennial systems.  </a:t>
            </a:r>
          </a:p>
          <a:p>
            <a:pPr marL="0" indent="0">
              <a:buFontTx/>
              <a:buNone/>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31</a:t>
            </a:fld>
            <a:endParaRPr lang="en-US" dirty="0"/>
          </a:p>
        </p:txBody>
      </p:sp>
    </p:spTree>
    <p:extLst>
      <p:ext uri="{BB962C8B-B14F-4D97-AF65-F5344CB8AC3E}">
        <p14:creationId xmlns:p14="http://schemas.microsoft.com/office/powerpoint/2010/main" val="7429041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DFCC7AB-ED43-4A12-91F1-A9ABD638FE18}" type="slidenum">
              <a:rPr lang="en-US" smtClean="0"/>
              <a:t>32</a:t>
            </a:fld>
            <a:endParaRPr lang="en-US"/>
          </a:p>
        </p:txBody>
      </p:sp>
    </p:spTree>
    <p:extLst>
      <p:ext uri="{BB962C8B-B14F-4D97-AF65-F5344CB8AC3E}">
        <p14:creationId xmlns:p14="http://schemas.microsoft.com/office/powerpoint/2010/main" val="37894703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our favorite baseflow methods is the linear reservoir baseflow method.  </a:t>
            </a:r>
          </a:p>
          <a:p>
            <a:pPr marL="171450" indent="-171450">
              <a:buFont typeface="Arial" panose="020B0604020202020204" pitchFamily="34" charset="0"/>
              <a:buChar char="•"/>
            </a:pPr>
            <a:r>
              <a:rPr lang="en-US" dirty="0"/>
              <a:t>Designed to work with all loss methods</a:t>
            </a:r>
          </a:p>
          <a:p>
            <a:pPr marL="171450" indent="-171450">
              <a:buFont typeface="Arial" panose="020B0604020202020204" pitchFamily="34" charset="0"/>
              <a:buChar char="•"/>
            </a:pPr>
            <a:r>
              <a:rPr lang="en-US" dirty="0"/>
              <a:t>For initial and constant, curve number, and green &amp; </a:t>
            </a:r>
            <a:r>
              <a:rPr lang="en-US" dirty="0" err="1"/>
              <a:t>ampt</a:t>
            </a:r>
            <a:r>
              <a:rPr lang="en-US" dirty="0"/>
              <a:t> all of the loss is available to the linear reservoir baseflow</a:t>
            </a:r>
          </a:p>
          <a:p>
            <a:pPr marL="628650" lvl="1" indent="-171450">
              <a:buFont typeface="Arial" panose="020B0604020202020204" pitchFamily="34" charset="0"/>
              <a:buChar char="•"/>
            </a:pPr>
            <a:r>
              <a:rPr lang="en-US" dirty="0"/>
              <a:t>This means anything infiltrated will go to baseflow.  There is no soil moisture accounting happening</a:t>
            </a:r>
          </a:p>
          <a:p>
            <a:pPr marL="171450" lvl="0" indent="-171450">
              <a:buFont typeface="Arial" panose="020B0604020202020204" pitchFamily="34" charset="0"/>
              <a:buChar char="•"/>
            </a:pPr>
            <a:r>
              <a:rPr lang="en-US" dirty="0"/>
              <a:t>Only percolation in the Deficit and Constant, SMA, and Layered Green and </a:t>
            </a:r>
            <a:r>
              <a:rPr lang="en-US" dirty="0" err="1"/>
              <a:t>Ampt</a:t>
            </a:r>
            <a:r>
              <a:rPr lang="en-US" dirty="0"/>
              <a:t> is routed to Linear Reservoir Baseflow</a:t>
            </a:r>
          </a:p>
        </p:txBody>
      </p:sp>
      <p:sp>
        <p:nvSpPr>
          <p:cNvPr id="4" name="Slide Number Placeholder 3"/>
          <p:cNvSpPr>
            <a:spLocks noGrp="1"/>
          </p:cNvSpPr>
          <p:nvPr>
            <p:ph type="sldNum" sz="quarter" idx="5"/>
          </p:nvPr>
        </p:nvSpPr>
        <p:spPr/>
        <p:txBody>
          <a:bodyPr/>
          <a:lstStyle/>
          <a:p>
            <a:fld id="{BC3A86D8-1D95-4DFF-A26B-8F86AC3AC58E}" type="slidenum">
              <a:rPr lang="en-US" smtClean="0"/>
              <a:t>33</a:t>
            </a:fld>
            <a:endParaRPr lang="en-US" dirty="0"/>
          </a:p>
        </p:txBody>
      </p:sp>
    </p:spTree>
    <p:extLst>
      <p:ext uri="{BB962C8B-B14F-4D97-AF65-F5344CB8AC3E}">
        <p14:creationId xmlns:p14="http://schemas.microsoft.com/office/powerpoint/2010/main" val="15498341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Discussed resources available to create a HEC-HMS project</a:t>
            </a:r>
          </a:p>
          <a:p>
            <a:pPr marL="628650" lvl="1" indent="-171450">
              <a:buFont typeface="Arial" panose="020B0604020202020204" pitchFamily="34" charset="0"/>
              <a:buChar char="•"/>
            </a:pPr>
            <a:r>
              <a:rPr lang="en-US" dirty="0"/>
              <a:t>In our first workshop, you’ll get a chance to create your first HMS model </a:t>
            </a:r>
          </a:p>
          <a:p>
            <a:pPr marL="171450" lvl="0" indent="-171450">
              <a:buFont typeface="Arial" panose="020B0604020202020204" pitchFamily="34" charset="0"/>
              <a:buChar char="•"/>
            </a:pPr>
            <a:r>
              <a:rPr lang="en-US" dirty="0"/>
              <a:t>Talked about event vs continuous modeling</a:t>
            </a:r>
          </a:p>
          <a:p>
            <a:pPr marL="628650" lvl="1" indent="-171450">
              <a:buFont typeface="Arial" panose="020B0604020202020204" pitchFamily="34" charset="0"/>
              <a:buChar char="•"/>
            </a:pPr>
            <a:r>
              <a:rPr lang="en-US" dirty="0"/>
              <a:t>There are hydrologic processes you want to make sure you are modeling when doing continuous – setting up canopy method for ET and selecting appropriate methods</a:t>
            </a:r>
          </a:p>
          <a:p>
            <a:pPr marL="171450" lvl="0" indent="-171450">
              <a:buFont typeface="Arial" panose="020B0604020202020204" pitchFamily="34" charset="0"/>
              <a:buChar char="•"/>
            </a:pPr>
            <a:r>
              <a:rPr lang="en-US" dirty="0"/>
              <a:t>Talked about calibrating and validating event and continuous models</a:t>
            </a:r>
          </a:p>
          <a:p>
            <a:pPr marL="628650" lvl="1" indent="-171450">
              <a:buFont typeface="Arial" panose="020B0604020202020204" pitchFamily="34" charset="0"/>
              <a:buChar char="•"/>
            </a:pPr>
            <a:r>
              <a:rPr lang="en-US" dirty="0"/>
              <a:t>Make sure to use performance metrics to determine if your model is successful</a:t>
            </a:r>
          </a:p>
          <a:p>
            <a:pPr marL="171450" lvl="0" indent="-171450">
              <a:buFont typeface="Arial" panose="020B0604020202020204" pitchFamily="34" charset="0"/>
              <a:buChar char="•"/>
            </a:pPr>
            <a:r>
              <a:rPr lang="en-US" dirty="0"/>
              <a:t>Setting up the frequency storm and hypothetical storm methods</a:t>
            </a:r>
          </a:p>
          <a:p>
            <a:pPr marL="171450" lvl="0" indent="-171450">
              <a:buFont typeface="Arial" panose="020B0604020202020204" pitchFamily="34" charset="0"/>
              <a:buChar char="•"/>
            </a:pPr>
            <a:r>
              <a:rPr lang="en-US" dirty="0"/>
              <a:t>Then setting up a continuous simulation model </a:t>
            </a:r>
          </a:p>
        </p:txBody>
      </p:sp>
      <p:sp>
        <p:nvSpPr>
          <p:cNvPr id="4" name="Slide Number Placeholder 3"/>
          <p:cNvSpPr>
            <a:spLocks noGrp="1"/>
          </p:cNvSpPr>
          <p:nvPr>
            <p:ph type="sldNum" sz="quarter" idx="10"/>
          </p:nvPr>
        </p:nvSpPr>
        <p:spPr/>
        <p:txBody>
          <a:bodyPr/>
          <a:lstStyle/>
          <a:p>
            <a:fld id="{16E1912A-B902-460F-99AC-A8ECA3C8CF43}" type="slidenum">
              <a:rPr lang="en-US" smtClean="0"/>
              <a:t>34</a:t>
            </a:fld>
            <a:endParaRPr lang="en-US"/>
          </a:p>
        </p:txBody>
      </p:sp>
    </p:spTree>
    <p:extLst>
      <p:ext uri="{BB962C8B-B14F-4D97-AF65-F5344CB8AC3E}">
        <p14:creationId xmlns:p14="http://schemas.microsoft.com/office/powerpoint/2010/main" val="251172786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More cool tools in HMS that you can use for frequency storm analysis.  These computes are designed to help with reducing repeat computes.</a:t>
            </a:r>
          </a:p>
          <a:p>
            <a:pPr marL="628650" lvl="1"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fld id="{4DFCC7AB-ED43-4A12-91F1-A9ABD638FE18}" type="slidenum">
              <a:rPr lang="en-US" smtClean="0"/>
              <a:t>35</a:t>
            </a:fld>
            <a:endParaRPr lang="en-US"/>
          </a:p>
        </p:txBody>
      </p:sp>
    </p:spTree>
    <p:extLst>
      <p:ext uri="{BB962C8B-B14F-4D97-AF65-F5344CB8AC3E}">
        <p14:creationId xmlns:p14="http://schemas.microsoft.com/office/powerpoint/2010/main" val="42912940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Depth Area Analysis Compute – this works for both frequency storm and hypothetical storm method.  This compute lets you compute multiple frequency values in the same watershed based off index locations.  If you had a large watershed where you wanted to know the 10% AEP at 10 different junctions, you just need to set this up a Depth Area Analysis Compute and you can get the results at all 10 locations.  Otherwise, you have to setup 10 different simulations and change the area for the reduction factor</a:t>
            </a:r>
          </a:p>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36</a:t>
            </a:fld>
            <a:endParaRPr lang="en-US"/>
          </a:p>
        </p:txBody>
      </p:sp>
    </p:spTree>
    <p:extLst>
      <p:ext uri="{BB962C8B-B14F-4D97-AF65-F5344CB8AC3E}">
        <p14:creationId xmlns:p14="http://schemas.microsoft.com/office/powerpoint/2010/main" val="23354056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Frequency Analysis Compute – we just talked about computing the same frequency at different locations.  This lets you compute multiple frequencies at the same location. </a:t>
            </a:r>
          </a:p>
          <a:p>
            <a:pPr marL="628650" lvl="1" indent="-171450">
              <a:buFont typeface="Arial" panose="020B0604020202020204" pitchFamily="34" charset="0"/>
              <a:buChar char="•"/>
            </a:pPr>
            <a:r>
              <a:rPr lang="en-US" dirty="0"/>
              <a:t>Lets say you want to compute the 2-yr, 10-yr, 50-yr, and 100-yr all in the same compute, this lets you do this.</a:t>
            </a:r>
          </a:p>
          <a:p>
            <a:pPr marL="628650" lvl="1" indent="-171450">
              <a:buFont typeface="Arial" panose="020B0604020202020204" pitchFamily="34" charset="0"/>
              <a:buChar char="•"/>
            </a:pPr>
            <a:r>
              <a:rPr lang="en-US" dirty="0"/>
              <a:t>This is the same storm area but you can vary the rainfall depths at the same location</a:t>
            </a:r>
          </a:p>
          <a:p>
            <a:pPr marL="628650" lvl="1" indent="-171450">
              <a:buFont typeface="Arial" panose="020B0604020202020204" pitchFamily="34" charset="0"/>
              <a:buChar char="•"/>
            </a:pPr>
            <a:r>
              <a:rPr lang="en-US" dirty="0"/>
              <a:t>At the end, you can create a compute frequency curve.  </a:t>
            </a:r>
          </a:p>
          <a:p>
            <a:endParaRPr lang="en-US" dirty="0"/>
          </a:p>
        </p:txBody>
      </p:sp>
      <p:sp>
        <p:nvSpPr>
          <p:cNvPr id="4" name="Slide Number Placeholder 3"/>
          <p:cNvSpPr>
            <a:spLocks noGrp="1"/>
          </p:cNvSpPr>
          <p:nvPr>
            <p:ph type="sldNum" sz="quarter" idx="5"/>
          </p:nvPr>
        </p:nvSpPr>
        <p:spPr/>
        <p:txBody>
          <a:bodyPr/>
          <a:lstStyle/>
          <a:p>
            <a:fld id="{4DFCC7AB-ED43-4A12-91F1-A9ABD638FE18}" type="slidenum">
              <a:rPr lang="en-US" smtClean="0"/>
              <a:t>37</a:t>
            </a:fld>
            <a:endParaRPr lang="en-US"/>
          </a:p>
        </p:txBody>
      </p:sp>
    </p:spTree>
    <p:extLst>
      <p:ext uri="{BB962C8B-B14F-4D97-AF65-F5344CB8AC3E}">
        <p14:creationId xmlns:p14="http://schemas.microsoft.com/office/powerpoint/2010/main" val="30241832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An event model is a simulation that is performed for a single storm.  You can have multiple rain events within a storm. In the image, you can see there’s three rainfall events all part of the same storm system.   You can also think of events in time, so an event model will typically be on the order of a few hours to maybe a week.  </a:t>
            </a:r>
          </a:p>
          <a:p>
            <a:endParaRPr lang="en-US" baseline="0" dirty="0"/>
          </a:p>
          <a:p>
            <a:r>
              <a:rPr lang="en-US" baseline="0" dirty="0"/>
              <a:t>Continuous simulation models multiple events and typically will typically be on the order of months to years in terms of time.  There are hydrologic processes that become critical when you start looking at longer time scales.  Infiltration is one of them, where you will have a drying processes due to evapotranspiration.  Baseflow methods are also important (also the case in event modeling) but baseflow could be the dominant flow mechanism when looking at longer time periods.  This could be important for water supply purposes.</a:t>
            </a:r>
          </a:p>
        </p:txBody>
      </p:sp>
      <p:sp>
        <p:nvSpPr>
          <p:cNvPr id="4" name="Slide Number Placeholder 3"/>
          <p:cNvSpPr>
            <a:spLocks noGrp="1"/>
          </p:cNvSpPr>
          <p:nvPr>
            <p:ph type="sldNum" sz="quarter" idx="10"/>
          </p:nvPr>
        </p:nvSpPr>
        <p:spPr/>
        <p:txBody>
          <a:bodyPr/>
          <a:lstStyle/>
          <a:p>
            <a:fld id="{16E1912A-B902-460F-99AC-A8ECA3C8CF43}" type="slidenum">
              <a:rPr lang="en-US" smtClean="0"/>
              <a:t>4</a:t>
            </a:fld>
            <a:endParaRPr lang="en-US"/>
          </a:p>
        </p:txBody>
      </p:sp>
    </p:spTree>
    <p:extLst>
      <p:ext uri="{BB962C8B-B14F-4D97-AF65-F5344CB8AC3E}">
        <p14:creationId xmlns:p14="http://schemas.microsoft.com/office/powerpoint/2010/main" val="25804163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Within event and continuous modeling, there are modeling methods that are more appropriate to use than others.  Taking a step back, one of the unique features of HMS is we provide a variety of methods for users to select from.  Other hydrologic models will tend to have prescribed methods or just a few selections while in HMS, we let you choose.  </a:t>
            </a:r>
          </a:p>
          <a:p>
            <a:endParaRPr lang="en-US" dirty="0"/>
          </a:p>
          <a:p>
            <a:r>
              <a:rPr lang="en-US" dirty="0"/>
              <a:t>That being said, we have methods listed here that are better suited for continuous modeling and methods better suited for event modeling.  </a:t>
            </a:r>
          </a:p>
        </p:txBody>
      </p:sp>
      <p:sp>
        <p:nvSpPr>
          <p:cNvPr id="4" name="Slide Number Placeholder 3"/>
          <p:cNvSpPr>
            <a:spLocks noGrp="1"/>
          </p:cNvSpPr>
          <p:nvPr>
            <p:ph type="sldNum" sz="quarter" idx="5"/>
          </p:nvPr>
        </p:nvSpPr>
        <p:spPr/>
        <p:txBody>
          <a:bodyPr/>
          <a:lstStyle/>
          <a:p>
            <a:fld id="{4DFCC7AB-ED43-4A12-91F1-A9ABD638FE18}" type="slidenum">
              <a:rPr lang="en-US" smtClean="0"/>
              <a:t>5</a:t>
            </a:fld>
            <a:endParaRPr lang="en-US"/>
          </a:p>
        </p:txBody>
      </p:sp>
    </p:spTree>
    <p:extLst>
      <p:ext uri="{BB962C8B-B14F-4D97-AF65-F5344CB8AC3E}">
        <p14:creationId xmlns:p14="http://schemas.microsoft.com/office/powerpoint/2010/main" val="24268118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When developing a hydrologic model, we tend to emphasize making sure to calibrate your model.  </a:t>
            </a:r>
          </a:p>
          <a:p>
            <a:endParaRPr lang="en-US" dirty="0"/>
          </a:p>
          <a:p>
            <a:r>
              <a:rPr lang="en-US" dirty="0"/>
              <a:t>We listed here a few guidelines for calibrating.  </a:t>
            </a:r>
          </a:p>
          <a:p>
            <a:pPr marL="171450" indent="-171450">
              <a:buFont typeface="Arial" panose="020B0604020202020204" pitchFamily="34" charset="0"/>
              <a:buChar char="•"/>
            </a:pPr>
            <a:r>
              <a:rPr lang="en-US" dirty="0"/>
              <a:t>Working from upstream to downstream, </a:t>
            </a:r>
          </a:p>
          <a:p>
            <a:pPr marL="171450" indent="-171450">
              <a:buFont typeface="Arial" panose="020B0604020202020204" pitchFamily="34" charset="0"/>
              <a:buChar char="•"/>
            </a:pPr>
            <a:r>
              <a:rPr lang="en-US" dirty="0"/>
              <a:t>adjust one parameter at a time, </a:t>
            </a:r>
          </a:p>
          <a:p>
            <a:pPr marL="171450" indent="-171450">
              <a:buFont typeface="Arial" panose="020B0604020202020204" pitchFamily="34" charset="0"/>
              <a:buChar char="•"/>
            </a:pPr>
            <a:r>
              <a:rPr lang="en-US" dirty="0"/>
              <a:t>adjust uncertain parameters, </a:t>
            </a:r>
          </a:p>
          <a:p>
            <a:pPr marL="171450" indent="-171450">
              <a:buFont typeface="Arial" panose="020B0604020202020204" pitchFamily="34" charset="0"/>
              <a:buChar char="•"/>
            </a:pPr>
            <a:r>
              <a:rPr lang="en-US" dirty="0"/>
              <a:t>use physical evidence for making adjustments – looking at your soil data and land use data to inform you on how to make adjustments</a:t>
            </a:r>
          </a:p>
          <a:p>
            <a:pPr marL="171450" indent="-171450">
              <a:buFont typeface="Arial" panose="020B0604020202020204" pitchFamily="34" charset="0"/>
              <a:buChar char="•"/>
            </a:pPr>
            <a:r>
              <a:rPr lang="en-US" dirty="0"/>
              <a:t>careful not to adjust parameters just to receive a certain result.  - the final parameters you selected make sense for the basin</a:t>
            </a:r>
          </a:p>
          <a:p>
            <a:r>
              <a:rPr lang="en-US" dirty="0"/>
              <a:t> </a:t>
            </a:r>
          </a:p>
          <a:p>
            <a:r>
              <a:rPr lang="en-US" dirty="0"/>
              <a:t>With event calibration, what you use to assess success could be focusing on matching the hydrograph peak, the timing of the peak, and volume.  With continuous simulation, success could be volume, looking a performance metrics, and/or flow-frequency curves.  </a:t>
            </a:r>
          </a:p>
        </p:txBody>
      </p:sp>
      <p:sp>
        <p:nvSpPr>
          <p:cNvPr id="4" name="Slide Number Placeholder 3"/>
          <p:cNvSpPr>
            <a:spLocks noGrp="1"/>
          </p:cNvSpPr>
          <p:nvPr>
            <p:ph type="sldNum" sz="quarter" idx="10"/>
          </p:nvPr>
        </p:nvSpPr>
        <p:spPr/>
        <p:txBody>
          <a:bodyPr/>
          <a:lstStyle/>
          <a:p>
            <a:fld id="{16E1912A-B902-460F-99AC-A8ECA3C8CF43}" type="slidenum">
              <a:rPr lang="en-US" smtClean="0"/>
              <a:t>6</a:t>
            </a:fld>
            <a:endParaRPr lang="en-US"/>
          </a:p>
        </p:txBody>
      </p:sp>
    </p:spTree>
    <p:extLst>
      <p:ext uri="{BB962C8B-B14F-4D97-AF65-F5344CB8AC3E}">
        <p14:creationId xmlns:p14="http://schemas.microsoft.com/office/powerpoint/2010/main" val="36368117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When we are evaluating model success, purely looking at how well simulated data and observed data match could lead to some subjectivity.  One person can see the model results and think they nailed it while a reviewer can look at it and ask the modeler to try again.  One means of removing subjectivity is using performance metrics to quantify how well a model is performing.  There are 4 performance metrics that we show in HMS, R^2, NSE, RSR, and PBIAS.  </a:t>
            </a:r>
          </a:p>
          <a:p>
            <a:endParaRPr lang="en-US" dirty="0"/>
          </a:p>
          <a:p>
            <a:r>
              <a:rPr lang="en-US" dirty="0"/>
              <a:t>These are from a paper by </a:t>
            </a:r>
            <a:r>
              <a:rPr lang="en-US" dirty="0" err="1"/>
              <a:t>Moriasi</a:t>
            </a:r>
            <a:r>
              <a:rPr lang="en-US" dirty="0"/>
              <a:t> 2007 that recommended looking at these metrics together to assess model performance.  In the table, we have rating based off the metrics.  In order for you to achieve a Very Good, you need to hit all of these metrics.  </a:t>
            </a:r>
          </a:p>
        </p:txBody>
      </p:sp>
      <p:sp>
        <p:nvSpPr>
          <p:cNvPr id="4" name="Slide Number Placeholder 3"/>
          <p:cNvSpPr>
            <a:spLocks noGrp="1"/>
          </p:cNvSpPr>
          <p:nvPr>
            <p:ph type="sldNum" sz="quarter" idx="10"/>
          </p:nvPr>
        </p:nvSpPr>
        <p:spPr/>
        <p:txBody>
          <a:bodyPr/>
          <a:lstStyle/>
          <a:p>
            <a:fld id="{16E1912A-B902-460F-99AC-A8ECA3C8CF43}" type="slidenum">
              <a:rPr lang="en-US" smtClean="0"/>
              <a:t>7</a:t>
            </a:fld>
            <a:endParaRPr lang="en-US"/>
          </a:p>
        </p:txBody>
      </p:sp>
    </p:spTree>
    <p:extLst>
      <p:ext uri="{BB962C8B-B14F-4D97-AF65-F5344CB8AC3E}">
        <p14:creationId xmlns:p14="http://schemas.microsoft.com/office/powerpoint/2010/main" val="7336818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are techniques for evaluating continuous simulation models. Because we could be simulating long periods, it can be more effective to look at trends versus every peak flow value.  We call these trends runoff signatures</a:t>
            </a:r>
          </a:p>
          <a:p>
            <a:pPr marL="171450" indent="-171450">
              <a:buFont typeface="Arial" panose="020B0604020202020204" pitchFamily="34" charset="0"/>
              <a:buChar char="•"/>
            </a:pPr>
            <a:r>
              <a:rPr lang="en-US" dirty="0"/>
              <a:t>You can look at monthly average flow or monthly average SWE.  </a:t>
            </a:r>
          </a:p>
        </p:txBody>
      </p:sp>
      <p:sp>
        <p:nvSpPr>
          <p:cNvPr id="4" name="Slide Number Placeholder 3"/>
          <p:cNvSpPr>
            <a:spLocks noGrp="1"/>
          </p:cNvSpPr>
          <p:nvPr>
            <p:ph type="sldNum" sz="quarter" idx="10"/>
          </p:nvPr>
        </p:nvSpPr>
        <p:spPr/>
        <p:txBody>
          <a:bodyPr/>
          <a:lstStyle/>
          <a:p>
            <a:fld id="{16E1912A-B902-460F-99AC-A8ECA3C8CF43}" type="slidenum">
              <a:rPr lang="en-US" smtClean="0"/>
              <a:t>8</a:t>
            </a:fld>
            <a:endParaRPr lang="en-US"/>
          </a:p>
        </p:txBody>
      </p:sp>
    </p:spTree>
    <p:extLst>
      <p:ext uri="{BB962C8B-B14F-4D97-AF65-F5344CB8AC3E}">
        <p14:creationId xmlns:p14="http://schemas.microsoft.com/office/powerpoint/2010/main" val="21721046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Or you can compute a flow frequency curve based off your model results and compare them to your observed results (as shown on the right).  Only need to match the maximum annual flow values rather than every peak value.</a:t>
            </a:r>
          </a:p>
          <a:p>
            <a:endParaRPr lang="en-US" dirty="0"/>
          </a:p>
          <a:p>
            <a:r>
              <a:rPr lang="en-US" dirty="0"/>
              <a:t>The figure to the left is showing how you can “calibrate” to a frequency curve using event modeling.  This is where you would create a design storm, such as the 1% AEP, assume your 1% AEP equals your 1% AEP flow, and adjust your model parameters until they match.  </a:t>
            </a:r>
          </a:p>
        </p:txBody>
      </p:sp>
      <p:sp>
        <p:nvSpPr>
          <p:cNvPr id="4" name="Slide Number Placeholder 3"/>
          <p:cNvSpPr>
            <a:spLocks noGrp="1"/>
          </p:cNvSpPr>
          <p:nvPr>
            <p:ph type="sldNum" sz="quarter" idx="10"/>
          </p:nvPr>
        </p:nvSpPr>
        <p:spPr/>
        <p:txBody>
          <a:bodyPr/>
          <a:lstStyle/>
          <a:p>
            <a:fld id="{16E1912A-B902-460F-99AC-A8ECA3C8CF43}" type="slidenum">
              <a:rPr lang="en-US" smtClean="0"/>
              <a:t>9</a:t>
            </a:fld>
            <a:endParaRPr lang="en-US"/>
          </a:p>
        </p:txBody>
      </p:sp>
    </p:spTree>
    <p:extLst>
      <p:ext uri="{BB962C8B-B14F-4D97-AF65-F5344CB8AC3E}">
        <p14:creationId xmlns:p14="http://schemas.microsoft.com/office/powerpoint/2010/main" val="7668409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719321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79637715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p:nvSpPr>
        <p:spPr>
          <a:xfrm>
            <a:off x="270270" y="165780"/>
            <a:ext cx="10804129"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p>
            <a:endParaRPr lang="en-US"/>
          </a:p>
        </p:txBody>
      </p:sp>
      <p:sp>
        <p:nvSpPr>
          <p:cNvPr id="10" name="TextBox 9"/>
          <p:cNvSpPr txBox="1"/>
          <p:nvPr/>
        </p:nvSpPr>
        <p:spPr>
          <a:xfrm>
            <a:off x="609601" y="5525354"/>
            <a:ext cx="5755217" cy="646331"/>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3072781389"/>
      </p:ext>
    </p:extLst>
  </p:cSld>
  <p:clrMapOvr>
    <a:masterClrMapping/>
  </p:clrMapOvr>
  <p:extLst>
    <p:ext uri="{DCECCB84-F9BA-43D5-87BE-67443E8EF086}">
      <p15:sldGuideLst xmlns:p15="http://schemas.microsoft.com/office/powerpoint/2012/main"/>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p:nvSpPr>
        <p:spPr>
          <a:xfrm>
            <a:off x="270270" y="165780"/>
            <a:ext cx="10804129"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10396500"/>
      </p:ext>
    </p:extLst>
  </p:cSld>
  <p:clrMapOvr>
    <a:masterClrMapping/>
  </p:clrMapOvr>
  <p:extLst>
    <p:ext uri="{DCECCB84-F9BA-43D5-87BE-67443E8EF086}">
      <p15:sldGuideLst xmlns:p15="http://schemas.microsoft.com/office/powerpoint/2012/main"/>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270270" y="161926"/>
            <a:ext cx="10804129"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
        <p:nvSpPr>
          <p:cNvPr id="12" name="TextBox 11"/>
          <p:cNvSpPr txBox="1"/>
          <p:nvPr/>
        </p:nvSpPr>
        <p:spPr>
          <a:xfrm>
            <a:off x="609601" y="5516645"/>
            <a:ext cx="5755217" cy="646331"/>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1092583013"/>
      </p:ext>
    </p:extLst>
  </p:cSld>
  <p:clrMapOvr>
    <a:masterClrMapping/>
  </p:clrMapOvr>
  <p:extLst>
    <p:ext uri="{DCECCB84-F9BA-43D5-87BE-67443E8EF086}">
      <p15:sldGuideLst xmlns:p15="http://schemas.microsoft.com/office/powerpoint/2012/main"/>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270270" y="161926"/>
            <a:ext cx="10804129"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1703013781"/>
      </p:ext>
    </p:extLst>
  </p:cSld>
  <p:clrMapOvr>
    <a:masterClrMapping/>
  </p:clrMapOvr>
  <p:extLst>
    <p:ext uri="{DCECCB84-F9BA-43D5-87BE-67443E8EF086}">
      <p15:sldGuideLst xmlns:p15="http://schemas.microsoft.com/office/powerpoint/2012/main"/>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p:nvSpPr>
        <p:spPr>
          <a:xfrm>
            <a:off x="270270" y="161926"/>
            <a:ext cx="10804129"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
        <p:nvSpPr>
          <p:cNvPr id="14" name="TextBox 13"/>
          <p:cNvSpPr txBox="1"/>
          <p:nvPr/>
        </p:nvSpPr>
        <p:spPr>
          <a:xfrm>
            <a:off x="609601" y="5525354"/>
            <a:ext cx="5755217" cy="646331"/>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885371224"/>
      </p:ext>
    </p:extLst>
  </p:cSld>
  <p:clrMapOvr>
    <a:masterClrMapping/>
  </p:clrMapOvr>
  <p:extLst>
    <p:ext uri="{DCECCB84-F9BA-43D5-87BE-67443E8EF086}">
      <p15:sldGuideLst xmlns:p15="http://schemas.microsoft.com/office/powerpoint/2012/main"/>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p:nvSpPr>
        <p:spPr>
          <a:xfrm>
            <a:off x="270270" y="161926"/>
            <a:ext cx="10804129"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942518341"/>
      </p:ext>
    </p:extLst>
  </p:cSld>
  <p:clrMapOvr>
    <a:masterClrMapping/>
  </p:clrMapOvr>
  <p:extLst>
    <p:ext uri="{DCECCB84-F9BA-43D5-87BE-67443E8EF086}">
      <p15:sldGuideLst xmlns:p15="http://schemas.microsoft.com/office/powerpoint/2012/main"/>
    </p:ext>
  </p:extLst>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p:nvSpPr>
        <p:spPr>
          <a:xfrm>
            <a:off x="270270" y="161926"/>
            <a:ext cx="10804129"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
        <p:nvSpPr>
          <p:cNvPr id="14" name="TextBox 13"/>
          <p:cNvSpPr txBox="1"/>
          <p:nvPr/>
        </p:nvSpPr>
        <p:spPr>
          <a:xfrm>
            <a:off x="609601" y="5525354"/>
            <a:ext cx="5755217" cy="646331"/>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3204166080"/>
      </p:ext>
    </p:extLst>
  </p:cSld>
  <p:clrMapOvr>
    <a:masterClrMapping/>
  </p:clrMapOvr>
  <p:extLst>
    <p:ext uri="{DCECCB84-F9BA-43D5-87BE-67443E8EF086}">
      <p15:sldGuideLst xmlns:p15="http://schemas.microsoft.com/office/powerpoint/2012/main"/>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p:nvSpPr>
        <p:spPr>
          <a:xfrm>
            <a:off x="270270" y="161926"/>
            <a:ext cx="10804129"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1934662890"/>
      </p:ext>
    </p:extLst>
  </p:cSld>
  <p:clrMapOvr>
    <a:masterClrMapping/>
  </p:clrMapOvr>
  <p:extLst>
    <p:ext uri="{DCECCB84-F9BA-43D5-87BE-67443E8EF086}">
      <p15:sldGuideLst xmlns:p15="http://schemas.microsoft.com/office/powerpoint/2012/main"/>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fld id="{FE158E34-9E93-4069-BA5D-20543508831A}" type="slidenum">
              <a:rPr lang="en-US" smtClean="0"/>
              <a:t>‹#›</a:t>
            </a:fld>
            <a:endParaRPr lang="en-US"/>
          </a:p>
        </p:txBody>
      </p:sp>
    </p:spTree>
    <p:extLst>
      <p:ext uri="{BB962C8B-B14F-4D97-AF65-F5344CB8AC3E}">
        <p14:creationId xmlns:p14="http://schemas.microsoft.com/office/powerpoint/2010/main" val="297592262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FE158E34-9E93-4069-BA5D-20543508831A}" type="slidenum">
              <a:rPr lang="en-US" smtClean="0"/>
              <a:t>‹#›</a:t>
            </a:fld>
            <a:endParaRPr lang="en-US"/>
          </a:p>
        </p:txBody>
      </p:sp>
    </p:spTree>
    <p:extLst>
      <p:ext uri="{BB962C8B-B14F-4D97-AF65-F5344CB8AC3E}">
        <p14:creationId xmlns:p14="http://schemas.microsoft.com/office/powerpoint/2010/main" val="3899305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70927912"/>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FE158E34-9E93-4069-BA5D-20543508831A}" type="slidenum">
              <a:rPr lang="en-US" smtClean="0"/>
              <a:t>‹#›</a:t>
            </a:fld>
            <a:endParaRPr lang="en-US"/>
          </a:p>
        </p:txBody>
      </p:sp>
    </p:spTree>
    <p:extLst>
      <p:ext uri="{BB962C8B-B14F-4D97-AF65-F5344CB8AC3E}">
        <p14:creationId xmlns:p14="http://schemas.microsoft.com/office/powerpoint/2010/main" val="77196493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fld id="{FE158E34-9E93-4069-BA5D-20543508831A}" type="slidenum">
              <a:rPr lang="en-US" smtClean="0"/>
              <a:t>‹#›</a:t>
            </a:fld>
            <a:endParaRPr lang="en-US"/>
          </a:p>
        </p:txBody>
      </p:sp>
    </p:spTree>
    <p:extLst>
      <p:ext uri="{BB962C8B-B14F-4D97-AF65-F5344CB8AC3E}">
        <p14:creationId xmlns:p14="http://schemas.microsoft.com/office/powerpoint/2010/main" val="49654920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74639"/>
            <a:ext cx="109728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76787274"/>
      </p:ext>
    </p:extLst>
  </p:cSld>
  <p:clrMapOvr>
    <a:masterClrMapping/>
  </p:clrMapOvr>
  <p:transition spd="slow">
    <p:fade thruBlk="1"/>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012360B-2381-4B8A-9985-FD5D2C33450B}" type="datetimeFigureOut">
              <a:rPr lang="en-US" smtClean="0"/>
              <a:t>10/27/2023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58E34-9E93-4069-BA5D-20543508831A}" type="slidenum">
              <a:rPr lang="en-US" smtClean="0"/>
              <a:t>‹#›</a:t>
            </a:fld>
            <a:endParaRPr lang="en-US"/>
          </a:p>
        </p:txBody>
      </p:sp>
    </p:spTree>
    <p:extLst>
      <p:ext uri="{BB962C8B-B14F-4D97-AF65-F5344CB8AC3E}">
        <p14:creationId xmlns:p14="http://schemas.microsoft.com/office/powerpoint/2010/main" val="17746414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p:nvSpPr>
        <p:spPr>
          <a:xfrm>
            <a:off x="270270" y="165780"/>
            <a:ext cx="10804129"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p>
            <a:endParaRPr lang="en-US"/>
          </a:p>
        </p:txBody>
      </p:sp>
      <p:sp>
        <p:nvSpPr>
          <p:cNvPr id="10" name="TextBox 9"/>
          <p:cNvSpPr txBox="1"/>
          <p:nvPr/>
        </p:nvSpPr>
        <p:spPr>
          <a:xfrm>
            <a:off x="609601" y="5525354"/>
            <a:ext cx="5755217" cy="646331"/>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060375657"/>
      </p:ext>
    </p:extLst>
  </p:cSld>
  <p:clrMapOvr>
    <a:masterClrMapping/>
  </p:clrMapOvr>
  <p:extLst>
    <p:ext uri="{DCECCB84-F9BA-43D5-87BE-67443E8EF086}">
      <p15:sldGuideLst xmlns:p15="http://schemas.microsoft.com/office/powerpoint/2012/main"/>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p:nvSpPr>
        <p:spPr>
          <a:xfrm>
            <a:off x="270270" y="165780"/>
            <a:ext cx="10804129"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85923073"/>
      </p:ext>
    </p:extLst>
  </p:cSld>
  <p:clrMapOvr>
    <a:masterClrMapping/>
  </p:clrMapOvr>
  <p:extLst>
    <p:ext uri="{DCECCB84-F9BA-43D5-87BE-67443E8EF086}">
      <p15:sldGuideLst xmlns:p15="http://schemas.microsoft.com/office/powerpoint/2012/main"/>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270270" y="161926"/>
            <a:ext cx="10804129"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
        <p:nvSpPr>
          <p:cNvPr id="12" name="TextBox 11"/>
          <p:cNvSpPr txBox="1"/>
          <p:nvPr/>
        </p:nvSpPr>
        <p:spPr>
          <a:xfrm>
            <a:off x="609601" y="5516645"/>
            <a:ext cx="5755217" cy="646331"/>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236132908"/>
      </p:ext>
    </p:extLst>
  </p:cSld>
  <p:clrMapOvr>
    <a:masterClrMapping/>
  </p:clrMapOvr>
  <p:extLst>
    <p:ext uri="{DCECCB84-F9BA-43D5-87BE-67443E8EF086}">
      <p15:sldGuideLst xmlns:p15="http://schemas.microsoft.com/office/powerpoint/2012/main"/>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270270" y="161926"/>
            <a:ext cx="10804129"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942944012"/>
      </p:ext>
    </p:extLst>
  </p:cSld>
  <p:clrMapOvr>
    <a:masterClrMapping/>
  </p:clrMapOvr>
  <p:extLst>
    <p:ext uri="{DCECCB84-F9BA-43D5-87BE-67443E8EF086}">
      <p15:sldGuideLst xmlns:p15="http://schemas.microsoft.com/office/powerpoint/2012/main"/>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p:nvSpPr>
        <p:spPr>
          <a:xfrm>
            <a:off x="270270" y="161926"/>
            <a:ext cx="10804129"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
        <p:nvSpPr>
          <p:cNvPr id="14" name="TextBox 13"/>
          <p:cNvSpPr txBox="1"/>
          <p:nvPr/>
        </p:nvSpPr>
        <p:spPr>
          <a:xfrm>
            <a:off x="609601" y="5525354"/>
            <a:ext cx="5755217" cy="646331"/>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3653437582"/>
      </p:ext>
    </p:extLst>
  </p:cSld>
  <p:clrMapOvr>
    <a:masterClrMapping/>
  </p:clrMapOvr>
  <p:extLst>
    <p:ext uri="{DCECCB84-F9BA-43D5-87BE-67443E8EF086}">
      <p15:sldGuideLst xmlns:p15="http://schemas.microsoft.com/office/powerpoint/2012/main"/>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p:nvSpPr>
        <p:spPr>
          <a:xfrm>
            <a:off x="270270" y="161926"/>
            <a:ext cx="10804129"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236095201"/>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2804147076"/>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p:nvSpPr>
        <p:spPr>
          <a:xfrm>
            <a:off x="270270" y="161926"/>
            <a:ext cx="10804129"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
        <p:nvSpPr>
          <p:cNvPr id="14" name="TextBox 13"/>
          <p:cNvSpPr txBox="1"/>
          <p:nvPr/>
        </p:nvSpPr>
        <p:spPr>
          <a:xfrm>
            <a:off x="609601" y="5525354"/>
            <a:ext cx="5755217" cy="646331"/>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3559308185"/>
      </p:ext>
    </p:extLst>
  </p:cSld>
  <p:clrMapOvr>
    <a:masterClrMapping/>
  </p:clrMapOvr>
  <p:extLst>
    <p:ext uri="{DCECCB84-F9BA-43D5-87BE-67443E8EF086}">
      <p15:sldGuideLst xmlns:p15="http://schemas.microsoft.com/office/powerpoint/2012/main"/>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p:nvSpPr>
        <p:spPr>
          <a:xfrm>
            <a:off x="270270" y="161926"/>
            <a:ext cx="10804129"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1610544502"/>
      </p:ext>
    </p:extLst>
  </p:cSld>
  <p:clrMapOvr>
    <a:masterClrMapping/>
  </p:clrMapOvr>
  <p:extLst>
    <p:ext uri="{DCECCB84-F9BA-43D5-87BE-67443E8EF086}">
      <p15:sldGuideLst xmlns:p15="http://schemas.microsoft.com/office/powerpoint/2012/main"/>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fld id="{FE158E34-9E93-4069-BA5D-20543508831A}" type="slidenum">
              <a:rPr lang="en-US" smtClean="0"/>
              <a:t>‹#›</a:t>
            </a:fld>
            <a:endParaRPr lang="en-US"/>
          </a:p>
        </p:txBody>
      </p:sp>
    </p:spTree>
    <p:extLst>
      <p:ext uri="{BB962C8B-B14F-4D97-AF65-F5344CB8AC3E}">
        <p14:creationId xmlns:p14="http://schemas.microsoft.com/office/powerpoint/2010/main" val="2650907740"/>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FE158E34-9E93-4069-BA5D-20543508831A}" type="slidenum">
              <a:rPr lang="en-US" smtClean="0"/>
              <a:t>‹#›</a:t>
            </a:fld>
            <a:endParaRPr lang="en-US"/>
          </a:p>
        </p:txBody>
      </p:sp>
    </p:spTree>
    <p:extLst>
      <p:ext uri="{BB962C8B-B14F-4D97-AF65-F5344CB8AC3E}">
        <p14:creationId xmlns:p14="http://schemas.microsoft.com/office/powerpoint/2010/main" val="1734265909"/>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FE158E34-9E93-4069-BA5D-20543508831A}" type="slidenum">
              <a:rPr lang="en-US" smtClean="0"/>
              <a:t>‹#›</a:t>
            </a:fld>
            <a:endParaRPr lang="en-US"/>
          </a:p>
        </p:txBody>
      </p:sp>
    </p:spTree>
    <p:extLst>
      <p:ext uri="{BB962C8B-B14F-4D97-AF65-F5344CB8AC3E}">
        <p14:creationId xmlns:p14="http://schemas.microsoft.com/office/powerpoint/2010/main" val="2367541450"/>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fld id="{FE158E34-9E93-4069-BA5D-20543508831A}" type="slidenum">
              <a:rPr lang="en-US" smtClean="0"/>
              <a:t>‹#›</a:t>
            </a:fld>
            <a:endParaRPr lang="en-US"/>
          </a:p>
        </p:txBody>
      </p:sp>
    </p:spTree>
    <p:extLst>
      <p:ext uri="{BB962C8B-B14F-4D97-AF65-F5344CB8AC3E}">
        <p14:creationId xmlns:p14="http://schemas.microsoft.com/office/powerpoint/2010/main" val="20078440"/>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74639"/>
            <a:ext cx="109728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99494442"/>
      </p:ext>
    </p:extLst>
  </p:cSld>
  <p:clrMapOvr>
    <a:masterClrMapping/>
  </p:clrMapOvr>
  <p:transition spd="slow">
    <p:fade thruBlk="1"/>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012360B-2381-4B8A-9985-FD5D2C33450B}" type="datetimeFigureOut">
              <a:rPr lang="en-US" smtClean="0"/>
              <a:t>10/27/2023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58E34-9E93-4069-BA5D-20543508831A}" type="slidenum">
              <a:rPr lang="en-US" smtClean="0"/>
              <a:t>‹#›</a:t>
            </a:fld>
            <a:endParaRPr lang="en-US"/>
          </a:p>
        </p:txBody>
      </p:sp>
    </p:spTree>
    <p:extLst>
      <p:ext uri="{BB962C8B-B14F-4D97-AF65-F5344CB8AC3E}">
        <p14:creationId xmlns:p14="http://schemas.microsoft.com/office/powerpoint/2010/main" val="1848806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Tree>
    <p:extLst>
      <p:ext uri="{BB962C8B-B14F-4D97-AF65-F5344CB8AC3E}">
        <p14:creationId xmlns:p14="http://schemas.microsoft.com/office/powerpoint/2010/main" val="31094152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66700" y="2157413"/>
            <a:ext cx="11658600" cy="1798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900820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499959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42108543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9" name="Rounded Rectangle 8"/>
          <p:cNvSpPr/>
          <p:nvPr/>
        </p:nvSpPr>
        <p:spPr>
          <a:xfrm>
            <a:off x="194209" y="5394628"/>
            <a:ext cx="11822463"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sz="quarter" idx="12"/>
          </p:nvPr>
        </p:nvSpPr>
        <p:spPr>
          <a:xfrm>
            <a:off x="76200" y="66675"/>
            <a:ext cx="12020549" cy="679132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266700" y="169864"/>
            <a:ext cx="11658600" cy="919162"/>
          </a:xfrm>
        </p:spPr>
        <p:txBody>
          <a:bodyPr anchor="t"/>
          <a:lstStyle>
            <a:lvl1pPr algn="ctr">
              <a:defRPr/>
            </a:lvl1pPr>
          </a:lstStyle>
          <a:p>
            <a:r>
              <a:rPr lang="en-US"/>
              <a:t>Click to edit Master title style</a:t>
            </a:r>
          </a:p>
        </p:txBody>
      </p:sp>
    </p:spTree>
    <p:extLst>
      <p:ext uri="{BB962C8B-B14F-4D97-AF65-F5344CB8AC3E}">
        <p14:creationId xmlns:p14="http://schemas.microsoft.com/office/powerpoint/2010/main" val="14438654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77185803"/>
      </p:ext>
    </p:extLst>
  </p:cSld>
  <p:clrMapOvr>
    <a:masterClrMapping/>
  </p:clrMapOvr>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28377795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3832885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37493779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7631026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89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DB8E754C-5800-414F-AE12-EF06C159BB58}"/>
              </a:ext>
            </a:extLst>
          </p:cNvPr>
          <p:cNvGrpSpPr/>
          <p:nvPr userDrawn="1"/>
        </p:nvGrpSpPr>
        <p:grpSpPr>
          <a:xfrm>
            <a:off x="204694" y="5610111"/>
            <a:ext cx="4034607" cy="999831"/>
            <a:chOff x="89718" y="5716727"/>
            <a:chExt cx="4034607" cy="999831"/>
          </a:xfrm>
        </p:grpSpPr>
        <p:pic>
          <p:nvPicPr>
            <p:cNvPr id="10" name="Picture 9">
              <a:extLst>
                <a:ext uri="{FF2B5EF4-FFF2-40B4-BE49-F238E27FC236}">
                  <a16:creationId xmlns:a16="http://schemas.microsoft.com/office/drawing/2014/main" id="{14A4723C-3FBE-4239-9FA5-A15C1DA6DC9A}"/>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619A7ACF-8D0D-44D4-88F1-2538019FD09F}"/>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2D421125-1A9B-4849-9172-2E53B3F446F4}"/>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36A18BFE-3470-4826-8204-DFC5C70B6898}"/>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4257099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1" name="Group 10">
            <a:extLst>
              <a:ext uri="{FF2B5EF4-FFF2-40B4-BE49-F238E27FC236}">
                <a16:creationId xmlns:a16="http://schemas.microsoft.com/office/drawing/2014/main" id="{DDE2FFF2-1A01-421F-9478-FB648AFF0100}"/>
              </a:ext>
            </a:extLst>
          </p:cNvPr>
          <p:cNvGrpSpPr/>
          <p:nvPr userDrawn="1"/>
        </p:nvGrpSpPr>
        <p:grpSpPr>
          <a:xfrm>
            <a:off x="159346" y="5612753"/>
            <a:ext cx="4034607" cy="999831"/>
            <a:chOff x="89718" y="5716727"/>
            <a:chExt cx="4034607" cy="999831"/>
          </a:xfrm>
        </p:grpSpPr>
        <p:pic>
          <p:nvPicPr>
            <p:cNvPr id="12" name="Picture 11">
              <a:extLst>
                <a:ext uri="{FF2B5EF4-FFF2-40B4-BE49-F238E27FC236}">
                  <a16:creationId xmlns:a16="http://schemas.microsoft.com/office/drawing/2014/main" id="{22AFD86A-E2DC-47DE-85F7-E5691E26B04F}"/>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3" name="Group 4">
              <a:extLst>
                <a:ext uri="{FF2B5EF4-FFF2-40B4-BE49-F238E27FC236}">
                  <a16:creationId xmlns:a16="http://schemas.microsoft.com/office/drawing/2014/main" id="{DD17B63E-FA5D-4B2E-B12A-A71D11F88340}"/>
                </a:ext>
              </a:extLst>
            </p:cNvPr>
            <p:cNvGrpSpPr>
              <a:grpSpLocks noChangeAspect="1"/>
            </p:cNvGrpSpPr>
            <p:nvPr userDrawn="1"/>
          </p:nvGrpSpPr>
          <p:grpSpPr bwMode="auto">
            <a:xfrm>
              <a:off x="3186113" y="5816600"/>
              <a:ext cx="938212" cy="503238"/>
              <a:chOff x="2007" y="3664"/>
              <a:chExt cx="591" cy="317"/>
            </a:xfrm>
          </p:grpSpPr>
          <p:sp>
            <p:nvSpPr>
              <p:cNvPr id="16" name="AutoShape 3">
                <a:extLst>
                  <a:ext uri="{FF2B5EF4-FFF2-40B4-BE49-F238E27FC236}">
                    <a16:creationId xmlns:a16="http://schemas.microsoft.com/office/drawing/2014/main" id="{62959818-71FA-4613-A7E7-75A1464D786A}"/>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217821A9-591C-4F9F-A5E9-9A1B2ABD460C}"/>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25535550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0" name="Group 9">
            <a:extLst>
              <a:ext uri="{FF2B5EF4-FFF2-40B4-BE49-F238E27FC236}">
                <a16:creationId xmlns:a16="http://schemas.microsoft.com/office/drawing/2014/main" id="{1783F52A-D936-464D-BDFE-941C23A49E27}"/>
              </a:ext>
            </a:extLst>
          </p:cNvPr>
          <p:cNvGrpSpPr/>
          <p:nvPr userDrawn="1"/>
        </p:nvGrpSpPr>
        <p:grpSpPr>
          <a:xfrm>
            <a:off x="153329" y="5616720"/>
            <a:ext cx="4034607" cy="999831"/>
            <a:chOff x="89718" y="5716727"/>
            <a:chExt cx="4034607" cy="999831"/>
          </a:xfrm>
        </p:grpSpPr>
        <p:pic>
          <p:nvPicPr>
            <p:cNvPr id="11" name="Picture 10">
              <a:extLst>
                <a:ext uri="{FF2B5EF4-FFF2-40B4-BE49-F238E27FC236}">
                  <a16:creationId xmlns:a16="http://schemas.microsoft.com/office/drawing/2014/main" id="{3792A6DE-7AED-4E41-A532-A95A1D8257E7}"/>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9C0098A6-F04A-4FCB-9D0E-DD5A6CAA6329}"/>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832FDD68-1DC7-4CD9-BBA2-42418B105528}"/>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5" name="Picture 5">
                <a:extLst>
                  <a:ext uri="{FF2B5EF4-FFF2-40B4-BE49-F238E27FC236}">
                    <a16:creationId xmlns:a16="http://schemas.microsoft.com/office/drawing/2014/main" id="{679D2042-3D80-4066-9D17-E0E468C6EE37}"/>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0359860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p:nvSpPr>
        <p:spPr>
          <a:xfrm>
            <a:off x="266700" y="5217495"/>
            <a:ext cx="4337105" cy="357790"/>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2" name="Group 11">
            <a:extLst>
              <a:ext uri="{FF2B5EF4-FFF2-40B4-BE49-F238E27FC236}">
                <a16:creationId xmlns:a16="http://schemas.microsoft.com/office/drawing/2014/main" id="{30D23538-A0F8-4F67-A417-6C85C99DB0B9}"/>
              </a:ext>
            </a:extLst>
          </p:cNvPr>
          <p:cNvGrpSpPr/>
          <p:nvPr userDrawn="1"/>
        </p:nvGrpSpPr>
        <p:grpSpPr>
          <a:xfrm>
            <a:off x="89718" y="5716727"/>
            <a:ext cx="4034607" cy="999831"/>
            <a:chOff x="89718" y="5716727"/>
            <a:chExt cx="4034607" cy="999831"/>
          </a:xfrm>
        </p:grpSpPr>
        <p:pic>
          <p:nvPicPr>
            <p:cNvPr id="5" name="Picture 4"/>
            <p:cNvPicPr>
              <a:picLocks noChangeAspect="1"/>
            </p:cNvPicPr>
            <p:nvPr/>
          </p:nvPicPr>
          <p:blipFill>
            <a:blip r:embed="rId3"/>
            <a:stretch>
              <a:fillRect/>
            </a:stretch>
          </p:blipFill>
          <p:spPr>
            <a:xfrm>
              <a:off x="89718" y="5716727"/>
              <a:ext cx="3011685" cy="999831"/>
            </a:xfrm>
            <a:prstGeom prst="rect">
              <a:avLst/>
            </a:prstGeom>
          </p:spPr>
        </p:pic>
        <p:grpSp>
          <p:nvGrpSpPr>
            <p:cNvPr id="8" name="Group 4">
              <a:extLst>
                <a:ext uri="{FF2B5EF4-FFF2-40B4-BE49-F238E27FC236}">
                  <a16:creationId xmlns:a16="http://schemas.microsoft.com/office/drawing/2014/main" id="{145ABDAF-EC52-4335-AB3D-59593F788F6E}"/>
                </a:ext>
              </a:extLst>
            </p:cNvPr>
            <p:cNvGrpSpPr>
              <a:grpSpLocks noChangeAspect="1"/>
            </p:cNvGrpSpPr>
            <p:nvPr userDrawn="1"/>
          </p:nvGrpSpPr>
          <p:grpSpPr bwMode="auto">
            <a:xfrm>
              <a:off x="3186113" y="5816600"/>
              <a:ext cx="938212" cy="503238"/>
              <a:chOff x="2007" y="3664"/>
              <a:chExt cx="591" cy="317"/>
            </a:xfrm>
          </p:grpSpPr>
          <p:sp>
            <p:nvSpPr>
              <p:cNvPr id="9" name="AutoShape 3">
                <a:extLst>
                  <a:ext uri="{FF2B5EF4-FFF2-40B4-BE49-F238E27FC236}">
                    <a16:creationId xmlns:a16="http://schemas.microsoft.com/office/drawing/2014/main" id="{3C8E1FCF-3D8C-4CD6-8408-9A0D598EFDC6}"/>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a:extLst>
                  <a:ext uri="{FF2B5EF4-FFF2-40B4-BE49-F238E27FC236}">
                    <a16:creationId xmlns:a16="http://schemas.microsoft.com/office/drawing/2014/main" id="{001F6A1B-2DC3-47CC-9F32-02F00BEF062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67035163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dirty="0"/>
          </a:p>
        </p:txBody>
      </p:sp>
      <p:sp>
        <p:nvSpPr>
          <p:cNvPr id="6" name="Date Placeholder 5"/>
          <p:cNvSpPr>
            <a:spLocks noGrp="1"/>
          </p:cNvSpPr>
          <p:nvPr>
            <p:ph type="dt" sz="half" idx="11"/>
          </p:nvPr>
        </p:nvSpPr>
        <p:spPr/>
        <p:txBody>
          <a:bodyPr/>
          <a:lstStyle/>
          <a:p>
            <a:fld id="{0D5B6B94-6F19-4E2B-82A4-E3780F0317F0}" type="datetimeFigureOut">
              <a:rPr lang="en-US" smtClean="0"/>
              <a:pPr/>
              <a:t>10/27/2023</a:t>
            </a:fld>
            <a:endParaRPr lang="en-US" dirty="0"/>
          </a:p>
        </p:txBody>
      </p:sp>
      <p:pic>
        <p:nvPicPr>
          <p:cNvPr id="8" name="Picture 7">
            <a:extLst>
              <a:ext uri="{FF2B5EF4-FFF2-40B4-BE49-F238E27FC236}">
                <a16:creationId xmlns:a16="http://schemas.microsoft.com/office/drawing/2014/main" id="{84024296-3191-4E13-AC1C-080341B394A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9230" y="298609"/>
            <a:ext cx="937577" cy="502920"/>
          </a:xfrm>
          <a:prstGeom prst="rect">
            <a:avLst/>
          </a:prstGeom>
        </p:spPr>
      </p:pic>
    </p:spTree>
    <p:extLst>
      <p:ext uri="{BB962C8B-B14F-4D97-AF65-F5344CB8AC3E}">
        <p14:creationId xmlns:p14="http://schemas.microsoft.com/office/powerpoint/2010/main" val="75136305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fld id="{FE158E34-9E93-4069-BA5D-20543508831A}" type="slidenum">
              <a:rPr lang="en-US" smtClean="0"/>
              <a:t>‹#›</a:t>
            </a:fld>
            <a:endParaRPr lang="en-US"/>
          </a:p>
        </p:txBody>
      </p:sp>
    </p:spTree>
    <p:extLst>
      <p:ext uri="{BB962C8B-B14F-4D97-AF65-F5344CB8AC3E}">
        <p14:creationId xmlns:p14="http://schemas.microsoft.com/office/powerpoint/2010/main" val="26759810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algn="ctr" fontAlgn="base">
              <a:spcBef>
                <a:spcPct val="0"/>
              </a:spcBef>
              <a:spcAft>
                <a:spcPct val="0"/>
              </a:spcAft>
              <a:defRPr/>
            </a:pPr>
            <a:fld id="{3B773CDB-7973-454B-9699-5CCFA043586B}" type="slidenum">
              <a:rPr lang="en-US" smtClean="0">
                <a:solidFill>
                  <a:srgbClr val="898989"/>
                </a:solidFill>
                <a:latin typeface="Arial" charset="0"/>
                <a:cs typeface="Arial" pitchFamily="34" charset="0"/>
              </a:rPr>
              <a:pPr algn="ctr" fontAlgn="base">
                <a:spcBef>
                  <a:spcPct val="0"/>
                </a:spcBef>
                <a:spcAft>
                  <a:spcPct val="0"/>
                </a:spcAft>
                <a:defRPr/>
              </a:pPr>
              <a:t>‹#›</a:t>
            </a:fld>
            <a:endParaRPr lang="en-US">
              <a:solidFill>
                <a:srgbClr val="898989"/>
              </a:solidFill>
              <a:latin typeface="Arial" charset="0"/>
              <a:cs typeface="Arial" pitchFamily="34" charset="0"/>
            </a:endParaRPr>
          </a:p>
        </p:txBody>
      </p:sp>
      <p:sp>
        <p:nvSpPr>
          <p:cNvPr id="2" name="Footer Placeholder 1"/>
          <p:cNvSpPr>
            <a:spLocks noGrp="1"/>
          </p:cNvSpPr>
          <p:nvPr>
            <p:ph type="ftr" sz="quarter" idx="18"/>
          </p:nvPr>
        </p:nvSpPr>
        <p:spPr>
          <a:xfrm>
            <a:off x="413315" y="6470427"/>
            <a:ext cx="3867149" cy="217493"/>
          </a:xfrm>
          <a:prstGeom prst="rect">
            <a:avLst/>
          </a:prstGeom>
        </p:spPr>
        <p:txBody>
          <a:bodyPr/>
          <a:lstStyle/>
          <a:p>
            <a:pPr algn="l" fontAlgn="base">
              <a:spcBef>
                <a:spcPct val="0"/>
              </a:spcBef>
              <a:spcAft>
                <a:spcPct val="0"/>
              </a:spcAft>
              <a:defRPr/>
            </a:pPr>
            <a:r>
              <a:rPr lang="en-US" sz="1800">
                <a:solidFill>
                  <a:srgbClr val="000000">
                    <a:tint val="75000"/>
                  </a:srgbClr>
                </a:solidFill>
                <a:latin typeface="Arial" charset="0"/>
              </a:rPr>
              <a:t>File Name</a:t>
            </a:r>
            <a:endParaRPr lang="en-US" sz="1800" dirty="0">
              <a:solidFill>
                <a:srgbClr val="000000">
                  <a:tint val="75000"/>
                </a:srgbClr>
              </a:solidFill>
              <a:latin typeface="Arial" charset="0"/>
            </a:endParaRPr>
          </a:p>
        </p:txBody>
      </p:sp>
    </p:spTree>
    <p:extLst>
      <p:ext uri="{BB962C8B-B14F-4D97-AF65-F5344CB8AC3E}">
        <p14:creationId xmlns:p14="http://schemas.microsoft.com/office/powerpoint/2010/main" val="12786747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Custom Layout">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D88733D-04E1-4E62-9582-8CECDF5CF650}"/>
              </a:ext>
            </a:extLst>
          </p:cNvPr>
          <p:cNvSpPr txBox="1"/>
          <p:nvPr userDrawn="1"/>
        </p:nvSpPr>
        <p:spPr>
          <a:xfrm>
            <a:off x="5649588" y="6309360"/>
            <a:ext cx="731520" cy="369332"/>
          </a:xfrm>
          <a:prstGeom prst="rect">
            <a:avLst/>
          </a:prstGeom>
          <a:noFill/>
        </p:spPr>
        <p:txBody>
          <a:bodyPr wrap="square" rtlCol="0">
            <a:spAutoFit/>
          </a:bodyPr>
          <a:lstStyle/>
          <a:p>
            <a:pPr algn="ctr"/>
            <a:fld id="{B4872804-87F3-4CEA-A86A-5A20B3F925E0}" type="slidenum">
              <a:rPr lang="en-US" smtClean="0"/>
              <a:t>‹#›</a:t>
            </a:fld>
            <a:endParaRPr lang="en-US" dirty="0"/>
          </a:p>
        </p:txBody>
      </p:sp>
      <p:sp>
        <p:nvSpPr>
          <p:cNvPr id="4" name="Title 3">
            <a:extLst>
              <a:ext uri="{FF2B5EF4-FFF2-40B4-BE49-F238E27FC236}">
                <a16:creationId xmlns:a16="http://schemas.microsoft.com/office/drawing/2014/main" id="{1893CE55-D590-69CC-06D1-A9547E47B46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473527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8430707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64282-A037-05E3-7798-D3EEF312EECD}"/>
              </a:ext>
            </a:extLst>
          </p:cNvPr>
          <p:cNvSpPr>
            <a:spLocks noGrp="1"/>
          </p:cNvSpPr>
          <p:nvPr>
            <p:ph type="title"/>
          </p:nvPr>
        </p:nvSpPr>
        <p:spPr/>
        <p:txBody>
          <a:bodyPr/>
          <a:lstStyle/>
          <a:p>
            <a:r>
              <a:rPr lang="en-US"/>
              <a:t>Click to edit Master title style</a:t>
            </a:r>
          </a:p>
        </p:txBody>
      </p:sp>
      <p:sp>
        <p:nvSpPr>
          <p:cNvPr id="3" name="Footer Placeholder 2">
            <a:extLst>
              <a:ext uri="{FF2B5EF4-FFF2-40B4-BE49-F238E27FC236}">
                <a16:creationId xmlns:a16="http://schemas.microsoft.com/office/drawing/2014/main" id="{68B96AD8-4C92-2629-7336-98EED04D47DB}"/>
              </a:ext>
            </a:extLst>
          </p:cNvPr>
          <p:cNvSpPr>
            <a:spLocks noGrp="1"/>
          </p:cNvSpPr>
          <p:nvPr>
            <p:ph type="ftr" sz="quarter" idx="10"/>
          </p:nvPr>
        </p:nvSpPr>
        <p:spPr/>
        <p:txBody>
          <a:bodyPr/>
          <a:lstStyle/>
          <a:p>
            <a:endParaRPr lang="en-US" dirty="0"/>
          </a:p>
        </p:txBody>
      </p:sp>
      <p:sp>
        <p:nvSpPr>
          <p:cNvPr id="4" name="Date Placeholder 3">
            <a:extLst>
              <a:ext uri="{FF2B5EF4-FFF2-40B4-BE49-F238E27FC236}">
                <a16:creationId xmlns:a16="http://schemas.microsoft.com/office/drawing/2014/main" id="{5A09A971-B2D1-9DDF-A165-EEB0AC2C15D0}"/>
              </a:ext>
            </a:extLst>
          </p:cNvPr>
          <p:cNvSpPr>
            <a:spLocks noGrp="1"/>
          </p:cNvSpPr>
          <p:nvPr>
            <p:ph type="dt" sz="half" idx="11"/>
          </p:nvPr>
        </p:nvSpPr>
        <p:spPr/>
        <p:txBody>
          <a:bodyPr/>
          <a:lstStyle/>
          <a:p>
            <a:fld id="{0D5B6B94-6F19-4E2B-82A4-E3780F0317F0}" type="datetimeFigureOut">
              <a:rPr lang="en-US" smtClean="0"/>
              <a:pPr/>
              <a:t>10/27/2023</a:t>
            </a:fld>
            <a:endParaRPr lang="en-US" dirty="0"/>
          </a:p>
        </p:txBody>
      </p:sp>
    </p:spTree>
    <p:extLst>
      <p:ext uri="{BB962C8B-B14F-4D97-AF65-F5344CB8AC3E}">
        <p14:creationId xmlns:p14="http://schemas.microsoft.com/office/powerpoint/2010/main" val="268482459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2_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4211560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342900" indent="-342900">
              <a:buFont typeface="Arial" panose="020B0604020202020204" pitchFamily="34" charset="0"/>
              <a:buChar char="•"/>
              <a:defRPr sz="2400"/>
            </a:lvl1pPr>
            <a:lvl3pPr marL="512763" indent="-285750">
              <a:buFont typeface="Arial" panose="020B0604020202020204" pitchFamily="34" charset="0"/>
              <a:buChar char="•"/>
              <a:defRPr sz="2000"/>
            </a:lvl3pPr>
            <a:lvl4pPr marL="747713" indent="-285750">
              <a:buFont typeface="Arial" panose="020B0604020202020204" pitchFamily="34" charset="0"/>
              <a:buChar char="•"/>
              <a:defRPr sz="1800"/>
            </a:lvl4pPr>
            <a:lvl5pPr marL="973137" indent="-285750">
              <a:buFont typeface="Arial" panose="020B0604020202020204" pitchFamily="34" charset="0"/>
              <a:buChar char="•"/>
              <a:defRPr sz="1600"/>
            </a:lvl5pPr>
            <a:lvl6pPr marL="1457325" indent="-171450">
              <a:buFont typeface="Arial" panose="020B0604020202020204" pitchFamily="34" charset="0"/>
              <a:buChar char="•"/>
              <a:defRPr sz="1400"/>
            </a:lvl6pPr>
          </a:lstStyle>
          <a:p>
            <a:pPr lvl="0"/>
            <a:r>
              <a:rPr lang="en-US" dirty="0"/>
              <a:t>Click to edit Master text styles</a:t>
            </a:r>
          </a:p>
          <a:p>
            <a:pPr lvl="2"/>
            <a:r>
              <a:rPr lang="en-US" dirty="0"/>
              <a:t>Second level</a:t>
            </a:r>
          </a:p>
          <a:p>
            <a:pPr lvl="3"/>
            <a:r>
              <a:rPr lang="en-US" dirty="0"/>
              <a:t>Third level</a:t>
            </a:r>
          </a:p>
          <a:p>
            <a:pPr lvl="4"/>
            <a:r>
              <a:rPr lang="en-US" dirty="0"/>
              <a:t>Fourth level</a:t>
            </a:r>
          </a:p>
          <a:p>
            <a:pPr lvl="5"/>
            <a:r>
              <a:rPr lang="en-US" dirty="0"/>
              <a:t>Fifth level</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fld id="{C5A75CC9-FAD5-496B-9D06-3D95092885DC}" type="datetimeFigureOut">
              <a:rPr lang="en-US" smtClean="0"/>
              <a:t>10/27/2023</a:t>
            </a:fld>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4CC7FE2-A5AD-48E4-9700-1865D0E531EF}" type="slidenum">
              <a:rPr lang="en-US" smtClean="0"/>
              <a:t>‹#›</a:t>
            </a:fld>
            <a:endParaRPr lang="en-US"/>
          </a:p>
        </p:txBody>
      </p:sp>
    </p:spTree>
    <p:extLst>
      <p:ext uri="{BB962C8B-B14F-4D97-AF65-F5344CB8AC3E}">
        <p14:creationId xmlns:p14="http://schemas.microsoft.com/office/powerpoint/2010/main" val="10374328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p:nvSpPr>
        <p:spPr>
          <a:xfrm>
            <a:off x="270270" y="165780"/>
            <a:ext cx="10804129"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p>
            <a:endParaRPr lang="en-US"/>
          </a:p>
        </p:txBody>
      </p:sp>
      <p:sp>
        <p:nvSpPr>
          <p:cNvPr id="10" name="TextBox 9"/>
          <p:cNvSpPr txBox="1"/>
          <p:nvPr/>
        </p:nvSpPr>
        <p:spPr>
          <a:xfrm>
            <a:off x="609601" y="5525354"/>
            <a:ext cx="5755217" cy="646331"/>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655725698"/>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p:nvSpPr>
        <p:spPr>
          <a:xfrm>
            <a:off x="270270" y="165780"/>
            <a:ext cx="10804129"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13710234"/>
      </p:ext>
    </p:extLst>
  </p:cSld>
  <p:clrMapOvr>
    <a:masterClrMapping/>
  </p:clrMapOvr>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270270" y="161926"/>
            <a:ext cx="10804129"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
        <p:nvSpPr>
          <p:cNvPr id="12" name="TextBox 11"/>
          <p:cNvSpPr txBox="1"/>
          <p:nvPr/>
        </p:nvSpPr>
        <p:spPr>
          <a:xfrm>
            <a:off x="609601" y="5516645"/>
            <a:ext cx="5755217" cy="646331"/>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679654973"/>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270270" y="161926"/>
            <a:ext cx="10804129"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688465329"/>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p:nvSpPr>
        <p:spPr>
          <a:xfrm>
            <a:off x="270270" y="161926"/>
            <a:ext cx="10804129"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
        <p:nvSpPr>
          <p:cNvPr id="14" name="TextBox 13"/>
          <p:cNvSpPr txBox="1"/>
          <p:nvPr/>
        </p:nvSpPr>
        <p:spPr>
          <a:xfrm>
            <a:off x="609601" y="5525354"/>
            <a:ext cx="5755217" cy="646331"/>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13250523"/>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p:nvSpPr>
        <p:spPr>
          <a:xfrm>
            <a:off x="270270" y="161926"/>
            <a:ext cx="10804129"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2053946291"/>
      </p:ext>
    </p:extLst>
  </p:cSld>
  <p:clrMapOvr>
    <a:masterClrMapping/>
  </p:clrMapOvr>
  <p:extLst>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p:nvSpPr>
        <p:spPr>
          <a:xfrm>
            <a:off x="270270" y="161926"/>
            <a:ext cx="10804129"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
        <p:nvSpPr>
          <p:cNvPr id="14" name="TextBox 13"/>
          <p:cNvSpPr txBox="1"/>
          <p:nvPr/>
        </p:nvSpPr>
        <p:spPr>
          <a:xfrm>
            <a:off x="609601" y="5525354"/>
            <a:ext cx="5755217" cy="646331"/>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693952795"/>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6638046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p:nvSpPr>
        <p:spPr>
          <a:xfrm>
            <a:off x="270270" y="161926"/>
            <a:ext cx="10804129"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609600" y="3200401"/>
            <a:ext cx="9144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609600" y="419100"/>
            <a:ext cx="9144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FE158E34-9E93-4069-BA5D-20543508831A}" type="slidenum">
              <a:rPr lang="en-US" smtClean="0"/>
              <a:t>‹#›</a:t>
            </a:fld>
            <a:endParaRPr lang="en-US"/>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endParaRPr lang="en-US"/>
          </a:p>
        </p:txBody>
      </p:sp>
    </p:spTree>
    <p:extLst>
      <p:ext uri="{BB962C8B-B14F-4D97-AF65-F5344CB8AC3E}">
        <p14:creationId xmlns:p14="http://schemas.microsoft.com/office/powerpoint/2010/main" val="2813999115"/>
      </p:ext>
    </p:extLst>
  </p:cSld>
  <p:clrMapOvr>
    <a:masterClrMapping/>
  </p:clrMapOvr>
  <p:extLst>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fld id="{FE158E34-9E93-4069-BA5D-20543508831A}" type="slidenum">
              <a:rPr lang="en-US" smtClean="0"/>
              <a:t>‹#›</a:t>
            </a:fld>
            <a:endParaRPr lang="en-US"/>
          </a:p>
        </p:txBody>
      </p:sp>
    </p:spTree>
    <p:extLst>
      <p:ext uri="{BB962C8B-B14F-4D97-AF65-F5344CB8AC3E}">
        <p14:creationId xmlns:p14="http://schemas.microsoft.com/office/powerpoint/2010/main" val="148880247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fld id="{FE158E34-9E93-4069-BA5D-20543508831A}" type="slidenum">
              <a:rPr lang="en-US" smtClean="0"/>
              <a:t>‹#›</a:t>
            </a:fld>
            <a:endParaRPr lang="en-US"/>
          </a:p>
        </p:txBody>
      </p:sp>
    </p:spTree>
    <p:extLst>
      <p:ext uri="{BB962C8B-B14F-4D97-AF65-F5344CB8AC3E}">
        <p14:creationId xmlns:p14="http://schemas.microsoft.com/office/powerpoint/2010/main" val="6905871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fld id="{FE158E34-9E93-4069-BA5D-20543508831A}" type="slidenum">
              <a:rPr lang="en-US" smtClean="0"/>
              <a:t>‹#›</a:t>
            </a:fld>
            <a:endParaRPr lang="en-US"/>
          </a:p>
        </p:txBody>
      </p:sp>
    </p:spTree>
    <p:extLst>
      <p:ext uri="{BB962C8B-B14F-4D97-AF65-F5344CB8AC3E}">
        <p14:creationId xmlns:p14="http://schemas.microsoft.com/office/powerpoint/2010/main" val="341966303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fld id="{FE158E34-9E93-4069-BA5D-20543508831A}" type="slidenum">
              <a:rPr lang="en-US" smtClean="0"/>
              <a:t>‹#›</a:t>
            </a:fld>
            <a:endParaRPr lang="en-US"/>
          </a:p>
        </p:txBody>
      </p:sp>
    </p:spTree>
    <p:extLst>
      <p:ext uri="{BB962C8B-B14F-4D97-AF65-F5344CB8AC3E}">
        <p14:creationId xmlns:p14="http://schemas.microsoft.com/office/powerpoint/2010/main" val="305872888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74639"/>
            <a:ext cx="109728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81721184"/>
      </p:ext>
    </p:extLst>
  </p:cSld>
  <p:clrMapOvr>
    <a:masterClrMapping/>
  </p:clrMapOvr>
  <p:transition spd="slow">
    <p:fade thruBlk="1"/>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012360B-2381-4B8A-9985-FD5D2C33450B}" type="datetimeFigureOut">
              <a:rPr lang="en-US" smtClean="0"/>
              <a:t>10/27/2023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58E34-9E93-4069-BA5D-20543508831A}" type="slidenum">
              <a:rPr lang="en-US" smtClean="0"/>
              <a:t>‹#›</a:t>
            </a:fld>
            <a:endParaRPr lang="en-US"/>
          </a:p>
        </p:txBody>
      </p:sp>
    </p:spTree>
    <p:extLst>
      <p:ext uri="{BB962C8B-B14F-4D97-AF65-F5344CB8AC3E}">
        <p14:creationId xmlns:p14="http://schemas.microsoft.com/office/powerpoint/2010/main" val="84591762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5" y="6470427"/>
            <a:ext cx="3867149" cy="217493"/>
          </a:xfrm>
          <a:prstGeom prst="rect">
            <a:avLst/>
          </a:prstGeom>
        </p:spPr>
        <p:txBody>
          <a:bodyPr/>
          <a:lstStyle>
            <a:lvl1pPr>
              <a:defRPr/>
            </a:lvl1pPr>
          </a:lstStyle>
          <a:p>
            <a:pPr algn="l" fontAlgn="base">
              <a:spcBef>
                <a:spcPct val="0"/>
              </a:spcBef>
              <a:spcAft>
                <a:spcPct val="0"/>
              </a:spcAft>
              <a:defRPr/>
            </a:pPr>
            <a:r>
              <a:rPr lang="en-US" sz="1800">
                <a:solidFill>
                  <a:srgbClr val="000000">
                    <a:tint val="75000"/>
                  </a:srgbClr>
                </a:solidFill>
                <a:latin typeface="Arial" charset="0"/>
              </a:rPr>
              <a:t>File Name</a:t>
            </a:r>
          </a:p>
        </p:txBody>
      </p:sp>
      <p:sp>
        <p:nvSpPr>
          <p:cNvPr id="5" name="Slide Number Placeholder 5"/>
          <p:cNvSpPr>
            <a:spLocks noGrp="1"/>
          </p:cNvSpPr>
          <p:nvPr>
            <p:ph type="sldNum" sz="quarter" idx="11"/>
          </p:nvPr>
        </p:nvSpPr>
        <p:spPr/>
        <p:txBody>
          <a:bodyPr/>
          <a:lstStyle>
            <a:lvl1pPr>
              <a:defRPr/>
            </a:lvl1pPr>
          </a:lstStyle>
          <a:p>
            <a:pPr algn="ctr" fontAlgn="base">
              <a:spcBef>
                <a:spcPct val="0"/>
              </a:spcBef>
              <a:spcAft>
                <a:spcPct val="0"/>
              </a:spcAft>
              <a:defRPr/>
            </a:pPr>
            <a:fld id="{9A257827-C34C-4251-B995-96C9C233CCC8}" type="slidenum">
              <a:rPr lang="en-US" smtClean="0">
                <a:solidFill>
                  <a:srgbClr val="898989"/>
                </a:solidFill>
                <a:latin typeface="Arial" charset="0"/>
                <a:cs typeface="Arial" pitchFamily="34" charset="0"/>
              </a:rPr>
              <a:pPr algn="ctr" fontAlgn="base">
                <a:spcBef>
                  <a:spcPct val="0"/>
                </a:spcBef>
                <a:spcAft>
                  <a:spcPct val="0"/>
                </a:spcAft>
                <a:defRPr/>
              </a:pPr>
              <a:t>‹#›</a:t>
            </a:fld>
            <a:endParaRPr lang="en-US">
              <a:solidFill>
                <a:srgbClr val="898989"/>
              </a:solidFill>
              <a:latin typeface="Arial" charset="0"/>
              <a:cs typeface="Arial" pitchFamily="34" charset="0"/>
            </a:endParaRPr>
          </a:p>
        </p:txBody>
      </p:sp>
    </p:spTree>
    <p:extLst>
      <p:ext uri="{BB962C8B-B14F-4D97-AF65-F5344CB8AC3E}">
        <p14:creationId xmlns:p14="http://schemas.microsoft.com/office/powerpoint/2010/main" val="224078629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1" y="5834379"/>
            <a:ext cx="8470900"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a:xfrm>
            <a:off x="413315" y="6470427"/>
            <a:ext cx="3867149" cy="217493"/>
          </a:xfrm>
          <a:prstGeom prst="rect">
            <a:avLst/>
          </a:prstGeom>
        </p:spPr>
        <p:txBody>
          <a:bodyPr/>
          <a:lstStyle>
            <a:lvl1pPr>
              <a:defRPr/>
            </a:lvl1pPr>
          </a:lstStyle>
          <a:p>
            <a:pPr algn="l" fontAlgn="base">
              <a:spcBef>
                <a:spcPct val="0"/>
              </a:spcBef>
              <a:spcAft>
                <a:spcPct val="0"/>
              </a:spcAft>
              <a:defRPr/>
            </a:pPr>
            <a:r>
              <a:rPr lang="en-US" sz="1800">
                <a:solidFill>
                  <a:srgbClr val="000000">
                    <a:tint val="75000"/>
                  </a:srgbClr>
                </a:solidFill>
                <a:latin typeface="Arial" charset="0"/>
              </a:rPr>
              <a:t>File Name</a:t>
            </a:r>
          </a:p>
        </p:txBody>
      </p:sp>
      <p:sp>
        <p:nvSpPr>
          <p:cNvPr id="5" name="Slide Number Placeholder 5"/>
          <p:cNvSpPr>
            <a:spLocks noGrp="1"/>
          </p:cNvSpPr>
          <p:nvPr>
            <p:ph type="sldNum" sz="quarter" idx="11"/>
          </p:nvPr>
        </p:nvSpPr>
        <p:spPr/>
        <p:txBody>
          <a:bodyPr/>
          <a:lstStyle>
            <a:lvl1pPr>
              <a:defRPr/>
            </a:lvl1pPr>
          </a:lstStyle>
          <a:p>
            <a:pPr algn="ctr" fontAlgn="base">
              <a:spcBef>
                <a:spcPct val="0"/>
              </a:spcBef>
              <a:spcAft>
                <a:spcPct val="0"/>
              </a:spcAft>
              <a:defRPr/>
            </a:pPr>
            <a:fld id="{9A257827-C34C-4251-B995-96C9C233CCC8}" type="slidenum">
              <a:rPr lang="en-US" smtClean="0">
                <a:solidFill>
                  <a:srgbClr val="898989"/>
                </a:solidFill>
                <a:latin typeface="Arial" charset="0"/>
                <a:cs typeface="Arial" pitchFamily="34" charset="0"/>
              </a:rPr>
              <a:pPr algn="ctr" fontAlgn="base">
                <a:spcBef>
                  <a:spcPct val="0"/>
                </a:spcBef>
                <a:spcAft>
                  <a:spcPct val="0"/>
                </a:spcAft>
                <a:defRPr/>
              </a:pPr>
              <a:t>‹#›</a:t>
            </a:fld>
            <a:endParaRPr lang="en-US">
              <a:solidFill>
                <a:srgbClr val="898989"/>
              </a:solidFill>
              <a:latin typeface="Arial" charset="0"/>
              <a:cs typeface="Arial" pitchFamily="34" charset="0"/>
            </a:endParaRPr>
          </a:p>
        </p:txBody>
      </p:sp>
      <p:sp>
        <p:nvSpPr>
          <p:cNvPr id="3" name="Picture Placeholder 2"/>
          <p:cNvSpPr>
            <a:spLocks noGrp="1"/>
          </p:cNvSpPr>
          <p:nvPr>
            <p:ph type="pic" sz="quarter" idx="12"/>
          </p:nvPr>
        </p:nvSpPr>
        <p:spPr>
          <a:xfrm>
            <a:off x="406400" y="942975"/>
            <a:ext cx="11176000" cy="4761228"/>
          </a:xfrm>
        </p:spPr>
        <p:txBody>
          <a:bodyPr/>
          <a:lstStyle/>
          <a:p>
            <a:endParaRPr lang="en-US"/>
          </a:p>
        </p:txBody>
      </p:sp>
    </p:spTree>
    <p:extLst>
      <p:ext uri="{BB962C8B-B14F-4D97-AF65-F5344CB8AC3E}">
        <p14:creationId xmlns:p14="http://schemas.microsoft.com/office/powerpoint/2010/main" val="322946301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pPr algn="ctr" fontAlgn="base">
              <a:spcBef>
                <a:spcPct val="0"/>
              </a:spcBef>
              <a:spcAft>
                <a:spcPct val="0"/>
              </a:spcAft>
              <a:defRPr/>
            </a:pPr>
            <a:fld id="{3B773CDB-7973-454B-9699-5CCFA043586B}" type="slidenum">
              <a:rPr lang="en-US" smtClean="0">
                <a:solidFill>
                  <a:srgbClr val="898989"/>
                </a:solidFill>
                <a:latin typeface="Arial" charset="0"/>
                <a:cs typeface="Arial" pitchFamily="34" charset="0"/>
              </a:rPr>
              <a:pPr algn="ctr" fontAlgn="base">
                <a:spcBef>
                  <a:spcPct val="0"/>
                </a:spcBef>
                <a:spcAft>
                  <a:spcPct val="0"/>
                </a:spcAft>
                <a:defRPr/>
              </a:pPr>
              <a:t>‹#›</a:t>
            </a:fld>
            <a:endParaRPr lang="en-US">
              <a:solidFill>
                <a:srgbClr val="898989"/>
              </a:solidFill>
              <a:latin typeface="Arial" charset="0"/>
              <a:cs typeface="Arial" pitchFamily="34" charset="0"/>
            </a:endParaRPr>
          </a:p>
        </p:txBody>
      </p:sp>
      <p:sp>
        <p:nvSpPr>
          <p:cNvPr id="2" name="Footer Placeholder 1"/>
          <p:cNvSpPr>
            <a:spLocks noGrp="1"/>
          </p:cNvSpPr>
          <p:nvPr>
            <p:ph type="ftr" sz="quarter" idx="18"/>
          </p:nvPr>
        </p:nvSpPr>
        <p:spPr>
          <a:xfrm>
            <a:off x="413315" y="6470427"/>
            <a:ext cx="3867149" cy="217493"/>
          </a:xfrm>
          <a:prstGeom prst="rect">
            <a:avLst/>
          </a:prstGeom>
        </p:spPr>
        <p:txBody>
          <a:bodyPr/>
          <a:lstStyle/>
          <a:p>
            <a:pPr algn="l" fontAlgn="base">
              <a:spcBef>
                <a:spcPct val="0"/>
              </a:spcBef>
              <a:spcAft>
                <a:spcPct val="0"/>
              </a:spcAft>
              <a:defRPr/>
            </a:pPr>
            <a:r>
              <a:rPr lang="en-US" sz="1800">
                <a:solidFill>
                  <a:srgbClr val="000000">
                    <a:tint val="75000"/>
                  </a:srgbClr>
                </a:solidFill>
                <a:latin typeface="Arial" charset="0"/>
              </a:rPr>
              <a:t>File Name</a:t>
            </a:r>
            <a:endParaRPr lang="en-US" sz="1800" dirty="0">
              <a:solidFill>
                <a:srgbClr val="000000">
                  <a:tint val="75000"/>
                </a:srgbClr>
              </a:solidFill>
              <a:latin typeface="Arial" charset="0"/>
            </a:endParaRPr>
          </a:p>
        </p:txBody>
      </p:sp>
    </p:spTree>
    <p:extLst>
      <p:ext uri="{BB962C8B-B14F-4D97-AF65-F5344CB8AC3E}">
        <p14:creationId xmlns:p14="http://schemas.microsoft.com/office/powerpoint/2010/main" val="4010617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84286430"/>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a:xfrm>
            <a:off x="413315" y="6470427"/>
            <a:ext cx="3867149" cy="217493"/>
          </a:xfrm>
          <a:prstGeom prst="rect">
            <a:avLst/>
          </a:prstGeom>
        </p:spPr>
        <p:txBody>
          <a:bodyPr/>
          <a:lstStyle>
            <a:lvl1pPr>
              <a:defRPr/>
            </a:lvl1pPr>
          </a:lstStyle>
          <a:p>
            <a:pPr algn="l" fontAlgn="base">
              <a:spcBef>
                <a:spcPct val="0"/>
              </a:spcBef>
              <a:spcAft>
                <a:spcPct val="0"/>
              </a:spcAft>
              <a:defRPr/>
            </a:pPr>
            <a:r>
              <a:rPr lang="en-US" sz="1800">
                <a:solidFill>
                  <a:srgbClr val="000000">
                    <a:tint val="75000"/>
                  </a:srgbClr>
                </a:solidFill>
                <a:latin typeface="Arial" charset="0"/>
              </a:rPr>
              <a:t>File Name</a:t>
            </a:r>
          </a:p>
        </p:txBody>
      </p:sp>
      <p:sp>
        <p:nvSpPr>
          <p:cNvPr id="5" name="Slide Number Placeholder 5"/>
          <p:cNvSpPr>
            <a:spLocks noGrp="1"/>
          </p:cNvSpPr>
          <p:nvPr>
            <p:ph type="sldNum" sz="quarter" idx="11"/>
          </p:nvPr>
        </p:nvSpPr>
        <p:spPr/>
        <p:txBody>
          <a:bodyPr/>
          <a:lstStyle>
            <a:lvl1pPr>
              <a:defRPr/>
            </a:lvl1pPr>
          </a:lstStyle>
          <a:p>
            <a:pPr algn="ctr" fontAlgn="base">
              <a:spcBef>
                <a:spcPct val="0"/>
              </a:spcBef>
              <a:spcAft>
                <a:spcPct val="0"/>
              </a:spcAft>
              <a:defRPr/>
            </a:pPr>
            <a:fld id="{9A257827-C34C-4251-B995-96C9C233CCC8}" type="slidenum">
              <a:rPr lang="en-US" smtClean="0">
                <a:solidFill>
                  <a:srgbClr val="898989"/>
                </a:solidFill>
                <a:latin typeface="Arial" charset="0"/>
                <a:cs typeface="Arial" pitchFamily="34" charset="0"/>
              </a:rPr>
              <a:pPr algn="ctr" fontAlgn="base">
                <a:spcBef>
                  <a:spcPct val="0"/>
                </a:spcBef>
                <a:spcAft>
                  <a:spcPct val="0"/>
                </a:spcAft>
                <a:defRPr/>
              </a:pPr>
              <a:t>‹#›</a:t>
            </a:fld>
            <a:endParaRPr lang="en-US">
              <a:solidFill>
                <a:srgbClr val="898989"/>
              </a:solidFill>
              <a:latin typeface="Arial" charset="0"/>
              <a:cs typeface="Arial" pitchFamily="34" charset="0"/>
            </a:endParaRPr>
          </a:p>
        </p:txBody>
      </p:sp>
    </p:spTree>
    <p:extLst>
      <p:ext uri="{BB962C8B-B14F-4D97-AF65-F5344CB8AC3E}">
        <p14:creationId xmlns:p14="http://schemas.microsoft.com/office/powerpoint/2010/main" val="199255912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Custom Layout">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F4AE0-D7CF-405F-9B27-B5FCEB0E49E3}"/>
              </a:ext>
            </a:extLst>
          </p:cNvPr>
          <p:cNvSpPr>
            <a:spLocks noGrp="1"/>
          </p:cNvSpPr>
          <p:nvPr>
            <p:ph type="title"/>
          </p:nvPr>
        </p:nvSpPr>
        <p:spPr/>
        <p:txBody>
          <a:bodyPr/>
          <a:lstStyle/>
          <a:p>
            <a:r>
              <a:rPr lang="en-US"/>
              <a:t>Click to edit Master title style</a:t>
            </a:r>
          </a:p>
        </p:txBody>
      </p:sp>
      <p:sp>
        <p:nvSpPr>
          <p:cNvPr id="3" name="TextBox 2">
            <a:extLst>
              <a:ext uri="{FF2B5EF4-FFF2-40B4-BE49-F238E27FC236}">
                <a16:creationId xmlns:a16="http://schemas.microsoft.com/office/drawing/2014/main" id="{8D88733D-04E1-4E62-9582-8CECDF5CF650}"/>
              </a:ext>
            </a:extLst>
          </p:cNvPr>
          <p:cNvSpPr txBox="1"/>
          <p:nvPr userDrawn="1"/>
        </p:nvSpPr>
        <p:spPr>
          <a:xfrm>
            <a:off x="5649588" y="6309360"/>
            <a:ext cx="731520" cy="369332"/>
          </a:xfrm>
          <a:prstGeom prst="rect">
            <a:avLst/>
          </a:prstGeom>
          <a:noFill/>
        </p:spPr>
        <p:txBody>
          <a:bodyPr wrap="square" rtlCol="0">
            <a:spAutoFit/>
          </a:bodyPr>
          <a:lstStyle/>
          <a:p>
            <a:pPr algn="ctr"/>
            <a:fld id="{B4872804-87F3-4CEA-A86A-5A20B3F925E0}" type="slidenum">
              <a:rPr lang="en-US" smtClean="0"/>
              <a:t>‹#›</a:t>
            </a:fld>
            <a:endParaRPr lang="en-US" dirty="0"/>
          </a:p>
        </p:txBody>
      </p:sp>
    </p:spTree>
    <p:extLst>
      <p:ext uri="{BB962C8B-B14F-4D97-AF65-F5344CB8AC3E}">
        <p14:creationId xmlns:p14="http://schemas.microsoft.com/office/powerpoint/2010/main" val="377850226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862744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17467209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14370890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737232919"/>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8834540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880169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21" name="Text Placeholder 2"/>
          <p:cNvSpPr>
            <a:spLocks noGrp="1"/>
          </p:cNvSpPr>
          <p:nvPr>
            <p:ph idx="1"/>
          </p:nvPr>
        </p:nvSpPr>
        <p:spPr bwMode="auto">
          <a:xfrm>
            <a:off x="406401" y="5834379"/>
            <a:ext cx="8470900"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406400" y="942975"/>
            <a:ext cx="11176000" cy="4761228"/>
          </a:xfrm>
        </p:spPr>
        <p:txBody>
          <a:bodyPr/>
          <a:lstStyle/>
          <a:p>
            <a:r>
              <a:rPr lang="en-US"/>
              <a:t>Click icon to add picture</a:t>
            </a:r>
          </a:p>
        </p:txBody>
      </p:sp>
    </p:spTree>
    <p:extLst>
      <p:ext uri="{BB962C8B-B14F-4D97-AF65-F5344CB8AC3E}">
        <p14:creationId xmlns:p14="http://schemas.microsoft.com/office/powerpoint/2010/main" val="383656246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3" name="Content Placeholder 2"/>
          <p:cNvSpPr>
            <a:spLocks noGrp="1"/>
          </p:cNvSpPr>
          <p:nvPr>
            <p:ph sz="quarter" idx="15"/>
          </p:nvPr>
        </p:nvSpPr>
        <p:spPr>
          <a:xfrm>
            <a:off x="4064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60960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249349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12192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609278194"/>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3"/>
          <p:cNvSpPr>
            <a:spLocks noGrp="1"/>
          </p:cNvSpPr>
          <p:nvPr>
            <p:ph type="body" sz="quarter" idx="3"/>
          </p:nvPr>
        </p:nvSpPr>
        <p:spPr>
          <a:xfrm>
            <a:off x="6096000" y="1230511"/>
            <a:ext cx="5486400" cy="663266"/>
          </a:xfrm>
        </p:spPr>
        <p:txBody>
          <a:bodyPr bIns="0" anchor="b"/>
          <a:lstStyle>
            <a:lvl1pPr>
              <a:defRPr sz="1800">
                <a:solidFill>
                  <a:schemeClr val="tx1">
                    <a:lumMod val="75000"/>
                    <a:lumOff val="25000"/>
                  </a:schemeClr>
                </a:solidFill>
              </a:defRPr>
            </a:lvl1pPr>
          </a:lstStyle>
          <a:p>
            <a:pPr lvl="0"/>
            <a:r>
              <a:rPr lang="en-US"/>
              <a:t>Click to edit Master text styles</a:t>
            </a:r>
          </a:p>
        </p:txBody>
      </p:sp>
      <p:sp>
        <p:nvSpPr>
          <p:cNvPr id="9" name="Text Placeholder 3"/>
          <p:cNvSpPr>
            <a:spLocks noGrp="1"/>
          </p:cNvSpPr>
          <p:nvPr>
            <p:ph type="body" sz="quarter" idx="13"/>
          </p:nvPr>
        </p:nvSpPr>
        <p:spPr>
          <a:xfrm>
            <a:off x="406400" y="1230512"/>
            <a:ext cx="5486400" cy="666241"/>
          </a:xfrm>
        </p:spPr>
        <p:txBody>
          <a:bodyPr bIns="0" anchor="b"/>
          <a:lstStyle>
            <a:lvl1pPr>
              <a:defRPr sz="1800">
                <a:solidFill>
                  <a:schemeClr val="tx1">
                    <a:lumMod val="75000"/>
                    <a:lumOff val="25000"/>
                  </a:schemeClr>
                </a:solidFill>
              </a:defRPr>
            </a:lvl1pPr>
          </a:lstStyle>
          <a:p>
            <a:pPr lvl="0"/>
            <a:r>
              <a:rPr lang="en-US"/>
              <a:t>Click to edit Master text styles</a:t>
            </a:r>
          </a:p>
        </p:txBody>
      </p:sp>
      <p:sp>
        <p:nvSpPr>
          <p:cNvPr id="3" name="Content Placeholder 2"/>
          <p:cNvSpPr>
            <a:spLocks noGrp="1"/>
          </p:cNvSpPr>
          <p:nvPr>
            <p:ph sz="quarter" idx="15"/>
          </p:nvPr>
        </p:nvSpPr>
        <p:spPr>
          <a:xfrm>
            <a:off x="406400" y="1981200"/>
            <a:ext cx="54864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6096000" y="1981200"/>
            <a:ext cx="54864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3377597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3" name="Content Placeholder 2"/>
          <p:cNvSpPr>
            <a:spLocks noGrp="1"/>
          </p:cNvSpPr>
          <p:nvPr>
            <p:ph sz="quarter" idx="15"/>
          </p:nvPr>
        </p:nvSpPr>
        <p:spPr>
          <a:xfrm>
            <a:off x="406401" y="1225550"/>
            <a:ext cx="35941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127501" y="1225550"/>
            <a:ext cx="74549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69259306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3" name="Content Placeholder 2"/>
          <p:cNvSpPr>
            <a:spLocks noGrp="1"/>
          </p:cNvSpPr>
          <p:nvPr>
            <p:ph sz="quarter" idx="15"/>
          </p:nvPr>
        </p:nvSpPr>
        <p:spPr>
          <a:xfrm>
            <a:off x="406400" y="1225550"/>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6096000" y="1225550"/>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406400" y="3597275"/>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quarter" idx="19"/>
          </p:nvPr>
        </p:nvSpPr>
        <p:spPr>
          <a:xfrm>
            <a:off x="6096000" y="3597275"/>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406400" y="3549650"/>
            <a:ext cx="11176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990527" y="1225551"/>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438878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6096000" y="942975"/>
            <a:ext cx="5486400" cy="663266"/>
          </a:xfrm>
        </p:spPr>
        <p:txBody>
          <a:bodyPr bIns="0" anchor="b"/>
          <a:lstStyle>
            <a:lvl1pPr>
              <a:defRPr sz="1800">
                <a:solidFill>
                  <a:schemeClr val="tx1">
                    <a:lumMod val="75000"/>
                    <a:lumOff val="25000"/>
                  </a:schemeClr>
                </a:solidFill>
              </a:defRPr>
            </a:lvl1pPr>
          </a:lstStyle>
          <a:p>
            <a:pPr lvl="0"/>
            <a:r>
              <a:rPr lang="en-US"/>
              <a:t>Click to edit Master text styles</a:t>
            </a:r>
          </a:p>
        </p:txBody>
      </p:sp>
      <p:sp>
        <p:nvSpPr>
          <p:cNvPr id="7" name="Text Placeholder 3"/>
          <p:cNvSpPr>
            <a:spLocks noGrp="1"/>
          </p:cNvSpPr>
          <p:nvPr>
            <p:ph type="body" sz="quarter" idx="13"/>
          </p:nvPr>
        </p:nvSpPr>
        <p:spPr>
          <a:xfrm>
            <a:off x="406400" y="942976"/>
            <a:ext cx="5486400" cy="666241"/>
          </a:xfrm>
        </p:spPr>
        <p:txBody>
          <a:bodyPr bIns="0" anchor="b"/>
          <a:lstStyle>
            <a:lvl1pPr>
              <a:defRPr sz="1800">
                <a:solidFill>
                  <a:schemeClr val="tx1">
                    <a:lumMod val="75000"/>
                    <a:lumOff val="25000"/>
                  </a:schemeClr>
                </a:solidFill>
              </a:defRPr>
            </a:lvl1pPr>
          </a:lstStyle>
          <a:p>
            <a:pPr lvl="0"/>
            <a:r>
              <a:rPr lang="en-US"/>
              <a:t>Click to edit Master text styles</a:t>
            </a:r>
          </a:p>
        </p:txBody>
      </p:sp>
      <p:sp>
        <p:nvSpPr>
          <p:cNvPr id="8" name="Content Placeholder 2"/>
          <p:cNvSpPr>
            <a:spLocks noGrp="1"/>
          </p:cNvSpPr>
          <p:nvPr>
            <p:ph sz="quarter" idx="15"/>
          </p:nvPr>
        </p:nvSpPr>
        <p:spPr>
          <a:xfrm>
            <a:off x="406400" y="1693664"/>
            <a:ext cx="54864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sz="quarter" idx="16"/>
          </p:nvPr>
        </p:nvSpPr>
        <p:spPr>
          <a:xfrm>
            <a:off x="6096000" y="1693664"/>
            <a:ext cx="54864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62325029"/>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406400" y="942976"/>
            <a:ext cx="54864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sz="quarter" idx="16"/>
          </p:nvPr>
        </p:nvSpPr>
        <p:spPr>
          <a:xfrm>
            <a:off x="6096000" y="942976"/>
            <a:ext cx="54864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92330448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406401" y="942976"/>
            <a:ext cx="3594100"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127501" y="942976"/>
            <a:ext cx="7454900"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9407564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406400" y="942975"/>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16"/>
          </p:nvPr>
        </p:nvSpPr>
        <p:spPr>
          <a:xfrm>
            <a:off x="6096000" y="942975"/>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18"/>
          </p:nvPr>
        </p:nvSpPr>
        <p:spPr>
          <a:xfrm>
            <a:off x="406400" y="3459480"/>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2"/>
          <p:cNvSpPr>
            <a:spLocks noGrp="1"/>
          </p:cNvSpPr>
          <p:nvPr>
            <p:ph sz="quarter" idx="19"/>
          </p:nvPr>
        </p:nvSpPr>
        <p:spPr>
          <a:xfrm>
            <a:off x="6096000" y="3459480"/>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0" name="Straight Connector 19"/>
          <p:cNvCxnSpPr/>
          <p:nvPr userDrawn="1"/>
        </p:nvCxnSpPr>
        <p:spPr>
          <a:xfrm>
            <a:off x="406400" y="3409950"/>
            <a:ext cx="11176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5990527" y="942976"/>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491415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286001"/>
            <a:ext cx="11176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406400" y="3687764"/>
            <a:ext cx="111760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148118164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286001"/>
            <a:ext cx="11176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a:t>Click to edit Master title style</a:t>
            </a:r>
            <a:endParaRPr lang="en-US" dirty="0"/>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216545286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16177213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71623377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13111661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154771283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315533760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1418323429"/>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247953681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Content Placeholder 2"/>
          <p:cNvSpPr>
            <a:spLocks noGrp="1"/>
          </p:cNvSpPr>
          <p:nvPr>
            <p:ph sz="half" idx="1"/>
          </p:nvPr>
        </p:nvSpPr>
        <p:spPr>
          <a:xfrm>
            <a:off x="609600" y="1600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6197600" y="1600200"/>
            <a:ext cx="53848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8794953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296070086"/>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10207156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73560055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422825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379266860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45424633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21" name="Text Placeholder 2"/>
          <p:cNvSpPr>
            <a:spLocks noGrp="1"/>
          </p:cNvSpPr>
          <p:nvPr>
            <p:ph idx="1"/>
          </p:nvPr>
        </p:nvSpPr>
        <p:spPr bwMode="auto">
          <a:xfrm>
            <a:off x="406400" y="942976"/>
            <a:ext cx="11176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016689599"/>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21" name="Text Placeholder 2"/>
          <p:cNvSpPr>
            <a:spLocks noGrp="1"/>
          </p:cNvSpPr>
          <p:nvPr>
            <p:ph idx="1"/>
          </p:nvPr>
        </p:nvSpPr>
        <p:spPr bwMode="auto">
          <a:xfrm>
            <a:off x="406401" y="5834379"/>
            <a:ext cx="8470900"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406400" y="942975"/>
            <a:ext cx="11176000" cy="4761228"/>
          </a:xfrm>
        </p:spPr>
        <p:txBody>
          <a:bodyPr/>
          <a:lstStyle/>
          <a:p>
            <a:r>
              <a:rPr lang="en-US"/>
              <a:t>Click icon to add picture</a:t>
            </a:r>
          </a:p>
        </p:txBody>
      </p:sp>
    </p:spTree>
    <p:extLst>
      <p:ext uri="{BB962C8B-B14F-4D97-AF65-F5344CB8AC3E}">
        <p14:creationId xmlns:p14="http://schemas.microsoft.com/office/powerpoint/2010/main" val="289230204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3" name="Content Placeholder 2"/>
          <p:cNvSpPr>
            <a:spLocks noGrp="1"/>
          </p:cNvSpPr>
          <p:nvPr>
            <p:ph sz="quarter" idx="15"/>
          </p:nvPr>
        </p:nvSpPr>
        <p:spPr>
          <a:xfrm>
            <a:off x="4064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60960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304169904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3"/>
          <p:cNvSpPr>
            <a:spLocks noGrp="1"/>
          </p:cNvSpPr>
          <p:nvPr>
            <p:ph type="body" sz="quarter" idx="3"/>
          </p:nvPr>
        </p:nvSpPr>
        <p:spPr>
          <a:xfrm>
            <a:off x="6096000" y="1230511"/>
            <a:ext cx="5486400" cy="663266"/>
          </a:xfrm>
        </p:spPr>
        <p:txBody>
          <a:bodyPr bIns="0" anchor="b"/>
          <a:lstStyle>
            <a:lvl1pPr>
              <a:defRPr sz="1800">
                <a:solidFill>
                  <a:schemeClr val="tx1">
                    <a:lumMod val="75000"/>
                    <a:lumOff val="25000"/>
                  </a:schemeClr>
                </a:solidFill>
              </a:defRPr>
            </a:lvl1pPr>
          </a:lstStyle>
          <a:p>
            <a:pPr lvl="0"/>
            <a:r>
              <a:rPr lang="en-US"/>
              <a:t>Click to edit Master text styles</a:t>
            </a:r>
          </a:p>
        </p:txBody>
      </p:sp>
      <p:sp>
        <p:nvSpPr>
          <p:cNvPr id="9" name="Text Placeholder 3"/>
          <p:cNvSpPr>
            <a:spLocks noGrp="1"/>
          </p:cNvSpPr>
          <p:nvPr>
            <p:ph type="body" sz="quarter" idx="13"/>
          </p:nvPr>
        </p:nvSpPr>
        <p:spPr>
          <a:xfrm>
            <a:off x="406400" y="1230512"/>
            <a:ext cx="5486400" cy="666241"/>
          </a:xfrm>
        </p:spPr>
        <p:txBody>
          <a:bodyPr bIns="0" anchor="b"/>
          <a:lstStyle>
            <a:lvl1pPr>
              <a:defRPr sz="1800">
                <a:solidFill>
                  <a:schemeClr val="tx1">
                    <a:lumMod val="75000"/>
                    <a:lumOff val="25000"/>
                  </a:schemeClr>
                </a:solidFill>
              </a:defRPr>
            </a:lvl1pPr>
          </a:lstStyle>
          <a:p>
            <a:pPr lvl="0"/>
            <a:r>
              <a:rPr lang="en-US"/>
              <a:t>Click to edit Master text styles</a:t>
            </a:r>
          </a:p>
        </p:txBody>
      </p:sp>
      <p:sp>
        <p:nvSpPr>
          <p:cNvPr id="3" name="Content Placeholder 2"/>
          <p:cNvSpPr>
            <a:spLocks noGrp="1"/>
          </p:cNvSpPr>
          <p:nvPr>
            <p:ph sz="quarter" idx="15"/>
          </p:nvPr>
        </p:nvSpPr>
        <p:spPr>
          <a:xfrm>
            <a:off x="406400" y="1981200"/>
            <a:ext cx="54864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6096000" y="1981200"/>
            <a:ext cx="54864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410774329"/>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3" name="Content Placeholder 2"/>
          <p:cNvSpPr>
            <a:spLocks noGrp="1"/>
          </p:cNvSpPr>
          <p:nvPr>
            <p:ph sz="quarter" idx="15"/>
          </p:nvPr>
        </p:nvSpPr>
        <p:spPr>
          <a:xfrm>
            <a:off x="406401" y="1225550"/>
            <a:ext cx="35941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127501" y="1225550"/>
            <a:ext cx="74549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68235192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3" name="Content Placeholder 2"/>
          <p:cNvSpPr>
            <a:spLocks noGrp="1"/>
          </p:cNvSpPr>
          <p:nvPr>
            <p:ph sz="quarter" idx="15"/>
          </p:nvPr>
        </p:nvSpPr>
        <p:spPr>
          <a:xfrm>
            <a:off x="406400" y="1225550"/>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6096000" y="1225550"/>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406400" y="3597275"/>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Content Placeholder 2"/>
          <p:cNvSpPr>
            <a:spLocks noGrp="1"/>
          </p:cNvSpPr>
          <p:nvPr>
            <p:ph sz="quarter" idx="19"/>
          </p:nvPr>
        </p:nvSpPr>
        <p:spPr>
          <a:xfrm>
            <a:off x="6096000" y="3597275"/>
            <a:ext cx="54864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userDrawn="1"/>
        </p:nvCxnSpPr>
        <p:spPr>
          <a:xfrm>
            <a:off x="406400" y="3549650"/>
            <a:ext cx="11176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990527" y="1225551"/>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183109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6096000" y="942975"/>
            <a:ext cx="5486400" cy="663266"/>
          </a:xfrm>
        </p:spPr>
        <p:txBody>
          <a:bodyPr bIns="0" anchor="b"/>
          <a:lstStyle>
            <a:lvl1pPr>
              <a:defRPr sz="1800">
                <a:solidFill>
                  <a:schemeClr val="tx1">
                    <a:lumMod val="75000"/>
                    <a:lumOff val="25000"/>
                  </a:schemeClr>
                </a:solidFill>
              </a:defRPr>
            </a:lvl1pPr>
          </a:lstStyle>
          <a:p>
            <a:pPr lvl="0"/>
            <a:r>
              <a:rPr lang="en-US"/>
              <a:t>Click to edit Master text styles</a:t>
            </a:r>
          </a:p>
        </p:txBody>
      </p:sp>
      <p:sp>
        <p:nvSpPr>
          <p:cNvPr id="7" name="Text Placeholder 3"/>
          <p:cNvSpPr>
            <a:spLocks noGrp="1"/>
          </p:cNvSpPr>
          <p:nvPr>
            <p:ph type="body" sz="quarter" idx="13"/>
          </p:nvPr>
        </p:nvSpPr>
        <p:spPr>
          <a:xfrm>
            <a:off x="406400" y="942976"/>
            <a:ext cx="5486400" cy="666241"/>
          </a:xfrm>
        </p:spPr>
        <p:txBody>
          <a:bodyPr bIns="0" anchor="b"/>
          <a:lstStyle>
            <a:lvl1pPr>
              <a:defRPr sz="1800">
                <a:solidFill>
                  <a:schemeClr val="tx1">
                    <a:lumMod val="75000"/>
                    <a:lumOff val="25000"/>
                  </a:schemeClr>
                </a:solidFill>
              </a:defRPr>
            </a:lvl1pPr>
          </a:lstStyle>
          <a:p>
            <a:pPr lvl="0"/>
            <a:r>
              <a:rPr lang="en-US"/>
              <a:t>Click to edit Master text styles</a:t>
            </a:r>
          </a:p>
        </p:txBody>
      </p:sp>
      <p:sp>
        <p:nvSpPr>
          <p:cNvPr id="8" name="Content Placeholder 2"/>
          <p:cNvSpPr>
            <a:spLocks noGrp="1"/>
          </p:cNvSpPr>
          <p:nvPr>
            <p:ph sz="quarter" idx="15"/>
          </p:nvPr>
        </p:nvSpPr>
        <p:spPr>
          <a:xfrm>
            <a:off x="406400" y="1693664"/>
            <a:ext cx="54864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sz="quarter" idx="16"/>
          </p:nvPr>
        </p:nvSpPr>
        <p:spPr>
          <a:xfrm>
            <a:off x="6096000" y="1693664"/>
            <a:ext cx="54864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69124153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406400" y="942976"/>
            <a:ext cx="54864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2"/>
          <p:cNvSpPr>
            <a:spLocks noGrp="1"/>
          </p:cNvSpPr>
          <p:nvPr>
            <p:ph sz="quarter" idx="16"/>
          </p:nvPr>
        </p:nvSpPr>
        <p:spPr>
          <a:xfrm>
            <a:off x="6096000" y="942976"/>
            <a:ext cx="54864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70247459"/>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406401" y="942976"/>
            <a:ext cx="3594100"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127501" y="942976"/>
            <a:ext cx="7454900"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7439253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51861871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406400" y="942975"/>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16"/>
          </p:nvPr>
        </p:nvSpPr>
        <p:spPr>
          <a:xfrm>
            <a:off x="6096000" y="942975"/>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18"/>
          </p:nvPr>
        </p:nvSpPr>
        <p:spPr>
          <a:xfrm>
            <a:off x="406400" y="3459480"/>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2"/>
          <p:cNvSpPr>
            <a:spLocks noGrp="1"/>
          </p:cNvSpPr>
          <p:nvPr>
            <p:ph sz="quarter" idx="19"/>
          </p:nvPr>
        </p:nvSpPr>
        <p:spPr>
          <a:xfrm>
            <a:off x="6096000" y="3459480"/>
            <a:ext cx="54864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20" name="Straight Connector 19"/>
          <p:cNvCxnSpPr/>
          <p:nvPr userDrawn="1"/>
        </p:nvCxnSpPr>
        <p:spPr>
          <a:xfrm>
            <a:off x="406400" y="3409950"/>
            <a:ext cx="11176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5990527" y="942976"/>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982873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286001"/>
            <a:ext cx="11176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406400" y="3687764"/>
            <a:ext cx="111760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184778357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286001"/>
            <a:ext cx="11176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a:t>Click to edit Master title style</a:t>
            </a:r>
            <a:endParaRPr lang="en-US" dirty="0"/>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1123557531"/>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202363662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a:t>Click to edit Master title style</a:t>
            </a:r>
            <a:endParaRPr lang="en-US" dirty="0"/>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94842122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4292380617"/>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2068812096"/>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43808185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3136321962"/>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792162"/>
          </a:xfrm>
        </p:spPr>
        <p:txBody>
          <a:bodyPr/>
          <a:lstStyle>
            <a:lvl1pPr algn="l">
              <a:defRPr sz="2800" b="1"/>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6"/>
          <p:cNvSpPr>
            <a:spLocks noGrp="1" noChangeArrowheads="1"/>
          </p:cNvSpPr>
          <p:nvPr>
            <p:ph type="sldNum" sz="quarter" idx="10"/>
          </p:nvPr>
        </p:nvSpPr>
        <p:spPr>
          <a:ln/>
        </p:spPr>
        <p:txBody>
          <a:bodyPr/>
          <a:lstStyle>
            <a:lvl1pPr>
              <a:defRPr/>
            </a:lvl1pPr>
          </a:lstStyle>
          <a:p>
            <a:pPr>
              <a:defRPr/>
            </a:pPr>
            <a:fld id="{042FAA1D-E6A5-497E-869D-21A075CF69C3}" type="slidenum">
              <a:rPr lang="en-US" altLang="en-US"/>
              <a:pPr>
                <a:defRPr/>
              </a:pPr>
              <a:t>‹#›</a:t>
            </a:fld>
            <a:endParaRPr lang="en-US" altLang="en-US"/>
          </a:p>
        </p:txBody>
      </p:sp>
    </p:spTree>
    <p:extLst>
      <p:ext uri="{BB962C8B-B14F-4D97-AF65-F5344CB8AC3E}">
        <p14:creationId xmlns:p14="http://schemas.microsoft.com/office/powerpoint/2010/main" val="295232532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image" Target="../media/image1.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3.w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2.png"/><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slideLayout" Target="../slideLayouts/slideLayout50.xml"/><Relationship Id="rId3" Type="http://schemas.openxmlformats.org/officeDocument/2006/relationships/slideLayout" Target="../slideLayouts/slideLayout35.xml"/><Relationship Id="rId21" Type="http://schemas.openxmlformats.org/officeDocument/2006/relationships/image" Target="../media/image7.png"/><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slideLayout" Target="../slideLayouts/slideLayout49.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20" Type="http://schemas.openxmlformats.org/officeDocument/2006/relationships/theme" Target="../theme/theme2.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24" Type="http://schemas.openxmlformats.org/officeDocument/2006/relationships/image" Target="../media/image9.png"/><Relationship Id="rId5" Type="http://schemas.openxmlformats.org/officeDocument/2006/relationships/slideLayout" Target="../slideLayouts/slideLayout37.xml"/><Relationship Id="rId15" Type="http://schemas.openxmlformats.org/officeDocument/2006/relationships/slideLayout" Target="../slideLayouts/slideLayout47.xml"/><Relationship Id="rId23" Type="http://schemas.openxmlformats.org/officeDocument/2006/relationships/image" Target="../media/image8.png"/><Relationship Id="rId10" Type="http://schemas.openxmlformats.org/officeDocument/2006/relationships/slideLayout" Target="../slideLayouts/slideLayout42.xml"/><Relationship Id="rId19" Type="http://schemas.openxmlformats.org/officeDocument/2006/relationships/slideLayout" Target="../slideLayouts/slideLayout51.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 Id="rId22"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9.xml"/><Relationship Id="rId13" Type="http://schemas.openxmlformats.org/officeDocument/2006/relationships/slideLayout" Target="../slideLayouts/slideLayout64.xml"/><Relationship Id="rId18" Type="http://schemas.openxmlformats.org/officeDocument/2006/relationships/slideLayout" Target="../slideLayouts/slideLayout69.xml"/><Relationship Id="rId26" Type="http://schemas.openxmlformats.org/officeDocument/2006/relationships/image" Target="../media/image7.png"/><Relationship Id="rId3" Type="http://schemas.openxmlformats.org/officeDocument/2006/relationships/slideLayout" Target="../slideLayouts/slideLayout54.xml"/><Relationship Id="rId21" Type="http://schemas.openxmlformats.org/officeDocument/2006/relationships/slideLayout" Target="../slideLayouts/slideLayout72.xml"/><Relationship Id="rId7" Type="http://schemas.openxmlformats.org/officeDocument/2006/relationships/slideLayout" Target="../slideLayouts/slideLayout58.xml"/><Relationship Id="rId12" Type="http://schemas.openxmlformats.org/officeDocument/2006/relationships/slideLayout" Target="../slideLayouts/slideLayout63.xml"/><Relationship Id="rId17" Type="http://schemas.openxmlformats.org/officeDocument/2006/relationships/slideLayout" Target="../slideLayouts/slideLayout68.xml"/><Relationship Id="rId25" Type="http://schemas.openxmlformats.org/officeDocument/2006/relationships/theme" Target="../theme/theme3.xml"/><Relationship Id="rId2" Type="http://schemas.openxmlformats.org/officeDocument/2006/relationships/slideLayout" Target="../slideLayouts/slideLayout53.xml"/><Relationship Id="rId16" Type="http://schemas.openxmlformats.org/officeDocument/2006/relationships/slideLayout" Target="../slideLayouts/slideLayout67.xml"/><Relationship Id="rId20" Type="http://schemas.openxmlformats.org/officeDocument/2006/relationships/slideLayout" Target="../slideLayouts/slideLayout71.xml"/><Relationship Id="rId29" Type="http://schemas.openxmlformats.org/officeDocument/2006/relationships/image" Target="../media/image11.png"/><Relationship Id="rId1" Type="http://schemas.openxmlformats.org/officeDocument/2006/relationships/slideLayout" Target="../slideLayouts/slideLayout52.xml"/><Relationship Id="rId6" Type="http://schemas.openxmlformats.org/officeDocument/2006/relationships/slideLayout" Target="../slideLayouts/slideLayout57.xml"/><Relationship Id="rId11" Type="http://schemas.openxmlformats.org/officeDocument/2006/relationships/slideLayout" Target="../slideLayouts/slideLayout62.xml"/><Relationship Id="rId24" Type="http://schemas.openxmlformats.org/officeDocument/2006/relationships/slideLayout" Target="../slideLayouts/slideLayout75.xml"/><Relationship Id="rId5" Type="http://schemas.openxmlformats.org/officeDocument/2006/relationships/slideLayout" Target="../slideLayouts/slideLayout56.xml"/><Relationship Id="rId15" Type="http://schemas.openxmlformats.org/officeDocument/2006/relationships/slideLayout" Target="../slideLayouts/slideLayout66.xml"/><Relationship Id="rId23" Type="http://schemas.openxmlformats.org/officeDocument/2006/relationships/slideLayout" Target="../slideLayouts/slideLayout74.xml"/><Relationship Id="rId28" Type="http://schemas.openxmlformats.org/officeDocument/2006/relationships/image" Target="../media/image1.png"/><Relationship Id="rId10" Type="http://schemas.openxmlformats.org/officeDocument/2006/relationships/slideLayout" Target="../slideLayouts/slideLayout61.xml"/><Relationship Id="rId19" Type="http://schemas.openxmlformats.org/officeDocument/2006/relationships/slideLayout" Target="../slideLayouts/slideLayout70.xml"/><Relationship Id="rId4" Type="http://schemas.openxmlformats.org/officeDocument/2006/relationships/slideLayout" Target="../slideLayouts/slideLayout55.xml"/><Relationship Id="rId9" Type="http://schemas.openxmlformats.org/officeDocument/2006/relationships/slideLayout" Target="../slideLayouts/slideLayout60.xml"/><Relationship Id="rId14" Type="http://schemas.openxmlformats.org/officeDocument/2006/relationships/slideLayout" Target="../slideLayouts/slideLayout65.xml"/><Relationship Id="rId22" Type="http://schemas.openxmlformats.org/officeDocument/2006/relationships/slideLayout" Target="../slideLayouts/slideLayout73.xml"/><Relationship Id="rId27" Type="http://schemas.openxmlformats.org/officeDocument/2006/relationships/image" Target="../media/image10.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slideLayout" Target="../slideLayouts/slideLayout88.xml"/><Relationship Id="rId18" Type="http://schemas.openxmlformats.org/officeDocument/2006/relationships/slideLayout" Target="../slideLayouts/slideLayout93.xml"/><Relationship Id="rId26" Type="http://schemas.openxmlformats.org/officeDocument/2006/relationships/image" Target="../media/image7.png"/><Relationship Id="rId3" Type="http://schemas.openxmlformats.org/officeDocument/2006/relationships/slideLayout" Target="../slideLayouts/slideLayout78.xml"/><Relationship Id="rId21" Type="http://schemas.openxmlformats.org/officeDocument/2006/relationships/slideLayout" Target="../slideLayouts/slideLayout96.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17" Type="http://schemas.openxmlformats.org/officeDocument/2006/relationships/slideLayout" Target="../slideLayouts/slideLayout92.xml"/><Relationship Id="rId25" Type="http://schemas.openxmlformats.org/officeDocument/2006/relationships/theme" Target="../theme/theme4.xml"/><Relationship Id="rId2" Type="http://schemas.openxmlformats.org/officeDocument/2006/relationships/slideLayout" Target="../slideLayouts/slideLayout77.xml"/><Relationship Id="rId16" Type="http://schemas.openxmlformats.org/officeDocument/2006/relationships/slideLayout" Target="../slideLayouts/slideLayout91.xml"/><Relationship Id="rId20" Type="http://schemas.openxmlformats.org/officeDocument/2006/relationships/slideLayout" Target="../slideLayouts/slideLayout95.xml"/><Relationship Id="rId29" Type="http://schemas.openxmlformats.org/officeDocument/2006/relationships/image" Target="../media/image11.png"/><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24" Type="http://schemas.openxmlformats.org/officeDocument/2006/relationships/slideLayout" Target="../slideLayouts/slideLayout99.xml"/><Relationship Id="rId5" Type="http://schemas.openxmlformats.org/officeDocument/2006/relationships/slideLayout" Target="../slideLayouts/slideLayout80.xml"/><Relationship Id="rId15" Type="http://schemas.openxmlformats.org/officeDocument/2006/relationships/slideLayout" Target="../slideLayouts/slideLayout90.xml"/><Relationship Id="rId23" Type="http://schemas.openxmlformats.org/officeDocument/2006/relationships/slideLayout" Target="../slideLayouts/slideLayout98.xml"/><Relationship Id="rId28" Type="http://schemas.openxmlformats.org/officeDocument/2006/relationships/image" Target="../media/image1.png"/><Relationship Id="rId10" Type="http://schemas.openxmlformats.org/officeDocument/2006/relationships/slideLayout" Target="../slideLayouts/slideLayout85.xml"/><Relationship Id="rId19" Type="http://schemas.openxmlformats.org/officeDocument/2006/relationships/slideLayout" Target="../slideLayouts/slideLayout94.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slideLayout" Target="../slideLayouts/slideLayout89.xml"/><Relationship Id="rId22" Type="http://schemas.openxmlformats.org/officeDocument/2006/relationships/slideLayout" Target="../slideLayouts/slideLayout97.xml"/><Relationship Id="rId27" Type="http://schemas.openxmlformats.org/officeDocument/2006/relationships/image" Target="../media/image10.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slideLayout" Target="../slideLayouts/slideLayout112.xml"/><Relationship Id="rId18" Type="http://schemas.openxmlformats.org/officeDocument/2006/relationships/image" Target="../media/image8.png"/><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slideLayout" Target="../slideLayouts/slideLayout111.xml"/><Relationship Id="rId17" Type="http://schemas.openxmlformats.org/officeDocument/2006/relationships/image" Target="../media/image1.png"/><Relationship Id="rId2" Type="http://schemas.openxmlformats.org/officeDocument/2006/relationships/slideLayout" Target="../slideLayouts/slideLayout101.xml"/><Relationship Id="rId16" Type="http://schemas.openxmlformats.org/officeDocument/2006/relationships/image" Target="../media/image7.png"/><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5" Type="http://schemas.openxmlformats.org/officeDocument/2006/relationships/theme" Target="../theme/theme5.xml"/><Relationship Id="rId10" Type="http://schemas.openxmlformats.org/officeDocument/2006/relationships/slideLayout" Target="../slideLayouts/slideLayout109.xml"/><Relationship Id="rId19" Type="http://schemas.openxmlformats.org/officeDocument/2006/relationships/image" Target="../media/image9.png"/><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slideLayout" Target="../slideLayouts/slideLayout11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21.xml"/><Relationship Id="rId13" Type="http://schemas.openxmlformats.org/officeDocument/2006/relationships/slideLayout" Target="../slideLayouts/slideLayout126.xml"/><Relationship Id="rId18" Type="http://schemas.openxmlformats.org/officeDocument/2006/relationships/image" Target="../media/image8.png"/><Relationship Id="rId3" Type="http://schemas.openxmlformats.org/officeDocument/2006/relationships/slideLayout" Target="../slideLayouts/slideLayout116.xml"/><Relationship Id="rId7" Type="http://schemas.openxmlformats.org/officeDocument/2006/relationships/slideLayout" Target="../slideLayouts/slideLayout120.xml"/><Relationship Id="rId12" Type="http://schemas.openxmlformats.org/officeDocument/2006/relationships/slideLayout" Target="../slideLayouts/slideLayout125.xml"/><Relationship Id="rId17" Type="http://schemas.openxmlformats.org/officeDocument/2006/relationships/image" Target="../media/image1.png"/><Relationship Id="rId2" Type="http://schemas.openxmlformats.org/officeDocument/2006/relationships/slideLayout" Target="../slideLayouts/slideLayout115.xml"/><Relationship Id="rId16" Type="http://schemas.openxmlformats.org/officeDocument/2006/relationships/image" Target="../media/image7.png"/><Relationship Id="rId1" Type="http://schemas.openxmlformats.org/officeDocument/2006/relationships/slideLayout" Target="../slideLayouts/slideLayout114.xml"/><Relationship Id="rId6" Type="http://schemas.openxmlformats.org/officeDocument/2006/relationships/slideLayout" Target="../slideLayouts/slideLayout119.xml"/><Relationship Id="rId11" Type="http://schemas.openxmlformats.org/officeDocument/2006/relationships/slideLayout" Target="../slideLayouts/slideLayout124.xml"/><Relationship Id="rId5" Type="http://schemas.openxmlformats.org/officeDocument/2006/relationships/slideLayout" Target="../slideLayouts/slideLayout118.xml"/><Relationship Id="rId15" Type="http://schemas.openxmlformats.org/officeDocument/2006/relationships/theme" Target="../theme/theme6.xml"/><Relationship Id="rId10" Type="http://schemas.openxmlformats.org/officeDocument/2006/relationships/slideLayout" Target="../slideLayouts/slideLayout123.xml"/><Relationship Id="rId19" Type="http://schemas.openxmlformats.org/officeDocument/2006/relationships/image" Target="../media/image9.png"/><Relationship Id="rId4" Type="http://schemas.openxmlformats.org/officeDocument/2006/relationships/slideLayout" Target="../slideLayouts/slideLayout117.xml"/><Relationship Id="rId9" Type="http://schemas.openxmlformats.org/officeDocument/2006/relationships/slideLayout" Target="../slideLayouts/slideLayout122.xml"/><Relationship Id="rId14" Type="http://schemas.openxmlformats.org/officeDocument/2006/relationships/slideLayout" Target="../slideLayouts/slideLayout1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34"/>
          <a:srcRect/>
          <a:stretch>
            <a:fillRect/>
          </a:stretch>
        </p:blipFill>
        <p:spPr bwMode="auto">
          <a:xfrm>
            <a:off x="6079067" y="3416309"/>
            <a:ext cx="25400" cy="3175"/>
          </a:xfrm>
          <a:prstGeom prst="rect">
            <a:avLst/>
          </a:prstGeom>
          <a:noFill/>
          <a:ln w="9525">
            <a:noFill/>
            <a:miter lim="800000"/>
            <a:headEnd/>
            <a:tailEnd/>
          </a:ln>
        </p:spPr>
      </p:pic>
      <p:pic>
        <p:nvPicPr>
          <p:cNvPr id="3" name="Picture 2"/>
          <p:cNvPicPr>
            <a:picLocks noChangeAspect="1"/>
          </p:cNvPicPr>
          <p:nvPr/>
        </p:nvPicPr>
        <p:blipFill>
          <a:blip r:embed="rId35" cstate="screen">
            <a:extLst>
              <a:ext uri="{28A0092B-C50C-407E-A947-70E740481C1C}">
                <a14:useLocalDpi xmlns:a14="http://schemas.microsoft.com/office/drawing/2010/main"/>
              </a:ext>
            </a:extLst>
          </a:blip>
          <a:stretch>
            <a:fillRect/>
          </a:stretch>
        </p:blipFill>
        <p:spPr>
          <a:xfrm>
            <a:off x="146975" y="284474"/>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10/27/2023</a:t>
            </a:fld>
            <a:endParaRPr lang="en-US" dirty="0"/>
          </a:p>
        </p:txBody>
      </p:sp>
      <p:pic>
        <p:nvPicPr>
          <p:cNvPr id="4" name="Picture 3">
            <a:extLst>
              <a:ext uri="{FF2B5EF4-FFF2-40B4-BE49-F238E27FC236}">
                <a16:creationId xmlns:a16="http://schemas.microsoft.com/office/drawing/2014/main" id="{C0089AF4-456C-4AD9-A715-1E4154EA5258}"/>
              </a:ext>
            </a:extLst>
          </p:cNvPr>
          <p:cNvPicPr>
            <a:picLocks noChangeAspect="1"/>
          </p:cNvPicPr>
          <p:nvPr userDrawn="1"/>
        </p:nvPicPr>
        <p:blipFill>
          <a:blip r:embed="rId36">
            <a:extLst>
              <a:ext uri="{28A0092B-C50C-407E-A947-70E740481C1C}">
                <a14:useLocalDpi xmlns:a14="http://schemas.microsoft.com/office/drawing/2010/main" val="0"/>
              </a:ext>
            </a:extLst>
          </a:blip>
          <a:stretch>
            <a:fillRect/>
          </a:stretch>
        </p:blipFill>
        <p:spPr>
          <a:xfrm>
            <a:off x="11096962" y="291970"/>
            <a:ext cx="937577" cy="502920"/>
          </a:xfrm>
          <a:prstGeom prst="rect">
            <a:avLst/>
          </a:prstGeom>
        </p:spPr>
      </p:pic>
    </p:spTree>
    <p:extLst>
      <p:ext uri="{BB962C8B-B14F-4D97-AF65-F5344CB8AC3E}">
        <p14:creationId xmlns:p14="http://schemas.microsoft.com/office/powerpoint/2010/main" val="3479359180"/>
      </p:ext>
    </p:extLst>
  </p:cSld>
  <p:clrMap bg1="lt1" tx1="dk1" bg2="lt2" tx2="dk2" accent1="accent1" accent2="accent2" accent3="accent3" accent4="accent4" accent5="accent5" accent6="accent6" hlink="hlink" folHlink="folHlink"/>
  <p:sldLayoutIdLst>
    <p:sldLayoutId id="2147483720" r:id="rId1"/>
    <p:sldLayoutId id="2147483721" r:id="rId2"/>
    <p:sldLayoutId id="2147483722" r:id="rId3"/>
    <p:sldLayoutId id="2147483723" r:id="rId4"/>
    <p:sldLayoutId id="2147483724" r:id="rId5"/>
    <p:sldLayoutId id="2147483725" r:id="rId6"/>
    <p:sldLayoutId id="2147483726" r:id="rId7"/>
    <p:sldLayoutId id="2147483727" r:id="rId8"/>
    <p:sldLayoutId id="2147483728" r:id="rId9"/>
    <p:sldLayoutId id="2147483729" r:id="rId10"/>
    <p:sldLayoutId id="2147483730" r:id="rId11"/>
    <p:sldLayoutId id="2147483731" r:id="rId12"/>
    <p:sldLayoutId id="2147483732" r:id="rId13"/>
    <p:sldLayoutId id="2147483733" r:id="rId14"/>
    <p:sldLayoutId id="2147483734" r:id="rId15"/>
    <p:sldLayoutId id="2147483735" r:id="rId16"/>
    <p:sldLayoutId id="2147483736" r:id="rId17"/>
    <p:sldLayoutId id="2147483737" r:id="rId18"/>
    <p:sldLayoutId id="2147483738" r:id="rId19"/>
    <p:sldLayoutId id="2147483739" r:id="rId20"/>
    <p:sldLayoutId id="2147483740" r:id="rId21"/>
    <p:sldLayoutId id="2147483741" r:id="rId22"/>
    <p:sldLayoutId id="2147483742" r:id="rId23"/>
    <p:sldLayoutId id="2147483743" r:id="rId24"/>
    <p:sldLayoutId id="2147483744" r:id="rId25"/>
    <p:sldLayoutId id="2147483745" r:id="rId26"/>
    <p:sldLayoutId id="2147483820" r:id="rId27"/>
    <p:sldLayoutId id="2147483821" r:id="rId28"/>
    <p:sldLayoutId id="2147483823" r:id="rId29"/>
    <p:sldLayoutId id="2147483969" r:id="rId30"/>
    <p:sldLayoutId id="2147483970" r:id="rId31"/>
    <p:sldLayoutId id="2147483975" r:id="rId32"/>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p:nvPicPr>
        <p:blipFill>
          <a:blip r:embed="rId21"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Slide Number Placeholder 5"/>
          <p:cNvSpPr>
            <a:spLocks noGrp="1"/>
          </p:cNvSpPr>
          <p:nvPr>
            <p:ph type="sldNum" sz="quarter" idx="4"/>
          </p:nvPr>
        </p:nvSpPr>
        <p:spPr>
          <a:xfrm>
            <a:off x="11074399" y="228601"/>
            <a:ext cx="977900" cy="365125"/>
          </a:xfrm>
          <a:prstGeom prst="rect">
            <a:avLst/>
          </a:prstGeom>
        </p:spPr>
        <p:txBody>
          <a:bodyPr/>
          <a:lstStyle>
            <a:lvl1pPr algn="r">
              <a:defRPr sz="1000">
                <a:solidFill>
                  <a:schemeClr val="bg1"/>
                </a:solidFill>
              </a:defRPr>
            </a:lvl1pPr>
          </a:lstStyle>
          <a:p>
            <a:fld id="{FE158E34-9E93-4069-BA5D-20543508831A}" type="slidenum">
              <a:rPr lang="en-US" smtClean="0"/>
              <a:t>‹#›</a:t>
            </a:fld>
            <a:endParaRPr lang="en-US"/>
          </a:p>
        </p:txBody>
      </p:sp>
      <p:sp>
        <p:nvSpPr>
          <p:cNvPr id="18" name="Title Placeholder 17"/>
          <p:cNvSpPr>
            <a:spLocks noGrp="1"/>
          </p:cNvSpPr>
          <p:nvPr>
            <p:ph type="title"/>
          </p:nvPr>
        </p:nvSpPr>
        <p:spPr>
          <a:xfrm>
            <a:off x="609600" y="419100"/>
            <a:ext cx="9144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609600" y="3200400"/>
            <a:ext cx="9144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0" name="Footer Placeholder 19"/>
          <p:cNvSpPr>
            <a:spLocks noGrp="1"/>
          </p:cNvSpPr>
          <p:nvPr>
            <p:ph type="ftr" sz="quarter" idx="3"/>
          </p:nvPr>
        </p:nvSpPr>
        <p:spPr>
          <a:xfrm>
            <a:off x="165101" y="6356351"/>
            <a:ext cx="4214284" cy="365125"/>
          </a:xfrm>
          <a:prstGeom prst="rect">
            <a:avLst/>
          </a:prstGeom>
        </p:spPr>
        <p:txBody>
          <a:bodyPr vert="horz" lIns="91440" tIns="45720" rIns="91440" bIns="45720" rtlCol="0" anchor="ctr"/>
          <a:lstStyle>
            <a:lvl1pPr algn="l">
              <a:defRPr sz="1000">
                <a:solidFill>
                  <a:schemeClr val="bg1"/>
                </a:solidFill>
              </a:defRPr>
            </a:lvl1pPr>
          </a:lstStyle>
          <a:p>
            <a:endParaRPr lang="en-US"/>
          </a:p>
        </p:txBody>
      </p:sp>
      <p:sp>
        <p:nvSpPr>
          <p:cNvPr id="25" name="Rectangle 24"/>
          <p:cNvSpPr/>
          <p:nvPr/>
        </p:nvSpPr>
        <p:spPr>
          <a:xfrm>
            <a:off x="2679700" y="1707600"/>
            <a:ext cx="745067"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217</a:t>
            </a:r>
          </a:p>
          <a:p>
            <a:pPr algn="ctr">
              <a:defRPr/>
            </a:pPr>
            <a:r>
              <a:rPr lang="en-US" sz="1000" dirty="0">
                <a:solidFill>
                  <a:srgbClr val="000000"/>
                </a:solidFill>
              </a:rPr>
              <a:t>217</a:t>
            </a:r>
          </a:p>
          <a:p>
            <a:pPr algn="ctr">
              <a:defRPr/>
            </a:pPr>
            <a:r>
              <a:rPr lang="en-US" sz="1000" dirty="0">
                <a:solidFill>
                  <a:srgbClr val="000000"/>
                </a:solidFill>
              </a:rPr>
              <a:t>217</a:t>
            </a:r>
          </a:p>
        </p:txBody>
      </p:sp>
      <p:sp>
        <p:nvSpPr>
          <p:cNvPr id="26" name="Rectangle 25"/>
          <p:cNvSpPr/>
          <p:nvPr/>
        </p:nvSpPr>
        <p:spPr>
          <a:xfrm>
            <a:off x="3640667" y="1707600"/>
            <a:ext cx="745067"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200</a:t>
            </a:r>
          </a:p>
          <a:p>
            <a:pPr algn="ctr">
              <a:defRPr/>
            </a:pPr>
            <a:r>
              <a:rPr lang="en-US" sz="1000" dirty="0">
                <a:solidFill>
                  <a:srgbClr val="000000"/>
                </a:solidFill>
              </a:rPr>
              <a:t>200</a:t>
            </a:r>
          </a:p>
          <a:p>
            <a:pPr algn="ctr">
              <a:defRPr/>
            </a:pPr>
            <a:r>
              <a:rPr lang="en-US" sz="1000" dirty="0">
                <a:solidFill>
                  <a:srgbClr val="000000"/>
                </a:solidFill>
              </a:rPr>
              <a:t>200</a:t>
            </a:r>
          </a:p>
        </p:txBody>
      </p:sp>
      <p:sp>
        <p:nvSpPr>
          <p:cNvPr id="27" name="Rectangle 26"/>
          <p:cNvSpPr/>
          <p:nvPr/>
        </p:nvSpPr>
        <p:spPr>
          <a:xfrm>
            <a:off x="757767" y="2394599"/>
            <a:ext cx="742951"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255</a:t>
            </a:r>
          </a:p>
          <a:p>
            <a:pPr algn="ctr">
              <a:defRPr/>
            </a:pPr>
            <a:r>
              <a:rPr lang="en-US" sz="1000" dirty="0">
                <a:solidFill>
                  <a:srgbClr val="000000"/>
                </a:solidFill>
              </a:rPr>
              <a:t>255</a:t>
            </a:r>
          </a:p>
          <a:p>
            <a:pPr algn="ctr">
              <a:defRPr/>
            </a:pPr>
            <a:r>
              <a:rPr lang="en-US" sz="1000" dirty="0">
                <a:solidFill>
                  <a:srgbClr val="000000"/>
                </a:solidFill>
              </a:rPr>
              <a:t>255</a:t>
            </a:r>
          </a:p>
        </p:txBody>
      </p:sp>
      <p:sp>
        <p:nvSpPr>
          <p:cNvPr id="28" name="Rectangle 27"/>
          <p:cNvSpPr/>
          <p:nvPr/>
        </p:nvSpPr>
        <p:spPr>
          <a:xfrm>
            <a:off x="1718734" y="2394599"/>
            <a:ext cx="742951"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0</a:t>
            </a:r>
          </a:p>
          <a:p>
            <a:pPr algn="ctr">
              <a:defRPr/>
            </a:pPr>
            <a:r>
              <a:rPr lang="en-US" sz="1000" dirty="0">
                <a:solidFill>
                  <a:srgbClr val="FFFFFF"/>
                </a:solidFill>
              </a:rPr>
              <a:t>0</a:t>
            </a:r>
          </a:p>
          <a:p>
            <a:pPr algn="ctr">
              <a:defRPr/>
            </a:pPr>
            <a:r>
              <a:rPr lang="en-US" sz="1000" dirty="0">
                <a:solidFill>
                  <a:srgbClr val="FFFFFF"/>
                </a:solidFill>
              </a:rPr>
              <a:t>0</a:t>
            </a:r>
          </a:p>
        </p:txBody>
      </p:sp>
      <p:sp>
        <p:nvSpPr>
          <p:cNvPr id="29" name="Rectangle 28"/>
          <p:cNvSpPr/>
          <p:nvPr/>
        </p:nvSpPr>
        <p:spPr>
          <a:xfrm>
            <a:off x="2679700" y="2394599"/>
            <a:ext cx="745067"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163</a:t>
            </a:r>
          </a:p>
          <a:p>
            <a:pPr algn="ctr">
              <a:defRPr/>
            </a:pPr>
            <a:r>
              <a:rPr lang="en-US" sz="1000" dirty="0">
                <a:solidFill>
                  <a:srgbClr val="000000"/>
                </a:solidFill>
              </a:rPr>
              <a:t>163</a:t>
            </a:r>
          </a:p>
          <a:p>
            <a:pPr algn="ctr">
              <a:defRPr/>
            </a:pPr>
            <a:r>
              <a:rPr lang="en-US" sz="1000" dirty="0">
                <a:solidFill>
                  <a:srgbClr val="000000"/>
                </a:solidFill>
              </a:rPr>
              <a:t>163</a:t>
            </a:r>
          </a:p>
        </p:txBody>
      </p:sp>
      <p:sp>
        <p:nvSpPr>
          <p:cNvPr id="30" name="Rectangle 29"/>
          <p:cNvSpPr/>
          <p:nvPr/>
        </p:nvSpPr>
        <p:spPr>
          <a:xfrm>
            <a:off x="3640667" y="2394599"/>
            <a:ext cx="745067"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131</a:t>
            </a:r>
          </a:p>
          <a:p>
            <a:pPr algn="ctr">
              <a:defRPr/>
            </a:pPr>
            <a:r>
              <a:rPr lang="en-US" sz="1000" dirty="0">
                <a:solidFill>
                  <a:srgbClr val="FFFFFF"/>
                </a:solidFill>
              </a:rPr>
              <a:t>132</a:t>
            </a:r>
          </a:p>
          <a:p>
            <a:pPr algn="ctr">
              <a:defRPr/>
            </a:pPr>
            <a:r>
              <a:rPr lang="en-US" sz="1000" dirty="0">
                <a:solidFill>
                  <a:srgbClr val="FFFFFF"/>
                </a:solidFill>
              </a:rPr>
              <a:t>122</a:t>
            </a:r>
          </a:p>
        </p:txBody>
      </p:sp>
      <p:sp>
        <p:nvSpPr>
          <p:cNvPr id="31" name="Rectangle 30"/>
          <p:cNvSpPr/>
          <p:nvPr/>
        </p:nvSpPr>
        <p:spPr>
          <a:xfrm>
            <a:off x="4601633" y="2394599"/>
            <a:ext cx="745067"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239</a:t>
            </a:r>
          </a:p>
          <a:p>
            <a:pPr algn="ctr">
              <a:defRPr/>
            </a:pPr>
            <a:r>
              <a:rPr lang="en-US" sz="1000" dirty="0">
                <a:solidFill>
                  <a:srgbClr val="000000"/>
                </a:solidFill>
              </a:rPr>
              <a:t>65</a:t>
            </a:r>
          </a:p>
          <a:p>
            <a:pPr algn="ctr">
              <a:defRPr/>
            </a:pPr>
            <a:r>
              <a:rPr lang="en-US" sz="1000" dirty="0">
                <a:solidFill>
                  <a:srgbClr val="000000"/>
                </a:solidFill>
              </a:rPr>
              <a:t>53</a:t>
            </a:r>
          </a:p>
        </p:txBody>
      </p:sp>
      <p:sp>
        <p:nvSpPr>
          <p:cNvPr id="32" name="Rectangle 31"/>
          <p:cNvSpPr/>
          <p:nvPr/>
        </p:nvSpPr>
        <p:spPr>
          <a:xfrm>
            <a:off x="5562600" y="2394599"/>
            <a:ext cx="745067"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110</a:t>
            </a:r>
          </a:p>
          <a:p>
            <a:pPr algn="ctr">
              <a:defRPr/>
            </a:pPr>
            <a:r>
              <a:rPr lang="en-US" sz="1000" dirty="0">
                <a:solidFill>
                  <a:srgbClr val="000000"/>
                </a:solidFill>
              </a:rPr>
              <a:t>135</a:t>
            </a:r>
          </a:p>
          <a:p>
            <a:pPr algn="ctr">
              <a:defRPr/>
            </a:pPr>
            <a:r>
              <a:rPr lang="en-US" sz="1000" dirty="0">
                <a:solidFill>
                  <a:srgbClr val="000000"/>
                </a:solidFill>
              </a:rPr>
              <a:t>120</a:t>
            </a:r>
          </a:p>
        </p:txBody>
      </p:sp>
      <p:sp>
        <p:nvSpPr>
          <p:cNvPr id="33" name="Rectangle 32"/>
          <p:cNvSpPr/>
          <p:nvPr/>
        </p:nvSpPr>
        <p:spPr>
          <a:xfrm>
            <a:off x="6523567" y="2394599"/>
            <a:ext cx="745067"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112</a:t>
            </a:r>
          </a:p>
          <a:p>
            <a:pPr algn="ctr">
              <a:defRPr/>
            </a:pPr>
            <a:r>
              <a:rPr lang="en-US" sz="1000" dirty="0">
                <a:solidFill>
                  <a:srgbClr val="000000"/>
                </a:solidFill>
              </a:rPr>
              <a:t>92</a:t>
            </a:r>
          </a:p>
          <a:p>
            <a:pPr algn="ctr">
              <a:defRPr/>
            </a:pPr>
            <a:r>
              <a:rPr lang="en-US" sz="1000" dirty="0">
                <a:solidFill>
                  <a:srgbClr val="000000"/>
                </a:solidFill>
              </a:rPr>
              <a:t>56</a:t>
            </a:r>
          </a:p>
        </p:txBody>
      </p:sp>
      <p:sp>
        <p:nvSpPr>
          <p:cNvPr id="34" name="Rectangle 33"/>
          <p:cNvSpPr/>
          <p:nvPr/>
        </p:nvSpPr>
        <p:spPr>
          <a:xfrm>
            <a:off x="7484533" y="2394599"/>
            <a:ext cx="745067"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62</a:t>
            </a:r>
          </a:p>
          <a:p>
            <a:pPr algn="ctr">
              <a:defRPr/>
            </a:pPr>
            <a:r>
              <a:rPr lang="en-US" sz="1000" dirty="0">
                <a:solidFill>
                  <a:srgbClr val="000000"/>
                </a:solidFill>
              </a:rPr>
              <a:t>102</a:t>
            </a:r>
          </a:p>
          <a:p>
            <a:pPr algn="ctr">
              <a:defRPr/>
            </a:pPr>
            <a:r>
              <a:rPr lang="en-US" sz="1000" dirty="0">
                <a:solidFill>
                  <a:srgbClr val="000000"/>
                </a:solidFill>
              </a:rPr>
              <a:t>130</a:t>
            </a:r>
          </a:p>
        </p:txBody>
      </p:sp>
      <p:sp>
        <p:nvSpPr>
          <p:cNvPr id="35" name="Rectangle 34"/>
          <p:cNvSpPr/>
          <p:nvPr/>
        </p:nvSpPr>
        <p:spPr>
          <a:xfrm>
            <a:off x="8445500" y="2394599"/>
            <a:ext cx="745067"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102</a:t>
            </a:r>
          </a:p>
          <a:p>
            <a:pPr algn="ctr">
              <a:defRPr/>
            </a:pPr>
            <a:r>
              <a:rPr lang="en-US" sz="1000" dirty="0">
                <a:solidFill>
                  <a:srgbClr val="FFFFFF"/>
                </a:solidFill>
              </a:rPr>
              <a:t>56</a:t>
            </a:r>
          </a:p>
          <a:p>
            <a:pPr algn="ctr">
              <a:defRPr/>
            </a:pPr>
            <a:r>
              <a:rPr lang="en-US" sz="1000" dirty="0">
                <a:solidFill>
                  <a:srgbClr val="FFFFFF"/>
                </a:solidFill>
              </a:rPr>
              <a:t>48</a:t>
            </a:r>
          </a:p>
        </p:txBody>
      </p:sp>
      <p:sp>
        <p:nvSpPr>
          <p:cNvPr id="36" name="Rectangle 35"/>
          <p:cNvSpPr/>
          <p:nvPr/>
        </p:nvSpPr>
        <p:spPr>
          <a:xfrm>
            <a:off x="9406467" y="2394599"/>
            <a:ext cx="745067"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130</a:t>
            </a:r>
          </a:p>
          <a:p>
            <a:pPr algn="ctr">
              <a:defRPr/>
            </a:pPr>
            <a:r>
              <a:rPr lang="en-US" sz="1000" dirty="0">
                <a:solidFill>
                  <a:srgbClr val="000000"/>
                </a:solidFill>
              </a:rPr>
              <a:t>120</a:t>
            </a:r>
          </a:p>
          <a:p>
            <a:pPr algn="ctr">
              <a:defRPr/>
            </a:pPr>
            <a:r>
              <a:rPr lang="en-US" sz="1000" dirty="0">
                <a:solidFill>
                  <a:srgbClr val="000000"/>
                </a:solidFill>
              </a:rPr>
              <a:t>111</a:t>
            </a:r>
          </a:p>
        </p:txBody>
      </p:sp>
      <p:sp>
        <p:nvSpPr>
          <p:cNvPr id="37" name="Rectangle 36"/>
          <p:cNvSpPr/>
          <p:nvPr/>
        </p:nvSpPr>
        <p:spPr>
          <a:xfrm>
            <a:off x="1718733" y="1707600"/>
            <a:ext cx="745067"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237</a:t>
            </a:r>
          </a:p>
          <a:p>
            <a:pPr algn="ctr">
              <a:defRPr/>
            </a:pPr>
            <a:r>
              <a:rPr lang="en-US" sz="1000" dirty="0">
                <a:solidFill>
                  <a:srgbClr val="000000"/>
                </a:solidFill>
              </a:rPr>
              <a:t>237</a:t>
            </a:r>
          </a:p>
          <a:p>
            <a:pPr algn="ctr">
              <a:defRPr/>
            </a:pPr>
            <a:r>
              <a:rPr lang="en-US" sz="1000" dirty="0">
                <a:solidFill>
                  <a:srgbClr val="000000"/>
                </a:solidFill>
              </a:rPr>
              <a:t>237</a:t>
            </a:r>
          </a:p>
        </p:txBody>
      </p:sp>
      <p:sp>
        <p:nvSpPr>
          <p:cNvPr id="54" name="Rectangle 53"/>
          <p:cNvSpPr/>
          <p:nvPr/>
        </p:nvSpPr>
        <p:spPr>
          <a:xfrm>
            <a:off x="5562600" y="1707600"/>
            <a:ext cx="745067"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80</a:t>
            </a:r>
          </a:p>
          <a:p>
            <a:pPr algn="ctr">
              <a:defRPr/>
            </a:pPr>
            <a:r>
              <a:rPr lang="en-US" sz="1000" dirty="0">
                <a:solidFill>
                  <a:srgbClr val="000000"/>
                </a:solidFill>
              </a:rPr>
              <a:t>119</a:t>
            </a:r>
          </a:p>
          <a:p>
            <a:pPr algn="ctr">
              <a:defRPr/>
            </a:pPr>
            <a:r>
              <a:rPr lang="en-US" sz="1000" dirty="0">
                <a:solidFill>
                  <a:srgbClr val="000000"/>
                </a:solidFill>
              </a:rPr>
              <a:t>27</a:t>
            </a:r>
          </a:p>
        </p:txBody>
      </p:sp>
      <p:sp>
        <p:nvSpPr>
          <p:cNvPr id="55" name="Rectangle 54"/>
          <p:cNvSpPr/>
          <p:nvPr/>
        </p:nvSpPr>
        <p:spPr>
          <a:xfrm>
            <a:off x="6523567" y="1707600"/>
            <a:ext cx="745067"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252</a:t>
            </a:r>
          </a:p>
          <a:p>
            <a:pPr algn="ctr">
              <a:defRPr/>
            </a:pPr>
            <a:r>
              <a:rPr lang="en-US" sz="1000" dirty="0">
                <a:solidFill>
                  <a:srgbClr val="000000"/>
                </a:solidFill>
              </a:rPr>
              <a:t>174</a:t>
            </a:r>
          </a:p>
          <a:p>
            <a:pPr algn="ctr">
              <a:defRPr/>
            </a:pPr>
            <a:r>
              <a:rPr lang="en-US" sz="1000" dirty="0">
                <a:solidFill>
                  <a:srgbClr val="000000"/>
                </a:solidFill>
              </a:rPr>
              <a:t>.59</a:t>
            </a:r>
          </a:p>
        </p:txBody>
      </p:sp>
      <p:pic>
        <p:nvPicPr>
          <p:cNvPr id="58" name="Picture 6"/>
          <p:cNvPicPr>
            <a:picLocks noChangeAspect="1"/>
          </p:cNvPicPr>
          <p:nvPr/>
        </p:nvPicPr>
        <p:blipFill>
          <a:blip r:embed="rId22"/>
          <a:srcRect/>
          <a:stretch>
            <a:fillRect/>
          </a:stretch>
        </p:blipFill>
        <p:spPr bwMode="auto">
          <a:xfrm>
            <a:off x="6079067" y="3416301"/>
            <a:ext cx="25400" cy="3175"/>
          </a:xfrm>
          <a:prstGeom prst="rect">
            <a:avLst/>
          </a:prstGeom>
          <a:noFill/>
          <a:ln w="9525">
            <a:noFill/>
            <a:miter lim="800000"/>
            <a:headEnd/>
            <a:tailEnd/>
          </a:ln>
        </p:spPr>
      </p:pic>
      <p:pic>
        <p:nvPicPr>
          <p:cNvPr id="24" name="Picture 18"/>
          <p:cNvPicPr>
            <a:picLocks noChangeAspect="1"/>
          </p:cNvPicPr>
          <p:nvPr/>
        </p:nvPicPr>
        <p:blipFill rotWithShape="1">
          <a:blip r:embed="rId23"/>
          <a:srcRect l="3193" r="3193"/>
          <a:stretch/>
        </p:blipFill>
        <p:spPr bwMode="auto">
          <a:xfrm>
            <a:off x="10229852" y="5328674"/>
            <a:ext cx="2127249" cy="1482725"/>
          </a:xfrm>
          <a:prstGeom prst="rect">
            <a:avLst/>
          </a:prstGeom>
          <a:noFill/>
          <a:ln w="9525">
            <a:noFill/>
            <a:miter lim="800000"/>
            <a:headEnd/>
            <a:tailEnd/>
          </a:ln>
        </p:spPr>
      </p:pic>
      <p:pic>
        <p:nvPicPr>
          <p:cNvPr id="39" name="Picture 38"/>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8974458" y="5631128"/>
            <a:ext cx="1596684" cy="907785"/>
          </a:xfrm>
          <a:prstGeom prst="rect">
            <a:avLst/>
          </a:prstGeom>
        </p:spPr>
      </p:pic>
    </p:spTree>
    <p:extLst>
      <p:ext uri="{BB962C8B-B14F-4D97-AF65-F5344CB8AC3E}">
        <p14:creationId xmlns:p14="http://schemas.microsoft.com/office/powerpoint/2010/main" val="2029625535"/>
      </p:ext>
    </p:extLst>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 id="2147483761" r:id="rId12"/>
    <p:sldLayoutId id="2147483762" r:id="rId13"/>
    <p:sldLayoutId id="2147483763" r:id="rId14"/>
    <p:sldLayoutId id="2147483764" r:id="rId15"/>
    <p:sldLayoutId id="2147483765" r:id="rId16"/>
    <p:sldLayoutId id="2147483766" r:id="rId17"/>
    <p:sldLayoutId id="2147483767" r:id="rId18"/>
    <p:sldLayoutId id="2147483768" r:id="rId19"/>
  </p:sldLayoutIdLst>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p15:clr>
            <a:srgbClr val="5ACBF0"/>
          </p15:clr>
        </p15:guide>
        <p15:guide id="2" pos="4608">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Rounded Rectangle 10"/>
          <p:cNvSpPr/>
          <p:nvPr/>
        </p:nvSpPr>
        <p:spPr>
          <a:xfrm>
            <a:off x="245536" y="165463"/>
            <a:ext cx="11716335"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7"/>
          <a:srcRect/>
          <a:stretch>
            <a:fillRect/>
          </a:stretch>
        </p:blipFill>
        <p:spPr bwMode="auto">
          <a:xfrm>
            <a:off x="10332377" y="5860123"/>
            <a:ext cx="1331624" cy="868513"/>
          </a:xfrm>
          <a:prstGeom prst="rect">
            <a:avLst/>
          </a:prstGeom>
          <a:noFill/>
          <a:ln w="9525">
            <a:noFill/>
            <a:miter lim="800000"/>
            <a:headEnd/>
            <a:tailEnd/>
          </a:ln>
        </p:spPr>
      </p:pic>
      <p:sp>
        <p:nvSpPr>
          <p:cNvPr id="4099" name="Title Placeholder 1"/>
          <p:cNvSpPr>
            <a:spLocks noGrp="1"/>
          </p:cNvSpPr>
          <p:nvPr>
            <p:ph type="title"/>
          </p:nvPr>
        </p:nvSpPr>
        <p:spPr bwMode="auto">
          <a:xfrm>
            <a:off x="406400" y="274638"/>
            <a:ext cx="11176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406400" y="1233932"/>
            <a:ext cx="11176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13315" y="6470427"/>
            <a:ext cx="3867149"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11164965" y="6294380"/>
            <a:ext cx="969433"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28"/>
          <a:srcRect/>
          <a:stretch>
            <a:fillRect/>
          </a:stretch>
        </p:blipFill>
        <p:spPr bwMode="auto">
          <a:xfrm>
            <a:off x="6079067" y="3416301"/>
            <a:ext cx="25400" cy="3175"/>
          </a:xfrm>
          <a:prstGeom prst="rect">
            <a:avLst/>
          </a:prstGeom>
          <a:noFill/>
          <a:ln w="9525">
            <a:noFill/>
            <a:miter lim="800000"/>
            <a:headEnd/>
            <a:tailEnd/>
          </a:ln>
        </p:spPr>
      </p:pic>
      <p:pic>
        <p:nvPicPr>
          <p:cNvPr id="18" name="Picture 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9568189" y="6005723"/>
            <a:ext cx="1015428" cy="577315"/>
          </a:xfrm>
          <a:prstGeom prst="rect">
            <a:avLst/>
          </a:prstGeom>
        </p:spPr>
      </p:pic>
    </p:spTree>
    <p:extLst>
      <p:ext uri="{BB962C8B-B14F-4D97-AF65-F5344CB8AC3E}">
        <p14:creationId xmlns:p14="http://schemas.microsoft.com/office/powerpoint/2010/main" val="3504025532"/>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 id="2147483781" r:id="rId12"/>
    <p:sldLayoutId id="2147483782" r:id="rId13"/>
    <p:sldLayoutId id="2147483783" r:id="rId14"/>
    <p:sldLayoutId id="2147483784" r:id="rId15"/>
    <p:sldLayoutId id="2147483785" r:id="rId16"/>
    <p:sldLayoutId id="2147483786" r:id="rId17"/>
    <p:sldLayoutId id="2147483787" r:id="rId18"/>
    <p:sldLayoutId id="2147483788" r:id="rId19"/>
    <p:sldLayoutId id="2147483789" r:id="rId20"/>
    <p:sldLayoutId id="2147483790" r:id="rId21"/>
    <p:sldLayoutId id="2147483791" r:id="rId22"/>
    <p:sldLayoutId id="2147483792" r:id="rId23"/>
    <p:sldLayoutId id="2147483793"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anose="020B0604020202020204" pitchFamily="34" charset="0"/>
        <a:buChar char="•"/>
        <a:defRPr sz="2400" kern="1200">
          <a:solidFill>
            <a:schemeClr val="tx1">
              <a:lumMod val="75000"/>
              <a:lumOff val="25000"/>
            </a:schemeClr>
          </a:solidFill>
          <a:latin typeface="Arial" pitchFamily="34" charset="0"/>
          <a:ea typeface="ＭＳ Ｐゴシック" charset="0"/>
          <a:cs typeface="Arial" pitchFamily="34" charset="0"/>
        </a:defRPr>
      </a:lvl1pPr>
      <a:lvl2pPr marL="571500" indent="-342900" algn="l" rtl="0" eaLnBrk="1" fontAlgn="base" hangingPunct="1">
        <a:spcBef>
          <a:spcPts val="300"/>
        </a:spcBef>
        <a:spcAft>
          <a:spcPct val="0"/>
        </a:spcAft>
        <a:buFont typeface="Arial" panose="020B0604020202020204" pitchFamily="34" charset="0"/>
        <a:buChar char="•"/>
        <a:defRPr sz="20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1800" kern="1200">
          <a:solidFill>
            <a:schemeClr val="tx1">
              <a:lumMod val="75000"/>
              <a:lumOff val="25000"/>
            </a:schemeClr>
          </a:solidFill>
          <a:latin typeface="Arial" pitchFamily="34" charset="0"/>
          <a:ea typeface="Arial" charset="0"/>
          <a:cs typeface="Arial" pitchFamily="34" charset="0"/>
        </a:defRPr>
      </a:lvl3pPr>
      <a:lvl4pPr marL="1485900" indent="-342900" algn="l" rtl="0" eaLnBrk="1" fontAlgn="base" hangingPunct="1">
        <a:spcBef>
          <a:spcPts val="300"/>
        </a:spcBef>
        <a:spcAft>
          <a:spcPct val="0"/>
        </a:spcAft>
        <a:buFont typeface="Arial" panose="020B0604020202020204" pitchFamily="34" charset="0"/>
        <a:buChar char="•"/>
        <a:defRPr sz="1600" kern="1200">
          <a:solidFill>
            <a:schemeClr val="tx1">
              <a:lumMod val="75000"/>
              <a:lumOff val="25000"/>
            </a:schemeClr>
          </a:solidFill>
          <a:latin typeface="Arial" pitchFamily="34" charset="0"/>
          <a:ea typeface="Arial" charset="0"/>
          <a:cs typeface="Arial" pitchFamily="34" charset="0"/>
        </a:defRPr>
      </a:lvl4pPr>
      <a:lvl5pPr marL="1943100" indent="-342900" algn="l" rtl="0" eaLnBrk="1" fontAlgn="base" hangingPunct="1">
        <a:spcBef>
          <a:spcPts val="300"/>
        </a:spcBef>
        <a:spcAft>
          <a:spcPct val="0"/>
        </a:spcAft>
        <a:buFont typeface="Arial" panose="020B0604020202020204" pitchFamily="34" charset="0"/>
        <a:buChar char="•"/>
        <a:defRPr sz="16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Rounded Rectangle 10"/>
          <p:cNvSpPr/>
          <p:nvPr/>
        </p:nvSpPr>
        <p:spPr>
          <a:xfrm>
            <a:off x="245536" y="165463"/>
            <a:ext cx="11716335"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7"/>
          <a:srcRect/>
          <a:stretch>
            <a:fillRect/>
          </a:stretch>
        </p:blipFill>
        <p:spPr bwMode="auto">
          <a:xfrm>
            <a:off x="10332377" y="5860123"/>
            <a:ext cx="1331624" cy="868513"/>
          </a:xfrm>
          <a:prstGeom prst="rect">
            <a:avLst/>
          </a:prstGeom>
          <a:noFill/>
          <a:ln w="9525">
            <a:noFill/>
            <a:miter lim="800000"/>
            <a:headEnd/>
            <a:tailEnd/>
          </a:ln>
        </p:spPr>
      </p:pic>
      <p:sp>
        <p:nvSpPr>
          <p:cNvPr id="4099" name="Title Placeholder 1"/>
          <p:cNvSpPr>
            <a:spLocks noGrp="1"/>
          </p:cNvSpPr>
          <p:nvPr>
            <p:ph type="title"/>
          </p:nvPr>
        </p:nvSpPr>
        <p:spPr bwMode="auto">
          <a:xfrm>
            <a:off x="406400" y="274638"/>
            <a:ext cx="11176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406400" y="1233932"/>
            <a:ext cx="11176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413315" y="6470427"/>
            <a:ext cx="3867149"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11164965" y="6294380"/>
            <a:ext cx="969433"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28"/>
          <a:srcRect/>
          <a:stretch>
            <a:fillRect/>
          </a:stretch>
        </p:blipFill>
        <p:spPr bwMode="auto">
          <a:xfrm>
            <a:off x="6079067" y="3416301"/>
            <a:ext cx="25400" cy="3175"/>
          </a:xfrm>
          <a:prstGeom prst="rect">
            <a:avLst/>
          </a:prstGeom>
          <a:noFill/>
          <a:ln w="9525">
            <a:noFill/>
            <a:miter lim="800000"/>
            <a:headEnd/>
            <a:tailEnd/>
          </a:ln>
        </p:spPr>
      </p:pic>
      <p:pic>
        <p:nvPicPr>
          <p:cNvPr id="18" name="Picture 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9568189" y="6005723"/>
            <a:ext cx="1015428" cy="577315"/>
          </a:xfrm>
          <a:prstGeom prst="rect">
            <a:avLst/>
          </a:prstGeom>
        </p:spPr>
      </p:pic>
    </p:spTree>
    <p:extLst>
      <p:ext uri="{BB962C8B-B14F-4D97-AF65-F5344CB8AC3E}">
        <p14:creationId xmlns:p14="http://schemas.microsoft.com/office/powerpoint/2010/main" val="3602863982"/>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 id="2147483804" r:id="rId10"/>
    <p:sldLayoutId id="2147483805" r:id="rId11"/>
    <p:sldLayoutId id="2147483806" r:id="rId12"/>
    <p:sldLayoutId id="2147483807" r:id="rId13"/>
    <p:sldLayoutId id="2147483808" r:id="rId14"/>
    <p:sldLayoutId id="2147483809" r:id="rId15"/>
    <p:sldLayoutId id="2147483810" r:id="rId16"/>
    <p:sldLayoutId id="2147483811" r:id="rId17"/>
    <p:sldLayoutId id="2147483812" r:id="rId18"/>
    <p:sldLayoutId id="2147483813" r:id="rId19"/>
    <p:sldLayoutId id="2147483814" r:id="rId20"/>
    <p:sldLayoutId id="2147483815" r:id="rId21"/>
    <p:sldLayoutId id="2147483816" r:id="rId22"/>
    <p:sldLayoutId id="2147483817" r:id="rId23"/>
    <p:sldLayoutId id="2147483818"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p:nvPicPr>
        <p:blipFill>
          <a:blip r:embed="rId1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Slide Number Placeholder 5"/>
          <p:cNvSpPr>
            <a:spLocks noGrp="1"/>
          </p:cNvSpPr>
          <p:nvPr>
            <p:ph type="sldNum" sz="quarter" idx="4"/>
          </p:nvPr>
        </p:nvSpPr>
        <p:spPr>
          <a:xfrm>
            <a:off x="11074399" y="228601"/>
            <a:ext cx="977900" cy="365125"/>
          </a:xfrm>
          <a:prstGeom prst="rect">
            <a:avLst/>
          </a:prstGeom>
        </p:spPr>
        <p:txBody>
          <a:bodyPr/>
          <a:lstStyle>
            <a:lvl1pPr algn="r">
              <a:defRPr sz="1000">
                <a:solidFill>
                  <a:schemeClr val="bg1"/>
                </a:solidFill>
              </a:defRPr>
            </a:lvl1pPr>
          </a:lstStyle>
          <a:p>
            <a:fld id="{0D0E9D3B-CB56-40AE-B0A9-8DA5E1AEFDB7}" type="slidenum">
              <a:rPr lang="en-US" smtClean="0">
                <a:solidFill>
                  <a:srgbClr val="FFFFFF"/>
                </a:solidFill>
                <a:latin typeface="Arial" pitchFamily="34" charset="0"/>
                <a:ea typeface="ＭＳ Ｐゴシック" pitchFamily="34" charset="-128"/>
              </a:rPr>
              <a:pPr/>
              <a:t>‹#›</a:t>
            </a:fld>
            <a:endParaRPr lang="en-US" dirty="0">
              <a:solidFill>
                <a:srgbClr val="FFFFFF"/>
              </a:solidFill>
              <a:latin typeface="Arial" pitchFamily="34" charset="0"/>
              <a:ea typeface="ＭＳ Ｐゴシック" pitchFamily="34" charset="-128"/>
            </a:endParaRPr>
          </a:p>
        </p:txBody>
      </p:sp>
      <p:sp>
        <p:nvSpPr>
          <p:cNvPr id="18" name="Title Placeholder 17"/>
          <p:cNvSpPr>
            <a:spLocks noGrp="1"/>
          </p:cNvSpPr>
          <p:nvPr>
            <p:ph type="title"/>
          </p:nvPr>
        </p:nvSpPr>
        <p:spPr>
          <a:xfrm>
            <a:off x="609600" y="419100"/>
            <a:ext cx="9144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609600" y="3200400"/>
            <a:ext cx="9144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0" name="Footer Placeholder 19"/>
          <p:cNvSpPr>
            <a:spLocks noGrp="1"/>
          </p:cNvSpPr>
          <p:nvPr>
            <p:ph type="ftr" sz="quarter" idx="3"/>
          </p:nvPr>
        </p:nvSpPr>
        <p:spPr>
          <a:xfrm>
            <a:off x="165101" y="6356351"/>
            <a:ext cx="4214284" cy="365125"/>
          </a:xfrm>
          <a:prstGeom prst="rect">
            <a:avLst/>
          </a:prstGeom>
        </p:spPr>
        <p:txBody>
          <a:bodyPr vert="horz" lIns="91440" tIns="45720" rIns="91440" bIns="45720" rtlCol="0" anchor="ctr"/>
          <a:lstStyle>
            <a:lvl1pPr algn="l">
              <a:defRPr sz="1000">
                <a:solidFill>
                  <a:schemeClr val="bg1"/>
                </a:solidFill>
              </a:defRPr>
            </a:lvl1pPr>
          </a:lstStyle>
          <a:p>
            <a:endParaRPr lang="en-US" dirty="0"/>
          </a:p>
        </p:txBody>
      </p:sp>
      <p:sp>
        <p:nvSpPr>
          <p:cNvPr id="25" name="Rectangle 24"/>
          <p:cNvSpPr/>
          <p:nvPr/>
        </p:nvSpPr>
        <p:spPr>
          <a:xfrm>
            <a:off x="2679700" y="1707600"/>
            <a:ext cx="745067"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217</a:t>
            </a:r>
          </a:p>
          <a:p>
            <a:pPr algn="ctr">
              <a:defRPr/>
            </a:pPr>
            <a:r>
              <a:rPr lang="en-US" sz="1000" dirty="0">
                <a:solidFill>
                  <a:srgbClr val="000000"/>
                </a:solidFill>
              </a:rPr>
              <a:t>217</a:t>
            </a:r>
          </a:p>
          <a:p>
            <a:pPr algn="ctr">
              <a:defRPr/>
            </a:pPr>
            <a:r>
              <a:rPr lang="en-US" sz="1000" dirty="0">
                <a:solidFill>
                  <a:srgbClr val="000000"/>
                </a:solidFill>
              </a:rPr>
              <a:t>217</a:t>
            </a:r>
          </a:p>
        </p:txBody>
      </p:sp>
      <p:sp>
        <p:nvSpPr>
          <p:cNvPr id="26" name="Rectangle 25"/>
          <p:cNvSpPr/>
          <p:nvPr/>
        </p:nvSpPr>
        <p:spPr>
          <a:xfrm>
            <a:off x="3640667" y="1707600"/>
            <a:ext cx="745067"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200</a:t>
            </a:r>
          </a:p>
          <a:p>
            <a:pPr algn="ctr">
              <a:defRPr/>
            </a:pPr>
            <a:r>
              <a:rPr lang="en-US" sz="1000" dirty="0">
                <a:solidFill>
                  <a:srgbClr val="000000"/>
                </a:solidFill>
              </a:rPr>
              <a:t>200</a:t>
            </a:r>
          </a:p>
          <a:p>
            <a:pPr algn="ctr">
              <a:defRPr/>
            </a:pPr>
            <a:r>
              <a:rPr lang="en-US" sz="1000" dirty="0">
                <a:solidFill>
                  <a:srgbClr val="000000"/>
                </a:solidFill>
              </a:rPr>
              <a:t>200</a:t>
            </a:r>
          </a:p>
        </p:txBody>
      </p:sp>
      <p:sp>
        <p:nvSpPr>
          <p:cNvPr id="27" name="Rectangle 26"/>
          <p:cNvSpPr/>
          <p:nvPr/>
        </p:nvSpPr>
        <p:spPr>
          <a:xfrm>
            <a:off x="757767" y="2394599"/>
            <a:ext cx="742951"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255</a:t>
            </a:r>
          </a:p>
          <a:p>
            <a:pPr algn="ctr">
              <a:defRPr/>
            </a:pPr>
            <a:r>
              <a:rPr lang="en-US" sz="1000" dirty="0">
                <a:solidFill>
                  <a:srgbClr val="000000"/>
                </a:solidFill>
              </a:rPr>
              <a:t>255</a:t>
            </a:r>
          </a:p>
          <a:p>
            <a:pPr algn="ctr">
              <a:defRPr/>
            </a:pPr>
            <a:r>
              <a:rPr lang="en-US" sz="1000" dirty="0">
                <a:solidFill>
                  <a:srgbClr val="000000"/>
                </a:solidFill>
              </a:rPr>
              <a:t>255</a:t>
            </a:r>
          </a:p>
        </p:txBody>
      </p:sp>
      <p:sp>
        <p:nvSpPr>
          <p:cNvPr id="28" name="Rectangle 27"/>
          <p:cNvSpPr/>
          <p:nvPr/>
        </p:nvSpPr>
        <p:spPr>
          <a:xfrm>
            <a:off x="1718734" y="2394599"/>
            <a:ext cx="742951"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0</a:t>
            </a:r>
          </a:p>
          <a:p>
            <a:pPr algn="ctr">
              <a:defRPr/>
            </a:pPr>
            <a:r>
              <a:rPr lang="en-US" sz="1000" dirty="0">
                <a:solidFill>
                  <a:srgbClr val="FFFFFF"/>
                </a:solidFill>
              </a:rPr>
              <a:t>0</a:t>
            </a:r>
          </a:p>
          <a:p>
            <a:pPr algn="ctr">
              <a:defRPr/>
            </a:pPr>
            <a:r>
              <a:rPr lang="en-US" sz="1000" dirty="0">
                <a:solidFill>
                  <a:srgbClr val="FFFFFF"/>
                </a:solidFill>
              </a:rPr>
              <a:t>0</a:t>
            </a:r>
          </a:p>
        </p:txBody>
      </p:sp>
      <p:sp>
        <p:nvSpPr>
          <p:cNvPr id="29" name="Rectangle 28"/>
          <p:cNvSpPr/>
          <p:nvPr/>
        </p:nvSpPr>
        <p:spPr>
          <a:xfrm>
            <a:off x="2679700" y="2394599"/>
            <a:ext cx="745067"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163</a:t>
            </a:r>
          </a:p>
          <a:p>
            <a:pPr algn="ctr">
              <a:defRPr/>
            </a:pPr>
            <a:r>
              <a:rPr lang="en-US" sz="1000" dirty="0">
                <a:solidFill>
                  <a:srgbClr val="000000"/>
                </a:solidFill>
              </a:rPr>
              <a:t>163</a:t>
            </a:r>
          </a:p>
          <a:p>
            <a:pPr algn="ctr">
              <a:defRPr/>
            </a:pPr>
            <a:r>
              <a:rPr lang="en-US" sz="1000" dirty="0">
                <a:solidFill>
                  <a:srgbClr val="000000"/>
                </a:solidFill>
              </a:rPr>
              <a:t>163</a:t>
            </a:r>
          </a:p>
        </p:txBody>
      </p:sp>
      <p:sp>
        <p:nvSpPr>
          <p:cNvPr id="30" name="Rectangle 29"/>
          <p:cNvSpPr/>
          <p:nvPr/>
        </p:nvSpPr>
        <p:spPr>
          <a:xfrm>
            <a:off x="3640667" y="2394599"/>
            <a:ext cx="745067"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131</a:t>
            </a:r>
          </a:p>
          <a:p>
            <a:pPr algn="ctr">
              <a:defRPr/>
            </a:pPr>
            <a:r>
              <a:rPr lang="en-US" sz="1000" dirty="0">
                <a:solidFill>
                  <a:srgbClr val="FFFFFF"/>
                </a:solidFill>
              </a:rPr>
              <a:t>132</a:t>
            </a:r>
          </a:p>
          <a:p>
            <a:pPr algn="ctr">
              <a:defRPr/>
            </a:pPr>
            <a:r>
              <a:rPr lang="en-US" sz="1000" dirty="0">
                <a:solidFill>
                  <a:srgbClr val="FFFFFF"/>
                </a:solidFill>
              </a:rPr>
              <a:t>122</a:t>
            </a:r>
          </a:p>
        </p:txBody>
      </p:sp>
      <p:sp>
        <p:nvSpPr>
          <p:cNvPr id="31" name="Rectangle 30"/>
          <p:cNvSpPr/>
          <p:nvPr/>
        </p:nvSpPr>
        <p:spPr>
          <a:xfrm>
            <a:off x="4601633" y="2394599"/>
            <a:ext cx="745067"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239</a:t>
            </a:r>
          </a:p>
          <a:p>
            <a:pPr algn="ctr">
              <a:defRPr/>
            </a:pPr>
            <a:r>
              <a:rPr lang="en-US" sz="1000" dirty="0">
                <a:solidFill>
                  <a:srgbClr val="000000"/>
                </a:solidFill>
              </a:rPr>
              <a:t>65</a:t>
            </a:r>
          </a:p>
          <a:p>
            <a:pPr algn="ctr">
              <a:defRPr/>
            </a:pPr>
            <a:r>
              <a:rPr lang="en-US" sz="1000" dirty="0">
                <a:solidFill>
                  <a:srgbClr val="000000"/>
                </a:solidFill>
              </a:rPr>
              <a:t>53</a:t>
            </a:r>
          </a:p>
        </p:txBody>
      </p:sp>
      <p:sp>
        <p:nvSpPr>
          <p:cNvPr id="32" name="Rectangle 31"/>
          <p:cNvSpPr/>
          <p:nvPr/>
        </p:nvSpPr>
        <p:spPr>
          <a:xfrm>
            <a:off x="5562600" y="2394599"/>
            <a:ext cx="745067"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110</a:t>
            </a:r>
          </a:p>
          <a:p>
            <a:pPr algn="ctr">
              <a:defRPr/>
            </a:pPr>
            <a:r>
              <a:rPr lang="en-US" sz="1000" dirty="0">
                <a:solidFill>
                  <a:srgbClr val="000000"/>
                </a:solidFill>
              </a:rPr>
              <a:t>135</a:t>
            </a:r>
          </a:p>
          <a:p>
            <a:pPr algn="ctr">
              <a:defRPr/>
            </a:pPr>
            <a:r>
              <a:rPr lang="en-US" sz="1000" dirty="0">
                <a:solidFill>
                  <a:srgbClr val="000000"/>
                </a:solidFill>
              </a:rPr>
              <a:t>120</a:t>
            </a:r>
          </a:p>
        </p:txBody>
      </p:sp>
      <p:sp>
        <p:nvSpPr>
          <p:cNvPr id="33" name="Rectangle 32"/>
          <p:cNvSpPr/>
          <p:nvPr/>
        </p:nvSpPr>
        <p:spPr>
          <a:xfrm>
            <a:off x="6523567" y="2394599"/>
            <a:ext cx="745067"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112</a:t>
            </a:r>
          </a:p>
          <a:p>
            <a:pPr algn="ctr">
              <a:defRPr/>
            </a:pPr>
            <a:r>
              <a:rPr lang="en-US" sz="1000" dirty="0">
                <a:solidFill>
                  <a:srgbClr val="000000"/>
                </a:solidFill>
              </a:rPr>
              <a:t>92</a:t>
            </a:r>
          </a:p>
          <a:p>
            <a:pPr algn="ctr">
              <a:defRPr/>
            </a:pPr>
            <a:r>
              <a:rPr lang="en-US" sz="1000" dirty="0">
                <a:solidFill>
                  <a:srgbClr val="000000"/>
                </a:solidFill>
              </a:rPr>
              <a:t>56</a:t>
            </a:r>
          </a:p>
        </p:txBody>
      </p:sp>
      <p:sp>
        <p:nvSpPr>
          <p:cNvPr id="34" name="Rectangle 33"/>
          <p:cNvSpPr/>
          <p:nvPr/>
        </p:nvSpPr>
        <p:spPr>
          <a:xfrm>
            <a:off x="7484533" y="2394599"/>
            <a:ext cx="745067"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62</a:t>
            </a:r>
          </a:p>
          <a:p>
            <a:pPr algn="ctr">
              <a:defRPr/>
            </a:pPr>
            <a:r>
              <a:rPr lang="en-US" sz="1000" dirty="0">
                <a:solidFill>
                  <a:srgbClr val="000000"/>
                </a:solidFill>
              </a:rPr>
              <a:t>102</a:t>
            </a:r>
          </a:p>
          <a:p>
            <a:pPr algn="ctr">
              <a:defRPr/>
            </a:pPr>
            <a:r>
              <a:rPr lang="en-US" sz="1000" dirty="0">
                <a:solidFill>
                  <a:srgbClr val="000000"/>
                </a:solidFill>
              </a:rPr>
              <a:t>130</a:t>
            </a:r>
          </a:p>
        </p:txBody>
      </p:sp>
      <p:sp>
        <p:nvSpPr>
          <p:cNvPr id="35" name="Rectangle 34"/>
          <p:cNvSpPr/>
          <p:nvPr/>
        </p:nvSpPr>
        <p:spPr>
          <a:xfrm>
            <a:off x="8445500" y="2394599"/>
            <a:ext cx="745067"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102</a:t>
            </a:r>
          </a:p>
          <a:p>
            <a:pPr algn="ctr">
              <a:defRPr/>
            </a:pPr>
            <a:r>
              <a:rPr lang="en-US" sz="1000" dirty="0">
                <a:solidFill>
                  <a:srgbClr val="FFFFFF"/>
                </a:solidFill>
              </a:rPr>
              <a:t>56</a:t>
            </a:r>
          </a:p>
          <a:p>
            <a:pPr algn="ctr">
              <a:defRPr/>
            </a:pPr>
            <a:r>
              <a:rPr lang="en-US" sz="1000" dirty="0">
                <a:solidFill>
                  <a:srgbClr val="FFFFFF"/>
                </a:solidFill>
              </a:rPr>
              <a:t>48</a:t>
            </a:r>
          </a:p>
        </p:txBody>
      </p:sp>
      <p:sp>
        <p:nvSpPr>
          <p:cNvPr id="36" name="Rectangle 35"/>
          <p:cNvSpPr/>
          <p:nvPr/>
        </p:nvSpPr>
        <p:spPr>
          <a:xfrm>
            <a:off x="9406467" y="2394599"/>
            <a:ext cx="745067"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130</a:t>
            </a:r>
          </a:p>
          <a:p>
            <a:pPr algn="ctr">
              <a:defRPr/>
            </a:pPr>
            <a:r>
              <a:rPr lang="en-US" sz="1000" dirty="0">
                <a:solidFill>
                  <a:srgbClr val="000000"/>
                </a:solidFill>
              </a:rPr>
              <a:t>120</a:t>
            </a:r>
          </a:p>
          <a:p>
            <a:pPr algn="ctr">
              <a:defRPr/>
            </a:pPr>
            <a:r>
              <a:rPr lang="en-US" sz="1000" dirty="0">
                <a:solidFill>
                  <a:srgbClr val="000000"/>
                </a:solidFill>
              </a:rPr>
              <a:t>111</a:t>
            </a:r>
          </a:p>
        </p:txBody>
      </p:sp>
      <p:sp>
        <p:nvSpPr>
          <p:cNvPr id="37" name="Rectangle 36"/>
          <p:cNvSpPr/>
          <p:nvPr/>
        </p:nvSpPr>
        <p:spPr>
          <a:xfrm>
            <a:off x="1718733" y="1707600"/>
            <a:ext cx="745067"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237</a:t>
            </a:r>
          </a:p>
          <a:p>
            <a:pPr algn="ctr">
              <a:defRPr/>
            </a:pPr>
            <a:r>
              <a:rPr lang="en-US" sz="1000" dirty="0">
                <a:solidFill>
                  <a:srgbClr val="000000"/>
                </a:solidFill>
              </a:rPr>
              <a:t>237</a:t>
            </a:r>
          </a:p>
          <a:p>
            <a:pPr algn="ctr">
              <a:defRPr/>
            </a:pPr>
            <a:r>
              <a:rPr lang="en-US" sz="1000" dirty="0">
                <a:solidFill>
                  <a:srgbClr val="000000"/>
                </a:solidFill>
              </a:rPr>
              <a:t>237</a:t>
            </a:r>
          </a:p>
        </p:txBody>
      </p:sp>
      <p:sp>
        <p:nvSpPr>
          <p:cNvPr id="54" name="Rectangle 53"/>
          <p:cNvSpPr/>
          <p:nvPr/>
        </p:nvSpPr>
        <p:spPr>
          <a:xfrm>
            <a:off x="5562600" y="1707600"/>
            <a:ext cx="745067"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80</a:t>
            </a:r>
          </a:p>
          <a:p>
            <a:pPr algn="ctr">
              <a:defRPr/>
            </a:pPr>
            <a:r>
              <a:rPr lang="en-US" sz="1000" dirty="0">
                <a:solidFill>
                  <a:srgbClr val="000000"/>
                </a:solidFill>
              </a:rPr>
              <a:t>119</a:t>
            </a:r>
          </a:p>
          <a:p>
            <a:pPr algn="ctr">
              <a:defRPr/>
            </a:pPr>
            <a:r>
              <a:rPr lang="en-US" sz="1000" dirty="0">
                <a:solidFill>
                  <a:srgbClr val="000000"/>
                </a:solidFill>
              </a:rPr>
              <a:t>27</a:t>
            </a:r>
          </a:p>
        </p:txBody>
      </p:sp>
      <p:sp>
        <p:nvSpPr>
          <p:cNvPr id="55" name="Rectangle 54"/>
          <p:cNvSpPr/>
          <p:nvPr/>
        </p:nvSpPr>
        <p:spPr>
          <a:xfrm>
            <a:off x="6523567" y="1707600"/>
            <a:ext cx="745067"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252</a:t>
            </a:r>
          </a:p>
          <a:p>
            <a:pPr algn="ctr">
              <a:defRPr/>
            </a:pPr>
            <a:r>
              <a:rPr lang="en-US" sz="1000" dirty="0">
                <a:solidFill>
                  <a:srgbClr val="000000"/>
                </a:solidFill>
              </a:rPr>
              <a:t>174</a:t>
            </a:r>
          </a:p>
          <a:p>
            <a:pPr algn="ctr">
              <a:defRPr/>
            </a:pPr>
            <a:r>
              <a:rPr lang="en-US" sz="1000" dirty="0">
                <a:solidFill>
                  <a:srgbClr val="000000"/>
                </a:solidFill>
              </a:rPr>
              <a:t>.59</a:t>
            </a:r>
          </a:p>
        </p:txBody>
      </p:sp>
      <p:pic>
        <p:nvPicPr>
          <p:cNvPr id="58" name="Picture 6"/>
          <p:cNvPicPr>
            <a:picLocks noChangeAspect="1"/>
          </p:cNvPicPr>
          <p:nvPr/>
        </p:nvPicPr>
        <p:blipFill>
          <a:blip r:embed="rId17"/>
          <a:srcRect/>
          <a:stretch>
            <a:fillRect/>
          </a:stretch>
        </p:blipFill>
        <p:spPr bwMode="auto">
          <a:xfrm>
            <a:off x="6079067" y="3416301"/>
            <a:ext cx="25400" cy="3175"/>
          </a:xfrm>
          <a:prstGeom prst="rect">
            <a:avLst/>
          </a:prstGeom>
          <a:noFill/>
          <a:ln w="9525">
            <a:noFill/>
            <a:miter lim="800000"/>
            <a:headEnd/>
            <a:tailEnd/>
          </a:ln>
        </p:spPr>
      </p:pic>
      <p:pic>
        <p:nvPicPr>
          <p:cNvPr id="24" name="Picture 18"/>
          <p:cNvPicPr>
            <a:picLocks noChangeAspect="1"/>
          </p:cNvPicPr>
          <p:nvPr/>
        </p:nvPicPr>
        <p:blipFill rotWithShape="1">
          <a:blip r:embed="rId18"/>
          <a:srcRect l="3193" r="3193"/>
          <a:stretch/>
        </p:blipFill>
        <p:spPr bwMode="auto">
          <a:xfrm>
            <a:off x="10229852" y="5328674"/>
            <a:ext cx="2127249" cy="1482725"/>
          </a:xfrm>
          <a:prstGeom prst="rect">
            <a:avLst/>
          </a:prstGeom>
          <a:noFill/>
          <a:ln w="9525">
            <a:noFill/>
            <a:miter lim="800000"/>
            <a:headEnd/>
            <a:tailEnd/>
          </a:ln>
        </p:spPr>
      </p:pic>
      <p:pic>
        <p:nvPicPr>
          <p:cNvPr id="39" name="Picture 38"/>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8974458" y="5631128"/>
            <a:ext cx="1596684" cy="907785"/>
          </a:xfrm>
          <a:prstGeom prst="rect">
            <a:avLst/>
          </a:prstGeom>
        </p:spPr>
      </p:pic>
    </p:spTree>
    <p:extLst>
      <p:ext uri="{BB962C8B-B14F-4D97-AF65-F5344CB8AC3E}">
        <p14:creationId xmlns:p14="http://schemas.microsoft.com/office/powerpoint/2010/main" val="2564273438"/>
      </p:ext>
    </p:extLst>
  </p:cSld>
  <p:clrMap bg1="lt1" tx1="dk1" bg2="lt2" tx2="dk2" accent1="accent1" accent2="accent2" accent3="accent3" accent4="accent4" accent5="accent5" accent6="accent6" hlink="hlink" folHlink="folHlink"/>
  <p:sldLayoutIdLst>
    <p:sldLayoutId id="2147483825" r:id="rId1"/>
    <p:sldLayoutId id="2147483826" r:id="rId2"/>
    <p:sldLayoutId id="2147483827" r:id="rId3"/>
    <p:sldLayoutId id="2147483828" r:id="rId4"/>
    <p:sldLayoutId id="2147483829" r:id="rId5"/>
    <p:sldLayoutId id="2147483830" r:id="rId6"/>
    <p:sldLayoutId id="2147483831" r:id="rId7"/>
    <p:sldLayoutId id="2147483832" r:id="rId8"/>
    <p:sldLayoutId id="2147483833" r:id="rId9"/>
    <p:sldLayoutId id="2147483834" r:id="rId10"/>
    <p:sldLayoutId id="2147483835" r:id="rId11"/>
    <p:sldLayoutId id="2147483836" r:id="rId12"/>
    <p:sldLayoutId id="2147483837" r:id="rId13"/>
    <p:sldLayoutId id="2147483838" r:id="rId14"/>
  </p:sldLayoutIdLst>
  <p:hf hd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p15:clr>
            <a:srgbClr val="5ACBF0"/>
          </p15:clr>
        </p15:guide>
        <p15:guide id="2" pos="4608">
          <p15:clr>
            <a:srgbClr val="5ACBF0"/>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p:nvPicPr>
        <p:blipFill>
          <a:blip r:embed="rId1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Slide Number Placeholder 5"/>
          <p:cNvSpPr>
            <a:spLocks noGrp="1"/>
          </p:cNvSpPr>
          <p:nvPr>
            <p:ph type="sldNum" sz="quarter" idx="4"/>
          </p:nvPr>
        </p:nvSpPr>
        <p:spPr>
          <a:xfrm>
            <a:off x="11074399" y="228601"/>
            <a:ext cx="977900" cy="365125"/>
          </a:xfrm>
          <a:prstGeom prst="rect">
            <a:avLst/>
          </a:prstGeom>
        </p:spPr>
        <p:txBody>
          <a:bodyPr/>
          <a:lstStyle>
            <a:lvl1pPr algn="r">
              <a:defRPr sz="1000">
                <a:solidFill>
                  <a:schemeClr val="bg1"/>
                </a:solidFill>
              </a:defRPr>
            </a:lvl1pPr>
          </a:lstStyle>
          <a:p>
            <a:fld id="{0D0E9D3B-CB56-40AE-B0A9-8DA5E1AEFDB7}" type="slidenum">
              <a:rPr lang="en-US" smtClean="0">
                <a:solidFill>
                  <a:srgbClr val="FFFFFF"/>
                </a:solidFill>
                <a:latin typeface="Arial" pitchFamily="34" charset="0"/>
                <a:ea typeface="ＭＳ Ｐゴシック" pitchFamily="34" charset="-128"/>
              </a:rPr>
              <a:pPr/>
              <a:t>‹#›</a:t>
            </a:fld>
            <a:endParaRPr lang="en-US" dirty="0">
              <a:solidFill>
                <a:srgbClr val="FFFFFF"/>
              </a:solidFill>
              <a:latin typeface="Arial" pitchFamily="34" charset="0"/>
              <a:ea typeface="ＭＳ Ｐゴシック" pitchFamily="34" charset="-128"/>
            </a:endParaRPr>
          </a:p>
        </p:txBody>
      </p:sp>
      <p:sp>
        <p:nvSpPr>
          <p:cNvPr id="18" name="Title Placeholder 17"/>
          <p:cNvSpPr>
            <a:spLocks noGrp="1"/>
          </p:cNvSpPr>
          <p:nvPr>
            <p:ph type="title"/>
          </p:nvPr>
        </p:nvSpPr>
        <p:spPr>
          <a:xfrm>
            <a:off x="609600" y="419100"/>
            <a:ext cx="9144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609600" y="3200400"/>
            <a:ext cx="9144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0" name="Footer Placeholder 19"/>
          <p:cNvSpPr>
            <a:spLocks noGrp="1"/>
          </p:cNvSpPr>
          <p:nvPr>
            <p:ph type="ftr" sz="quarter" idx="3"/>
          </p:nvPr>
        </p:nvSpPr>
        <p:spPr>
          <a:xfrm>
            <a:off x="165101" y="6356351"/>
            <a:ext cx="4214284" cy="365125"/>
          </a:xfrm>
          <a:prstGeom prst="rect">
            <a:avLst/>
          </a:prstGeom>
        </p:spPr>
        <p:txBody>
          <a:bodyPr vert="horz" lIns="91440" tIns="45720" rIns="91440" bIns="45720" rtlCol="0" anchor="ctr"/>
          <a:lstStyle>
            <a:lvl1pPr algn="l">
              <a:defRPr sz="1000">
                <a:solidFill>
                  <a:schemeClr val="bg1"/>
                </a:solidFill>
              </a:defRPr>
            </a:lvl1pPr>
          </a:lstStyle>
          <a:p>
            <a:endParaRPr lang="en-US" dirty="0"/>
          </a:p>
        </p:txBody>
      </p:sp>
      <p:sp>
        <p:nvSpPr>
          <p:cNvPr id="25" name="Rectangle 24"/>
          <p:cNvSpPr/>
          <p:nvPr/>
        </p:nvSpPr>
        <p:spPr>
          <a:xfrm>
            <a:off x="2679700" y="1707600"/>
            <a:ext cx="745067"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217</a:t>
            </a:r>
          </a:p>
          <a:p>
            <a:pPr algn="ctr">
              <a:defRPr/>
            </a:pPr>
            <a:r>
              <a:rPr lang="en-US" sz="1000" dirty="0">
                <a:solidFill>
                  <a:srgbClr val="000000"/>
                </a:solidFill>
              </a:rPr>
              <a:t>217</a:t>
            </a:r>
          </a:p>
          <a:p>
            <a:pPr algn="ctr">
              <a:defRPr/>
            </a:pPr>
            <a:r>
              <a:rPr lang="en-US" sz="1000" dirty="0">
                <a:solidFill>
                  <a:srgbClr val="000000"/>
                </a:solidFill>
              </a:rPr>
              <a:t>217</a:t>
            </a:r>
          </a:p>
        </p:txBody>
      </p:sp>
      <p:sp>
        <p:nvSpPr>
          <p:cNvPr id="26" name="Rectangle 25"/>
          <p:cNvSpPr/>
          <p:nvPr/>
        </p:nvSpPr>
        <p:spPr>
          <a:xfrm>
            <a:off x="3640667" y="1707600"/>
            <a:ext cx="745067"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200</a:t>
            </a:r>
          </a:p>
          <a:p>
            <a:pPr algn="ctr">
              <a:defRPr/>
            </a:pPr>
            <a:r>
              <a:rPr lang="en-US" sz="1000" dirty="0">
                <a:solidFill>
                  <a:srgbClr val="000000"/>
                </a:solidFill>
              </a:rPr>
              <a:t>200</a:t>
            </a:r>
          </a:p>
          <a:p>
            <a:pPr algn="ctr">
              <a:defRPr/>
            </a:pPr>
            <a:r>
              <a:rPr lang="en-US" sz="1000" dirty="0">
                <a:solidFill>
                  <a:srgbClr val="000000"/>
                </a:solidFill>
              </a:rPr>
              <a:t>200</a:t>
            </a:r>
          </a:p>
        </p:txBody>
      </p:sp>
      <p:sp>
        <p:nvSpPr>
          <p:cNvPr id="27" name="Rectangle 26"/>
          <p:cNvSpPr/>
          <p:nvPr/>
        </p:nvSpPr>
        <p:spPr>
          <a:xfrm>
            <a:off x="757767" y="2394599"/>
            <a:ext cx="742951"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255</a:t>
            </a:r>
          </a:p>
          <a:p>
            <a:pPr algn="ctr">
              <a:defRPr/>
            </a:pPr>
            <a:r>
              <a:rPr lang="en-US" sz="1000" dirty="0">
                <a:solidFill>
                  <a:srgbClr val="000000"/>
                </a:solidFill>
              </a:rPr>
              <a:t>255</a:t>
            </a:r>
          </a:p>
          <a:p>
            <a:pPr algn="ctr">
              <a:defRPr/>
            </a:pPr>
            <a:r>
              <a:rPr lang="en-US" sz="1000" dirty="0">
                <a:solidFill>
                  <a:srgbClr val="000000"/>
                </a:solidFill>
              </a:rPr>
              <a:t>255</a:t>
            </a:r>
          </a:p>
        </p:txBody>
      </p:sp>
      <p:sp>
        <p:nvSpPr>
          <p:cNvPr id="28" name="Rectangle 27"/>
          <p:cNvSpPr/>
          <p:nvPr/>
        </p:nvSpPr>
        <p:spPr>
          <a:xfrm>
            <a:off x="1718734" y="2394599"/>
            <a:ext cx="742951"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0</a:t>
            </a:r>
          </a:p>
          <a:p>
            <a:pPr algn="ctr">
              <a:defRPr/>
            </a:pPr>
            <a:r>
              <a:rPr lang="en-US" sz="1000" dirty="0">
                <a:solidFill>
                  <a:srgbClr val="FFFFFF"/>
                </a:solidFill>
              </a:rPr>
              <a:t>0</a:t>
            </a:r>
          </a:p>
          <a:p>
            <a:pPr algn="ctr">
              <a:defRPr/>
            </a:pPr>
            <a:r>
              <a:rPr lang="en-US" sz="1000" dirty="0">
                <a:solidFill>
                  <a:srgbClr val="FFFFFF"/>
                </a:solidFill>
              </a:rPr>
              <a:t>0</a:t>
            </a:r>
          </a:p>
        </p:txBody>
      </p:sp>
      <p:sp>
        <p:nvSpPr>
          <p:cNvPr id="29" name="Rectangle 28"/>
          <p:cNvSpPr/>
          <p:nvPr/>
        </p:nvSpPr>
        <p:spPr>
          <a:xfrm>
            <a:off x="2679700" y="2394599"/>
            <a:ext cx="745067"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163</a:t>
            </a:r>
          </a:p>
          <a:p>
            <a:pPr algn="ctr">
              <a:defRPr/>
            </a:pPr>
            <a:r>
              <a:rPr lang="en-US" sz="1000" dirty="0">
                <a:solidFill>
                  <a:srgbClr val="000000"/>
                </a:solidFill>
              </a:rPr>
              <a:t>163</a:t>
            </a:r>
          </a:p>
          <a:p>
            <a:pPr algn="ctr">
              <a:defRPr/>
            </a:pPr>
            <a:r>
              <a:rPr lang="en-US" sz="1000" dirty="0">
                <a:solidFill>
                  <a:srgbClr val="000000"/>
                </a:solidFill>
              </a:rPr>
              <a:t>163</a:t>
            </a:r>
          </a:p>
        </p:txBody>
      </p:sp>
      <p:sp>
        <p:nvSpPr>
          <p:cNvPr id="30" name="Rectangle 29"/>
          <p:cNvSpPr/>
          <p:nvPr/>
        </p:nvSpPr>
        <p:spPr>
          <a:xfrm>
            <a:off x="3640667" y="2394599"/>
            <a:ext cx="745067"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131</a:t>
            </a:r>
          </a:p>
          <a:p>
            <a:pPr algn="ctr">
              <a:defRPr/>
            </a:pPr>
            <a:r>
              <a:rPr lang="en-US" sz="1000" dirty="0">
                <a:solidFill>
                  <a:srgbClr val="FFFFFF"/>
                </a:solidFill>
              </a:rPr>
              <a:t>132</a:t>
            </a:r>
          </a:p>
          <a:p>
            <a:pPr algn="ctr">
              <a:defRPr/>
            </a:pPr>
            <a:r>
              <a:rPr lang="en-US" sz="1000" dirty="0">
                <a:solidFill>
                  <a:srgbClr val="FFFFFF"/>
                </a:solidFill>
              </a:rPr>
              <a:t>122</a:t>
            </a:r>
          </a:p>
        </p:txBody>
      </p:sp>
      <p:sp>
        <p:nvSpPr>
          <p:cNvPr id="31" name="Rectangle 30"/>
          <p:cNvSpPr/>
          <p:nvPr/>
        </p:nvSpPr>
        <p:spPr>
          <a:xfrm>
            <a:off x="4601633" y="2394599"/>
            <a:ext cx="745067"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239</a:t>
            </a:r>
          </a:p>
          <a:p>
            <a:pPr algn="ctr">
              <a:defRPr/>
            </a:pPr>
            <a:r>
              <a:rPr lang="en-US" sz="1000" dirty="0">
                <a:solidFill>
                  <a:srgbClr val="000000"/>
                </a:solidFill>
              </a:rPr>
              <a:t>65</a:t>
            </a:r>
          </a:p>
          <a:p>
            <a:pPr algn="ctr">
              <a:defRPr/>
            </a:pPr>
            <a:r>
              <a:rPr lang="en-US" sz="1000" dirty="0">
                <a:solidFill>
                  <a:srgbClr val="000000"/>
                </a:solidFill>
              </a:rPr>
              <a:t>53</a:t>
            </a:r>
          </a:p>
        </p:txBody>
      </p:sp>
      <p:sp>
        <p:nvSpPr>
          <p:cNvPr id="32" name="Rectangle 31"/>
          <p:cNvSpPr/>
          <p:nvPr/>
        </p:nvSpPr>
        <p:spPr>
          <a:xfrm>
            <a:off x="5562600" y="2394599"/>
            <a:ext cx="745067"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110</a:t>
            </a:r>
          </a:p>
          <a:p>
            <a:pPr algn="ctr">
              <a:defRPr/>
            </a:pPr>
            <a:r>
              <a:rPr lang="en-US" sz="1000" dirty="0">
                <a:solidFill>
                  <a:srgbClr val="000000"/>
                </a:solidFill>
              </a:rPr>
              <a:t>135</a:t>
            </a:r>
          </a:p>
          <a:p>
            <a:pPr algn="ctr">
              <a:defRPr/>
            </a:pPr>
            <a:r>
              <a:rPr lang="en-US" sz="1000" dirty="0">
                <a:solidFill>
                  <a:srgbClr val="000000"/>
                </a:solidFill>
              </a:rPr>
              <a:t>120</a:t>
            </a:r>
          </a:p>
        </p:txBody>
      </p:sp>
      <p:sp>
        <p:nvSpPr>
          <p:cNvPr id="33" name="Rectangle 32"/>
          <p:cNvSpPr/>
          <p:nvPr/>
        </p:nvSpPr>
        <p:spPr>
          <a:xfrm>
            <a:off x="6523567" y="2394599"/>
            <a:ext cx="745067"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112</a:t>
            </a:r>
          </a:p>
          <a:p>
            <a:pPr algn="ctr">
              <a:defRPr/>
            </a:pPr>
            <a:r>
              <a:rPr lang="en-US" sz="1000" dirty="0">
                <a:solidFill>
                  <a:srgbClr val="000000"/>
                </a:solidFill>
              </a:rPr>
              <a:t>92</a:t>
            </a:r>
          </a:p>
          <a:p>
            <a:pPr algn="ctr">
              <a:defRPr/>
            </a:pPr>
            <a:r>
              <a:rPr lang="en-US" sz="1000" dirty="0">
                <a:solidFill>
                  <a:srgbClr val="000000"/>
                </a:solidFill>
              </a:rPr>
              <a:t>56</a:t>
            </a:r>
          </a:p>
        </p:txBody>
      </p:sp>
      <p:sp>
        <p:nvSpPr>
          <p:cNvPr id="34" name="Rectangle 33"/>
          <p:cNvSpPr/>
          <p:nvPr/>
        </p:nvSpPr>
        <p:spPr>
          <a:xfrm>
            <a:off x="7484533" y="2394599"/>
            <a:ext cx="745067"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62</a:t>
            </a:r>
          </a:p>
          <a:p>
            <a:pPr algn="ctr">
              <a:defRPr/>
            </a:pPr>
            <a:r>
              <a:rPr lang="en-US" sz="1000" dirty="0">
                <a:solidFill>
                  <a:srgbClr val="000000"/>
                </a:solidFill>
              </a:rPr>
              <a:t>102</a:t>
            </a:r>
          </a:p>
          <a:p>
            <a:pPr algn="ctr">
              <a:defRPr/>
            </a:pPr>
            <a:r>
              <a:rPr lang="en-US" sz="1000" dirty="0">
                <a:solidFill>
                  <a:srgbClr val="000000"/>
                </a:solidFill>
              </a:rPr>
              <a:t>130</a:t>
            </a:r>
          </a:p>
        </p:txBody>
      </p:sp>
      <p:sp>
        <p:nvSpPr>
          <p:cNvPr id="35" name="Rectangle 34"/>
          <p:cNvSpPr/>
          <p:nvPr/>
        </p:nvSpPr>
        <p:spPr>
          <a:xfrm>
            <a:off x="8445500" y="2394599"/>
            <a:ext cx="745067"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102</a:t>
            </a:r>
          </a:p>
          <a:p>
            <a:pPr algn="ctr">
              <a:defRPr/>
            </a:pPr>
            <a:r>
              <a:rPr lang="en-US" sz="1000" dirty="0">
                <a:solidFill>
                  <a:srgbClr val="FFFFFF"/>
                </a:solidFill>
              </a:rPr>
              <a:t>56</a:t>
            </a:r>
          </a:p>
          <a:p>
            <a:pPr algn="ctr">
              <a:defRPr/>
            </a:pPr>
            <a:r>
              <a:rPr lang="en-US" sz="1000" dirty="0">
                <a:solidFill>
                  <a:srgbClr val="FFFFFF"/>
                </a:solidFill>
              </a:rPr>
              <a:t>48</a:t>
            </a:r>
          </a:p>
        </p:txBody>
      </p:sp>
      <p:sp>
        <p:nvSpPr>
          <p:cNvPr id="36" name="Rectangle 35"/>
          <p:cNvSpPr/>
          <p:nvPr/>
        </p:nvSpPr>
        <p:spPr>
          <a:xfrm>
            <a:off x="9406467" y="2394599"/>
            <a:ext cx="745067"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130</a:t>
            </a:r>
          </a:p>
          <a:p>
            <a:pPr algn="ctr">
              <a:defRPr/>
            </a:pPr>
            <a:r>
              <a:rPr lang="en-US" sz="1000" dirty="0">
                <a:solidFill>
                  <a:srgbClr val="000000"/>
                </a:solidFill>
              </a:rPr>
              <a:t>120</a:t>
            </a:r>
          </a:p>
          <a:p>
            <a:pPr algn="ctr">
              <a:defRPr/>
            </a:pPr>
            <a:r>
              <a:rPr lang="en-US" sz="1000" dirty="0">
                <a:solidFill>
                  <a:srgbClr val="000000"/>
                </a:solidFill>
              </a:rPr>
              <a:t>111</a:t>
            </a:r>
          </a:p>
        </p:txBody>
      </p:sp>
      <p:sp>
        <p:nvSpPr>
          <p:cNvPr id="37" name="Rectangle 36"/>
          <p:cNvSpPr/>
          <p:nvPr/>
        </p:nvSpPr>
        <p:spPr>
          <a:xfrm>
            <a:off x="1718733" y="1707600"/>
            <a:ext cx="745067"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237</a:t>
            </a:r>
          </a:p>
          <a:p>
            <a:pPr algn="ctr">
              <a:defRPr/>
            </a:pPr>
            <a:r>
              <a:rPr lang="en-US" sz="1000" dirty="0">
                <a:solidFill>
                  <a:srgbClr val="000000"/>
                </a:solidFill>
              </a:rPr>
              <a:t>237</a:t>
            </a:r>
          </a:p>
          <a:p>
            <a:pPr algn="ctr">
              <a:defRPr/>
            </a:pPr>
            <a:r>
              <a:rPr lang="en-US" sz="1000" dirty="0">
                <a:solidFill>
                  <a:srgbClr val="000000"/>
                </a:solidFill>
              </a:rPr>
              <a:t>237</a:t>
            </a:r>
          </a:p>
        </p:txBody>
      </p:sp>
      <p:sp>
        <p:nvSpPr>
          <p:cNvPr id="54" name="Rectangle 53"/>
          <p:cNvSpPr/>
          <p:nvPr/>
        </p:nvSpPr>
        <p:spPr>
          <a:xfrm>
            <a:off x="5562600" y="1707600"/>
            <a:ext cx="745067"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80</a:t>
            </a:r>
          </a:p>
          <a:p>
            <a:pPr algn="ctr">
              <a:defRPr/>
            </a:pPr>
            <a:r>
              <a:rPr lang="en-US" sz="1000" dirty="0">
                <a:solidFill>
                  <a:srgbClr val="000000"/>
                </a:solidFill>
              </a:rPr>
              <a:t>119</a:t>
            </a:r>
          </a:p>
          <a:p>
            <a:pPr algn="ctr">
              <a:defRPr/>
            </a:pPr>
            <a:r>
              <a:rPr lang="en-US" sz="1000" dirty="0">
                <a:solidFill>
                  <a:srgbClr val="000000"/>
                </a:solidFill>
              </a:rPr>
              <a:t>27</a:t>
            </a:r>
          </a:p>
        </p:txBody>
      </p:sp>
      <p:sp>
        <p:nvSpPr>
          <p:cNvPr id="55" name="Rectangle 54"/>
          <p:cNvSpPr/>
          <p:nvPr/>
        </p:nvSpPr>
        <p:spPr>
          <a:xfrm>
            <a:off x="6523567" y="1707600"/>
            <a:ext cx="745067"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252</a:t>
            </a:r>
          </a:p>
          <a:p>
            <a:pPr algn="ctr">
              <a:defRPr/>
            </a:pPr>
            <a:r>
              <a:rPr lang="en-US" sz="1000" dirty="0">
                <a:solidFill>
                  <a:srgbClr val="000000"/>
                </a:solidFill>
              </a:rPr>
              <a:t>174</a:t>
            </a:r>
          </a:p>
          <a:p>
            <a:pPr algn="ctr">
              <a:defRPr/>
            </a:pPr>
            <a:r>
              <a:rPr lang="en-US" sz="1000" dirty="0">
                <a:solidFill>
                  <a:srgbClr val="000000"/>
                </a:solidFill>
              </a:rPr>
              <a:t>.59</a:t>
            </a:r>
          </a:p>
        </p:txBody>
      </p:sp>
      <p:pic>
        <p:nvPicPr>
          <p:cNvPr id="58" name="Picture 6"/>
          <p:cNvPicPr>
            <a:picLocks noChangeAspect="1"/>
          </p:cNvPicPr>
          <p:nvPr/>
        </p:nvPicPr>
        <p:blipFill>
          <a:blip r:embed="rId17"/>
          <a:srcRect/>
          <a:stretch>
            <a:fillRect/>
          </a:stretch>
        </p:blipFill>
        <p:spPr bwMode="auto">
          <a:xfrm>
            <a:off x="6079067" y="3416301"/>
            <a:ext cx="25400" cy="3175"/>
          </a:xfrm>
          <a:prstGeom prst="rect">
            <a:avLst/>
          </a:prstGeom>
          <a:noFill/>
          <a:ln w="9525">
            <a:noFill/>
            <a:miter lim="800000"/>
            <a:headEnd/>
            <a:tailEnd/>
          </a:ln>
        </p:spPr>
      </p:pic>
      <p:pic>
        <p:nvPicPr>
          <p:cNvPr id="24" name="Picture 18"/>
          <p:cNvPicPr>
            <a:picLocks noChangeAspect="1"/>
          </p:cNvPicPr>
          <p:nvPr/>
        </p:nvPicPr>
        <p:blipFill rotWithShape="1">
          <a:blip r:embed="rId18"/>
          <a:srcRect l="3193" r="3193"/>
          <a:stretch/>
        </p:blipFill>
        <p:spPr bwMode="auto">
          <a:xfrm>
            <a:off x="10229852" y="5328674"/>
            <a:ext cx="2127249" cy="1482725"/>
          </a:xfrm>
          <a:prstGeom prst="rect">
            <a:avLst/>
          </a:prstGeom>
          <a:noFill/>
          <a:ln w="9525">
            <a:noFill/>
            <a:miter lim="800000"/>
            <a:headEnd/>
            <a:tailEnd/>
          </a:ln>
        </p:spPr>
      </p:pic>
      <p:pic>
        <p:nvPicPr>
          <p:cNvPr id="39" name="Picture 38"/>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8974458" y="5631128"/>
            <a:ext cx="1596684" cy="907785"/>
          </a:xfrm>
          <a:prstGeom prst="rect">
            <a:avLst/>
          </a:prstGeom>
        </p:spPr>
      </p:pic>
    </p:spTree>
    <p:extLst>
      <p:ext uri="{BB962C8B-B14F-4D97-AF65-F5344CB8AC3E}">
        <p14:creationId xmlns:p14="http://schemas.microsoft.com/office/powerpoint/2010/main" val="2671179989"/>
      </p:ext>
    </p:extLst>
  </p:cSld>
  <p:clrMap bg1="lt1" tx1="dk1" bg2="lt2" tx2="dk2" accent1="accent1" accent2="accent2" accent3="accent3" accent4="accent4" accent5="accent5" accent6="accent6" hlink="hlink" folHlink="folHlink"/>
  <p:sldLayoutIdLst>
    <p:sldLayoutId id="2147483955" r:id="rId1"/>
    <p:sldLayoutId id="2147483956" r:id="rId2"/>
    <p:sldLayoutId id="2147483957" r:id="rId3"/>
    <p:sldLayoutId id="2147483958" r:id="rId4"/>
    <p:sldLayoutId id="2147483959" r:id="rId5"/>
    <p:sldLayoutId id="2147483960" r:id="rId6"/>
    <p:sldLayoutId id="2147483961" r:id="rId7"/>
    <p:sldLayoutId id="2147483962" r:id="rId8"/>
    <p:sldLayoutId id="2147483963" r:id="rId9"/>
    <p:sldLayoutId id="2147483964" r:id="rId10"/>
    <p:sldLayoutId id="2147483965" r:id="rId11"/>
    <p:sldLayoutId id="2147483966" r:id="rId12"/>
    <p:sldLayoutId id="2147483967" r:id="rId13"/>
    <p:sldLayoutId id="2147483968" r:id="rId14"/>
  </p:sldLayoutIdLst>
  <p:hf hd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p15:clr>
            <a:srgbClr val="5ACBF0"/>
          </p15:clr>
        </p15:guide>
        <p15:guide id="2" pos="4608">
          <p15:clr>
            <a:srgbClr val="5ACBF0"/>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xml"/><Relationship Id="rId1" Type="http://schemas.openxmlformats.org/officeDocument/2006/relationships/slideLayout" Target="../slideLayouts/slideLayout12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9.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29.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hyperlink" Target="https://hdsc.nws.noaa.gov/hdsc/pfds/pfds_gis.html" TargetMode="External"/><Relationship Id="rId2" Type="http://schemas.openxmlformats.org/officeDocument/2006/relationships/notesSlide" Target="../notesSlides/notesSlide13.xml"/><Relationship Id="rId1" Type="http://schemas.openxmlformats.org/officeDocument/2006/relationships/slideLayout" Target="../slideLayouts/slideLayout29.xml"/><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5.xml"/><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29.xm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hyperlink" Target="https://www.hec.usace.army.mil/confluence/hmsdocs/hmsguides/flow-frequency-simulation-options-in-hec-hms/validating-precipitation-grid-sampling-for-hypothetical-and-frequency-storm" TargetMode="External"/><Relationship Id="rId2" Type="http://schemas.openxmlformats.org/officeDocument/2006/relationships/notesSlide" Target="../notesSlides/notesSlide17.xml"/><Relationship Id="rId1" Type="http://schemas.openxmlformats.org/officeDocument/2006/relationships/slideLayout" Target="../slideLayouts/slideLayout29.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8.xml"/><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29.xml"/><Relationship Id="rId4" Type="http://schemas.openxmlformats.org/officeDocument/2006/relationships/image" Target="../media/image40.png"/></Relationships>
</file>

<file path=ppt/slides/_rels/slide2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0.xml"/><Relationship Id="rId1" Type="http://schemas.openxmlformats.org/officeDocument/2006/relationships/slideLayout" Target="../slideLayouts/slideLayout29.xml"/><Relationship Id="rId4" Type="http://schemas.openxmlformats.org/officeDocument/2006/relationships/image" Target="../media/image42.png"/></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1.xml"/><Relationship Id="rId1" Type="http://schemas.openxmlformats.org/officeDocument/2006/relationships/slideLayout" Target="../slideLayouts/slideLayout29.xml"/></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29.xml"/><Relationship Id="rId4" Type="http://schemas.openxmlformats.org/officeDocument/2006/relationships/image" Target="../media/image45.png"/></Relationships>
</file>

<file path=ppt/slides/_rels/slide24.xml.rels><?xml version="1.0" encoding="UTF-8" standalone="yes"?>
<Relationships xmlns="http://schemas.openxmlformats.org/package/2006/relationships"><Relationship Id="rId3" Type="http://schemas.openxmlformats.org/officeDocument/2006/relationships/hyperlink" Target="https://www.hec.usace.army.mil/confluence/sspdocs/ssptutorialsguides/combining-precipitation-frequency-and-flow-frequency-results/combining-flow-frequency-curves-determined-by-independent-estimates" TargetMode="External"/><Relationship Id="rId2" Type="http://schemas.openxmlformats.org/officeDocument/2006/relationships/notesSlide" Target="../notesSlides/notesSlide23.xml"/><Relationship Id="rId1" Type="http://schemas.openxmlformats.org/officeDocument/2006/relationships/slideLayout" Target="../slideLayouts/slideLayout29.xml"/><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openxmlformats.org/officeDocument/2006/relationships/image" Target="../media/image47.wmf"/><Relationship Id="rId2" Type="http://schemas.openxmlformats.org/officeDocument/2006/relationships/notesSlide" Target="../notesSlides/notesSlide24.xml"/><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9.xml"/></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6.xml"/><Relationship Id="rId1" Type="http://schemas.openxmlformats.org/officeDocument/2006/relationships/slideLayout" Target="../slideLayouts/slideLayout29.xml"/><Relationship Id="rId4" Type="http://schemas.openxmlformats.org/officeDocument/2006/relationships/image" Target="../media/image49.png"/></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7.xml"/><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notesSlide" Target="../notesSlides/notesSlide28.xml"/><Relationship Id="rId1" Type="http://schemas.openxmlformats.org/officeDocument/2006/relationships/slideLayout" Target="../slideLayouts/slideLayout29.xml"/><Relationship Id="rId5" Type="http://schemas.openxmlformats.org/officeDocument/2006/relationships/image" Target="../media/image53.png"/><Relationship Id="rId4" Type="http://schemas.openxmlformats.org/officeDocument/2006/relationships/image" Target="../media/image52.png"/></Relationships>
</file>

<file path=ppt/slides/_rels/slide3.xml.rels><?xml version="1.0" encoding="UTF-8" standalone="yes"?>
<Relationships xmlns="http://schemas.openxmlformats.org/package/2006/relationships"><Relationship Id="rId3" Type="http://schemas.openxmlformats.org/officeDocument/2006/relationships/hyperlink" Target="https://www.hec.usace.army.mil/confluence/hmsdocs/hmstr/hydrologic-modeling-with-hec-hms-2022-86907777.html" TargetMode="External"/><Relationship Id="rId2" Type="http://schemas.openxmlformats.org/officeDocument/2006/relationships/notesSlide" Target="../notesSlides/notesSlide3.xml"/><Relationship Id="rId1" Type="http://schemas.openxmlformats.org/officeDocument/2006/relationships/slideLayout" Target="../slideLayouts/slideLayout29.xml"/><Relationship Id="rId5" Type="http://schemas.openxmlformats.org/officeDocument/2006/relationships/hyperlink" Target="https://www.hec.usace.army.mil/confluence/hmsdocs/hmsguides/hydrologic-modeling-and-debris-flow-estimation-for-post-wildfire-conditions" TargetMode="External"/><Relationship Id="rId4" Type="http://schemas.openxmlformats.org/officeDocument/2006/relationships/hyperlink" Target="https://www.hec.usace.army.mil/confluence/hmsdocs/hmstr/advanced-applications-of-hec-hms-2023-133996386.html"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9.xml"/><Relationship Id="rId1" Type="http://schemas.openxmlformats.org/officeDocument/2006/relationships/slideLayout" Target="../slideLayouts/slideLayout29.xml"/></Relationships>
</file>

<file path=ppt/slides/_rels/slide3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0.xml"/><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31.xml"/><Relationship Id="rId1" Type="http://schemas.openxmlformats.org/officeDocument/2006/relationships/slideLayout" Target="../slideLayouts/slideLayout29.xml"/></Relationships>
</file>

<file path=ppt/slides/_rels/slide3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2.xml"/><Relationship Id="rId1" Type="http://schemas.openxmlformats.org/officeDocument/2006/relationships/slideLayout" Target="../slideLayouts/slideLayout2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9.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5.xml"/><Relationship Id="rId1" Type="http://schemas.openxmlformats.org/officeDocument/2006/relationships/slideLayout" Target="../slideLayouts/slideLayout29.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39.png"/></Relationships>
</file>

<file path=ppt/slides/_rels/slide3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6.xml"/><Relationship Id="rId1" Type="http://schemas.openxmlformats.org/officeDocument/2006/relationships/slideLayout" Target="../slideLayouts/slideLayout29.xml"/><Relationship Id="rId5" Type="http://schemas.openxmlformats.org/officeDocument/2006/relationships/image" Target="../media/image63.png"/><Relationship Id="rId4" Type="http://schemas.openxmlformats.org/officeDocument/2006/relationships/image" Target="../media/image62.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9.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9.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29.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9.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8AD3D9-93E7-FC4D-BF7A-95BB0E10F175}"/>
              </a:ext>
            </a:extLst>
          </p:cNvPr>
          <p:cNvSpPr>
            <a:spLocks noGrp="1"/>
          </p:cNvSpPr>
          <p:nvPr>
            <p:ph type="ctrTitle"/>
          </p:nvPr>
        </p:nvSpPr>
        <p:spPr>
          <a:xfrm>
            <a:off x="110091" y="1479176"/>
            <a:ext cx="5985910" cy="2593502"/>
          </a:xfrm>
          <a:solidFill>
            <a:schemeClr val="bg1">
              <a:lumMod val="65000"/>
            </a:schemeClr>
          </a:solidFill>
        </p:spPr>
        <p:txBody>
          <a:bodyPr>
            <a:noAutofit/>
          </a:bodyPr>
          <a:lstStyle/>
          <a:p>
            <a:pPr algn="l"/>
            <a:r>
              <a:rPr lang="en-US" sz="4000" dirty="0"/>
              <a:t>Overview of Hydrologic Modeling in HEC-HMS</a:t>
            </a:r>
          </a:p>
        </p:txBody>
      </p:sp>
      <p:pic>
        <p:nvPicPr>
          <p:cNvPr id="6" name="Picture 5" descr="Map&#10;&#10;Description automatically generated">
            <a:extLst>
              <a:ext uri="{FF2B5EF4-FFF2-40B4-BE49-F238E27FC236}">
                <a16:creationId xmlns:a16="http://schemas.microsoft.com/office/drawing/2014/main" id="{84F82517-8EF7-7779-52E1-759D3EB6CAAA}"/>
              </a:ext>
            </a:extLst>
          </p:cNvPr>
          <p:cNvPicPr>
            <a:picLocks noChangeAspect="1"/>
          </p:cNvPicPr>
          <p:nvPr/>
        </p:nvPicPr>
        <p:blipFill rotWithShape="1">
          <a:blip r:embed="rId3">
            <a:extLst>
              <a:ext uri="{28A0092B-C50C-407E-A947-70E740481C1C}">
                <a14:useLocalDpi xmlns:a14="http://schemas.microsoft.com/office/drawing/2010/main" val="0"/>
              </a:ext>
            </a:extLst>
          </a:blip>
          <a:srcRect l="16398" r="914"/>
          <a:stretch/>
        </p:blipFill>
        <p:spPr>
          <a:xfrm>
            <a:off x="5873892" y="135528"/>
            <a:ext cx="6208018" cy="5243296"/>
          </a:xfrm>
          <a:prstGeom prst="rect">
            <a:avLst/>
          </a:prstGeom>
          <a:ln>
            <a:noFill/>
          </a:ln>
          <a:effectLst>
            <a:softEdge rad="112500"/>
          </a:effectLst>
        </p:spPr>
      </p:pic>
    </p:spTree>
    <p:extLst>
      <p:ext uri="{BB962C8B-B14F-4D97-AF65-F5344CB8AC3E}">
        <p14:creationId xmlns:p14="http://schemas.microsoft.com/office/powerpoint/2010/main" val="37564190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4860" y="128981"/>
            <a:ext cx="10185088" cy="785419"/>
          </a:xfrm>
        </p:spPr>
        <p:txBody>
          <a:bodyPr/>
          <a:lstStyle/>
          <a:p>
            <a:r>
              <a:rPr lang="en-US" dirty="0"/>
              <a:t>Validation</a:t>
            </a:r>
          </a:p>
        </p:txBody>
      </p:sp>
      <p:sp>
        <p:nvSpPr>
          <p:cNvPr id="3" name="Content Placeholder 2"/>
          <p:cNvSpPr>
            <a:spLocks noGrp="1"/>
          </p:cNvSpPr>
          <p:nvPr>
            <p:ph idx="4294967295"/>
          </p:nvPr>
        </p:nvSpPr>
        <p:spPr>
          <a:xfrm>
            <a:off x="476655" y="1128319"/>
            <a:ext cx="10476689" cy="5600700"/>
          </a:xfrm>
        </p:spPr>
        <p:txBody>
          <a:bodyPr/>
          <a:lstStyle/>
          <a:p>
            <a:pPr marL="342900" indent="-342900">
              <a:buFont typeface="Arial" panose="020B0604020202020204" pitchFamily="34" charset="0"/>
              <a:buChar char="•"/>
            </a:pPr>
            <a:r>
              <a:rPr lang="en-US" sz="2400" dirty="0"/>
              <a:t>“(Validation is) when a model that has been calibrated for one data set is evaluated against a different data set of the same variables, at the same site as used in the calibration (the classical ‘split-record test’).” –Bevan and Young (2003)</a:t>
            </a:r>
          </a:p>
          <a:p>
            <a:pPr marL="342900" indent="-342900">
              <a:buFont typeface="Arial" panose="020B0604020202020204" pitchFamily="34" charset="0"/>
              <a:buChar char="•"/>
            </a:pPr>
            <a:r>
              <a:rPr lang="en-US" sz="2400" dirty="0"/>
              <a:t>Validation events or period should of same or similar duration with similar behavior to calibration period (e.g. wet/dry cycles)</a:t>
            </a:r>
          </a:p>
          <a:p>
            <a:pPr marL="342900" indent="-342900">
              <a:buFont typeface="Arial" panose="020B0604020202020204" pitchFamily="34" charset="0"/>
              <a:buChar char="•"/>
            </a:pPr>
            <a:r>
              <a:rPr lang="en-US" sz="2400" dirty="0"/>
              <a:t>Boundary conditions will change, model parameters will remain unchanged from calibrated model (</a:t>
            </a:r>
            <a:r>
              <a:rPr lang="en-US" sz="2400" u="sng" dirty="0">
                <a:solidFill>
                  <a:srgbClr val="FF0000"/>
                </a:solidFill>
              </a:rPr>
              <a:t>except for initial condition, initial conditions are event specific!</a:t>
            </a:r>
            <a:r>
              <a:rPr lang="en-US" sz="2400" dirty="0"/>
              <a:t>)</a:t>
            </a:r>
          </a:p>
          <a:p>
            <a:pPr marL="342900" indent="-342900">
              <a:buFont typeface="Arial" panose="020B0604020202020204" pitchFamily="34" charset="0"/>
              <a:buChar char="•"/>
            </a:pPr>
            <a:r>
              <a:rPr lang="en-US" sz="2400" dirty="0"/>
              <a:t>Evaluate performance metrics in the same way as calibration</a:t>
            </a:r>
          </a:p>
          <a:p>
            <a:pPr marL="342900" indent="-342900">
              <a:buFont typeface="Arial" panose="020B0604020202020204" pitchFamily="34" charset="0"/>
              <a:buChar char="•"/>
            </a:pPr>
            <a:r>
              <a:rPr lang="en-US" sz="2400" dirty="0"/>
              <a:t>If validation fails, go back to calibration – reconsider processes and parameterization </a:t>
            </a:r>
          </a:p>
          <a:p>
            <a:pPr marL="0" indent="0">
              <a:buNone/>
            </a:pPr>
            <a:endParaRPr lang="en-US" dirty="0"/>
          </a:p>
        </p:txBody>
      </p:sp>
    </p:spTree>
    <p:extLst>
      <p:ext uri="{BB962C8B-B14F-4D97-AF65-F5344CB8AC3E}">
        <p14:creationId xmlns:p14="http://schemas.microsoft.com/office/powerpoint/2010/main" val="2642077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a:xfrm>
            <a:off x="954860" y="128981"/>
            <a:ext cx="10185088" cy="785419"/>
          </a:xfrm>
        </p:spPr>
        <p:txBody>
          <a:bodyPr/>
          <a:lstStyle/>
          <a:p>
            <a:r>
              <a:rPr lang="en-US" dirty="0"/>
              <a:t>Frequency Storm Method</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4294967295"/>
          </p:nvPr>
        </p:nvSpPr>
        <p:spPr>
          <a:xfrm>
            <a:off x="107787" y="1257300"/>
            <a:ext cx="4948238" cy="4686300"/>
          </a:xfrm>
        </p:spPr>
        <p:txBody>
          <a:bodyPr>
            <a:normAutofit fontScale="92500"/>
          </a:bodyPr>
          <a:lstStyle/>
          <a:p>
            <a:pPr marL="342900" indent="-342900">
              <a:buFont typeface="Arial" panose="020B0604020202020204" pitchFamily="34" charset="0"/>
              <a:buChar char="•"/>
            </a:pPr>
            <a:r>
              <a:rPr lang="en-US" sz="2400" dirty="0">
                <a:solidFill>
                  <a:schemeClr val="tx1"/>
                </a:solidFill>
              </a:rPr>
              <a:t>Design storms have been used in debris flow emergency operations to assess potential flood risks</a:t>
            </a:r>
          </a:p>
          <a:p>
            <a:pPr marL="342900" indent="-342900">
              <a:buFont typeface="Arial" panose="020B0604020202020204" pitchFamily="34" charset="0"/>
              <a:buChar char="•"/>
            </a:pPr>
            <a:r>
              <a:rPr lang="en-US" sz="2400" dirty="0">
                <a:solidFill>
                  <a:schemeClr val="tx1"/>
                </a:solidFill>
              </a:rPr>
              <a:t>Creates a synthetic storm where all durations use the same frequency depth</a:t>
            </a:r>
          </a:p>
          <a:p>
            <a:pPr marL="568325" lvl="3" indent="-342900"/>
            <a:r>
              <a:rPr lang="en-US" sz="2400" dirty="0">
                <a:solidFill>
                  <a:schemeClr val="tx1"/>
                </a:solidFill>
              </a:rPr>
              <a:t>1-hour, 6-hour, 12-hour, 1-day, 2-day, etc. all have same frequency</a:t>
            </a:r>
          </a:p>
          <a:p>
            <a:pPr marL="342900" lvl="2" indent="-342900"/>
            <a:r>
              <a:rPr lang="en-US" sz="2400" dirty="0">
                <a:solidFill>
                  <a:schemeClr val="tx1"/>
                </a:solidFill>
              </a:rPr>
              <a:t>Precipitation depths are nested</a:t>
            </a:r>
          </a:p>
          <a:p>
            <a:pPr marL="342900" lvl="2" indent="-342900"/>
            <a:r>
              <a:rPr lang="en-US" sz="2400" dirty="0">
                <a:solidFill>
                  <a:schemeClr val="tx1"/>
                </a:solidFill>
              </a:rPr>
              <a:t>Probability of rainfall equals probability of flow - “AEP neutral”</a:t>
            </a:r>
          </a:p>
          <a:p>
            <a:pPr marL="342900" indent="-342900">
              <a:buFont typeface="Arial" panose="020B0604020202020204" pitchFamily="34" charset="0"/>
              <a:buChar char="•"/>
            </a:pPr>
            <a:r>
              <a:rPr lang="en-US" sz="2400" dirty="0">
                <a:solidFill>
                  <a:schemeClr val="tx1"/>
                </a:solidFill>
              </a:rPr>
              <a:t>Storm area is critical</a:t>
            </a:r>
          </a:p>
        </p:txBody>
      </p:sp>
      <p:pic>
        <p:nvPicPr>
          <p:cNvPr id="25" name="Picture 24">
            <a:extLst>
              <a:ext uri="{FF2B5EF4-FFF2-40B4-BE49-F238E27FC236}">
                <a16:creationId xmlns:a16="http://schemas.microsoft.com/office/drawing/2014/main" id="{0F80BBAA-5108-B31D-9E0A-06347135303B}"/>
              </a:ext>
            </a:extLst>
          </p:cNvPr>
          <p:cNvPicPr>
            <a:picLocks noChangeAspect="1"/>
          </p:cNvPicPr>
          <p:nvPr/>
        </p:nvPicPr>
        <p:blipFill>
          <a:blip r:embed="rId3"/>
          <a:stretch>
            <a:fillRect/>
          </a:stretch>
        </p:blipFill>
        <p:spPr>
          <a:xfrm>
            <a:off x="4960332" y="1204600"/>
            <a:ext cx="6959587" cy="4448800"/>
          </a:xfrm>
          <a:prstGeom prst="rect">
            <a:avLst/>
          </a:prstGeom>
        </p:spPr>
      </p:pic>
      <p:sp>
        <p:nvSpPr>
          <p:cNvPr id="4" name="TextBox 3">
            <a:extLst>
              <a:ext uri="{FF2B5EF4-FFF2-40B4-BE49-F238E27FC236}">
                <a16:creationId xmlns:a16="http://schemas.microsoft.com/office/drawing/2014/main" id="{08E1FDFF-0A4A-AE8A-C2BC-8BDC8FA88383}"/>
              </a:ext>
            </a:extLst>
          </p:cNvPr>
          <p:cNvSpPr txBox="1"/>
          <p:nvPr/>
        </p:nvSpPr>
        <p:spPr>
          <a:xfrm>
            <a:off x="9494196" y="2597285"/>
            <a:ext cx="1754006" cy="369332"/>
          </a:xfrm>
          <a:prstGeom prst="rect">
            <a:avLst/>
          </a:prstGeom>
          <a:noFill/>
        </p:spPr>
        <p:txBody>
          <a:bodyPr wrap="none" rtlCol="0">
            <a:spAutoFit/>
          </a:bodyPr>
          <a:lstStyle/>
          <a:p>
            <a:r>
              <a:rPr lang="en-US" dirty="0"/>
              <a:t>“Nested Storm”</a:t>
            </a:r>
          </a:p>
        </p:txBody>
      </p:sp>
    </p:spTree>
    <p:extLst>
      <p:ext uri="{BB962C8B-B14F-4D97-AF65-F5344CB8AC3E}">
        <p14:creationId xmlns:p14="http://schemas.microsoft.com/office/powerpoint/2010/main" val="40713716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593FD4C-81B0-92ED-6034-6897D868B666}"/>
              </a:ext>
            </a:extLst>
          </p:cNvPr>
          <p:cNvPicPr>
            <a:picLocks noChangeAspect="1"/>
          </p:cNvPicPr>
          <p:nvPr/>
        </p:nvPicPr>
        <p:blipFill>
          <a:blip r:embed="rId3"/>
          <a:stretch>
            <a:fillRect/>
          </a:stretch>
        </p:blipFill>
        <p:spPr>
          <a:xfrm>
            <a:off x="1066800" y="1596117"/>
            <a:ext cx="10058400" cy="674122"/>
          </a:xfrm>
          <a:prstGeom prst="rect">
            <a:avLst/>
          </a:prstGeom>
        </p:spPr>
      </p:pic>
      <p:pic>
        <p:nvPicPr>
          <p:cNvPr id="7" name="Picture 6">
            <a:extLst>
              <a:ext uri="{FF2B5EF4-FFF2-40B4-BE49-F238E27FC236}">
                <a16:creationId xmlns:a16="http://schemas.microsoft.com/office/drawing/2014/main" id="{2028DAF2-730C-FC78-9C84-2941920CC998}"/>
              </a:ext>
            </a:extLst>
          </p:cNvPr>
          <p:cNvPicPr>
            <a:picLocks noChangeAspect="1"/>
          </p:cNvPicPr>
          <p:nvPr/>
        </p:nvPicPr>
        <p:blipFill>
          <a:blip r:embed="rId4"/>
          <a:stretch>
            <a:fillRect/>
          </a:stretch>
        </p:blipFill>
        <p:spPr>
          <a:xfrm>
            <a:off x="1066800" y="2287117"/>
            <a:ext cx="10058400" cy="2889119"/>
          </a:xfrm>
          <a:prstGeom prst="rect">
            <a:avLst/>
          </a:prstGeom>
        </p:spPr>
      </p:pic>
      <p:sp>
        <p:nvSpPr>
          <p:cNvPr id="8" name="Rectangle 7">
            <a:extLst>
              <a:ext uri="{FF2B5EF4-FFF2-40B4-BE49-F238E27FC236}">
                <a16:creationId xmlns:a16="http://schemas.microsoft.com/office/drawing/2014/main" id="{701DC0F7-69F5-C52A-42A3-BE2AB809CF13}"/>
              </a:ext>
            </a:extLst>
          </p:cNvPr>
          <p:cNvSpPr/>
          <p:nvPr/>
        </p:nvSpPr>
        <p:spPr>
          <a:xfrm>
            <a:off x="7294652" y="2065106"/>
            <a:ext cx="965770" cy="3128008"/>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8">
            <a:extLst>
              <a:ext uri="{FF2B5EF4-FFF2-40B4-BE49-F238E27FC236}">
                <a16:creationId xmlns:a16="http://schemas.microsoft.com/office/drawing/2014/main" id="{523D7BC4-D6CF-46BE-828B-BB704A21F47B}"/>
              </a:ext>
            </a:extLst>
          </p:cNvPr>
          <p:cNvSpPr>
            <a:spLocks noGrp="1"/>
          </p:cNvSpPr>
          <p:nvPr>
            <p:ph type="title"/>
          </p:nvPr>
        </p:nvSpPr>
        <p:spPr>
          <a:xfrm>
            <a:off x="954860" y="128981"/>
            <a:ext cx="10185088" cy="785419"/>
          </a:xfrm>
        </p:spPr>
        <p:txBody>
          <a:bodyPr/>
          <a:lstStyle/>
          <a:p>
            <a:r>
              <a:rPr lang="en-US" dirty="0"/>
              <a:t>Frequency Storm Data</a:t>
            </a:r>
          </a:p>
        </p:txBody>
      </p:sp>
      <p:sp>
        <p:nvSpPr>
          <p:cNvPr id="10" name="Rectangle 9">
            <a:extLst>
              <a:ext uri="{FF2B5EF4-FFF2-40B4-BE49-F238E27FC236}">
                <a16:creationId xmlns:a16="http://schemas.microsoft.com/office/drawing/2014/main" id="{D6F54282-AEE2-1BC5-B36F-144428F91866}"/>
              </a:ext>
            </a:extLst>
          </p:cNvPr>
          <p:cNvSpPr/>
          <p:nvPr/>
        </p:nvSpPr>
        <p:spPr>
          <a:xfrm>
            <a:off x="1066800" y="2287117"/>
            <a:ext cx="1429820" cy="332793"/>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43505416-F406-BA55-ECF9-7D80D5534782}"/>
              </a:ext>
            </a:extLst>
          </p:cNvPr>
          <p:cNvSpPr/>
          <p:nvPr/>
        </p:nvSpPr>
        <p:spPr>
          <a:xfrm>
            <a:off x="1066800" y="4843443"/>
            <a:ext cx="1429820" cy="332793"/>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0756DBCB-F01A-3157-7330-0723867853E4}"/>
              </a:ext>
            </a:extLst>
          </p:cNvPr>
          <p:cNvSpPr txBox="1"/>
          <p:nvPr/>
        </p:nvSpPr>
        <p:spPr>
          <a:xfrm>
            <a:off x="2738919" y="5193114"/>
            <a:ext cx="5876818" cy="400110"/>
          </a:xfrm>
          <a:prstGeom prst="rect">
            <a:avLst/>
          </a:prstGeom>
          <a:noFill/>
        </p:spPr>
        <p:txBody>
          <a:bodyPr wrap="square" rtlCol="0">
            <a:spAutoFit/>
          </a:bodyPr>
          <a:lstStyle/>
          <a:p>
            <a:pPr algn="ctr"/>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Multiple durations and depths</a:t>
            </a:r>
          </a:p>
        </p:txBody>
      </p:sp>
      <p:sp>
        <p:nvSpPr>
          <p:cNvPr id="3" name="TextBox 2">
            <a:extLst>
              <a:ext uri="{FF2B5EF4-FFF2-40B4-BE49-F238E27FC236}">
                <a16:creationId xmlns:a16="http://schemas.microsoft.com/office/drawing/2014/main" id="{30127334-1116-A539-4394-CE73836709EF}"/>
              </a:ext>
            </a:extLst>
          </p:cNvPr>
          <p:cNvSpPr txBox="1"/>
          <p:nvPr/>
        </p:nvSpPr>
        <p:spPr>
          <a:xfrm>
            <a:off x="35104" y="2191903"/>
            <a:ext cx="965770" cy="523220"/>
          </a:xfrm>
          <a:prstGeom prst="rect">
            <a:avLst/>
          </a:prstGeom>
          <a:noFill/>
        </p:spPr>
        <p:txBody>
          <a:bodyPr wrap="square" rtlCol="0">
            <a:spAutoFit/>
          </a:bodyPr>
          <a:lstStyle/>
          <a:p>
            <a:pPr algn="r"/>
            <a:r>
              <a:rPr lang="en-US" sz="1400" dirty="0">
                <a:latin typeface="Lato" panose="020F0502020204030203" pitchFamily="34" charset="0"/>
              </a:rPr>
              <a:t>Intensity Duration</a:t>
            </a:r>
          </a:p>
        </p:txBody>
      </p:sp>
      <p:sp>
        <p:nvSpPr>
          <p:cNvPr id="4" name="TextBox 3">
            <a:extLst>
              <a:ext uri="{FF2B5EF4-FFF2-40B4-BE49-F238E27FC236}">
                <a16:creationId xmlns:a16="http://schemas.microsoft.com/office/drawing/2014/main" id="{B0020F22-D6BA-28C7-A00B-4CF4DAA8912D}"/>
              </a:ext>
            </a:extLst>
          </p:cNvPr>
          <p:cNvSpPr txBox="1"/>
          <p:nvPr/>
        </p:nvSpPr>
        <p:spPr>
          <a:xfrm>
            <a:off x="35104" y="4748229"/>
            <a:ext cx="965770" cy="523220"/>
          </a:xfrm>
          <a:prstGeom prst="rect">
            <a:avLst/>
          </a:prstGeom>
          <a:noFill/>
        </p:spPr>
        <p:txBody>
          <a:bodyPr wrap="square" rtlCol="0">
            <a:spAutoFit/>
          </a:bodyPr>
          <a:lstStyle/>
          <a:p>
            <a:pPr algn="r"/>
            <a:r>
              <a:rPr lang="en-US" sz="1400" dirty="0">
                <a:latin typeface="Lato" panose="020F0502020204030203" pitchFamily="34" charset="0"/>
              </a:rPr>
              <a:t>Storm Duration</a:t>
            </a:r>
          </a:p>
        </p:txBody>
      </p:sp>
    </p:spTree>
    <p:extLst>
      <p:ext uri="{BB962C8B-B14F-4D97-AF65-F5344CB8AC3E}">
        <p14:creationId xmlns:p14="http://schemas.microsoft.com/office/powerpoint/2010/main" val="945341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F005B-48A3-68DD-F552-96A1F8E7AA12}"/>
              </a:ext>
            </a:extLst>
          </p:cNvPr>
          <p:cNvSpPr>
            <a:spLocks noGrp="1"/>
          </p:cNvSpPr>
          <p:nvPr>
            <p:ph type="title"/>
          </p:nvPr>
        </p:nvSpPr>
        <p:spPr>
          <a:xfrm>
            <a:off x="954860" y="128981"/>
            <a:ext cx="10185088" cy="785419"/>
          </a:xfrm>
        </p:spPr>
        <p:txBody>
          <a:bodyPr/>
          <a:lstStyle/>
          <a:p>
            <a:r>
              <a:rPr lang="en-US" dirty="0"/>
              <a:t>Frequency Storm Key Settings</a:t>
            </a:r>
          </a:p>
        </p:txBody>
      </p:sp>
      <p:sp>
        <p:nvSpPr>
          <p:cNvPr id="3" name="Content Placeholder 2">
            <a:extLst>
              <a:ext uri="{FF2B5EF4-FFF2-40B4-BE49-F238E27FC236}">
                <a16:creationId xmlns:a16="http://schemas.microsoft.com/office/drawing/2014/main" id="{69DDCECC-2753-E812-2C92-FEC8CA09BAE8}"/>
              </a:ext>
            </a:extLst>
          </p:cNvPr>
          <p:cNvSpPr>
            <a:spLocks noGrp="1"/>
          </p:cNvSpPr>
          <p:nvPr>
            <p:ph idx="4294967295"/>
          </p:nvPr>
        </p:nvSpPr>
        <p:spPr>
          <a:xfrm>
            <a:off x="218104" y="982593"/>
            <a:ext cx="11658600" cy="5600700"/>
          </a:xfrm>
        </p:spPr>
        <p:txBody>
          <a:bodyPr>
            <a:normAutofit/>
          </a:bodyPr>
          <a:lstStyle/>
          <a:p>
            <a:r>
              <a:rPr lang="en-US" sz="2000" dirty="0"/>
              <a:t>Storm duration</a:t>
            </a:r>
            <a:r>
              <a:rPr lang="en-US" sz="2000" dirty="0">
                <a:sym typeface="Wingdings" panose="05000000000000000000" pitchFamily="2" charset="2"/>
              </a:rPr>
              <a:t></a:t>
            </a:r>
            <a:r>
              <a:rPr lang="en-US" sz="2000" dirty="0"/>
              <a:t>	</a:t>
            </a:r>
            <a:r>
              <a:rPr lang="en-US" sz="2000" i="1" dirty="0">
                <a:solidFill>
                  <a:schemeClr val="bg1">
                    <a:lumMod val="50000"/>
                  </a:schemeClr>
                </a:solidFill>
              </a:rPr>
              <a:t>total storm duration</a:t>
            </a:r>
            <a:endParaRPr lang="en-US" sz="2000" dirty="0">
              <a:solidFill>
                <a:schemeClr val="bg1">
                  <a:lumMod val="50000"/>
                </a:schemeClr>
              </a:solidFill>
            </a:endParaRPr>
          </a:p>
          <a:p>
            <a:r>
              <a:rPr lang="en-US" sz="2000" dirty="0"/>
              <a:t>Intensity duration</a:t>
            </a:r>
            <a:r>
              <a:rPr lang="en-US" sz="2000" dirty="0">
                <a:sym typeface="Wingdings" panose="05000000000000000000" pitchFamily="2" charset="2"/>
              </a:rPr>
              <a:t> </a:t>
            </a:r>
            <a:r>
              <a:rPr lang="en-US" sz="2000" dirty="0"/>
              <a:t>	</a:t>
            </a:r>
            <a:r>
              <a:rPr lang="en-US" sz="2000" i="1" dirty="0">
                <a:solidFill>
                  <a:schemeClr val="bg1">
                    <a:lumMod val="50000"/>
                  </a:schemeClr>
                </a:solidFill>
              </a:rPr>
              <a:t>shortest precipitation increment</a:t>
            </a:r>
            <a:endParaRPr lang="en-US" sz="2000" dirty="0">
              <a:solidFill>
                <a:schemeClr val="bg1">
                  <a:lumMod val="50000"/>
                </a:schemeClr>
              </a:solidFill>
            </a:endParaRPr>
          </a:p>
          <a:p>
            <a:r>
              <a:rPr lang="en-US" sz="2000" dirty="0"/>
              <a:t>Intensity position</a:t>
            </a:r>
            <a:r>
              <a:rPr lang="en-US" sz="2000" dirty="0">
                <a:sym typeface="Wingdings" panose="05000000000000000000" pitchFamily="2" charset="2"/>
              </a:rPr>
              <a:t></a:t>
            </a:r>
            <a:r>
              <a:rPr lang="en-US" sz="2000" dirty="0"/>
              <a:t>	</a:t>
            </a:r>
            <a:r>
              <a:rPr lang="en-US" sz="2000" i="1" dirty="0">
                <a:solidFill>
                  <a:schemeClr val="bg1">
                    <a:lumMod val="50000"/>
                  </a:schemeClr>
                </a:solidFill>
              </a:rPr>
              <a:t>timing of peak precipitation</a:t>
            </a:r>
            <a:endParaRPr lang="en-US" sz="2000" dirty="0">
              <a:solidFill>
                <a:schemeClr val="bg1">
                  <a:lumMod val="50000"/>
                </a:schemeClr>
              </a:solidFill>
            </a:endParaRPr>
          </a:p>
          <a:p>
            <a:r>
              <a:rPr lang="en-US" sz="2000" dirty="0"/>
              <a:t>Area reduction</a:t>
            </a:r>
            <a:r>
              <a:rPr lang="en-US" sz="2000" dirty="0">
                <a:sym typeface="Wingdings" panose="05000000000000000000" pitchFamily="2" charset="2"/>
              </a:rPr>
              <a:t> 	</a:t>
            </a:r>
            <a:r>
              <a:rPr lang="en-US" sz="2000" i="1" dirty="0">
                <a:solidFill>
                  <a:schemeClr val="bg1">
                    <a:lumMod val="50000"/>
                  </a:schemeClr>
                </a:solidFill>
              </a:rPr>
              <a:t>point-to-area reduction method</a:t>
            </a:r>
          </a:p>
          <a:p>
            <a:r>
              <a:rPr lang="en-US" sz="2000" dirty="0"/>
              <a:t>Storm area</a:t>
            </a:r>
            <a:r>
              <a:rPr lang="en-US" sz="2000" dirty="0">
                <a:sym typeface="Wingdings" panose="05000000000000000000" pitchFamily="2" charset="2"/>
              </a:rPr>
              <a:t> </a:t>
            </a:r>
            <a:r>
              <a:rPr lang="en-US" sz="2000" dirty="0"/>
              <a:t>		de</a:t>
            </a:r>
            <a:r>
              <a:rPr lang="en-US" sz="2000" i="1" dirty="0">
                <a:solidFill>
                  <a:schemeClr val="bg1">
                    <a:lumMod val="50000"/>
                  </a:schemeClr>
                </a:solidFill>
              </a:rPr>
              <a:t>termines area reduction</a:t>
            </a:r>
            <a:endParaRPr lang="en-US" sz="2000" dirty="0"/>
          </a:p>
          <a:p>
            <a:r>
              <a:rPr lang="en-US" sz="2000" dirty="0"/>
              <a:t>Spatial distribution</a:t>
            </a:r>
            <a:r>
              <a:rPr lang="en-US" sz="2000" dirty="0">
                <a:sym typeface="Wingdings" panose="05000000000000000000" pitchFamily="2" charset="2"/>
              </a:rPr>
              <a:t> </a:t>
            </a:r>
            <a:r>
              <a:rPr lang="en-US" sz="2000" dirty="0"/>
              <a:t>	</a:t>
            </a:r>
            <a:r>
              <a:rPr lang="en-US" sz="2000" i="1" dirty="0">
                <a:solidFill>
                  <a:schemeClr val="bg1">
                    <a:lumMod val="50000"/>
                  </a:schemeClr>
                </a:solidFill>
              </a:rPr>
              <a:t>equal or variable depths</a:t>
            </a:r>
          </a:p>
          <a:p>
            <a:endParaRPr lang="en-US" sz="2000" i="1" dirty="0">
              <a:solidFill>
                <a:schemeClr val="bg1">
                  <a:lumMod val="50000"/>
                </a:schemeClr>
              </a:solidFill>
            </a:endParaRPr>
          </a:p>
          <a:p>
            <a:r>
              <a:rPr lang="en-US" sz="2000" dirty="0">
                <a:solidFill>
                  <a:schemeClr val="bg1">
                    <a:lumMod val="50000"/>
                  </a:schemeClr>
                </a:solidFill>
              </a:rPr>
              <a:t>Depth-Duration Data – Atlas 14 for most of U.S.</a:t>
            </a:r>
          </a:p>
          <a:p>
            <a:r>
              <a:rPr lang="en-US" sz="2000" dirty="0">
                <a:hlinkClick r:id="rId3"/>
              </a:rPr>
              <a:t>https://hdsc.nws.noaa.gov/hdsc/pfds/pfds_gis.html</a:t>
            </a:r>
            <a:endParaRPr lang="en-US" sz="2000" dirty="0">
              <a:solidFill>
                <a:schemeClr val="bg1">
                  <a:lumMod val="50000"/>
                </a:schemeClr>
              </a:solidFill>
            </a:endParaRPr>
          </a:p>
          <a:p>
            <a:endParaRPr lang="en-US" sz="2000" dirty="0"/>
          </a:p>
          <a:p>
            <a:endParaRPr lang="en-US" sz="2000" dirty="0"/>
          </a:p>
        </p:txBody>
      </p:sp>
      <p:sp>
        <p:nvSpPr>
          <p:cNvPr id="4" name="TextBox 3">
            <a:extLst>
              <a:ext uri="{FF2B5EF4-FFF2-40B4-BE49-F238E27FC236}">
                <a16:creationId xmlns:a16="http://schemas.microsoft.com/office/drawing/2014/main" id="{08DDAFD1-761E-20E6-4FA2-40127691011C}"/>
              </a:ext>
            </a:extLst>
          </p:cNvPr>
          <p:cNvSpPr txBox="1"/>
          <p:nvPr/>
        </p:nvSpPr>
        <p:spPr>
          <a:xfrm>
            <a:off x="315296" y="5875407"/>
            <a:ext cx="5876818" cy="707886"/>
          </a:xfrm>
          <a:prstGeom prst="rect">
            <a:avLst/>
          </a:prstGeom>
          <a:noFill/>
        </p:spPr>
        <p:txBody>
          <a:bodyPr wrap="square" rtlCol="0">
            <a:spAutoFit/>
          </a:bodyPr>
          <a:lstStyle/>
          <a:p>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Don’t use the Annual-Partial conversion setting unless it’s for a legacy project!</a:t>
            </a:r>
          </a:p>
        </p:txBody>
      </p:sp>
      <p:pic>
        <p:nvPicPr>
          <p:cNvPr id="5" name="Picture 4">
            <a:extLst>
              <a:ext uri="{FF2B5EF4-FFF2-40B4-BE49-F238E27FC236}">
                <a16:creationId xmlns:a16="http://schemas.microsoft.com/office/drawing/2014/main" id="{7CBB055F-FC65-E0D7-76ED-C7EB529D50DC}"/>
              </a:ext>
            </a:extLst>
          </p:cNvPr>
          <p:cNvPicPr>
            <a:picLocks noChangeAspect="1"/>
          </p:cNvPicPr>
          <p:nvPr/>
        </p:nvPicPr>
        <p:blipFill>
          <a:blip r:embed="rId4"/>
          <a:stretch>
            <a:fillRect/>
          </a:stretch>
        </p:blipFill>
        <p:spPr>
          <a:xfrm>
            <a:off x="6816585" y="982593"/>
            <a:ext cx="5060119" cy="5279594"/>
          </a:xfrm>
          <a:prstGeom prst="rect">
            <a:avLst/>
          </a:prstGeom>
        </p:spPr>
      </p:pic>
      <p:pic>
        <p:nvPicPr>
          <p:cNvPr id="7" name="Picture 6">
            <a:extLst>
              <a:ext uri="{FF2B5EF4-FFF2-40B4-BE49-F238E27FC236}">
                <a16:creationId xmlns:a16="http://schemas.microsoft.com/office/drawing/2014/main" id="{BDA17247-C69A-398A-C537-5814EE593277}"/>
              </a:ext>
            </a:extLst>
          </p:cNvPr>
          <p:cNvPicPr>
            <a:picLocks noChangeAspect="1"/>
          </p:cNvPicPr>
          <p:nvPr/>
        </p:nvPicPr>
        <p:blipFill>
          <a:blip r:embed="rId5"/>
          <a:stretch>
            <a:fillRect/>
          </a:stretch>
        </p:blipFill>
        <p:spPr>
          <a:xfrm>
            <a:off x="315296" y="3902452"/>
            <a:ext cx="5390476" cy="1904762"/>
          </a:xfrm>
          <a:prstGeom prst="rect">
            <a:avLst/>
          </a:prstGeom>
          <a:ln>
            <a:solidFill>
              <a:schemeClr val="tx1"/>
            </a:solidFill>
          </a:ln>
        </p:spPr>
      </p:pic>
      <p:sp>
        <p:nvSpPr>
          <p:cNvPr id="8" name="Rectangle 7">
            <a:extLst>
              <a:ext uri="{FF2B5EF4-FFF2-40B4-BE49-F238E27FC236}">
                <a16:creationId xmlns:a16="http://schemas.microsoft.com/office/drawing/2014/main" id="{2DB82F69-B8F0-C8F2-3824-5CADC5F4E572}"/>
              </a:ext>
            </a:extLst>
          </p:cNvPr>
          <p:cNvSpPr/>
          <p:nvPr/>
        </p:nvSpPr>
        <p:spPr>
          <a:xfrm>
            <a:off x="11630339" y="3136759"/>
            <a:ext cx="267476" cy="292241"/>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2CC36DF-BE63-FE13-B17A-F458BF296132}"/>
              </a:ext>
            </a:extLst>
          </p:cNvPr>
          <p:cNvSpPr txBox="1"/>
          <p:nvPr/>
        </p:nvSpPr>
        <p:spPr>
          <a:xfrm>
            <a:off x="10668664" y="2767427"/>
            <a:ext cx="1305232" cy="369332"/>
          </a:xfrm>
          <a:prstGeom prst="rect">
            <a:avLst/>
          </a:prstGeom>
          <a:noFill/>
        </p:spPr>
        <p:txBody>
          <a:bodyPr wrap="square" rtlCol="0">
            <a:spAutoFit/>
          </a:bodyPr>
          <a:lstStyle/>
          <a:p>
            <a:r>
              <a:rPr lang="en-US" dirty="0">
                <a:solidFill>
                  <a:srgbClr val="C00000"/>
                </a:solidFill>
                <a:latin typeface="Lato" panose="020F0502020204030203" pitchFamily="34" charset="0"/>
              </a:rPr>
              <a:t>Calculator</a:t>
            </a:r>
          </a:p>
        </p:txBody>
      </p:sp>
    </p:spTree>
    <p:extLst>
      <p:ext uri="{BB962C8B-B14F-4D97-AF65-F5344CB8AC3E}">
        <p14:creationId xmlns:p14="http://schemas.microsoft.com/office/powerpoint/2010/main" val="404420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dirty="0"/>
              <a:t>Depth Area Reduction</a:t>
            </a:r>
          </a:p>
        </p:txBody>
      </p:sp>
      <p:sp>
        <p:nvSpPr>
          <p:cNvPr id="2" name="AutoShape 2">
            <a:extLst>
              <a:ext uri="{FF2B5EF4-FFF2-40B4-BE49-F238E27FC236}">
                <a16:creationId xmlns:a16="http://schemas.microsoft.com/office/drawing/2014/main" id="{28333A9C-4F36-4436-871F-59BB6218A81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2">
            <a:extLst>
              <a:ext uri="{FF2B5EF4-FFF2-40B4-BE49-F238E27FC236}">
                <a16:creationId xmlns:a16="http://schemas.microsoft.com/office/drawing/2014/main" id="{363D0614-0946-495D-9647-A7473B0B14D6}"/>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extBox 9">
            <a:extLst>
              <a:ext uri="{FF2B5EF4-FFF2-40B4-BE49-F238E27FC236}">
                <a16:creationId xmlns:a16="http://schemas.microsoft.com/office/drawing/2014/main" id="{B1AE6E11-3AFB-464D-B8DB-390E8A7116C6}"/>
              </a:ext>
            </a:extLst>
          </p:cNvPr>
          <p:cNvSpPr txBox="1"/>
          <p:nvPr/>
        </p:nvSpPr>
        <p:spPr>
          <a:xfrm>
            <a:off x="2488359" y="984408"/>
            <a:ext cx="7237639" cy="1477328"/>
          </a:xfrm>
          <a:prstGeom prst="rect">
            <a:avLst/>
          </a:prstGeom>
          <a:noFill/>
        </p:spPr>
        <p:txBody>
          <a:bodyPr wrap="square">
            <a:spAutoFit/>
          </a:bodyPr>
          <a:lstStyle/>
          <a:p>
            <a:pPr marL="285750" indent="-285750">
              <a:buFont typeface="Arial" panose="020B0604020202020204" pitchFamily="34" charset="0"/>
              <a:buChar char="•"/>
            </a:pPr>
            <a:r>
              <a:rPr lang="en-US" dirty="0">
                <a:solidFill>
                  <a:schemeClr val="tx1">
                    <a:lumMod val="95000"/>
                    <a:lumOff val="5000"/>
                  </a:schemeClr>
                </a:solidFill>
                <a:latin typeface="+mj-lt"/>
              </a:rPr>
              <a:t>TP 29 (precursor for TP 40) was based on a limited dataset using several rain gage networks with short record lengths. </a:t>
            </a:r>
          </a:p>
          <a:p>
            <a:pPr marL="285750" indent="-285750">
              <a:buFont typeface="Arial" panose="020B0604020202020204" pitchFamily="34" charset="0"/>
              <a:buChar char="•"/>
            </a:pPr>
            <a:r>
              <a:rPr lang="en-US" dirty="0">
                <a:solidFill>
                  <a:schemeClr val="tx1">
                    <a:lumMod val="95000"/>
                    <a:lumOff val="5000"/>
                  </a:schemeClr>
                </a:solidFill>
                <a:latin typeface="+mj-lt"/>
              </a:rPr>
              <a:t>NOAA mentioned updates to depth-area reduction information for some time now.</a:t>
            </a:r>
          </a:p>
          <a:p>
            <a:endParaRPr lang="en-US" dirty="0">
              <a:solidFill>
                <a:schemeClr val="tx1">
                  <a:lumMod val="95000"/>
                  <a:lumOff val="5000"/>
                </a:schemeClr>
              </a:solidFill>
              <a:latin typeface="+mj-lt"/>
            </a:endParaRPr>
          </a:p>
        </p:txBody>
      </p:sp>
      <p:pic>
        <p:nvPicPr>
          <p:cNvPr id="6" name="Picture 5">
            <a:extLst>
              <a:ext uri="{FF2B5EF4-FFF2-40B4-BE49-F238E27FC236}">
                <a16:creationId xmlns:a16="http://schemas.microsoft.com/office/drawing/2014/main" id="{6F1916FB-66B5-4216-A715-6E6ECA364F8C}"/>
              </a:ext>
            </a:extLst>
          </p:cNvPr>
          <p:cNvPicPr>
            <a:picLocks noChangeAspect="1"/>
          </p:cNvPicPr>
          <p:nvPr/>
        </p:nvPicPr>
        <p:blipFill>
          <a:blip r:embed="rId3"/>
          <a:stretch>
            <a:fillRect/>
          </a:stretch>
        </p:blipFill>
        <p:spPr>
          <a:xfrm>
            <a:off x="687421" y="2384552"/>
            <a:ext cx="10817157" cy="3852153"/>
          </a:xfrm>
          <a:prstGeom prst="rect">
            <a:avLst/>
          </a:prstGeom>
          <a:ln>
            <a:solidFill>
              <a:schemeClr val="tx1">
                <a:lumMod val="95000"/>
                <a:lumOff val="5000"/>
              </a:schemeClr>
            </a:solidFill>
          </a:ln>
        </p:spPr>
      </p:pic>
    </p:spTree>
    <p:extLst>
      <p:ext uri="{BB962C8B-B14F-4D97-AF65-F5344CB8AC3E}">
        <p14:creationId xmlns:p14="http://schemas.microsoft.com/office/powerpoint/2010/main" val="20087457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dirty="0"/>
              <a:t>Depth Area Reduction</a:t>
            </a:r>
          </a:p>
        </p:txBody>
      </p:sp>
      <p:sp>
        <p:nvSpPr>
          <p:cNvPr id="2" name="AutoShape 2">
            <a:extLst>
              <a:ext uri="{FF2B5EF4-FFF2-40B4-BE49-F238E27FC236}">
                <a16:creationId xmlns:a16="http://schemas.microsoft.com/office/drawing/2014/main" id="{28333A9C-4F36-4436-871F-59BB6218A81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2">
            <a:extLst>
              <a:ext uri="{FF2B5EF4-FFF2-40B4-BE49-F238E27FC236}">
                <a16:creationId xmlns:a16="http://schemas.microsoft.com/office/drawing/2014/main" id="{363D0614-0946-495D-9647-A7473B0B14D6}"/>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 name="Picture 5">
            <a:extLst>
              <a:ext uri="{FF2B5EF4-FFF2-40B4-BE49-F238E27FC236}">
                <a16:creationId xmlns:a16="http://schemas.microsoft.com/office/drawing/2014/main" id="{CA136FDB-9FC3-4CEC-B401-141CBE5B9912}"/>
              </a:ext>
            </a:extLst>
          </p:cNvPr>
          <p:cNvPicPr>
            <a:picLocks noChangeAspect="1"/>
          </p:cNvPicPr>
          <p:nvPr/>
        </p:nvPicPr>
        <p:blipFill>
          <a:blip r:embed="rId3"/>
          <a:stretch>
            <a:fillRect/>
          </a:stretch>
        </p:blipFill>
        <p:spPr>
          <a:xfrm>
            <a:off x="4167021" y="1893654"/>
            <a:ext cx="7090256" cy="4430443"/>
          </a:xfrm>
          <a:prstGeom prst="rect">
            <a:avLst/>
          </a:prstGeom>
          <a:ln>
            <a:solidFill>
              <a:schemeClr val="tx1">
                <a:lumMod val="95000"/>
                <a:lumOff val="5000"/>
              </a:schemeClr>
            </a:solidFill>
          </a:ln>
        </p:spPr>
      </p:pic>
      <p:sp>
        <p:nvSpPr>
          <p:cNvPr id="9" name="TextBox 8">
            <a:extLst>
              <a:ext uri="{FF2B5EF4-FFF2-40B4-BE49-F238E27FC236}">
                <a16:creationId xmlns:a16="http://schemas.microsoft.com/office/drawing/2014/main" id="{A2883532-96AF-43EC-AA27-9DAC148B350A}"/>
              </a:ext>
            </a:extLst>
          </p:cNvPr>
          <p:cNvSpPr txBox="1"/>
          <p:nvPr/>
        </p:nvSpPr>
        <p:spPr>
          <a:xfrm>
            <a:off x="337527" y="1095582"/>
            <a:ext cx="9419223" cy="707886"/>
          </a:xfrm>
          <a:prstGeom prst="rect">
            <a:avLst/>
          </a:prstGeom>
          <a:noFill/>
        </p:spPr>
        <p:txBody>
          <a:bodyPr wrap="square">
            <a:spAutoFit/>
          </a:bodyPr>
          <a:lstStyle/>
          <a:p>
            <a:r>
              <a:rPr lang="en-US" sz="2000" dirty="0">
                <a:solidFill>
                  <a:schemeClr val="tx1">
                    <a:lumMod val="95000"/>
                    <a:lumOff val="5000"/>
                  </a:schemeClr>
                </a:solidFill>
                <a:latin typeface="+mj-lt"/>
              </a:rPr>
              <a:t>Additional precipitation data and additional data collection options (radar) allow modelers to create site specific depth area reduction information</a:t>
            </a:r>
          </a:p>
        </p:txBody>
      </p:sp>
      <p:sp>
        <p:nvSpPr>
          <p:cNvPr id="7" name="TextBox 6">
            <a:extLst>
              <a:ext uri="{FF2B5EF4-FFF2-40B4-BE49-F238E27FC236}">
                <a16:creationId xmlns:a16="http://schemas.microsoft.com/office/drawing/2014/main" id="{D6CE0364-9B56-E739-2932-6715121D0D04}"/>
              </a:ext>
            </a:extLst>
          </p:cNvPr>
          <p:cNvSpPr txBox="1"/>
          <p:nvPr/>
        </p:nvSpPr>
        <p:spPr>
          <a:xfrm>
            <a:off x="337527" y="2140998"/>
            <a:ext cx="3677094" cy="1754326"/>
          </a:xfrm>
          <a:prstGeom prst="rect">
            <a:avLst/>
          </a:prstGeom>
          <a:noFill/>
        </p:spPr>
        <p:txBody>
          <a:bodyPr wrap="square">
            <a:spAutoFit/>
          </a:bodyPr>
          <a:lstStyle/>
          <a:p>
            <a:r>
              <a:rPr lang="en-US" dirty="0"/>
              <a:t>Variability in Area-Reduced Precipitation for </a:t>
            </a:r>
            <a:r>
              <a:rPr lang="en-US" b="1" dirty="0"/>
              <a:t>1-inch</a:t>
            </a:r>
            <a:r>
              <a:rPr lang="en-US" dirty="0"/>
              <a:t> over </a:t>
            </a:r>
            <a:r>
              <a:rPr lang="en-US" b="1" dirty="0"/>
              <a:t>200</a:t>
            </a:r>
            <a:r>
              <a:rPr lang="en-US" dirty="0"/>
              <a:t> </a:t>
            </a:r>
            <a:r>
              <a:rPr lang="en-US" b="1" dirty="0"/>
              <a:t>square miles</a:t>
            </a:r>
            <a:r>
              <a:rPr lang="en-US" dirty="0"/>
              <a:t>:</a:t>
            </a:r>
          </a:p>
          <a:p>
            <a:pPr marL="285750" indent="-285750">
              <a:buFont typeface="Arial" panose="020B0604020202020204" pitchFamily="34" charset="0"/>
              <a:buChar char="•"/>
            </a:pPr>
            <a:r>
              <a:rPr lang="en-US" dirty="0"/>
              <a:t>TP-40 – 0.84 inches</a:t>
            </a:r>
          </a:p>
          <a:p>
            <a:pPr marL="285750" indent="-285750">
              <a:buFont typeface="Arial" panose="020B0604020202020204" pitchFamily="34" charset="0"/>
              <a:buChar char="•"/>
            </a:pPr>
            <a:r>
              <a:rPr lang="en-US" dirty="0"/>
              <a:t>Storm 2 – 0.96 inches</a:t>
            </a:r>
          </a:p>
          <a:p>
            <a:pPr marL="285750" indent="-285750">
              <a:buFont typeface="Arial" panose="020B0604020202020204" pitchFamily="34" charset="0"/>
              <a:buChar char="•"/>
            </a:pPr>
            <a:r>
              <a:rPr lang="en-US" dirty="0"/>
              <a:t>Storm 74 – 0.53 inches</a:t>
            </a:r>
          </a:p>
        </p:txBody>
      </p:sp>
    </p:spTree>
    <p:extLst>
      <p:ext uri="{BB962C8B-B14F-4D97-AF65-F5344CB8AC3E}">
        <p14:creationId xmlns:p14="http://schemas.microsoft.com/office/powerpoint/2010/main" val="3954825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F7C046-29DD-9203-5D12-725718AA6040}"/>
              </a:ext>
            </a:extLst>
          </p:cNvPr>
          <p:cNvSpPr>
            <a:spLocks noGrp="1"/>
          </p:cNvSpPr>
          <p:nvPr>
            <p:ph type="title"/>
          </p:nvPr>
        </p:nvSpPr>
        <p:spPr>
          <a:xfrm>
            <a:off x="954860" y="128981"/>
            <a:ext cx="10185088" cy="785419"/>
          </a:xfrm>
        </p:spPr>
        <p:txBody>
          <a:bodyPr/>
          <a:lstStyle/>
          <a:p>
            <a:r>
              <a:rPr lang="en-US" dirty="0"/>
              <a:t>Importing Precipitation Frequency Data</a:t>
            </a:r>
          </a:p>
        </p:txBody>
      </p:sp>
      <p:pic>
        <p:nvPicPr>
          <p:cNvPr id="5" name="Picture 4">
            <a:extLst>
              <a:ext uri="{FF2B5EF4-FFF2-40B4-BE49-F238E27FC236}">
                <a16:creationId xmlns:a16="http://schemas.microsoft.com/office/drawing/2014/main" id="{90952E69-98EC-B4FE-F466-1ECE307E5FBF}"/>
              </a:ext>
            </a:extLst>
          </p:cNvPr>
          <p:cNvPicPr>
            <a:picLocks noChangeAspect="1"/>
          </p:cNvPicPr>
          <p:nvPr/>
        </p:nvPicPr>
        <p:blipFill>
          <a:blip r:embed="rId3"/>
          <a:stretch>
            <a:fillRect/>
          </a:stretch>
        </p:blipFill>
        <p:spPr>
          <a:xfrm>
            <a:off x="5203420" y="3042970"/>
            <a:ext cx="6718276" cy="3130936"/>
          </a:xfrm>
          <a:prstGeom prst="rect">
            <a:avLst/>
          </a:prstGeom>
        </p:spPr>
      </p:pic>
      <p:pic>
        <p:nvPicPr>
          <p:cNvPr id="7" name="Picture 6">
            <a:extLst>
              <a:ext uri="{FF2B5EF4-FFF2-40B4-BE49-F238E27FC236}">
                <a16:creationId xmlns:a16="http://schemas.microsoft.com/office/drawing/2014/main" id="{FCED92F9-977F-A3E0-FF2D-534F71BC9667}"/>
              </a:ext>
            </a:extLst>
          </p:cNvPr>
          <p:cNvPicPr>
            <a:picLocks noChangeAspect="1"/>
          </p:cNvPicPr>
          <p:nvPr/>
        </p:nvPicPr>
        <p:blipFill>
          <a:blip r:embed="rId4"/>
          <a:stretch>
            <a:fillRect/>
          </a:stretch>
        </p:blipFill>
        <p:spPr>
          <a:xfrm>
            <a:off x="270304" y="3042970"/>
            <a:ext cx="4730252" cy="3130936"/>
          </a:xfrm>
          <a:prstGeom prst="rect">
            <a:avLst/>
          </a:prstGeom>
          <a:ln>
            <a:solidFill>
              <a:schemeClr val="accent1"/>
            </a:solidFill>
          </a:ln>
        </p:spPr>
      </p:pic>
      <p:sp>
        <p:nvSpPr>
          <p:cNvPr id="8" name="TextBox 7">
            <a:extLst>
              <a:ext uri="{FF2B5EF4-FFF2-40B4-BE49-F238E27FC236}">
                <a16:creationId xmlns:a16="http://schemas.microsoft.com/office/drawing/2014/main" id="{73C6A962-DDB0-4E52-BE66-D7BEC7B7859C}"/>
              </a:ext>
            </a:extLst>
          </p:cNvPr>
          <p:cNvSpPr txBox="1"/>
          <p:nvPr/>
        </p:nvSpPr>
        <p:spPr>
          <a:xfrm>
            <a:off x="270304" y="1101522"/>
            <a:ext cx="11651392" cy="1477328"/>
          </a:xfrm>
          <a:prstGeom prst="rect">
            <a:avLst/>
          </a:prstGeom>
          <a:noFill/>
        </p:spPr>
        <p:txBody>
          <a:bodyPr wrap="square">
            <a:spAutoFit/>
          </a:bodyPr>
          <a:lstStyle/>
          <a:p>
            <a:pPr marL="285750" indent="-285750">
              <a:buFont typeface="Arial" panose="020B0604020202020204" pitchFamily="34" charset="0"/>
              <a:buChar char="•"/>
            </a:pPr>
            <a:r>
              <a:rPr lang="en-US" sz="1800" dirty="0">
                <a:solidFill>
                  <a:schemeClr val="tx1">
                    <a:lumMod val="95000"/>
                    <a:lumOff val="5000"/>
                  </a:schemeClr>
                </a:solidFill>
                <a:latin typeface="+mj-lt"/>
              </a:rPr>
              <a:t>Manually download Atlas 14 precipitation frequency grids to your computer</a:t>
            </a:r>
          </a:p>
          <a:p>
            <a:pPr marL="285750" indent="-285750">
              <a:buFont typeface="Arial" panose="020B0604020202020204" pitchFamily="34" charset="0"/>
              <a:buChar char="•"/>
            </a:pPr>
            <a:r>
              <a:rPr lang="en-US" dirty="0">
                <a:solidFill>
                  <a:schemeClr val="tx1">
                    <a:lumMod val="95000"/>
                    <a:lumOff val="5000"/>
                  </a:schemeClr>
                </a:solidFill>
                <a:latin typeface="+mj-lt"/>
              </a:rPr>
              <a:t>Use the HEC-HMS Precipitation Frequency Grid Importer to import the grids into your project</a:t>
            </a:r>
          </a:p>
          <a:p>
            <a:pPr marL="742950" lvl="1" indent="-285750">
              <a:buFont typeface="Arial" panose="020B0604020202020204" pitchFamily="34" charset="0"/>
              <a:buChar char="•"/>
            </a:pPr>
            <a:r>
              <a:rPr lang="en-US" dirty="0">
                <a:solidFill>
                  <a:schemeClr val="tx1">
                    <a:lumMod val="95000"/>
                    <a:lumOff val="5000"/>
                  </a:schemeClr>
                </a:solidFill>
                <a:latin typeface="+mj-lt"/>
              </a:rPr>
              <a:t>Set the name, units, and scale factor</a:t>
            </a:r>
          </a:p>
          <a:p>
            <a:pPr marL="742950" lvl="1" indent="-285750">
              <a:buFont typeface="Arial" panose="020B0604020202020204" pitchFamily="34" charset="0"/>
              <a:buChar char="•"/>
            </a:pPr>
            <a:r>
              <a:rPr lang="en-US" dirty="0">
                <a:solidFill>
                  <a:schemeClr val="tx1">
                    <a:lumMod val="95000"/>
                    <a:lumOff val="5000"/>
                  </a:schemeClr>
                </a:solidFill>
                <a:latin typeface="+mj-lt"/>
              </a:rPr>
              <a:t>HEC-HMS will create grid objects that can be used in both the Frequency Storm and Hypothetical Storm models</a:t>
            </a:r>
          </a:p>
        </p:txBody>
      </p:sp>
    </p:spTree>
    <p:extLst>
      <p:ext uri="{BB962C8B-B14F-4D97-AF65-F5344CB8AC3E}">
        <p14:creationId xmlns:p14="http://schemas.microsoft.com/office/powerpoint/2010/main" val="28465547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EF8FC1-8124-17B0-06CD-28BC632EACF0}"/>
              </a:ext>
            </a:extLst>
          </p:cNvPr>
          <p:cNvSpPr>
            <a:spLocks noGrp="1"/>
          </p:cNvSpPr>
          <p:nvPr>
            <p:ph type="title"/>
          </p:nvPr>
        </p:nvSpPr>
        <p:spPr/>
        <p:txBody>
          <a:bodyPr/>
          <a:lstStyle/>
          <a:p>
            <a:r>
              <a:rPr lang="en-US" dirty="0"/>
              <a:t>Frequency Storm Calculator</a:t>
            </a:r>
          </a:p>
        </p:txBody>
      </p:sp>
      <p:grpSp>
        <p:nvGrpSpPr>
          <p:cNvPr id="3" name="Group 2">
            <a:extLst>
              <a:ext uri="{FF2B5EF4-FFF2-40B4-BE49-F238E27FC236}">
                <a16:creationId xmlns:a16="http://schemas.microsoft.com/office/drawing/2014/main" id="{7C0C0AD7-6A05-0C75-C980-B91950F3F722}"/>
              </a:ext>
            </a:extLst>
          </p:cNvPr>
          <p:cNvGrpSpPr/>
          <p:nvPr/>
        </p:nvGrpSpPr>
        <p:grpSpPr>
          <a:xfrm>
            <a:off x="7972678" y="1023698"/>
            <a:ext cx="4004418" cy="5349716"/>
            <a:chOff x="364045" y="981149"/>
            <a:chExt cx="4004418" cy="5349716"/>
          </a:xfrm>
        </p:grpSpPr>
        <p:pic>
          <p:nvPicPr>
            <p:cNvPr id="5" name="Picture 4">
              <a:extLst>
                <a:ext uri="{FF2B5EF4-FFF2-40B4-BE49-F238E27FC236}">
                  <a16:creationId xmlns:a16="http://schemas.microsoft.com/office/drawing/2014/main" id="{CE12967F-8DB6-E975-3894-9347F2B0A0F7}"/>
                </a:ext>
              </a:extLst>
            </p:cNvPr>
            <p:cNvPicPr>
              <a:picLocks noChangeAspect="1"/>
            </p:cNvPicPr>
            <p:nvPr/>
          </p:nvPicPr>
          <p:blipFill>
            <a:blip r:embed="rId3"/>
            <a:stretch>
              <a:fillRect/>
            </a:stretch>
          </p:blipFill>
          <p:spPr>
            <a:xfrm>
              <a:off x="364045" y="981149"/>
              <a:ext cx="4004418" cy="4060933"/>
            </a:xfrm>
            <a:prstGeom prst="rect">
              <a:avLst/>
            </a:prstGeom>
          </p:spPr>
        </p:pic>
        <p:pic>
          <p:nvPicPr>
            <p:cNvPr id="6" name="Picture 5" descr="A picture containing map&#10;&#10;Description automatically generated">
              <a:extLst>
                <a:ext uri="{FF2B5EF4-FFF2-40B4-BE49-F238E27FC236}">
                  <a16:creationId xmlns:a16="http://schemas.microsoft.com/office/drawing/2014/main" id="{15ECA844-462C-BD9F-865E-C1B7D64B996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4045" y="2900083"/>
              <a:ext cx="4004418" cy="3430782"/>
            </a:xfrm>
            <a:prstGeom prst="rect">
              <a:avLst/>
            </a:prstGeom>
            <a:ln>
              <a:solidFill>
                <a:schemeClr val="tx1">
                  <a:lumMod val="95000"/>
                  <a:lumOff val="5000"/>
                </a:schemeClr>
              </a:solidFill>
            </a:ln>
          </p:spPr>
        </p:pic>
      </p:grpSp>
      <p:grpSp>
        <p:nvGrpSpPr>
          <p:cNvPr id="4" name="Group 3">
            <a:extLst>
              <a:ext uri="{FF2B5EF4-FFF2-40B4-BE49-F238E27FC236}">
                <a16:creationId xmlns:a16="http://schemas.microsoft.com/office/drawing/2014/main" id="{CFF6C4E4-777E-AD0D-D80A-92D6F1BE6EB8}"/>
              </a:ext>
            </a:extLst>
          </p:cNvPr>
          <p:cNvGrpSpPr/>
          <p:nvPr/>
        </p:nvGrpSpPr>
        <p:grpSpPr>
          <a:xfrm>
            <a:off x="212316" y="2320860"/>
            <a:ext cx="7340993" cy="4052554"/>
            <a:chOff x="4497237" y="2278335"/>
            <a:chExt cx="7340993" cy="4052554"/>
          </a:xfrm>
        </p:grpSpPr>
        <p:pic>
          <p:nvPicPr>
            <p:cNvPr id="8" name="Picture 7" descr="Table&#10;&#10;Description automatically generated">
              <a:extLst>
                <a:ext uri="{FF2B5EF4-FFF2-40B4-BE49-F238E27FC236}">
                  <a16:creationId xmlns:a16="http://schemas.microsoft.com/office/drawing/2014/main" id="{75001733-C05A-9E39-796F-AF8D26BECFE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99825" y="2278335"/>
              <a:ext cx="7338405" cy="2619374"/>
            </a:xfrm>
            <a:prstGeom prst="rect">
              <a:avLst/>
            </a:prstGeom>
            <a:ln>
              <a:solidFill>
                <a:schemeClr val="tx1">
                  <a:lumMod val="95000"/>
                  <a:lumOff val="5000"/>
                </a:schemeClr>
              </a:solidFill>
            </a:ln>
          </p:spPr>
        </p:pic>
        <p:pic>
          <p:nvPicPr>
            <p:cNvPr id="10" name="Picture 9" descr="Table&#10;&#10;Description automatically generated">
              <a:extLst>
                <a:ext uri="{FF2B5EF4-FFF2-40B4-BE49-F238E27FC236}">
                  <a16:creationId xmlns:a16="http://schemas.microsoft.com/office/drawing/2014/main" id="{EC5B23B4-C58B-AC0C-0987-B75AD817704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97237" y="3711515"/>
              <a:ext cx="7338406" cy="2619374"/>
            </a:xfrm>
            <a:prstGeom prst="rect">
              <a:avLst/>
            </a:prstGeom>
            <a:ln>
              <a:solidFill>
                <a:schemeClr val="tx1">
                  <a:lumMod val="95000"/>
                  <a:lumOff val="5000"/>
                </a:schemeClr>
              </a:solidFill>
            </a:ln>
          </p:spPr>
        </p:pic>
      </p:grpSp>
      <p:sp>
        <p:nvSpPr>
          <p:cNvPr id="12" name="TextBox 11">
            <a:extLst>
              <a:ext uri="{FF2B5EF4-FFF2-40B4-BE49-F238E27FC236}">
                <a16:creationId xmlns:a16="http://schemas.microsoft.com/office/drawing/2014/main" id="{96E84403-DD41-AF31-A3F9-25E07D5BB752}"/>
              </a:ext>
            </a:extLst>
          </p:cNvPr>
          <p:cNvSpPr txBox="1"/>
          <p:nvPr/>
        </p:nvSpPr>
        <p:spPr>
          <a:xfrm>
            <a:off x="212317" y="914400"/>
            <a:ext cx="7338405" cy="1661993"/>
          </a:xfrm>
          <a:prstGeom prst="rect">
            <a:avLst/>
          </a:prstGeom>
          <a:noFill/>
        </p:spPr>
        <p:txBody>
          <a:bodyPr wrap="square">
            <a:spAutoFit/>
          </a:bodyPr>
          <a:lstStyle/>
          <a:p>
            <a:r>
              <a:rPr lang="en-US" dirty="0"/>
              <a:t>HEC-HMS will compute watershed or subbasin average precipitation depths using subbasin polygons and precipitation frequency grids.</a:t>
            </a:r>
          </a:p>
          <a:p>
            <a:endParaRPr lang="en-US" sz="1100" dirty="0"/>
          </a:p>
          <a:p>
            <a:r>
              <a:rPr lang="en-US" b="0" i="0" dirty="0">
                <a:solidFill>
                  <a:srgbClr val="000C34"/>
                </a:solidFill>
                <a:effectLst/>
                <a:hlinkClick r:id="rId7"/>
              </a:rPr>
              <a:t>Validating Precipitation Grid Sampling for Hypothetical and Frequency Storm</a:t>
            </a:r>
            <a:endParaRPr lang="en-US" b="0" i="0" dirty="0">
              <a:solidFill>
                <a:srgbClr val="000C34"/>
              </a:solidFill>
              <a:effectLst/>
            </a:endParaRPr>
          </a:p>
          <a:p>
            <a:endParaRPr lang="en-US" dirty="0"/>
          </a:p>
        </p:txBody>
      </p:sp>
    </p:spTree>
    <p:extLst>
      <p:ext uri="{BB962C8B-B14F-4D97-AF65-F5344CB8AC3E}">
        <p14:creationId xmlns:p14="http://schemas.microsoft.com/office/powerpoint/2010/main" val="19570388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a:xfrm>
            <a:off x="954860" y="128981"/>
            <a:ext cx="10185088" cy="785419"/>
          </a:xfrm>
        </p:spPr>
        <p:txBody>
          <a:bodyPr/>
          <a:lstStyle/>
          <a:p>
            <a:r>
              <a:rPr lang="en-US" dirty="0"/>
              <a:t>Hypothetical Storm Method</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4294967295"/>
          </p:nvPr>
        </p:nvSpPr>
        <p:spPr>
          <a:xfrm>
            <a:off x="266700" y="1006122"/>
            <a:ext cx="11658600" cy="5600700"/>
          </a:xfrm>
        </p:spPr>
        <p:txBody>
          <a:bodyPr>
            <a:normAutofit/>
          </a:bodyPr>
          <a:lstStyle/>
          <a:p>
            <a:pPr marL="342900" indent="-342900">
              <a:buFont typeface="Arial" panose="020B0604020202020204" pitchFamily="34" charset="0"/>
              <a:buChar char="•"/>
            </a:pPr>
            <a:r>
              <a:rPr lang="en-US" sz="2400" dirty="0">
                <a:solidFill>
                  <a:schemeClr val="tx1"/>
                </a:solidFill>
              </a:rPr>
              <a:t>Creates a synthetic storm based on a single duration (depth)</a:t>
            </a:r>
          </a:p>
          <a:p>
            <a:pPr marL="342900" indent="-342900">
              <a:buFont typeface="Arial" panose="020B0604020202020204" pitchFamily="34" charset="0"/>
              <a:buChar char="•"/>
            </a:pPr>
            <a:r>
              <a:rPr lang="en-US" sz="2400" dirty="0">
                <a:solidFill>
                  <a:schemeClr val="tx1"/>
                </a:solidFill>
              </a:rPr>
              <a:t>You must define a time-pattern to distribute the total storm depth</a:t>
            </a:r>
          </a:p>
          <a:p>
            <a:pPr marL="342900" lvl="2" indent="-342900"/>
            <a:r>
              <a:rPr lang="en-US" sz="2400" dirty="0">
                <a:solidFill>
                  <a:schemeClr val="tx1"/>
                </a:solidFill>
              </a:rPr>
              <a:t>Probability of rainfall equals probability of flow - “AEP neutral”</a:t>
            </a:r>
          </a:p>
          <a:p>
            <a:pPr marL="342900" indent="-342900">
              <a:buFont typeface="Arial" panose="020B0604020202020204" pitchFamily="34" charset="0"/>
              <a:buChar char="•"/>
            </a:pPr>
            <a:r>
              <a:rPr lang="en-US" sz="2400" dirty="0">
                <a:solidFill>
                  <a:schemeClr val="tx1"/>
                </a:solidFill>
              </a:rPr>
              <a:t>Storm area is critical</a:t>
            </a:r>
          </a:p>
          <a:p>
            <a:pPr marL="342900" indent="-342900">
              <a:buFont typeface="Arial" panose="020B0604020202020204" pitchFamily="34" charset="0"/>
              <a:buChar char="•"/>
            </a:pPr>
            <a:r>
              <a:rPr lang="en-US" sz="2400" dirty="0">
                <a:solidFill>
                  <a:schemeClr val="tx1"/>
                </a:solidFill>
              </a:rPr>
              <a:t>Uniform or variable depths for subbasins</a:t>
            </a:r>
          </a:p>
          <a:p>
            <a:pPr marL="342900" indent="-342900">
              <a:buFont typeface="Arial" panose="020B0604020202020204" pitchFamily="34" charset="0"/>
              <a:buChar char="•"/>
            </a:pPr>
            <a:endParaRPr lang="en-US" sz="2400" dirty="0">
              <a:solidFill>
                <a:schemeClr val="tx1"/>
              </a:solidFill>
            </a:endParaRPr>
          </a:p>
        </p:txBody>
      </p:sp>
      <p:pic>
        <p:nvPicPr>
          <p:cNvPr id="4" name="Picture 3">
            <a:extLst>
              <a:ext uri="{FF2B5EF4-FFF2-40B4-BE49-F238E27FC236}">
                <a16:creationId xmlns:a16="http://schemas.microsoft.com/office/drawing/2014/main" id="{64D1C709-8EDD-9076-5ADE-1891A782BD9E}"/>
              </a:ext>
            </a:extLst>
          </p:cNvPr>
          <p:cNvPicPr>
            <a:picLocks noChangeAspect="1"/>
          </p:cNvPicPr>
          <p:nvPr/>
        </p:nvPicPr>
        <p:blipFill>
          <a:blip r:embed="rId3"/>
          <a:stretch>
            <a:fillRect/>
          </a:stretch>
        </p:blipFill>
        <p:spPr>
          <a:xfrm>
            <a:off x="2121805" y="3128552"/>
            <a:ext cx="7948390" cy="2411011"/>
          </a:xfrm>
          <a:prstGeom prst="rect">
            <a:avLst/>
          </a:prstGeom>
          <a:ln>
            <a:solidFill>
              <a:schemeClr val="bg1">
                <a:lumMod val="50000"/>
              </a:schemeClr>
            </a:solidFill>
          </a:ln>
        </p:spPr>
      </p:pic>
    </p:spTree>
    <p:extLst>
      <p:ext uri="{BB962C8B-B14F-4D97-AF65-F5344CB8AC3E}">
        <p14:creationId xmlns:p14="http://schemas.microsoft.com/office/powerpoint/2010/main" val="23599359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699E0-50B5-F524-2ADD-C832496F2BB0}"/>
              </a:ext>
            </a:extLst>
          </p:cNvPr>
          <p:cNvSpPr>
            <a:spLocks noGrp="1"/>
          </p:cNvSpPr>
          <p:nvPr>
            <p:ph type="title"/>
          </p:nvPr>
        </p:nvSpPr>
        <p:spPr>
          <a:xfrm>
            <a:off x="954860" y="128981"/>
            <a:ext cx="10185088" cy="785419"/>
          </a:xfrm>
        </p:spPr>
        <p:txBody>
          <a:bodyPr/>
          <a:lstStyle/>
          <a:p>
            <a:r>
              <a:rPr lang="en-US" dirty="0"/>
              <a:t>Hypothetical Storm Data</a:t>
            </a:r>
          </a:p>
        </p:txBody>
      </p:sp>
      <p:pic>
        <p:nvPicPr>
          <p:cNvPr id="10" name="Picture 9">
            <a:extLst>
              <a:ext uri="{FF2B5EF4-FFF2-40B4-BE49-F238E27FC236}">
                <a16:creationId xmlns:a16="http://schemas.microsoft.com/office/drawing/2014/main" id="{347A341B-9653-6BFC-B85B-B1F6DCEA6315}"/>
              </a:ext>
            </a:extLst>
          </p:cNvPr>
          <p:cNvPicPr>
            <a:picLocks noChangeAspect="1"/>
          </p:cNvPicPr>
          <p:nvPr/>
        </p:nvPicPr>
        <p:blipFill>
          <a:blip r:embed="rId2"/>
          <a:stretch>
            <a:fillRect/>
          </a:stretch>
        </p:blipFill>
        <p:spPr>
          <a:xfrm>
            <a:off x="1066800" y="1596117"/>
            <a:ext cx="10058400" cy="674122"/>
          </a:xfrm>
          <a:prstGeom prst="rect">
            <a:avLst/>
          </a:prstGeom>
        </p:spPr>
      </p:pic>
      <p:pic>
        <p:nvPicPr>
          <p:cNvPr id="11" name="Picture 10">
            <a:extLst>
              <a:ext uri="{FF2B5EF4-FFF2-40B4-BE49-F238E27FC236}">
                <a16:creationId xmlns:a16="http://schemas.microsoft.com/office/drawing/2014/main" id="{7AFF50B8-8AAD-4DA8-1E1E-8F3440567D2A}"/>
              </a:ext>
            </a:extLst>
          </p:cNvPr>
          <p:cNvPicPr>
            <a:picLocks noChangeAspect="1"/>
          </p:cNvPicPr>
          <p:nvPr/>
        </p:nvPicPr>
        <p:blipFill>
          <a:blip r:embed="rId3"/>
          <a:stretch>
            <a:fillRect/>
          </a:stretch>
        </p:blipFill>
        <p:spPr>
          <a:xfrm>
            <a:off x="1066800" y="2287117"/>
            <a:ext cx="10058400" cy="2889119"/>
          </a:xfrm>
          <a:prstGeom prst="rect">
            <a:avLst/>
          </a:prstGeom>
        </p:spPr>
      </p:pic>
      <p:sp>
        <p:nvSpPr>
          <p:cNvPr id="7" name="Rectangle 6">
            <a:extLst>
              <a:ext uri="{FF2B5EF4-FFF2-40B4-BE49-F238E27FC236}">
                <a16:creationId xmlns:a16="http://schemas.microsoft.com/office/drawing/2014/main" id="{2FA96D8D-44F4-D958-4B91-BCA30B589CA9}"/>
              </a:ext>
            </a:extLst>
          </p:cNvPr>
          <p:cNvSpPr/>
          <p:nvPr/>
        </p:nvSpPr>
        <p:spPr>
          <a:xfrm>
            <a:off x="1066800" y="3731676"/>
            <a:ext cx="1447800" cy="332793"/>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C8EF988B-C868-A5E2-930A-51FC0EE1B127}"/>
              </a:ext>
            </a:extLst>
          </p:cNvPr>
          <p:cNvSpPr/>
          <p:nvPr/>
        </p:nvSpPr>
        <p:spPr>
          <a:xfrm>
            <a:off x="7296149" y="3731676"/>
            <a:ext cx="971551" cy="402174"/>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59D75082-10D1-69C0-708F-0547C2BE26C1}"/>
              </a:ext>
            </a:extLst>
          </p:cNvPr>
          <p:cNvSpPr txBox="1"/>
          <p:nvPr/>
        </p:nvSpPr>
        <p:spPr>
          <a:xfrm>
            <a:off x="2738919" y="5193114"/>
            <a:ext cx="5876818" cy="400110"/>
          </a:xfrm>
          <a:prstGeom prst="rect">
            <a:avLst/>
          </a:prstGeom>
          <a:noFill/>
        </p:spPr>
        <p:txBody>
          <a:bodyPr wrap="square" rtlCol="0">
            <a:spAutoFit/>
          </a:bodyPr>
          <a:lstStyle/>
          <a:p>
            <a:pPr algn="ctr"/>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One duration, one depth</a:t>
            </a:r>
          </a:p>
        </p:txBody>
      </p:sp>
    </p:spTree>
    <p:extLst>
      <p:ext uri="{BB962C8B-B14F-4D97-AF65-F5344CB8AC3E}">
        <p14:creationId xmlns:p14="http://schemas.microsoft.com/office/powerpoint/2010/main" val="2073726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5FCB5B-0943-27FE-F5E0-A152588F3310}"/>
              </a:ext>
            </a:extLst>
          </p:cNvPr>
          <p:cNvSpPr>
            <a:spLocks noGrp="1"/>
          </p:cNvSpPr>
          <p:nvPr>
            <p:ph type="title"/>
          </p:nvPr>
        </p:nvSpPr>
        <p:spPr>
          <a:xfrm>
            <a:off x="954860" y="128981"/>
            <a:ext cx="10185088" cy="785419"/>
          </a:xfrm>
        </p:spPr>
        <p:txBody>
          <a:bodyPr/>
          <a:lstStyle/>
          <a:p>
            <a:r>
              <a:rPr lang="en-US" b="1" dirty="0"/>
              <a:t>Outline</a:t>
            </a:r>
          </a:p>
        </p:txBody>
      </p:sp>
      <p:sp>
        <p:nvSpPr>
          <p:cNvPr id="3" name="Content Placeholder 2">
            <a:extLst>
              <a:ext uri="{FF2B5EF4-FFF2-40B4-BE49-F238E27FC236}">
                <a16:creationId xmlns:a16="http://schemas.microsoft.com/office/drawing/2014/main" id="{C682E435-96C5-30C6-4F73-B75674187BC1}"/>
              </a:ext>
            </a:extLst>
          </p:cNvPr>
          <p:cNvSpPr>
            <a:spLocks noGrp="1"/>
          </p:cNvSpPr>
          <p:nvPr>
            <p:ph idx="4294967295"/>
          </p:nvPr>
        </p:nvSpPr>
        <p:spPr>
          <a:xfrm>
            <a:off x="316088" y="1345807"/>
            <a:ext cx="9217025" cy="5383212"/>
          </a:xfrm>
        </p:spPr>
        <p:txBody>
          <a:bodyPr>
            <a:normAutofit/>
          </a:bodyPr>
          <a:lstStyle/>
          <a:p>
            <a:pPr marL="457200" indent="-457200">
              <a:buFont typeface="Arial" panose="020B0604020202020204" pitchFamily="34" charset="0"/>
              <a:buChar char="•"/>
            </a:pPr>
            <a:r>
              <a:rPr lang="en-US" sz="2800" dirty="0"/>
              <a:t>Resources for HEC-HMS class materials</a:t>
            </a:r>
          </a:p>
          <a:p>
            <a:pPr marL="457200" indent="-457200">
              <a:buFont typeface="Arial" panose="020B0604020202020204" pitchFamily="34" charset="0"/>
              <a:buChar char="•"/>
            </a:pPr>
            <a:r>
              <a:rPr lang="en-US" sz="2800" dirty="0"/>
              <a:t>Discuss the difference between event and continuous modeling</a:t>
            </a:r>
          </a:p>
          <a:p>
            <a:pPr marL="457200" indent="-457200">
              <a:buFont typeface="Arial" panose="020B0604020202020204" pitchFamily="34" charset="0"/>
              <a:buChar char="•"/>
            </a:pPr>
            <a:r>
              <a:rPr lang="en-US" sz="2800" dirty="0"/>
              <a:t>Calibration &amp; validation</a:t>
            </a:r>
          </a:p>
          <a:p>
            <a:pPr marL="457200" indent="-457200">
              <a:buFont typeface="Arial" panose="020B0604020202020204" pitchFamily="34" charset="0"/>
              <a:buChar char="•"/>
            </a:pPr>
            <a:r>
              <a:rPr lang="en-US" sz="2800" dirty="0"/>
              <a:t>Setting up frequency storm and hypothetical storm meteorological models</a:t>
            </a:r>
          </a:p>
          <a:p>
            <a:pPr marL="457200" indent="-457200">
              <a:buFont typeface="Arial" panose="020B0604020202020204" pitchFamily="34" charset="0"/>
              <a:buChar char="•"/>
            </a:pPr>
            <a:r>
              <a:rPr lang="en-US" sz="2800" dirty="0"/>
              <a:t>Setting up continuous simulation models</a:t>
            </a:r>
          </a:p>
          <a:p>
            <a:pPr marL="0" lvl="1" indent="0">
              <a:buNone/>
            </a:pPr>
            <a:endParaRPr lang="en-US" dirty="0"/>
          </a:p>
        </p:txBody>
      </p:sp>
    </p:spTree>
    <p:extLst>
      <p:ext uri="{BB962C8B-B14F-4D97-AF65-F5344CB8AC3E}">
        <p14:creationId xmlns:p14="http://schemas.microsoft.com/office/powerpoint/2010/main" val="27907064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6F210-E575-4D6B-B070-0560CBB07D18}"/>
              </a:ext>
            </a:extLst>
          </p:cNvPr>
          <p:cNvSpPr>
            <a:spLocks noGrp="1"/>
          </p:cNvSpPr>
          <p:nvPr>
            <p:ph type="title"/>
          </p:nvPr>
        </p:nvSpPr>
        <p:spPr>
          <a:xfrm>
            <a:off x="954860" y="128981"/>
            <a:ext cx="10185088" cy="785419"/>
          </a:xfrm>
        </p:spPr>
        <p:txBody>
          <a:bodyPr/>
          <a:lstStyle/>
          <a:p>
            <a:r>
              <a:rPr lang="en-US" dirty="0"/>
              <a:t>User-Specified Pattern</a:t>
            </a:r>
          </a:p>
        </p:txBody>
      </p:sp>
      <p:sp>
        <p:nvSpPr>
          <p:cNvPr id="3" name="Content Placeholder 2">
            <a:extLst>
              <a:ext uri="{FF2B5EF4-FFF2-40B4-BE49-F238E27FC236}">
                <a16:creationId xmlns:a16="http://schemas.microsoft.com/office/drawing/2014/main" id="{CEE34033-CA5C-6681-0CEF-D40C53248AC2}"/>
              </a:ext>
            </a:extLst>
          </p:cNvPr>
          <p:cNvSpPr>
            <a:spLocks noGrp="1"/>
          </p:cNvSpPr>
          <p:nvPr>
            <p:ph idx="4294967295"/>
          </p:nvPr>
        </p:nvSpPr>
        <p:spPr>
          <a:xfrm>
            <a:off x="272374" y="1304200"/>
            <a:ext cx="5007727" cy="4351338"/>
          </a:xfrm>
        </p:spPr>
        <p:txBody>
          <a:bodyPr/>
          <a:lstStyle/>
          <a:p>
            <a:pPr marL="342900" indent="-342900">
              <a:buFont typeface="Arial" panose="020B0604020202020204" pitchFamily="34" charset="0"/>
              <a:buChar char="•"/>
            </a:pPr>
            <a:r>
              <a:rPr lang="en-US" sz="2400" dirty="0"/>
              <a:t>You must create a temporal pattern </a:t>
            </a:r>
          </a:p>
          <a:p>
            <a:pPr marL="342900" indent="-342900">
              <a:buFont typeface="Arial" panose="020B0604020202020204" pitchFamily="34" charset="0"/>
              <a:buChar char="•"/>
            </a:pPr>
            <a:r>
              <a:rPr lang="en-US" sz="2400" dirty="0"/>
              <a:t>Set the Storm Duration</a:t>
            </a:r>
          </a:p>
          <a:p>
            <a:pPr marL="342900" indent="-342900">
              <a:buFont typeface="Arial" panose="020B0604020202020204" pitchFamily="34" charset="0"/>
              <a:buChar char="•"/>
            </a:pPr>
            <a:r>
              <a:rPr lang="en-US" sz="2400" dirty="0"/>
              <a:t>HEC-HMS will read Precipitation Frequency grids</a:t>
            </a:r>
          </a:p>
          <a:p>
            <a:pPr marL="342900" indent="-342900">
              <a:buFont typeface="Arial" panose="020B0604020202020204" pitchFamily="34" charset="0"/>
              <a:buChar char="•"/>
            </a:pPr>
            <a:r>
              <a:rPr lang="en-US" sz="2400" dirty="0"/>
              <a:t>Depth Area Reduction</a:t>
            </a:r>
          </a:p>
          <a:p>
            <a:pPr lvl="2"/>
            <a:r>
              <a:rPr lang="en-US" sz="2400" dirty="0"/>
              <a:t>HEC-HMS Computes precipitation above each computation point</a:t>
            </a:r>
          </a:p>
          <a:p>
            <a:pPr lvl="2"/>
            <a:r>
              <a:rPr lang="en-US" sz="2400" dirty="0"/>
              <a:t>Gets drainage area at the computation point and applies area reduction</a:t>
            </a:r>
          </a:p>
        </p:txBody>
      </p:sp>
      <p:pic>
        <p:nvPicPr>
          <p:cNvPr id="5" name="Picture 4">
            <a:extLst>
              <a:ext uri="{FF2B5EF4-FFF2-40B4-BE49-F238E27FC236}">
                <a16:creationId xmlns:a16="http://schemas.microsoft.com/office/drawing/2014/main" id="{26577A6A-94B8-DF50-DF83-92F0ECE22A78}"/>
              </a:ext>
            </a:extLst>
          </p:cNvPr>
          <p:cNvPicPr>
            <a:picLocks noChangeAspect="1"/>
          </p:cNvPicPr>
          <p:nvPr/>
        </p:nvPicPr>
        <p:blipFill>
          <a:blip r:embed="rId3"/>
          <a:stretch>
            <a:fillRect/>
          </a:stretch>
        </p:blipFill>
        <p:spPr>
          <a:xfrm>
            <a:off x="5296623" y="1304200"/>
            <a:ext cx="6676160" cy="3127991"/>
          </a:xfrm>
          <a:prstGeom prst="rect">
            <a:avLst/>
          </a:prstGeom>
          <a:ln>
            <a:solidFill>
              <a:schemeClr val="bg1">
                <a:lumMod val="50000"/>
              </a:schemeClr>
            </a:solidFill>
          </a:ln>
        </p:spPr>
      </p:pic>
      <p:pic>
        <p:nvPicPr>
          <p:cNvPr id="4" name="Picture 3">
            <a:extLst>
              <a:ext uri="{FF2B5EF4-FFF2-40B4-BE49-F238E27FC236}">
                <a16:creationId xmlns:a16="http://schemas.microsoft.com/office/drawing/2014/main" id="{FB65E33A-DDED-55CC-960D-6FB87FDCD4DA}"/>
              </a:ext>
            </a:extLst>
          </p:cNvPr>
          <p:cNvPicPr>
            <a:picLocks noChangeAspect="1"/>
          </p:cNvPicPr>
          <p:nvPr/>
        </p:nvPicPr>
        <p:blipFill rotWithShape="1">
          <a:blip r:embed="rId4"/>
          <a:srcRect t="26051"/>
          <a:stretch/>
        </p:blipFill>
        <p:spPr>
          <a:xfrm>
            <a:off x="5375799" y="4659549"/>
            <a:ext cx="6220097" cy="1102864"/>
          </a:xfrm>
          <a:prstGeom prst="rect">
            <a:avLst/>
          </a:prstGeom>
        </p:spPr>
      </p:pic>
    </p:spTree>
    <p:extLst>
      <p:ext uri="{BB962C8B-B14F-4D97-AF65-F5344CB8AC3E}">
        <p14:creationId xmlns:p14="http://schemas.microsoft.com/office/powerpoint/2010/main" val="15621174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C1E11C-9079-9DE5-B584-319E3D5FAD66}"/>
              </a:ext>
            </a:extLst>
          </p:cNvPr>
          <p:cNvSpPr>
            <a:spLocks noGrp="1"/>
          </p:cNvSpPr>
          <p:nvPr>
            <p:ph type="title"/>
          </p:nvPr>
        </p:nvSpPr>
        <p:spPr>
          <a:xfrm>
            <a:off x="954860" y="128981"/>
            <a:ext cx="10185088" cy="785419"/>
          </a:xfrm>
        </p:spPr>
        <p:txBody>
          <a:bodyPr/>
          <a:lstStyle/>
          <a:p>
            <a:r>
              <a:rPr lang="en-US" dirty="0"/>
              <a:t>Temporal Patterns</a:t>
            </a:r>
          </a:p>
        </p:txBody>
      </p:sp>
      <p:pic>
        <p:nvPicPr>
          <p:cNvPr id="6" name="Picture 5" descr="Chart, line chart&#10;&#10;Description automatically generated">
            <a:extLst>
              <a:ext uri="{FF2B5EF4-FFF2-40B4-BE49-F238E27FC236}">
                <a16:creationId xmlns:a16="http://schemas.microsoft.com/office/drawing/2014/main" id="{B6395C10-9BBE-4B1B-6B53-84EB182AC7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9487" y="1392021"/>
            <a:ext cx="5043948" cy="4073958"/>
          </a:xfrm>
          <a:prstGeom prst="rect">
            <a:avLst/>
          </a:prstGeom>
          <a:ln>
            <a:solidFill>
              <a:schemeClr val="tx1"/>
            </a:solidFill>
          </a:ln>
        </p:spPr>
      </p:pic>
      <p:pic>
        <p:nvPicPr>
          <p:cNvPr id="8" name="Picture 7">
            <a:extLst>
              <a:ext uri="{FF2B5EF4-FFF2-40B4-BE49-F238E27FC236}">
                <a16:creationId xmlns:a16="http://schemas.microsoft.com/office/drawing/2014/main" id="{C0F6C067-6B4B-2DB9-0AA2-1FB8D3295EEB}"/>
              </a:ext>
            </a:extLst>
          </p:cNvPr>
          <p:cNvPicPr>
            <a:picLocks noChangeAspect="1"/>
          </p:cNvPicPr>
          <p:nvPr/>
        </p:nvPicPr>
        <p:blipFill>
          <a:blip r:embed="rId4"/>
          <a:stretch>
            <a:fillRect/>
          </a:stretch>
        </p:blipFill>
        <p:spPr>
          <a:xfrm>
            <a:off x="616741" y="914400"/>
            <a:ext cx="5801234" cy="5338293"/>
          </a:xfrm>
          <a:prstGeom prst="rect">
            <a:avLst/>
          </a:prstGeom>
        </p:spPr>
      </p:pic>
    </p:spTree>
    <p:extLst>
      <p:ext uri="{BB962C8B-B14F-4D97-AF65-F5344CB8AC3E}">
        <p14:creationId xmlns:p14="http://schemas.microsoft.com/office/powerpoint/2010/main" val="21405312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dirty="0"/>
              <a:t>Total Storm Depth Approach (idealized patterns)</a:t>
            </a:r>
          </a:p>
        </p:txBody>
      </p:sp>
      <p:pic>
        <p:nvPicPr>
          <p:cNvPr id="3" name="Picture 2">
            <a:extLst>
              <a:ext uri="{FF2B5EF4-FFF2-40B4-BE49-F238E27FC236}">
                <a16:creationId xmlns:a16="http://schemas.microsoft.com/office/drawing/2014/main" id="{569D4FB6-B14B-43B6-A9DB-EBC994ADCCBB}"/>
              </a:ext>
            </a:extLst>
          </p:cNvPr>
          <p:cNvPicPr>
            <a:picLocks noChangeAspect="1"/>
          </p:cNvPicPr>
          <p:nvPr/>
        </p:nvPicPr>
        <p:blipFill>
          <a:blip r:embed="rId3"/>
          <a:stretch>
            <a:fillRect/>
          </a:stretch>
        </p:blipFill>
        <p:spPr>
          <a:xfrm>
            <a:off x="5231443" y="1085008"/>
            <a:ext cx="5838634" cy="5644012"/>
          </a:xfrm>
          <a:prstGeom prst="rect">
            <a:avLst/>
          </a:prstGeom>
        </p:spPr>
      </p:pic>
      <p:sp>
        <p:nvSpPr>
          <p:cNvPr id="6" name="TextBox 5">
            <a:extLst>
              <a:ext uri="{FF2B5EF4-FFF2-40B4-BE49-F238E27FC236}">
                <a16:creationId xmlns:a16="http://schemas.microsoft.com/office/drawing/2014/main" id="{4154B7AA-D022-425A-BD8A-6435F808D221}"/>
              </a:ext>
            </a:extLst>
          </p:cNvPr>
          <p:cNvSpPr txBox="1"/>
          <p:nvPr/>
        </p:nvSpPr>
        <p:spPr>
          <a:xfrm>
            <a:off x="252919" y="1459573"/>
            <a:ext cx="5057675" cy="3416320"/>
          </a:xfrm>
          <a:prstGeom prst="rect">
            <a:avLst/>
          </a:prstGeom>
          <a:noFill/>
        </p:spPr>
        <p:txBody>
          <a:bodyPr wrap="square">
            <a:spAutoFit/>
          </a:bodyPr>
          <a:lstStyle/>
          <a:p>
            <a:pPr marL="285750" indent="-285750">
              <a:buFont typeface="Arial" panose="020B0604020202020204" pitchFamily="34" charset="0"/>
              <a:buChar char="•"/>
            </a:pPr>
            <a:r>
              <a:rPr lang="en-US" dirty="0">
                <a:solidFill>
                  <a:schemeClr val="tx1">
                    <a:lumMod val="95000"/>
                    <a:lumOff val="5000"/>
                  </a:schemeClr>
                </a:solidFill>
              </a:rPr>
              <a:t>Atlas 14 contains regional temporal patterns. There are 36 patterns for 4 storm durations (6hr, 12hr, 24hr and 96hr), the patterns are broken up into quartiles. </a:t>
            </a:r>
          </a:p>
          <a:p>
            <a:pPr marL="285750" indent="-285750">
              <a:buFont typeface="Arial" panose="020B0604020202020204" pitchFamily="34" charset="0"/>
              <a:buChar char="•"/>
            </a:pPr>
            <a:r>
              <a:rPr lang="en-US" dirty="0">
                <a:solidFill>
                  <a:schemeClr val="tx1">
                    <a:lumMod val="95000"/>
                    <a:lumOff val="5000"/>
                  </a:schemeClr>
                </a:solidFill>
              </a:rPr>
              <a:t>The quartile represents when the peak precipitation occurred. </a:t>
            </a:r>
          </a:p>
          <a:p>
            <a:pPr marL="285750" indent="-285750">
              <a:buFont typeface="Arial" panose="020B0604020202020204" pitchFamily="34" charset="0"/>
              <a:buChar char="•"/>
            </a:pPr>
            <a:r>
              <a:rPr lang="en-US" dirty="0">
                <a:solidFill>
                  <a:schemeClr val="tx1">
                    <a:lumMod val="95000"/>
                    <a:lumOff val="5000"/>
                  </a:schemeClr>
                </a:solidFill>
              </a:rPr>
              <a:t>Within each quartile, 9 percentage curves were created by smoothing results from cumulative precipitation curves of historical events ("probabilities of occurrence of precipitation totals were computed at each hour").</a:t>
            </a:r>
          </a:p>
        </p:txBody>
      </p:sp>
    </p:spTree>
    <p:extLst>
      <p:ext uri="{BB962C8B-B14F-4D97-AF65-F5344CB8AC3E}">
        <p14:creationId xmlns:p14="http://schemas.microsoft.com/office/powerpoint/2010/main" val="39055791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dirty="0"/>
              <a:t>Nested vs. Idealized pattern Comparison</a:t>
            </a:r>
          </a:p>
        </p:txBody>
      </p:sp>
      <p:sp>
        <p:nvSpPr>
          <p:cNvPr id="2" name="AutoShape 2">
            <a:extLst>
              <a:ext uri="{FF2B5EF4-FFF2-40B4-BE49-F238E27FC236}">
                <a16:creationId xmlns:a16="http://schemas.microsoft.com/office/drawing/2014/main" id="{28333A9C-4F36-4436-871F-59BB6218A810}"/>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AutoShape 2">
            <a:extLst>
              <a:ext uri="{FF2B5EF4-FFF2-40B4-BE49-F238E27FC236}">
                <a16:creationId xmlns:a16="http://schemas.microsoft.com/office/drawing/2014/main" id="{363D0614-0946-495D-9647-A7473B0B14D6}"/>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7" name="Picture 6">
            <a:extLst>
              <a:ext uri="{FF2B5EF4-FFF2-40B4-BE49-F238E27FC236}">
                <a16:creationId xmlns:a16="http://schemas.microsoft.com/office/drawing/2014/main" id="{C0201451-3250-4C89-A726-4BB42F1CDBE1}"/>
              </a:ext>
            </a:extLst>
          </p:cNvPr>
          <p:cNvPicPr>
            <a:picLocks noChangeAspect="1"/>
          </p:cNvPicPr>
          <p:nvPr/>
        </p:nvPicPr>
        <p:blipFill>
          <a:blip r:embed="rId3"/>
          <a:stretch>
            <a:fillRect/>
          </a:stretch>
        </p:blipFill>
        <p:spPr>
          <a:xfrm>
            <a:off x="1828801" y="1335575"/>
            <a:ext cx="5822631" cy="3494400"/>
          </a:xfrm>
          <a:prstGeom prst="rect">
            <a:avLst/>
          </a:prstGeom>
          <a:ln>
            <a:solidFill>
              <a:schemeClr val="tx1"/>
            </a:solidFill>
          </a:ln>
        </p:spPr>
      </p:pic>
      <p:pic>
        <p:nvPicPr>
          <p:cNvPr id="9" name="Picture 8">
            <a:extLst>
              <a:ext uri="{FF2B5EF4-FFF2-40B4-BE49-F238E27FC236}">
                <a16:creationId xmlns:a16="http://schemas.microsoft.com/office/drawing/2014/main" id="{3385FD23-BAE9-41D8-87DF-DD4908D81033}"/>
              </a:ext>
            </a:extLst>
          </p:cNvPr>
          <p:cNvPicPr>
            <a:picLocks noChangeAspect="1"/>
          </p:cNvPicPr>
          <p:nvPr/>
        </p:nvPicPr>
        <p:blipFill>
          <a:blip r:embed="rId4"/>
          <a:stretch>
            <a:fillRect/>
          </a:stretch>
        </p:blipFill>
        <p:spPr>
          <a:xfrm>
            <a:off x="6465885" y="3386034"/>
            <a:ext cx="3938716" cy="3313630"/>
          </a:xfrm>
          <a:prstGeom prst="rect">
            <a:avLst/>
          </a:prstGeom>
        </p:spPr>
      </p:pic>
      <p:sp>
        <p:nvSpPr>
          <p:cNvPr id="10" name="TextBox 9">
            <a:extLst>
              <a:ext uri="{FF2B5EF4-FFF2-40B4-BE49-F238E27FC236}">
                <a16:creationId xmlns:a16="http://schemas.microsoft.com/office/drawing/2014/main" id="{CFD73D6E-2760-412A-8434-467D0EC04BC6}"/>
              </a:ext>
            </a:extLst>
          </p:cNvPr>
          <p:cNvSpPr txBox="1"/>
          <p:nvPr/>
        </p:nvSpPr>
        <p:spPr>
          <a:xfrm>
            <a:off x="7813706" y="1451028"/>
            <a:ext cx="2624365" cy="1754326"/>
          </a:xfrm>
          <a:prstGeom prst="rect">
            <a:avLst/>
          </a:prstGeom>
          <a:noFill/>
        </p:spPr>
        <p:txBody>
          <a:bodyPr wrap="square">
            <a:spAutoFit/>
          </a:bodyPr>
          <a:lstStyle/>
          <a:p>
            <a:r>
              <a:rPr lang="en-US" dirty="0">
                <a:solidFill>
                  <a:schemeClr val="tx1">
                    <a:lumMod val="95000"/>
                    <a:lumOff val="5000"/>
                  </a:schemeClr>
                </a:solidFill>
              </a:rPr>
              <a:t>Comparison of 24-hour temporal patterns, worst case scenarios from Atlas 14 and the nested volume approach</a:t>
            </a:r>
          </a:p>
        </p:txBody>
      </p:sp>
      <p:sp>
        <p:nvSpPr>
          <p:cNvPr id="11" name="TextBox 10">
            <a:extLst>
              <a:ext uri="{FF2B5EF4-FFF2-40B4-BE49-F238E27FC236}">
                <a16:creationId xmlns:a16="http://schemas.microsoft.com/office/drawing/2014/main" id="{9CF2BF89-2328-4E74-A239-3BE39D4D0AA5}"/>
              </a:ext>
            </a:extLst>
          </p:cNvPr>
          <p:cNvSpPr txBox="1"/>
          <p:nvPr/>
        </p:nvSpPr>
        <p:spPr>
          <a:xfrm>
            <a:off x="1787399" y="4936161"/>
            <a:ext cx="4416888" cy="1477328"/>
          </a:xfrm>
          <a:prstGeom prst="rect">
            <a:avLst/>
          </a:prstGeom>
          <a:noFill/>
        </p:spPr>
        <p:txBody>
          <a:bodyPr wrap="square">
            <a:spAutoFit/>
          </a:bodyPr>
          <a:lstStyle/>
          <a:p>
            <a:r>
              <a:rPr lang="en-US" dirty="0">
                <a:solidFill>
                  <a:schemeClr val="tx1">
                    <a:lumMod val="95000"/>
                    <a:lumOff val="5000"/>
                  </a:schemeClr>
                </a:solidFill>
              </a:rPr>
              <a:t>Some Atlas 14 temporal patterns generate higher flow hydrographs than the nested volume approach, most Atlas 14 temporal patterns generate lower peak flows than the nested volume approach</a:t>
            </a:r>
          </a:p>
        </p:txBody>
      </p:sp>
    </p:spTree>
    <p:extLst>
      <p:ext uri="{BB962C8B-B14F-4D97-AF65-F5344CB8AC3E}">
        <p14:creationId xmlns:p14="http://schemas.microsoft.com/office/powerpoint/2010/main" val="33933231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48FCC-246E-4FB5-9182-0461CDE73A74}"/>
              </a:ext>
            </a:extLst>
          </p:cNvPr>
          <p:cNvSpPr>
            <a:spLocks noGrp="1"/>
          </p:cNvSpPr>
          <p:nvPr>
            <p:ph type="title"/>
          </p:nvPr>
        </p:nvSpPr>
        <p:spPr>
          <a:xfrm>
            <a:off x="954860" y="128981"/>
            <a:ext cx="10185088" cy="785419"/>
          </a:xfrm>
        </p:spPr>
        <p:txBody>
          <a:bodyPr/>
          <a:lstStyle/>
          <a:p>
            <a:r>
              <a:rPr lang="en-US" dirty="0"/>
              <a:t>Additional Information</a:t>
            </a:r>
          </a:p>
        </p:txBody>
      </p:sp>
      <p:sp>
        <p:nvSpPr>
          <p:cNvPr id="3" name="Content Placeholder 2">
            <a:extLst>
              <a:ext uri="{FF2B5EF4-FFF2-40B4-BE49-F238E27FC236}">
                <a16:creationId xmlns:a16="http://schemas.microsoft.com/office/drawing/2014/main" id="{824F3493-605A-1608-5FBB-060E4E9AB181}"/>
              </a:ext>
            </a:extLst>
          </p:cNvPr>
          <p:cNvSpPr>
            <a:spLocks noGrp="1"/>
          </p:cNvSpPr>
          <p:nvPr>
            <p:ph idx="4294967295"/>
          </p:nvPr>
        </p:nvSpPr>
        <p:spPr>
          <a:xfrm>
            <a:off x="417689" y="1017411"/>
            <a:ext cx="4164039" cy="5600700"/>
          </a:xfrm>
        </p:spPr>
        <p:txBody>
          <a:bodyPr>
            <a:normAutofit/>
          </a:bodyPr>
          <a:lstStyle/>
          <a:p>
            <a:pPr marL="342900" indent="-342900">
              <a:buFont typeface="Arial" panose="020B0604020202020204" pitchFamily="34" charset="0"/>
              <a:buChar char="•"/>
            </a:pPr>
            <a:r>
              <a:rPr lang="en-US" sz="2400" dirty="0">
                <a:hlinkClick r:id="rId3"/>
              </a:rPr>
              <a:t>Combining flow-frequency estimates </a:t>
            </a:r>
            <a:endParaRPr lang="en-US" sz="2400" dirty="0"/>
          </a:p>
          <a:p>
            <a:pPr marL="342900" indent="-342900">
              <a:buFont typeface="Arial" panose="020B0604020202020204" pitchFamily="34" charset="0"/>
              <a:buChar char="•"/>
            </a:pPr>
            <a:r>
              <a:rPr lang="en-US" sz="2400" dirty="0"/>
              <a:t>Initial conditions</a:t>
            </a:r>
          </a:p>
          <a:p>
            <a:pPr marL="342900" indent="-342900">
              <a:buFont typeface="Arial" panose="020B0604020202020204" pitchFamily="34" charset="0"/>
              <a:buChar char="•"/>
            </a:pPr>
            <a:r>
              <a:rPr lang="en-US" sz="2400" dirty="0"/>
              <a:t>Use equation 9-2 in Bulletin 17C to combine frequency curves from multiple sources </a:t>
            </a:r>
          </a:p>
        </p:txBody>
      </p:sp>
      <p:pic>
        <p:nvPicPr>
          <p:cNvPr id="4" name="Picture 3">
            <a:extLst>
              <a:ext uri="{FF2B5EF4-FFF2-40B4-BE49-F238E27FC236}">
                <a16:creationId xmlns:a16="http://schemas.microsoft.com/office/drawing/2014/main" id="{5589F84B-490B-1721-E408-D8C8BB2B6C00}"/>
              </a:ext>
            </a:extLst>
          </p:cNvPr>
          <p:cNvPicPr>
            <a:picLocks noChangeAspect="1"/>
          </p:cNvPicPr>
          <p:nvPr/>
        </p:nvPicPr>
        <p:blipFill>
          <a:blip r:embed="rId4"/>
          <a:stretch>
            <a:fillRect/>
          </a:stretch>
        </p:blipFill>
        <p:spPr>
          <a:xfrm>
            <a:off x="4581728" y="967032"/>
            <a:ext cx="7319603" cy="5311310"/>
          </a:xfrm>
          <a:prstGeom prst="rect">
            <a:avLst/>
          </a:prstGeom>
        </p:spPr>
      </p:pic>
    </p:spTree>
    <p:extLst>
      <p:ext uri="{BB962C8B-B14F-4D97-AF65-F5344CB8AC3E}">
        <p14:creationId xmlns:p14="http://schemas.microsoft.com/office/powerpoint/2010/main" val="33401877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83BE68F-58F4-F001-045B-98C9D819A475}"/>
              </a:ext>
            </a:extLst>
          </p:cNvPr>
          <p:cNvSpPr>
            <a:spLocks noGrp="1"/>
          </p:cNvSpPr>
          <p:nvPr>
            <p:ph type="title"/>
          </p:nvPr>
        </p:nvSpPr>
        <p:spPr/>
        <p:txBody>
          <a:bodyPr/>
          <a:lstStyle/>
          <a:p>
            <a:r>
              <a:rPr lang="en-US" dirty="0"/>
              <a:t>Continuous Simulation</a:t>
            </a:r>
          </a:p>
        </p:txBody>
      </p:sp>
      <p:pic>
        <p:nvPicPr>
          <p:cNvPr id="2" name="Content Placeholder 3">
            <a:extLst>
              <a:ext uri="{FF2B5EF4-FFF2-40B4-BE49-F238E27FC236}">
                <a16:creationId xmlns:a16="http://schemas.microsoft.com/office/drawing/2014/main" id="{5F51860A-5B60-1817-0644-5380E4EBF153}"/>
              </a:ext>
            </a:extLst>
          </p:cNvPr>
          <p:cNvPicPr>
            <a:picLocks noChangeAspect="1" noChangeArrowheads="1"/>
          </p:cNvPicPr>
          <p:nvPr/>
        </p:nvPicPr>
        <p:blipFill>
          <a:blip r:embed="rId3" cstate="print">
            <a:alphaModFix amt="50000"/>
          </a:blip>
          <a:srcRect/>
          <a:stretch>
            <a:fillRect/>
          </a:stretch>
        </p:blipFill>
        <p:spPr bwMode="auto">
          <a:xfrm>
            <a:off x="2450640" y="788679"/>
            <a:ext cx="7193528" cy="5535823"/>
          </a:xfrm>
          <a:prstGeom prst="rect">
            <a:avLst/>
          </a:prstGeom>
          <a:noFill/>
          <a:ln w="12700">
            <a:solidFill>
              <a:schemeClr val="tx1"/>
            </a:solidFill>
            <a:miter lim="800000"/>
            <a:headEnd type="none" w="sm" len="sm"/>
            <a:tailEnd type="none" w="sm" len="sm"/>
          </a:ln>
        </p:spPr>
      </p:pic>
    </p:spTree>
    <p:extLst>
      <p:ext uri="{BB962C8B-B14F-4D97-AF65-F5344CB8AC3E}">
        <p14:creationId xmlns:p14="http://schemas.microsoft.com/office/powerpoint/2010/main" val="15857529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83BE68F-58F4-F001-045B-98C9D819A475}"/>
              </a:ext>
            </a:extLst>
          </p:cNvPr>
          <p:cNvSpPr>
            <a:spLocks noGrp="1"/>
          </p:cNvSpPr>
          <p:nvPr>
            <p:ph type="title"/>
          </p:nvPr>
        </p:nvSpPr>
        <p:spPr/>
        <p:txBody>
          <a:bodyPr/>
          <a:lstStyle/>
          <a:p>
            <a:r>
              <a:rPr lang="en-US" dirty="0"/>
              <a:t>Modeling requirements</a:t>
            </a:r>
          </a:p>
        </p:txBody>
      </p:sp>
      <p:sp>
        <p:nvSpPr>
          <p:cNvPr id="7" name="Content Placeholder 6">
            <a:extLst>
              <a:ext uri="{FF2B5EF4-FFF2-40B4-BE49-F238E27FC236}">
                <a16:creationId xmlns:a16="http://schemas.microsoft.com/office/drawing/2014/main" id="{706CCE8E-851A-B309-56A7-A2BCF063DE87}"/>
              </a:ext>
            </a:extLst>
          </p:cNvPr>
          <p:cNvSpPr>
            <a:spLocks noGrp="1"/>
          </p:cNvSpPr>
          <p:nvPr>
            <p:ph idx="4294967295"/>
          </p:nvPr>
        </p:nvSpPr>
        <p:spPr>
          <a:xfrm>
            <a:off x="584200" y="1228725"/>
            <a:ext cx="11607800" cy="4718050"/>
          </a:xfrm>
        </p:spPr>
        <p:txBody>
          <a:bodyPr/>
          <a:lstStyle/>
          <a:p>
            <a:pPr marL="342900" indent="-342900">
              <a:buFont typeface="Arial" panose="020B0604020202020204" pitchFamily="34" charset="0"/>
              <a:buChar char="•"/>
            </a:pPr>
            <a:r>
              <a:rPr lang="en-US" sz="2400" dirty="0"/>
              <a:t>The meteorologic model </a:t>
            </a:r>
            <a:r>
              <a:rPr lang="en-US" sz="2400" b="1" dirty="0"/>
              <a:t>must be configured with precipitation and evapotranspiration</a:t>
            </a:r>
            <a:r>
              <a:rPr lang="en-US" sz="2400" dirty="0"/>
              <a:t>. </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Subbasins </a:t>
            </a:r>
            <a:r>
              <a:rPr lang="en-US" sz="2400" b="1" dirty="0"/>
              <a:t>must use a canopy method</a:t>
            </a:r>
            <a:r>
              <a:rPr lang="en-US" sz="2400" dirty="0"/>
              <a:t>. The plant canopy is the mechanism for extracting water from the soil.</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Subbasins </a:t>
            </a:r>
            <a:r>
              <a:rPr lang="en-US" sz="2400" b="1" dirty="0"/>
              <a:t>must use a loss method that tracks soil moisture state</a:t>
            </a:r>
            <a:r>
              <a:rPr lang="en-US" sz="2400" dirty="0"/>
              <a:t>, i.e. Soil Moisture Accounting, Deficit and Constant, or Layered Green and </a:t>
            </a:r>
            <a:r>
              <a:rPr lang="en-US" sz="2400" dirty="0" err="1"/>
              <a:t>Ampt</a:t>
            </a:r>
            <a:r>
              <a:rPr lang="en-US" sz="2400" dirty="0"/>
              <a:t>.</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Use baseflow methods that </a:t>
            </a:r>
            <a:r>
              <a:rPr lang="en-US" sz="2400" b="1" dirty="0"/>
              <a:t>conserve mass</a:t>
            </a:r>
            <a:r>
              <a:rPr lang="en-US" sz="2400" dirty="0"/>
              <a:t> such that volumes do not increase above inputs volumes, i.e. Linear Reservoir Baseflow.</a:t>
            </a:r>
          </a:p>
          <a:p>
            <a:endParaRPr lang="en-US" dirty="0"/>
          </a:p>
          <a:p>
            <a:endParaRPr lang="en-US" dirty="0"/>
          </a:p>
          <a:p>
            <a:endParaRPr lang="en-US" dirty="0"/>
          </a:p>
        </p:txBody>
      </p:sp>
    </p:spTree>
    <p:extLst>
      <p:ext uri="{BB962C8B-B14F-4D97-AF65-F5344CB8AC3E}">
        <p14:creationId xmlns:p14="http://schemas.microsoft.com/office/powerpoint/2010/main" val="15544094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Deficit and Constant</a:t>
            </a:r>
          </a:p>
        </p:txBody>
      </p:sp>
      <p:pic>
        <p:nvPicPr>
          <p:cNvPr id="7" name="Picture 6">
            <a:extLst>
              <a:ext uri="{FF2B5EF4-FFF2-40B4-BE49-F238E27FC236}">
                <a16:creationId xmlns:a16="http://schemas.microsoft.com/office/drawing/2014/main" id="{10E848C4-15AD-57F4-697F-43A0F6C6678A}"/>
              </a:ext>
            </a:extLst>
          </p:cNvPr>
          <p:cNvPicPr>
            <a:picLocks noChangeAspect="1"/>
          </p:cNvPicPr>
          <p:nvPr/>
        </p:nvPicPr>
        <p:blipFill>
          <a:blip r:embed="rId3"/>
          <a:stretch>
            <a:fillRect/>
          </a:stretch>
        </p:blipFill>
        <p:spPr>
          <a:xfrm>
            <a:off x="6567792" y="1022032"/>
            <a:ext cx="5223752" cy="4813936"/>
          </a:xfrm>
          <a:prstGeom prst="rect">
            <a:avLst/>
          </a:prstGeom>
        </p:spPr>
      </p:pic>
      <p:sp>
        <p:nvSpPr>
          <p:cNvPr id="4" name="TextBox 3">
            <a:extLst>
              <a:ext uri="{FF2B5EF4-FFF2-40B4-BE49-F238E27FC236}">
                <a16:creationId xmlns:a16="http://schemas.microsoft.com/office/drawing/2014/main" id="{1FC1DFB0-AC33-D1BF-9E15-C36CB1354CBE}"/>
              </a:ext>
            </a:extLst>
          </p:cNvPr>
          <p:cNvSpPr txBox="1"/>
          <p:nvPr/>
        </p:nvSpPr>
        <p:spPr>
          <a:xfrm>
            <a:off x="579234" y="1116927"/>
            <a:ext cx="6094378" cy="1569660"/>
          </a:xfrm>
          <a:prstGeom prst="rect">
            <a:avLst/>
          </a:prstGeom>
          <a:noFill/>
        </p:spPr>
        <p:txBody>
          <a:bodyPr wrap="square">
            <a:spAutoFit/>
          </a:bodyPr>
          <a:lstStyle/>
          <a:p>
            <a:pPr marL="342900" indent="-342900" eaLnBrk="1" hangingPunct="1">
              <a:lnSpc>
                <a:spcPct val="80000"/>
              </a:lnSpc>
              <a:buFont typeface="Arial" panose="020B0604020202020204" pitchFamily="34" charset="0"/>
              <a:buChar char="•"/>
            </a:pPr>
            <a:r>
              <a:rPr lang="en-US" sz="2400" dirty="0"/>
              <a:t>Initial conditions:</a:t>
            </a:r>
          </a:p>
          <a:p>
            <a:pPr lvl="2">
              <a:lnSpc>
                <a:spcPct val="80000"/>
              </a:lnSpc>
            </a:pPr>
            <a:r>
              <a:rPr lang="en-US" sz="1800" dirty="0"/>
              <a:t>Initial deficit</a:t>
            </a:r>
          </a:p>
          <a:p>
            <a:pPr marL="342900" indent="-342900" eaLnBrk="1" hangingPunct="1">
              <a:lnSpc>
                <a:spcPct val="80000"/>
              </a:lnSpc>
              <a:buFont typeface="Arial" panose="020B0604020202020204" pitchFamily="34" charset="0"/>
              <a:buChar char="•"/>
            </a:pPr>
            <a:r>
              <a:rPr lang="en-US" sz="2400" dirty="0"/>
              <a:t>Parameters:</a:t>
            </a:r>
          </a:p>
          <a:p>
            <a:pPr lvl="2">
              <a:lnSpc>
                <a:spcPct val="80000"/>
              </a:lnSpc>
            </a:pPr>
            <a:r>
              <a:rPr lang="en-US" sz="1800" dirty="0"/>
              <a:t>Maximum deficit</a:t>
            </a:r>
          </a:p>
          <a:p>
            <a:pPr lvl="2">
              <a:lnSpc>
                <a:spcPct val="80000"/>
              </a:lnSpc>
            </a:pPr>
            <a:r>
              <a:rPr lang="en-US" sz="1800" dirty="0"/>
              <a:t>Percolation rate</a:t>
            </a:r>
          </a:p>
          <a:p>
            <a:pPr lvl="2">
              <a:lnSpc>
                <a:spcPct val="80000"/>
              </a:lnSpc>
            </a:pPr>
            <a:r>
              <a:rPr lang="en-US" sz="1800" dirty="0"/>
              <a:t>Percent impervious area</a:t>
            </a:r>
          </a:p>
        </p:txBody>
      </p:sp>
      <p:pic>
        <p:nvPicPr>
          <p:cNvPr id="5" name="Picture 4">
            <a:extLst>
              <a:ext uri="{FF2B5EF4-FFF2-40B4-BE49-F238E27FC236}">
                <a16:creationId xmlns:a16="http://schemas.microsoft.com/office/drawing/2014/main" id="{F16854D9-3FE1-0CCA-622A-7B5F090D7735}"/>
              </a:ext>
            </a:extLst>
          </p:cNvPr>
          <p:cNvPicPr>
            <a:picLocks noChangeAspect="1"/>
          </p:cNvPicPr>
          <p:nvPr/>
        </p:nvPicPr>
        <p:blipFill>
          <a:blip r:embed="rId4"/>
          <a:stretch>
            <a:fillRect/>
          </a:stretch>
        </p:blipFill>
        <p:spPr>
          <a:xfrm>
            <a:off x="579234" y="2889114"/>
            <a:ext cx="5223752" cy="3291950"/>
          </a:xfrm>
          <a:prstGeom prst="rect">
            <a:avLst/>
          </a:prstGeom>
          <a:ln>
            <a:solidFill>
              <a:schemeClr val="tx1"/>
            </a:solidFill>
          </a:ln>
        </p:spPr>
      </p:pic>
    </p:spTree>
    <p:extLst>
      <p:ext uri="{BB962C8B-B14F-4D97-AF65-F5344CB8AC3E}">
        <p14:creationId xmlns:p14="http://schemas.microsoft.com/office/powerpoint/2010/main" val="23226333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4860" y="128981"/>
            <a:ext cx="10185088" cy="785419"/>
          </a:xfrm>
        </p:spPr>
        <p:txBody>
          <a:bodyPr/>
          <a:lstStyle/>
          <a:p>
            <a:r>
              <a:rPr lang="en-US" dirty="0"/>
              <a:t>Percolation and Evapotranspiration</a:t>
            </a:r>
          </a:p>
        </p:txBody>
      </p:sp>
      <p:sp>
        <p:nvSpPr>
          <p:cNvPr id="3" name="Content Placeholder 2"/>
          <p:cNvSpPr>
            <a:spLocks noGrp="1"/>
          </p:cNvSpPr>
          <p:nvPr>
            <p:ph idx="4294967295"/>
          </p:nvPr>
        </p:nvSpPr>
        <p:spPr>
          <a:xfrm>
            <a:off x="340469" y="1274189"/>
            <a:ext cx="6118698" cy="4718050"/>
          </a:xfrm>
        </p:spPr>
        <p:txBody>
          <a:bodyPr/>
          <a:lstStyle/>
          <a:p>
            <a:pPr marL="342900" indent="-342900">
              <a:buFont typeface="Arial" panose="020B0604020202020204" pitchFamily="34" charset="0"/>
              <a:buChar char="•"/>
            </a:pPr>
            <a:r>
              <a:rPr lang="en-US" sz="2000" dirty="0"/>
              <a:t>Precipitation fills canopy storage first. Precipitation that exceeds the canopy storage capacity will overflow and be added to the surface.</a:t>
            </a:r>
          </a:p>
          <a:p>
            <a:pPr marL="342900" indent="-342900">
              <a:buFont typeface="Arial" panose="020B0604020202020204" pitchFamily="34" charset="0"/>
              <a:buChar char="•"/>
            </a:pPr>
            <a:r>
              <a:rPr lang="en-US" sz="2000" dirty="0"/>
              <a:t>The deficit is the amount of water that will infiltrate before surface runoff can begin.</a:t>
            </a:r>
          </a:p>
          <a:p>
            <a:pPr marL="342900" indent="-342900">
              <a:buFont typeface="Arial" panose="020B0604020202020204" pitchFamily="34" charset="0"/>
              <a:buChar char="•"/>
            </a:pPr>
            <a:r>
              <a:rPr lang="en-US" sz="2000" dirty="0"/>
              <a:t>Percolation only occurs when the soil is saturated, the moisture deficit must be reduced to zero.</a:t>
            </a:r>
          </a:p>
          <a:p>
            <a:pPr marL="342900" indent="-342900">
              <a:buFont typeface="Arial" panose="020B0604020202020204" pitchFamily="34" charset="0"/>
              <a:buChar char="•"/>
            </a:pPr>
            <a:r>
              <a:rPr lang="en-US" sz="2000" dirty="0"/>
              <a:t>Evapotranspiration is computed by the plant canopy component.</a:t>
            </a:r>
          </a:p>
        </p:txBody>
      </p:sp>
      <p:pic>
        <p:nvPicPr>
          <p:cNvPr id="5" name="Picture 4">
            <a:extLst>
              <a:ext uri="{FF2B5EF4-FFF2-40B4-BE49-F238E27FC236}">
                <a16:creationId xmlns:a16="http://schemas.microsoft.com/office/drawing/2014/main" id="{AA9F7177-B46B-4D13-2106-1BD77AFE9CD9}"/>
              </a:ext>
            </a:extLst>
          </p:cNvPr>
          <p:cNvPicPr>
            <a:picLocks noChangeAspect="1"/>
          </p:cNvPicPr>
          <p:nvPr/>
        </p:nvPicPr>
        <p:blipFill>
          <a:blip r:embed="rId3"/>
          <a:stretch>
            <a:fillRect/>
          </a:stretch>
        </p:blipFill>
        <p:spPr>
          <a:xfrm>
            <a:off x="6511336" y="1425135"/>
            <a:ext cx="5340195" cy="4007729"/>
          </a:xfrm>
          <a:prstGeom prst="rect">
            <a:avLst/>
          </a:prstGeom>
          <a:ln>
            <a:solidFill>
              <a:schemeClr val="tx1"/>
            </a:solidFill>
          </a:ln>
        </p:spPr>
      </p:pic>
      <p:sp>
        <p:nvSpPr>
          <p:cNvPr id="6" name="TextBox 5">
            <a:extLst>
              <a:ext uri="{FF2B5EF4-FFF2-40B4-BE49-F238E27FC236}">
                <a16:creationId xmlns:a16="http://schemas.microsoft.com/office/drawing/2014/main" id="{DE7B9457-28F9-68A9-D929-6A14C08AE69A}"/>
              </a:ext>
            </a:extLst>
          </p:cNvPr>
          <p:cNvSpPr txBox="1"/>
          <p:nvPr/>
        </p:nvSpPr>
        <p:spPr>
          <a:xfrm>
            <a:off x="9207166" y="1940129"/>
            <a:ext cx="1932782" cy="369332"/>
          </a:xfrm>
          <a:prstGeom prst="rect">
            <a:avLst/>
          </a:prstGeom>
          <a:noFill/>
        </p:spPr>
        <p:txBody>
          <a:bodyPr wrap="square">
            <a:spAutoFit/>
          </a:bodyPr>
          <a:lstStyle/>
          <a:p>
            <a:r>
              <a:rPr lang="en-US" sz="1800" dirty="0"/>
              <a:t>Precipitation</a:t>
            </a:r>
            <a:endParaRPr lang="en-US" dirty="0"/>
          </a:p>
        </p:txBody>
      </p:sp>
      <p:sp>
        <p:nvSpPr>
          <p:cNvPr id="7" name="TextBox 6">
            <a:extLst>
              <a:ext uri="{FF2B5EF4-FFF2-40B4-BE49-F238E27FC236}">
                <a16:creationId xmlns:a16="http://schemas.microsoft.com/office/drawing/2014/main" id="{746BA275-5F82-C400-966F-DC30CE298DCC}"/>
              </a:ext>
            </a:extLst>
          </p:cNvPr>
          <p:cNvSpPr txBox="1"/>
          <p:nvPr/>
        </p:nvSpPr>
        <p:spPr>
          <a:xfrm>
            <a:off x="8229600" y="2899321"/>
            <a:ext cx="2346123" cy="369332"/>
          </a:xfrm>
          <a:prstGeom prst="rect">
            <a:avLst/>
          </a:prstGeom>
          <a:noFill/>
        </p:spPr>
        <p:txBody>
          <a:bodyPr wrap="square">
            <a:spAutoFit/>
          </a:bodyPr>
          <a:lstStyle/>
          <a:p>
            <a:r>
              <a:rPr lang="en-US" sz="1800" dirty="0"/>
              <a:t>Soil Moisture Deficit</a:t>
            </a:r>
            <a:endParaRPr lang="en-US" dirty="0"/>
          </a:p>
        </p:txBody>
      </p:sp>
      <p:sp>
        <p:nvSpPr>
          <p:cNvPr id="10" name="TextBox 9">
            <a:extLst>
              <a:ext uri="{FF2B5EF4-FFF2-40B4-BE49-F238E27FC236}">
                <a16:creationId xmlns:a16="http://schemas.microsoft.com/office/drawing/2014/main" id="{EAE08CBB-0EF3-7A22-9AFB-A8EC96C48D97}"/>
              </a:ext>
            </a:extLst>
          </p:cNvPr>
          <p:cNvSpPr txBox="1"/>
          <p:nvPr/>
        </p:nvSpPr>
        <p:spPr>
          <a:xfrm>
            <a:off x="7386970" y="3858513"/>
            <a:ext cx="2511942" cy="369332"/>
          </a:xfrm>
          <a:prstGeom prst="rect">
            <a:avLst/>
          </a:prstGeom>
          <a:noFill/>
        </p:spPr>
        <p:txBody>
          <a:bodyPr wrap="square">
            <a:spAutoFit/>
          </a:bodyPr>
          <a:lstStyle/>
          <a:p>
            <a:r>
              <a:rPr lang="en-US" sz="1800" dirty="0"/>
              <a:t>Flow</a:t>
            </a:r>
            <a:endParaRPr lang="en-US" dirty="0"/>
          </a:p>
        </p:txBody>
      </p:sp>
    </p:spTree>
    <p:extLst>
      <p:ext uri="{BB962C8B-B14F-4D97-AF65-F5344CB8AC3E}">
        <p14:creationId xmlns:p14="http://schemas.microsoft.com/office/powerpoint/2010/main" val="26718087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Plant Canopy</a:t>
            </a:r>
          </a:p>
        </p:txBody>
      </p:sp>
      <p:sp>
        <p:nvSpPr>
          <p:cNvPr id="3" name="Content Placeholder 2"/>
          <p:cNvSpPr>
            <a:spLocks noGrp="1"/>
          </p:cNvSpPr>
          <p:nvPr>
            <p:ph sz="quarter" idx="4294967295"/>
          </p:nvPr>
        </p:nvSpPr>
        <p:spPr>
          <a:xfrm>
            <a:off x="243191" y="1192213"/>
            <a:ext cx="5486400" cy="4718050"/>
          </a:xfrm>
        </p:spPr>
        <p:txBody>
          <a:bodyPr/>
          <a:lstStyle/>
          <a:p>
            <a:pPr marL="342900" indent="-342900">
              <a:buFont typeface="Arial" panose="020B0604020202020204" pitchFamily="34" charset="0"/>
              <a:buChar char="•"/>
            </a:pPr>
            <a:r>
              <a:rPr lang="en-US" sz="2000" dirty="0"/>
              <a:t>There will be no evapotranspiration from the soil unless the plant canopy is enabled.</a:t>
            </a:r>
          </a:p>
          <a:p>
            <a:pPr marL="342900" indent="-342900">
              <a:buFont typeface="Arial" panose="020B0604020202020204" pitchFamily="34" charset="0"/>
              <a:buChar char="•"/>
            </a:pPr>
            <a:r>
              <a:rPr lang="en-US" sz="2000" dirty="0"/>
              <a:t>The Crop Coefficient can be used to increase/decrease evapotranspiration based on the vegetation type.</a:t>
            </a:r>
          </a:p>
          <a:p>
            <a:pPr marL="342900" indent="-342900">
              <a:buFont typeface="Arial" panose="020B0604020202020204" pitchFamily="34" charset="0"/>
              <a:buChar char="•"/>
            </a:pPr>
            <a:r>
              <a:rPr lang="en-US" sz="2000" dirty="0"/>
              <a:t>An uptake method must also be selected in the plant canopy.</a:t>
            </a:r>
          </a:p>
          <a:p>
            <a:pPr marL="342900" indent="-342900">
              <a:buFont typeface="Arial" panose="020B0604020202020204" pitchFamily="34" charset="0"/>
              <a:buChar char="•"/>
            </a:pPr>
            <a:r>
              <a:rPr lang="en-US" sz="2000" dirty="0"/>
              <a:t>The uptake method determines how water is extracted from the soil.</a:t>
            </a:r>
          </a:p>
          <a:p>
            <a:pPr marL="342900" indent="-342900">
              <a:buFont typeface="Arial" panose="020B0604020202020204" pitchFamily="34" charset="0"/>
              <a:buChar char="•"/>
            </a:pPr>
            <a:r>
              <a:rPr lang="en-US" sz="2000" dirty="0"/>
              <a:t>The Simple approach extracts at the potential evapotranspiration rate provided by the meteorologic model. It works with all three methods.</a:t>
            </a:r>
          </a:p>
          <a:p>
            <a:pPr marL="342900" indent="-342900">
              <a:buFont typeface="Arial" panose="020B0604020202020204" pitchFamily="34" charset="0"/>
              <a:buChar char="•"/>
            </a:pPr>
            <a:r>
              <a:rPr lang="en-US" sz="2000" dirty="0"/>
              <a:t>The Tension Reduction approach reduces extraction as the soil becomes drier. It is traditionally applied with soil moisture accounting but could be used with Layered Green </a:t>
            </a:r>
            <a:r>
              <a:rPr lang="en-US" sz="2000" dirty="0" err="1"/>
              <a:t>Ampt</a:t>
            </a:r>
            <a:r>
              <a:rPr lang="en-US" sz="2000" dirty="0"/>
              <a:t>.</a:t>
            </a:r>
          </a:p>
          <a:p>
            <a:endParaRPr lang="en-US" dirty="0"/>
          </a:p>
        </p:txBody>
      </p:sp>
      <p:pic>
        <p:nvPicPr>
          <p:cNvPr id="5" name="Picture 4"/>
          <p:cNvPicPr>
            <a:picLocks noChangeAspect="1" noChangeArrowheads="1"/>
          </p:cNvPicPr>
          <p:nvPr/>
        </p:nvPicPr>
        <p:blipFill>
          <a:blip r:embed="rId3" cstate="print"/>
          <a:srcRect/>
          <a:stretch>
            <a:fillRect/>
          </a:stretch>
        </p:blipFill>
        <p:spPr bwMode="auto">
          <a:xfrm>
            <a:off x="5925573" y="3551238"/>
            <a:ext cx="2657500" cy="2553093"/>
          </a:xfrm>
          <a:prstGeom prst="rect">
            <a:avLst/>
          </a:prstGeom>
          <a:noFill/>
          <a:ln w="9525">
            <a:solidFill>
              <a:schemeClr val="tx1"/>
            </a:solidFill>
            <a:miter lim="800000"/>
            <a:headEnd/>
            <a:tailEnd/>
          </a:ln>
        </p:spPr>
      </p:pic>
      <p:pic>
        <p:nvPicPr>
          <p:cNvPr id="7" name="Picture 6">
            <a:extLst>
              <a:ext uri="{FF2B5EF4-FFF2-40B4-BE49-F238E27FC236}">
                <a16:creationId xmlns:a16="http://schemas.microsoft.com/office/drawing/2014/main" id="{7511F115-37DD-BB78-0063-29C4EED871DC}"/>
              </a:ext>
            </a:extLst>
          </p:cNvPr>
          <p:cNvPicPr>
            <a:picLocks noChangeAspect="1"/>
          </p:cNvPicPr>
          <p:nvPr/>
        </p:nvPicPr>
        <p:blipFill>
          <a:blip r:embed="rId4"/>
          <a:stretch>
            <a:fillRect/>
          </a:stretch>
        </p:blipFill>
        <p:spPr>
          <a:xfrm>
            <a:off x="6074734" y="1067769"/>
            <a:ext cx="5610447" cy="2361231"/>
          </a:xfrm>
          <a:prstGeom prst="rect">
            <a:avLst/>
          </a:prstGeom>
          <a:ln>
            <a:solidFill>
              <a:schemeClr val="tx1"/>
            </a:solidFill>
          </a:ln>
        </p:spPr>
      </p:pic>
      <p:pic>
        <p:nvPicPr>
          <p:cNvPr id="4" name="Picture 3">
            <a:extLst>
              <a:ext uri="{FF2B5EF4-FFF2-40B4-BE49-F238E27FC236}">
                <a16:creationId xmlns:a16="http://schemas.microsoft.com/office/drawing/2014/main" id="{16CFAB42-6E62-B7DD-BF69-CABAFD11A59C}"/>
              </a:ext>
            </a:extLst>
          </p:cNvPr>
          <p:cNvPicPr>
            <a:picLocks noChangeAspect="1"/>
          </p:cNvPicPr>
          <p:nvPr/>
        </p:nvPicPr>
        <p:blipFill>
          <a:blip r:embed="rId5"/>
          <a:stretch>
            <a:fillRect/>
          </a:stretch>
        </p:blipFill>
        <p:spPr>
          <a:xfrm>
            <a:off x="8683339" y="3537520"/>
            <a:ext cx="3161331" cy="2566812"/>
          </a:xfrm>
          <a:prstGeom prst="rect">
            <a:avLst/>
          </a:prstGeom>
        </p:spPr>
      </p:pic>
    </p:spTree>
    <p:extLst>
      <p:ext uri="{BB962C8B-B14F-4D97-AF65-F5344CB8AC3E}">
        <p14:creationId xmlns:p14="http://schemas.microsoft.com/office/powerpoint/2010/main" val="7825326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54860" y="128981"/>
            <a:ext cx="10185088" cy="785419"/>
          </a:xfrm>
        </p:spPr>
        <p:txBody>
          <a:bodyPr>
            <a:normAutofit fontScale="90000"/>
          </a:bodyPr>
          <a:lstStyle/>
          <a:p>
            <a:r>
              <a:rPr lang="en-US" dirty="0"/>
              <a:t>Resources to quickly create an HEC-HMS project</a:t>
            </a:r>
          </a:p>
        </p:txBody>
      </p:sp>
      <p:sp>
        <p:nvSpPr>
          <p:cNvPr id="6" name="TextBox 5">
            <a:extLst>
              <a:ext uri="{FF2B5EF4-FFF2-40B4-BE49-F238E27FC236}">
                <a16:creationId xmlns:a16="http://schemas.microsoft.com/office/drawing/2014/main" id="{672AF6EB-7BEE-70F3-EE7B-AE2187B4A234}"/>
              </a:ext>
            </a:extLst>
          </p:cNvPr>
          <p:cNvSpPr txBox="1"/>
          <p:nvPr/>
        </p:nvSpPr>
        <p:spPr>
          <a:xfrm>
            <a:off x="1446178" y="1673158"/>
            <a:ext cx="9299643" cy="3108543"/>
          </a:xfrm>
          <a:prstGeom prst="rect">
            <a:avLst/>
          </a:prstGeom>
          <a:noFill/>
        </p:spPr>
        <p:txBody>
          <a:bodyPr wrap="square">
            <a:spAutoFit/>
          </a:bodyPr>
          <a:lstStyle/>
          <a:p>
            <a:pPr marL="457200" indent="-457200">
              <a:buFont typeface="Arial" panose="020B0604020202020204" pitchFamily="34" charset="0"/>
              <a:buChar char="•"/>
            </a:pPr>
            <a:r>
              <a:rPr lang="en-US" sz="2800" dirty="0">
                <a:hlinkClick r:id="rId3"/>
              </a:rPr>
              <a:t>Basic HEC-HMS</a:t>
            </a:r>
            <a:endParaRPr lang="en-US" sz="2800" dirty="0"/>
          </a:p>
          <a:p>
            <a:pPr marL="914400" lvl="1" indent="-457200">
              <a:buFont typeface="Arial" panose="020B0604020202020204" pitchFamily="34" charset="0"/>
              <a:buChar char="•"/>
            </a:pPr>
            <a:r>
              <a:rPr lang="en-US" sz="2800" dirty="0"/>
              <a:t>Delineate watershed and configure a simulation</a:t>
            </a:r>
          </a:p>
          <a:p>
            <a:pPr marL="457200" indent="-457200">
              <a:buFont typeface="Arial" panose="020B0604020202020204" pitchFamily="34" charset="0"/>
              <a:buChar char="•"/>
            </a:pPr>
            <a:r>
              <a:rPr lang="en-US" sz="2800" dirty="0">
                <a:hlinkClick r:id="rId4"/>
              </a:rPr>
              <a:t>Advanced HEC-HMS</a:t>
            </a:r>
            <a:endParaRPr lang="en-US" sz="2800" dirty="0"/>
          </a:p>
          <a:p>
            <a:pPr marL="914400" lvl="1" indent="-457200">
              <a:buFont typeface="Arial" panose="020B0604020202020204" pitchFamily="34" charset="0"/>
              <a:buChar char="•"/>
            </a:pPr>
            <a:r>
              <a:rPr lang="en-US" sz="2800" dirty="0"/>
              <a:t>Continuous simulation, Frequency/Hypothetical storms, Frequency analysis, Optimization, and Uncertainty analysis</a:t>
            </a:r>
          </a:p>
          <a:p>
            <a:pPr marL="457200" indent="-457200">
              <a:buFont typeface="Arial" panose="020B0604020202020204" pitchFamily="34" charset="0"/>
              <a:buChar char="•"/>
            </a:pPr>
            <a:r>
              <a:rPr lang="en-US" sz="2800" dirty="0">
                <a:hlinkClick r:id="rId5"/>
              </a:rPr>
              <a:t>Hydrologic Modeling and Debris Flow Modeling SOP</a:t>
            </a:r>
            <a:endParaRPr lang="en-US" sz="2800" dirty="0"/>
          </a:p>
        </p:txBody>
      </p:sp>
    </p:spTree>
    <p:extLst>
      <p:ext uri="{BB962C8B-B14F-4D97-AF65-F5344CB8AC3E}">
        <p14:creationId xmlns:p14="http://schemas.microsoft.com/office/powerpoint/2010/main" val="22974544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Configuration Requirements</a:t>
            </a:r>
          </a:p>
        </p:txBody>
      </p:sp>
      <p:graphicFrame>
        <p:nvGraphicFramePr>
          <p:cNvPr id="8" name="Content Placeholder 7"/>
          <p:cNvGraphicFramePr>
            <a:graphicFrameLocks noGrp="1"/>
          </p:cNvGraphicFramePr>
          <p:nvPr>
            <p:ph idx="4294967295"/>
            <p:extLst>
              <p:ext uri="{D42A27DB-BD31-4B8C-83A1-F6EECF244321}">
                <p14:modId xmlns:p14="http://schemas.microsoft.com/office/powerpoint/2010/main" val="2142426988"/>
              </p:ext>
            </p:extLst>
          </p:nvPr>
        </p:nvGraphicFramePr>
        <p:xfrm>
          <a:off x="199822" y="1109680"/>
          <a:ext cx="8382000" cy="1854200"/>
        </p:xfrm>
        <a:graphic>
          <a:graphicData uri="http://schemas.openxmlformats.org/drawingml/2006/table">
            <a:tbl>
              <a:tblPr firstRow="1" bandRow="1">
                <a:tableStyleId>{7E9639D4-E3E2-4D34-9284-5A2195B3D0D7}</a:tableStyleId>
              </a:tblPr>
              <a:tblGrid>
                <a:gridCol w="2095500">
                  <a:extLst>
                    <a:ext uri="{9D8B030D-6E8A-4147-A177-3AD203B41FA5}">
                      <a16:colId xmlns:a16="http://schemas.microsoft.com/office/drawing/2014/main" val="20000"/>
                    </a:ext>
                  </a:extLst>
                </a:gridCol>
                <a:gridCol w="2095500">
                  <a:extLst>
                    <a:ext uri="{9D8B030D-6E8A-4147-A177-3AD203B41FA5}">
                      <a16:colId xmlns:a16="http://schemas.microsoft.com/office/drawing/2014/main" val="3781606634"/>
                    </a:ext>
                  </a:extLst>
                </a:gridCol>
                <a:gridCol w="2095500">
                  <a:extLst>
                    <a:ext uri="{9D8B030D-6E8A-4147-A177-3AD203B41FA5}">
                      <a16:colId xmlns:a16="http://schemas.microsoft.com/office/drawing/2014/main" val="20001"/>
                    </a:ext>
                  </a:extLst>
                </a:gridCol>
                <a:gridCol w="2095500">
                  <a:extLst>
                    <a:ext uri="{9D8B030D-6E8A-4147-A177-3AD203B41FA5}">
                      <a16:colId xmlns:a16="http://schemas.microsoft.com/office/drawing/2014/main" val="20002"/>
                    </a:ext>
                  </a:extLst>
                </a:gridCol>
              </a:tblGrid>
              <a:tr h="370840">
                <a:tc>
                  <a:txBody>
                    <a:bodyPr/>
                    <a:lstStyle/>
                    <a:p>
                      <a:r>
                        <a:rPr lang="en-US" dirty="0">
                          <a:solidFill>
                            <a:schemeClr val="tx2"/>
                          </a:solidFill>
                        </a:rPr>
                        <a:t>Method</a:t>
                      </a:r>
                    </a:p>
                  </a:txBody>
                  <a:tcPr/>
                </a:tc>
                <a:tc>
                  <a:txBody>
                    <a:bodyPr/>
                    <a:lstStyle/>
                    <a:p>
                      <a:r>
                        <a:rPr lang="en-US" dirty="0">
                          <a:solidFill>
                            <a:schemeClr val="tx2"/>
                          </a:solidFill>
                        </a:rPr>
                        <a:t>Temperature</a:t>
                      </a:r>
                    </a:p>
                  </a:txBody>
                  <a:tcPr/>
                </a:tc>
                <a:tc>
                  <a:txBody>
                    <a:bodyPr/>
                    <a:lstStyle/>
                    <a:p>
                      <a:r>
                        <a:rPr lang="en-US" dirty="0">
                          <a:solidFill>
                            <a:schemeClr val="tx2"/>
                          </a:solidFill>
                        </a:rPr>
                        <a:t>Shortwave</a:t>
                      </a:r>
                    </a:p>
                  </a:txBody>
                  <a:tcPr/>
                </a:tc>
                <a:tc>
                  <a:txBody>
                    <a:bodyPr/>
                    <a:lstStyle/>
                    <a:p>
                      <a:r>
                        <a:rPr lang="en-US" dirty="0">
                          <a:solidFill>
                            <a:schemeClr val="tx2"/>
                          </a:solidFill>
                        </a:rPr>
                        <a:t>Longwave</a:t>
                      </a:r>
                    </a:p>
                  </a:txBody>
                  <a:tcPr/>
                </a:tc>
                <a:extLst>
                  <a:ext uri="{0D108BD9-81ED-4DB2-BD59-A6C34878D82A}">
                    <a16:rowId xmlns:a16="http://schemas.microsoft.com/office/drawing/2014/main" val="10000"/>
                  </a:ext>
                </a:extLst>
              </a:tr>
              <a:tr h="370840">
                <a:tc>
                  <a:txBody>
                    <a:bodyPr/>
                    <a:lstStyle/>
                    <a:p>
                      <a:r>
                        <a:rPr lang="en-US" dirty="0"/>
                        <a:t>Monthly Average</a:t>
                      </a:r>
                    </a:p>
                  </a:txBody>
                  <a:tcPr/>
                </a:tc>
                <a:tc>
                  <a:txBody>
                    <a:bodyPr/>
                    <a:lstStyle/>
                    <a:p>
                      <a:r>
                        <a:rPr lang="en-US" dirty="0"/>
                        <a:t>No</a:t>
                      </a:r>
                    </a:p>
                  </a:txBody>
                  <a:tcPr/>
                </a:tc>
                <a:tc>
                  <a:txBody>
                    <a:bodyPr/>
                    <a:lstStyle/>
                    <a:p>
                      <a:r>
                        <a:rPr lang="en-US" dirty="0"/>
                        <a:t>No</a:t>
                      </a:r>
                    </a:p>
                  </a:txBody>
                  <a:tcPr/>
                </a:tc>
                <a:tc>
                  <a:txBody>
                    <a:bodyPr/>
                    <a:lstStyle/>
                    <a:p>
                      <a:r>
                        <a:rPr lang="en-US" dirty="0"/>
                        <a:t>No</a:t>
                      </a:r>
                    </a:p>
                  </a:txBody>
                  <a:tcPr/>
                </a:tc>
                <a:extLst>
                  <a:ext uri="{0D108BD9-81ED-4DB2-BD59-A6C34878D82A}">
                    <a16:rowId xmlns:a16="http://schemas.microsoft.com/office/drawing/2014/main" val="10001"/>
                  </a:ext>
                </a:extLst>
              </a:tr>
              <a:tr h="370840">
                <a:tc>
                  <a:txBody>
                    <a:bodyPr/>
                    <a:lstStyle/>
                    <a:p>
                      <a:r>
                        <a:rPr lang="en-US" dirty="0" err="1"/>
                        <a:t>Hamon</a:t>
                      </a:r>
                      <a:endParaRPr lang="en-US" dirty="0"/>
                    </a:p>
                  </a:txBody>
                  <a:tcPr/>
                </a:tc>
                <a:tc>
                  <a:txBody>
                    <a:bodyPr/>
                    <a:lstStyle/>
                    <a:p>
                      <a:r>
                        <a:rPr lang="en-US" dirty="0"/>
                        <a:t>Yes</a:t>
                      </a:r>
                    </a:p>
                  </a:txBody>
                  <a:tcPr/>
                </a:tc>
                <a:tc>
                  <a:txBody>
                    <a:bodyPr/>
                    <a:lstStyle/>
                    <a:p>
                      <a:r>
                        <a:rPr lang="en-US" dirty="0"/>
                        <a:t>No</a:t>
                      </a:r>
                    </a:p>
                  </a:txBody>
                  <a:tcPr/>
                </a:tc>
                <a:tc>
                  <a:txBody>
                    <a:bodyPr/>
                    <a:lstStyle/>
                    <a:p>
                      <a:r>
                        <a:rPr lang="en-US" dirty="0"/>
                        <a:t>No</a:t>
                      </a:r>
                    </a:p>
                  </a:txBody>
                  <a:tcPr/>
                </a:tc>
                <a:extLst>
                  <a:ext uri="{0D108BD9-81ED-4DB2-BD59-A6C34878D82A}">
                    <a16:rowId xmlns:a16="http://schemas.microsoft.com/office/drawing/2014/main" val="10002"/>
                  </a:ext>
                </a:extLst>
              </a:tr>
              <a:tr h="370840">
                <a:tc>
                  <a:txBody>
                    <a:bodyPr/>
                    <a:lstStyle/>
                    <a:p>
                      <a:r>
                        <a:rPr lang="en-US" dirty="0"/>
                        <a:t>Hargreaves</a:t>
                      </a:r>
                    </a:p>
                  </a:txBody>
                  <a:tcPr/>
                </a:tc>
                <a:tc>
                  <a:txBody>
                    <a:bodyPr/>
                    <a:lstStyle/>
                    <a:p>
                      <a:r>
                        <a:rPr lang="en-US" dirty="0"/>
                        <a:t>Yes</a:t>
                      </a:r>
                    </a:p>
                  </a:txBody>
                  <a:tcPr/>
                </a:tc>
                <a:tc>
                  <a:txBody>
                    <a:bodyPr/>
                    <a:lstStyle/>
                    <a:p>
                      <a:r>
                        <a:rPr lang="en-US" dirty="0"/>
                        <a:t>Yes</a:t>
                      </a:r>
                      <a:endParaRPr lang="en-US" baseline="30000" dirty="0"/>
                    </a:p>
                  </a:txBody>
                  <a:tcPr/>
                </a:tc>
                <a:tc>
                  <a:txBody>
                    <a:bodyPr/>
                    <a:lstStyle/>
                    <a:p>
                      <a:r>
                        <a:rPr lang="en-US" dirty="0"/>
                        <a:t>No</a:t>
                      </a:r>
                    </a:p>
                  </a:txBody>
                  <a:tcPr/>
                </a:tc>
                <a:extLst>
                  <a:ext uri="{0D108BD9-81ED-4DB2-BD59-A6C34878D82A}">
                    <a16:rowId xmlns:a16="http://schemas.microsoft.com/office/drawing/2014/main" val="10003"/>
                  </a:ext>
                </a:extLst>
              </a:tr>
              <a:tr h="370840">
                <a:tc>
                  <a:txBody>
                    <a:bodyPr/>
                    <a:lstStyle/>
                    <a:p>
                      <a:r>
                        <a:rPr lang="en-US" dirty="0"/>
                        <a:t>Penman-</a:t>
                      </a:r>
                      <a:r>
                        <a:rPr lang="en-US" dirty="0" err="1"/>
                        <a:t>Monteith</a:t>
                      </a:r>
                      <a:endParaRPr lang="en-US" dirty="0"/>
                    </a:p>
                  </a:txBody>
                  <a:tcPr/>
                </a:tc>
                <a:tc>
                  <a:txBody>
                    <a:bodyPr/>
                    <a:lstStyle/>
                    <a:p>
                      <a:r>
                        <a:rPr lang="en-US" dirty="0"/>
                        <a:t>Yes</a:t>
                      </a:r>
                    </a:p>
                  </a:txBody>
                  <a:tcPr/>
                </a:tc>
                <a:tc>
                  <a:txBody>
                    <a:bodyPr/>
                    <a:lstStyle/>
                    <a:p>
                      <a:r>
                        <a:rPr lang="en-US" dirty="0"/>
                        <a:t>Yes</a:t>
                      </a:r>
                      <a:endParaRPr lang="en-US" baseline="30000" dirty="0"/>
                    </a:p>
                  </a:txBody>
                  <a:tcPr/>
                </a:tc>
                <a:tc>
                  <a:txBody>
                    <a:bodyPr/>
                    <a:lstStyle/>
                    <a:p>
                      <a:r>
                        <a:rPr lang="en-US" dirty="0"/>
                        <a:t>Yes</a:t>
                      </a:r>
                      <a:endParaRPr lang="en-US" baseline="30000" dirty="0"/>
                    </a:p>
                  </a:txBody>
                  <a:tcPr/>
                </a:tc>
                <a:extLst>
                  <a:ext uri="{0D108BD9-81ED-4DB2-BD59-A6C34878D82A}">
                    <a16:rowId xmlns:a16="http://schemas.microsoft.com/office/drawing/2014/main" val="10004"/>
                  </a:ext>
                </a:extLst>
              </a:tr>
            </a:tbl>
          </a:graphicData>
        </a:graphic>
      </p:graphicFrame>
      <p:graphicFrame>
        <p:nvGraphicFramePr>
          <p:cNvPr id="3" name="Content Placeholder 7">
            <a:extLst>
              <a:ext uri="{FF2B5EF4-FFF2-40B4-BE49-F238E27FC236}">
                <a16:creationId xmlns:a16="http://schemas.microsoft.com/office/drawing/2014/main" id="{804AC58A-0AC5-2CE8-6F36-F822BBEA7701}"/>
              </a:ext>
            </a:extLst>
          </p:cNvPr>
          <p:cNvGraphicFramePr>
            <a:graphicFrameLocks/>
          </p:cNvGraphicFramePr>
          <p:nvPr>
            <p:extLst>
              <p:ext uri="{D42A27DB-BD31-4B8C-83A1-F6EECF244321}">
                <p14:modId xmlns:p14="http://schemas.microsoft.com/office/powerpoint/2010/main" val="1566610609"/>
              </p:ext>
            </p:extLst>
          </p:nvPr>
        </p:nvGraphicFramePr>
        <p:xfrm>
          <a:off x="199822" y="3186653"/>
          <a:ext cx="6286500" cy="1854200"/>
        </p:xfrm>
        <a:graphic>
          <a:graphicData uri="http://schemas.openxmlformats.org/drawingml/2006/table">
            <a:tbl>
              <a:tblPr firstRow="1" bandRow="1">
                <a:tableStyleId>{7E9639D4-E3E2-4D34-9284-5A2195B3D0D7}</a:tableStyleId>
              </a:tblPr>
              <a:tblGrid>
                <a:gridCol w="2095500">
                  <a:extLst>
                    <a:ext uri="{9D8B030D-6E8A-4147-A177-3AD203B41FA5}">
                      <a16:colId xmlns:a16="http://schemas.microsoft.com/office/drawing/2014/main" val="20000"/>
                    </a:ext>
                  </a:extLst>
                </a:gridCol>
                <a:gridCol w="2095500">
                  <a:extLst>
                    <a:ext uri="{9D8B030D-6E8A-4147-A177-3AD203B41FA5}">
                      <a16:colId xmlns:a16="http://schemas.microsoft.com/office/drawing/2014/main" val="3781606634"/>
                    </a:ext>
                  </a:extLst>
                </a:gridCol>
                <a:gridCol w="2095500">
                  <a:extLst>
                    <a:ext uri="{9D8B030D-6E8A-4147-A177-3AD203B41FA5}">
                      <a16:colId xmlns:a16="http://schemas.microsoft.com/office/drawing/2014/main" val="20002"/>
                    </a:ext>
                  </a:extLst>
                </a:gridCol>
              </a:tblGrid>
              <a:tr h="370840">
                <a:tc>
                  <a:txBody>
                    <a:bodyPr/>
                    <a:lstStyle/>
                    <a:p>
                      <a:r>
                        <a:rPr lang="en-US" dirty="0">
                          <a:solidFill>
                            <a:schemeClr val="tx2"/>
                          </a:solidFill>
                        </a:rPr>
                        <a:t>Method</a:t>
                      </a:r>
                    </a:p>
                  </a:txBody>
                  <a:tcPr/>
                </a:tc>
                <a:tc>
                  <a:txBody>
                    <a:bodyPr/>
                    <a:lstStyle/>
                    <a:p>
                      <a:r>
                        <a:rPr lang="en-US" dirty="0">
                          <a:solidFill>
                            <a:schemeClr val="tx2"/>
                          </a:solidFill>
                        </a:rPr>
                        <a:t>Humidity</a:t>
                      </a:r>
                    </a:p>
                  </a:txBody>
                  <a:tcPr/>
                </a:tc>
                <a:tc>
                  <a:txBody>
                    <a:bodyPr/>
                    <a:lstStyle/>
                    <a:p>
                      <a:r>
                        <a:rPr lang="en-US" dirty="0">
                          <a:solidFill>
                            <a:schemeClr val="tx2"/>
                          </a:solidFill>
                        </a:rPr>
                        <a:t>Windspeed</a:t>
                      </a:r>
                    </a:p>
                  </a:txBody>
                  <a:tcPr/>
                </a:tc>
                <a:extLst>
                  <a:ext uri="{0D108BD9-81ED-4DB2-BD59-A6C34878D82A}">
                    <a16:rowId xmlns:a16="http://schemas.microsoft.com/office/drawing/2014/main" val="10000"/>
                  </a:ext>
                </a:extLst>
              </a:tr>
              <a:tr h="370840">
                <a:tc>
                  <a:txBody>
                    <a:bodyPr/>
                    <a:lstStyle/>
                    <a:p>
                      <a:r>
                        <a:rPr lang="en-US" dirty="0"/>
                        <a:t>Monthly Average</a:t>
                      </a:r>
                    </a:p>
                  </a:txBody>
                  <a:tcPr/>
                </a:tc>
                <a:tc>
                  <a:txBody>
                    <a:bodyPr/>
                    <a:lstStyle/>
                    <a:p>
                      <a:r>
                        <a:rPr lang="en-US" dirty="0"/>
                        <a:t>No</a:t>
                      </a:r>
                    </a:p>
                  </a:txBody>
                  <a:tcPr/>
                </a:tc>
                <a:tc>
                  <a:txBody>
                    <a:bodyPr/>
                    <a:lstStyle/>
                    <a:p>
                      <a:r>
                        <a:rPr lang="en-US" dirty="0"/>
                        <a:t>No</a:t>
                      </a:r>
                    </a:p>
                  </a:txBody>
                  <a:tcPr/>
                </a:tc>
                <a:extLst>
                  <a:ext uri="{0D108BD9-81ED-4DB2-BD59-A6C34878D82A}">
                    <a16:rowId xmlns:a16="http://schemas.microsoft.com/office/drawing/2014/main" val="10001"/>
                  </a:ext>
                </a:extLst>
              </a:tr>
              <a:tr h="370840">
                <a:tc>
                  <a:txBody>
                    <a:bodyPr/>
                    <a:lstStyle/>
                    <a:p>
                      <a:r>
                        <a:rPr lang="en-US" dirty="0" err="1"/>
                        <a:t>Hamon</a:t>
                      </a:r>
                      <a:endParaRPr lang="en-US" dirty="0"/>
                    </a:p>
                  </a:txBody>
                  <a:tcPr/>
                </a:tc>
                <a:tc>
                  <a:txBody>
                    <a:bodyPr/>
                    <a:lstStyle/>
                    <a:p>
                      <a:r>
                        <a:rPr lang="en-US" dirty="0"/>
                        <a:t>No</a:t>
                      </a:r>
                    </a:p>
                  </a:txBody>
                  <a:tcPr/>
                </a:tc>
                <a:tc>
                  <a:txBody>
                    <a:bodyPr/>
                    <a:lstStyle/>
                    <a:p>
                      <a:r>
                        <a:rPr lang="en-US" dirty="0"/>
                        <a:t>No</a:t>
                      </a:r>
                    </a:p>
                  </a:txBody>
                  <a:tcPr/>
                </a:tc>
                <a:extLst>
                  <a:ext uri="{0D108BD9-81ED-4DB2-BD59-A6C34878D82A}">
                    <a16:rowId xmlns:a16="http://schemas.microsoft.com/office/drawing/2014/main" val="10002"/>
                  </a:ext>
                </a:extLst>
              </a:tr>
              <a:tr h="370840">
                <a:tc>
                  <a:txBody>
                    <a:bodyPr/>
                    <a:lstStyle/>
                    <a:p>
                      <a:r>
                        <a:rPr lang="en-US" dirty="0"/>
                        <a:t>Hargreaves</a:t>
                      </a:r>
                    </a:p>
                  </a:txBody>
                  <a:tcPr/>
                </a:tc>
                <a:tc>
                  <a:txBody>
                    <a:bodyPr/>
                    <a:lstStyle/>
                    <a:p>
                      <a:r>
                        <a:rPr lang="en-US" dirty="0"/>
                        <a:t>No</a:t>
                      </a:r>
                    </a:p>
                  </a:txBody>
                  <a:tcPr/>
                </a:tc>
                <a:tc>
                  <a:txBody>
                    <a:bodyPr/>
                    <a:lstStyle/>
                    <a:p>
                      <a:r>
                        <a:rPr lang="en-US" dirty="0"/>
                        <a:t>No</a:t>
                      </a:r>
                    </a:p>
                  </a:txBody>
                  <a:tcPr/>
                </a:tc>
                <a:extLst>
                  <a:ext uri="{0D108BD9-81ED-4DB2-BD59-A6C34878D82A}">
                    <a16:rowId xmlns:a16="http://schemas.microsoft.com/office/drawing/2014/main" val="10003"/>
                  </a:ext>
                </a:extLst>
              </a:tr>
              <a:tr h="370840">
                <a:tc>
                  <a:txBody>
                    <a:bodyPr/>
                    <a:lstStyle/>
                    <a:p>
                      <a:r>
                        <a:rPr lang="en-US" dirty="0"/>
                        <a:t>Penman-</a:t>
                      </a:r>
                      <a:r>
                        <a:rPr lang="en-US" dirty="0" err="1"/>
                        <a:t>Monteith</a:t>
                      </a:r>
                      <a:endParaRPr lang="en-US" dirty="0"/>
                    </a:p>
                  </a:txBody>
                  <a:tcPr/>
                </a:tc>
                <a:tc>
                  <a:txBody>
                    <a:bodyPr/>
                    <a:lstStyle/>
                    <a:p>
                      <a:r>
                        <a:rPr lang="en-US" dirty="0"/>
                        <a:t>Yes</a:t>
                      </a:r>
                    </a:p>
                  </a:txBody>
                  <a:tcPr/>
                </a:tc>
                <a:tc>
                  <a:txBody>
                    <a:bodyPr/>
                    <a:lstStyle/>
                    <a:p>
                      <a:r>
                        <a:rPr lang="en-US" dirty="0"/>
                        <a:t>Yes</a:t>
                      </a:r>
                      <a:endParaRPr lang="en-US" baseline="30000" dirty="0"/>
                    </a:p>
                  </a:txBody>
                  <a:tcPr/>
                </a:tc>
                <a:extLst>
                  <a:ext uri="{0D108BD9-81ED-4DB2-BD59-A6C34878D82A}">
                    <a16:rowId xmlns:a16="http://schemas.microsoft.com/office/drawing/2014/main" val="10004"/>
                  </a:ext>
                </a:extLst>
              </a:tr>
            </a:tbl>
          </a:graphicData>
        </a:graphic>
      </p:graphicFrame>
      <p:pic>
        <p:nvPicPr>
          <p:cNvPr id="4" name="Picture 3">
            <a:extLst>
              <a:ext uri="{FF2B5EF4-FFF2-40B4-BE49-F238E27FC236}">
                <a16:creationId xmlns:a16="http://schemas.microsoft.com/office/drawing/2014/main" id="{CA4C867A-9EE7-1D07-019A-E7E6468D4A03}"/>
              </a:ext>
            </a:extLst>
          </p:cNvPr>
          <p:cNvPicPr>
            <a:picLocks noChangeAspect="1"/>
          </p:cNvPicPr>
          <p:nvPr/>
        </p:nvPicPr>
        <p:blipFill>
          <a:blip r:embed="rId3"/>
          <a:stretch>
            <a:fillRect/>
          </a:stretch>
        </p:blipFill>
        <p:spPr>
          <a:xfrm>
            <a:off x="7386529" y="3186653"/>
            <a:ext cx="3753419" cy="2816191"/>
          </a:xfrm>
          <a:prstGeom prst="rect">
            <a:avLst/>
          </a:prstGeom>
          <a:ln>
            <a:solidFill>
              <a:schemeClr val="tx1"/>
            </a:solidFill>
          </a:ln>
        </p:spPr>
      </p:pic>
    </p:spTree>
    <p:extLst>
      <p:ext uri="{BB962C8B-B14F-4D97-AF65-F5344CB8AC3E}">
        <p14:creationId xmlns:p14="http://schemas.microsoft.com/office/powerpoint/2010/main" val="301652871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vert="horz" lIns="91440" tIns="45720" rIns="91440" bIns="45720" rtlCol="0" anchor="ctr">
            <a:noAutofit/>
          </a:bodyPr>
          <a:lstStyle/>
          <a:p>
            <a:r>
              <a:rPr lang="en-US" dirty="0"/>
              <a:t>Baseflow in HEC-HMS</a:t>
            </a:r>
          </a:p>
        </p:txBody>
      </p:sp>
      <p:sp>
        <p:nvSpPr>
          <p:cNvPr id="2" name="Content Placeholder 1"/>
          <p:cNvSpPr>
            <a:spLocks noGrp="1"/>
          </p:cNvSpPr>
          <p:nvPr>
            <p:ph sz="quarter" idx="4294967295"/>
          </p:nvPr>
        </p:nvSpPr>
        <p:spPr>
          <a:xfrm>
            <a:off x="0" y="1828800"/>
            <a:ext cx="5991225" cy="4364038"/>
          </a:xfrm>
        </p:spPr>
        <p:txBody>
          <a:bodyPr vert="horz" lIns="91440" tIns="45720" rIns="91440" bIns="45720" rtlCol="0">
            <a:normAutofit/>
          </a:bodyPr>
          <a:lstStyle/>
          <a:p>
            <a:pPr marL="628650" indent="-285750">
              <a:buFont typeface="Arial" panose="020B0604020202020204" pitchFamily="34" charset="0"/>
              <a:buChar char="•"/>
            </a:pPr>
            <a:r>
              <a:rPr lang="en-US" sz="1800" dirty="0"/>
              <a:t>In many cases, direct runoff accounts for the flood magnitude. Baseflow is an important process to consider for modeling runoff volume. </a:t>
            </a:r>
          </a:p>
          <a:p>
            <a:pPr marL="628650" indent="-285750">
              <a:buFont typeface="Arial" panose="020B0604020202020204" pitchFamily="34" charset="0"/>
              <a:buChar char="•"/>
            </a:pPr>
            <a:endParaRPr lang="en-US" sz="1800" dirty="0"/>
          </a:p>
          <a:p>
            <a:pPr marL="628650" indent="-285750">
              <a:buFont typeface="Arial" panose="020B0604020202020204" pitchFamily="34" charset="0"/>
              <a:buChar char="•"/>
            </a:pPr>
            <a:r>
              <a:rPr lang="en-US" sz="1800" dirty="0"/>
              <a:t>Baseflow is comprised of runoff that infiltrates into the ground, flows down gradient, and then flows back onto the land surface in small channels, streams, and rivers. </a:t>
            </a:r>
          </a:p>
          <a:p>
            <a:pPr marL="628650" indent="-285750">
              <a:buFont typeface="Arial" panose="020B0604020202020204" pitchFamily="34" charset="0"/>
              <a:buChar char="•"/>
            </a:pPr>
            <a:endParaRPr lang="en-US" sz="1800" dirty="0"/>
          </a:p>
          <a:p>
            <a:pPr marL="628650" indent="-285750">
              <a:buFont typeface="Arial" panose="020B0604020202020204" pitchFamily="34" charset="0"/>
              <a:buChar char="•"/>
            </a:pPr>
            <a:r>
              <a:rPr lang="en-US" sz="1800" dirty="0"/>
              <a:t>Baseflow includes interflow and baseflow (or saturated groundwater flow). There are different paths water takes when moving through the ground. </a:t>
            </a:r>
          </a:p>
        </p:txBody>
      </p:sp>
      <p:pic>
        <p:nvPicPr>
          <p:cNvPr id="4" name="Picture 3">
            <a:extLst>
              <a:ext uri="{FF2B5EF4-FFF2-40B4-BE49-F238E27FC236}">
                <a16:creationId xmlns:a16="http://schemas.microsoft.com/office/drawing/2014/main" id="{ED6FF69B-2150-4032-8497-FC62723A4AEC}"/>
              </a:ext>
            </a:extLst>
          </p:cNvPr>
          <p:cNvPicPr>
            <a:picLocks noChangeAspect="1"/>
          </p:cNvPicPr>
          <p:nvPr/>
        </p:nvPicPr>
        <p:blipFill rotWithShape="1">
          <a:blip r:embed="rId3"/>
          <a:srcRect l="2548" r="16806"/>
          <a:stretch/>
        </p:blipFill>
        <p:spPr>
          <a:xfrm>
            <a:off x="5991225" y="1467555"/>
            <a:ext cx="5499048" cy="4364038"/>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231991053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E6876F-692D-3919-D3B2-1E4E27C992A3}"/>
              </a:ext>
            </a:extLst>
          </p:cNvPr>
          <p:cNvSpPr>
            <a:spLocks noGrp="1"/>
          </p:cNvSpPr>
          <p:nvPr>
            <p:ph type="title"/>
          </p:nvPr>
        </p:nvSpPr>
        <p:spPr/>
        <p:txBody>
          <a:bodyPr/>
          <a:lstStyle/>
          <a:p>
            <a:endParaRPr lang="en-US"/>
          </a:p>
        </p:txBody>
      </p:sp>
      <p:pic>
        <p:nvPicPr>
          <p:cNvPr id="3" name="Picture 5" descr="Restore Sub Surface and Surface Flows">
            <a:extLst>
              <a:ext uri="{FF2B5EF4-FFF2-40B4-BE49-F238E27FC236}">
                <a16:creationId xmlns:a16="http://schemas.microsoft.com/office/drawing/2014/main" id="{A893FF53-CA54-B1A8-FF50-DF8A793020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18243"/>
          <a:stretch>
            <a:fillRect/>
          </a:stretch>
        </p:blipFill>
        <p:spPr bwMode="auto">
          <a:xfrm>
            <a:off x="1157100" y="1439693"/>
            <a:ext cx="9877799" cy="4440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948779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54860" y="128981"/>
            <a:ext cx="10185088" cy="785419"/>
          </a:xfrm>
        </p:spPr>
        <p:txBody>
          <a:bodyPr/>
          <a:lstStyle/>
          <a:p>
            <a:r>
              <a:rPr lang="en-US" dirty="0"/>
              <a:t>Linear Reservoir Baseflow</a:t>
            </a:r>
          </a:p>
        </p:txBody>
      </p:sp>
      <p:sp>
        <p:nvSpPr>
          <p:cNvPr id="2" name="Content Placeholder 1"/>
          <p:cNvSpPr>
            <a:spLocks noGrp="1"/>
          </p:cNvSpPr>
          <p:nvPr>
            <p:ph sz="quarter" idx="4294967295"/>
          </p:nvPr>
        </p:nvSpPr>
        <p:spPr>
          <a:xfrm>
            <a:off x="86935" y="1144936"/>
            <a:ext cx="7804204" cy="5435600"/>
          </a:xfrm>
          <a:noFill/>
        </p:spPr>
        <p:txBody>
          <a:bodyPr>
            <a:normAutofit/>
          </a:bodyPr>
          <a:lstStyle/>
          <a:p>
            <a:pPr marL="342900" indent="-342900">
              <a:buFont typeface="Arial" panose="020B0604020202020204" pitchFamily="34" charset="0"/>
              <a:buChar char="•"/>
            </a:pPr>
            <a:r>
              <a:rPr lang="en-US" sz="2200" dirty="0">
                <a:solidFill>
                  <a:schemeClr val="tx1"/>
                </a:solidFill>
              </a:rPr>
              <a:t>The linear reservoir baseflow method is designed to work with all loss methods.</a:t>
            </a:r>
          </a:p>
          <a:p>
            <a:pPr marL="342900" indent="-342900">
              <a:buFont typeface="Arial" panose="020B0604020202020204" pitchFamily="34" charset="0"/>
              <a:buChar char="•"/>
            </a:pPr>
            <a:r>
              <a:rPr lang="en-US" sz="2200" dirty="0">
                <a:solidFill>
                  <a:schemeClr val="tx1"/>
                </a:solidFill>
              </a:rPr>
              <a:t>All losses in the Initial and Constant, Curve Number, and Green and </a:t>
            </a:r>
            <a:r>
              <a:rPr lang="en-US" sz="2200" dirty="0" err="1">
                <a:solidFill>
                  <a:schemeClr val="tx1"/>
                </a:solidFill>
              </a:rPr>
              <a:t>Ampt</a:t>
            </a:r>
            <a:r>
              <a:rPr lang="en-US" sz="2200" dirty="0">
                <a:solidFill>
                  <a:schemeClr val="tx1"/>
                </a:solidFill>
              </a:rPr>
              <a:t> loss methods are available to the Linear Reservoir Baseflow.</a:t>
            </a:r>
          </a:p>
          <a:p>
            <a:pPr marL="342900" indent="-342900">
              <a:buFont typeface="Arial" panose="020B0604020202020204" pitchFamily="34" charset="0"/>
              <a:buChar char="•"/>
            </a:pPr>
            <a:r>
              <a:rPr lang="en-US" sz="2200" dirty="0">
                <a:solidFill>
                  <a:schemeClr val="tx1"/>
                </a:solidFill>
              </a:rPr>
              <a:t>Only percolation(represents saturated conditions) in the Deficit and Constant, SMA, and Layered Green and </a:t>
            </a:r>
            <a:r>
              <a:rPr lang="en-US" sz="2200" dirty="0" err="1">
                <a:solidFill>
                  <a:schemeClr val="tx1"/>
                </a:solidFill>
              </a:rPr>
              <a:t>Ampt</a:t>
            </a:r>
            <a:r>
              <a:rPr lang="en-US" sz="2200" dirty="0">
                <a:solidFill>
                  <a:schemeClr val="tx1"/>
                </a:solidFill>
              </a:rPr>
              <a:t> methods is routed to the Linear Reservoir Baseflow.</a:t>
            </a:r>
          </a:p>
          <a:p>
            <a:pPr marL="342900" indent="-342900">
              <a:buFont typeface="Arial" panose="020B0604020202020204" pitchFamily="34" charset="0"/>
              <a:buChar char="•"/>
            </a:pPr>
            <a:endParaRPr lang="en-US" sz="2200" dirty="0">
              <a:solidFill>
                <a:schemeClr val="tx1"/>
              </a:solidFill>
            </a:endParaRPr>
          </a:p>
        </p:txBody>
      </p:sp>
      <p:grpSp>
        <p:nvGrpSpPr>
          <p:cNvPr id="4" name="Group 3">
            <a:extLst>
              <a:ext uri="{FF2B5EF4-FFF2-40B4-BE49-F238E27FC236}">
                <a16:creationId xmlns:a16="http://schemas.microsoft.com/office/drawing/2014/main" id="{E8917855-5657-A691-145C-180AE2434201}"/>
              </a:ext>
            </a:extLst>
          </p:cNvPr>
          <p:cNvGrpSpPr/>
          <p:nvPr/>
        </p:nvGrpSpPr>
        <p:grpSpPr>
          <a:xfrm>
            <a:off x="7816711" y="1426196"/>
            <a:ext cx="4174125" cy="4005608"/>
            <a:chOff x="7930940" y="795044"/>
            <a:chExt cx="4174125" cy="4005608"/>
          </a:xfrm>
        </p:grpSpPr>
        <p:grpSp>
          <p:nvGrpSpPr>
            <p:cNvPr id="46" name="Group 45">
              <a:extLst>
                <a:ext uri="{FF2B5EF4-FFF2-40B4-BE49-F238E27FC236}">
                  <a16:creationId xmlns:a16="http://schemas.microsoft.com/office/drawing/2014/main" id="{5B051BE0-C9D9-4F7D-BF72-4B0B46962C60}"/>
                </a:ext>
              </a:extLst>
            </p:cNvPr>
            <p:cNvGrpSpPr/>
            <p:nvPr/>
          </p:nvGrpSpPr>
          <p:grpSpPr>
            <a:xfrm>
              <a:off x="7930940" y="795044"/>
              <a:ext cx="4174125" cy="4005608"/>
              <a:chOff x="6535297" y="2371190"/>
              <a:chExt cx="4174125" cy="4005608"/>
            </a:xfrm>
          </p:grpSpPr>
          <p:grpSp>
            <p:nvGrpSpPr>
              <p:cNvPr id="47" name="Group 46">
                <a:extLst>
                  <a:ext uri="{FF2B5EF4-FFF2-40B4-BE49-F238E27FC236}">
                    <a16:creationId xmlns:a16="http://schemas.microsoft.com/office/drawing/2014/main" id="{F978B760-39C6-4EE9-9669-EA8BE2B4C4DC}"/>
                  </a:ext>
                </a:extLst>
              </p:cNvPr>
              <p:cNvGrpSpPr/>
              <p:nvPr/>
            </p:nvGrpSpPr>
            <p:grpSpPr>
              <a:xfrm>
                <a:off x="6535297" y="2371190"/>
                <a:ext cx="3966629" cy="4005608"/>
                <a:chOff x="6535297" y="2371190"/>
                <a:chExt cx="3966629" cy="4005608"/>
              </a:xfrm>
            </p:grpSpPr>
            <p:sp>
              <p:nvSpPr>
                <p:cNvPr id="49" name="Arrow: Down 48">
                  <a:extLst>
                    <a:ext uri="{FF2B5EF4-FFF2-40B4-BE49-F238E27FC236}">
                      <a16:creationId xmlns:a16="http://schemas.microsoft.com/office/drawing/2014/main" id="{0141D33E-AA37-49A6-8C09-2ABE352D180C}"/>
                    </a:ext>
                  </a:extLst>
                </p:cNvPr>
                <p:cNvSpPr/>
                <p:nvPr/>
              </p:nvSpPr>
              <p:spPr>
                <a:xfrm rot="10800000" flipV="1">
                  <a:off x="7267297" y="3896611"/>
                  <a:ext cx="182880" cy="13716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50" name="Group 49">
                  <a:extLst>
                    <a:ext uri="{FF2B5EF4-FFF2-40B4-BE49-F238E27FC236}">
                      <a16:creationId xmlns:a16="http://schemas.microsoft.com/office/drawing/2014/main" id="{7B5EF89C-14DA-404F-8B7B-55B3F7D7C6F6}"/>
                    </a:ext>
                  </a:extLst>
                </p:cNvPr>
                <p:cNvGrpSpPr/>
                <p:nvPr/>
              </p:nvGrpSpPr>
              <p:grpSpPr>
                <a:xfrm>
                  <a:off x="6535297" y="2371190"/>
                  <a:ext cx="2175577" cy="1590709"/>
                  <a:chOff x="8577943" y="2341075"/>
                  <a:chExt cx="2175577" cy="1590709"/>
                </a:xfrm>
              </p:grpSpPr>
              <p:grpSp>
                <p:nvGrpSpPr>
                  <p:cNvPr id="78" name="Group 77">
                    <a:extLst>
                      <a:ext uri="{FF2B5EF4-FFF2-40B4-BE49-F238E27FC236}">
                        <a16:creationId xmlns:a16="http://schemas.microsoft.com/office/drawing/2014/main" id="{8A1985AE-A7FF-48F7-AE25-6E7D34EA7EE7}"/>
                      </a:ext>
                    </a:extLst>
                  </p:cNvPr>
                  <p:cNvGrpSpPr/>
                  <p:nvPr/>
                </p:nvGrpSpPr>
                <p:grpSpPr>
                  <a:xfrm>
                    <a:off x="8577943" y="2610122"/>
                    <a:ext cx="1045029" cy="497635"/>
                    <a:chOff x="9074331" y="2610122"/>
                    <a:chExt cx="1045029" cy="497635"/>
                  </a:xfrm>
                </p:grpSpPr>
                <p:cxnSp>
                  <p:nvCxnSpPr>
                    <p:cNvPr id="105" name="Straight Connector 104">
                      <a:extLst>
                        <a:ext uri="{FF2B5EF4-FFF2-40B4-BE49-F238E27FC236}">
                          <a16:creationId xmlns:a16="http://schemas.microsoft.com/office/drawing/2014/main" id="{1F8D7F3D-67FA-41D9-9125-F04CCCCA3C84}"/>
                        </a:ext>
                      </a:extLst>
                    </p:cNvPr>
                    <p:cNvCxnSpPr/>
                    <p:nvPr/>
                  </p:nvCxnSpPr>
                  <p:spPr>
                    <a:xfrm>
                      <a:off x="9074331" y="2610122"/>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DCC57153-2270-44A1-A094-6F119CA49B18}"/>
                        </a:ext>
                      </a:extLst>
                    </p:cNvPr>
                    <p:cNvCxnSpPr>
                      <a:cxnSpLocks/>
                    </p:cNvCxnSpPr>
                    <p:nvPr/>
                  </p:nvCxnSpPr>
                  <p:spPr>
                    <a:xfrm>
                      <a:off x="9074331" y="3107757"/>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E61F6C7B-43D5-4657-A881-7FB390BBF8B8}"/>
                        </a:ext>
                      </a:extLst>
                    </p:cNvPr>
                    <p:cNvCxnSpPr/>
                    <p:nvPr/>
                  </p:nvCxnSpPr>
                  <p:spPr>
                    <a:xfrm>
                      <a:off x="10119360" y="2610122"/>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0" name="Group 79">
                    <a:extLst>
                      <a:ext uri="{FF2B5EF4-FFF2-40B4-BE49-F238E27FC236}">
                        <a16:creationId xmlns:a16="http://schemas.microsoft.com/office/drawing/2014/main" id="{54134A11-80D5-457E-B045-D948C7DF7464}"/>
                      </a:ext>
                    </a:extLst>
                  </p:cNvPr>
                  <p:cNvGrpSpPr/>
                  <p:nvPr/>
                </p:nvGrpSpPr>
                <p:grpSpPr>
                  <a:xfrm>
                    <a:off x="8591004" y="3324260"/>
                    <a:ext cx="1615441" cy="607524"/>
                    <a:chOff x="9074331" y="1374708"/>
                    <a:chExt cx="1045029" cy="501364"/>
                  </a:xfrm>
                </p:grpSpPr>
                <p:cxnSp>
                  <p:nvCxnSpPr>
                    <p:cNvPr id="98" name="Straight Connector 97">
                      <a:extLst>
                        <a:ext uri="{FF2B5EF4-FFF2-40B4-BE49-F238E27FC236}">
                          <a16:creationId xmlns:a16="http://schemas.microsoft.com/office/drawing/2014/main" id="{DF1E7256-605A-476E-B2CC-F2429CF5D1BF}"/>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18DF509D-363D-45BA-A4C4-A409E62F0084}"/>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511F5A1B-E33E-413E-8F1A-DE29EDF79A8B}"/>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1" name="TextBox 80">
                    <a:extLst>
                      <a:ext uri="{FF2B5EF4-FFF2-40B4-BE49-F238E27FC236}">
                        <a16:creationId xmlns:a16="http://schemas.microsoft.com/office/drawing/2014/main" id="{1FB48F17-89FD-4515-B7D5-676B5C4EC132}"/>
                      </a:ext>
                    </a:extLst>
                  </p:cNvPr>
                  <p:cNvSpPr txBox="1"/>
                  <p:nvPr/>
                </p:nvSpPr>
                <p:spPr>
                  <a:xfrm>
                    <a:off x="8708572" y="2678117"/>
                    <a:ext cx="975360" cy="307777"/>
                  </a:xfrm>
                  <a:prstGeom prst="rect">
                    <a:avLst/>
                  </a:prstGeom>
                  <a:noFill/>
                </p:spPr>
                <p:txBody>
                  <a:bodyPr wrap="square" rtlCol="0">
                    <a:spAutoFit/>
                  </a:bodyPr>
                  <a:lstStyle/>
                  <a:p>
                    <a:r>
                      <a:rPr lang="en-US" sz="1400" dirty="0"/>
                      <a:t>Canopy</a:t>
                    </a:r>
                    <a:endParaRPr lang="en-US" dirty="0"/>
                  </a:p>
                </p:txBody>
              </p:sp>
              <p:sp>
                <p:nvSpPr>
                  <p:cNvPr id="84" name="TextBox 83">
                    <a:extLst>
                      <a:ext uri="{FF2B5EF4-FFF2-40B4-BE49-F238E27FC236}">
                        <a16:creationId xmlns:a16="http://schemas.microsoft.com/office/drawing/2014/main" id="{590F81AC-2EE7-4F14-98F0-2B3EFF32F875}"/>
                      </a:ext>
                    </a:extLst>
                  </p:cNvPr>
                  <p:cNvSpPr txBox="1"/>
                  <p:nvPr/>
                </p:nvSpPr>
                <p:spPr>
                  <a:xfrm>
                    <a:off x="8659583" y="3473847"/>
                    <a:ext cx="1517945" cy="307777"/>
                  </a:xfrm>
                  <a:prstGeom prst="rect">
                    <a:avLst/>
                  </a:prstGeom>
                  <a:noFill/>
                </p:spPr>
                <p:txBody>
                  <a:bodyPr wrap="square" rtlCol="0">
                    <a:spAutoFit/>
                  </a:bodyPr>
                  <a:lstStyle/>
                  <a:p>
                    <a:pPr algn="ctr"/>
                    <a:r>
                      <a:rPr lang="en-US" sz="1400" dirty="0"/>
                      <a:t>Deficit/Constant</a:t>
                    </a:r>
                    <a:endParaRPr lang="en-US" dirty="0"/>
                  </a:p>
                </p:txBody>
              </p:sp>
              <p:sp>
                <p:nvSpPr>
                  <p:cNvPr id="93" name="Arrow: Down 92">
                    <a:extLst>
                      <a:ext uri="{FF2B5EF4-FFF2-40B4-BE49-F238E27FC236}">
                        <a16:creationId xmlns:a16="http://schemas.microsoft.com/office/drawing/2014/main" id="{E332CDBE-BB46-46E9-B1F0-455540BE7ED1}"/>
                      </a:ext>
                    </a:extLst>
                  </p:cNvPr>
                  <p:cNvSpPr/>
                  <p:nvPr/>
                </p:nvSpPr>
                <p:spPr>
                  <a:xfrm rot="10800000">
                    <a:off x="8632850" y="2341075"/>
                    <a:ext cx="134981" cy="1267356"/>
                  </a:xfrm>
                  <a:prstGeom prst="downArrow">
                    <a:avLst/>
                  </a:prstGeom>
                  <a:solidFill>
                    <a:srgbClr val="FF0000">
                      <a:alpha val="89000"/>
                    </a:srgbClr>
                  </a:solidFill>
                  <a:ln cap="flat">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5" name="Arrow: Down 94">
                    <a:extLst>
                      <a:ext uri="{FF2B5EF4-FFF2-40B4-BE49-F238E27FC236}">
                        <a16:creationId xmlns:a16="http://schemas.microsoft.com/office/drawing/2014/main" id="{553464CC-B762-4479-950B-AF6E9F07BCA6}"/>
                      </a:ext>
                    </a:extLst>
                  </p:cNvPr>
                  <p:cNvSpPr/>
                  <p:nvPr/>
                </p:nvSpPr>
                <p:spPr>
                  <a:xfrm rot="5400000" flipV="1">
                    <a:off x="9614501" y="2643321"/>
                    <a:ext cx="137160" cy="43713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6" name="Arrow: Down 95">
                    <a:extLst>
                      <a:ext uri="{FF2B5EF4-FFF2-40B4-BE49-F238E27FC236}">
                        <a16:creationId xmlns:a16="http://schemas.microsoft.com/office/drawing/2014/main" id="{946A212C-B31C-464C-84D3-5C03E2C4A95B}"/>
                      </a:ext>
                    </a:extLst>
                  </p:cNvPr>
                  <p:cNvSpPr/>
                  <p:nvPr/>
                </p:nvSpPr>
                <p:spPr>
                  <a:xfrm rot="10800000" flipV="1">
                    <a:off x="9850481" y="2822900"/>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7" name="Right Brace 96">
                    <a:extLst>
                      <a:ext uri="{FF2B5EF4-FFF2-40B4-BE49-F238E27FC236}">
                        <a16:creationId xmlns:a16="http://schemas.microsoft.com/office/drawing/2014/main" id="{994F0730-F071-4FD6-97BF-33543FAC8BBB}"/>
                      </a:ext>
                    </a:extLst>
                  </p:cNvPr>
                  <p:cNvSpPr/>
                  <p:nvPr/>
                </p:nvSpPr>
                <p:spPr>
                  <a:xfrm>
                    <a:off x="10259308" y="3324260"/>
                    <a:ext cx="494212" cy="603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51" name="TextBox 50">
                  <a:extLst>
                    <a:ext uri="{FF2B5EF4-FFF2-40B4-BE49-F238E27FC236}">
                      <a16:creationId xmlns:a16="http://schemas.microsoft.com/office/drawing/2014/main" id="{04051378-EEC9-49A6-81DF-2671180F5B2C}"/>
                    </a:ext>
                  </a:extLst>
                </p:cNvPr>
                <p:cNvSpPr txBox="1"/>
                <p:nvPr/>
              </p:nvSpPr>
              <p:spPr>
                <a:xfrm>
                  <a:off x="8570472" y="3495542"/>
                  <a:ext cx="1517945" cy="307777"/>
                </a:xfrm>
                <a:prstGeom prst="rect">
                  <a:avLst/>
                </a:prstGeom>
                <a:noFill/>
              </p:spPr>
              <p:txBody>
                <a:bodyPr wrap="square" rtlCol="0">
                  <a:spAutoFit/>
                </a:bodyPr>
                <a:lstStyle/>
                <a:p>
                  <a:pPr algn="ctr"/>
                  <a:r>
                    <a:rPr lang="en-US" sz="1400" dirty="0"/>
                    <a:t>Moisture Deficit</a:t>
                  </a:r>
                  <a:endParaRPr lang="en-US" dirty="0"/>
                </a:p>
              </p:txBody>
            </p:sp>
            <p:sp>
              <p:nvSpPr>
                <p:cNvPr id="52" name="TextBox 51">
                  <a:extLst>
                    <a:ext uri="{FF2B5EF4-FFF2-40B4-BE49-F238E27FC236}">
                      <a16:creationId xmlns:a16="http://schemas.microsoft.com/office/drawing/2014/main" id="{72A11D11-4D44-4915-BF82-639E87333FDE}"/>
                    </a:ext>
                  </a:extLst>
                </p:cNvPr>
                <p:cNvSpPr txBox="1"/>
                <p:nvPr/>
              </p:nvSpPr>
              <p:spPr>
                <a:xfrm>
                  <a:off x="6548358" y="4050775"/>
                  <a:ext cx="1517945" cy="523220"/>
                </a:xfrm>
                <a:prstGeom prst="rect">
                  <a:avLst/>
                </a:prstGeom>
                <a:noFill/>
              </p:spPr>
              <p:txBody>
                <a:bodyPr wrap="square" rtlCol="0">
                  <a:spAutoFit/>
                </a:bodyPr>
                <a:lstStyle/>
                <a:p>
                  <a:pPr algn="ctr"/>
                  <a:r>
                    <a:rPr lang="en-US" sz="1400" dirty="0"/>
                    <a:t>Constant Loss Rate</a:t>
                  </a:r>
                  <a:endParaRPr lang="en-US" dirty="0"/>
                </a:p>
              </p:txBody>
            </p:sp>
            <p:grpSp>
              <p:nvGrpSpPr>
                <p:cNvPr id="53" name="Group 52">
                  <a:extLst>
                    <a:ext uri="{FF2B5EF4-FFF2-40B4-BE49-F238E27FC236}">
                      <a16:creationId xmlns:a16="http://schemas.microsoft.com/office/drawing/2014/main" id="{F9592143-A051-4122-A9B0-909E1D7CCD12}"/>
                    </a:ext>
                  </a:extLst>
                </p:cNvPr>
                <p:cNvGrpSpPr/>
                <p:nvPr/>
              </p:nvGrpSpPr>
              <p:grpSpPr>
                <a:xfrm>
                  <a:off x="8815329" y="4260920"/>
                  <a:ext cx="1451022" cy="2115878"/>
                  <a:chOff x="10173470" y="4292818"/>
                  <a:chExt cx="1451022" cy="2115878"/>
                </a:xfrm>
              </p:grpSpPr>
              <p:sp>
                <p:nvSpPr>
                  <p:cNvPr id="59" name="Rectangle 58">
                    <a:extLst>
                      <a:ext uri="{FF2B5EF4-FFF2-40B4-BE49-F238E27FC236}">
                        <a16:creationId xmlns:a16="http://schemas.microsoft.com/office/drawing/2014/main" id="{47009F8E-78AC-482C-8715-A385D6D89FFA}"/>
                      </a:ext>
                    </a:extLst>
                  </p:cNvPr>
                  <p:cNvSpPr/>
                  <p:nvPr/>
                </p:nvSpPr>
                <p:spPr>
                  <a:xfrm>
                    <a:off x="10173470" y="4292818"/>
                    <a:ext cx="1451022" cy="2115878"/>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60" name="Group 59">
                    <a:extLst>
                      <a:ext uri="{FF2B5EF4-FFF2-40B4-BE49-F238E27FC236}">
                        <a16:creationId xmlns:a16="http://schemas.microsoft.com/office/drawing/2014/main" id="{7DB5BBD9-1681-40E3-8D81-7C768BFECDE4}"/>
                      </a:ext>
                    </a:extLst>
                  </p:cNvPr>
                  <p:cNvGrpSpPr/>
                  <p:nvPr/>
                </p:nvGrpSpPr>
                <p:grpSpPr>
                  <a:xfrm>
                    <a:off x="10351315" y="4446928"/>
                    <a:ext cx="1050994" cy="501364"/>
                    <a:chOff x="10351315" y="4446928"/>
                    <a:chExt cx="1050994" cy="501364"/>
                  </a:xfrm>
                </p:grpSpPr>
                <p:cxnSp>
                  <p:nvCxnSpPr>
                    <p:cNvPr id="74" name="Straight Connector 73">
                      <a:extLst>
                        <a:ext uri="{FF2B5EF4-FFF2-40B4-BE49-F238E27FC236}">
                          <a16:creationId xmlns:a16="http://schemas.microsoft.com/office/drawing/2014/main" id="{C3D3BA9C-FA3F-4EFA-BD0F-1E5331E5DDA8}"/>
                        </a:ext>
                      </a:extLst>
                    </p:cNvPr>
                    <p:cNvCxnSpPr/>
                    <p:nvPr/>
                  </p:nvCxnSpPr>
                  <p:spPr>
                    <a:xfrm>
                      <a:off x="10357280" y="444692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80BDFCF8-69C2-4A25-8F86-1E797F6AF90F}"/>
                        </a:ext>
                      </a:extLst>
                    </p:cNvPr>
                    <p:cNvCxnSpPr>
                      <a:cxnSpLocks/>
                    </p:cNvCxnSpPr>
                    <p:nvPr/>
                  </p:nvCxnSpPr>
                  <p:spPr>
                    <a:xfrm>
                      <a:off x="10357280" y="494456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C9AD14D7-9BAB-4910-96D8-9DDADD9E953D}"/>
                        </a:ext>
                      </a:extLst>
                    </p:cNvPr>
                    <p:cNvCxnSpPr/>
                    <p:nvPr/>
                  </p:nvCxnSpPr>
                  <p:spPr>
                    <a:xfrm>
                      <a:off x="11402309" y="445065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68B40EBF-E094-47A3-893A-D88C32EF2407}"/>
                        </a:ext>
                      </a:extLst>
                    </p:cNvPr>
                    <p:cNvCxnSpPr>
                      <a:cxnSpLocks/>
                    </p:cNvCxnSpPr>
                    <p:nvPr/>
                  </p:nvCxnSpPr>
                  <p:spPr>
                    <a:xfrm>
                      <a:off x="10351315" y="446211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1" name="TextBox 60">
                    <a:extLst>
                      <a:ext uri="{FF2B5EF4-FFF2-40B4-BE49-F238E27FC236}">
                        <a16:creationId xmlns:a16="http://schemas.microsoft.com/office/drawing/2014/main" id="{19EA9C3B-8407-4DCD-95E8-7901A4192669}"/>
                      </a:ext>
                    </a:extLst>
                  </p:cNvPr>
                  <p:cNvSpPr txBox="1"/>
                  <p:nvPr/>
                </p:nvSpPr>
                <p:spPr>
                  <a:xfrm>
                    <a:off x="10365351" y="4543087"/>
                    <a:ext cx="963296" cy="307777"/>
                  </a:xfrm>
                  <a:prstGeom prst="rect">
                    <a:avLst/>
                  </a:prstGeom>
                  <a:noFill/>
                </p:spPr>
                <p:txBody>
                  <a:bodyPr wrap="square" rtlCol="0">
                    <a:spAutoFit/>
                  </a:bodyPr>
                  <a:lstStyle/>
                  <a:p>
                    <a:pPr algn="ctr"/>
                    <a:r>
                      <a:rPr lang="en-US" sz="1400" dirty="0"/>
                      <a:t>Layer 1</a:t>
                    </a:r>
                    <a:endParaRPr lang="en-US" dirty="0"/>
                  </a:p>
                </p:txBody>
              </p:sp>
              <p:grpSp>
                <p:nvGrpSpPr>
                  <p:cNvPr id="62" name="Group 61">
                    <a:extLst>
                      <a:ext uri="{FF2B5EF4-FFF2-40B4-BE49-F238E27FC236}">
                        <a16:creationId xmlns:a16="http://schemas.microsoft.com/office/drawing/2014/main" id="{9E7F2742-F1EF-4250-BC21-33256443619A}"/>
                      </a:ext>
                    </a:extLst>
                  </p:cNvPr>
                  <p:cNvGrpSpPr/>
                  <p:nvPr/>
                </p:nvGrpSpPr>
                <p:grpSpPr>
                  <a:xfrm>
                    <a:off x="10348332" y="5074100"/>
                    <a:ext cx="1050994" cy="500730"/>
                    <a:chOff x="10351315" y="4450657"/>
                    <a:chExt cx="1050994" cy="500730"/>
                  </a:xfrm>
                </p:grpSpPr>
                <p:cxnSp>
                  <p:nvCxnSpPr>
                    <p:cNvPr id="70" name="Straight Connector 69">
                      <a:extLst>
                        <a:ext uri="{FF2B5EF4-FFF2-40B4-BE49-F238E27FC236}">
                          <a16:creationId xmlns:a16="http://schemas.microsoft.com/office/drawing/2014/main" id="{59A9FCA9-8321-49A0-B646-B308040F2673}"/>
                        </a:ext>
                      </a:extLst>
                    </p:cNvPr>
                    <p:cNvCxnSpPr/>
                    <p:nvPr/>
                  </p:nvCxnSpPr>
                  <p:spPr>
                    <a:xfrm>
                      <a:off x="10357280" y="4453752"/>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3B9B3C50-B0A0-47EC-9A08-FA01BFAECD21}"/>
                        </a:ext>
                      </a:extLst>
                    </p:cNvPr>
                    <p:cNvCxnSpPr>
                      <a:cxnSpLocks/>
                    </p:cNvCxnSpPr>
                    <p:nvPr/>
                  </p:nvCxnSpPr>
                  <p:spPr>
                    <a:xfrm>
                      <a:off x="10357280" y="494456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A4946170-BBF9-4565-B0F0-6BC5C1452229}"/>
                        </a:ext>
                      </a:extLst>
                    </p:cNvPr>
                    <p:cNvCxnSpPr/>
                    <p:nvPr/>
                  </p:nvCxnSpPr>
                  <p:spPr>
                    <a:xfrm>
                      <a:off x="11402309" y="4450657"/>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5DB422F-E484-4A38-B844-AAFAF95327B6}"/>
                        </a:ext>
                      </a:extLst>
                    </p:cNvPr>
                    <p:cNvCxnSpPr>
                      <a:cxnSpLocks/>
                    </p:cNvCxnSpPr>
                    <p:nvPr/>
                  </p:nvCxnSpPr>
                  <p:spPr>
                    <a:xfrm>
                      <a:off x="10351315" y="446211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AD92ED7B-DCB2-483E-A157-6AF68294562D}"/>
                      </a:ext>
                    </a:extLst>
                  </p:cNvPr>
                  <p:cNvSpPr txBox="1"/>
                  <p:nvPr/>
                </p:nvSpPr>
                <p:spPr>
                  <a:xfrm>
                    <a:off x="10365351" y="5173062"/>
                    <a:ext cx="963296" cy="307777"/>
                  </a:xfrm>
                  <a:prstGeom prst="rect">
                    <a:avLst/>
                  </a:prstGeom>
                  <a:noFill/>
                </p:spPr>
                <p:txBody>
                  <a:bodyPr wrap="square" rtlCol="0">
                    <a:spAutoFit/>
                  </a:bodyPr>
                  <a:lstStyle/>
                  <a:p>
                    <a:pPr algn="ctr"/>
                    <a:r>
                      <a:rPr lang="en-US" sz="1400" dirty="0"/>
                      <a:t>Layer 2</a:t>
                    </a:r>
                    <a:endParaRPr lang="en-US" dirty="0"/>
                  </a:p>
                </p:txBody>
              </p:sp>
              <p:grpSp>
                <p:nvGrpSpPr>
                  <p:cNvPr id="64" name="Group 63">
                    <a:extLst>
                      <a:ext uri="{FF2B5EF4-FFF2-40B4-BE49-F238E27FC236}">
                        <a16:creationId xmlns:a16="http://schemas.microsoft.com/office/drawing/2014/main" id="{0DC088BF-CEB5-408A-B049-CA9D54968711}"/>
                      </a:ext>
                    </a:extLst>
                  </p:cNvPr>
                  <p:cNvGrpSpPr/>
                  <p:nvPr/>
                </p:nvGrpSpPr>
                <p:grpSpPr>
                  <a:xfrm>
                    <a:off x="10348094" y="5710610"/>
                    <a:ext cx="1050994" cy="500730"/>
                    <a:chOff x="10351315" y="4450657"/>
                    <a:chExt cx="1050994" cy="500730"/>
                  </a:xfrm>
                </p:grpSpPr>
                <p:cxnSp>
                  <p:nvCxnSpPr>
                    <p:cNvPr id="66" name="Straight Connector 65">
                      <a:extLst>
                        <a:ext uri="{FF2B5EF4-FFF2-40B4-BE49-F238E27FC236}">
                          <a16:creationId xmlns:a16="http://schemas.microsoft.com/office/drawing/2014/main" id="{40810810-0D85-4BB3-8703-915ABDE55688}"/>
                        </a:ext>
                      </a:extLst>
                    </p:cNvPr>
                    <p:cNvCxnSpPr/>
                    <p:nvPr/>
                  </p:nvCxnSpPr>
                  <p:spPr>
                    <a:xfrm>
                      <a:off x="10357280" y="4453752"/>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F6663164-784C-4377-9F6A-D8AEB2C52833}"/>
                        </a:ext>
                      </a:extLst>
                    </p:cNvPr>
                    <p:cNvCxnSpPr>
                      <a:cxnSpLocks/>
                    </p:cNvCxnSpPr>
                    <p:nvPr/>
                  </p:nvCxnSpPr>
                  <p:spPr>
                    <a:xfrm>
                      <a:off x="10357280" y="494456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AF9A7115-A5C5-49FD-AEBA-05D1649A7941}"/>
                        </a:ext>
                      </a:extLst>
                    </p:cNvPr>
                    <p:cNvCxnSpPr/>
                    <p:nvPr/>
                  </p:nvCxnSpPr>
                  <p:spPr>
                    <a:xfrm>
                      <a:off x="11402309" y="4450657"/>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DA5D2E8B-1284-4799-BF7B-E639F32B6C55}"/>
                        </a:ext>
                      </a:extLst>
                    </p:cNvPr>
                    <p:cNvCxnSpPr>
                      <a:cxnSpLocks/>
                    </p:cNvCxnSpPr>
                    <p:nvPr/>
                  </p:nvCxnSpPr>
                  <p:spPr>
                    <a:xfrm>
                      <a:off x="10351315" y="446211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65" name="TextBox 64">
                    <a:extLst>
                      <a:ext uri="{FF2B5EF4-FFF2-40B4-BE49-F238E27FC236}">
                        <a16:creationId xmlns:a16="http://schemas.microsoft.com/office/drawing/2014/main" id="{5CA3B478-254F-495A-A189-D0FD595A05F0}"/>
                      </a:ext>
                    </a:extLst>
                  </p:cNvPr>
                  <p:cNvSpPr txBox="1"/>
                  <p:nvPr/>
                </p:nvSpPr>
                <p:spPr>
                  <a:xfrm>
                    <a:off x="10357280" y="5800784"/>
                    <a:ext cx="963296" cy="307777"/>
                  </a:xfrm>
                  <a:prstGeom prst="rect">
                    <a:avLst/>
                  </a:prstGeom>
                  <a:noFill/>
                </p:spPr>
                <p:txBody>
                  <a:bodyPr wrap="square" rtlCol="0">
                    <a:spAutoFit/>
                  </a:bodyPr>
                  <a:lstStyle/>
                  <a:p>
                    <a:pPr algn="ctr"/>
                    <a:r>
                      <a:rPr lang="en-US" sz="1400" dirty="0"/>
                      <a:t>Layer 3</a:t>
                    </a:r>
                    <a:endParaRPr lang="en-US" dirty="0"/>
                  </a:p>
                </p:txBody>
              </p:sp>
            </p:grpSp>
            <p:sp>
              <p:nvSpPr>
                <p:cNvPr id="54" name="Arrow: Down 53">
                  <a:extLst>
                    <a:ext uri="{FF2B5EF4-FFF2-40B4-BE49-F238E27FC236}">
                      <a16:creationId xmlns:a16="http://schemas.microsoft.com/office/drawing/2014/main" id="{316132C9-343B-45C5-BDC3-1A07DD47E6F4}"/>
                    </a:ext>
                  </a:extLst>
                </p:cNvPr>
                <p:cNvSpPr/>
                <p:nvPr/>
              </p:nvSpPr>
              <p:spPr>
                <a:xfrm rot="5400000" flipV="1">
                  <a:off x="7967063" y="4600891"/>
                  <a:ext cx="186651" cy="142120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7" name="Arrow: Down 56">
                  <a:extLst>
                    <a:ext uri="{FF2B5EF4-FFF2-40B4-BE49-F238E27FC236}">
                      <a16:creationId xmlns:a16="http://schemas.microsoft.com/office/drawing/2014/main" id="{2082774A-C05C-4755-9765-24A129254C4E}"/>
                    </a:ext>
                  </a:extLst>
                </p:cNvPr>
                <p:cNvSpPr/>
                <p:nvPr/>
              </p:nvSpPr>
              <p:spPr>
                <a:xfrm rot="5400000" flipV="1">
                  <a:off x="8500642" y="2876319"/>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8" name="Arrow: Down 57">
                  <a:extLst>
                    <a:ext uri="{FF2B5EF4-FFF2-40B4-BE49-F238E27FC236}">
                      <a16:creationId xmlns:a16="http://schemas.microsoft.com/office/drawing/2014/main" id="{A0C4C223-A60C-48EC-B079-F3A4C4E80657}"/>
                    </a:ext>
                  </a:extLst>
                </p:cNvPr>
                <p:cNvSpPr/>
                <p:nvPr/>
              </p:nvSpPr>
              <p:spPr>
                <a:xfrm rot="5400000" flipV="1">
                  <a:off x="10150303" y="5058676"/>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48" name="TextBox 47">
                <a:extLst>
                  <a:ext uri="{FF2B5EF4-FFF2-40B4-BE49-F238E27FC236}">
                    <a16:creationId xmlns:a16="http://schemas.microsoft.com/office/drawing/2014/main" id="{54118773-9F0C-4404-8DE2-A3BD178A7925}"/>
                  </a:ext>
                </a:extLst>
              </p:cNvPr>
              <p:cNvSpPr txBox="1"/>
              <p:nvPr/>
            </p:nvSpPr>
            <p:spPr>
              <a:xfrm>
                <a:off x="8371412" y="4005567"/>
                <a:ext cx="2338010" cy="307777"/>
              </a:xfrm>
              <a:prstGeom prst="rect">
                <a:avLst/>
              </a:prstGeom>
              <a:noFill/>
            </p:spPr>
            <p:txBody>
              <a:bodyPr wrap="square" rtlCol="0">
                <a:spAutoFit/>
              </a:bodyPr>
              <a:lstStyle/>
              <a:p>
                <a:pPr algn="ctr"/>
                <a:r>
                  <a:rPr lang="en-US" sz="1400" dirty="0"/>
                  <a:t>Linear Reservoir Baseflow</a:t>
                </a:r>
                <a:endParaRPr lang="en-US" dirty="0"/>
              </a:p>
            </p:txBody>
          </p:sp>
        </p:grpSp>
        <p:sp>
          <p:nvSpPr>
            <p:cNvPr id="108" name="Arrow: Down 107">
              <a:extLst>
                <a:ext uri="{FF2B5EF4-FFF2-40B4-BE49-F238E27FC236}">
                  <a16:creationId xmlns:a16="http://schemas.microsoft.com/office/drawing/2014/main" id="{2FB9755F-A469-4DBA-8E8D-0C692DF6FC37}"/>
                </a:ext>
              </a:extLst>
            </p:cNvPr>
            <p:cNvSpPr/>
            <p:nvPr/>
          </p:nvSpPr>
          <p:spPr>
            <a:xfrm rot="5400000" flipV="1">
              <a:off x="11568109" y="2830660"/>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9" name="Arrow: Down 108">
              <a:extLst>
                <a:ext uri="{FF2B5EF4-FFF2-40B4-BE49-F238E27FC236}">
                  <a16:creationId xmlns:a16="http://schemas.microsoft.com/office/drawing/2014/main" id="{73EA9FED-5F01-4925-93BC-399B2B4C65C6}"/>
                </a:ext>
              </a:extLst>
            </p:cNvPr>
            <p:cNvSpPr/>
            <p:nvPr/>
          </p:nvSpPr>
          <p:spPr>
            <a:xfrm rot="5400000" flipV="1">
              <a:off x="11545947" y="4077858"/>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5" name="Picture 4">
            <a:extLst>
              <a:ext uri="{FF2B5EF4-FFF2-40B4-BE49-F238E27FC236}">
                <a16:creationId xmlns:a16="http://schemas.microsoft.com/office/drawing/2014/main" id="{180AA004-CCC2-B217-B585-335387F220EC}"/>
              </a:ext>
            </a:extLst>
          </p:cNvPr>
          <p:cNvPicPr>
            <a:picLocks noChangeAspect="1"/>
          </p:cNvPicPr>
          <p:nvPr/>
        </p:nvPicPr>
        <p:blipFill>
          <a:blip r:embed="rId3"/>
          <a:stretch>
            <a:fillRect/>
          </a:stretch>
        </p:blipFill>
        <p:spPr>
          <a:xfrm>
            <a:off x="1451773" y="4034532"/>
            <a:ext cx="3683440" cy="2546004"/>
          </a:xfrm>
          <a:prstGeom prst="rect">
            <a:avLst/>
          </a:prstGeom>
          <a:ln>
            <a:solidFill>
              <a:schemeClr val="tx1"/>
            </a:solidFill>
          </a:ln>
        </p:spPr>
      </p:pic>
    </p:spTree>
    <p:extLst>
      <p:ext uri="{BB962C8B-B14F-4D97-AF65-F5344CB8AC3E}">
        <p14:creationId xmlns:p14="http://schemas.microsoft.com/office/powerpoint/2010/main" val="229627077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4860" y="128981"/>
            <a:ext cx="10185088" cy="785419"/>
          </a:xfrm>
        </p:spPr>
        <p:txBody>
          <a:bodyPr/>
          <a:lstStyle/>
          <a:p>
            <a:r>
              <a:rPr lang="en-US" dirty="0"/>
              <a:t>Summary</a:t>
            </a:r>
          </a:p>
        </p:txBody>
      </p:sp>
      <p:sp>
        <p:nvSpPr>
          <p:cNvPr id="3" name="Content Placeholder 2"/>
          <p:cNvSpPr>
            <a:spLocks noGrp="1"/>
          </p:cNvSpPr>
          <p:nvPr>
            <p:ph idx="4294967295"/>
          </p:nvPr>
        </p:nvSpPr>
        <p:spPr>
          <a:xfrm>
            <a:off x="266700" y="1048155"/>
            <a:ext cx="11658600" cy="5600700"/>
          </a:xfrm>
        </p:spPr>
        <p:txBody>
          <a:bodyPr/>
          <a:lstStyle/>
          <a:p>
            <a:pPr marL="457200" indent="-457200">
              <a:buFont typeface="Arial" panose="020B0604020202020204" pitchFamily="34" charset="0"/>
              <a:buChar char="•"/>
            </a:pPr>
            <a:r>
              <a:rPr lang="en-US" sz="2400" dirty="0"/>
              <a:t>Resources to quickly create an HEC-HMS project</a:t>
            </a:r>
          </a:p>
          <a:p>
            <a:pPr marL="457200" indent="-457200">
              <a:buFont typeface="Arial" panose="020B0604020202020204" pitchFamily="34" charset="0"/>
              <a:buChar char="•"/>
            </a:pPr>
            <a:r>
              <a:rPr lang="en-US" sz="2400" dirty="0"/>
              <a:t>Discuss the difference between event and continuous modeling</a:t>
            </a:r>
          </a:p>
          <a:p>
            <a:pPr marL="457200" indent="-457200">
              <a:buFont typeface="Arial" panose="020B0604020202020204" pitchFamily="34" charset="0"/>
              <a:buChar char="•"/>
            </a:pPr>
            <a:r>
              <a:rPr lang="en-US" sz="2400" dirty="0"/>
              <a:t>Calibration &amp; validation</a:t>
            </a:r>
          </a:p>
          <a:p>
            <a:pPr marL="457200" indent="-457200">
              <a:buFont typeface="Arial" panose="020B0604020202020204" pitchFamily="34" charset="0"/>
              <a:buChar char="•"/>
            </a:pPr>
            <a:r>
              <a:rPr lang="en-US" sz="2400" dirty="0"/>
              <a:t>Setting up frequency storm and hypothetical storm meteorological models</a:t>
            </a:r>
          </a:p>
          <a:p>
            <a:pPr marL="457200" indent="-457200">
              <a:buFont typeface="Arial" panose="020B0604020202020204" pitchFamily="34" charset="0"/>
              <a:buChar char="•"/>
            </a:pPr>
            <a:r>
              <a:rPr lang="en-US" sz="2400" dirty="0"/>
              <a:t>Setting up continuous simulation models</a:t>
            </a:r>
          </a:p>
          <a:p>
            <a:pPr marL="0" indent="0">
              <a:buNone/>
            </a:pPr>
            <a:endParaRPr lang="en-US" dirty="0"/>
          </a:p>
        </p:txBody>
      </p:sp>
    </p:spTree>
    <p:extLst>
      <p:ext uri="{BB962C8B-B14F-4D97-AF65-F5344CB8AC3E}">
        <p14:creationId xmlns:p14="http://schemas.microsoft.com/office/powerpoint/2010/main" val="31429716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48FCC-246E-4FB5-9182-0461CDE73A74}"/>
              </a:ext>
            </a:extLst>
          </p:cNvPr>
          <p:cNvSpPr>
            <a:spLocks noGrp="1"/>
          </p:cNvSpPr>
          <p:nvPr>
            <p:ph type="title"/>
          </p:nvPr>
        </p:nvSpPr>
        <p:spPr>
          <a:xfrm>
            <a:off x="954860" y="128981"/>
            <a:ext cx="10185088" cy="785419"/>
          </a:xfrm>
        </p:spPr>
        <p:txBody>
          <a:bodyPr/>
          <a:lstStyle/>
          <a:p>
            <a:r>
              <a:rPr lang="en-US" dirty="0"/>
              <a:t>Hypothetical Storm Tools</a:t>
            </a:r>
          </a:p>
        </p:txBody>
      </p:sp>
      <p:sp>
        <p:nvSpPr>
          <p:cNvPr id="3" name="Content Placeholder 2">
            <a:extLst>
              <a:ext uri="{FF2B5EF4-FFF2-40B4-BE49-F238E27FC236}">
                <a16:creationId xmlns:a16="http://schemas.microsoft.com/office/drawing/2014/main" id="{824F3493-605A-1608-5FBB-060E4E9AB181}"/>
              </a:ext>
            </a:extLst>
          </p:cNvPr>
          <p:cNvSpPr>
            <a:spLocks noGrp="1"/>
          </p:cNvSpPr>
          <p:nvPr>
            <p:ph idx="4294967295"/>
          </p:nvPr>
        </p:nvSpPr>
        <p:spPr>
          <a:xfrm>
            <a:off x="417689" y="1017411"/>
            <a:ext cx="11658600" cy="5600700"/>
          </a:xfrm>
        </p:spPr>
        <p:txBody>
          <a:bodyPr>
            <a:normAutofit/>
          </a:bodyPr>
          <a:lstStyle/>
          <a:p>
            <a:pPr marL="342900" indent="-342900">
              <a:buFont typeface="Arial" panose="020B0604020202020204" pitchFamily="34" charset="0"/>
              <a:buChar char="•"/>
            </a:pPr>
            <a:r>
              <a:rPr lang="en-US" sz="2400" dirty="0"/>
              <a:t>Simulation types that automate application of storm area to the Frequency and Hypothetical Storm meteorologic models</a:t>
            </a:r>
          </a:p>
          <a:p>
            <a:pPr marL="569913" lvl="1" indent="-342900">
              <a:buFont typeface="Arial" panose="020B0604020202020204" pitchFamily="34" charset="0"/>
              <a:buChar char="•"/>
            </a:pPr>
            <a:r>
              <a:rPr lang="en-US" sz="2400" b="1" dirty="0"/>
              <a:t>Depth-Area Analysis Compute</a:t>
            </a:r>
          </a:p>
          <a:p>
            <a:pPr lvl="3"/>
            <a:r>
              <a:rPr lang="en-US" sz="2400" dirty="0"/>
              <a:t>Compute flows for same frequency at multiple locations</a:t>
            </a:r>
          </a:p>
          <a:p>
            <a:pPr lvl="3"/>
            <a:r>
              <a:rPr lang="en-US" sz="2400" dirty="0"/>
              <a:t>Allows storm area to vary</a:t>
            </a:r>
          </a:p>
          <a:p>
            <a:pPr marL="569913" lvl="1" indent="-342900">
              <a:buFont typeface="Arial" panose="020B0604020202020204" pitchFamily="34" charset="0"/>
              <a:buChar char="•"/>
            </a:pPr>
            <a:r>
              <a:rPr lang="en-US" sz="2400" b="1" dirty="0"/>
              <a:t>Frequency Analysis Compute</a:t>
            </a:r>
          </a:p>
          <a:p>
            <a:pPr lvl="3"/>
            <a:r>
              <a:rPr lang="en-US" sz="2400" dirty="0"/>
              <a:t>Compute multiple frequency flows for a location</a:t>
            </a:r>
          </a:p>
          <a:p>
            <a:pPr lvl="3"/>
            <a:r>
              <a:rPr lang="en-US" sz="2400" dirty="0"/>
              <a:t>You define the analysis point for the frequency analysis, the drainage area is used for the storm area</a:t>
            </a:r>
          </a:p>
          <a:p>
            <a:pPr lvl="3"/>
            <a:r>
              <a:rPr lang="en-US" sz="2400" dirty="0"/>
              <a:t>Summarize and plot results</a:t>
            </a:r>
          </a:p>
        </p:txBody>
      </p:sp>
    </p:spTree>
    <p:extLst>
      <p:ext uri="{BB962C8B-B14F-4D97-AF65-F5344CB8AC3E}">
        <p14:creationId xmlns:p14="http://schemas.microsoft.com/office/powerpoint/2010/main" val="42432521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8620AA-A9C5-C69B-8FC8-E6BE7898CF91}"/>
              </a:ext>
            </a:extLst>
          </p:cNvPr>
          <p:cNvSpPr>
            <a:spLocks noGrp="1"/>
          </p:cNvSpPr>
          <p:nvPr>
            <p:ph type="title"/>
          </p:nvPr>
        </p:nvSpPr>
        <p:spPr/>
        <p:txBody>
          <a:bodyPr/>
          <a:lstStyle/>
          <a:p>
            <a:r>
              <a:rPr lang="en-US" dirty="0"/>
              <a:t>Depth-Area Analysis</a:t>
            </a:r>
          </a:p>
        </p:txBody>
      </p:sp>
      <p:sp>
        <p:nvSpPr>
          <p:cNvPr id="3" name="Content Placeholder 2">
            <a:extLst>
              <a:ext uri="{FF2B5EF4-FFF2-40B4-BE49-F238E27FC236}">
                <a16:creationId xmlns:a16="http://schemas.microsoft.com/office/drawing/2014/main" id="{D5236BF8-7AA4-C79B-EC8F-BC588A32CFF4}"/>
              </a:ext>
            </a:extLst>
          </p:cNvPr>
          <p:cNvSpPr>
            <a:spLocks noGrp="1"/>
          </p:cNvSpPr>
          <p:nvPr>
            <p:ph idx="4294967295"/>
          </p:nvPr>
        </p:nvSpPr>
        <p:spPr>
          <a:xfrm>
            <a:off x="288771" y="1090993"/>
            <a:ext cx="7009012" cy="4351338"/>
          </a:xfrm>
        </p:spPr>
        <p:txBody>
          <a:bodyPr/>
          <a:lstStyle/>
          <a:p>
            <a:pPr marL="342900" indent="-342900">
              <a:buFont typeface="Arial" panose="020B0604020202020204" pitchFamily="34" charset="0"/>
              <a:buChar char="•"/>
            </a:pPr>
            <a:r>
              <a:rPr lang="en-US" sz="2400" dirty="0"/>
              <a:t>Iterates over analysis points</a:t>
            </a:r>
          </a:p>
          <a:p>
            <a:pPr marL="342900" indent="-342900">
              <a:buFont typeface="Arial" panose="020B0604020202020204" pitchFamily="34" charset="0"/>
              <a:buChar char="•"/>
            </a:pPr>
            <a:r>
              <a:rPr lang="en-US" sz="2400" dirty="0"/>
              <a:t>Updates meteorologic model with drainage area</a:t>
            </a:r>
          </a:p>
        </p:txBody>
      </p:sp>
      <p:pic>
        <p:nvPicPr>
          <p:cNvPr id="5" name="Picture 4">
            <a:extLst>
              <a:ext uri="{FF2B5EF4-FFF2-40B4-BE49-F238E27FC236}">
                <a16:creationId xmlns:a16="http://schemas.microsoft.com/office/drawing/2014/main" id="{87A3F9A5-C3CE-2EF4-7577-966E3E6BBEF0}"/>
              </a:ext>
            </a:extLst>
          </p:cNvPr>
          <p:cNvPicPr>
            <a:picLocks noChangeAspect="1"/>
          </p:cNvPicPr>
          <p:nvPr/>
        </p:nvPicPr>
        <p:blipFill>
          <a:blip r:embed="rId3"/>
          <a:stretch>
            <a:fillRect/>
          </a:stretch>
        </p:blipFill>
        <p:spPr>
          <a:xfrm>
            <a:off x="281041" y="4896302"/>
            <a:ext cx="5915139" cy="1158209"/>
          </a:xfrm>
          <a:prstGeom prst="rect">
            <a:avLst/>
          </a:prstGeom>
          <a:ln>
            <a:solidFill>
              <a:schemeClr val="accent1"/>
            </a:solidFill>
          </a:ln>
        </p:spPr>
      </p:pic>
      <p:pic>
        <p:nvPicPr>
          <p:cNvPr id="9" name="Picture 8">
            <a:extLst>
              <a:ext uri="{FF2B5EF4-FFF2-40B4-BE49-F238E27FC236}">
                <a16:creationId xmlns:a16="http://schemas.microsoft.com/office/drawing/2014/main" id="{A3E5607F-0D8B-FA68-D5DA-5EE2A6B27D34}"/>
              </a:ext>
            </a:extLst>
          </p:cNvPr>
          <p:cNvPicPr>
            <a:picLocks noChangeAspect="1"/>
          </p:cNvPicPr>
          <p:nvPr/>
        </p:nvPicPr>
        <p:blipFill>
          <a:blip r:embed="rId4"/>
          <a:stretch>
            <a:fillRect/>
          </a:stretch>
        </p:blipFill>
        <p:spPr>
          <a:xfrm>
            <a:off x="281041" y="1945468"/>
            <a:ext cx="5915139" cy="2771429"/>
          </a:xfrm>
          <a:prstGeom prst="rect">
            <a:avLst/>
          </a:prstGeom>
          <a:ln>
            <a:solidFill>
              <a:schemeClr val="accent1"/>
            </a:solidFill>
          </a:ln>
        </p:spPr>
      </p:pic>
      <p:sp>
        <p:nvSpPr>
          <p:cNvPr id="10" name="Rectangle 9">
            <a:extLst>
              <a:ext uri="{FF2B5EF4-FFF2-40B4-BE49-F238E27FC236}">
                <a16:creationId xmlns:a16="http://schemas.microsoft.com/office/drawing/2014/main" id="{DAE6D7AC-68C6-C48E-15B4-251FBE7CA945}"/>
              </a:ext>
            </a:extLst>
          </p:cNvPr>
          <p:cNvSpPr/>
          <p:nvPr/>
        </p:nvSpPr>
        <p:spPr>
          <a:xfrm>
            <a:off x="288771" y="3715412"/>
            <a:ext cx="4252511" cy="220337"/>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982E1622-A4E7-674F-985D-759BA404626F}"/>
              </a:ext>
            </a:extLst>
          </p:cNvPr>
          <p:cNvPicPr>
            <a:picLocks noChangeAspect="1"/>
          </p:cNvPicPr>
          <p:nvPr/>
        </p:nvPicPr>
        <p:blipFill>
          <a:blip r:embed="rId5"/>
          <a:stretch>
            <a:fillRect/>
          </a:stretch>
        </p:blipFill>
        <p:spPr>
          <a:xfrm>
            <a:off x="7737301" y="636076"/>
            <a:ext cx="2487076" cy="2853875"/>
          </a:xfrm>
          <a:prstGeom prst="rect">
            <a:avLst/>
          </a:prstGeom>
        </p:spPr>
      </p:pic>
      <p:pic>
        <p:nvPicPr>
          <p:cNvPr id="8" name="Picture 7">
            <a:extLst>
              <a:ext uri="{FF2B5EF4-FFF2-40B4-BE49-F238E27FC236}">
                <a16:creationId xmlns:a16="http://schemas.microsoft.com/office/drawing/2014/main" id="{4ADCA2CD-FE03-D04A-EF6B-444BDA6A5082}"/>
              </a:ext>
            </a:extLst>
          </p:cNvPr>
          <p:cNvPicPr>
            <a:picLocks noChangeAspect="1"/>
          </p:cNvPicPr>
          <p:nvPr/>
        </p:nvPicPr>
        <p:blipFill>
          <a:blip r:embed="rId6"/>
          <a:stretch>
            <a:fillRect/>
          </a:stretch>
        </p:blipFill>
        <p:spPr>
          <a:xfrm>
            <a:off x="6868633" y="3442365"/>
            <a:ext cx="4898261" cy="3060814"/>
          </a:xfrm>
          <a:prstGeom prst="rect">
            <a:avLst/>
          </a:prstGeom>
        </p:spPr>
      </p:pic>
      <p:sp>
        <p:nvSpPr>
          <p:cNvPr id="11" name="Rectangle 10">
            <a:extLst>
              <a:ext uri="{FF2B5EF4-FFF2-40B4-BE49-F238E27FC236}">
                <a16:creationId xmlns:a16="http://schemas.microsoft.com/office/drawing/2014/main" id="{F186715C-DF01-239E-9359-164EE5D971E7}"/>
              </a:ext>
            </a:extLst>
          </p:cNvPr>
          <p:cNvSpPr/>
          <p:nvPr/>
        </p:nvSpPr>
        <p:spPr>
          <a:xfrm>
            <a:off x="5433237" y="5286399"/>
            <a:ext cx="762943" cy="569945"/>
          </a:xfrm>
          <a:prstGeom prst="rect">
            <a:avLst/>
          </a:prstGeom>
          <a:noFill/>
          <a:ln w="57150"/>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183008777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0FCE96-CA8F-D070-F2E2-9CF8EED7B0FA}"/>
              </a:ext>
            </a:extLst>
          </p:cNvPr>
          <p:cNvSpPr>
            <a:spLocks noGrp="1"/>
          </p:cNvSpPr>
          <p:nvPr>
            <p:ph type="title"/>
          </p:nvPr>
        </p:nvSpPr>
        <p:spPr/>
        <p:txBody>
          <a:bodyPr/>
          <a:lstStyle/>
          <a:p>
            <a:r>
              <a:rPr lang="en-US" dirty="0"/>
              <a:t>Frequency Analysis</a:t>
            </a:r>
          </a:p>
        </p:txBody>
      </p:sp>
      <p:sp>
        <p:nvSpPr>
          <p:cNvPr id="3" name="Content Placeholder 2">
            <a:extLst>
              <a:ext uri="{FF2B5EF4-FFF2-40B4-BE49-F238E27FC236}">
                <a16:creationId xmlns:a16="http://schemas.microsoft.com/office/drawing/2014/main" id="{E1D65DB6-F4DE-46F3-6EF6-B97518469054}"/>
              </a:ext>
            </a:extLst>
          </p:cNvPr>
          <p:cNvSpPr>
            <a:spLocks noGrp="1"/>
          </p:cNvSpPr>
          <p:nvPr>
            <p:ph idx="4294967295"/>
          </p:nvPr>
        </p:nvSpPr>
        <p:spPr>
          <a:xfrm>
            <a:off x="253710" y="790193"/>
            <a:ext cx="5438619" cy="5600700"/>
          </a:xfrm>
        </p:spPr>
        <p:txBody>
          <a:bodyPr/>
          <a:lstStyle/>
          <a:p>
            <a:pPr marL="342900" indent="-342900">
              <a:buFont typeface="Arial" panose="020B0604020202020204" pitchFamily="34" charset="0"/>
              <a:buChar char="•"/>
            </a:pPr>
            <a:r>
              <a:rPr lang="en-US" sz="2400" dirty="0"/>
              <a:t>Define frequency ordinates for an element</a:t>
            </a:r>
          </a:p>
          <a:p>
            <a:pPr marL="342900" indent="-342900">
              <a:buFont typeface="Arial" panose="020B0604020202020204" pitchFamily="34" charset="0"/>
              <a:buChar char="•"/>
            </a:pPr>
            <a:r>
              <a:rPr lang="en-US" sz="2400" dirty="0"/>
              <a:t>Updates meteorologic model with drainage area at element</a:t>
            </a:r>
          </a:p>
          <a:p>
            <a:pPr marL="342900" indent="-342900">
              <a:buFont typeface="Arial" panose="020B0604020202020204" pitchFamily="34" charset="0"/>
              <a:buChar char="•"/>
            </a:pPr>
            <a:r>
              <a:rPr lang="en-US" sz="2400" dirty="0"/>
              <a:t>Summarizes results – frequency curve</a:t>
            </a:r>
          </a:p>
        </p:txBody>
      </p:sp>
      <p:pic>
        <p:nvPicPr>
          <p:cNvPr id="5" name="Picture 4">
            <a:extLst>
              <a:ext uri="{FF2B5EF4-FFF2-40B4-BE49-F238E27FC236}">
                <a16:creationId xmlns:a16="http://schemas.microsoft.com/office/drawing/2014/main" id="{3E1AE873-1A92-E43B-8535-1138986AC3F4}"/>
              </a:ext>
            </a:extLst>
          </p:cNvPr>
          <p:cNvPicPr>
            <a:picLocks noChangeAspect="1"/>
          </p:cNvPicPr>
          <p:nvPr/>
        </p:nvPicPr>
        <p:blipFill>
          <a:blip r:embed="rId3"/>
          <a:stretch>
            <a:fillRect/>
          </a:stretch>
        </p:blipFill>
        <p:spPr>
          <a:xfrm>
            <a:off x="5770065" y="600480"/>
            <a:ext cx="5447619" cy="2771429"/>
          </a:xfrm>
          <a:prstGeom prst="rect">
            <a:avLst/>
          </a:prstGeom>
          <a:ln>
            <a:solidFill>
              <a:schemeClr val="tx1"/>
            </a:solidFill>
          </a:ln>
        </p:spPr>
      </p:pic>
      <p:pic>
        <p:nvPicPr>
          <p:cNvPr id="7" name="Picture 6">
            <a:extLst>
              <a:ext uri="{FF2B5EF4-FFF2-40B4-BE49-F238E27FC236}">
                <a16:creationId xmlns:a16="http://schemas.microsoft.com/office/drawing/2014/main" id="{C7A61171-A000-FCE5-B631-CE27941EDF15}"/>
              </a:ext>
            </a:extLst>
          </p:cNvPr>
          <p:cNvPicPr>
            <a:picLocks noChangeAspect="1"/>
          </p:cNvPicPr>
          <p:nvPr/>
        </p:nvPicPr>
        <p:blipFill>
          <a:blip r:embed="rId4"/>
          <a:stretch>
            <a:fillRect/>
          </a:stretch>
        </p:blipFill>
        <p:spPr>
          <a:xfrm>
            <a:off x="564959" y="3031706"/>
            <a:ext cx="4816257" cy="3359187"/>
          </a:xfrm>
          <a:prstGeom prst="rect">
            <a:avLst/>
          </a:prstGeom>
          <a:ln>
            <a:solidFill>
              <a:schemeClr val="tx1"/>
            </a:solidFill>
          </a:ln>
        </p:spPr>
      </p:pic>
      <p:pic>
        <p:nvPicPr>
          <p:cNvPr id="8" name="Picture 7">
            <a:extLst>
              <a:ext uri="{FF2B5EF4-FFF2-40B4-BE49-F238E27FC236}">
                <a16:creationId xmlns:a16="http://schemas.microsoft.com/office/drawing/2014/main" id="{9E142377-6B87-9316-82B5-5F085B2D6281}"/>
              </a:ext>
            </a:extLst>
          </p:cNvPr>
          <p:cNvPicPr>
            <a:picLocks noChangeAspect="1"/>
          </p:cNvPicPr>
          <p:nvPr/>
        </p:nvPicPr>
        <p:blipFill>
          <a:blip r:embed="rId5"/>
          <a:stretch>
            <a:fillRect/>
          </a:stretch>
        </p:blipFill>
        <p:spPr>
          <a:xfrm>
            <a:off x="7182510" y="3429059"/>
            <a:ext cx="3520557" cy="2961834"/>
          </a:xfrm>
          <a:prstGeom prst="rect">
            <a:avLst/>
          </a:prstGeom>
          <a:ln>
            <a:solidFill>
              <a:schemeClr val="tx1"/>
            </a:solidFill>
          </a:ln>
        </p:spPr>
      </p:pic>
    </p:spTree>
    <p:extLst>
      <p:ext uri="{BB962C8B-B14F-4D97-AF65-F5344CB8AC3E}">
        <p14:creationId xmlns:p14="http://schemas.microsoft.com/office/powerpoint/2010/main" val="10899513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54860" y="128981"/>
            <a:ext cx="10185088" cy="785419"/>
          </a:xfrm>
        </p:spPr>
        <p:txBody>
          <a:bodyPr>
            <a:normAutofit/>
          </a:bodyPr>
          <a:lstStyle/>
          <a:p>
            <a:r>
              <a:rPr lang="en-US" sz="3400" dirty="0"/>
              <a:t>Event or Continuous modeling</a:t>
            </a:r>
          </a:p>
        </p:txBody>
      </p:sp>
      <p:sp>
        <p:nvSpPr>
          <p:cNvPr id="3" name="Content Placeholder 2"/>
          <p:cNvSpPr>
            <a:spLocks noGrp="1"/>
          </p:cNvSpPr>
          <p:nvPr>
            <p:ph idx="4294967295"/>
          </p:nvPr>
        </p:nvSpPr>
        <p:spPr>
          <a:xfrm>
            <a:off x="252249" y="1174860"/>
            <a:ext cx="6705599" cy="4931650"/>
          </a:xfrm>
        </p:spPr>
        <p:txBody>
          <a:bodyPr>
            <a:normAutofit fontScale="25000" lnSpcReduction="20000"/>
          </a:bodyPr>
          <a:lstStyle/>
          <a:p>
            <a:r>
              <a:rPr lang="en-US" sz="9600" dirty="0"/>
              <a:t>An event model simulates a single storm</a:t>
            </a:r>
          </a:p>
          <a:p>
            <a:pPr lvl="2"/>
            <a:r>
              <a:rPr lang="en-US" sz="9600" dirty="0"/>
              <a:t>Event infiltration models do not include modeling soil moisture</a:t>
            </a:r>
          </a:p>
          <a:p>
            <a:pPr lvl="2"/>
            <a:endParaRPr lang="en-US" sz="9600" dirty="0"/>
          </a:p>
          <a:p>
            <a:pPr lvl="2"/>
            <a:endParaRPr lang="en-US" sz="9600" dirty="0"/>
          </a:p>
          <a:p>
            <a:pPr lvl="2"/>
            <a:endParaRPr lang="en-US" sz="9600" dirty="0"/>
          </a:p>
          <a:p>
            <a:r>
              <a:rPr lang="en-US" sz="9600" dirty="0"/>
              <a:t>A continuous model simulates multiple events</a:t>
            </a:r>
          </a:p>
          <a:p>
            <a:pPr lvl="2"/>
            <a:r>
              <a:rPr lang="en-US" sz="9600" dirty="0"/>
              <a:t>Continuous infiltration models simulate the drying processes that occur in the soil between precipitation events</a:t>
            </a:r>
          </a:p>
          <a:p>
            <a:pPr lvl="2"/>
            <a:r>
              <a:rPr lang="en-US" sz="9600" dirty="0"/>
              <a:t>Baseflow methods are increasingly important because most of the hydrograph is defined by inter-storm flow characteristics</a:t>
            </a:r>
          </a:p>
          <a:p>
            <a:pPr lvl="2"/>
            <a:endParaRPr lang="en-US" sz="1800" dirty="0"/>
          </a:p>
        </p:txBody>
      </p:sp>
      <p:pic>
        <p:nvPicPr>
          <p:cNvPr id="4" name="Content Placeholder 11">
            <a:extLst>
              <a:ext uri="{FF2B5EF4-FFF2-40B4-BE49-F238E27FC236}">
                <a16:creationId xmlns:a16="http://schemas.microsoft.com/office/drawing/2014/main" id="{D63C7D4B-85F6-1CA2-E371-8CDD8E8E80C0}"/>
              </a:ext>
            </a:extLst>
          </p:cNvPr>
          <p:cNvPicPr>
            <a:picLocks noChangeAspect="1"/>
          </p:cNvPicPr>
          <p:nvPr/>
        </p:nvPicPr>
        <p:blipFill>
          <a:blip r:embed="rId3"/>
          <a:stretch>
            <a:fillRect/>
          </a:stretch>
        </p:blipFill>
        <p:spPr>
          <a:xfrm>
            <a:off x="6709448" y="751490"/>
            <a:ext cx="3696038" cy="3076952"/>
          </a:xfrm>
          <a:prstGeom prst="rect">
            <a:avLst/>
          </a:prstGeom>
        </p:spPr>
      </p:pic>
      <p:pic>
        <p:nvPicPr>
          <p:cNvPr id="5" name="Content Placeholder 12">
            <a:extLst>
              <a:ext uri="{FF2B5EF4-FFF2-40B4-BE49-F238E27FC236}">
                <a16:creationId xmlns:a16="http://schemas.microsoft.com/office/drawing/2014/main" id="{0FCE14DA-449A-7080-9633-C29DE4160ECB}"/>
              </a:ext>
            </a:extLst>
          </p:cNvPr>
          <p:cNvPicPr>
            <a:picLocks noChangeAspect="1"/>
          </p:cNvPicPr>
          <p:nvPr/>
        </p:nvPicPr>
        <p:blipFill>
          <a:blip r:embed="rId4"/>
          <a:stretch>
            <a:fillRect/>
          </a:stretch>
        </p:blipFill>
        <p:spPr>
          <a:xfrm>
            <a:off x="8096569" y="3429000"/>
            <a:ext cx="3696038" cy="3076952"/>
          </a:xfrm>
          <a:prstGeom prst="rect">
            <a:avLst/>
          </a:prstGeom>
        </p:spPr>
      </p:pic>
    </p:spTree>
    <p:extLst>
      <p:ext uri="{BB962C8B-B14F-4D97-AF65-F5344CB8AC3E}">
        <p14:creationId xmlns:p14="http://schemas.microsoft.com/office/powerpoint/2010/main" val="22569882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46FBBFE4-6A79-88E9-4B1A-1A38D8E7C4F4}"/>
              </a:ext>
            </a:extLst>
          </p:cNvPr>
          <p:cNvSpPr>
            <a:spLocks noGrp="1"/>
          </p:cNvSpPr>
          <p:nvPr>
            <p:ph type="title"/>
          </p:nvPr>
        </p:nvSpPr>
        <p:spPr>
          <a:xfrm>
            <a:off x="954860" y="128981"/>
            <a:ext cx="10185088" cy="785419"/>
          </a:xfrm>
        </p:spPr>
        <p:txBody>
          <a:bodyPr/>
          <a:lstStyle/>
          <a:p>
            <a:r>
              <a:rPr lang="en-US" dirty="0"/>
              <a:t>Method Selection for Event and Continuous Modeling</a:t>
            </a:r>
          </a:p>
        </p:txBody>
      </p:sp>
      <p:pic>
        <p:nvPicPr>
          <p:cNvPr id="10" name="Content Placeholder 9">
            <a:extLst>
              <a:ext uri="{FF2B5EF4-FFF2-40B4-BE49-F238E27FC236}">
                <a16:creationId xmlns:a16="http://schemas.microsoft.com/office/drawing/2014/main" id="{5EC56EB7-4DE6-EC63-8AAB-68F6FDA110C5}"/>
              </a:ext>
            </a:extLst>
          </p:cNvPr>
          <p:cNvPicPr>
            <a:picLocks noGrp="1" noChangeAspect="1"/>
          </p:cNvPicPr>
          <p:nvPr>
            <p:ph idx="4294967295"/>
          </p:nvPr>
        </p:nvPicPr>
        <p:blipFill>
          <a:blip r:embed="rId3"/>
          <a:stretch>
            <a:fillRect/>
          </a:stretch>
        </p:blipFill>
        <p:spPr>
          <a:xfrm>
            <a:off x="635727" y="1097116"/>
            <a:ext cx="5041712" cy="5535162"/>
          </a:xfrm>
        </p:spPr>
      </p:pic>
      <p:graphicFrame>
        <p:nvGraphicFramePr>
          <p:cNvPr id="11" name="Table 11">
            <a:extLst>
              <a:ext uri="{FF2B5EF4-FFF2-40B4-BE49-F238E27FC236}">
                <a16:creationId xmlns:a16="http://schemas.microsoft.com/office/drawing/2014/main" id="{0097A908-4361-DE6D-AE5F-43D040B94306}"/>
              </a:ext>
            </a:extLst>
          </p:cNvPr>
          <p:cNvGraphicFramePr>
            <a:graphicFrameLocks noGrp="1"/>
          </p:cNvGraphicFramePr>
          <p:nvPr>
            <p:extLst>
              <p:ext uri="{D42A27DB-BD31-4B8C-83A1-F6EECF244321}">
                <p14:modId xmlns:p14="http://schemas.microsoft.com/office/powerpoint/2010/main" val="2283674406"/>
              </p:ext>
            </p:extLst>
          </p:nvPr>
        </p:nvGraphicFramePr>
        <p:xfrm>
          <a:off x="6096000" y="2305255"/>
          <a:ext cx="5258437" cy="3118884"/>
        </p:xfrm>
        <a:graphic>
          <a:graphicData uri="http://schemas.openxmlformats.org/drawingml/2006/table">
            <a:tbl>
              <a:tblPr firstRow="1" bandRow="1">
                <a:tableStyleId>{5940675A-B579-460E-94D1-54222C63F5DA}</a:tableStyleId>
              </a:tblPr>
              <a:tblGrid>
                <a:gridCol w="1647875">
                  <a:extLst>
                    <a:ext uri="{9D8B030D-6E8A-4147-A177-3AD203B41FA5}">
                      <a16:colId xmlns:a16="http://schemas.microsoft.com/office/drawing/2014/main" val="2913747664"/>
                    </a:ext>
                  </a:extLst>
                </a:gridCol>
                <a:gridCol w="1805281">
                  <a:extLst>
                    <a:ext uri="{9D8B030D-6E8A-4147-A177-3AD203B41FA5}">
                      <a16:colId xmlns:a16="http://schemas.microsoft.com/office/drawing/2014/main" val="560344499"/>
                    </a:ext>
                  </a:extLst>
                </a:gridCol>
                <a:gridCol w="1805281">
                  <a:extLst>
                    <a:ext uri="{9D8B030D-6E8A-4147-A177-3AD203B41FA5}">
                      <a16:colId xmlns:a16="http://schemas.microsoft.com/office/drawing/2014/main" val="2569731786"/>
                    </a:ext>
                  </a:extLst>
                </a:gridCol>
              </a:tblGrid>
              <a:tr h="583749">
                <a:tc>
                  <a:txBody>
                    <a:bodyPr/>
                    <a:lstStyle/>
                    <a:p>
                      <a:pPr algn="ctr"/>
                      <a:r>
                        <a:rPr lang="en-US" sz="1200" b="1" dirty="0"/>
                        <a:t>Baseflow Method</a:t>
                      </a:r>
                    </a:p>
                  </a:txBody>
                  <a:tcPr>
                    <a:solidFill>
                      <a:schemeClr val="tx2">
                        <a:lumMod val="95000"/>
                      </a:schemeClr>
                    </a:solidFill>
                  </a:tcPr>
                </a:tc>
                <a:tc>
                  <a:txBody>
                    <a:bodyPr/>
                    <a:lstStyle/>
                    <a:p>
                      <a:pPr algn="ctr"/>
                      <a:r>
                        <a:rPr lang="en-US" sz="1200" b="1" dirty="0"/>
                        <a:t>Event</a:t>
                      </a:r>
                    </a:p>
                  </a:txBody>
                  <a:tcPr>
                    <a:solidFill>
                      <a:schemeClr val="tx2">
                        <a:lumMod val="95000"/>
                      </a:schemeClr>
                    </a:solidFill>
                  </a:tcPr>
                </a:tc>
                <a:tc>
                  <a:txBody>
                    <a:bodyPr/>
                    <a:lstStyle/>
                    <a:p>
                      <a:pPr algn="ctr"/>
                      <a:r>
                        <a:rPr lang="en-US" sz="1200" b="1" dirty="0"/>
                        <a:t>Continuous</a:t>
                      </a:r>
                    </a:p>
                  </a:txBody>
                  <a:tcPr>
                    <a:solidFill>
                      <a:schemeClr val="tx2">
                        <a:lumMod val="95000"/>
                      </a:schemeClr>
                    </a:solidFill>
                  </a:tcPr>
                </a:tc>
                <a:extLst>
                  <a:ext uri="{0D108BD9-81ED-4DB2-BD59-A6C34878D82A}">
                    <a16:rowId xmlns:a16="http://schemas.microsoft.com/office/drawing/2014/main" val="2499865075"/>
                  </a:ext>
                </a:extLst>
              </a:tr>
              <a:tr h="507027">
                <a:tc>
                  <a:txBody>
                    <a:bodyPr/>
                    <a:lstStyle/>
                    <a:p>
                      <a:r>
                        <a:rPr lang="en-US" sz="1200" b="0" dirty="0"/>
                        <a:t>Bounded Recession</a:t>
                      </a:r>
                    </a:p>
                  </a:txBody>
                  <a:tcPr/>
                </a:tc>
                <a:tc>
                  <a:txBody>
                    <a:bodyPr/>
                    <a:lstStyle/>
                    <a:p>
                      <a:pPr algn="ctr"/>
                      <a:r>
                        <a:rPr lang="en-US" sz="1200" b="0" dirty="0"/>
                        <a:t>Yes</a:t>
                      </a:r>
                    </a:p>
                  </a:txBody>
                  <a:tcPr/>
                </a:tc>
                <a:tc>
                  <a:txBody>
                    <a:bodyPr/>
                    <a:lstStyle/>
                    <a:p>
                      <a:pPr algn="ctr"/>
                      <a:endParaRPr lang="en-US" sz="1200" b="0"/>
                    </a:p>
                  </a:txBody>
                  <a:tcPr/>
                </a:tc>
                <a:extLst>
                  <a:ext uri="{0D108BD9-81ED-4DB2-BD59-A6C34878D82A}">
                    <a16:rowId xmlns:a16="http://schemas.microsoft.com/office/drawing/2014/main" val="4557888"/>
                  </a:ext>
                </a:extLst>
              </a:tr>
              <a:tr h="507027">
                <a:tc>
                  <a:txBody>
                    <a:bodyPr/>
                    <a:lstStyle/>
                    <a:p>
                      <a:r>
                        <a:rPr lang="en-US" sz="1200" b="0" dirty="0"/>
                        <a:t>Constant Monthly </a:t>
                      </a:r>
                    </a:p>
                  </a:txBody>
                  <a:tcPr/>
                </a:tc>
                <a:tc>
                  <a:txBody>
                    <a:bodyPr/>
                    <a:lstStyle/>
                    <a:p>
                      <a:pPr algn="ctr"/>
                      <a:endParaRPr lang="en-US" sz="1200" b="0" dirty="0"/>
                    </a:p>
                  </a:txBody>
                  <a:tcPr/>
                </a:tc>
                <a:tc>
                  <a:txBody>
                    <a:bodyPr/>
                    <a:lstStyle/>
                    <a:p>
                      <a:pPr algn="ctr"/>
                      <a:r>
                        <a:rPr lang="en-US" sz="1200" b="0" dirty="0"/>
                        <a:t>Yes</a:t>
                      </a:r>
                    </a:p>
                  </a:txBody>
                  <a:tcPr/>
                </a:tc>
                <a:extLst>
                  <a:ext uri="{0D108BD9-81ED-4DB2-BD59-A6C34878D82A}">
                    <a16:rowId xmlns:a16="http://schemas.microsoft.com/office/drawing/2014/main" val="170840914"/>
                  </a:ext>
                </a:extLst>
              </a:tr>
              <a:tr h="507027">
                <a:tc>
                  <a:txBody>
                    <a:bodyPr/>
                    <a:lstStyle/>
                    <a:p>
                      <a:r>
                        <a:rPr lang="en-US" sz="1200" b="0" dirty="0"/>
                        <a:t>Linear Reservoir</a:t>
                      </a:r>
                    </a:p>
                  </a:txBody>
                  <a:tcPr/>
                </a:tc>
                <a:tc>
                  <a:txBody>
                    <a:bodyPr/>
                    <a:lstStyle/>
                    <a:p>
                      <a:pPr algn="ctr"/>
                      <a:r>
                        <a:rPr lang="en-US" sz="1200" b="0" dirty="0"/>
                        <a:t>Yes</a:t>
                      </a:r>
                    </a:p>
                  </a:txBody>
                  <a:tcPr/>
                </a:tc>
                <a:tc>
                  <a:txBody>
                    <a:bodyPr/>
                    <a:lstStyle/>
                    <a:p>
                      <a:pPr algn="ctr"/>
                      <a:r>
                        <a:rPr lang="en-US" sz="1200" b="0" dirty="0"/>
                        <a:t>Yes</a:t>
                      </a:r>
                    </a:p>
                  </a:txBody>
                  <a:tcPr/>
                </a:tc>
                <a:extLst>
                  <a:ext uri="{0D108BD9-81ED-4DB2-BD59-A6C34878D82A}">
                    <a16:rowId xmlns:a16="http://schemas.microsoft.com/office/drawing/2014/main" val="2307210781"/>
                  </a:ext>
                </a:extLst>
              </a:tr>
              <a:tr h="507027">
                <a:tc>
                  <a:txBody>
                    <a:bodyPr/>
                    <a:lstStyle/>
                    <a:p>
                      <a:r>
                        <a:rPr lang="en-US" sz="1200" b="0" dirty="0"/>
                        <a:t>Nonlinear </a:t>
                      </a:r>
                      <a:r>
                        <a:rPr lang="en-US" sz="1200" b="0" dirty="0" err="1"/>
                        <a:t>Boussinesq</a:t>
                      </a:r>
                      <a:endParaRPr lang="en-US" sz="1200" b="0" dirty="0"/>
                    </a:p>
                  </a:txBody>
                  <a:tcPr/>
                </a:tc>
                <a:tc>
                  <a:txBody>
                    <a:bodyPr/>
                    <a:lstStyle/>
                    <a:p>
                      <a:pPr algn="ctr"/>
                      <a:r>
                        <a:rPr lang="en-US" sz="1200" b="0" dirty="0"/>
                        <a:t>Yes</a:t>
                      </a:r>
                    </a:p>
                  </a:txBody>
                  <a:tcPr/>
                </a:tc>
                <a:tc>
                  <a:txBody>
                    <a:bodyPr/>
                    <a:lstStyle/>
                    <a:p>
                      <a:pPr algn="ctr"/>
                      <a:endParaRPr lang="en-US" sz="1200" b="0" dirty="0"/>
                    </a:p>
                  </a:txBody>
                  <a:tcPr/>
                </a:tc>
                <a:extLst>
                  <a:ext uri="{0D108BD9-81ED-4DB2-BD59-A6C34878D82A}">
                    <a16:rowId xmlns:a16="http://schemas.microsoft.com/office/drawing/2014/main" val="398662358"/>
                  </a:ext>
                </a:extLst>
              </a:tr>
              <a:tr h="507027">
                <a:tc>
                  <a:txBody>
                    <a:bodyPr/>
                    <a:lstStyle/>
                    <a:p>
                      <a:r>
                        <a:rPr lang="en-US" sz="1200" b="0" dirty="0"/>
                        <a:t>Recession</a:t>
                      </a:r>
                    </a:p>
                  </a:txBody>
                  <a:tcPr/>
                </a:tc>
                <a:tc>
                  <a:txBody>
                    <a:bodyPr/>
                    <a:lstStyle/>
                    <a:p>
                      <a:pPr algn="ctr"/>
                      <a:r>
                        <a:rPr lang="en-US" sz="1200" b="0" dirty="0"/>
                        <a:t>Yes</a:t>
                      </a:r>
                    </a:p>
                  </a:txBody>
                  <a:tcPr/>
                </a:tc>
                <a:tc>
                  <a:txBody>
                    <a:bodyPr/>
                    <a:lstStyle/>
                    <a:p>
                      <a:pPr algn="ctr"/>
                      <a:r>
                        <a:rPr lang="en-US" sz="1200" b="0" dirty="0"/>
                        <a:t>Yes</a:t>
                      </a:r>
                    </a:p>
                  </a:txBody>
                  <a:tcPr/>
                </a:tc>
                <a:extLst>
                  <a:ext uri="{0D108BD9-81ED-4DB2-BD59-A6C34878D82A}">
                    <a16:rowId xmlns:a16="http://schemas.microsoft.com/office/drawing/2014/main" val="1942917434"/>
                  </a:ext>
                </a:extLst>
              </a:tr>
            </a:tbl>
          </a:graphicData>
        </a:graphic>
      </p:graphicFrame>
    </p:spTree>
    <p:extLst>
      <p:ext uri="{BB962C8B-B14F-4D97-AF65-F5344CB8AC3E}">
        <p14:creationId xmlns:p14="http://schemas.microsoft.com/office/powerpoint/2010/main" val="1197766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a:t>
            </a:r>
          </a:p>
        </p:txBody>
      </p:sp>
      <p:sp>
        <p:nvSpPr>
          <p:cNvPr id="3" name="Content Placeholder 2"/>
          <p:cNvSpPr>
            <a:spLocks noGrp="1"/>
          </p:cNvSpPr>
          <p:nvPr>
            <p:ph idx="4294967295"/>
          </p:nvPr>
        </p:nvSpPr>
        <p:spPr>
          <a:xfrm>
            <a:off x="266700" y="914400"/>
            <a:ext cx="11658600" cy="5600700"/>
          </a:xfrm>
        </p:spPr>
        <p:txBody>
          <a:bodyPr/>
          <a:lstStyle/>
          <a:p>
            <a:pPr marL="0" indent="0">
              <a:buNone/>
            </a:pPr>
            <a:r>
              <a:rPr lang="en-US" sz="2400" dirty="0"/>
              <a:t>“Calibration is the estimation and adjustment of model parameters and constants to improve the agreement between model output and a data set.” -Rykiel (1996)</a:t>
            </a:r>
          </a:p>
          <a:p>
            <a:pPr marL="0" indent="0">
              <a:buNone/>
            </a:pPr>
            <a:endParaRPr lang="en-US" sz="2400" dirty="0"/>
          </a:p>
          <a:p>
            <a:pPr marL="342900" indent="-342900">
              <a:buFont typeface="Arial" panose="020B0604020202020204" pitchFamily="34" charset="0"/>
              <a:buChar char="•"/>
            </a:pPr>
            <a:r>
              <a:rPr lang="en-US" sz="2400" dirty="0">
                <a:cs typeface="Times New Roman" pitchFamily="18" charset="0"/>
              </a:rPr>
              <a:t>Work from upstream to downstream</a:t>
            </a:r>
          </a:p>
          <a:p>
            <a:pPr marL="342900" indent="-342900">
              <a:buFont typeface="Arial" panose="020B0604020202020204" pitchFamily="34" charset="0"/>
              <a:buChar char="•"/>
            </a:pPr>
            <a:r>
              <a:rPr lang="en-US" sz="2400" dirty="0">
                <a:cs typeface="Times New Roman" pitchFamily="18" charset="0"/>
              </a:rPr>
              <a:t>Adjust one parameter at a time</a:t>
            </a:r>
          </a:p>
          <a:p>
            <a:pPr marL="342900" indent="-342900">
              <a:buFont typeface="Arial" panose="020B0604020202020204" pitchFamily="34" charset="0"/>
              <a:buChar char="•"/>
            </a:pPr>
            <a:r>
              <a:rPr lang="en-US" sz="2400" dirty="0">
                <a:cs typeface="Times New Roman" pitchFamily="18" charset="0"/>
              </a:rPr>
              <a:t>Adjust uncertain parameters (sensitivity analysis)</a:t>
            </a:r>
          </a:p>
          <a:p>
            <a:pPr marL="342900" indent="-342900">
              <a:buFont typeface="Arial" panose="020B0604020202020204" pitchFamily="34" charset="0"/>
              <a:buChar char="•"/>
            </a:pPr>
            <a:r>
              <a:rPr lang="en-US" sz="2400" dirty="0">
                <a:cs typeface="Times New Roman" pitchFamily="18" charset="0"/>
              </a:rPr>
              <a:t>Look for physical evidence</a:t>
            </a:r>
          </a:p>
          <a:p>
            <a:endParaRPr lang="en-US" sz="2400" dirty="0">
              <a:cs typeface="Times New Roman" pitchFamily="18" charset="0"/>
            </a:endParaRPr>
          </a:p>
          <a:p>
            <a:r>
              <a:rPr lang="en-US" sz="2400" dirty="0"/>
              <a:t>Event calibration success</a:t>
            </a:r>
          </a:p>
          <a:p>
            <a:pPr lvl="1"/>
            <a:r>
              <a:rPr lang="en-US" sz="2400" dirty="0"/>
              <a:t>Focus: peak, timing, volume for event, performance metrics</a:t>
            </a:r>
          </a:p>
          <a:p>
            <a:r>
              <a:rPr lang="en-US" sz="2400" dirty="0"/>
              <a:t>Continuous calibration</a:t>
            </a:r>
          </a:p>
          <a:p>
            <a:pPr lvl="1"/>
            <a:r>
              <a:rPr lang="en-US" sz="2400" dirty="0"/>
              <a:t>Focus: volume, performance metrics, flow-frequency</a:t>
            </a:r>
          </a:p>
          <a:p>
            <a:endParaRPr lang="en-US" dirty="0">
              <a:cs typeface="Times New Roman" pitchFamily="18" charset="0"/>
            </a:endParaRPr>
          </a:p>
          <a:p>
            <a:pPr marL="0" indent="0">
              <a:buNone/>
            </a:pPr>
            <a:endParaRPr lang="en-US" dirty="0"/>
          </a:p>
        </p:txBody>
      </p:sp>
    </p:spTree>
    <p:extLst>
      <p:ext uri="{BB962C8B-B14F-4D97-AF65-F5344CB8AC3E}">
        <p14:creationId xmlns:p14="http://schemas.microsoft.com/office/powerpoint/2010/main" val="2083341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123DDC7-2BE9-C9AD-744E-18FF28601E8F}"/>
              </a:ext>
            </a:extLst>
          </p:cNvPr>
          <p:cNvPicPr>
            <a:picLocks noChangeAspect="1"/>
          </p:cNvPicPr>
          <p:nvPr/>
        </p:nvPicPr>
        <p:blipFill>
          <a:blip r:embed="rId3"/>
          <a:stretch>
            <a:fillRect/>
          </a:stretch>
        </p:blipFill>
        <p:spPr>
          <a:xfrm>
            <a:off x="384095" y="3397619"/>
            <a:ext cx="3999300" cy="3331400"/>
          </a:xfrm>
          <a:prstGeom prst="rect">
            <a:avLst/>
          </a:prstGeom>
        </p:spPr>
      </p:pic>
      <p:sp>
        <p:nvSpPr>
          <p:cNvPr id="2" name="Title 1"/>
          <p:cNvSpPr>
            <a:spLocks noGrp="1"/>
          </p:cNvSpPr>
          <p:nvPr>
            <p:ph type="title"/>
          </p:nvPr>
        </p:nvSpPr>
        <p:spPr>
          <a:xfrm>
            <a:off x="954860" y="128981"/>
            <a:ext cx="10185088" cy="785419"/>
          </a:xfrm>
        </p:spPr>
        <p:txBody>
          <a:bodyPr/>
          <a:lstStyle/>
          <a:p>
            <a:r>
              <a:rPr lang="en-US" dirty="0"/>
              <a:t>Evaluating Model Output</a:t>
            </a:r>
          </a:p>
        </p:txBody>
      </p:sp>
      <p:sp>
        <p:nvSpPr>
          <p:cNvPr id="3" name="Content Placeholder 2"/>
          <p:cNvSpPr>
            <a:spLocks noGrp="1"/>
          </p:cNvSpPr>
          <p:nvPr>
            <p:ph idx="4294967295"/>
          </p:nvPr>
        </p:nvSpPr>
        <p:spPr>
          <a:xfrm>
            <a:off x="384095" y="1159796"/>
            <a:ext cx="11050622" cy="3124200"/>
          </a:xfrm>
        </p:spPr>
        <p:txBody>
          <a:bodyPr/>
          <a:lstStyle/>
          <a:p>
            <a:r>
              <a:rPr lang="en-US" dirty="0"/>
              <a:t>In general, the modeler should try to reproduce observed peaks, timing, and volume</a:t>
            </a:r>
          </a:p>
          <a:p>
            <a:r>
              <a:rPr lang="en-US" dirty="0"/>
              <a:t>Statistics used for model evaluation:</a:t>
            </a:r>
          </a:p>
          <a:p>
            <a:pPr lvl="1"/>
            <a:r>
              <a:rPr lang="en-US" dirty="0"/>
              <a:t>Coefficient of Determination (R</a:t>
            </a:r>
            <a:r>
              <a:rPr lang="en-US" baseline="30000" dirty="0"/>
              <a:t>2</a:t>
            </a:r>
            <a:r>
              <a:rPr lang="en-US" dirty="0"/>
              <a:t>)</a:t>
            </a:r>
          </a:p>
          <a:p>
            <a:pPr lvl="1"/>
            <a:r>
              <a:rPr lang="en-US" dirty="0"/>
              <a:t>Nash-Sutcliffe Efficiency (NSE)</a:t>
            </a:r>
          </a:p>
          <a:p>
            <a:pPr lvl="1"/>
            <a:r>
              <a:rPr lang="en-US" dirty="0"/>
              <a:t>Root Mean Square Error (RSR)</a:t>
            </a:r>
          </a:p>
          <a:p>
            <a:pPr lvl="1"/>
            <a:r>
              <a:rPr lang="en-US" dirty="0"/>
              <a:t>Percent Bias (PBIAS)</a:t>
            </a:r>
          </a:p>
          <a:p>
            <a:pPr lvl="1"/>
            <a:endParaRPr lang="en-US"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4860" y="3725852"/>
            <a:ext cx="2146318" cy="738897"/>
          </a:xfrm>
          <a:prstGeom prst="rect">
            <a:avLst/>
          </a:prstGeom>
        </p:spPr>
      </p:pic>
      <p:pic>
        <p:nvPicPr>
          <p:cNvPr id="5" name="Picture 4">
            <a:extLst>
              <a:ext uri="{FF2B5EF4-FFF2-40B4-BE49-F238E27FC236}">
                <a16:creationId xmlns:a16="http://schemas.microsoft.com/office/drawing/2014/main" id="{0EE4F68D-37EA-2B70-43BC-EF95B5560BA2}"/>
              </a:ext>
            </a:extLst>
          </p:cNvPr>
          <p:cNvPicPr>
            <a:picLocks noChangeAspect="1"/>
          </p:cNvPicPr>
          <p:nvPr/>
        </p:nvPicPr>
        <p:blipFill>
          <a:blip r:embed="rId5"/>
          <a:stretch>
            <a:fillRect/>
          </a:stretch>
        </p:blipFill>
        <p:spPr>
          <a:xfrm>
            <a:off x="4932278" y="2158410"/>
            <a:ext cx="6875627" cy="3949078"/>
          </a:xfrm>
          <a:prstGeom prst="rect">
            <a:avLst/>
          </a:prstGeom>
        </p:spPr>
      </p:pic>
    </p:spTree>
    <p:extLst>
      <p:ext uri="{BB962C8B-B14F-4D97-AF65-F5344CB8AC3E}">
        <p14:creationId xmlns:p14="http://schemas.microsoft.com/office/powerpoint/2010/main" val="24511917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4860" y="128981"/>
            <a:ext cx="10185088" cy="785419"/>
          </a:xfrm>
        </p:spPr>
        <p:txBody>
          <a:bodyPr>
            <a:normAutofit fontScale="90000"/>
          </a:bodyPr>
          <a:lstStyle/>
          <a:p>
            <a:r>
              <a:rPr lang="en-US" dirty="0"/>
              <a:t>Calibration – Continuous Simulation Example</a:t>
            </a:r>
          </a:p>
        </p:txBody>
      </p:sp>
      <p:pic>
        <p:nvPicPr>
          <p:cNvPr id="4" name="Picture 3">
            <a:extLst>
              <a:ext uri="{FF2B5EF4-FFF2-40B4-BE49-F238E27FC236}">
                <a16:creationId xmlns:a16="http://schemas.microsoft.com/office/drawing/2014/main" id="{7D94DC60-DE1B-6B1C-7AE1-5BC67A1D5617}"/>
              </a:ext>
            </a:extLst>
          </p:cNvPr>
          <p:cNvPicPr>
            <a:picLocks noChangeAspect="1"/>
          </p:cNvPicPr>
          <p:nvPr/>
        </p:nvPicPr>
        <p:blipFill>
          <a:blip r:embed="rId3"/>
          <a:stretch>
            <a:fillRect/>
          </a:stretch>
        </p:blipFill>
        <p:spPr>
          <a:xfrm>
            <a:off x="7076314" y="3449440"/>
            <a:ext cx="4901184" cy="2758456"/>
          </a:xfrm>
          <a:prstGeom prst="rect">
            <a:avLst/>
          </a:prstGeom>
          <a:ln>
            <a:solidFill>
              <a:schemeClr val="tx1"/>
            </a:solidFill>
          </a:ln>
        </p:spPr>
      </p:pic>
      <p:pic>
        <p:nvPicPr>
          <p:cNvPr id="6" name="Picture 5">
            <a:extLst>
              <a:ext uri="{FF2B5EF4-FFF2-40B4-BE49-F238E27FC236}">
                <a16:creationId xmlns:a16="http://schemas.microsoft.com/office/drawing/2014/main" id="{A4DD4ABC-14ED-CD5F-87B1-CA131A133DA2}"/>
              </a:ext>
            </a:extLst>
          </p:cNvPr>
          <p:cNvPicPr>
            <a:picLocks noChangeAspect="1"/>
          </p:cNvPicPr>
          <p:nvPr/>
        </p:nvPicPr>
        <p:blipFill>
          <a:blip r:embed="rId4"/>
          <a:stretch>
            <a:fillRect/>
          </a:stretch>
        </p:blipFill>
        <p:spPr>
          <a:xfrm>
            <a:off x="9823097" y="1003203"/>
            <a:ext cx="1967528" cy="2356366"/>
          </a:xfrm>
          <a:prstGeom prst="rect">
            <a:avLst/>
          </a:prstGeom>
          <a:ln>
            <a:solidFill>
              <a:schemeClr val="tx1"/>
            </a:solidFill>
          </a:ln>
        </p:spPr>
      </p:pic>
      <p:pic>
        <p:nvPicPr>
          <p:cNvPr id="8" name="Picture 7">
            <a:extLst>
              <a:ext uri="{FF2B5EF4-FFF2-40B4-BE49-F238E27FC236}">
                <a16:creationId xmlns:a16="http://schemas.microsoft.com/office/drawing/2014/main" id="{CB0F230A-13B8-03D3-B0FB-48327EF9D8F6}"/>
              </a:ext>
            </a:extLst>
          </p:cNvPr>
          <p:cNvPicPr>
            <a:picLocks noChangeAspect="1"/>
          </p:cNvPicPr>
          <p:nvPr/>
        </p:nvPicPr>
        <p:blipFill>
          <a:blip r:embed="rId5"/>
          <a:stretch>
            <a:fillRect/>
          </a:stretch>
        </p:blipFill>
        <p:spPr>
          <a:xfrm>
            <a:off x="7076314" y="2935377"/>
            <a:ext cx="2661807" cy="424192"/>
          </a:xfrm>
          <a:prstGeom prst="rect">
            <a:avLst/>
          </a:prstGeom>
          <a:ln>
            <a:solidFill>
              <a:schemeClr val="tx1"/>
            </a:solidFill>
          </a:ln>
        </p:spPr>
      </p:pic>
      <p:pic>
        <p:nvPicPr>
          <p:cNvPr id="10" name="Picture 9">
            <a:extLst>
              <a:ext uri="{FF2B5EF4-FFF2-40B4-BE49-F238E27FC236}">
                <a16:creationId xmlns:a16="http://schemas.microsoft.com/office/drawing/2014/main" id="{60FC1A0E-5EE9-5578-D676-1F6CA33CE676}"/>
              </a:ext>
            </a:extLst>
          </p:cNvPr>
          <p:cNvPicPr>
            <a:picLocks noChangeAspect="1"/>
          </p:cNvPicPr>
          <p:nvPr/>
        </p:nvPicPr>
        <p:blipFill>
          <a:blip r:embed="rId6"/>
          <a:stretch>
            <a:fillRect/>
          </a:stretch>
        </p:blipFill>
        <p:spPr>
          <a:xfrm>
            <a:off x="203870" y="3449441"/>
            <a:ext cx="6693174" cy="2758455"/>
          </a:xfrm>
          <a:prstGeom prst="rect">
            <a:avLst/>
          </a:prstGeom>
          <a:ln>
            <a:solidFill>
              <a:schemeClr val="tx1"/>
            </a:solidFill>
          </a:ln>
        </p:spPr>
      </p:pic>
      <p:sp>
        <p:nvSpPr>
          <p:cNvPr id="7" name="TextBox 6">
            <a:extLst>
              <a:ext uri="{FF2B5EF4-FFF2-40B4-BE49-F238E27FC236}">
                <a16:creationId xmlns:a16="http://schemas.microsoft.com/office/drawing/2014/main" id="{9BC02106-2A51-FD2F-09D8-28C896C3B096}"/>
              </a:ext>
            </a:extLst>
          </p:cNvPr>
          <p:cNvSpPr txBox="1"/>
          <p:nvPr/>
        </p:nvSpPr>
        <p:spPr>
          <a:xfrm>
            <a:off x="203870" y="1003203"/>
            <a:ext cx="8168463" cy="2215991"/>
          </a:xfrm>
          <a:prstGeom prst="rect">
            <a:avLst/>
          </a:prstGeom>
          <a:noFill/>
        </p:spPr>
        <p:txBody>
          <a:bodyPr wrap="square">
            <a:spAutoFit/>
          </a:bodyPr>
          <a:lstStyle/>
          <a:p>
            <a:r>
              <a:rPr lang="en-US" sz="2000" dirty="0"/>
              <a:t>Calibration for a long-term continuous simulation:</a:t>
            </a:r>
          </a:p>
          <a:p>
            <a:pPr marL="285750" indent="-285750">
              <a:buFont typeface="Arial" panose="020B0604020202020204" pitchFamily="34" charset="0"/>
              <a:buChar char="•"/>
            </a:pPr>
            <a:r>
              <a:rPr lang="en-US" sz="2000" dirty="0"/>
              <a:t>Instead of evaluating every flood peak, look at trends</a:t>
            </a:r>
          </a:p>
          <a:p>
            <a:pPr marL="285750" indent="-285750">
              <a:buFont typeface="Arial" panose="020B0604020202020204" pitchFamily="34" charset="0"/>
              <a:buChar char="•"/>
            </a:pPr>
            <a:r>
              <a:rPr lang="en-US" sz="2000" dirty="0"/>
              <a:t>Compute monthly average metrics</a:t>
            </a:r>
          </a:p>
          <a:p>
            <a:pPr marL="742950" lvl="1" indent="-285750">
              <a:buFont typeface="Arial" panose="020B0604020202020204" pitchFamily="34" charset="0"/>
              <a:buChar char="•"/>
            </a:pPr>
            <a:r>
              <a:rPr lang="en-US" sz="2000" dirty="0"/>
              <a:t>Average flow</a:t>
            </a:r>
          </a:p>
          <a:p>
            <a:pPr marL="742950" lvl="1" indent="-285750">
              <a:buFont typeface="Arial" panose="020B0604020202020204" pitchFamily="34" charset="0"/>
              <a:buChar char="•"/>
            </a:pPr>
            <a:r>
              <a:rPr lang="en-US" sz="2000" dirty="0"/>
              <a:t>Average SWE</a:t>
            </a:r>
          </a:p>
          <a:p>
            <a:pPr marL="285750" indent="-285750">
              <a:buFont typeface="Arial" panose="020B0604020202020204" pitchFamily="34" charset="0"/>
              <a:buChar char="•"/>
            </a:pPr>
            <a:r>
              <a:rPr lang="en-US" sz="2000" dirty="0"/>
              <a:t>Period of record flow-frequency analysis</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157304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4860" y="128981"/>
            <a:ext cx="10185088" cy="785419"/>
          </a:xfrm>
        </p:spPr>
        <p:txBody>
          <a:bodyPr>
            <a:normAutofit fontScale="90000"/>
          </a:bodyPr>
          <a:lstStyle/>
          <a:p>
            <a:r>
              <a:rPr lang="en-US" dirty="0"/>
              <a:t>Calibration – Discrete events and continuous simulation</a:t>
            </a:r>
          </a:p>
        </p:txBody>
      </p:sp>
      <p:pic>
        <p:nvPicPr>
          <p:cNvPr id="4" name="Picture 3">
            <a:extLst>
              <a:ext uri="{FF2B5EF4-FFF2-40B4-BE49-F238E27FC236}">
                <a16:creationId xmlns:a16="http://schemas.microsoft.com/office/drawing/2014/main" id="{9C096723-D32F-4502-44D4-C57D28D7F506}"/>
              </a:ext>
            </a:extLst>
          </p:cNvPr>
          <p:cNvPicPr>
            <a:picLocks noChangeAspect="1"/>
          </p:cNvPicPr>
          <p:nvPr/>
        </p:nvPicPr>
        <p:blipFill>
          <a:blip r:embed="rId3"/>
          <a:stretch>
            <a:fillRect/>
          </a:stretch>
        </p:blipFill>
        <p:spPr>
          <a:xfrm>
            <a:off x="6298027" y="1919660"/>
            <a:ext cx="5493100" cy="4021733"/>
          </a:xfrm>
          <a:prstGeom prst="rect">
            <a:avLst/>
          </a:prstGeom>
          <a:ln>
            <a:solidFill>
              <a:schemeClr val="accent1"/>
            </a:solidFill>
          </a:ln>
        </p:spPr>
      </p:pic>
      <p:pic>
        <p:nvPicPr>
          <p:cNvPr id="6" name="Picture 5" descr="Chart&#10;&#10;Description automatically generated">
            <a:extLst>
              <a:ext uri="{FF2B5EF4-FFF2-40B4-BE49-F238E27FC236}">
                <a16:creationId xmlns:a16="http://schemas.microsoft.com/office/drawing/2014/main" id="{E8E8FB6A-B9F1-174F-137C-BBE9281C23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3338" y="1919660"/>
            <a:ext cx="5493100" cy="4044000"/>
          </a:xfrm>
          <a:prstGeom prst="rect">
            <a:avLst/>
          </a:prstGeom>
          <a:ln>
            <a:solidFill>
              <a:schemeClr val="accent1"/>
            </a:solidFill>
          </a:ln>
        </p:spPr>
      </p:pic>
      <p:sp>
        <p:nvSpPr>
          <p:cNvPr id="8" name="TextBox 7">
            <a:extLst>
              <a:ext uri="{FF2B5EF4-FFF2-40B4-BE49-F238E27FC236}">
                <a16:creationId xmlns:a16="http://schemas.microsoft.com/office/drawing/2014/main" id="{08EDAB20-F96B-4820-86C5-ED7EC2E35E49}"/>
              </a:ext>
            </a:extLst>
          </p:cNvPr>
          <p:cNvSpPr txBox="1"/>
          <p:nvPr/>
        </p:nvSpPr>
        <p:spPr>
          <a:xfrm>
            <a:off x="746882" y="1376191"/>
            <a:ext cx="4686011" cy="369332"/>
          </a:xfrm>
          <a:prstGeom prst="rect">
            <a:avLst/>
          </a:prstGeom>
          <a:noFill/>
        </p:spPr>
        <p:txBody>
          <a:bodyPr wrap="square">
            <a:spAutoFit/>
          </a:bodyPr>
          <a:lstStyle/>
          <a:p>
            <a:pPr algn="ctr"/>
            <a:r>
              <a:rPr lang="en-US" dirty="0"/>
              <a:t>Single discrete probability-based events </a:t>
            </a:r>
          </a:p>
        </p:txBody>
      </p:sp>
      <p:sp>
        <p:nvSpPr>
          <p:cNvPr id="9" name="TextBox 8">
            <a:extLst>
              <a:ext uri="{FF2B5EF4-FFF2-40B4-BE49-F238E27FC236}">
                <a16:creationId xmlns:a16="http://schemas.microsoft.com/office/drawing/2014/main" id="{E1660C47-604E-6897-F02F-9127018D6E2D}"/>
              </a:ext>
            </a:extLst>
          </p:cNvPr>
          <p:cNvSpPr txBox="1"/>
          <p:nvPr/>
        </p:nvSpPr>
        <p:spPr>
          <a:xfrm>
            <a:off x="6298027" y="1237691"/>
            <a:ext cx="5493100" cy="646331"/>
          </a:xfrm>
          <a:prstGeom prst="rect">
            <a:avLst/>
          </a:prstGeom>
          <a:noFill/>
        </p:spPr>
        <p:txBody>
          <a:bodyPr wrap="square">
            <a:spAutoFit/>
          </a:bodyPr>
          <a:lstStyle/>
          <a:p>
            <a:r>
              <a:rPr lang="en-US" dirty="0"/>
              <a:t>Annual maximum peak flows from a period-of-record simulation</a:t>
            </a:r>
          </a:p>
        </p:txBody>
      </p:sp>
    </p:spTree>
    <p:extLst>
      <p:ext uri="{BB962C8B-B14F-4D97-AF65-F5344CB8AC3E}">
        <p14:creationId xmlns:p14="http://schemas.microsoft.com/office/powerpoint/2010/main" val="538251828"/>
      </p:ext>
    </p:extLst>
  </p:cSld>
  <p:clrMapOvr>
    <a:masterClrMapping/>
  </p:clrMapOvr>
</p:sld>
</file>

<file path=ppt/theme/theme1.xml><?xml version="1.0" encoding="utf-8"?>
<a:theme xmlns:a="http://schemas.openxmlformats.org/drawingml/2006/main" name="ThemeHEC_Town_Hall_PPT">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C41AA59A-8CA8-448A-8A5E-64A18ECA6E45}"/>
    </a:ext>
  </a:extLst>
</a:theme>
</file>

<file path=ppt/theme/theme2.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1.04.20_HMS_presentation_template.pptx" id="{25D329DA-A99F-42C6-959F-EB0677A3A3AF}" vid="{2344F7EF-60BE-4F84-8703-D2FC5A1D63F3}"/>
    </a:ext>
  </a:extLst>
</a:theme>
</file>

<file path=ppt/theme/theme3.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2021.04.20_HMS_presentation_template.pptx" id="{25D329DA-A99F-42C6-959F-EB0677A3A3AF}" vid="{72D48E6B-AB13-4008-B7BD-7031D5EB1F02}"/>
    </a:ext>
  </a:extLst>
</a:theme>
</file>

<file path=ppt/theme/theme4.xml><?xml version="1.0" encoding="utf-8"?>
<a:theme xmlns:a="http://schemas.openxmlformats.org/drawingml/2006/main" name="1_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2021.04.20_HMS_presentation_template.pptx" id="{25D329DA-A99F-42C6-959F-EB0677A3A3AF}" vid="{252EED48-0952-4A11-90D1-38105B5B1687}"/>
    </a:ext>
  </a:extLst>
</a:theme>
</file>

<file path=ppt/theme/theme5.xml><?xml version="1.0" encoding="utf-8"?>
<a:theme xmlns:a="http://schemas.openxmlformats.org/drawingml/2006/main" name="1_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1.04.20_HMS_presentation_template.pptx" id="{25D329DA-A99F-42C6-959F-EB0677A3A3AF}" vid="{2344F7EF-60BE-4F84-8703-D2FC5A1D63F3}"/>
    </a:ext>
  </a:extLst>
</a:theme>
</file>

<file path=ppt/theme/theme6.xml><?xml version="1.0" encoding="utf-8"?>
<a:theme xmlns:a="http://schemas.openxmlformats.org/drawingml/2006/main" name="3_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021.04.20_HMS_presentation_template.pptx" id="{25D329DA-A99F-42C6-959F-EB0677A3A3AF}" vid="{2344F7EF-60BE-4F84-8703-D2FC5A1D63F3}"/>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4834</TotalTime>
  <Words>5940</Words>
  <Application>Microsoft Office PowerPoint</Application>
  <PresentationFormat>Widescreen</PresentationFormat>
  <Paragraphs>457</Paragraphs>
  <Slides>37</Slides>
  <Notes>36</Notes>
  <HiddenSlides>3</HiddenSlides>
  <MMClips>0</MMClips>
  <ScaleCrop>false</ScaleCrop>
  <HeadingPairs>
    <vt:vector size="6" baseType="variant">
      <vt:variant>
        <vt:lpstr>Fonts Used</vt:lpstr>
      </vt:variant>
      <vt:variant>
        <vt:i4>4</vt:i4>
      </vt:variant>
      <vt:variant>
        <vt:lpstr>Theme</vt:lpstr>
      </vt:variant>
      <vt:variant>
        <vt:i4>6</vt:i4>
      </vt:variant>
      <vt:variant>
        <vt:lpstr>Slide Titles</vt:lpstr>
      </vt:variant>
      <vt:variant>
        <vt:i4>37</vt:i4>
      </vt:variant>
    </vt:vector>
  </HeadingPairs>
  <TitlesOfParts>
    <vt:vector size="47" baseType="lpstr">
      <vt:lpstr>Arial</vt:lpstr>
      <vt:lpstr>Calibri</vt:lpstr>
      <vt:lpstr>Calibri Light</vt:lpstr>
      <vt:lpstr>Lato</vt:lpstr>
      <vt:lpstr>ThemeHEC_Town_Hall_PPT</vt:lpstr>
      <vt:lpstr>Title Slide Templates</vt:lpstr>
      <vt:lpstr>Content Templates</vt:lpstr>
      <vt:lpstr>1_Content Templates</vt:lpstr>
      <vt:lpstr>1_Title Slide Templates</vt:lpstr>
      <vt:lpstr>3_Title Slide Templates</vt:lpstr>
      <vt:lpstr>Overview of Hydrologic Modeling in HEC-HMS</vt:lpstr>
      <vt:lpstr>Outline</vt:lpstr>
      <vt:lpstr>Resources to quickly create an HEC-HMS project</vt:lpstr>
      <vt:lpstr>Event or Continuous modeling</vt:lpstr>
      <vt:lpstr>Method Selection for Event and Continuous Modeling</vt:lpstr>
      <vt:lpstr>Calibration</vt:lpstr>
      <vt:lpstr>Evaluating Model Output</vt:lpstr>
      <vt:lpstr>Calibration – Continuous Simulation Example</vt:lpstr>
      <vt:lpstr>Calibration – Discrete events and continuous simulation</vt:lpstr>
      <vt:lpstr>Validation</vt:lpstr>
      <vt:lpstr>Frequency Storm Method</vt:lpstr>
      <vt:lpstr>Frequency Storm Data</vt:lpstr>
      <vt:lpstr>Frequency Storm Key Settings</vt:lpstr>
      <vt:lpstr>Depth Area Reduction</vt:lpstr>
      <vt:lpstr>Depth Area Reduction</vt:lpstr>
      <vt:lpstr>Importing Precipitation Frequency Data</vt:lpstr>
      <vt:lpstr>Frequency Storm Calculator</vt:lpstr>
      <vt:lpstr>Hypothetical Storm Method</vt:lpstr>
      <vt:lpstr>Hypothetical Storm Data</vt:lpstr>
      <vt:lpstr>User-Specified Pattern</vt:lpstr>
      <vt:lpstr>Temporal Patterns</vt:lpstr>
      <vt:lpstr>Total Storm Depth Approach (idealized patterns)</vt:lpstr>
      <vt:lpstr>Nested vs. Idealized pattern Comparison</vt:lpstr>
      <vt:lpstr>Additional Information</vt:lpstr>
      <vt:lpstr>Continuous Simulation</vt:lpstr>
      <vt:lpstr>Modeling requirements</vt:lpstr>
      <vt:lpstr>Deficit and Constant</vt:lpstr>
      <vt:lpstr>Percolation and Evapotranspiration</vt:lpstr>
      <vt:lpstr>Plant Canopy</vt:lpstr>
      <vt:lpstr>Configuration Requirements</vt:lpstr>
      <vt:lpstr>Baseflow in HEC-HMS</vt:lpstr>
      <vt:lpstr>PowerPoint Presentation</vt:lpstr>
      <vt:lpstr>Linear Reservoir Baseflow</vt:lpstr>
      <vt:lpstr>Summary</vt:lpstr>
      <vt:lpstr>Hypothetical Storm Tools</vt:lpstr>
      <vt:lpstr>Depth-Area Analysis</vt:lpstr>
      <vt:lpstr>Frequency Analysis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Ho, David CIV USARMY CEIWR (USA)</dc:creator>
  <cp:lastModifiedBy>Ho, David CIV USARMY CEIWR (USA)</cp:lastModifiedBy>
  <cp:revision>44</cp:revision>
  <dcterms:created xsi:type="dcterms:W3CDTF">2023-03-29T19:29:50Z</dcterms:created>
  <dcterms:modified xsi:type="dcterms:W3CDTF">2023-10-27T22:39:20Z</dcterms:modified>
</cp:coreProperties>
</file>