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36"/>
  </p:notesMasterIdLst>
  <p:sldIdLst>
    <p:sldId id="257" r:id="rId3"/>
    <p:sldId id="645" r:id="rId4"/>
    <p:sldId id="531" r:id="rId5"/>
    <p:sldId id="638" r:id="rId6"/>
    <p:sldId id="647" r:id="rId7"/>
    <p:sldId id="633" r:id="rId8"/>
    <p:sldId id="648" r:id="rId9"/>
    <p:sldId id="656" r:id="rId10"/>
    <p:sldId id="379" r:id="rId11"/>
    <p:sldId id="605" r:id="rId12"/>
    <p:sldId id="405" r:id="rId13"/>
    <p:sldId id="428" r:id="rId14"/>
    <p:sldId id="266" r:id="rId15"/>
    <p:sldId id="420" r:id="rId16"/>
    <p:sldId id="287" r:id="rId17"/>
    <p:sldId id="651" r:id="rId18"/>
    <p:sldId id="657" r:id="rId19"/>
    <p:sldId id="300" r:id="rId20"/>
    <p:sldId id="430" r:id="rId21"/>
    <p:sldId id="641" r:id="rId22"/>
    <p:sldId id="396" r:id="rId23"/>
    <p:sldId id="608" r:id="rId24"/>
    <p:sldId id="646" r:id="rId25"/>
    <p:sldId id="406" r:id="rId26"/>
    <p:sldId id="643" r:id="rId27"/>
    <p:sldId id="642" r:id="rId28"/>
    <p:sldId id="652" r:id="rId29"/>
    <p:sldId id="653" r:id="rId30"/>
    <p:sldId id="649" r:id="rId31"/>
    <p:sldId id="654" r:id="rId32"/>
    <p:sldId id="629" r:id="rId33"/>
    <p:sldId id="574" r:id="rId34"/>
    <p:sldId id="341" r:id="rId3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45"/>
            <p14:sldId id="531"/>
            <p14:sldId id="638"/>
            <p14:sldId id="647"/>
            <p14:sldId id="633"/>
            <p14:sldId id="648"/>
            <p14:sldId id="656"/>
            <p14:sldId id="379"/>
            <p14:sldId id="605"/>
            <p14:sldId id="405"/>
            <p14:sldId id="428"/>
            <p14:sldId id="266"/>
            <p14:sldId id="420"/>
            <p14:sldId id="287"/>
            <p14:sldId id="651"/>
            <p14:sldId id="657"/>
            <p14:sldId id="300"/>
            <p14:sldId id="430"/>
            <p14:sldId id="641"/>
            <p14:sldId id="396"/>
            <p14:sldId id="608"/>
            <p14:sldId id="646"/>
          </p14:sldIdLst>
        </p14:section>
        <p14:section name="Untitled Section" id="{FD754E7F-6566-41BF-8D06-A1CE59E62112}">
          <p14:sldIdLst>
            <p14:sldId id="406"/>
            <p14:sldId id="643"/>
            <p14:sldId id="642"/>
            <p14:sldId id="652"/>
            <p14:sldId id="653"/>
            <p14:sldId id="649"/>
            <p14:sldId id="654"/>
            <p14:sldId id="629"/>
            <p14:sldId id="574"/>
            <p14:sldId id="3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5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88776" autoAdjust="0"/>
  </p:normalViewPr>
  <p:slideViewPr>
    <p:cSldViewPr snapToGrid="0" showGuides="1">
      <p:cViewPr varScale="1">
        <p:scale>
          <a:sx n="140" d="100"/>
          <a:sy n="140" d="100"/>
        </p:scale>
        <p:origin x="1026" y="102"/>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10/29/2023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422D324-2C57-4A6F-9A4E-F6E946D044FA}" type="slidenum">
              <a:rPr lang="en-US" smtClean="0"/>
              <a:pPr/>
              <a:t>20</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48082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FD84884-1CE6-4205-A770-AB0F9B28D21B}" type="slidenum">
              <a:rPr lang="en-US" smtClean="0"/>
              <a:pPr/>
              <a:t>21</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r>
              <a:rPr lang="en-US" b="0" i="1" dirty="0">
                <a:solidFill>
                  <a:srgbClr val="000C34"/>
                </a:solidFill>
                <a:effectLst/>
                <a:latin typeface="roboto-regular"/>
              </a:rPr>
              <a:t>X</a:t>
            </a:r>
            <a:r>
              <a:rPr lang="en-US" b="0" i="0" dirty="0">
                <a:solidFill>
                  <a:srgbClr val="000C34"/>
                </a:solidFill>
                <a:effectLst/>
                <a:latin typeface="roboto-regular"/>
              </a:rPr>
              <a:t> is a dimensionless coefficient that lacks a strong physical meaning.  This parameter must range between 0.0 (maximum attenuation) and 0.5 (no attenuation).  For most stream reaches, an intermediate value is found through calibration.</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22</a:t>
            </a:fld>
            <a:endParaRPr lang="en-US"/>
          </a:p>
        </p:txBody>
      </p:sp>
    </p:spTree>
    <p:extLst>
      <p:ext uri="{BB962C8B-B14F-4D97-AF65-F5344CB8AC3E}">
        <p14:creationId xmlns:p14="http://schemas.microsoft.com/office/powerpoint/2010/main" val="1928522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31</a:t>
            </a:fld>
            <a:endParaRPr lang="en-US"/>
          </a:p>
        </p:txBody>
      </p:sp>
    </p:spTree>
    <p:extLst>
      <p:ext uri="{BB962C8B-B14F-4D97-AF65-F5344CB8AC3E}">
        <p14:creationId xmlns:p14="http://schemas.microsoft.com/office/powerpoint/2010/main" val="346626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17FBE68E-B49A-4FED-BD86-FF5DF5F0B7D3}" type="slidenum">
              <a:rPr lang="en-US" smtClean="0"/>
              <a:pPr/>
              <a:t>9</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US" sz="1200" dirty="0">
                <a:solidFill>
                  <a:schemeClr val="tx2"/>
                </a:solidFill>
                <a:latin typeface="Arial" charset="0"/>
              </a:rPr>
              <a:t>Ackers-White, Englund-Hansen, </a:t>
            </a:r>
            <a:r>
              <a:rPr lang="en-US" sz="1200" dirty="0" err="1">
                <a:solidFill>
                  <a:schemeClr val="tx2"/>
                </a:solidFill>
                <a:latin typeface="Arial" charset="0"/>
              </a:rPr>
              <a:t>Laursen</a:t>
            </a:r>
            <a:r>
              <a:rPr lang="en-US" sz="1200" dirty="0">
                <a:solidFill>
                  <a:schemeClr val="tx2"/>
                </a:solidFill>
                <a:latin typeface="Arial" charset="0"/>
              </a:rPr>
              <a:t> (Copeland), Myer-Peter-Müller, </a:t>
            </a:r>
            <a:r>
              <a:rPr lang="en-US" sz="1200" dirty="0" err="1">
                <a:solidFill>
                  <a:schemeClr val="tx2"/>
                </a:solidFill>
                <a:latin typeface="Arial" charset="0"/>
              </a:rPr>
              <a:t>Toffaleti</a:t>
            </a:r>
            <a:r>
              <a:rPr lang="en-US" sz="1200" dirty="0">
                <a:solidFill>
                  <a:schemeClr val="tx2"/>
                </a:solidFill>
                <a:latin typeface="Arial" charset="0"/>
              </a:rPr>
              <a:t>, Yang (Sand and Gravel), &amp; Wilcock</a:t>
            </a: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10</a:t>
            </a:fld>
            <a:endParaRPr lang="en-US"/>
          </a:p>
        </p:txBody>
      </p:sp>
    </p:spTree>
    <p:extLst>
      <p:ext uri="{BB962C8B-B14F-4D97-AF65-F5344CB8AC3E}">
        <p14:creationId xmlns:p14="http://schemas.microsoft.com/office/powerpoint/2010/main" val="2570615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422D324-2C57-4A6F-9A4E-F6E946D044FA}" type="slidenum">
              <a:rPr lang="en-US" smtClean="0"/>
              <a:pPr/>
              <a:t>13</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C3F6F5FF-7139-4C1D-B4EF-BD4BED1C616F}" type="slidenum">
              <a:rPr lang="en-US" smtClean="0"/>
              <a:pPr/>
              <a:t>14</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230191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F899BDB-0936-443A-89C6-69635B530BB2}" type="slidenum">
              <a:rPr lang="en-US" smtClean="0"/>
              <a:pPr/>
              <a:t>15</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u="sng"/>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300E4E0-B2A1-45E8-8F4F-08D88C1AF4F2}" type="slidenum">
              <a:rPr lang="en-US" smtClean="0"/>
              <a:pPr/>
              <a:t>16</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00FC093-6800-4183-B4C4-66FC9BA05F87}" type="slidenum">
              <a:rPr lang="en-US" smtClean="0"/>
              <a:pPr/>
              <a:t>17</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00FC093-6800-4183-B4C4-66FC9BA05F87}" type="slidenum">
              <a:rPr lang="en-US" smtClean="0"/>
              <a:pPr/>
              <a:t>18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r>
              <a:rPr lang="en-US"/>
              <a:t>File Name</a:t>
            </a:r>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r>
              <a:rPr lang="en-US"/>
              <a:t>File Name</a:t>
            </a:r>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317689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91894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File Name</a:t>
            </a:r>
          </a:p>
        </p:txBody>
      </p:sp>
      <p:sp>
        <p:nvSpPr>
          <p:cNvPr id="5" name="Rectangle 6"/>
          <p:cNvSpPr>
            <a:spLocks noGrp="1" noChangeArrowheads="1"/>
          </p:cNvSpPr>
          <p:nvPr>
            <p:ph type="sldNum" sz="quarter" idx="12"/>
          </p:nvPr>
        </p:nvSpPr>
        <p:spPr>
          <a:ln/>
        </p:spPr>
        <p:txBody>
          <a:bodyPr/>
          <a:lstStyle>
            <a:lvl1pPr>
              <a:defRPr/>
            </a:lvl1pPr>
          </a:lstStyle>
          <a:p>
            <a:pPr>
              <a:defRPr/>
            </a:pPr>
            <a:fld id="{FD535830-87CB-4525-8D64-266F34C5E68A}" type="slidenum">
              <a:rPr lang="en-US"/>
              <a:pPr>
                <a:defRPr/>
              </a:pPr>
              <a:t>‹#›</a:t>
            </a:fld>
            <a:endParaRPr lang="en-US"/>
          </a:p>
        </p:txBody>
      </p:sp>
    </p:spTree>
    <p:extLst>
      <p:ext uri="{BB962C8B-B14F-4D97-AF65-F5344CB8AC3E}">
        <p14:creationId xmlns:p14="http://schemas.microsoft.com/office/powerpoint/2010/main" val="36732762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File Name</a:t>
            </a:r>
          </a:p>
        </p:txBody>
      </p:sp>
      <p:sp>
        <p:nvSpPr>
          <p:cNvPr id="4" name="Rectangle 6"/>
          <p:cNvSpPr>
            <a:spLocks noGrp="1" noChangeArrowheads="1"/>
          </p:cNvSpPr>
          <p:nvPr>
            <p:ph type="sldNum" sz="quarter" idx="12"/>
          </p:nvPr>
        </p:nvSpPr>
        <p:spPr>
          <a:ln/>
        </p:spPr>
        <p:txBody>
          <a:bodyPr/>
          <a:lstStyle>
            <a:lvl1pPr>
              <a:defRPr/>
            </a:lvl1pPr>
          </a:lstStyle>
          <a:p>
            <a:pPr>
              <a:defRPr/>
            </a:pPr>
            <a:fld id="{B92EE7F2-E7CB-4602-A7A4-22DAAAE1F9C0}" type="slidenum">
              <a:rPr lang="en-US"/>
              <a:pPr>
                <a:defRPr/>
              </a:pPr>
              <a:t>‹#›</a:t>
            </a:fld>
            <a:endParaRPr lang="en-US"/>
          </a:p>
        </p:txBody>
      </p:sp>
    </p:spTree>
    <p:extLst>
      <p:ext uri="{BB962C8B-B14F-4D97-AF65-F5344CB8AC3E}">
        <p14:creationId xmlns:p14="http://schemas.microsoft.com/office/powerpoint/2010/main" val="28776603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3.wmf"/><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3"/>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4"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File Name</a:t>
            </a:r>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5">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32" r:id="rId28"/>
    <p:sldLayoutId id="2147483744" r:id="rId29"/>
    <p:sldLayoutId id="2147483752" r:id="rId30"/>
    <p:sldLayoutId id="2147483753" r:id="rId31"/>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a:t>File Name</a:t>
            </a:r>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1.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31.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8.xml"/><Relationship Id="rId4" Type="http://schemas.openxmlformats.org/officeDocument/2006/relationships/image" Target="../media/image340.png"/></Relationships>
</file>

<file path=ppt/slides/_rels/slide1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28.xml"/><Relationship Id="rId4" Type="http://schemas.openxmlformats.org/officeDocument/2006/relationships/image" Target="../media/image3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9.xml"/><Relationship Id="rId1" Type="http://schemas.openxmlformats.org/officeDocument/2006/relationships/slideLayout" Target="../slideLayouts/slideLayout28.xml"/><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9.png"/><Relationship Id="rId7" Type="http://schemas.openxmlformats.org/officeDocument/2006/relationships/image" Target="../media/image42.wmf"/><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oleObject" Target="../embeddings/oleObject2.bin"/><Relationship Id="rId11" Type="http://schemas.openxmlformats.org/officeDocument/2006/relationships/image" Target="../media/image46.png"/><Relationship Id="rId5" Type="http://schemas.openxmlformats.org/officeDocument/2006/relationships/image" Target="../media/image41.wmf"/><Relationship Id="rId10" Type="http://schemas.openxmlformats.org/officeDocument/2006/relationships/image" Target="../media/image45.png"/><Relationship Id="rId4" Type="http://schemas.openxmlformats.org/officeDocument/2006/relationships/oleObject" Target="../embeddings/oleObject1.bin"/><Relationship Id="rId9" Type="http://schemas.openxmlformats.org/officeDocument/2006/relationships/image" Target="../media/image44.png"/></Relationships>
</file>

<file path=ppt/slides/_rels/slide2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8.xml"/><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8.xml"/><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8.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8.xml"/><Relationship Id="rId5" Type="http://schemas.openxmlformats.org/officeDocument/2006/relationships/image" Target="../media/image65.png"/><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8.xml"/><Relationship Id="rId5" Type="http://schemas.openxmlformats.org/officeDocument/2006/relationships/image" Target="../media/image69.png"/><Relationship Id="rId4" Type="http://schemas.openxmlformats.org/officeDocument/2006/relationships/image" Target="../media/image6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8.xml"/><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71.png"/></Relationships>
</file>

<file path=ppt/slides/_rels/slide32.xml.rels><?xml version="1.0" encoding="UTF-8" standalone="yes"?>
<Relationships xmlns="http://schemas.openxmlformats.org/package/2006/relationships"><Relationship Id="rId3" Type="http://schemas.openxmlformats.org/officeDocument/2006/relationships/hyperlink" Target="https://link.springer.com/article/10.1007/s12205-012-1588-3" TargetMode="External"/><Relationship Id="rId2" Type="http://schemas.openxmlformats.org/officeDocument/2006/relationships/hyperlink" Target="https://www.hec.usace.army.mil/confluence/rasdocs/rassed1d/1d-sediment-transport-user-s-manual" TargetMode="Externa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2" Type="http://schemas.openxmlformats.org/officeDocument/2006/relationships/hyperlink" Target="mailto:jay.h.pak@usace.army.mil"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8.xml"/><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7.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31.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5CAB8271-2F4E-EB6A-3495-B76D8BF09B12}"/>
              </a:ext>
            </a:extLst>
          </p:cNvPr>
          <p:cNvPicPr>
            <a:picLocks noGrp="1" noChangeAspect="1"/>
          </p:cNvPicPr>
          <p:nvPr>
            <p:ph type="pic" sz="quarter" idx="13"/>
          </p:nvPr>
        </p:nvPicPr>
        <p:blipFill rotWithShape="1">
          <a:blip r:embed="rId3"/>
          <a:srcRect t="448" b="448"/>
          <a:stretch/>
        </p:blipFill>
        <p:spPr>
          <a:xfrm>
            <a:off x="8714224" y="959265"/>
            <a:ext cx="3424840" cy="2548885"/>
          </a:xfrm>
          <a:ln>
            <a:solidFill>
              <a:schemeClr val="accent1"/>
            </a:solidFill>
          </a:ln>
        </p:spPr>
      </p:pic>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94636" y="257934"/>
            <a:ext cx="11730664" cy="858437"/>
          </a:xfrm>
        </p:spPr>
        <p:txBody>
          <a:bodyPr/>
          <a:lstStyle/>
          <a:p>
            <a:r>
              <a:rPr lang="en-US" sz="2800" dirty="0"/>
              <a:t>Debris Channel Routing Analysis</a:t>
            </a: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194636" y="4511393"/>
            <a:ext cx="3933288" cy="133409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t>Jay Pak, Ph.D., P.E.</a:t>
            </a:r>
          </a:p>
          <a:p>
            <a:r>
              <a:rPr lang="en-US" sz="1000" dirty="0"/>
              <a:t>Watershed Scale Sediment and Post-Fire Hydrology/Debris Flow Analysis Specialist, USACE IWR-HEC</a:t>
            </a:r>
          </a:p>
          <a:p>
            <a:endParaRPr lang="en-US" sz="1800" dirty="0"/>
          </a:p>
          <a:p>
            <a:endParaRPr lang="en-US" sz="1800" dirty="0"/>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5"/>
          <a:stretch>
            <a:fillRect/>
          </a:stretch>
        </p:blipFill>
        <p:spPr>
          <a:xfrm>
            <a:off x="2950646" y="6416983"/>
            <a:ext cx="1451566" cy="397757"/>
          </a:xfrm>
          <a:prstGeom prst="rect">
            <a:avLst/>
          </a:prstGeom>
        </p:spPr>
      </p:pic>
      <p:sp>
        <p:nvSpPr>
          <p:cNvPr id="12" name="TextBox 11">
            <a:extLst>
              <a:ext uri="{FF2B5EF4-FFF2-40B4-BE49-F238E27FC236}">
                <a16:creationId xmlns:a16="http://schemas.microsoft.com/office/drawing/2014/main" id="{8391F3B0-0981-8B8B-3362-03B2DDA45AC8}"/>
              </a:ext>
            </a:extLst>
          </p:cNvPr>
          <p:cNvSpPr txBox="1">
            <a:spLocks/>
          </p:cNvSpPr>
          <p:nvPr/>
        </p:nvSpPr>
        <p:spPr>
          <a:xfrm>
            <a:off x="8714224" y="3033148"/>
            <a:ext cx="3477776" cy="707886"/>
          </a:xfrm>
          <a:prstGeom prst="rect">
            <a:avLst/>
          </a:prstGeom>
          <a:noFill/>
        </p:spPr>
        <p:txBody>
          <a:bodyPr wrap="square" rtlCol="0">
            <a:spAutoFit/>
          </a:bodyPr>
          <a:lstStyle/>
          <a:p>
            <a:r>
              <a:rPr lang="en-US" sz="1100" dirty="0">
                <a:solidFill>
                  <a:schemeClr val="tx2"/>
                </a:solidFill>
              </a:rPr>
              <a:t>Deer Creek Upstream Channel: Post-Fire &amp; Post-Flood Condition after 25 DEC 2003 event (0.95 in/</a:t>
            </a:r>
            <a:r>
              <a:rPr lang="en-US" sz="1100" dirty="0" err="1">
                <a:solidFill>
                  <a:schemeClr val="tx2"/>
                </a:solidFill>
              </a:rPr>
              <a:t>hr</a:t>
            </a:r>
            <a:r>
              <a:rPr lang="en-US" sz="1100" dirty="0">
                <a:solidFill>
                  <a:schemeClr val="tx2"/>
                </a:solidFill>
              </a:rPr>
              <a:t>) </a:t>
            </a:r>
          </a:p>
          <a:p>
            <a:endParaRPr lang="en-US" dirty="0"/>
          </a:p>
        </p:txBody>
      </p:sp>
      <p:pic>
        <p:nvPicPr>
          <p:cNvPr id="6" name="Picture 5">
            <a:extLst>
              <a:ext uri="{FF2B5EF4-FFF2-40B4-BE49-F238E27FC236}">
                <a16:creationId xmlns:a16="http://schemas.microsoft.com/office/drawing/2014/main" id="{54A4C6C6-FAE3-2DA7-68CF-06CDFE916122}"/>
              </a:ext>
            </a:extLst>
          </p:cNvPr>
          <p:cNvPicPr>
            <a:picLocks noChangeAspect="1"/>
          </p:cNvPicPr>
          <p:nvPr/>
        </p:nvPicPr>
        <p:blipFill>
          <a:blip r:embed="rId6"/>
          <a:stretch>
            <a:fillRect/>
          </a:stretch>
        </p:blipFill>
        <p:spPr>
          <a:xfrm>
            <a:off x="266700" y="925500"/>
            <a:ext cx="5151192" cy="3603714"/>
          </a:xfrm>
          <a:prstGeom prst="rect">
            <a:avLst/>
          </a:prstGeom>
          <a:ln w="25400">
            <a:solidFill>
              <a:schemeClr val="accent1"/>
            </a:solidFill>
          </a:ln>
        </p:spPr>
      </p:pic>
      <p:pic>
        <p:nvPicPr>
          <p:cNvPr id="5" name="Picture 4">
            <a:extLst>
              <a:ext uri="{FF2B5EF4-FFF2-40B4-BE49-F238E27FC236}">
                <a16:creationId xmlns:a16="http://schemas.microsoft.com/office/drawing/2014/main" id="{364E6BF1-B8E9-0870-5290-02ABB7902333}"/>
              </a:ext>
            </a:extLst>
          </p:cNvPr>
          <p:cNvPicPr>
            <a:picLocks noChangeAspect="1"/>
          </p:cNvPicPr>
          <p:nvPr/>
        </p:nvPicPr>
        <p:blipFill>
          <a:blip r:embed="rId7"/>
          <a:stretch>
            <a:fillRect/>
          </a:stretch>
        </p:blipFill>
        <p:spPr>
          <a:xfrm>
            <a:off x="6412821" y="3583928"/>
            <a:ext cx="5662112" cy="3230812"/>
          </a:xfrm>
          <a:prstGeom prst="rect">
            <a:avLst/>
          </a:prstGeom>
          <a:ln w="25400">
            <a:solidFill>
              <a:schemeClr val="accent1"/>
            </a:solidFill>
          </a:ln>
        </p:spPr>
      </p:pic>
      <p:pic>
        <p:nvPicPr>
          <p:cNvPr id="7" name="Picture 6">
            <a:extLst>
              <a:ext uri="{FF2B5EF4-FFF2-40B4-BE49-F238E27FC236}">
                <a16:creationId xmlns:a16="http://schemas.microsoft.com/office/drawing/2014/main" id="{37D97E54-E713-4058-BF08-37C27CC3F0FA}"/>
              </a:ext>
            </a:extLst>
          </p:cNvPr>
          <p:cNvPicPr>
            <a:picLocks noChangeAspect="1"/>
          </p:cNvPicPr>
          <p:nvPr/>
        </p:nvPicPr>
        <p:blipFill>
          <a:blip r:embed="rId8"/>
          <a:stretch>
            <a:fillRect/>
          </a:stretch>
        </p:blipFill>
        <p:spPr>
          <a:xfrm>
            <a:off x="5449422" y="959264"/>
            <a:ext cx="3216609" cy="2548885"/>
          </a:xfrm>
          <a:prstGeom prst="rect">
            <a:avLst/>
          </a:prstGeom>
          <a:ln w="25400">
            <a:solidFill>
              <a:schemeClr val="accent1"/>
            </a:solidFill>
          </a:ln>
        </p:spPr>
      </p:pic>
      <p:sp>
        <p:nvSpPr>
          <p:cNvPr id="8" name="TextBox 7">
            <a:extLst>
              <a:ext uri="{FF2B5EF4-FFF2-40B4-BE49-F238E27FC236}">
                <a16:creationId xmlns:a16="http://schemas.microsoft.com/office/drawing/2014/main" id="{6217E5A9-1326-F2C8-E59D-A500E920C852}"/>
              </a:ext>
            </a:extLst>
          </p:cNvPr>
          <p:cNvSpPr txBox="1">
            <a:spLocks/>
          </p:cNvSpPr>
          <p:nvPr/>
        </p:nvSpPr>
        <p:spPr>
          <a:xfrm>
            <a:off x="5466085" y="3108926"/>
            <a:ext cx="3477776" cy="707886"/>
          </a:xfrm>
          <a:prstGeom prst="rect">
            <a:avLst/>
          </a:prstGeom>
          <a:noFill/>
        </p:spPr>
        <p:txBody>
          <a:bodyPr wrap="square" rtlCol="0">
            <a:spAutoFit/>
          </a:bodyPr>
          <a:lstStyle/>
          <a:p>
            <a:r>
              <a:rPr lang="en-US" sz="1100" dirty="0">
                <a:solidFill>
                  <a:schemeClr val="tx2"/>
                </a:solidFill>
              </a:rPr>
              <a:t>Devore Area: Site visit after 25 DEC 2003 event (0.88 in/</a:t>
            </a:r>
            <a:r>
              <a:rPr lang="en-US" sz="1100" dirty="0" err="1">
                <a:solidFill>
                  <a:schemeClr val="tx2"/>
                </a:solidFill>
              </a:rPr>
              <a:t>hr</a:t>
            </a:r>
            <a:r>
              <a:rPr lang="en-US" sz="1100" dirty="0">
                <a:solidFill>
                  <a:schemeClr val="tx2"/>
                </a:solidFill>
              </a:rPr>
              <a:t>) </a:t>
            </a:r>
          </a:p>
          <a:p>
            <a:endParaRPr lang="en-US" dirty="0"/>
          </a:p>
        </p:txBody>
      </p:sp>
    </p:spTree>
    <p:extLst>
      <p:ext uri="{BB962C8B-B14F-4D97-AF65-F5344CB8AC3E}">
        <p14:creationId xmlns:p14="http://schemas.microsoft.com/office/powerpoint/2010/main" val="1495960057"/>
      </p:ext>
    </p:extLst>
  </p:cSld>
  <p:clrMapOvr>
    <a:masterClrMapping/>
  </p:clrMapOvr>
  <mc:AlternateContent xmlns:mc="http://schemas.openxmlformats.org/markup-compatibility/2006" xmlns:p14="http://schemas.microsoft.com/office/powerpoint/2010/main">
    <mc:Choice Requires="p14">
      <p:transition spd="slow" p14:dur="2000" advTm="12055"/>
    </mc:Choice>
    <mc:Fallback xmlns="">
      <p:transition spd="slow" advTm="12055"/>
    </mc:Fallback>
  </mc:AlternateContent>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D6DD43-0BA1-41BD-A18E-7A0C232A59AE}"/>
              </a:ext>
            </a:extLst>
          </p:cNvPr>
          <p:cNvSpPr>
            <a:spLocks noGrp="1"/>
          </p:cNvSpPr>
          <p:nvPr>
            <p:ph type="title"/>
          </p:nvPr>
        </p:nvSpPr>
        <p:spPr>
          <a:xfrm>
            <a:off x="781426" y="217268"/>
            <a:ext cx="10185088" cy="785419"/>
          </a:xfrm>
        </p:spPr>
        <p:txBody>
          <a:bodyPr/>
          <a:lstStyle/>
          <a:p>
            <a:r>
              <a:rPr lang="en-US" dirty="0"/>
              <a:t>Hydrologic Debris Routing Method</a:t>
            </a:r>
          </a:p>
        </p:txBody>
      </p:sp>
      <p:sp>
        <p:nvSpPr>
          <p:cNvPr id="7" name="Content Placeholder 2">
            <a:extLst>
              <a:ext uri="{FF2B5EF4-FFF2-40B4-BE49-F238E27FC236}">
                <a16:creationId xmlns:a16="http://schemas.microsoft.com/office/drawing/2014/main" id="{B3EDF992-3852-45BD-BB13-3F487B8BEA95}"/>
              </a:ext>
            </a:extLst>
          </p:cNvPr>
          <p:cNvSpPr>
            <a:spLocks noGrp="1"/>
          </p:cNvSpPr>
          <p:nvPr>
            <p:ph idx="1"/>
          </p:nvPr>
        </p:nvSpPr>
        <p:spPr>
          <a:xfrm>
            <a:off x="401209" y="908135"/>
            <a:ext cx="11247194" cy="4709669"/>
          </a:xfrm>
        </p:spPr>
        <p:txBody>
          <a:bodyPr/>
          <a:lstStyle/>
          <a:p>
            <a:pPr>
              <a:buClr>
                <a:schemeClr val="bg1"/>
              </a:buClr>
            </a:pPr>
            <a:r>
              <a:rPr lang="en-US" dirty="0"/>
              <a:t> Current HEC-HMS Sediment Channel Routing Methods</a:t>
            </a:r>
          </a:p>
          <a:p>
            <a:pPr marL="569913" lvl="1" indent="-342900">
              <a:buClr>
                <a:schemeClr val="bg1"/>
              </a:buClr>
              <a:buFont typeface="Wingdings" panose="05000000000000000000" pitchFamily="2" charset="2"/>
              <a:buChar char="§"/>
            </a:pPr>
            <a:r>
              <a:rPr lang="en-US" dirty="0"/>
              <a:t>7-Transport Potential Functions based on the Exner equation from HEC-RAS</a:t>
            </a:r>
          </a:p>
          <a:p>
            <a:pPr marL="804863" lvl="2" indent="-342900">
              <a:buClr>
                <a:schemeClr val="bg1"/>
              </a:buClr>
              <a:buFont typeface="Wingdings" panose="05000000000000000000" pitchFamily="2" charset="2"/>
              <a:buChar char="§"/>
            </a:pPr>
            <a:r>
              <a:rPr lang="en-US" dirty="0"/>
              <a:t>Very sensitive to Numerical stability</a:t>
            </a:r>
          </a:p>
          <a:p>
            <a:pPr marL="804863" lvl="2" indent="-342900">
              <a:buClr>
                <a:schemeClr val="bg1"/>
              </a:buClr>
              <a:buFont typeface="Wingdings" panose="05000000000000000000" pitchFamily="2" charset="2"/>
              <a:buChar char="§"/>
            </a:pPr>
            <a:r>
              <a:rPr lang="en-US" dirty="0"/>
              <a:t>Design for the River Sediment Transport Analysis not for debris flow situations</a:t>
            </a:r>
          </a:p>
          <a:p>
            <a:pPr marL="804863" lvl="2" indent="-342900">
              <a:buClr>
                <a:schemeClr val="bg1"/>
              </a:buClr>
              <a:buFont typeface="Wingdings" panose="05000000000000000000" pitchFamily="2" charset="2"/>
              <a:buChar char="§"/>
            </a:pPr>
            <a:r>
              <a:rPr lang="en-US" dirty="0"/>
              <a:t>Need more research to provide a guidance</a:t>
            </a:r>
          </a:p>
          <a:p>
            <a:pPr marL="227013" indent="-342900">
              <a:buClr>
                <a:schemeClr val="bg1"/>
              </a:buClr>
            </a:pPr>
            <a:r>
              <a:rPr lang="en-US" dirty="0"/>
              <a:t>A Simple Debris Routing method (Hydrology Concept) to manually control erosion and deposition for the steep channels in a mountain watershed</a:t>
            </a:r>
          </a:p>
          <a:p>
            <a:pPr marL="515938" lvl="1" indent="-342900">
              <a:buClr>
                <a:schemeClr val="bg1"/>
              </a:buClr>
              <a:buFont typeface="Wingdings" panose="05000000000000000000" pitchFamily="2" charset="2"/>
              <a:buChar char="§"/>
            </a:pPr>
            <a:r>
              <a:rPr lang="en-US" dirty="0"/>
              <a:t>User Specified Sediment Delivery Ratio (SDR) (deposition and erosion): </a:t>
            </a:r>
          </a:p>
          <a:p>
            <a:pPr marL="976313" lvl="3" indent="-342900">
              <a:buClr>
                <a:schemeClr val="bg1"/>
              </a:buClr>
              <a:buFont typeface="Arial" panose="020B0604020202020204" pitchFamily="34" charset="0"/>
              <a:buChar char="•"/>
            </a:pPr>
            <a:r>
              <a:rPr lang="en-US" sz="2000" dirty="0" err="1"/>
              <a:t>O</a:t>
            </a:r>
            <a:r>
              <a:rPr lang="en-US" sz="2000" baseline="-25000" dirty="0" err="1"/>
              <a:t>sed</a:t>
            </a:r>
            <a:r>
              <a:rPr lang="en-US" sz="2000" dirty="0"/>
              <a:t> = SDR X </a:t>
            </a:r>
            <a:r>
              <a:rPr lang="en-US" sz="2000" dirty="0" err="1"/>
              <a:t>I</a:t>
            </a:r>
            <a:r>
              <a:rPr lang="en-US" sz="2000" baseline="-25000" dirty="0" err="1"/>
              <a:t>sed</a:t>
            </a:r>
            <a:r>
              <a:rPr lang="en-US" sz="2000" baseline="-25000" dirty="0"/>
              <a:t>  </a:t>
            </a:r>
            <a:r>
              <a:rPr lang="en-US" sz="2000" dirty="0"/>
              <a:t>(Pak and Lee, 2011)</a:t>
            </a:r>
            <a:endParaRPr lang="en-US" sz="2000" baseline="-25000" dirty="0"/>
          </a:p>
          <a:p>
            <a:pPr marL="515938" lvl="1" indent="-342900">
              <a:buClr>
                <a:schemeClr val="bg1"/>
              </a:buClr>
              <a:buFont typeface="Wingdings" panose="05000000000000000000" pitchFamily="2" charset="2"/>
              <a:buChar char="§"/>
            </a:pPr>
            <a:r>
              <a:rPr lang="en-US" dirty="0"/>
              <a:t>Muskingum Routing method (Translation and Attenuation)</a:t>
            </a:r>
          </a:p>
          <a:p>
            <a:pPr marL="569913" lvl="1"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pic>
        <p:nvPicPr>
          <p:cNvPr id="10" name="Picture 9">
            <a:extLst>
              <a:ext uri="{FF2B5EF4-FFF2-40B4-BE49-F238E27FC236}">
                <a16:creationId xmlns:a16="http://schemas.microsoft.com/office/drawing/2014/main" id="{52B616FC-93A9-4EF9-B90D-90DF5D5D623A}"/>
              </a:ext>
            </a:extLst>
          </p:cNvPr>
          <p:cNvPicPr>
            <a:picLocks noChangeAspect="1"/>
          </p:cNvPicPr>
          <p:nvPr/>
        </p:nvPicPr>
        <p:blipFill>
          <a:blip r:embed="rId3"/>
          <a:stretch>
            <a:fillRect/>
          </a:stretch>
        </p:blipFill>
        <p:spPr>
          <a:xfrm>
            <a:off x="5873970" y="4879074"/>
            <a:ext cx="2999159" cy="1605848"/>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44C76600-F23C-4A24-B6D7-EA215D4B0B5B}"/>
              </a:ext>
            </a:extLst>
          </p:cNvPr>
          <p:cNvPicPr>
            <a:picLocks noChangeAspect="1"/>
          </p:cNvPicPr>
          <p:nvPr/>
        </p:nvPicPr>
        <p:blipFill>
          <a:blip r:embed="rId4"/>
          <a:stretch>
            <a:fillRect/>
          </a:stretch>
        </p:blipFill>
        <p:spPr>
          <a:xfrm>
            <a:off x="3438294" y="3909848"/>
            <a:ext cx="2096731" cy="2839052"/>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E7DD14E5-6BDC-496B-BD04-621E44A67528}"/>
              </a:ext>
            </a:extLst>
          </p:cNvPr>
          <p:cNvPicPr>
            <a:picLocks noChangeAspect="1"/>
          </p:cNvPicPr>
          <p:nvPr/>
        </p:nvPicPr>
        <p:blipFill>
          <a:blip r:embed="rId5"/>
          <a:stretch>
            <a:fillRect/>
          </a:stretch>
        </p:blipFill>
        <p:spPr>
          <a:xfrm>
            <a:off x="9013486" y="3574356"/>
            <a:ext cx="2321537" cy="3174544"/>
          </a:xfrm>
          <a:prstGeom prst="rect">
            <a:avLst/>
          </a:prstGeom>
          <a:ln>
            <a:noFill/>
          </a:ln>
          <a:effectLst>
            <a:outerShdw blurRad="190500" algn="tl" rotWithShape="0">
              <a:srgbClr val="000000">
                <a:alpha val="70000"/>
              </a:srgbClr>
            </a:outerShdw>
          </a:effectLst>
        </p:spPr>
      </p:pic>
      <p:pic>
        <p:nvPicPr>
          <p:cNvPr id="13" name="Picture 12">
            <a:extLst>
              <a:ext uri="{FF2B5EF4-FFF2-40B4-BE49-F238E27FC236}">
                <a16:creationId xmlns:a16="http://schemas.microsoft.com/office/drawing/2014/main" id="{A12CA13B-7FFA-4CB7-888B-EB22B5F90D02}"/>
              </a:ext>
            </a:extLst>
          </p:cNvPr>
          <p:cNvPicPr>
            <a:picLocks noChangeAspect="1"/>
          </p:cNvPicPr>
          <p:nvPr/>
        </p:nvPicPr>
        <p:blipFill>
          <a:blip r:embed="rId6"/>
          <a:stretch>
            <a:fillRect/>
          </a:stretch>
        </p:blipFill>
        <p:spPr>
          <a:xfrm>
            <a:off x="837722" y="3909848"/>
            <a:ext cx="2119971" cy="285624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57435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Text Box 3"/>
          <p:cNvSpPr txBox="1">
            <a:spLocks noChangeArrowheads="1"/>
          </p:cNvSpPr>
          <p:nvPr/>
        </p:nvSpPr>
        <p:spPr bwMode="auto">
          <a:xfrm>
            <a:off x="1685925" y="1295400"/>
            <a:ext cx="1347788" cy="369332"/>
          </a:xfrm>
          <a:prstGeom prst="rect">
            <a:avLst/>
          </a:prstGeom>
          <a:solidFill>
            <a:schemeClr val="accent4">
              <a:lumMod val="50000"/>
            </a:schemeClr>
          </a:solidFill>
          <a:ln w="25400">
            <a:solidFill>
              <a:schemeClr val="tx1"/>
            </a:solidFill>
            <a:miter lim="800000"/>
            <a:headEnd/>
            <a:tailEnd/>
          </a:ln>
          <a:effectLst/>
        </p:spPr>
        <p:txBody>
          <a:bodyPr>
            <a:spAutoFit/>
          </a:bodyPr>
          <a:lstStyle/>
          <a:p>
            <a:pPr algn="ctr" eaLnBrk="0" hangingPunct="0">
              <a:defRPr/>
            </a:pPr>
            <a:r>
              <a:rPr lang="en-US" dirty="0">
                <a:solidFill>
                  <a:schemeClr val="tx2"/>
                </a:solidFill>
              </a:rPr>
              <a:t>Watershed</a:t>
            </a:r>
          </a:p>
        </p:txBody>
      </p:sp>
      <p:sp>
        <p:nvSpPr>
          <p:cNvPr id="173060" name="Text Box 4"/>
          <p:cNvSpPr txBox="1">
            <a:spLocks noChangeArrowheads="1"/>
          </p:cNvSpPr>
          <p:nvPr/>
        </p:nvSpPr>
        <p:spPr bwMode="auto">
          <a:xfrm>
            <a:off x="5610226" y="1295400"/>
            <a:ext cx="2436813" cy="368300"/>
          </a:xfrm>
          <a:prstGeom prst="rect">
            <a:avLst/>
          </a:prstGeom>
          <a:solidFill>
            <a:schemeClr val="accent4">
              <a:lumMod val="50000"/>
            </a:schemeClr>
          </a:solidFill>
          <a:ln w="25400">
            <a:solidFill>
              <a:schemeClr val="tx1"/>
            </a:solidFill>
            <a:miter lim="800000"/>
            <a:headEnd/>
            <a:tailEnd/>
          </a:ln>
          <a:effectLst/>
        </p:spPr>
        <p:txBody>
          <a:bodyPr>
            <a:spAutoFit/>
          </a:bodyPr>
          <a:lstStyle/>
          <a:p>
            <a:pPr algn="ctr" eaLnBrk="0" hangingPunct="0">
              <a:defRPr/>
            </a:pPr>
            <a:r>
              <a:rPr lang="en-US" dirty="0">
                <a:solidFill>
                  <a:schemeClr val="tx2"/>
                </a:solidFill>
              </a:rPr>
              <a:t>In-Channel</a:t>
            </a:r>
          </a:p>
        </p:txBody>
      </p:sp>
      <p:sp>
        <p:nvSpPr>
          <p:cNvPr id="173061" name="Text Box 5"/>
          <p:cNvSpPr txBox="1">
            <a:spLocks noChangeArrowheads="1"/>
          </p:cNvSpPr>
          <p:nvPr/>
        </p:nvSpPr>
        <p:spPr bwMode="auto">
          <a:xfrm>
            <a:off x="8621714" y="1295400"/>
            <a:ext cx="1893887" cy="369332"/>
          </a:xfrm>
          <a:prstGeom prst="rect">
            <a:avLst/>
          </a:prstGeom>
          <a:solidFill>
            <a:schemeClr val="accent4">
              <a:lumMod val="50000"/>
            </a:schemeClr>
          </a:solidFill>
          <a:ln w="25400">
            <a:solidFill>
              <a:schemeClr val="tx1"/>
            </a:solidFill>
            <a:miter lim="800000"/>
            <a:headEnd/>
            <a:tailEnd/>
          </a:ln>
          <a:effectLst/>
        </p:spPr>
        <p:txBody>
          <a:bodyPr>
            <a:spAutoFit/>
          </a:bodyPr>
          <a:lstStyle/>
          <a:p>
            <a:pPr algn="ctr" eaLnBrk="0" hangingPunct="0">
              <a:defRPr/>
            </a:pPr>
            <a:r>
              <a:rPr lang="en-US" dirty="0">
                <a:solidFill>
                  <a:schemeClr val="tx2"/>
                </a:solidFill>
              </a:rPr>
              <a:t>Channel Outlet</a:t>
            </a:r>
          </a:p>
        </p:txBody>
      </p:sp>
      <p:sp>
        <p:nvSpPr>
          <p:cNvPr id="173062" name="Text Box 6"/>
          <p:cNvSpPr txBox="1">
            <a:spLocks noChangeArrowheads="1"/>
          </p:cNvSpPr>
          <p:nvPr/>
        </p:nvSpPr>
        <p:spPr bwMode="auto">
          <a:xfrm>
            <a:off x="3603625" y="1282700"/>
            <a:ext cx="1347788" cy="666750"/>
          </a:xfrm>
          <a:prstGeom prst="rect">
            <a:avLst/>
          </a:prstGeom>
          <a:solidFill>
            <a:schemeClr val="accent4">
              <a:lumMod val="50000"/>
            </a:schemeClr>
          </a:solidFill>
          <a:ln w="25400">
            <a:solidFill>
              <a:schemeClr val="tx1"/>
            </a:solidFill>
            <a:miter lim="800000"/>
            <a:headEnd/>
            <a:tailEnd/>
          </a:ln>
          <a:effectLst/>
        </p:spPr>
        <p:txBody>
          <a:bodyPr>
            <a:spAutoFit/>
          </a:bodyPr>
          <a:lstStyle/>
          <a:p>
            <a:pPr algn="ctr" eaLnBrk="0" hangingPunct="0">
              <a:defRPr/>
            </a:pPr>
            <a:r>
              <a:rPr lang="en-US" dirty="0">
                <a:solidFill>
                  <a:schemeClr val="tx2"/>
                </a:solidFill>
              </a:rPr>
              <a:t>Watershed Outlet</a:t>
            </a:r>
          </a:p>
        </p:txBody>
      </p:sp>
      <p:sp>
        <p:nvSpPr>
          <p:cNvPr id="12295" name="Text Box 7"/>
          <p:cNvSpPr txBox="1">
            <a:spLocks noChangeArrowheads="1"/>
          </p:cNvSpPr>
          <p:nvPr/>
        </p:nvSpPr>
        <p:spPr bwMode="auto">
          <a:xfrm>
            <a:off x="1685925" y="1849438"/>
            <a:ext cx="1347788" cy="369332"/>
          </a:xfrm>
          <a:prstGeom prst="rect">
            <a:avLst/>
          </a:prstGeom>
          <a:noFill/>
          <a:ln w="25400">
            <a:solidFill>
              <a:schemeClr val="tx1"/>
            </a:solidFill>
            <a:miter lim="800000"/>
            <a:headEnd/>
            <a:tailEnd/>
          </a:ln>
        </p:spPr>
        <p:txBody>
          <a:bodyPr>
            <a:spAutoFit/>
          </a:bodyPr>
          <a:lstStyle/>
          <a:p>
            <a:pPr algn="ctr" eaLnBrk="0" hangingPunct="0"/>
            <a:r>
              <a:rPr lang="en-US"/>
              <a:t>None</a:t>
            </a:r>
          </a:p>
        </p:txBody>
      </p:sp>
      <p:sp>
        <p:nvSpPr>
          <p:cNvPr id="12296" name="Text Box 8"/>
          <p:cNvSpPr txBox="1">
            <a:spLocks noChangeArrowheads="1"/>
          </p:cNvSpPr>
          <p:nvPr/>
        </p:nvSpPr>
        <p:spPr bwMode="auto">
          <a:xfrm>
            <a:off x="1698625" y="2248912"/>
            <a:ext cx="1347788" cy="369332"/>
          </a:xfrm>
          <a:prstGeom prst="rect">
            <a:avLst/>
          </a:prstGeom>
          <a:noFill/>
          <a:ln w="25400">
            <a:solidFill>
              <a:schemeClr val="tx1"/>
            </a:solidFill>
            <a:miter lim="800000"/>
            <a:headEnd/>
            <a:tailEnd/>
          </a:ln>
        </p:spPr>
        <p:txBody>
          <a:bodyPr>
            <a:spAutoFit/>
          </a:bodyPr>
          <a:lstStyle/>
          <a:p>
            <a:pPr algn="ctr" eaLnBrk="0" hangingPunct="0"/>
            <a:r>
              <a:rPr lang="en-US"/>
              <a:t>MUSLE</a:t>
            </a:r>
          </a:p>
        </p:txBody>
      </p:sp>
      <p:sp>
        <p:nvSpPr>
          <p:cNvPr id="12297" name="Text Box 9"/>
          <p:cNvSpPr txBox="1">
            <a:spLocks noChangeArrowheads="1"/>
          </p:cNvSpPr>
          <p:nvPr/>
        </p:nvSpPr>
        <p:spPr bwMode="auto">
          <a:xfrm>
            <a:off x="1698625" y="2653017"/>
            <a:ext cx="1347788" cy="369332"/>
          </a:xfrm>
          <a:prstGeom prst="rect">
            <a:avLst/>
          </a:prstGeom>
          <a:noFill/>
          <a:ln w="25400">
            <a:solidFill>
              <a:schemeClr val="tx1"/>
            </a:solidFill>
            <a:miter lim="800000"/>
            <a:headEnd/>
            <a:tailEnd/>
          </a:ln>
        </p:spPr>
        <p:txBody>
          <a:bodyPr>
            <a:spAutoFit/>
          </a:bodyPr>
          <a:lstStyle/>
          <a:p>
            <a:pPr algn="ctr" eaLnBrk="0" hangingPunct="0"/>
            <a:r>
              <a:rPr lang="en-US"/>
              <a:t>BUWO</a:t>
            </a:r>
          </a:p>
        </p:txBody>
      </p:sp>
      <p:sp>
        <p:nvSpPr>
          <p:cNvPr id="12298" name="Text Box 10"/>
          <p:cNvSpPr txBox="1">
            <a:spLocks noChangeArrowheads="1"/>
          </p:cNvSpPr>
          <p:nvPr/>
        </p:nvSpPr>
        <p:spPr bwMode="auto">
          <a:xfrm>
            <a:off x="3616325" y="2101850"/>
            <a:ext cx="1347788" cy="666750"/>
          </a:xfrm>
          <a:prstGeom prst="rect">
            <a:avLst/>
          </a:prstGeom>
          <a:noFill/>
          <a:ln w="25400">
            <a:solidFill>
              <a:schemeClr val="tx1"/>
            </a:solidFill>
            <a:miter lim="800000"/>
            <a:headEnd/>
            <a:tailEnd/>
          </a:ln>
        </p:spPr>
        <p:txBody>
          <a:bodyPr>
            <a:spAutoFit/>
          </a:bodyPr>
          <a:lstStyle/>
          <a:p>
            <a:pPr algn="ctr" eaLnBrk="0" hangingPunct="0"/>
            <a:r>
              <a:rPr lang="en-US"/>
              <a:t>Power Function</a:t>
            </a:r>
          </a:p>
        </p:txBody>
      </p:sp>
      <p:sp>
        <p:nvSpPr>
          <p:cNvPr id="12299" name="Text Box 11"/>
          <p:cNvSpPr txBox="1">
            <a:spLocks noChangeArrowheads="1"/>
          </p:cNvSpPr>
          <p:nvPr/>
        </p:nvSpPr>
        <p:spPr bwMode="auto">
          <a:xfrm>
            <a:off x="3597275" y="2854325"/>
            <a:ext cx="1347788" cy="666750"/>
          </a:xfrm>
          <a:prstGeom prst="rect">
            <a:avLst/>
          </a:prstGeom>
          <a:noFill/>
          <a:ln w="25400">
            <a:solidFill>
              <a:schemeClr val="tx1"/>
            </a:solidFill>
            <a:miter lim="800000"/>
            <a:headEnd/>
            <a:tailEnd/>
          </a:ln>
        </p:spPr>
        <p:txBody>
          <a:bodyPr>
            <a:spAutoFit/>
          </a:bodyPr>
          <a:lstStyle/>
          <a:p>
            <a:pPr algn="ctr" eaLnBrk="0" hangingPunct="0"/>
            <a:r>
              <a:rPr lang="en-US" dirty="0"/>
              <a:t>Enrichment Ratio</a:t>
            </a:r>
          </a:p>
        </p:txBody>
      </p:sp>
      <p:sp>
        <p:nvSpPr>
          <p:cNvPr id="12300" name="Text Box 12"/>
          <p:cNvSpPr txBox="1">
            <a:spLocks noChangeArrowheads="1"/>
          </p:cNvSpPr>
          <p:nvPr/>
        </p:nvSpPr>
        <p:spPr bwMode="auto">
          <a:xfrm>
            <a:off x="5614989" y="1828800"/>
            <a:ext cx="2433637" cy="368300"/>
          </a:xfrm>
          <a:prstGeom prst="rect">
            <a:avLst/>
          </a:prstGeom>
          <a:noFill/>
          <a:ln w="25400">
            <a:solidFill>
              <a:schemeClr val="tx1"/>
            </a:solidFill>
            <a:miter lim="800000"/>
            <a:headEnd/>
            <a:tailEnd/>
          </a:ln>
        </p:spPr>
        <p:txBody>
          <a:bodyPr>
            <a:spAutoFit/>
          </a:bodyPr>
          <a:lstStyle/>
          <a:p>
            <a:pPr algn="ctr" eaLnBrk="0" hangingPunct="0"/>
            <a:r>
              <a:rPr lang="en-US"/>
              <a:t>None</a:t>
            </a:r>
          </a:p>
        </p:txBody>
      </p:sp>
      <p:sp>
        <p:nvSpPr>
          <p:cNvPr id="12301" name="Text Box 13"/>
          <p:cNvSpPr txBox="1">
            <a:spLocks noChangeArrowheads="1"/>
          </p:cNvSpPr>
          <p:nvPr/>
        </p:nvSpPr>
        <p:spPr bwMode="auto">
          <a:xfrm>
            <a:off x="5607050" y="3038475"/>
            <a:ext cx="2432050" cy="666750"/>
          </a:xfrm>
          <a:prstGeom prst="rect">
            <a:avLst/>
          </a:prstGeom>
          <a:noFill/>
          <a:ln w="25400">
            <a:solidFill>
              <a:schemeClr val="tx1"/>
            </a:solidFill>
            <a:miter lim="800000"/>
            <a:headEnd/>
            <a:tailEnd/>
          </a:ln>
        </p:spPr>
        <p:txBody>
          <a:bodyPr>
            <a:spAutoFit/>
          </a:bodyPr>
          <a:lstStyle/>
          <a:p>
            <a:pPr algn="ctr" eaLnBrk="0" hangingPunct="0"/>
            <a:r>
              <a:rPr lang="en-US"/>
              <a:t>Krone &amp; Parthenadies (Cohesive)</a:t>
            </a:r>
          </a:p>
        </p:txBody>
      </p:sp>
      <p:sp>
        <p:nvSpPr>
          <p:cNvPr id="12302" name="Text Box 14"/>
          <p:cNvSpPr txBox="1">
            <a:spLocks noChangeArrowheads="1"/>
          </p:cNvSpPr>
          <p:nvPr/>
        </p:nvSpPr>
        <p:spPr bwMode="auto">
          <a:xfrm>
            <a:off x="5619750" y="2273300"/>
            <a:ext cx="2427288" cy="666750"/>
          </a:xfrm>
          <a:prstGeom prst="rect">
            <a:avLst/>
          </a:prstGeom>
          <a:noFill/>
          <a:ln w="25400">
            <a:solidFill>
              <a:schemeClr val="tx1"/>
            </a:solidFill>
            <a:miter lim="800000"/>
            <a:headEnd/>
            <a:tailEnd/>
          </a:ln>
        </p:spPr>
        <p:txBody>
          <a:bodyPr>
            <a:spAutoFit/>
          </a:bodyPr>
          <a:lstStyle/>
          <a:p>
            <a:pPr algn="ctr" eaLnBrk="0" hangingPunct="0"/>
            <a:r>
              <a:rPr lang="en-US"/>
              <a:t>7- Transport Function (Non-Cohesive)</a:t>
            </a:r>
          </a:p>
        </p:txBody>
      </p:sp>
      <p:sp>
        <p:nvSpPr>
          <p:cNvPr id="12303" name="Text Box 15"/>
          <p:cNvSpPr txBox="1">
            <a:spLocks noChangeArrowheads="1"/>
          </p:cNvSpPr>
          <p:nvPr/>
        </p:nvSpPr>
        <p:spPr bwMode="auto">
          <a:xfrm>
            <a:off x="5622925" y="4467331"/>
            <a:ext cx="2427288" cy="369332"/>
          </a:xfrm>
          <a:prstGeom prst="rect">
            <a:avLst/>
          </a:prstGeom>
          <a:noFill/>
          <a:ln w="25400">
            <a:solidFill>
              <a:schemeClr val="tx1"/>
            </a:solidFill>
            <a:miter lim="800000"/>
            <a:headEnd/>
            <a:tailEnd/>
          </a:ln>
        </p:spPr>
        <p:txBody>
          <a:bodyPr>
            <a:spAutoFit/>
          </a:bodyPr>
          <a:lstStyle/>
          <a:p>
            <a:pPr algn="ctr" eaLnBrk="0" hangingPunct="0"/>
            <a:r>
              <a:rPr lang="en-US"/>
              <a:t>None</a:t>
            </a:r>
          </a:p>
        </p:txBody>
      </p:sp>
      <p:sp>
        <p:nvSpPr>
          <p:cNvPr id="12304" name="Text Box 16"/>
          <p:cNvSpPr txBox="1">
            <a:spLocks noChangeArrowheads="1"/>
          </p:cNvSpPr>
          <p:nvPr/>
        </p:nvSpPr>
        <p:spPr bwMode="auto">
          <a:xfrm>
            <a:off x="5635625" y="4937231"/>
            <a:ext cx="2414588" cy="369332"/>
          </a:xfrm>
          <a:prstGeom prst="rect">
            <a:avLst/>
          </a:prstGeom>
          <a:noFill/>
          <a:ln w="25400">
            <a:solidFill>
              <a:schemeClr val="tx1"/>
            </a:solidFill>
            <a:miter lim="800000"/>
            <a:headEnd/>
            <a:tailEnd/>
          </a:ln>
        </p:spPr>
        <p:txBody>
          <a:bodyPr>
            <a:spAutoFit/>
          </a:bodyPr>
          <a:lstStyle/>
          <a:p>
            <a:pPr algn="ctr" eaLnBrk="0" hangingPunct="0"/>
            <a:r>
              <a:rPr lang="en-US"/>
              <a:t>Deposition Limiter</a:t>
            </a:r>
          </a:p>
        </p:txBody>
      </p:sp>
      <p:sp>
        <p:nvSpPr>
          <p:cNvPr id="12305" name="Text Box 17"/>
          <p:cNvSpPr txBox="1">
            <a:spLocks noChangeArrowheads="1"/>
          </p:cNvSpPr>
          <p:nvPr/>
        </p:nvSpPr>
        <p:spPr bwMode="auto">
          <a:xfrm>
            <a:off x="5635625" y="5407131"/>
            <a:ext cx="2414588" cy="369332"/>
          </a:xfrm>
          <a:prstGeom prst="rect">
            <a:avLst/>
          </a:prstGeom>
          <a:noFill/>
          <a:ln w="25400">
            <a:solidFill>
              <a:schemeClr val="tx1"/>
            </a:solidFill>
            <a:miter lim="800000"/>
            <a:headEnd/>
            <a:tailEnd/>
          </a:ln>
        </p:spPr>
        <p:txBody>
          <a:bodyPr>
            <a:spAutoFit/>
          </a:bodyPr>
          <a:lstStyle/>
          <a:p>
            <a:pPr algn="ctr" eaLnBrk="0" hangingPunct="0"/>
            <a:r>
              <a:rPr lang="en-US"/>
              <a:t>Erosion Limiter</a:t>
            </a:r>
          </a:p>
        </p:txBody>
      </p:sp>
      <p:sp>
        <p:nvSpPr>
          <p:cNvPr id="12306" name="Text Box 19"/>
          <p:cNvSpPr txBox="1">
            <a:spLocks noChangeArrowheads="1"/>
          </p:cNvSpPr>
          <p:nvPr/>
        </p:nvSpPr>
        <p:spPr bwMode="auto">
          <a:xfrm>
            <a:off x="8623300" y="2019300"/>
            <a:ext cx="1892300" cy="369888"/>
          </a:xfrm>
          <a:prstGeom prst="rect">
            <a:avLst/>
          </a:prstGeom>
          <a:noFill/>
          <a:ln w="25400">
            <a:solidFill>
              <a:schemeClr val="tx1"/>
            </a:solidFill>
            <a:miter lim="800000"/>
            <a:headEnd/>
            <a:tailEnd/>
          </a:ln>
        </p:spPr>
        <p:txBody>
          <a:bodyPr>
            <a:spAutoFit/>
          </a:bodyPr>
          <a:lstStyle/>
          <a:p>
            <a:pPr algn="ctr" eaLnBrk="0" hangingPunct="0"/>
            <a:r>
              <a:rPr lang="en-US"/>
              <a:t>None</a:t>
            </a:r>
          </a:p>
        </p:txBody>
      </p:sp>
      <p:sp>
        <p:nvSpPr>
          <p:cNvPr id="12307" name="Text Box 20"/>
          <p:cNvSpPr txBox="1">
            <a:spLocks noChangeArrowheads="1"/>
          </p:cNvSpPr>
          <p:nvPr/>
        </p:nvSpPr>
        <p:spPr bwMode="auto">
          <a:xfrm>
            <a:off x="8623301" y="3381375"/>
            <a:ext cx="1897063" cy="368300"/>
          </a:xfrm>
          <a:prstGeom prst="rect">
            <a:avLst/>
          </a:prstGeom>
          <a:noFill/>
          <a:ln w="25400">
            <a:solidFill>
              <a:schemeClr val="tx1"/>
            </a:solidFill>
            <a:miter lim="800000"/>
            <a:headEnd/>
            <a:tailEnd/>
          </a:ln>
        </p:spPr>
        <p:txBody>
          <a:bodyPr>
            <a:spAutoFit/>
          </a:bodyPr>
          <a:lstStyle/>
          <a:p>
            <a:pPr algn="ctr" eaLnBrk="0" hangingPunct="0"/>
            <a:r>
              <a:rPr lang="en-US" dirty="0"/>
              <a:t>Volume Ratio</a:t>
            </a:r>
          </a:p>
        </p:txBody>
      </p:sp>
      <p:sp>
        <p:nvSpPr>
          <p:cNvPr id="12308" name="Text Box 21"/>
          <p:cNvSpPr txBox="1">
            <a:spLocks noChangeArrowheads="1"/>
          </p:cNvSpPr>
          <p:nvPr/>
        </p:nvSpPr>
        <p:spPr bwMode="auto">
          <a:xfrm>
            <a:off x="8623300" y="3948113"/>
            <a:ext cx="1900238" cy="368300"/>
          </a:xfrm>
          <a:prstGeom prst="rect">
            <a:avLst/>
          </a:prstGeom>
          <a:noFill/>
          <a:ln w="25400">
            <a:solidFill>
              <a:schemeClr val="tx1"/>
            </a:solidFill>
            <a:miter lim="800000"/>
            <a:headEnd/>
            <a:tailEnd/>
          </a:ln>
        </p:spPr>
        <p:txBody>
          <a:bodyPr>
            <a:spAutoFit/>
          </a:bodyPr>
          <a:lstStyle/>
          <a:p>
            <a:pPr algn="ctr" eaLnBrk="0" hangingPunct="0"/>
            <a:r>
              <a:rPr lang="en-US"/>
              <a:t>Linear Reservoir</a:t>
            </a:r>
          </a:p>
        </p:txBody>
      </p:sp>
      <p:sp>
        <p:nvSpPr>
          <p:cNvPr id="12309" name="Text Box 22"/>
          <p:cNvSpPr txBox="1">
            <a:spLocks noChangeArrowheads="1"/>
          </p:cNvSpPr>
          <p:nvPr/>
        </p:nvSpPr>
        <p:spPr bwMode="auto">
          <a:xfrm>
            <a:off x="8623300" y="4527550"/>
            <a:ext cx="1900238" cy="666750"/>
          </a:xfrm>
          <a:prstGeom prst="rect">
            <a:avLst/>
          </a:prstGeom>
          <a:noFill/>
          <a:ln w="25400">
            <a:solidFill>
              <a:schemeClr val="tx1"/>
            </a:solidFill>
            <a:miter lim="800000"/>
            <a:headEnd/>
            <a:tailEnd/>
          </a:ln>
        </p:spPr>
        <p:txBody>
          <a:bodyPr>
            <a:spAutoFit/>
          </a:bodyPr>
          <a:lstStyle/>
          <a:p>
            <a:pPr algn="ctr" eaLnBrk="0" hangingPunct="0"/>
            <a:r>
              <a:rPr lang="en-US"/>
              <a:t>Fischer’s Dispersion EQ.</a:t>
            </a:r>
          </a:p>
        </p:txBody>
      </p:sp>
      <p:sp>
        <p:nvSpPr>
          <p:cNvPr id="12310" name="AutoShape 26"/>
          <p:cNvSpPr>
            <a:spLocks noChangeArrowheads="1"/>
          </p:cNvSpPr>
          <p:nvPr/>
        </p:nvSpPr>
        <p:spPr bwMode="auto">
          <a:xfrm>
            <a:off x="6788150" y="5834169"/>
            <a:ext cx="152400" cy="215900"/>
          </a:xfrm>
          <a:prstGeom prst="upDownArrow">
            <a:avLst>
              <a:gd name="adj1" fmla="val 50000"/>
              <a:gd name="adj2" fmla="val 29461"/>
            </a:avLst>
          </a:prstGeom>
          <a:solidFill>
            <a:schemeClr val="accent1"/>
          </a:solidFill>
          <a:ln w="9525">
            <a:solidFill>
              <a:schemeClr val="tx1"/>
            </a:solidFill>
            <a:miter lim="800000"/>
            <a:headEnd/>
            <a:tailEnd/>
          </a:ln>
        </p:spPr>
        <p:txBody>
          <a:bodyPr wrap="none" anchor="ctr"/>
          <a:lstStyle/>
          <a:p>
            <a:endParaRPr lang="en-US"/>
          </a:p>
        </p:txBody>
      </p:sp>
      <p:sp>
        <p:nvSpPr>
          <p:cNvPr id="12311" name="Text Box 27"/>
          <p:cNvSpPr txBox="1">
            <a:spLocks noChangeArrowheads="1"/>
          </p:cNvSpPr>
          <p:nvPr/>
        </p:nvSpPr>
        <p:spPr bwMode="auto">
          <a:xfrm>
            <a:off x="5659439" y="6084994"/>
            <a:ext cx="2414587" cy="666750"/>
          </a:xfrm>
          <a:prstGeom prst="rect">
            <a:avLst/>
          </a:prstGeom>
          <a:noFill/>
          <a:ln w="25400">
            <a:solidFill>
              <a:schemeClr val="tx1"/>
            </a:solidFill>
            <a:miter lim="800000"/>
            <a:headEnd/>
            <a:tailEnd/>
          </a:ln>
        </p:spPr>
        <p:txBody>
          <a:bodyPr>
            <a:spAutoFit/>
          </a:bodyPr>
          <a:lstStyle/>
          <a:p>
            <a:pPr algn="ctr" eaLnBrk="0" hangingPunct="0"/>
            <a:r>
              <a:rPr lang="en-US"/>
              <a:t>2-Layer Conceptual Sediment Reservoir</a:t>
            </a:r>
          </a:p>
        </p:txBody>
      </p:sp>
      <p:sp>
        <p:nvSpPr>
          <p:cNvPr id="12312" name="Text Box 28"/>
          <p:cNvSpPr txBox="1">
            <a:spLocks noChangeArrowheads="1"/>
          </p:cNvSpPr>
          <p:nvPr/>
        </p:nvSpPr>
        <p:spPr bwMode="auto">
          <a:xfrm>
            <a:off x="3327400" y="4252969"/>
            <a:ext cx="1900237" cy="2308324"/>
          </a:xfrm>
          <a:prstGeom prst="rect">
            <a:avLst/>
          </a:prstGeom>
          <a:noFill/>
          <a:ln w="25400">
            <a:solidFill>
              <a:schemeClr val="tx1"/>
            </a:solidFill>
            <a:miter lim="800000"/>
            <a:headEnd/>
            <a:tailEnd/>
          </a:ln>
        </p:spPr>
        <p:txBody>
          <a:bodyPr wrap="square">
            <a:spAutoFit/>
          </a:bodyPr>
          <a:lstStyle/>
          <a:p>
            <a:pPr marL="342900" indent="-342900" eaLnBrk="0" hangingPunct="0"/>
            <a:r>
              <a:rPr lang="en-US" dirty="0"/>
              <a:t>Fall Velocities:</a:t>
            </a:r>
          </a:p>
          <a:p>
            <a:pPr marL="342900" indent="-342900" eaLnBrk="0" hangingPunct="0">
              <a:buFontTx/>
              <a:buAutoNum type="arabicPeriod"/>
            </a:pPr>
            <a:r>
              <a:rPr lang="en-US" dirty="0" err="1"/>
              <a:t>Rubey</a:t>
            </a:r>
            <a:endParaRPr lang="en-US" dirty="0"/>
          </a:p>
          <a:p>
            <a:pPr marL="342900" indent="-342900" eaLnBrk="0" hangingPunct="0">
              <a:buFontTx/>
              <a:buAutoNum type="arabicPeriod"/>
            </a:pPr>
            <a:r>
              <a:rPr lang="en-US" dirty="0"/>
              <a:t>Van Rijn</a:t>
            </a:r>
          </a:p>
          <a:p>
            <a:pPr marL="342900" indent="-342900" eaLnBrk="0" hangingPunct="0">
              <a:buFontTx/>
              <a:buAutoNum type="arabicPeriod"/>
            </a:pPr>
            <a:r>
              <a:rPr lang="en-US" dirty="0" err="1"/>
              <a:t>Toffaleti</a:t>
            </a:r>
            <a:endParaRPr lang="en-US" dirty="0"/>
          </a:p>
          <a:p>
            <a:pPr marL="342900" indent="-342900" eaLnBrk="0" hangingPunct="0">
              <a:buFontTx/>
              <a:buAutoNum type="arabicPeriod"/>
            </a:pPr>
            <a:r>
              <a:rPr lang="en-US" dirty="0"/>
              <a:t>Report 12</a:t>
            </a:r>
            <a:endParaRPr lang="en-US" dirty="0">
              <a:solidFill>
                <a:srgbClr val="00B050"/>
              </a:solidFill>
            </a:endParaRPr>
          </a:p>
          <a:p>
            <a:pPr>
              <a:spcBef>
                <a:spcPct val="0"/>
              </a:spcBef>
              <a:buFontTx/>
              <a:buAutoNum type="arabicPeriod"/>
            </a:pPr>
            <a:r>
              <a:rPr lang="en-US" altLang="en-US" sz="1800" dirty="0">
                <a:solidFill>
                  <a:srgbClr val="00B050"/>
                </a:solidFill>
                <a:latin typeface="Tahoma" panose="020B0604030504040204" pitchFamily="34" charset="0"/>
              </a:rPr>
              <a:t>  Richardson &amp;            </a:t>
            </a:r>
            <a:r>
              <a:rPr lang="en-US" altLang="en-US" sz="1800" dirty="0" err="1">
                <a:solidFill>
                  <a:srgbClr val="00B050"/>
                </a:solidFill>
                <a:latin typeface="Tahoma" panose="020B0604030504040204" pitchFamily="34" charset="0"/>
              </a:rPr>
              <a:t>Zaki</a:t>
            </a:r>
            <a:endParaRPr lang="en-US" altLang="en-US" sz="1800" dirty="0">
              <a:solidFill>
                <a:srgbClr val="00B050"/>
              </a:solidFill>
              <a:latin typeface="Tahoma" panose="020B0604030504040204" pitchFamily="34" charset="0"/>
            </a:endParaRPr>
          </a:p>
          <a:p>
            <a:pPr>
              <a:spcBef>
                <a:spcPct val="0"/>
              </a:spcBef>
              <a:buFontTx/>
              <a:buAutoNum type="arabicPeriod"/>
            </a:pPr>
            <a:r>
              <a:rPr lang="en-US" altLang="en-US" sz="1800" dirty="0">
                <a:solidFill>
                  <a:srgbClr val="00B050"/>
                </a:solidFill>
                <a:latin typeface="Tahoma" panose="020B0604030504040204" pitchFamily="34" charset="0"/>
              </a:rPr>
              <a:t>  Kumbhakar</a:t>
            </a:r>
            <a:endParaRPr lang="en-US" dirty="0">
              <a:solidFill>
                <a:srgbClr val="00B050"/>
              </a:solidFill>
            </a:endParaRPr>
          </a:p>
        </p:txBody>
      </p:sp>
      <p:sp>
        <p:nvSpPr>
          <p:cNvPr id="12313" name="AutoShape 29"/>
          <p:cNvSpPr>
            <a:spLocks noChangeArrowheads="1"/>
          </p:cNvSpPr>
          <p:nvPr/>
        </p:nvSpPr>
        <p:spPr bwMode="auto">
          <a:xfrm>
            <a:off x="5272088" y="5067407"/>
            <a:ext cx="228600" cy="176213"/>
          </a:xfrm>
          <a:prstGeom prst="rightArrow">
            <a:avLst>
              <a:gd name="adj1" fmla="val 50000"/>
              <a:gd name="adj2" fmla="val 38402"/>
            </a:avLst>
          </a:prstGeom>
          <a:solidFill>
            <a:schemeClr val="accent1"/>
          </a:solidFill>
          <a:ln w="9525">
            <a:solidFill>
              <a:schemeClr val="tx1"/>
            </a:solidFill>
            <a:miter lim="800000"/>
            <a:headEnd/>
            <a:tailEnd/>
          </a:ln>
        </p:spPr>
        <p:txBody>
          <a:bodyPr wrap="none" anchor="ctr"/>
          <a:lstStyle/>
          <a:p>
            <a:endParaRPr lang="en-US"/>
          </a:p>
        </p:txBody>
      </p:sp>
      <p:sp>
        <p:nvSpPr>
          <p:cNvPr id="12314" name="Text Box 31"/>
          <p:cNvSpPr txBox="1">
            <a:spLocks noChangeArrowheads="1"/>
          </p:cNvSpPr>
          <p:nvPr/>
        </p:nvSpPr>
        <p:spPr bwMode="auto">
          <a:xfrm>
            <a:off x="8623300" y="2557463"/>
            <a:ext cx="1892300" cy="666750"/>
          </a:xfrm>
          <a:prstGeom prst="rect">
            <a:avLst/>
          </a:prstGeom>
          <a:noFill/>
          <a:ln w="25400">
            <a:solidFill>
              <a:schemeClr val="tx1"/>
            </a:solidFill>
            <a:miter lim="800000"/>
            <a:headEnd/>
            <a:tailEnd/>
          </a:ln>
        </p:spPr>
        <p:txBody>
          <a:bodyPr>
            <a:spAutoFit/>
          </a:bodyPr>
          <a:lstStyle/>
          <a:p>
            <a:pPr marL="342900" indent="-342900" algn="ctr" eaLnBrk="0" hangingPunct="0"/>
            <a:r>
              <a:rPr lang="en-US"/>
              <a:t>Uniform</a:t>
            </a:r>
          </a:p>
          <a:p>
            <a:pPr marL="342900" indent="-342900" algn="ctr" eaLnBrk="0" hangingPunct="0"/>
            <a:r>
              <a:rPr lang="en-US"/>
              <a:t>Equilibrium</a:t>
            </a:r>
          </a:p>
        </p:txBody>
      </p:sp>
      <p:sp>
        <p:nvSpPr>
          <p:cNvPr id="12315" name="AutoShape 26"/>
          <p:cNvSpPr>
            <a:spLocks noChangeArrowheads="1"/>
          </p:cNvSpPr>
          <p:nvPr/>
        </p:nvSpPr>
        <p:spPr bwMode="auto">
          <a:xfrm>
            <a:off x="6759575" y="4214919"/>
            <a:ext cx="152400" cy="215900"/>
          </a:xfrm>
          <a:prstGeom prst="upDownArrow">
            <a:avLst>
              <a:gd name="adj1" fmla="val 50000"/>
              <a:gd name="adj2" fmla="val 29461"/>
            </a:avLst>
          </a:prstGeom>
          <a:solidFill>
            <a:schemeClr val="accent1"/>
          </a:solidFill>
          <a:ln w="9525">
            <a:solidFill>
              <a:schemeClr val="tx1"/>
            </a:solidFill>
            <a:miter lim="800000"/>
            <a:headEnd/>
            <a:tailEnd/>
          </a:ln>
        </p:spPr>
        <p:txBody>
          <a:bodyPr wrap="none" anchor="ctr"/>
          <a:lstStyle/>
          <a:p>
            <a:endParaRPr lang="en-US"/>
          </a:p>
        </p:txBody>
      </p:sp>
      <p:sp>
        <p:nvSpPr>
          <p:cNvPr id="12316" name="AutoShape 29"/>
          <p:cNvSpPr>
            <a:spLocks noChangeArrowheads="1"/>
          </p:cNvSpPr>
          <p:nvPr/>
        </p:nvSpPr>
        <p:spPr bwMode="auto">
          <a:xfrm>
            <a:off x="3200400" y="1411288"/>
            <a:ext cx="228600" cy="176212"/>
          </a:xfrm>
          <a:prstGeom prst="rightArrow">
            <a:avLst>
              <a:gd name="adj1" fmla="val 50000"/>
              <a:gd name="adj2" fmla="val 38403"/>
            </a:avLst>
          </a:prstGeom>
          <a:solidFill>
            <a:schemeClr val="accent1"/>
          </a:solidFill>
          <a:ln w="9525">
            <a:solidFill>
              <a:schemeClr val="tx1"/>
            </a:solidFill>
            <a:miter lim="800000"/>
            <a:headEnd/>
            <a:tailEnd/>
          </a:ln>
        </p:spPr>
        <p:txBody>
          <a:bodyPr wrap="none" anchor="ctr"/>
          <a:lstStyle/>
          <a:p>
            <a:endParaRPr lang="en-US"/>
          </a:p>
        </p:txBody>
      </p:sp>
      <p:sp>
        <p:nvSpPr>
          <p:cNvPr id="12317" name="AutoShape 29"/>
          <p:cNvSpPr>
            <a:spLocks noChangeArrowheads="1"/>
          </p:cNvSpPr>
          <p:nvPr/>
        </p:nvSpPr>
        <p:spPr bwMode="auto">
          <a:xfrm>
            <a:off x="5175250" y="1401764"/>
            <a:ext cx="228600" cy="174625"/>
          </a:xfrm>
          <a:prstGeom prst="rightArrow">
            <a:avLst>
              <a:gd name="adj1" fmla="val 50000"/>
              <a:gd name="adj2" fmla="val 38752"/>
            </a:avLst>
          </a:prstGeom>
          <a:solidFill>
            <a:schemeClr val="accent1"/>
          </a:solidFill>
          <a:ln w="9525">
            <a:solidFill>
              <a:schemeClr val="tx1"/>
            </a:solidFill>
            <a:miter lim="800000"/>
            <a:headEnd/>
            <a:tailEnd/>
          </a:ln>
        </p:spPr>
        <p:txBody>
          <a:bodyPr wrap="none" anchor="ctr"/>
          <a:lstStyle/>
          <a:p>
            <a:endParaRPr lang="en-US" b="1"/>
          </a:p>
        </p:txBody>
      </p:sp>
      <p:sp>
        <p:nvSpPr>
          <p:cNvPr id="12318" name="AutoShape 29"/>
          <p:cNvSpPr>
            <a:spLocks noChangeArrowheads="1"/>
          </p:cNvSpPr>
          <p:nvPr/>
        </p:nvSpPr>
        <p:spPr bwMode="auto">
          <a:xfrm>
            <a:off x="8229600" y="1381126"/>
            <a:ext cx="228600" cy="174625"/>
          </a:xfrm>
          <a:prstGeom prst="rightArrow">
            <a:avLst>
              <a:gd name="adj1" fmla="val 50000"/>
              <a:gd name="adj2" fmla="val 38752"/>
            </a:avLst>
          </a:prstGeom>
          <a:solidFill>
            <a:schemeClr val="accent1"/>
          </a:solidFill>
          <a:ln w="9525">
            <a:solidFill>
              <a:schemeClr val="tx1"/>
            </a:solidFill>
            <a:miter lim="800000"/>
            <a:headEnd/>
            <a:tailEnd/>
          </a:ln>
        </p:spPr>
        <p:txBody>
          <a:bodyPr wrap="none" anchor="ctr"/>
          <a:lstStyle/>
          <a:p>
            <a:endParaRPr lang="en-US"/>
          </a:p>
        </p:txBody>
      </p:sp>
      <p:sp>
        <p:nvSpPr>
          <p:cNvPr id="12319" name="Freeform 34"/>
          <p:cNvSpPr>
            <a:spLocks/>
          </p:cNvSpPr>
          <p:nvPr/>
        </p:nvSpPr>
        <p:spPr bwMode="auto">
          <a:xfrm>
            <a:off x="3259139" y="1081089"/>
            <a:ext cx="7417269" cy="5776911"/>
          </a:xfrm>
          <a:custGeom>
            <a:avLst/>
            <a:gdLst>
              <a:gd name="T0" fmla="*/ 7335982 w 7335982"/>
              <a:gd name="T1" fmla="*/ 0 h 5361709"/>
              <a:gd name="T2" fmla="*/ 7325590 w 7335982"/>
              <a:gd name="T3" fmla="*/ 5361709 h 5361709"/>
              <a:gd name="T4" fmla="*/ 0 w 7335982"/>
              <a:gd name="T5" fmla="*/ 5309753 h 5361709"/>
              <a:gd name="T6" fmla="*/ 20782 w 7335982"/>
              <a:gd name="T7" fmla="*/ 2691244 h 5361709"/>
              <a:gd name="T8" fmla="*/ 2234047 w 7335982"/>
              <a:gd name="T9" fmla="*/ 2691244 h 5361709"/>
              <a:gd name="T10" fmla="*/ 2244437 w 7335982"/>
              <a:gd name="T11" fmla="*/ 20781 h 5361709"/>
              <a:gd name="T12" fmla="*/ 7318662 w 7335982"/>
              <a:gd name="T13" fmla="*/ 14503 h 53617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35982" h="5361709">
                <a:moveTo>
                  <a:pt x="7335982" y="0"/>
                </a:moveTo>
                <a:cubicBezTo>
                  <a:pt x="7332518" y="1787236"/>
                  <a:pt x="7329055" y="3574473"/>
                  <a:pt x="7325591" y="5361709"/>
                </a:cubicBezTo>
                <a:lnTo>
                  <a:pt x="0" y="5309754"/>
                </a:lnTo>
                <a:lnTo>
                  <a:pt x="20782" y="2691245"/>
                </a:lnTo>
                <a:lnTo>
                  <a:pt x="2234046" y="2691245"/>
                </a:lnTo>
                <a:cubicBezTo>
                  <a:pt x="2237509" y="1801090"/>
                  <a:pt x="2240973" y="910936"/>
                  <a:pt x="2244436" y="20781"/>
                </a:cubicBezTo>
                <a:lnTo>
                  <a:pt x="7318663" y="14503"/>
                </a:lnTo>
              </a:path>
            </a:pathLst>
          </a:custGeom>
          <a:noFill/>
          <a:ln w="38100" cap="flat" cmpd="sng" algn="ctr">
            <a:solidFill>
              <a:srgbClr val="FF3300"/>
            </a:solidFill>
            <a:prstDash val="solid"/>
            <a:round/>
            <a:headEnd type="none" w="med" len="med"/>
            <a:tailEnd type="none" w="med" len="med"/>
          </a:ln>
        </p:spPr>
        <p:txBody>
          <a:bodyPr/>
          <a:lstStyle/>
          <a:p>
            <a:endParaRPr lang="en-US"/>
          </a:p>
        </p:txBody>
      </p:sp>
      <p:sp>
        <p:nvSpPr>
          <p:cNvPr id="4" name="Title 3">
            <a:extLst>
              <a:ext uri="{FF2B5EF4-FFF2-40B4-BE49-F238E27FC236}">
                <a16:creationId xmlns:a16="http://schemas.microsoft.com/office/drawing/2014/main" id="{EBBBA60D-FA32-FDC7-23AC-1EEE0BFC8ED1}"/>
              </a:ext>
            </a:extLst>
          </p:cNvPr>
          <p:cNvSpPr>
            <a:spLocks noGrp="1"/>
          </p:cNvSpPr>
          <p:nvPr>
            <p:ph type="title"/>
          </p:nvPr>
        </p:nvSpPr>
        <p:spPr>
          <a:xfrm>
            <a:off x="815311" y="218228"/>
            <a:ext cx="10185088" cy="785419"/>
          </a:xfrm>
        </p:spPr>
        <p:txBody>
          <a:bodyPr/>
          <a:lstStyle/>
          <a:p>
            <a:r>
              <a:rPr lang="en-US" altLang="en-US" dirty="0"/>
              <a:t>Reach sediment/debris ROUTING PROCESS</a:t>
            </a:r>
            <a:endParaRPr lang="en-US" dirty="0"/>
          </a:p>
        </p:txBody>
      </p:sp>
      <p:sp>
        <p:nvSpPr>
          <p:cNvPr id="5" name="Text Box 9">
            <a:extLst>
              <a:ext uri="{FF2B5EF4-FFF2-40B4-BE49-F238E27FC236}">
                <a16:creationId xmlns:a16="http://schemas.microsoft.com/office/drawing/2014/main" id="{15D679C0-6100-2E7F-CBBA-4EC8EAE12771}"/>
              </a:ext>
            </a:extLst>
          </p:cNvPr>
          <p:cNvSpPr txBox="1">
            <a:spLocks noChangeArrowheads="1"/>
          </p:cNvSpPr>
          <p:nvPr/>
        </p:nvSpPr>
        <p:spPr bwMode="auto">
          <a:xfrm>
            <a:off x="1685925" y="3061311"/>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800" dirty="0">
                <a:solidFill>
                  <a:srgbClr val="00B050"/>
                </a:solidFill>
              </a:rPr>
              <a:t>LADM EQ 1 </a:t>
            </a:r>
          </a:p>
        </p:txBody>
      </p:sp>
      <p:sp>
        <p:nvSpPr>
          <p:cNvPr id="6" name="Text Box 10">
            <a:extLst>
              <a:ext uri="{FF2B5EF4-FFF2-40B4-BE49-F238E27FC236}">
                <a16:creationId xmlns:a16="http://schemas.microsoft.com/office/drawing/2014/main" id="{E12BD06A-DD5D-AD7E-39CF-0461935A27CA}"/>
              </a:ext>
            </a:extLst>
          </p:cNvPr>
          <p:cNvSpPr txBox="1">
            <a:spLocks noChangeArrowheads="1"/>
          </p:cNvSpPr>
          <p:nvPr/>
        </p:nvSpPr>
        <p:spPr bwMode="auto">
          <a:xfrm>
            <a:off x="1684191" y="3868946"/>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800" dirty="0">
                <a:solidFill>
                  <a:srgbClr val="00B050"/>
                </a:solidFill>
              </a:rPr>
              <a:t>USGS-LT</a:t>
            </a:r>
          </a:p>
        </p:txBody>
      </p:sp>
      <p:sp>
        <p:nvSpPr>
          <p:cNvPr id="7" name="Text Box 11">
            <a:extLst>
              <a:ext uri="{FF2B5EF4-FFF2-40B4-BE49-F238E27FC236}">
                <a16:creationId xmlns:a16="http://schemas.microsoft.com/office/drawing/2014/main" id="{7A367355-7790-22AB-52DD-579F9891C861}"/>
              </a:ext>
            </a:extLst>
          </p:cNvPr>
          <p:cNvSpPr txBox="1">
            <a:spLocks noChangeArrowheads="1"/>
          </p:cNvSpPr>
          <p:nvPr/>
        </p:nvSpPr>
        <p:spPr bwMode="auto">
          <a:xfrm>
            <a:off x="1668822" y="4685879"/>
            <a:ext cx="1347789"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800" dirty="0">
                <a:solidFill>
                  <a:srgbClr val="00B050"/>
                </a:solidFill>
              </a:rPr>
              <a:t>LADM EQs 2-5</a:t>
            </a:r>
          </a:p>
        </p:txBody>
      </p:sp>
      <p:sp>
        <p:nvSpPr>
          <p:cNvPr id="8" name="Text Box 10">
            <a:extLst>
              <a:ext uri="{FF2B5EF4-FFF2-40B4-BE49-F238E27FC236}">
                <a16:creationId xmlns:a16="http://schemas.microsoft.com/office/drawing/2014/main" id="{7C623C81-5928-424E-0E15-8ACFE3B0A96A}"/>
              </a:ext>
            </a:extLst>
          </p:cNvPr>
          <p:cNvSpPr txBox="1">
            <a:spLocks noChangeArrowheads="1"/>
          </p:cNvSpPr>
          <p:nvPr/>
        </p:nvSpPr>
        <p:spPr bwMode="auto">
          <a:xfrm>
            <a:off x="1675100" y="4277753"/>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800" dirty="0">
                <a:solidFill>
                  <a:srgbClr val="00B050"/>
                </a:solidFill>
              </a:rPr>
              <a:t>USGS-EA</a:t>
            </a:r>
          </a:p>
        </p:txBody>
      </p:sp>
      <p:sp>
        <p:nvSpPr>
          <p:cNvPr id="9" name="Text Box 10">
            <a:extLst>
              <a:ext uri="{FF2B5EF4-FFF2-40B4-BE49-F238E27FC236}">
                <a16:creationId xmlns:a16="http://schemas.microsoft.com/office/drawing/2014/main" id="{B162BA77-6EE4-8D48-D107-0CEAE9DE37C5}"/>
              </a:ext>
            </a:extLst>
          </p:cNvPr>
          <p:cNvSpPr txBox="1">
            <a:spLocks noChangeArrowheads="1"/>
          </p:cNvSpPr>
          <p:nvPr/>
        </p:nvSpPr>
        <p:spPr bwMode="auto">
          <a:xfrm>
            <a:off x="1684336" y="3461928"/>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lgn="ctr">
              <a:spcBef>
                <a:spcPct val="0"/>
              </a:spcBef>
              <a:buClrTx/>
              <a:buSzTx/>
              <a:buFontTx/>
              <a:buNone/>
            </a:pPr>
            <a:r>
              <a:rPr lang="en-US" altLang="en-US" sz="1800" dirty="0">
                <a:solidFill>
                  <a:srgbClr val="00B050"/>
                </a:solidFill>
              </a:rPr>
              <a:t>MSDPM</a:t>
            </a:r>
          </a:p>
        </p:txBody>
      </p:sp>
      <p:sp>
        <p:nvSpPr>
          <p:cNvPr id="10" name="Text Box 13">
            <a:extLst>
              <a:ext uri="{FF2B5EF4-FFF2-40B4-BE49-F238E27FC236}">
                <a16:creationId xmlns:a16="http://schemas.microsoft.com/office/drawing/2014/main" id="{6C2FBCD0-3158-F28A-FBE7-9BC887ECE203}"/>
              </a:ext>
            </a:extLst>
          </p:cNvPr>
          <p:cNvSpPr txBox="1">
            <a:spLocks noChangeArrowheads="1"/>
          </p:cNvSpPr>
          <p:nvPr/>
        </p:nvSpPr>
        <p:spPr bwMode="auto">
          <a:xfrm>
            <a:off x="5607050" y="3800745"/>
            <a:ext cx="2432050" cy="369332"/>
          </a:xfrm>
          <a:prstGeom prst="rect">
            <a:avLst/>
          </a:prstGeom>
          <a:noFill/>
          <a:ln w="25400">
            <a:solidFill>
              <a:schemeClr val="tx1"/>
            </a:solidFill>
            <a:miter lim="800000"/>
            <a:headEnd/>
            <a:tailEnd/>
          </a:ln>
        </p:spPr>
        <p:txBody>
          <a:bodyPr>
            <a:spAutoFit/>
          </a:bodyPr>
          <a:lstStyle/>
          <a:p>
            <a:pPr algn="ctr" eaLnBrk="0" hangingPunct="0"/>
            <a:r>
              <a:rPr lang="en-US" b="1" dirty="0">
                <a:solidFill>
                  <a:srgbClr val="00B050"/>
                </a:solidFill>
              </a:rPr>
              <a:t>SDR (Debris Flow) </a:t>
            </a:r>
          </a:p>
        </p:txBody>
      </p:sp>
      <p:sp>
        <p:nvSpPr>
          <p:cNvPr id="11" name="Text Box 20">
            <a:extLst>
              <a:ext uri="{FF2B5EF4-FFF2-40B4-BE49-F238E27FC236}">
                <a16:creationId xmlns:a16="http://schemas.microsoft.com/office/drawing/2014/main" id="{D0D8E78E-5F44-97A4-9CEB-29229250A144}"/>
              </a:ext>
            </a:extLst>
          </p:cNvPr>
          <p:cNvSpPr txBox="1">
            <a:spLocks noChangeArrowheads="1"/>
          </p:cNvSpPr>
          <p:nvPr/>
        </p:nvSpPr>
        <p:spPr bwMode="auto">
          <a:xfrm>
            <a:off x="8618537" y="5378450"/>
            <a:ext cx="1897063" cy="369332"/>
          </a:xfrm>
          <a:prstGeom prst="rect">
            <a:avLst/>
          </a:prstGeom>
          <a:noFill/>
          <a:ln w="25400">
            <a:solidFill>
              <a:schemeClr val="tx1"/>
            </a:solidFill>
            <a:miter lim="800000"/>
            <a:headEnd/>
            <a:tailEnd/>
          </a:ln>
        </p:spPr>
        <p:txBody>
          <a:bodyPr>
            <a:spAutoFit/>
          </a:bodyPr>
          <a:lstStyle/>
          <a:p>
            <a:pPr algn="ctr" eaLnBrk="0" hangingPunct="0"/>
            <a:r>
              <a:rPr lang="en-US" b="1" dirty="0">
                <a:solidFill>
                  <a:srgbClr val="00B050"/>
                </a:solidFill>
              </a:rPr>
              <a:t>Muskingum</a:t>
            </a:r>
          </a:p>
        </p:txBody>
      </p:sp>
      <p:sp>
        <p:nvSpPr>
          <p:cNvPr id="2" name="Rectangle: Rounded Corners 1">
            <a:extLst>
              <a:ext uri="{FF2B5EF4-FFF2-40B4-BE49-F238E27FC236}">
                <a16:creationId xmlns:a16="http://schemas.microsoft.com/office/drawing/2014/main" id="{66A6D29F-E540-C8BD-546C-BE407CB035EE}"/>
              </a:ext>
            </a:extLst>
          </p:cNvPr>
          <p:cNvSpPr/>
          <p:nvPr/>
        </p:nvSpPr>
        <p:spPr>
          <a:xfrm>
            <a:off x="5562074" y="3749675"/>
            <a:ext cx="2511952" cy="465244"/>
          </a:xfrm>
          <a:prstGeom prst="roundRect">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Rounded Corners 2">
            <a:extLst>
              <a:ext uri="{FF2B5EF4-FFF2-40B4-BE49-F238E27FC236}">
                <a16:creationId xmlns:a16="http://schemas.microsoft.com/office/drawing/2014/main" id="{37F6B29A-0C4E-AAD8-8BBA-C8F63DA73F0D}"/>
              </a:ext>
            </a:extLst>
          </p:cNvPr>
          <p:cNvSpPr/>
          <p:nvPr/>
        </p:nvSpPr>
        <p:spPr>
          <a:xfrm>
            <a:off x="8572444" y="5328284"/>
            <a:ext cx="1950734" cy="465244"/>
          </a:xfrm>
          <a:prstGeom prst="roundRect">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B60930-D94D-AA0E-6E4A-1293B6B0D7B2}"/>
              </a:ext>
            </a:extLst>
          </p:cNvPr>
          <p:cNvPicPr>
            <a:picLocks noChangeAspect="1"/>
          </p:cNvPicPr>
          <p:nvPr/>
        </p:nvPicPr>
        <p:blipFill>
          <a:blip r:embed="rId2"/>
          <a:stretch>
            <a:fillRect/>
          </a:stretch>
        </p:blipFill>
        <p:spPr>
          <a:xfrm>
            <a:off x="815404" y="876563"/>
            <a:ext cx="5965905" cy="5893150"/>
          </a:xfrm>
          <a:prstGeom prst="rect">
            <a:avLst/>
          </a:prstGeom>
        </p:spPr>
      </p:pic>
      <p:sp>
        <p:nvSpPr>
          <p:cNvPr id="5" name="Rectangle 4"/>
          <p:cNvSpPr/>
          <p:nvPr/>
        </p:nvSpPr>
        <p:spPr bwMode="auto">
          <a:xfrm>
            <a:off x="1651876" y="5876662"/>
            <a:ext cx="1848069" cy="152926"/>
          </a:xfrm>
          <a:prstGeom prst="rect">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6" name="Rectangle 5"/>
          <p:cNvSpPr/>
          <p:nvPr/>
        </p:nvSpPr>
        <p:spPr bwMode="auto">
          <a:xfrm>
            <a:off x="1289575" y="5018164"/>
            <a:ext cx="406795" cy="152926"/>
          </a:xfrm>
          <a:prstGeom prst="rect">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7" name="Rectangle 6"/>
          <p:cNvSpPr/>
          <p:nvPr/>
        </p:nvSpPr>
        <p:spPr bwMode="auto">
          <a:xfrm>
            <a:off x="1696370" y="5018164"/>
            <a:ext cx="474171" cy="152926"/>
          </a:xfrm>
          <a:prstGeom prst="rect">
            <a:avLst/>
          </a:pr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8" name="Rectangle 7"/>
          <p:cNvSpPr/>
          <p:nvPr/>
        </p:nvSpPr>
        <p:spPr bwMode="auto">
          <a:xfrm>
            <a:off x="1651876" y="6190100"/>
            <a:ext cx="1848069" cy="152926"/>
          </a:xfrm>
          <a:prstGeom prst="rect">
            <a:avLst/>
          </a:pr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pic>
        <p:nvPicPr>
          <p:cNvPr id="17" name="Picture 16">
            <a:extLst>
              <a:ext uri="{FF2B5EF4-FFF2-40B4-BE49-F238E27FC236}">
                <a16:creationId xmlns:a16="http://schemas.microsoft.com/office/drawing/2014/main" id="{47E712FD-8A19-EBB3-3010-846D8AFFE242}"/>
              </a:ext>
            </a:extLst>
          </p:cNvPr>
          <p:cNvPicPr>
            <a:picLocks noChangeAspect="1"/>
          </p:cNvPicPr>
          <p:nvPr/>
        </p:nvPicPr>
        <p:blipFill>
          <a:blip r:embed="rId3"/>
          <a:stretch>
            <a:fillRect/>
          </a:stretch>
        </p:blipFill>
        <p:spPr>
          <a:xfrm>
            <a:off x="8334253" y="1328752"/>
            <a:ext cx="3124324" cy="2179244"/>
          </a:xfrm>
          <a:prstGeom prst="rect">
            <a:avLst/>
          </a:prstGeom>
        </p:spPr>
      </p:pic>
      <p:pic>
        <p:nvPicPr>
          <p:cNvPr id="19" name="Picture 18">
            <a:extLst>
              <a:ext uri="{FF2B5EF4-FFF2-40B4-BE49-F238E27FC236}">
                <a16:creationId xmlns:a16="http://schemas.microsoft.com/office/drawing/2014/main" id="{1339F815-0BF9-8F7E-A7D8-BF6C40DE6FE9}"/>
              </a:ext>
            </a:extLst>
          </p:cNvPr>
          <p:cNvPicPr>
            <a:picLocks noChangeAspect="1"/>
          </p:cNvPicPr>
          <p:nvPr/>
        </p:nvPicPr>
        <p:blipFill>
          <a:blip r:embed="rId4"/>
          <a:stretch>
            <a:fillRect/>
          </a:stretch>
        </p:blipFill>
        <p:spPr>
          <a:xfrm>
            <a:off x="7159428" y="4782089"/>
            <a:ext cx="2965587" cy="2075911"/>
          </a:xfrm>
          <a:prstGeom prst="rect">
            <a:avLst/>
          </a:prstGeom>
        </p:spPr>
      </p:pic>
      <p:sp>
        <p:nvSpPr>
          <p:cNvPr id="20" name="TextBox 19">
            <a:extLst>
              <a:ext uri="{FF2B5EF4-FFF2-40B4-BE49-F238E27FC236}">
                <a16:creationId xmlns:a16="http://schemas.microsoft.com/office/drawing/2014/main" id="{7587194F-2B3D-9C89-8588-51571110BE46}"/>
              </a:ext>
            </a:extLst>
          </p:cNvPr>
          <p:cNvSpPr txBox="1"/>
          <p:nvPr/>
        </p:nvSpPr>
        <p:spPr>
          <a:xfrm>
            <a:off x="6895510" y="3518291"/>
            <a:ext cx="3970831" cy="1077218"/>
          </a:xfrm>
          <a:prstGeom prst="rect">
            <a:avLst/>
          </a:prstGeom>
          <a:noFill/>
        </p:spPr>
        <p:txBody>
          <a:bodyPr wrap="none" rtlCol="0">
            <a:spAutoFit/>
          </a:bodyPr>
          <a:lstStyle/>
          <a:p>
            <a:r>
              <a:rPr lang="en-US" sz="3200" dirty="0">
                <a:solidFill>
                  <a:srgbClr val="FF9900"/>
                </a:solidFill>
              </a:rPr>
              <a:t>Sediment Routing</a:t>
            </a:r>
          </a:p>
          <a:p>
            <a:pPr marL="914400" lvl="1" indent="-457200">
              <a:buFont typeface="Arial" panose="020B0604020202020204" pitchFamily="34" charset="0"/>
              <a:buChar char="•"/>
            </a:pPr>
            <a:r>
              <a:rPr lang="en-US" sz="1600" dirty="0">
                <a:solidFill>
                  <a:srgbClr val="FF9900"/>
                </a:solidFill>
              </a:rPr>
              <a:t>Volume Control (SDR)</a:t>
            </a:r>
          </a:p>
          <a:p>
            <a:pPr marL="914400" lvl="1" indent="-457200">
              <a:buFont typeface="Arial" panose="020B0604020202020204" pitchFamily="34" charset="0"/>
              <a:buChar char="•"/>
            </a:pPr>
            <a:r>
              <a:rPr lang="en-US" sz="1600" dirty="0">
                <a:solidFill>
                  <a:srgbClr val="FF9900"/>
                </a:solidFill>
              </a:rPr>
              <a:t>Lag &amp; Attenuation (Muskingum)</a:t>
            </a:r>
          </a:p>
        </p:txBody>
      </p:sp>
      <p:sp>
        <p:nvSpPr>
          <p:cNvPr id="21" name="TextBox 20">
            <a:extLst>
              <a:ext uri="{FF2B5EF4-FFF2-40B4-BE49-F238E27FC236}">
                <a16:creationId xmlns:a16="http://schemas.microsoft.com/office/drawing/2014/main" id="{3808A3B9-9D4B-80E4-7067-CA027DA38699}"/>
              </a:ext>
            </a:extLst>
          </p:cNvPr>
          <p:cNvSpPr txBox="1"/>
          <p:nvPr/>
        </p:nvSpPr>
        <p:spPr>
          <a:xfrm>
            <a:off x="8289995" y="623558"/>
            <a:ext cx="2576346" cy="584775"/>
          </a:xfrm>
          <a:prstGeom prst="rect">
            <a:avLst/>
          </a:prstGeom>
          <a:noFill/>
        </p:spPr>
        <p:txBody>
          <a:bodyPr wrap="none" rtlCol="0">
            <a:spAutoFit/>
          </a:bodyPr>
          <a:lstStyle/>
          <a:p>
            <a:r>
              <a:rPr lang="en-US" sz="3200" dirty="0">
                <a:solidFill>
                  <a:srgbClr val="0156FF"/>
                </a:solidFill>
              </a:rPr>
              <a:t>Flow Routing</a:t>
            </a:r>
          </a:p>
        </p:txBody>
      </p:sp>
      <p:sp>
        <p:nvSpPr>
          <p:cNvPr id="22" name="Title 3">
            <a:extLst>
              <a:ext uri="{FF2B5EF4-FFF2-40B4-BE49-F238E27FC236}">
                <a16:creationId xmlns:a16="http://schemas.microsoft.com/office/drawing/2014/main" id="{498AECEC-293B-D5E1-C834-CAA2B8946EEC}"/>
              </a:ext>
            </a:extLst>
          </p:cNvPr>
          <p:cNvSpPr txBox="1">
            <a:spLocks/>
          </p:cNvSpPr>
          <p:nvPr/>
        </p:nvSpPr>
        <p:spPr>
          <a:xfrm>
            <a:off x="815404" y="309742"/>
            <a:ext cx="10185088" cy="785419"/>
          </a:xfrm>
          <a:prstGeom prst="rect">
            <a:avLst/>
          </a:prstGeom>
        </p:spPr>
        <p:txBody>
          <a:bodyPr/>
          <a:lst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altLang="en-US" dirty="0"/>
              <a:t>Reach debris ROUTING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1912546-FAD8-7217-6283-302F51DAAD6C}"/>
              </a:ext>
            </a:extLst>
          </p:cNvPr>
          <p:cNvPicPr>
            <a:picLocks noChangeAspect="1"/>
          </p:cNvPicPr>
          <p:nvPr/>
        </p:nvPicPr>
        <p:blipFill>
          <a:blip r:embed="rId3"/>
          <a:stretch>
            <a:fillRect/>
          </a:stretch>
        </p:blipFill>
        <p:spPr>
          <a:xfrm>
            <a:off x="7145272" y="856001"/>
            <a:ext cx="2289544" cy="5656520"/>
          </a:xfrm>
          <a:prstGeom prst="rect">
            <a:avLst/>
          </a:prstGeom>
          <a:ln w="12700">
            <a:solidFill>
              <a:schemeClr val="tx1"/>
            </a:solidFill>
          </a:ln>
        </p:spPr>
      </p:pic>
      <p:sp>
        <p:nvSpPr>
          <p:cNvPr id="15364" name="Text Box 4"/>
          <p:cNvSpPr txBox="1">
            <a:spLocks noChangeArrowheads="1"/>
          </p:cNvSpPr>
          <p:nvPr/>
        </p:nvSpPr>
        <p:spPr bwMode="auto">
          <a:xfrm>
            <a:off x="804757" y="296677"/>
            <a:ext cx="6853351" cy="646331"/>
          </a:xfrm>
          <a:prstGeom prst="rect">
            <a:avLst/>
          </a:prstGeom>
          <a:noFill/>
          <a:ln w="9525">
            <a:noFill/>
            <a:miter lim="800000"/>
            <a:headEnd/>
            <a:tailEnd/>
          </a:ln>
          <a:effectLst/>
        </p:spPr>
        <p:txBody>
          <a:bodyPr wrap="none">
            <a:spAutoFit/>
          </a:bodyPr>
          <a:lstStyle/>
          <a:p>
            <a:pPr>
              <a:defRPr/>
            </a:pPr>
            <a:r>
              <a:rPr lang="en-US" sz="3600" b="1" dirty="0">
                <a:latin typeface="Arial" charset="0"/>
              </a:rPr>
              <a:t>Transport Potential Functions </a:t>
            </a:r>
          </a:p>
        </p:txBody>
      </p:sp>
      <p:sp>
        <p:nvSpPr>
          <p:cNvPr id="14339" name="Text Box 5"/>
          <p:cNvSpPr txBox="1">
            <a:spLocks noChangeArrowheads="1"/>
          </p:cNvSpPr>
          <p:nvPr/>
        </p:nvSpPr>
        <p:spPr bwMode="auto">
          <a:xfrm>
            <a:off x="1449619" y="1175233"/>
            <a:ext cx="4756150" cy="5386090"/>
          </a:xfrm>
          <a:prstGeom prst="rect">
            <a:avLst/>
          </a:prstGeom>
          <a:noFill/>
          <a:ln w="9525">
            <a:noFill/>
            <a:miter lim="800000"/>
            <a:headEnd/>
            <a:tailEnd/>
          </a:ln>
        </p:spPr>
        <p:txBody>
          <a:bodyPr>
            <a:spAutoFit/>
          </a:bodyPr>
          <a:lstStyle/>
          <a:p>
            <a:pPr>
              <a:buFontTx/>
              <a:buChar char="•"/>
            </a:pPr>
            <a:r>
              <a:rPr lang="en-US" sz="3200" dirty="0">
                <a:latin typeface="Arial" charset="0"/>
              </a:rPr>
              <a:t>Ackers-White</a:t>
            </a:r>
          </a:p>
          <a:p>
            <a:pPr>
              <a:buFontTx/>
              <a:buChar char="•"/>
            </a:pPr>
            <a:endParaRPr lang="en-US" sz="800" dirty="0">
              <a:latin typeface="Arial" charset="0"/>
            </a:endParaRPr>
          </a:p>
          <a:p>
            <a:pPr>
              <a:buFontTx/>
              <a:buChar char="•"/>
            </a:pPr>
            <a:r>
              <a:rPr lang="en-US" sz="3200" dirty="0">
                <a:latin typeface="Arial" charset="0"/>
              </a:rPr>
              <a:t>Englund-Hansen</a:t>
            </a:r>
          </a:p>
          <a:p>
            <a:pPr>
              <a:buFontTx/>
              <a:buChar char="•"/>
            </a:pPr>
            <a:endParaRPr lang="en-US" sz="800" dirty="0">
              <a:latin typeface="Arial" charset="0"/>
            </a:endParaRPr>
          </a:p>
          <a:p>
            <a:pPr>
              <a:buFontTx/>
              <a:buChar char="•"/>
            </a:pPr>
            <a:r>
              <a:rPr lang="en-US" sz="3200" dirty="0" err="1">
                <a:latin typeface="Arial" charset="0"/>
              </a:rPr>
              <a:t>Laursen</a:t>
            </a:r>
            <a:r>
              <a:rPr lang="en-US" sz="3200" dirty="0">
                <a:latin typeface="Arial" charset="0"/>
              </a:rPr>
              <a:t> (Copeland)</a:t>
            </a:r>
          </a:p>
          <a:p>
            <a:pPr>
              <a:buFontTx/>
              <a:buChar char="•"/>
            </a:pPr>
            <a:endParaRPr lang="en-US" sz="800" dirty="0">
              <a:latin typeface="Arial" charset="0"/>
            </a:endParaRPr>
          </a:p>
          <a:p>
            <a:pPr>
              <a:buFontTx/>
              <a:buChar char="•"/>
            </a:pPr>
            <a:r>
              <a:rPr lang="en-US" sz="3200" dirty="0">
                <a:latin typeface="Arial" charset="0"/>
              </a:rPr>
              <a:t>Myer-Peter-Müller</a:t>
            </a:r>
          </a:p>
          <a:p>
            <a:pPr>
              <a:buFontTx/>
              <a:buChar char="•"/>
            </a:pPr>
            <a:endParaRPr lang="en-US" sz="800" dirty="0">
              <a:latin typeface="Arial" charset="0"/>
            </a:endParaRPr>
          </a:p>
          <a:p>
            <a:pPr>
              <a:buFontTx/>
              <a:buChar char="•"/>
            </a:pPr>
            <a:r>
              <a:rPr lang="en-US" sz="3200" dirty="0" err="1">
                <a:latin typeface="Arial" charset="0"/>
              </a:rPr>
              <a:t>Toffaleti</a:t>
            </a:r>
            <a:endParaRPr lang="en-US" sz="3200" dirty="0">
              <a:latin typeface="Arial" charset="0"/>
            </a:endParaRPr>
          </a:p>
          <a:p>
            <a:pPr>
              <a:buFontTx/>
              <a:buChar char="•"/>
            </a:pPr>
            <a:endParaRPr lang="en-US" sz="800" dirty="0">
              <a:latin typeface="Arial" charset="0"/>
            </a:endParaRPr>
          </a:p>
          <a:p>
            <a:pPr>
              <a:buFontTx/>
              <a:buChar char="•"/>
            </a:pPr>
            <a:r>
              <a:rPr lang="en-US" sz="3200" dirty="0">
                <a:latin typeface="Arial" charset="0"/>
              </a:rPr>
              <a:t>Yang (Sand and Gravel)</a:t>
            </a:r>
          </a:p>
          <a:p>
            <a:pPr>
              <a:buFontTx/>
              <a:buChar char="•"/>
            </a:pPr>
            <a:endParaRPr lang="en-US" sz="800" dirty="0">
              <a:latin typeface="Arial" charset="0"/>
            </a:endParaRPr>
          </a:p>
          <a:p>
            <a:pPr>
              <a:buFontTx/>
              <a:buChar char="•"/>
            </a:pPr>
            <a:r>
              <a:rPr lang="en-US" sz="3200" dirty="0">
                <a:latin typeface="Arial" charset="0"/>
              </a:rPr>
              <a:t>Wilcock</a:t>
            </a:r>
          </a:p>
          <a:p>
            <a:pPr>
              <a:buFontTx/>
              <a:buChar char="•"/>
            </a:pPr>
            <a:r>
              <a:rPr lang="en-US" sz="3200" b="1" dirty="0">
                <a:solidFill>
                  <a:srgbClr val="00B0F0"/>
                </a:solidFill>
                <a:latin typeface="Arial" charset="0"/>
              </a:rPr>
              <a:t>Sediment Delivery Ratio (SDR)</a:t>
            </a:r>
          </a:p>
          <a:p>
            <a:pPr>
              <a:buFontTx/>
              <a:buChar char="•"/>
            </a:pPr>
            <a:endParaRPr lang="en-US" sz="800" dirty="0">
              <a:solidFill>
                <a:schemeClr val="tx2"/>
              </a:solidFill>
              <a:latin typeface="Arial" charset="0"/>
            </a:endParaRPr>
          </a:p>
        </p:txBody>
      </p:sp>
      <p:sp>
        <p:nvSpPr>
          <p:cNvPr id="14341" name="Rectangle 5"/>
          <p:cNvSpPr>
            <a:spLocks noChangeArrowheads="1"/>
          </p:cNvSpPr>
          <p:nvPr/>
        </p:nvSpPr>
        <p:spPr bwMode="auto">
          <a:xfrm>
            <a:off x="7992259" y="4648916"/>
            <a:ext cx="1378568" cy="880015"/>
          </a:xfrm>
          <a:prstGeom prst="rect">
            <a:avLst/>
          </a:prstGeom>
          <a:noFill/>
          <a:ln w="25400" algn="ctr">
            <a:solidFill>
              <a:srgbClr val="FF0000"/>
            </a:solidFill>
            <a:round/>
            <a:headEnd/>
            <a:tailEnd/>
          </a:ln>
        </p:spPr>
        <p:txBody>
          <a:bodyPr/>
          <a:lstStyle/>
          <a:p>
            <a:pPr eaLnBrk="0" hangingPunct="0"/>
            <a:endParaRPr lang="en-US"/>
          </a:p>
        </p:txBody>
      </p:sp>
      <p:sp>
        <p:nvSpPr>
          <p:cNvPr id="14342" name="TextBox 6"/>
          <p:cNvSpPr txBox="1">
            <a:spLocks noChangeArrowheads="1"/>
          </p:cNvSpPr>
          <p:nvPr/>
        </p:nvSpPr>
        <p:spPr bwMode="auto">
          <a:xfrm>
            <a:off x="9520955" y="3684261"/>
            <a:ext cx="2259873" cy="646331"/>
          </a:xfrm>
          <a:prstGeom prst="rect">
            <a:avLst/>
          </a:prstGeom>
          <a:noFill/>
          <a:ln w="9525">
            <a:noFill/>
            <a:miter lim="800000"/>
            <a:headEnd/>
            <a:tailEnd/>
          </a:ln>
        </p:spPr>
        <p:txBody>
          <a:bodyPr wrap="square">
            <a:spAutoFit/>
          </a:bodyPr>
          <a:lstStyle/>
          <a:p>
            <a:r>
              <a:rPr lang="en-US" u="sng" dirty="0">
                <a:solidFill>
                  <a:srgbClr val="FF0000"/>
                </a:solidFill>
              </a:rPr>
              <a:t>Note</a:t>
            </a:r>
            <a:r>
              <a:rPr lang="en-US" dirty="0">
                <a:solidFill>
                  <a:srgbClr val="FF0000"/>
                </a:solidFill>
              </a:rPr>
              <a:t>: Basin Level Variable</a:t>
            </a:r>
          </a:p>
        </p:txBody>
      </p:sp>
      <p:sp>
        <p:nvSpPr>
          <p:cNvPr id="2" name="TextBox 1">
            <a:extLst>
              <a:ext uri="{FF2B5EF4-FFF2-40B4-BE49-F238E27FC236}">
                <a16:creationId xmlns:a16="http://schemas.microsoft.com/office/drawing/2014/main" id="{C5659FB1-F95B-21ED-5562-C7FD7BB041B1}"/>
              </a:ext>
            </a:extLst>
          </p:cNvPr>
          <p:cNvSpPr txBox="1"/>
          <p:nvPr/>
        </p:nvSpPr>
        <p:spPr>
          <a:xfrm>
            <a:off x="531816" y="6512521"/>
            <a:ext cx="11674991" cy="246221"/>
          </a:xfrm>
          <a:prstGeom prst="rect">
            <a:avLst/>
          </a:prstGeom>
          <a:noFill/>
        </p:spPr>
        <p:txBody>
          <a:bodyPr wrap="none" rtlCol="0">
            <a:spAutoFit/>
          </a:bodyPr>
          <a:lstStyle/>
          <a:p>
            <a:r>
              <a:rPr lang="en-US" sz="1000" dirty="0"/>
              <a:t>Sources: HEC-RAS 1D Sediment Transport User’s Manual (https://www.hec.usace.army.mil/confluence/rasdocs/rassed1d/1d-sediment-transport-technical-reference-manual/computing-transport-capacity)</a:t>
            </a:r>
          </a:p>
        </p:txBody>
      </p:sp>
      <p:pic>
        <p:nvPicPr>
          <p:cNvPr id="5" name="Picture 4">
            <a:extLst>
              <a:ext uri="{FF2B5EF4-FFF2-40B4-BE49-F238E27FC236}">
                <a16:creationId xmlns:a16="http://schemas.microsoft.com/office/drawing/2014/main" id="{8F11B12C-C82B-B74C-D830-C8E238B48C69}"/>
              </a:ext>
            </a:extLst>
          </p:cNvPr>
          <p:cNvPicPr>
            <a:picLocks noChangeAspect="1"/>
          </p:cNvPicPr>
          <p:nvPr/>
        </p:nvPicPr>
        <p:blipFill>
          <a:blip r:embed="rId4"/>
          <a:stretch>
            <a:fillRect/>
          </a:stretch>
        </p:blipFill>
        <p:spPr>
          <a:xfrm>
            <a:off x="9491284" y="4319176"/>
            <a:ext cx="2289544" cy="2193345"/>
          </a:xfrm>
          <a:prstGeom prst="rect">
            <a:avLst/>
          </a:prstGeom>
          <a:ln w="12700">
            <a:solidFill>
              <a:schemeClr val="accent1"/>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Freeform 7" descr="25%"/>
          <p:cNvSpPr>
            <a:spLocks/>
          </p:cNvSpPr>
          <p:nvPr/>
        </p:nvSpPr>
        <p:spPr bwMode="auto">
          <a:xfrm>
            <a:off x="2878138" y="4375151"/>
            <a:ext cx="6411912" cy="1470025"/>
          </a:xfrm>
          <a:custGeom>
            <a:avLst/>
            <a:gdLst>
              <a:gd name="T0" fmla="*/ 0 w 10000"/>
              <a:gd name="T1" fmla="*/ 0 h 10000"/>
              <a:gd name="T2" fmla="*/ 0 w 10000"/>
              <a:gd name="T3" fmla="*/ 1378001 h 10000"/>
              <a:gd name="T4" fmla="*/ 3228398 w 10000"/>
              <a:gd name="T5" fmla="*/ 1380795 h 10000"/>
              <a:gd name="T6" fmla="*/ 6411912 w 10000"/>
              <a:gd name="T7" fmla="*/ 1470025 h 10000"/>
              <a:gd name="T8" fmla="*/ 6411912 w 10000"/>
              <a:gd name="T9" fmla="*/ 173022 h 10000"/>
              <a:gd name="T10" fmla="*/ 0 w 10000"/>
              <a:gd name="T11" fmla="*/ 0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0" y="0"/>
                </a:moveTo>
                <a:lnTo>
                  <a:pt x="0" y="9374"/>
                </a:lnTo>
                <a:lnTo>
                  <a:pt x="5035" y="9393"/>
                </a:lnTo>
                <a:lnTo>
                  <a:pt x="10000" y="10000"/>
                </a:lnTo>
                <a:lnTo>
                  <a:pt x="10000" y="1177"/>
                </a:lnTo>
                <a:lnTo>
                  <a:pt x="0" y="0"/>
                </a:lnTo>
                <a:close/>
              </a:path>
            </a:pathLst>
          </a:custGeom>
          <a:pattFill prst="pct25">
            <a:fgClr>
              <a:schemeClr val="folHlink"/>
            </a:fgClr>
            <a:bgClr>
              <a:srgbClr val="663300"/>
            </a:bgClr>
          </a:pattFill>
          <a:ln w="9525">
            <a:noFill/>
            <a:round/>
            <a:headEnd/>
            <a:tailEnd/>
          </a:ln>
        </p:spPr>
        <p:txBody>
          <a:bodyPr/>
          <a:lstStyle/>
          <a:p>
            <a:endParaRPr lang="en-US"/>
          </a:p>
        </p:txBody>
      </p:sp>
      <p:sp>
        <p:nvSpPr>
          <p:cNvPr id="18440" name="Text Box 8"/>
          <p:cNvSpPr txBox="1">
            <a:spLocks noChangeArrowheads="1"/>
          </p:cNvSpPr>
          <p:nvPr/>
        </p:nvSpPr>
        <p:spPr bwMode="auto">
          <a:xfrm>
            <a:off x="913959" y="259370"/>
            <a:ext cx="8468985" cy="646331"/>
          </a:xfrm>
          <a:prstGeom prst="rect">
            <a:avLst/>
          </a:prstGeom>
          <a:noFill/>
          <a:ln w="9525">
            <a:noFill/>
            <a:miter lim="800000"/>
            <a:headEnd/>
            <a:tailEnd/>
          </a:ln>
          <a:effectLst/>
        </p:spPr>
        <p:txBody>
          <a:bodyPr wrap="none">
            <a:spAutoFit/>
          </a:bodyPr>
          <a:lstStyle/>
          <a:p>
            <a:pPr>
              <a:defRPr/>
            </a:pPr>
            <a:r>
              <a:rPr lang="en-US" sz="3600" b="1" dirty="0">
                <a:latin typeface="Arial" charset="0"/>
              </a:rPr>
              <a:t>Sediment Continuity: </a:t>
            </a:r>
            <a:r>
              <a:rPr lang="en-US" sz="3600" b="1" dirty="0" err="1">
                <a:latin typeface="Arial" charset="0"/>
              </a:rPr>
              <a:t>Exner</a:t>
            </a:r>
            <a:r>
              <a:rPr lang="en-US" sz="3600" b="1" dirty="0">
                <a:latin typeface="Arial" charset="0"/>
              </a:rPr>
              <a:t> Equation </a:t>
            </a:r>
          </a:p>
        </p:txBody>
      </p:sp>
      <mc:AlternateContent xmlns:mc="http://schemas.openxmlformats.org/markup-compatibility/2006" xmlns:a14="http://schemas.microsoft.com/office/drawing/2010/main">
        <mc:Choice Requires="a14">
          <p:sp>
            <p:nvSpPr>
              <p:cNvPr id="1026" name="Object 9"/>
              <p:cNvSpPr txBox="1"/>
              <p:nvPr/>
            </p:nvSpPr>
            <p:spPr bwMode="auto">
              <a:xfrm>
                <a:off x="4659996" y="1807370"/>
                <a:ext cx="3551238" cy="10477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(1−</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𝑝</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𝐵</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𝜕𝜂</m:t>
                          </m:r>
                        </m:num>
                        <m:den>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𝑡</m:t>
                          </m:r>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𝑄</m:t>
                              </m:r>
                            </m:e>
                            <m:sub>
                              <m:r>
                                <a:rPr lang="en-US" i="1">
                                  <a:solidFill>
                                    <a:srgbClr val="000000"/>
                                  </a:solidFill>
                                  <a:latin typeface="Cambria Math" panose="02040503050406030204" pitchFamily="18" charset="0"/>
                                </a:rPr>
                                <m:t>𝑠</m:t>
                              </m:r>
                            </m:sub>
                          </m:sSub>
                        </m:num>
                        <m:den>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𝑥</m:t>
                          </m:r>
                        </m:den>
                      </m:f>
                    </m:oMath>
                  </m:oMathPara>
                </a14:m>
                <a:endParaRPr lang="en-US" dirty="0"/>
              </a:p>
            </p:txBody>
          </p:sp>
        </mc:Choice>
        <mc:Fallback xmlns="">
          <p:sp>
            <p:nvSpPr>
              <p:cNvPr id="1026" name="Object 9"/>
              <p:cNvSpPr txBox="1">
                <a:spLocks noRot="1" noChangeAspect="1" noMove="1" noResize="1" noEditPoints="1" noAdjustHandles="1" noChangeArrowheads="1" noChangeShapeType="1" noTextEdit="1"/>
              </p:cNvSpPr>
              <p:nvPr/>
            </p:nvSpPr>
            <p:spPr bwMode="auto">
              <a:xfrm>
                <a:off x="4659996" y="1807370"/>
                <a:ext cx="3551238" cy="1047750"/>
              </a:xfrm>
              <a:prstGeom prst="rect">
                <a:avLst/>
              </a:prstGeom>
              <a:blipFill>
                <a:blip r:embed="rId3"/>
                <a:stretch>
                  <a:fillRect/>
                </a:stretch>
              </a:blipFill>
              <a:ln>
                <a:noFill/>
              </a:ln>
              <a:effectLst/>
            </p:spPr>
            <p:txBody>
              <a:bodyPr/>
              <a:lstStyle/>
              <a:p>
                <a:r>
                  <a:rPr lang="en-US">
                    <a:noFill/>
                  </a:rPr>
                  <a:t> </a:t>
                </a:r>
              </a:p>
            </p:txBody>
          </p:sp>
        </mc:Fallback>
      </mc:AlternateContent>
      <p:sp>
        <p:nvSpPr>
          <p:cNvPr id="1030" name="Line 13"/>
          <p:cNvSpPr>
            <a:spLocks noChangeShapeType="1"/>
          </p:cNvSpPr>
          <p:nvPr/>
        </p:nvSpPr>
        <p:spPr bwMode="auto">
          <a:xfrm>
            <a:off x="2927350" y="4343401"/>
            <a:ext cx="6357938" cy="207963"/>
          </a:xfrm>
          <a:prstGeom prst="line">
            <a:avLst/>
          </a:prstGeom>
          <a:noFill/>
          <a:ln w="38100">
            <a:solidFill>
              <a:srgbClr val="663300"/>
            </a:solidFill>
            <a:round/>
            <a:headEnd/>
            <a:tailEnd/>
          </a:ln>
        </p:spPr>
        <p:txBody>
          <a:bodyPr/>
          <a:lstStyle/>
          <a:p>
            <a:endParaRPr lang="en-US"/>
          </a:p>
        </p:txBody>
      </p:sp>
      <p:sp>
        <p:nvSpPr>
          <p:cNvPr id="1031" name="Freeform 15" descr="Dark downward diagonal"/>
          <p:cNvSpPr>
            <a:spLocks/>
          </p:cNvSpPr>
          <p:nvPr/>
        </p:nvSpPr>
        <p:spPr bwMode="auto">
          <a:xfrm>
            <a:off x="2762250" y="5729289"/>
            <a:ext cx="6540500" cy="288925"/>
          </a:xfrm>
          <a:custGeom>
            <a:avLst/>
            <a:gdLst>
              <a:gd name="T0" fmla="*/ 0 w 10000"/>
              <a:gd name="T1" fmla="*/ 23836 h 5200"/>
              <a:gd name="T2" fmla="*/ 3354622 w 10000"/>
              <a:gd name="T3" fmla="*/ 24225 h 5200"/>
              <a:gd name="T4" fmla="*/ 6540500 w 10000"/>
              <a:gd name="T5" fmla="*/ 115903 h 5200"/>
              <a:gd name="T6" fmla="*/ 6540500 w 10000"/>
              <a:gd name="T7" fmla="*/ 288925 h 5200"/>
              <a:gd name="T8" fmla="*/ 3310147 w 10000"/>
              <a:gd name="T9" fmla="*/ 175022 h 5200"/>
              <a:gd name="T10" fmla="*/ 104648 w 10000"/>
              <a:gd name="T11" fmla="*/ 173022 h 5200"/>
              <a:gd name="T12" fmla="*/ 104648 w 10000"/>
              <a:gd name="T13" fmla="*/ 0 h 52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00" h="5200">
                <a:moveTo>
                  <a:pt x="0" y="429"/>
                </a:moveTo>
                <a:lnTo>
                  <a:pt x="5129" y="436"/>
                </a:lnTo>
                <a:lnTo>
                  <a:pt x="10000" y="2086"/>
                </a:lnTo>
                <a:lnTo>
                  <a:pt x="10000" y="5200"/>
                </a:lnTo>
                <a:lnTo>
                  <a:pt x="5061" y="3150"/>
                </a:lnTo>
                <a:lnTo>
                  <a:pt x="160" y="3114"/>
                </a:lnTo>
                <a:lnTo>
                  <a:pt x="160" y="0"/>
                </a:lnTo>
              </a:path>
            </a:pathLst>
          </a:custGeom>
          <a:pattFill prst="dkDnDiag">
            <a:fgClr>
              <a:schemeClr val="tx1"/>
            </a:fgClr>
            <a:bgClr>
              <a:srgbClr val="000000"/>
            </a:bgClr>
          </a:pattFill>
          <a:ln w="9525">
            <a:solidFill>
              <a:schemeClr val="tx1"/>
            </a:solidFill>
            <a:round/>
            <a:headEnd/>
            <a:tailEnd/>
          </a:ln>
        </p:spPr>
        <p:txBody>
          <a:bodyPr/>
          <a:lstStyle/>
          <a:p>
            <a:endParaRPr lang="en-US"/>
          </a:p>
        </p:txBody>
      </p:sp>
      <p:sp>
        <p:nvSpPr>
          <p:cNvPr id="1032" name="Freeform 16"/>
          <p:cNvSpPr>
            <a:spLocks/>
          </p:cNvSpPr>
          <p:nvPr/>
        </p:nvSpPr>
        <p:spPr bwMode="auto">
          <a:xfrm>
            <a:off x="2751138" y="5753100"/>
            <a:ext cx="6794500" cy="115888"/>
          </a:xfrm>
          <a:custGeom>
            <a:avLst/>
            <a:gdLst>
              <a:gd name="T0" fmla="*/ 0 w 10000"/>
              <a:gd name="T1" fmla="*/ 0 h 8608"/>
              <a:gd name="T2" fmla="*/ 3365995 w 10000"/>
              <a:gd name="T3" fmla="*/ 12427 h 8608"/>
              <a:gd name="T4" fmla="*/ 6794500 w 10000"/>
              <a:gd name="T5" fmla="*/ 115898 h 8608"/>
              <a:gd name="T6" fmla="*/ 0 60000 65536"/>
              <a:gd name="T7" fmla="*/ 0 60000 65536"/>
              <a:gd name="T8" fmla="*/ 0 60000 65536"/>
            </a:gdLst>
            <a:ahLst/>
            <a:cxnLst>
              <a:cxn ang="T6">
                <a:pos x="T0" y="T1"/>
              </a:cxn>
              <a:cxn ang="T7">
                <a:pos x="T2" y="T3"/>
              </a:cxn>
              <a:cxn ang="T8">
                <a:pos x="T4" y="T5"/>
              </a:cxn>
            </a:cxnLst>
            <a:rect l="0" t="0" r="r" b="b"/>
            <a:pathLst>
              <a:path w="10000" h="8608">
                <a:moveTo>
                  <a:pt x="0" y="0"/>
                </a:moveTo>
                <a:lnTo>
                  <a:pt x="4954" y="923"/>
                </a:lnTo>
                <a:lnTo>
                  <a:pt x="10000" y="8608"/>
                </a:lnTo>
              </a:path>
            </a:pathLst>
          </a:custGeom>
          <a:noFill/>
          <a:ln w="38100" cmpd="sng">
            <a:solidFill>
              <a:srgbClr val="000000"/>
            </a:solidFill>
            <a:round/>
            <a:headEnd/>
            <a:tailEnd/>
          </a:ln>
        </p:spPr>
        <p:txBody>
          <a:bodyPr/>
          <a:lstStyle/>
          <a:p>
            <a:endParaRPr lang="en-US"/>
          </a:p>
        </p:txBody>
      </p:sp>
      <p:sp>
        <p:nvSpPr>
          <p:cNvPr id="1033" name="Line 27"/>
          <p:cNvSpPr>
            <a:spLocks noChangeShapeType="1"/>
          </p:cNvSpPr>
          <p:nvPr/>
        </p:nvSpPr>
        <p:spPr bwMode="auto">
          <a:xfrm>
            <a:off x="2206626" y="3702051"/>
            <a:ext cx="555625" cy="34925"/>
          </a:xfrm>
          <a:prstGeom prst="line">
            <a:avLst/>
          </a:prstGeom>
          <a:noFill/>
          <a:ln w="57150">
            <a:solidFill>
              <a:schemeClr val="hlink"/>
            </a:solidFill>
            <a:round/>
            <a:headEnd/>
            <a:tailEnd type="triangle" w="med" len="med"/>
          </a:ln>
        </p:spPr>
        <p:txBody>
          <a:bodyPr/>
          <a:lstStyle/>
          <a:p>
            <a:endParaRPr lang="en-US"/>
          </a:p>
        </p:txBody>
      </p:sp>
      <p:sp>
        <p:nvSpPr>
          <p:cNvPr id="1034" name="Text Box 28"/>
          <p:cNvSpPr txBox="1">
            <a:spLocks noChangeArrowheads="1"/>
          </p:cNvSpPr>
          <p:nvPr/>
        </p:nvSpPr>
        <p:spPr bwMode="auto">
          <a:xfrm>
            <a:off x="2152650" y="3179763"/>
            <a:ext cx="364202" cy="369332"/>
          </a:xfrm>
          <a:prstGeom prst="rect">
            <a:avLst/>
          </a:prstGeom>
          <a:noFill/>
          <a:ln w="9525">
            <a:noFill/>
            <a:miter lim="800000"/>
            <a:headEnd/>
            <a:tailEnd/>
          </a:ln>
        </p:spPr>
        <p:txBody>
          <a:bodyPr wrap="none">
            <a:spAutoFit/>
          </a:bodyPr>
          <a:lstStyle/>
          <a:p>
            <a:pPr eaLnBrk="0" hangingPunct="0"/>
            <a:r>
              <a:rPr lang="en-US"/>
              <a:t>Q</a:t>
            </a:r>
          </a:p>
        </p:txBody>
      </p:sp>
      <p:sp>
        <p:nvSpPr>
          <p:cNvPr id="1035" name="Text Box 30"/>
          <p:cNvSpPr txBox="1">
            <a:spLocks noChangeArrowheads="1"/>
          </p:cNvSpPr>
          <p:nvPr/>
        </p:nvSpPr>
        <p:spPr bwMode="auto">
          <a:xfrm>
            <a:off x="3208338" y="5867400"/>
            <a:ext cx="1184940" cy="369332"/>
          </a:xfrm>
          <a:prstGeom prst="rect">
            <a:avLst/>
          </a:prstGeom>
          <a:noFill/>
          <a:ln w="9525">
            <a:noFill/>
            <a:miter lim="800000"/>
            <a:headEnd/>
            <a:tailEnd/>
          </a:ln>
        </p:spPr>
        <p:txBody>
          <a:bodyPr wrap="none">
            <a:spAutoFit/>
          </a:bodyPr>
          <a:lstStyle/>
          <a:p>
            <a:pPr eaLnBrk="0" hangingPunct="0"/>
            <a:r>
              <a:rPr lang="en-US"/>
              <a:t>Bed Rock</a:t>
            </a:r>
          </a:p>
        </p:txBody>
      </p:sp>
      <p:sp>
        <p:nvSpPr>
          <p:cNvPr id="28" name="Freeform 27"/>
          <p:cNvSpPr/>
          <p:nvPr/>
        </p:nvSpPr>
        <p:spPr bwMode="auto">
          <a:xfrm>
            <a:off x="2906713" y="3024188"/>
            <a:ext cx="6337300" cy="2805112"/>
          </a:xfrm>
          <a:custGeom>
            <a:avLst/>
            <a:gdLst>
              <a:gd name="connsiteX0" fmla="*/ 0 w 6338454"/>
              <a:gd name="connsiteY0" fmla="*/ 2722418 h 2805545"/>
              <a:gd name="connsiteX1" fmla="*/ 10391 w 6338454"/>
              <a:gd name="connsiteY1" fmla="*/ 0 h 2805545"/>
              <a:gd name="connsiteX2" fmla="*/ 6338454 w 6338454"/>
              <a:gd name="connsiteY2" fmla="*/ 405245 h 2805545"/>
              <a:gd name="connsiteX3" fmla="*/ 6338454 w 6338454"/>
              <a:gd name="connsiteY3" fmla="*/ 2805545 h 2805545"/>
              <a:gd name="connsiteX4" fmla="*/ 0 w 6338454"/>
              <a:gd name="connsiteY4" fmla="*/ 2722418 h 2805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8454" h="2805545">
                <a:moveTo>
                  <a:pt x="0" y="2722418"/>
                </a:moveTo>
                <a:cubicBezTo>
                  <a:pt x="3464" y="1814945"/>
                  <a:pt x="6927" y="907473"/>
                  <a:pt x="10391" y="0"/>
                </a:cubicBezTo>
                <a:lnTo>
                  <a:pt x="6338454" y="405245"/>
                </a:lnTo>
                <a:lnTo>
                  <a:pt x="6338454" y="2805545"/>
                </a:lnTo>
                <a:lnTo>
                  <a:pt x="0" y="2722418"/>
                </a:lnTo>
                <a:close/>
              </a:path>
            </a:pathLst>
          </a:custGeom>
          <a:noFill/>
          <a:ln w="44450" cap="flat" cmpd="sng" algn="ctr">
            <a:solidFill>
              <a:schemeClr val="accent4">
                <a:lumMod val="75000"/>
              </a:schemeClr>
            </a:solidFill>
            <a:prstDash val="dash"/>
            <a:round/>
            <a:headEnd type="none" w="med" len="med"/>
            <a:tailEnd type="none" w="med" len="med"/>
          </a:ln>
          <a:effectLst/>
        </p:spPr>
        <p:txBody>
          <a:bodyPr/>
          <a:lstStyle/>
          <a:p>
            <a:pPr eaLnBrk="0" hangingPunct="0">
              <a:defRPr/>
            </a:pPr>
            <a:endParaRPr lang="en-US"/>
          </a:p>
        </p:txBody>
      </p:sp>
      <p:sp>
        <p:nvSpPr>
          <p:cNvPr id="1037" name="AutoShape 21"/>
          <p:cNvSpPr>
            <a:spLocks noChangeArrowheads="1"/>
          </p:cNvSpPr>
          <p:nvPr/>
        </p:nvSpPr>
        <p:spPr bwMode="auto">
          <a:xfrm flipV="1">
            <a:off x="8620125" y="3113088"/>
            <a:ext cx="266700" cy="182562"/>
          </a:xfrm>
          <a:prstGeom prst="triangle">
            <a:avLst>
              <a:gd name="adj" fmla="val 50000"/>
            </a:avLst>
          </a:prstGeom>
          <a:noFill/>
          <a:ln w="38100">
            <a:solidFill>
              <a:srgbClr val="00FFFF"/>
            </a:solidFill>
            <a:miter lim="800000"/>
            <a:headEnd/>
            <a:tailEnd/>
          </a:ln>
        </p:spPr>
        <p:txBody>
          <a:bodyPr wrap="none" anchor="ctr"/>
          <a:lstStyle/>
          <a:p>
            <a:pPr eaLnBrk="0" hangingPunct="0"/>
            <a:endParaRPr lang="en-US"/>
          </a:p>
        </p:txBody>
      </p:sp>
      <p:sp>
        <p:nvSpPr>
          <p:cNvPr id="1038" name="Line 22"/>
          <p:cNvSpPr>
            <a:spLocks noChangeShapeType="1"/>
          </p:cNvSpPr>
          <p:nvPr/>
        </p:nvSpPr>
        <p:spPr bwMode="auto">
          <a:xfrm>
            <a:off x="2801939" y="2992438"/>
            <a:ext cx="6505575" cy="425450"/>
          </a:xfrm>
          <a:prstGeom prst="line">
            <a:avLst/>
          </a:prstGeom>
          <a:noFill/>
          <a:ln w="38100">
            <a:solidFill>
              <a:srgbClr val="33CCFF"/>
            </a:solidFill>
            <a:round/>
            <a:headEnd/>
            <a:tailEnd/>
          </a:ln>
        </p:spPr>
        <p:txBody>
          <a:bodyPr/>
          <a:lstStyle/>
          <a:p>
            <a:endParaRPr lang="en-US"/>
          </a:p>
        </p:txBody>
      </p:sp>
      <p:grpSp>
        <p:nvGrpSpPr>
          <p:cNvPr id="1039" name="Group 23"/>
          <p:cNvGrpSpPr>
            <a:grpSpLocks/>
          </p:cNvGrpSpPr>
          <p:nvPr/>
        </p:nvGrpSpPr>
        <p:grpSpPr bwMode="auto">
          <a:xfrm>
            <a:off x="8642351" y="3402013"/>
            <a:ext cx="219075" cy="74612"/>
            <a:chOff x="4409" y="2227"/>
            <a:chExt cx="291" cy="68"/>
          </a:xfrm>
        </p:grpSpPr>
        <p:sp>
          <p:nvSpPr>
            <p:cNvPr id="1040" name="Line 24"/>
            <p:cNvSpPr>
              <a:spLocks noChangeShapeType="1"/>
            </p:cNvSpPr>
            <p:nvPr/>
          </p:nvSpPr>
          <p:spPr bwMode="auto">
            <a:xfrm>
              <a:off x="4409" y="2227"/>
              <a:ext cx="291" cy="0"/>
            </a:xfrm>
            <a:prstGeom prst="line">
              <a:avLst/>
            </a:prstGeom>
            <a:noFill/>
            <a:ln w="19050">
              <a:solidFill>
                <a:srgbClr val="00FFFF"/>
              </a:solidFill>
              <a:round/>
              <a:headEnd/>
              <a:tailEnd/>
            </a:ln>
          </p:spPr>
          <p:txBody>
            <a:bodyPr/>
            <a:lstStyle/>
            <a:p>
              <a:endParaRPr lang="en-US"/>
            </a:p>
          </p:txBody>
        </p:sp>
        <p:sp>
          <p:nvSpPr>
            <p:cNvPr id="1041" name="Line 25"/>
            <p:cNvSpPr>
              <a:spLocks noChangeShapeType="1"/>
            </p:cNvSpPr>
            <p:nvPr/>
          </p:nvSpPr>
          <p:spPr bwMode="auto">
            <a:xfrm>
              <a:off x="4477" y="2263"/>
              <a:ext cx="156" cy="0"/>
            </a:xfrm>
            <a:prstGeom prst="line">
              <a:avLst/>
            </a:prstGeom>
            <a:noFill/>
            <a:ln w="19050">
              <a:solidFill>
                <a:srgbClr val="00FFFF"/>
              </a:solidFill>
              <a:round/>
              <a:headEnd/>
              <a:tailEnd/>
            </a:ln>
          </p:spPr>
          <p:txBody>
            <a:bodyPr/>
            <a:lstStyle/>
            <a:p>
              <a:endParaRPr lang="en-US"/>
            </a:p>
          </p:txBody>
        </p:sp>
        <p:sp>
          <p:nvSpPr>
            <p:cNvPr id="1042" name="Line 26"/>
            <p:cNvSpPr>
              <a:spLocks noChangeShapeType="1"/>
            </p:cNvSpPr>
            <p:nvPr/>
          </p:nvSpPr>
          <p:spPr bwMode="auto">
            <a:xfrm>
              <a:off x="4527" y="2295"/>
              <a:ext cx="48" cy="0"/>
            </a:xfrm>
            <a:prstGeom prst="line">
              <a:avLst/>
            </a:prstGeom>
            <a:noFill/>
            <a:ln w="19050">
              <a:solidFill>
                <a:srgbClr val="00FFFF"/>
              </a:solidFill>
              <a:round/>
              <a:headEnd/>
              <a:tailEnd/>
            </a:ln>
          </p:spPr>
          <p:txBody>
            <a:bodyPr/>
            <a:lstStyle/>
            <a:p>
              <a:endParaRPr lang="en-US"/>
            </a:p>
          </p:txBody>
        </p:sp>
      </p:grpSp>
      <p:sp>
        <p:nvSpPr>
          <p:cNvPr id="2" name="TextBox 1">
            <a:extLst>
              <a:ext uri="{FF2B5EF4-FFF2-40B4-BE49-F238E27FC236}">
                <a16:creationId xmlns:a16="http://schemas.microsoft.com/office/drawing/2014/main" id="{13549747-7E6F-511F-8DF3-886F9EC9B908}"/>
              </a:ext>
            </a:extLst>
          </p:cNvPr>
          <p:cNvSpPr txBox="1"/>
          <p:nvPr/>
        </p:nvSpPr>
        <p:spPr>
          <a:xfrm>
            <a:off x="8014061" y="1046652"/>
            <a:ext cx="3409908" cy="2031325"/>
          </a:xfrm>
          <a:prstGeom prst="rect">
            <a:avLst/>
          </a:prstGeom>
          <a:noFill/>
        </p:spPr>
        <p:txBody>
          <a:bodyPr wrap="none" rtlCol="0">
            <a:spAutoFit/>
          </a:bodyPr>
          <a:lstStyle/>
          <a:p>
            <a:pPr algn="l"/>
            <a:r>
              <a:rPr lang="en-US" i="1" dirty="0">
                <a:solidFill>
                  <a:srgbClr val="000C34"/>
                </a:solidFill>
                <a:effectLst/>
                <a:latin typeface="roboto-regular"/>
              </a:rPr>
              <a:t>B = channel width</a:t>
            </a:r>
          </a:p>
          <a:p>
            <a:pPr algn="l"/>
            <a:r>
              <a:rPr lang="el-GR" i="1" dirty="0">
                <a:solidFill>
                  <a:srgbClr val="000C34"/>
                </a:solidFill>
                <a:effectLst/>
                <a:latin typeface="roboto-regular"/>
              </a:rPr>
              <a:t>η = </a:t>
            </a:r>
            <a:r>
              <a:rPr lang="en-US" i="1" dirty="0">
                <a:solidFill>
                  <a:srgbClr val="000C34"/>
                </a:solidFill>
                <a:effectLst/>
                <a:latin typeface="roboto-regular"/>
              </a:rPr>
              <a:t>channel elevation</a:t>
            </a:r>
          </a:p>
          <a:p>
            <a:pPr algn="l"/>
            <a:r>
              <a:rPr lang="el-GR" i="1" dirty="0">
                <a:solidFill>
                  <a:srgbClr val="000C34"/>
                </a:solidFill>
                <a:effectLst/>
                <a:latin typeface="roboto-regular"/>
              </a:rPr>
              <a:t>λ</a:t>
            </a:r>
            <a:r>
              <a:rPr lang="en-US" i="1" baseline="-25000" dirty="0">
                <a:solidFill>
                  <a:srgbClr val="000C34"/>
                </a:solidFill>
                <a:effectLst/>
                <a:latin typeface="roboto-regular"/>
              </a:rPr>
              <a:t>p </a:t>
            </a:r>
            <a:r>
              <a:rPr lang="en-US" i="1" dirty="0">
                <a:solidFill>
                  <a:srgbClr val="000C34"/>
                </a:solidFill>
                <a:effectLst/>
                <a:latin typeface="roboto-regular"/>
              </a:rPr>
              <a:t>= active layer porosity</a:t>
            </a:r>
          </a:p>
          <a:p>
            <a:pPr algn="l"/>
            <a:r>
              <a:rPr lang="en-US" i="1" dirty="0">
                <a:solidFill>
                  <a:srgbClr val="000C34"/>
                </a:solidFill>
                <a:effectLst/>
                <a:latin typeface="roboto-regular"/>
              </a:rPr>
              <a:t>t = time</a:t>
            </a:r>
          </a:p>
          <a:p>
            <a:pPr algn="l"/>
            <a:r>
              <a:rPr lang="en-US" i="1" dirty="0">
                <a:solidFill>
                  <a:srgbClr val="000C34"/>
                </a:solidFill>
                <a:effectLst/>
                <a:latin typeface="roboto-regular"/>
              </a:rPr>
              <a:t>x = distance</a:t>
            </a:r>
          </a:p>
          <a:p>
            <a:pPr algn="l"/>
            <a:r>
              <a:rPr lang="en-US" i="1" dirty="0">
                <a:solidFill>
                  <a:srgbClr val="000C34"/>
                </a:solidFill>
                <a:effectLst/>
                <a:latin typeface="roboto-regular"/>
              </a:rPr>
              <a:t>Q</a:t>
            </a:r>
            <a:r>
              <a:rPr lang="en-US" i="1" baseline="-25000" dirty="0">
                <a:solidFill>
                  <a:srgbClr val="000C34"/>
                </a:solidFill>
                <a:effectLst/>
                <a:latin typeface="roboto-regular"/>
              </a:rPr>
              <a:t>s</a:t>
            </a:r>
            <a:r>
              <a:rPr lang="en-US" i="1" dirty="0">
                <a:solidFill>
                  <a:srgbClr val="000C34"/>
                </a:solidFill>
                <a:effectLst/>
                <a:latin typeface="roboto-regular"/>
              </a:rPr>
              <a:t> = transported sediment load</a:t>
            </a:r>
          </a:p>
          <a:p>
            <a:endParaRPr lang="en-US" dirty="0"/>
          </a:p>
        </p:txBody>
      </p:sp>
      <p:sp>
        <p:nvSpPr>
          <p:cNvPr id="3" name="TextBox 2">
            <a:extLst>
              <a:ext uri="{FF2B5EF4-FFF2-40B4-BE49-F238E27FC236}">
                <a16:creationId xmlns:a16="http://schemas.microsoft.com/office/drawing/2014/main" id="{7154FCB0-A860-64ED-82A9-65CEEE0AFA39}"/>
              </a:ext>
            </a:extLst>
          </p:cNvPr>
          <p:cNvSpPr txBox="1"/>
          <p:nvPr/>
        </p:nvSpPr>
        <p:spPr>
          <a:xfrm>
            <a:off x="258554" y="1216661"/>
            <a:ext cx="4294527" cy="1477328"/>
          </a:xfrm>
          <a:prstGeom prst="rect">
            <a:avLst/>
          </a:prstGeom>
          <a:noFill/>
        </p:spPr>
        <p:txBody>
          <a:bodyPr wrap="square" rtlCol="0">
            <a:spAutoFit/>
          </a:bodyPr>
          <a:lstStyle/>
          <a:p>
            <a:r>
              <a:rPr lang="en-US" b="0" i="0" dirty="0">
                <a:solidFill>
                  <a:srgbClr val="000C34"/>
                </a:solidFill>
                <a:effectLst/>
                <a:latin typeface="roboto-regular"/>
              </a:rPr>
              <a:t>The </a:t>
            </a:r>
            <a:r>
              <a:rPr lang="en-US" b="1" i="0" dirty="0">
                <a:solidFill>
                  <a:srgbClr val="000C34"/>
                </a:solidFill>
                <a:effectLst/>
                <a:latin typeface="roboto-regular"/>
              </a:rPr>
              <a:t>Exner equation </a:t>
            </a:r>
            <a:r>
              <a:rPr lang="en-US" b="0" i="0" dirty="0">
                <a:solidFill>
                  <a:srgbClr val="000C34"/>
                </a:solidFill>
                <a:effectLst/>
                <a:latin typeface="roboto-regular"/>
              </a:rPr>
              <a:t>simply states that the difference between sediment entering and leaving a control volume must be stored or removed from storage.</a:t>
            </a:r>
            <a:endParaRPr lang="en-US" dirty="0"/>
          </a:p>
        </p:txBody>
      </p:sp>
      <p:sp>
        <p:nvSpPr>
          <p:cNvPr id="4" name="TextBox 3">
            <a:extLst>
              <a:ext uri="{FF2B5EF4-FFF2-40B4-BE49-F238E27FC236}">
                <a16:creationId xmlns:a16="http://schemas.microsoft.com/office/drawing/2014/main" id="{0E78C3DA-929D-6F23-7369-9C62EDACD550}"/>
              </a:ext>
            </a:extLst>
          </p:cNvPr>
          <p:cNvSpPr txBox="1"/>
          <p:nvPr/>
        </p:nvSpPr>
        <p:spPr>
          <a:xfrm>
            <a:off x="693683" y="6394494"/>
            <a:ext cx="11128367" cy="246221"/>
          </a:xfrm>
          <a:prstGeom prst="rect">
            <a:avLst/>
          </a:prstGeom>
          <a:noFill/>
        </p:spPr>
        <p:txBody>
          <a:bodyPr wrap="none" rtlCol="0">
            <a:spAutoFit/>
          </a:bodyPr>
          <a:lstStyle/>
          <a:p>
            <a:r>
              <a:rPr lang="en-US" sz="1000" dirty="0"/>
              <a:t>Sources: HEC-RAS 1D Sediment Transport User’s Manual (https://www.hec.usace.army.mil/confluence/rasdocs/rassed1d/1d-sediment-transport-technical-reference-manual/sediment-continuity)</a:t>
            </a:r>
          </a:p>
        </p:txBody>
      </p:sp>
    </p:spTree>
    <p:extLst>
      <p:ext uri="{BB962C8B-B14F-4D97-AF65-F5344CB8AC3E}">
        <p14:creationId xmlns:p14="http://schemas.microsoft.com/office/powerpoint/2010/main" val="39681176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81661" y="96890"/>
            <a:ext cx="8229600" cy="971550"/>
          </a:xfrm>
        </p:spPr>
        <p:txBody>
          <a:bodyPr/>
          <a:lstStyle/>
          <a:p>
            <a:pPr eaLnBrk="1" hangingPunct="1">
              <a:defRPr/>
            </a:pPr>
            <a:r>
              <a:rPr lang="en-US" sz="3600" dirty="0">
                <a:solidFill>
                  <a:schemeClr val="tx1"/>
                </a:solidFill>
              </a:rPr>
              <a:t>Transport Capacity</a:t>
            </a:r>
          </a:p>
        </p:txBody>
      </p:sp>
      <p:sp>
        <p:nvSpPr>
          <p:cNvPr id="53251" name="Rectangle 3"/>
          <p:cNvSpPr>
            <a:spLocks noGrp="1" noChangeArrowheads="1"/>
          </p:cNvSpPr>
          <p:nvPr>
            <p:ph type="body" idx="1"/>
          </p:nvPr>
        </p:nvSpPr>
        <p:spPr>
          <a:xfrm>
            <a:off x="3664957" y="1068440"/>
            <a:ext cx="8229600" cy="5603527"/>
          </a:xfrm>
        </p:spPr>
        <p:txBody>
          <a:bodyPr/>
          <a:lstStyle/>
          <a:p>
            <a:pPr eaLnBrk="1" hangingPunct="1">
              <a:lnSpc>
                <a:spcPct val="90000"/>
              </a:lnSpc>
              <a:defRPr/>
            </a:pPr>
            <a:r>
              <a:rPr lang="en-US" dirty="0"/>
              <a:t>Bed Material and Inflowing Load divided into separate grain classes (up to 20)</a:t>
            </a:r>
          </a:p>
          <a:p>
            <a:pPr eaLnBrk="1" hangingPunct="1">
              <a:lnSpc>
                <a:spcPct val="90000"/>
              </a:lnSpc>
              <a:defRPr/>
            </a:pPr>
            <a:endParaRPr lang="en-US" dirty="0"/>
          </a:p>
          <a:p>
            <a:pPr eaLnBrk="1" hangingPunct="1">
              <a:lnSpc>
                <a:spcPct val="90000"/>
              </a:lnSpc>
              <a:defRPr/>
            </a:pPr>
            <a:r>
              <a:rPr lang="en-US" b="1" u="sng" dirty="0">
                <a:solidFill>
                  <a:schemeClr val="tx1"/>
                </a:solidFill>
              </a:rPr>
              <a:t>Transport Potential</a:t>
            </a:r>
            <a:r>
              <a:rPr lang="en-US" b="1" dirty="0">
                <a:solidFill>
                  <a:schemeClr val="tx1"/>
                </a:solidFill>
              </a:rPr>
              <a:t> </a:t>
            </a:r>
            <a:r>
              <a:rPr lang="en-US" dirty="0"/>
              <a:t>is calculated for each grain size</a:t>
            </a:r>
          </a:p>
          <a:p>
            <a:pPr eaLnBrk="1" hangingPunct="1">
              <a:lnSpc>
                <a:spcPct val="90000"/>
              </a:lnSpc>
              <a:defRPr/>
            </a:pPr>
            <a:endParaRPr lang="en-US" dirty="0">
              <a:solidFill>
                <a:srgbClr val="FFFF66"/>
              </a:solidFill>
            </a:endParaRPr>
          </a:p>
          <a:p>
            <a:pPr eaLnBrk="1" hangingPunct="1">
              <a:lnSpc>
                <a:spcPct val="90000"/>
              </a:lnSpc>
              <a:defRPr/>
            </a:pPr>
            <a:r>
              <a:rPr lang="en-US" b="1" u="sng" dirty="0">
                <a:solidFill>
                  <a:schemeClr val="tx1"/>
                </a:solidFill>
              </a:rPr>
              <a:t>Transport Capacity (Existing 7-transport Potential Functions)</a:t>
            </a:r>
            <a:r>
              <a:rPr lang="en-US" b="1" dirty="0">
                <a:solidFill>
                  <a:schemeClr val="tx1"/>
                </a:solidFill>
              </a:rPr>
              <a:t> </a:t>
            </a:r>
            <a:r>
              <a:rPr lang="en-US" dirty="0"/>
              <a:t>= (Transport Potential for each grain size) X (fraction of that material in active layer of bed)</a:t>
            </a:r>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eaLnBrk="1" hangingPunct="1">
              <a:lnSpc>
                <a:spcPct val="90000"/>
              </a:lnSpc>
              <a:defRPr/>
            </a:pPr>
            <a:endParaRPr lang="en-US" dirty="0"/>
          </a:p>
          <a:p>
            <a:pPr>
              <a:lnSpc>
                <a:spcPct val="90000"/>
              </a:lnSpc>
              <a:defRPr/>
            </a:pPr>
            <a:r>
              <a:rPr lang="en-US" b="1" dirty="0">
                <a:solidFill>
                  <a:srgbClr val="00B0F0"/>
                </a:solidFill>
              </a:rPr>
              <a:t>SDR is not function of fraction of each grain size material in active layer of bed)</a:t>
            </a:r>
          </a:p>
          <a:p>
            <a:pPr algn="ctr">
              <a:lnSpc>
                <a:spcPct val="90000"/>
              </a:lnSpc>
              <a:defRPr/>
            </a:pPr>
            <a:r>
              <a:rPr lang="en-US" b="1" u="sng" dirty="0">
                <a:solidFill>
                  <a:srgbClr val="00B0F0"/>
                </a:solidFill>
              </a:rPr>
              <a:t>Transport Potential = Transport Capacity</a:t>
            </a:r>
          </a:p>
          <a:p>
            <a:pPr>
              <a:lnSpc>
                <a:spcPct val="90000"/>
              </a:lnSpc>
              <a:defRPr/>
            </a:pPr>
            <a:endParaRPr lang="en-US" dirty="0">
              <a:solidFill>
                <a:srgbClr val="00B0F0"/>
              </a:solidFill>
            </a:endParaRPr>
          </a:p>
          <a:p>
            <a:pPr eaLnBrk="1" hangingPunct="1">
              <a:lnSpc>
                <a:spcPct val="90000"/>
              </a:lnSpc>
              <a:defRPr/>
            </a:pPr>
            <a:endParaRPr lang="en-US" dirty="0"/>
          </a:p>
        </p:txBody>
      </p:sp>
      <p:pic>
        <p:nvPicPr>
          <p:cNvPr id="2" name="Picture 1">
            <a:extLst>
              <a:ext uri="{FF2B5EF4-FFF2-40B4-BE49-F238E27FC236}">
                <a16:creationId xmlns:a16="http://schemas.microsoft.com/office/drawing/2014/main" id="{ABA35A58-5D4E-DC14-C092-E36BEDC7E38E}"/>
              </a:ext>
            </a:extLst>
          </p:cNvPr>
          <p:cNvPicPr>
            <a:picLocks noChangeAspect="1"/>
          </p:cNvPicPr>
          <p:nvPr/>
        </p:nvPicPr>
        <p:blipFill>
          <a:blip r:embed="rId3"/>
          <a:stretch>
            <a:fillRect/>
          </a:stretch>
        </p:blipFill>
        <p:spPr>
          <a:xfrm>
            <a:off x="637344" y="1011988"/>
            <a:ext cx="2803086" cy="5749122"/>
          </a:xfrm>
          <a:prstGeom prst="rect">
            <a:avLst/>
          </a:prstGeom>
          <a:ln w="12700">
            <a:solidFill>
              <a:schemeClr val="tx1"/>
            </a:solidFill>
          </a:ln>
        </p:spPr>
      </p:pic>
      <mc:AlternateContent xmlns:mc="http://schemas.openxmlformats.org/markup-compatibility/2006" xmlns:a14="http://schemas.microsoft.com/office/drawing/2010/main">
        <mc:Choice Requires="a14">
          <p:sp>
            <p:nvSpPr>
              <p:cNvPr id="3" name="Object 6">
                <a:extLst>
                  <a:ext uri="{FF2B5EF4-FFF2-40B4-BE49-F238E27FC236}">
                    <a16:creationId xmlns:a16="http://schemas.microsoft.com/office/drawing/2014/main" id="{CCAD2F70-EC57-E958-FCA7-A60018276872}"/>
                  </a:ext>
                </a:extLst>
              </p:cNvPr>
              <p:cNvSpPr txBox="1"/>
              <p:nvPr/>
            </p:nvSpPr>
            <p:spPr bwMode="auto">
              <a:xfrm>
                <a:off x="4450080" y="3748026"/>
                <a:ext cx="1645920" cy="893344"/>
              </a:xfrm>
              <a:prstGeom prst="rect">
                <a:avLst/>
              </a:prstGeom>
              <a:solidFill>
                <a:srgbClr val="969696"/>
              </a:solidFill>
              <a:ln w="9525">
                <a:solidFill>
                  <a:srgbClr val="333333"/>
                </a:solid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𝑇</m:t>
                          </m:r>
                        </m:e>
                        <m:sub>
                          <m:r>
                            <a:rPr lang="en-US" i="1">
                              <a:solidFill>
                                <a:srgbClr val="000000"/>
                              </a:solidFill>
                              <a:latin typeface="Cambria Math" panose="02040503050406030204" pitchFamily="18" charset="0"/>
                            </a:rPr>
                            <m:t>𝑐</m:t>
                          </m:r>
                        </m:sub>
                      </m:sSub>
                      <m:r>
                        <a:rPr lang="en-US" i="1">
                          <a:solidFill>
                            <a:srgbClr val="000000"/>
                          </a:solidFill>
                          <a:latin typeface="Cambria Math" panose="02040503050406030204" pitchFamily="18" charset="0"/>
                        </a:rPr>
                        <m:t>=</m:t>
                      </m:r>
                      <m:nary>
                        <m:naryPr>
                          <m:chr m:val="∑"/>
                          <m:ctrlPr>
                            <a:rPr lang="en-US" i="1">
                              <a:solidFill>
                                <a:srgbClr val="000000"/>
                              </a:solidFill>
                              <a:latin typeface="Cambria Math" panose="02040503050406030204" pitchFamily="18" charset="0"/>
                            </a:rPr>
                          </m:ctrlPr>
                        </m:naryPr>
                        <m:sub>
                          <m:r>
                            <a:rPr lang="en-US" i="1">
                              <a:solidFill>
                                <a:srgbClr val="000000"/>
                              </a:solidFill>
                              <a:latin typeface="Cambria Math" panose="02040503050406030204" pitchFamily="18" charset="0"/>
                            </a:rPr>
                            <m:t>𝑗</m:t>
                          </m:r>
                          <m:r>
                            <a:rPr lang="en-US" i="1">
                              <a:solidFill>
                                <a:srgbClr val="000000"/>
                              </a:solidFill>
                              <a:latin typeface="Cambria Math" panose="02040503050406030204" pitchFamily="18" charset="0"/>
                            </a:rPr>
                            <m:t>=1</m:t>
                          </m:r>
                        </m:sub>
                        <m:sup>
                          <m:r>
                            <a:rPr lang="en-US" i="1">
                              <a:solidFill>
                                <a:srgbClr val="000000"/>
                              </a:solidFill>
                              <a:latin typeface="Cambria Math" panose="02040503050406030204" pitchFamily="18" charset="0"/>
                            </a:rPr>
                            <m:t>𝑛</m:t>
                          </m:r>
                        </m:sup>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𝑗</m:t>
                              </m:r>
                            </m:sub>
                          </m:sSub>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𝑇</m:t>
                              </m:r>
                            </m:e>
                            <m:sub>
                              <m:r>
                                <a:rPr lang="en-US" i="1">
                                  <a:solidFill>
                                    <a:srgbClr val="000000"/>
                                  </a:solidFill>
                                  <a:latin typeface="Cambria Math" panose="02040503050406030204" pitchFamily="18" charset="0"/>
                                </a:rPr>
                                <m:t>𝑗</m:t>
                              </m:r>
                            </m:sub>
                          </m:sSub>
                        </m:e>
                      </m:nary>
                    </m:oMath>
                  </m:oMathPara>
                </a14:m>
                <a:endParaRPr lang="en-US" dirty="0"/>
              </a:p>
            </p:txBody>
          </p:sp>
        </mc:Choice>
        <mc:Fallback xmlns="">
          <p:sp>
            <p:nvSpPr>
              <p:cNvPr id="3" name="Object 6">
                <a:extLst>
                  <a:ext uri="{FF2B5EF4-FFF2-40B4-BE49-F238E27FC236}">
                    <a16:creationId xmlns:a16="http://schemas.microsoft.com/office/drawing/2014/main" id="{CCAD2F70-EC57-E958-FCA7-A60018276872}"/>
                  </a:ext>
                </a:extLst>
              </p:cNvPr>
              <p:cNvSpPr txBox="1">
                <a:spLocks noRot="1" noChangeAspect="1" noMove="1" noResize="1" noEditPoints="1" noAdjustHandles="1" noChangeArrowheads="1" noChangeShapeType="1" noTextEdit="1"/>
              </p:cNvSpPr>
              <p:nvPr/>
            </p:nvSpPr>
            <p:spPr bwMode="auto">
              <a:xfrm>
                <a:off x="4450080" y="3748026"/>
                <a:ext cx="1645920" cy="893344"/>
              </a:xfrm>
              <a:prstGeom prst="rect">
                <a:avLst/>
              </a:prstGeom>
              <a:blipFill>
                <a:blip r:embed="rId4"/>
                <a:stretch>
                  <a:fillRect/>
                </a:stretch>
              </a:blipFill>
              <a:ln w="9525">
                <a:solidFill>
                  <a:srgbClr val="333333"/>
                </a:solidFill>
                <a:miter lim="800000"/>
                <a:headEnd/>
                <a:tailEnd/>
              </a:ln>
            </p:spPr>
            <p:txBody>
              <a:bodyPr/>
              <a:lstStyle/>
              <a:p>
                <a:r>
                  <a:rPr lang="en-US">
                    <a:noFill/>
                  </a:rPr>
                  <a:t> </a:t>
                </a:r>
              </a:p>
            </p:txBody>
          </p:sp>
        </mc:Fallback>
      </mc:AlternateContent>
      <p:sp>
        <p:nvSpPr>
          <p:cNvPr id="4" name="Rectangle 7">
            <a:extLst>
              <a:ext uri="{FF2B5EF4-FFF2-40B4-BE49-F238E27FC236}">
                <a16:creationId xmlns:a16="http://schemas.microsoft.com/office/drawing/2014/main" id="{9000849E-B140-5EE3-F3E0-263E0966DDD8}"/>
              </a:ext>
            </a:extLst>
          </p:cNvPr>
          <p:cNvSpPr>
            <a:spLocks noChangeArrowheads="1"/>
          </p:cNvSpPr>
          <p:nvPr/>
        </p:nvSpPr>
        <p:spPr bwMode="auto">
          <a:xfrm>
            <a:off x="6780640" y="3234601"/>
            <a:ext cx="5256213" cy="2246769"/>
          </a:xfrm>
          <a:prstGeom prst="rect">
            <a:avLst/>
          </a:prstGeom>
          <a:noFill/>
          <a:ln w="9525">
            <a:noFill/>
            <a:miter lim="800000"/>
            <a:headEnd/>
            <a:tailEnd/>
          </a:ln>
        </p:spPr>
        <p:txBody>
          <a:bodyPr anchor="ctr">
            <a:spAutoFit/>
          </a:bodyPr>
          <a:lstStyle/>
          <a:p>
            <a:pPr marL="914400" indent="-625475"/>
            <a:r>
              <a:rPr lang="en-US" sz="2000" dirty="0">
                <a:latin typeface="Arial" charset="0"/>
                <a:cs typeface="Times New Roman" pitchFamily="18" charset="0"/>
              </a:rPr>
              <a:t>Where:</a:t>
            </a:r>
            <a:endParaRPr lang="en-US" sz="2000" dirty="0">
              <a:latin typeface="Arial" charset="0"/>
            </a:endParaRPr>
          </a:p>
          <a:p>
            <a:pPr marL="914400" indent="-625475" eaLnBrk="0" hangingPunct="0"/>
            <a:r>
              <a:rPr lang="en-US" sz="2000" dirty="0">
                <a:latin typeface="Arial" charset="0"/>
                <a:cs typeface="Times New Roman" pitchFamily="18" charset="0"/>
              </a:rPr>
              <a:t>T</a:t>
            </a:r>
            <a:r>
              <a:rPr lang="en-US" sz="2000" baseline="-30000" dirty="0">
                <a:latin typeface="Arial" charset="0"/>
                <a:cs typeface="Times New Roman" pitchFamily="18" charset="0"/>
              </a:rPr>
              <a:t>c </a:t>
            </a:r>
            <a:r>
              <a:rPr lang="en-US" sz="2000" dirty="0">
                <a:latin typeface="Arial" charset="0"/>
                <a:cs typeface="Times New Roman" pitchFamily="18" charset="0"/>
              </a:rPr>
              <a:t>= Total transport capacity</a:t>
            </a:r>
            <a:endParaRPr lang="en-US" sz="2000" dirty="0">
              <a:latin typeface="Arial" charset="0"/>
            </a:endParaRPr>
          </a:p>
          <a:p>
            <a:pPr marL="914400" indent="-625475" eaLnBrk="0" hangingPunct="0"/>
            <a:r>
              <a:rPr lang="en-US" sz="2000" dirty="0">
                <a:latin typeface="Arial" charset="0"/>
                <a:cs typeface="Times New Roman" pitchFamily="18" charset="0"/>
              </a:rPr>
              <a:t>N = number of grain size classes</a:t>
            </a:r>
            <a:endParaRPr lang="en-US" sz="2000" dirty="0">
              <a:latin typeface="Arial" charset="0"/>
            </a:endParaRPr>
          </a:p>
          <a:p>
            <a:pPr marL="914400" indent="-625475" eaLnBrk="0" hangingPunct="0"/>
            <a:r>
              <a:rPr lang="en-US" sz="2000" dirty="0" err="1">
                <a:latin typeface="Symbol" pitchFamily="18" charset="2"/>
                <a:cs typeface="Times New Roman" pitchFamily="18" charset="0"/>
              </a:rPr>
              <a:t>b</a:t>
            </a:r>
            <a:r>
              <a:rPr lang="en-US" sz="2000" baseline="-30000" dirty="0" err="1">
                <a:cs typeface="Times New Roman" pitchFamily="18" charset="0"/>
              </a:rPr>
              <a:t>j</a:t>
            </a:r>
            <a:r>
              <a:rPr lang="en-US" sz="2000" baseline="-30000" dirty="0">
                <a:cs typeface="Times New Roman" pitchFamily="18" charset="0"/>
              </a:rPr>
              <a:t> </a:t>
            </a:r>
            <a:r>
              <a:rPr lang="en-US" sz="2000" dirty="0">
                <a:latin typeface="Arial" charset="0"/>
                <a:cs typeface="Times New Roman" pitchFamily="18" charset="0"/>
              </a:rPr>
              <a:t>= % of active layer composed of material in grain size class “j”</a:t>
            </a:r>
            <a:endParaRPr lang="en-US" sz="2000" dirty="0">
              <a:latin typeface="Arial" charset="0"/>
            </a:endParaRPr>
          </a:p>
          <a:p>
            <a:pPr marL="914400" indent="-625475" eaLnBrk="0" hangingPunct="0"/>
            <a:r>
              <a:rPr lang="en-US" sz="2000" dirty="0" err="1">
                <a:latin typeface="Arial" charset="0"/>
                <a:cs typeface="Times New Roman" pitchFamily="18" charset="0"/>
              </a:rPr>
              <a:t>T</a:t>
            </a:r>
            <a:r>
              <a:rPr lang="en-US" sz="2000" baseline="-30000" dirty="0" err="1">
                <a:latin typeface="Arial" charset="0"/>
                <a:cs typeface="Times New Roman" pitchFamily="18" charset="0"/>
              </a:rPr>
              <a:t>j</a:t>
            </a:r>
            <a:r>
              <a:rPr lang="en-US" sz="2000" baseline="-30000" dirty="0">
                <a:latin typeface="Arial" charset="0"/>
                <a:cs typeface="Times New Roman" pitchFamily="18" charset="0"/>
              </a:rPr>
              <a:t> </a:t>
            </a:r>
            <a:r>
              <a:rPr lang="en-US" sz="2000" dirty="0">
                <a:latin typeface="Arial" charset="0"/>
                <a:cs typeface="Times New Roman" pitchFamily="18" charset="0"/>
              </a:rPr>
              <a:t>= Transport potential computed for 100% of the material grain class “j”</a:t>
            </a:r>
            <a:endParaRPr lang="en-US" sz="2000" dirty="0">
              <a:latin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descr="Recycled paper"/>
          <p:cNvSpPr>
            <a:spLocks noChangeArrowheads="1"/>
          </p:cNvSpPr>
          <p:nvPr/>
        </p:nvSpPr>
        <p:spPr bwMode="auto">
          <a:xfrm>
            <a:off x="3657600" y="4837113"/>
            <a:ext cx="4349750" cy="1663700"/>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pPr eaLnBrk="0" hangingPunct="0"/>
            <a:endParaRPr lang="en-US"/>
          </a:p>
        </p:txBody>
      </p:sp>
      <p:sp>
        <p:nvSpPr>
          <p:cNvPr id="86020" name="Rectangle 4"/>
          <p:cNvSpPr>
            <a:spLocks noChangeArrowheads="1"/>
          </p:cNvSpPr>
          <p:nvPr/>
        </p:nvSpPr>
        <p:spPr bwMode="auto">
          <a:xfrm>
            <a:off x="927013" y="828697"/>
            <a:ext cx="10058400" cy="519113"/>
          </a:xfrm>
          <a:prstGeom prst="rect">
            <a:avLst/>
          </a:prstGeom>
          <a:noFill/>
          <a:ln w="9525">
            <a:noFill/>
            <a:miter lim="800000"/>
            <a:headEnd/>
            <a:tailEnd/>
          </a:ln>
          <a:effectLst/>
        </p:spPr>
        <p:txBody>
          <a:bodyPr lIns="92075" tIns="46038" rIns="92075" bIns="46038" anchor="b"/>
          <a:lstStyle/>
          <a:p>
            <a:pPr algn="ctr">
              <a:defRPr/>
            </a:pPr>
            <a:r>
              <a:rPr lang="en-US" sz="3600" b="1" dirty="0"/>
              <a:t>Potential/Capacity Example for Existing 7-Function</a:t>
            </a:r>
          </a:p>
        </p:txBody>
      </p:sp>
      <p:sp>
        <p:nvSpPr>
          <p:cNvPr id="18436" name="Rectangle 5" descr="Newsprint"/>
          <p:cNvSpPr>
            <a:spLocks noChangeArrowheads="1"/>
          </p:cNvSpPr>
          <p:nvPr/>
        </p:nvSpPr>
        <p:spPr bwMode="auto">
          <a:xfrm>
            <a:off x="3657600" y="4064001"/>
            <a:ext cx="4349750" cy="879475"/>
          </a:xfrm>
          <a:prstGeom prst="rect">
            <a:avLst/>
          </a:prstGeom>
          <a:blipFill dpi="0" rotWithShape="1">
            <a:blip r:embed="rId4" cstate="print"/>
            <a:srcRect/>
            <a:tile tx="0" ty="0" sx="100000" sy="100000" flip="none" algn="tl"/>
          </a:blipFill>
          <a:ln w="9525">
            <a:solidFill>
              <a:schemeClr val="tx1"/>
            </a:solidFill>
            <a:miter lim="800000"/>
            <a:headEnd/>
            <a:tailEnd/>
          </a:ln>
        </p:spPr>
        <p:txBody>
          <a:bodyPr wrap="none" anchor="ctr"/>
          <a:lstStyle/>
          <a:p>
            <a:pPr algn="ctr" eaLnBrk="0" hangingPunct="0"/>
            <a:r>
              <a:rPr lang="en-US" b="1" dirty="0"/>
              <a:t>Silt = 10%</a:t>
            </a:r>
          </a:p>
          <a:p>
            <a:pPr algn="ctr" eaLnBrk="0" hangingPunct="0"/>
            <a:r>
              <a:rPr lang="en-US" b="1" dirty="0"/>
              <a:t>Sand = 70%</a:t>
            </a:r>
          </a:p>
          <a:p>
            <a:pPr algn="ctr" eaLnBrk="0" hangingPunct="0"/>
            <a:r>
              <a:rPr lang="en-US" b="1" dirty="0"/>
              <a:t>Gravel = 20%</a:t>
            </a:r>
          </a:p>
        </p:txBody>
      </p:sp>
      <p:sp>
        <p:nvSpPr>
          <p:cNvPr id="18437" name="Text Box 8"/>
          <p:cNvSpPr txBox="1">
            <a:spLocks noChangeArrowheads="1"/>
          </p:cNvSpPr>
          <p:nvPr/>
        </p:nvSpPr>
        <p:spPr bwMode="auto">
          <a:xfrm>
            <a:off x="8066088" y="4294188"/>
            <a:ext cx="1454244" cy="369332"/>
          </a:xfrm>
          <a:prstGeom prst="rect">
            <a:avLst/>
          </a:prstGeom>
          <a:noFill/>
          <a:ln w="9525">
            <a:noFill/>
            <a:miter lim="800000"/>
            <a:headEnd/>
            <a:tailEnd/>
          </a:ln>
        </p:spPr>
        <p:txBody>
          <a:bodyPr wrap="none">
            <a:spAutoFit/>
          </a:bodyPr>
          <a:lstStyle/>
          <a:p>
            <a:pPr eaLnBrk="0" hangingPunct="0"/>
            <a:r>
              <a:rPr lang="en-US"/>
              <a:t>Active Layer</a:t>
            </a:r>
          </a:p>
        </p:txBody>
      </p:sp>
      <p:sp>
        <p:nvSpPr>
          <p:cNvPr id="18438" name="Text Box 9"/>
          <p:cNvSpPr txBox="1">
            <a:spLocks noChangeArrowheads="1"/>
          </p:cNvSpPr>
          <p:nvPr/>
        </p:nvSpPr>
        <p:spPr bwMode="auto">
          <a:xfrm>
            <a:off x="8077201" y="5478463"/>
            <a:ext cx="1609725" cy="366712"/>
          </a:xfrm>
          <a:prstGeom prst="rect">
            <a:avLst/>
          </a:prstGeom>
          <a:noFill/>
          <a:ln w="9525">
            <a:noFill/>
            <a:miter lim="800000"/>
            <a:headEnd/>
            <a:tailEnd/>
          </a:ln>
        </p:spPr>
        <p:txBody>
          <a:bodyPr wrap="none">
            <a:spAutoFit/>
          </a:bodyPr>
          <a:lstStyle/>
          <a:p>
            <a:pPr eaLnBrk="0" hangingPunct="0"/>
            <a:r>
              <a:rPr lang="en-US"/>
              <a:t>Inactive Layer</a:t>
            </a:r>
          </a:p>
        </p:txBody>
      </p:sp>
      <p:sp>
        <p:nvSpPr>
          <p:cNvPr id="86026" name="Text Box 10"/>
          <p:cNvSpPr txBox="1">
            <a:spLocks noChangeArrowheads="1"/>
          </p:cNvSpPr>
          <p:nvPr/>
        </p:nvSpPr>
        <p:spPr bwMode="auto">
          <a:xfrm>
            <a:off x="1911351" y="1308100"/>
            <a:ext cx="3603625" cy="1860550"/>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Potential</a:t>
            </a:r>
          </a:p>
          <a:p>
            <a:pPr lvl="1" eaLnBrk="0" hangingPunct="0">
              <a:defRPr/>
            </a:pPr>
            <a:r>
              <a:rPr lang="en-US" sz="2800">
                <a:effectLst>
                  <a:outerShdw blurRad="38100" dist="38100" dir="2700000" algn="tl">
                    <a:srgbClr val="000000"/>
                  </a:outerShdw>
                </a:effectLst>
              </a:rPr>
              <a:t>Silt = 1,000 T/d</a:t>
            </a:r>
          </a:p>
          <a:p>
            <a:pPr lvl="1" eaLnBrk="0" hangingPunct="0">
              <a:defRPr/>
            </a:pPr>
            <a:r>
              <a:rPr lang="en-US" sz="2800">
                <a:effectLst>
                  <a:outerShdw blurRad="38100" dist="38100" dir="2700000" algn="tl">
                    <a:srgbClr val="000000"/>
                  </a:outerShdw>
                </a:effectLst>
              </a:rPr>
              <a:t>Sand = 100 T/d</a:t>
            </a:r>
          </a:p>
          <a:p>
            <a:pPr lvl="1" eaLnBrk="0" hangingPunct="0">
              <a:defRPr/>
            </a:pPr>
            <a:r>
              <a:rPr lang="en-US" sz="2800">
                <a:effectLst>
                  <a:outerShdw blurRad="38100" dist="38100" dir="2700000" algn="tl">
                    <a:srgbClr val="000000"/>
                  </a:outerShdw>
                </a:effectLst>
              </a:rPr>
              <a:t>Gravel = 10 T/d</a:t>
            </a:r>
          </a:p>
        </p:txBody>
      </p:sp>
      <p:sp>
        <p:nvSpPr>
          <p:cNvPr id="86027" name="Text Box 11"/>
          <p:cNvSpPr txBox="1">
            <a:spLocks noChangeArrowheads="1"/>
          </p:cNvSpPr>
          <p:nvPr/>
        </p:nvSpPr>
        <p:spPr bwMode="auto">
          <a:xfrm>
            <a:off x="6191251" y="1366839"/>
            <a:ext cx="3630289"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Capacity</a:t>
            </a:r>
          </a:p>
          <a:p>
            <a:pPr lvl="1" eaLnBrk="0" hangingPunct="0">
              <a:defRPr/>
            </a:pPr>
            <a:r>
              <a:rPr lang="en-US" sz="2800">
                <a:effectLst>
                  <a:outerShdw blurRad="38100" dist="38100" dir="2700000" algn="tl">
                    <a:srgbClr val="000000"/>
                  </a:outerShdw>
                </a:effectLst>
              </a:rPr>
              <a:t>Silt =</a:t>
            </a:r>
          </a:p>
          <a:p>
            <a:pPr lvl="1" eaLnBrk="0" hangingPunct="0">
              <a:defRPr/>
            </a:pPr>
            <a:r>
              <a:rPr lang="en-US" sz="2800">
                <a:effectLst>
                  <a:outerShdw blurRad="38100" dist="38100" dir="2700000" algn="tl">
                    <a:srgbClr val="000000"/>
                  </a:outerShdw>
                </a:effectLst>
              </a:rPr>
              <a:t>Sand =</a:t>
            </a:r>
          </a:p>
          <a:p>
            <a:pPr lvl="1" eaLnBrk="0" hangingPunct="0">
              <a:defRPr/>
            </a:pPr>
            <a:r>
              <a:rPr lang="en-US" sz="2800">
                <a:effectLst>
                  <a:outerShdw blurRad="38100" dist="38100" dir="2700000" algn="tl">
                    <a:srgbClr val="000000"/>
                  </a:outerShdw>
                </a:effectLst>
              </a:rPr>
              <a:t>Gravel =</a:t>
            </a:r>
          </a:p>
        </p:txBody>
      </p:sp>
      <p:sp>
        <p:nvSpPr>
          <p:cNvPr id="86031" name="Text Box 15"/>
          <p:cNvSpPr txBox="1">
            <a:spLocks noChangeArrowheads="1"/>
          </p:cNvSpPr>
          <p:nvPr/>
        </p:nvSpPr>
        <p:spPr bwMode="auto">
          <a:xfrm>
            <a:off x="6191251" y="1366839"/>
            <a:ext cx="3630289"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Capacity</a:t>
            </a:r>
          </a:p>
          <a:p>
            <a:pPr lvl="1" eaLnBrk="0" hangingPunct="0">
              <a:defRPr/>
            </a:pPr>
            <a:r>
              <a:rPr lang="en-US" sz="2800">
                <a:effectLst>
                  <a:outerShdw blurRad="38100" dist="38100" dir="2700000" algn="tl">
                    <a:srgbClr val="000000"/>
                  </a:outerShdw>
                </a:effectLst>
              </a:rPr>
              <a:t>Silt = 100 T/d</a:t>
            </a:r>
          </a:p>
          <a:p>
            <a:pPr lvl="1" eaLnBrk="0" hangingPunct="0">
              <a:defRPr/>
            </a:pPr>
            <a:r>
              <a:rPr lang="en-US" sz="2800">
                <a:effectLst>
                  <a:outerShdw blurRad="38100" dist="38100" dir="2700000" algn="tl">
                    <a:srgbClr val="000000"/>
                  </a:outerShdw>
                </a:effectLst>
              </a:rPr>
              <a:t>Sand =</a:t>
            </a:r>
          </a:p>
          <a:p>
            <a:pPr lvl="1" eaLnBrk="0" hangingPunct="0">
              <a:defRPr/>
            </a:pPr>
            <a:r>
              <a:rPr lang="en-US" sz="2800">
                <a:effectLst>
                  <a:outerShdw blurRad="38100" dist="38100" dir="2700000" algn="tl">
                    <a:srgbClr val="000000"/>
                  </a:outerShdw>
                </a:effectLst>
              </a:rPr>
              <a:t>Gravel =</a:t>
            </a:r>
          </a:p>
        </p:txBody>
      </p:sp>
      <p:sp>
        <p:nvSpPr>
          <p:cNvPr id="86032" name="Text Box 16"/>
          <p:cNvSpPr txBox="1">
            <a:spLocks noChangeArrowheads="1"/>
          </p:cNvSpPr>
          <p:nvPr/>
        </p:nvSpPr>
        <p:spPr bwMode="auto">
          <a:xfrm>
            <a:off x="6191251" y="1366839"/>
            <a:ext cx="3630289"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Capacity</a:t>
            </a:r>
          </a:p>
          <a:p>
            <a:pPr lvl="1" eaLnBrk="0" hangingPunct="0">
              <a:defRPr/>
            </a:pPr>
            <a:r>
              <a:rPr lang="en-US" sz="2800">
                <a:effectLst>
                  <a:outerShdw blurRad="38100" dist="38100" dir="2700000" algn="tl">
                    <a:srgbClr val="000000"/>
                  </a:outerShdw>
                </a:effectLst>
              </a:rPr>
              <a:t>Silt = 100 T/d</a:t>
            </a:r>
          </a:p>
          <a:p>
            <a:pPr lvl="1" eaLnBrk="0" hangingPunct="0">
              <a:defRPr/>
            </a:pPr>
            <a:r>
              <a:rPr lang="en-US" sz="2800">
                <a:effectLst>
                  <a:outerShdw blurRad="38100" dist="38100" dir="2700000" algn="tl">
                    <a:srgbClr val="000000"/>
                  </a:outerShdw>
                </a:effectLst>
              </a:rPr>
              <a:t>Sand = 70 T/d</a:t>
            </a:r>
          </a:p>
          <a:p>
            <a:pPr lvl="1" eaLnBrk="0" hangingPunct="0">
              <a:defRPr/>
            </a:pPr>
            <a:r>
              <a:rPr lang="en-US" sz="2800">
                <a:effectLst>
                  <a:outerShdw blurRad="38100" dist="38100" dir="2700000" algn="tl">
                    <a:srgbClr val="000000"/>
                  </a:outerShdw>
                </a:effectLst>
              </a:rPr>
              <a:t>Gravel =</a:t>
            </a:r>
          </a:p>
        </p:txBody>
      </p:sp>
      <p:sp>
        <p:nvSpPr>
          <p:cNvPr id="86033" name="Text Box 17"/>
          <p:cNvSpPr txBox="1">
            <a:spLocks noChangeArrowheads="1"/>
          </p:cNvSpPr>
          <p:nvPr/>
        </p:nvSpPr>
        <p:spPr bwMode="auto">
          <a:xfrm>
            <a:off x="6191251" y="1366839"/>
            <a:ext cx="3630289"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Capacity</a:t>
            </a:r>
          </a:p>
          <a:p>
            <a:pPr lvl="1" eaLnBrk="0" hangingPunct="0">
              <a:defRPr/>
            </a:pPr>
            <a:r>
              <a:rPr lang="en-US" sz="2800">
                <a:effectLst>
                  <a:outerShdw blurRad="38100" dist="38100" dir="2700000" algn="tl">
                    <a:srgbClr val="000000"/>
                  </a:outerShdw>
                </a:effectLst>
              </a:rPr>
              <a:t>Silt = 100 T/d</a:t>
            </a:r>
          </a:p>
          <a:p>
            <a:pPr lvl="1" eaLnBrk="0" hangingPunct="0">
              <a:defRPr/>
            </a:pPr>
            <a:r>
              <a:rPr lang="en-US" sz="2800">
                <a:effectLst>
                  <a:outerShdw blurRad="38100" dist="38100" dir="2700000" algn="tl">
                    <a:srgbClr val="000000"/>
                  </a:outerShdw>
                </a:effectLst>
              </a:rPr>
              <a:t>Sand = 70 T/d</a:t>
            </a:r>
          </a:p>
          <a:p>
            <a:pPr lvl="1" eaLnBrk="0" hangingPunct="0">
              <a:defRPr/>
            </a:pPr>
            <a:r>
              <a:rPr lang="en-US" sz="2800">
                <a:effectLst>
                  <a:outerShdw blurRad="38100" dist="38100" dir="2700000" algn="tl">
                    <a:srgbClr val="000000"/>
                  </a:outerShdw>
                </a:effectLst>
              </a:rPr>
              <a:t>Gravel = 2 T/d</a:t>
            </a:r>
          </a:p>
        </p:txBody>
      </p:sp>
      <p:sp>
        <p:nvSpPr>
          <p:cNvPr id="86035" name="Text Box 19"/>
          <p:cNvSpPr txBox="1">
            <a:spLocks noChangeArrowheads="1"/>
          </p:cNvSpPr>
          <p:nvPr/>
        </p:nvSpPr>
        <p:spPr bwMode="auto">
          <a:xfrm>
            <a:off x="6619875" y="2801939"/>
            <a:ext cx="2789546" cy="954107"/>
          </a:xfrm>
          <a:prstGeom prst="rect">
            <a:avLst/>
          </a:prstGeom>
          <a:noFill/>
          <a:ln w="9525">
            <a:noFill/>
            <a:miter lim="800000"/>
            <a:headEnd/>
            <a:tailEnd/>
          </a:ln>
          <a:effectLst/>
        </p:spPr>
        <p:txBody>
          <a:bodyPr wrap="none">
            <a:spAutoFit/>
          </a:bodyPr>
          <a:lstStyle/>
          <a:p>
            <a:pPr eaLnBrk="0" hangingPunct="0">
              <a:defRPr/>
            </a:pPr>
            <a:r>
              <a:rPr lang="en-US" sz="2800" dirty="0">
                <a:effectLst>
                  <a:outerShdw blurRad="38100" dist="38100" dir="2700000" algn="tl">
                    <a:srgbClr val="000000"/>
                  </a:outerShdw>
                </a:effectLst>
              </a:rPr>
              <a:t>_____________</a:t>
            </a:r>
          </a:p>
          <a:p>
            <a:pPr eaLnBrk="0" hangingPunct="0">
              <a:defRPr/>
            </a:pPr>
            <a:r>
              <a:rPr lang="en-US" sz="2800" dirty="0">
                <a:effectLst>
                  <a:outerShdw blurRad="38100" dist="38100" dir="2700000" algn="tl">
                    <a:srgbClr val="000000"/>
                  </a:outerShdw>
                </a:effectLst>
              </a:rPr>
              <a:t>Total = 172 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0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0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0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60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31" grpId="0"/>
      <p:bldP spid="86032" grpId="0"/>
      <p:bldP spid="86033" grpId="0"/>
      <p:bldP spid="860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ChangeArrowheads="1"/>
          </p:cNvSpPr>
          <p:nvPr/>
        </p:nvSpPr>
        <p:spPr bwMode="auto">
          <a:xfrm>
            <a:off x="2171700" y="373854"/>
            <a:ext cx="7848600" cy="519113"/>
          </a:xfrm>
          <a:prstGeom prst="rect">
            <a:avLst/>
          </a:prstGeom>
          <a:noFill/>
          <a:ln w="9525">
            <a:noFill/>
            <a:miter lim="800000"/>
            <a:headEnd/>
            <a:tailEnd/>
          </a:ln>
          <a:effectLst/>
        </p:spPr>
        <p:txBody>
          <a:bodyPr lIns="92075" tIns="46038" rIns="92075" bIns="46038" anchor="b"/>
          <a:lstStyle/>
          <a:p>
            <a:pPr algn="ctr">
              <a:defRPr/>
            </a:pPr>
            <a:r>
              <a:rPr lang="en-US" sz="3600" b="1" dirty="0"/>
              <a:t>A Sediment Continuity Example</a:t>
            </a:r>
          </a:p>
        </p:txBody>
      </p:sp>
      <p:sp>
        <p:nvSpPr>
          <p:cNvPr id="88071" name="Text Box 7"/>
          <p:cNvSpPr txBox="1">
            <a:spLocks noChangeArrowheads="1"/>
          </p:cNvSpPr>
          <p:nvPr/>
        </p:nvSpPr>
        <p:spPr bwMode="auto">
          <a:xfrm>
            <a:off x="2232026" y="1431925"/>
            <a:ext cx="2843213" cy="1860550"/>
          </a:xfrm>
          <a:prstGeom prst="rect">
            <a:avLst/>
          </a:prstGeom>
          <a:noFill/>
          <a:ln w="9525">
            <a:noFill/>
            <a:miter lim="800000"/>
            <a:headEnd/>
            <a:tailEnd/>
          </a:ln>
          <a:effectLst/>
        </p:spPr>
        <p:txBody>
          <a:bodyPr wrap="none">
            <a:spAutoFit/>
          </a:bodyPr>
          <a:lstStyle/>
          <a:p>
            <a:pPr algn="ctr" eaLnBrk="0" hangingPunct="0">
              <a:defRPr/>
            </a:pPr>
            <a:r>
              <a:rPr lang="en-US" sz="3200" u="sng">
                <a:effectLst>
                  <a:outerShdw blurRad="38100" dist="38100" dir="2700000" algn="tl">
                    <a:srgbClr val="000000"/>
                  </a:outerShdw>
                </a:effectLst>
              </a:rPr>
              <a:t>Inflowing Load</a:t>
            </a:r>
          </a:p>
          <a:p>
            <a:pPr algn="ctr" eaLnBrk="0" hangingPunct="0">
              <a:defRPr/>
            </a:pPr>
            <a:r>
              <a:rPr lang="en-US" sz="2800">
                <a:effectLst>
                  <a:outerShdw blurRad="38100" dist="38100" dir="2700000" algn="tl">
                    <a:srgbClr val="000000"/>
                  </a:outerShdw>
                </a:effectLst>
              </a:rPr>
              <a:t>Silt = 200 T/d</a:t>
            </a:r>
          </a:p>
          <a:p>
            <a:pPr algn="ctr" eaLnBrk="0" hangingPunct="0">
              <a:defRPr/>
            </a:pPr>
            <a:r>
              <a:rPr lang="en-US" sz="2800">
                <a:effectLst>
                  <a:outerShdw blurRad="38100" dist="38100" dir="2700000" algn="tl">
                    <a:srgbClr val="000000"/>
                  </a:outerShdw>
                </a:effectLst>
              </a:rPr>
              <a:t>Sand = 70 T/d</a:t>
            </a:r>
          </a:p>
          <a:p>
            <a:pPr algn="ctr" eaLnBrk="0" hangingPunct="0">
              <a:defRPr/>
            </a:pPr>
            <a:r>
              <a:rPr lang="en-US" sz="2800">
                <a:effectLst>
                  <a:outerShdw blurRad="38100" dist="38100" dir="2700000" algn="tl">
                    <a:srgbClr val="000000"/>
                  </a:outerShdw>
                </a:effectLst>
              </a:rPr>
              <a:t>Gravel = 1 T/d</a:t>
            </a:r>
          </a:p>
        </p:txBody>
      </p:sp>
      <p:sp>
        <p:nvSpPr>
          <p:cNvPr id="88075" name="Text Box 11"/>
          <p:cNvSpPr txBox="1">
            <a:spLocks noChangeArrowheads="1"/>
          </p:cNvSpPr>
          <p:nvPr/>
        </p:nvSpPr>
        <p:spPr bwMode="auto">
          <a:xfrm>
            <a:off x="2068514" y="4090989"/>
            <a:ext cx="3630289"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Transport Capacity</a:t>
            </a:r>
          </a:p>
          <a:p>
            <a:pPr lvl="1" eaLnBrk="0" hangingPunct="0">
              <a:defRPr/>
            </a:pPr>
            <a:r>
              <a:rPr lang="en-US" sz="2800">
                <a:effectLst>
                  <a:outerShdw blurRad="38100" dist="38100" dir="2700000" algn="tl">
                    <a:srgbClr val="000000"/>
                  </a:outerShdw>
                </a:effectLst>
              </a:rPr>
              <a:t>Silt = 100 T/d</a:t>
            </a:r>
          </a:p>
          <a:p>
            <a:pPr lvl="1" eaLnBrk="0" hangingPunct="0">
              <a:defRPr/>
            </a:pPr>
            <a:r>
              <a:rPr lang="en-US" sz="2800">
                <a:effectLst>
                  <a:outerShdw blurRad="38100" dist="38100" dir="2700000" algn="tl">
                    <a:srgbClr val="000000"/>
                  </a:outerShdw>
                </a:effectLst>
              </a:rPr>
              <a:t>Sand = 70 T/d</a:t>
            </a:r>
          </a:p>
          <a:p>
            <a:pPr lvl="1" eaLnBrk="0" hangingPunct="0">
              <a:defRPr/>
            </a:pPr>
            <a:r>
              <a:rPr lang="en-US" sz="2800">
                <a:effectLst>
                  <a:outerShdw blurRad="38100" dist="38100" dir="2700000" algn="tl">
                    <a:srgbClr val="000000"/>
                  </a:outerShdw>
                </a:effectLst>
              </a:rPr>
              <a:t>Gravel = 2 T/d</a:t>
            </a:r>
          </a:p>
        </p:txBody>
      </p:sp>
      <p:sp>
        <p:nvSpPr>
          <p:cNvPr id="88078" name="Text Box 14"/>
          <p:cNvSpPr txBox="1">
            <a:spLocks noChangeArrowheads="1"/>
          </p:cNvSpPr>
          <p:nvPr/>
        </p:nvSpPr>
        <p:spPr bwMode="auto">
          <a:xfrm>
            <a:off x="6430964" y="2427289"/>
            <a:ext cx="3305713" cy="1877437"/>
          </a:xfrm>
          <a:prstGeom prst="rect">
            <a:avLst/>
          </a:prstGeom>
          <a:noFill/>
          <a:ln w="9525">
            <a:noFill/>
            <a:miter lim="800000"/>
            <a:headEnd/>
            <a:tailEnd/>
          </a:ln>
          <a:effectLst/>
        </p:spPr>
        <p:txBody>
          <a:bodyPr wrap="none">
            <a:spAutoFit/>
          </a:bodyPr>
          <a:lstStyle/>
          <a:p>
            <a:pPr eaLnBrk="0" hangingPunct="0">
              <a:defRPr/>
            </a:pPr>
            <a:r>
              <a:rPr lang="en-US" sz="3200" u="sng">
                <a:effectLst>
                  <a:outerShdw blurRad="38100" dist="38100" dir="2700000" algn="tl">
                    <a:srgbClr val="000000"/>
                  </a:outerShdw>
                </a:effectLst>
              </a:rPr>
              <a:t>Surplus or Deficit</a:t>
            </a:r>
          </a:p>
          <a:p>
            <a:pPr lvl="1" eaLnBrk="0" hangingPunct="0">
              <a:defRPr/>
            </a:pPr>
            <a:r>
              <a:rPr lang="en-US" sz="2800">
                <a:effectLst>
                  <a:outerShdw blurRad="38100" dist="38100" dir="2700000" algn="tl">
                    <a:srgbClr val="000000"/>
                  </a:outerShdw>
                </a:effectLst>
              </a:rPr>
              <a:t>Silt =</a:t>
            </a:r>
          </a:p>
          <a:p>
            <a:pPr lvl="1" eaLnBrk="0" hangingPunct="0">
              <a:defRPr/>
            </a:pPr>
            <a:r>
              <a:rPr lang="en-US" sz="2800">
                <a:effectLst>
                  <a:outerShdw blurRad="38100" dist="38100" dir="2700000" algn="tl">
                    <a:srgbClr val="000000"/>
                  </a:outerShdw>
                </a:effectLst>
              </a:rPr>
              <a:t>Sand = </a:t>
            </a:r>
          </a:p>
          <a:p>
            <a:pPr lvl="1" eaLnBrk="0" hangingPunct="0">
              <a:defRPr/>
            </a:pPr>
            <a:r>
              <a:rPr lang="en-US" sz="2800">
                <a:effectLst>
                  <a:outerShdw blurRad="38100" dist="38100" dir="2700000" algn="tl">
                    <a:srgbClr val="000000"/>
                  </a:outerShdw>
                </a:effectLst>
              </a:rPr>
              <a:t>Gravel =</a:t>
            </a:r>
          </a:p>
        </p:txBody>
      </p:sp>
      <p:sp>
        <p:nvSpPr>
          <p:cNvPr id="88079" name="Rectangle 15"/>
          <p:cNvSpPr>
            <a:spLocks noChangeArrowheads="1"/>
          </p:cNvSpPr>
          <p:nvPr/>
        </p:nvSpPr>
        <p:spPr bwMode="auto">
          <a:xfrm>
            <a:off x="7847014" y="2932113"/>
            <a:ext cx="1417637" cy="519112"/>
          </a:xfrm>
          <a:prstGeom prst="rect">
            <a:avLst/>
          </a:prstGeom>
          <a:noFill/>
          <a:ln w="9525">
            <a:noFill/>
            <a:miter lim="800000"/>
            <a:headEnd/>
            <a:tailEnd/>
          </a:ln>
          <a:effectLst/>
        </p:spPr>
        <p:txBody>
          <a:bodyPr wrap="none">
            <a:spAutoFit/>
          </a:bodyPr>
          <a:lstStyle/>
          <a:p>
            <a:pPr eaLnBrk="0" hangingPunct="0">
              <a:defRPr/>
            </a:pPr>
            <a:r>
              <a:rPr lang="en-US" sz="2800">
                <a:effectLst>
                  <a:outerShdw blurRad="38100" dist="38100" dir="2700000" algn="tl">
                    <a:srgbClr val="000000"/>
                  </a:outerShdw>
                </a:effectLst>
              </a:rPr>
              <a:t>100 T/d</a:t>
            </a:r>
          </a:p>
        </p:txBody>
      </p:sp>
      <p:sp>
        <p:nvSpPr>
          <p:cNvPr id="88080" name="Rectangle 16"/>
          <p:cNvSpPr>
            <a:spLocks noChangeArrowheads="1"/>
          </p:cNvSpPr>
          <p:nvPr/>
        </p:nvSpPr>
        <p:spPr bwMode="auto">
          <a:xfrm>
            <a:off x="7966076" y="3340100"/>
            <a:ext cx="1196097" cy="523220"/>
          </a:xfrm>
          <a:prstGeom prst="rect">
            <a:avLst/>
          </a:prstGeom>
          <a:noFill/>
          <a:ln w="9525">
            <a:noFill/>
            <a:miter lim="800000"/>
            <a:headEnd/>
            <a:tailEnd/>
          </a:ln>
          <a:effectLst/>
        </p:spPr>
        <p:txBody>
          <a:bodyPr wrap="none">
            <a:spAutoFit/>
          </a:bodyPr>
          <a:lstStyle/>
          <a:p>
            <a:pPr eaLnBrk="0" hangingPunct="0">
              <a:defRPr/>
            </a:pPr>
            <a:r>
              <a:rPr lang="en-US" sz="2800">
                <a:effectLst>
                  <a:outerShdw blurRad="38100" dist="38100" dir="2700000" algn="tl">
                    <a:srgbClr val="000000"/>
                  </a:outerShdw>
                </a:effectLst>
              </a:rPr>
              <a:t>  0 T/d</a:t>
            </a:r>
          </a:p>
        </p:txBody>
      </p:sp>
      <p:sp>
        <p:nvSpPr>
          <p:cNvPr id="88081" name="Rectangle 17"/>
          <p:cNvSpPr>
            <a:spLocks noChangeArrowheads="1"/>
          </p:cNvSpPr>
          <p:nvPr/>
        </p:nvSpPr>
        <p:spPr bwMode="auto">
          <a:xfrm>
            <a:off x="8326439" y="3784601"/>
            <a:ext cx="1158875" cy="519113"/>
          </a:xfrm>
          <a:prstGeom prst="rect">
            <a:avLst/>
          </a:prstGeom>
          <a:noFill/>
          <a:ln w="9525">
            <a:noFill/>
            <a:miter lim="800000"/>
            <a:headEnd/>
            <a:tailEnd/>
          </a:ln>
          <a:effectLst/>
        </p:spPr>
        <p:txBody>
          <a:bodyPr wrap="none">
            <a:spAutoFit/>
          </a:bodyPr>
          <a:lstStyle/>
          <a:p>
            <a:pPr eaLnBrk="0" hangingPunct="0">
              <a:defRPr/>
            </a:pPr>
            <a:r>
              <a:rPr lang="en-US" sz="2800">
                <a:effectLst>
                  <a:outerShdw blurRad="38100" dist="38100" dir="2700000" algn="tl">
                    <a:srgbClr val="000000"/>
                  </a:outerShdw>
                </a:effectLst>
              </a:rPr>
              <a:t>-1 T/d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8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9" grpId="0"/>
      <p:bldP spid="88080" grpId="0"/>
      <p:bldP spid="8808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ChangeArrowheads="1"/>
          </p:cNvSpPr>
          <p:nvPr/>
        </p:nvSpPr>
        <p:spPr bwMode="auto">
          <a:xfrm>
            <a:off x="477838" y="400844"/>
            <a:ext cx="9126391" cy="519113"/>
          </a:xfrm>
          <a:prstGeom prst="rect">
            <a:avLst/>
          </a:prstGeom>
          <a:noFill/>
          <a:ln w="9525">
            <a:noFill/>
            <a:miter lim="800000"/>
            <a:headEnd/>
            <a:tailEnd/>
          </a:ln>
          <a:effectLst/>
        </p:spPr>
        <p:txBody>
          <a:bodyPr lIns="92075" tIns="46038" rIns="92075" bIns="46038" anchor="b"/>
          <a:lstStyle/>
          <a:p>
            <a:pPr algn="ctr">
              <a:defRPr/>
            </a:pPr>
            <a:r>
              <a:rPr lang="en-US" sz="3600" b="1" dirty="0"/>
              <a:t>A Potential/Capacity Example for SDR</a:t>
            </a:r>
          </a:p>
        </p:txBody>
      </p:sp>
      <p:sp>
        <p:nvSpPr>
          <p:cNvPr id="88071" name="Text Box 7"/>
          <p:cNvSpPr txBox="1">
            <a:spLocks noChangeArrowheads="1"/>
          </p:cNvSpPr>
          <p:nvPr/>
        </p:nvSpPr>
        <p:spPr bwMode="auto">
          <a:xfrm>
            <a:off x="783365" y="1383480"/>
            <a:ext cx="2906501" cy="1877437"/>
          </a:xfrm>
          <a:prstGeom prst="rect">
            <a:avLst/>
          </a:prstGeom>
          <a:noFill/>
          <a:ln w="9525">
            <a:noFill/>
            <a:miter lim="800000"/>
            <a:headEnd/>
            <a:tailEnd/>
          </a:ln>
          <a:effectLst/>
        </p:spPr>
        <p:txBody>
          <a:bodyPr wrap="none">
            <a:spAutoFit/>
          </a:bodyPr>
          <a:lstStyle/>
          <a:p>
            <a:pPr algn="ctr" eaLnBrk="0" hangingPunct="0">
              <a:defRPr/>
            </a:pPr>
            <a:r>
              <a:rPr lang="en-US" sz="3200" u="sng" dirty="0">
                <a:effectLst>
                  <a:outerShdw blurRad="38100" dist="38100" dir="2700000" algn="tl">
                    <a:srgbClr val="000000"/>
                  </a:outerShdw>
                </a:effectLst>
              </a:rPr>
              <a:t>Inflowing Load</a:t>
            </a:r>
          </a:p>
          <a:p>
            <a:pPr algn="ctr" eaLnBrk="0" hangingPunct="0">
              <a:defRPr/>
            </a:pPr>
            <a:r>
              <a:rPr lang="en-US" sz="2800" dirty="0">
                <a:effectLst>
                  <a:outerShdw blurRad="38100" dist="38100" dir="2700000" algn="tl">
                    <a:srgbClr val="000000"/>
                  </a:outerShdw>
                </a:effectLst>
              </a:rPr>
              <a:t>Silt = 100 T/d</a:t>
            </a:r>
          </a:p>
          <a:p>
            <a:pPr algn="ctr" eaLnBrk="0" hangingPunct="0">
              <a:defRPr/>
            </a:pPr>
            <a:r>
              <a:rPr lang="en-US" sz="2800" dirty="0">
                <a:effectLst>
                  <a:outerShdw blurRad="38100" dist="38100" dir="2700000" algn="tl">
                    <a:srgbClr val="000000"/>
                  </a:outerShdw>
                </a:effectLst>
              </a:rPr>
              <a:t>Sand = 70 T/d</a:t>
            </a:r>
          </a:p>
          <a:p>
            <a:pPr algn="ctr" eaLnBrk="0" hangingPunct="0">
              <a:defRPr/>
            </a:pPr>
            <a:r>
              <a:rPr lang="en-US" sz="2800" dirty="0">
                <a:effectLst>
                  <a:outerShdw blurRad="38100" dist="38100" dir="2700000" algn="tl">
                    <a:srgbClr val="000000"/>
                  </a:outerShdw>
                </a:effectLst>
              </a:rPr>
              <a:t>Gravel = 10 T/d</a:t>
            </a:r>
          </a:p>
        </p:txBody>
      </p:sp>
      <p:sp>
        <p:nvSpPr>
          <p:cNvPr id="88075" name="Text Box 11"/>
          <p:cNvSpPr txBox="1">
            <a:spLocks noChangeArrowheads="1"/>
          </p:cNvSpPr>
          <p:nvPr/>
        </p:nvSpPr>
        <p:spPr bwMode="auto">
          <a:xfrm>
            <a:off x="8001863" y="1338550"/>
            <a:ext cx="3630289" cy="1877437"/>
          </a:xfrm>
          <a:prstGeom prst="rect">
            <a:avLst/>
          </a:prstGeom>
          <a:noFill/>
          <a:ln w="9525">
            <a:noFill/>
            <a:miter lim="800000"/>
            <a:headEnd/>
            <a:tailEnd/>
          </a:ln>
          <a:effectLst/>
        </p:spPr>
        <p:txBody>
          <a:bodyPr wrap="none">
            <a:spAutoFit/>
          </a:bodyPr>
          <a:lstStyle/>
          <a:p>
            <a:pPr eaLnBrk="0" hangingPunct="0">
              <a:defRPr/>
            </a:pPr>
            <a:r>
              <a:rPr lang="en-US" sz="3200" u="sng" dirty="0">
                <a:effectLst>
                  <a:outerShdw blurRad="38100" dist="38100" dir="2700000" algn="tl">
                    <a:srgbClr val="000000"/>
                  </a:outerShdw>
                </a:effectLst>
              </a:rPr>
              <a:t>Transport Capacity</a:t>
            </a:r>
          </a:p>
          <a:p>
            <a:pPr lvl="1" eaLnBrk="0" hangingPunct="0">
              <a:defRPr/>
            </a:pPr>
            <a:r>
              <a:rPr lang="en-US" sz="2800" dirty="0">
                <a:effectLst>
                  <a:outerShdw blurRad="38100" dist="38100" dir="2700000" algn="tl">
                    <a:srgbClr val="000000"/>
                  </a:outerShdw>
                </a:effectLst>
              </a:rPr>
              <a:t>Silt = 120 T/d</a:t>
            </a:r>
          </a:p>
          <a:p>
            <a:pPr lvl="1" eaLnBrk="0" hangingPunct="0">
              <a:defRPr/>
            </a:pPr>
            <a:r>
              <a:rPr lang="en-US" sz="2800" dirty="0">
                <a:effectLst>
                  <a:outerShdw blurRad="38100" dist="38100" dir="2700000" algn="tl">
                    <a:srgbClr val="000000"/>
                  </a:outerShdw>
                </a:effectLst>
              </a:rPr>
              <a:t>Sand = 70 T/d</a:t>
            </a:r>
          </a:p>
          <a:p>
            <a:pPr lvl="1" eaLnBrk="0" hangingPunct="0">
              <a:defRPr/>
            </a:pPr>
            <a:r>
              <a:rPr lang="en-US" sz="2800" dirty="0">
                <a:effectLst>
                  <a:outerShdw blurRad="38100" dist="38100" dir="2700000" algn="tl">
                    <a:srgbClr val="000000"/>
                  </a:outerShdw>
                </a:effectLst>
              </a:rPr>
              <a:t>Gravel = 5 T/d</a:t>
            </a:r>
          </a:p>
        </p:txBody>
      </p:sp>
      <p:sp>
        <p:nvSpPr>
          <p:cNvPr id="88078" name="Text Box 14"/>
          <p:cNvSpPr txBox="1">
            <a:spLocks noChangeArrowheads="1"/>
          </p:cNvSpPr>
          <p:nvPr/>
        </p:nvSpPr>
        <p:spPr bwMode="auto">
          <a:xfrm>
            <a:off x="7708755" y="4002922"/>
            <a:ext cx="3305713" cy="1877437"/>
          </a:xfrm>
          <a:prstGeom prst="rect">
            <a:avLst/>
          </a:prstGeom>
          <a:noFill/>
          <a:ln w="9525">
            <a:noFill/>
            <a:miter lim="800000"/>
            <a:headEnd/>
            <a:tailEnd/>
          </a:ln>
          <a:effectLst/>
        </p:spPr>
        <p:txBody>
          <a:bodyPr wrap="none">
            <a:spAutoFit/>
          </a:bodyPr>
          <a:lstStyle/>
          <a:p>
            <a:pPr eaLnBrk="0" hangingPunct="0">
              <a:defRPr/>
            </a:pPr>
            <a:r>
              <a:rPr lang="en-US" sz="3200" u="sng" dirty="0">
                <a:effectLst>
                  <a:outerShdw blurRad="38100" dist="38100" dir="2700000" algn="tl">
                    <a:srgbClr val="000000"/>
                  </a:outerShdw>
                </a:effectLst>
              </a:rPr>
              <a:t>Surplus or Deficit</a:t>
            </a:r>
          </a:p>
          <a:p>
            <a:pPr lvl="1" eaLnBrk="0" hangingPunct="0">
              <a:defRPr/>
            </a:pPr>
            <a:r>
              <a:rPr lang="en-US" sz="2800" dirty="0">
                <a:effectLst>
                  <a:outerShdw blurRad="38100" dist="38100" dir="2700000" algn="tl">
                    <a:srgbClr val="000000"/>
                  </a:outerShdw>
                </a:effectLst>
              </a:rPr>
              <a:t>Silt =</a:t>
            </a:r>
          </a:p>
          <a:p>
            <a:pPr lvl="1" eaLnBrk="0" hangingPunct="0">
              <a:defRPr/>
            </a:pPr>
            <a:r>
              <a:rPr lang="en-US" sz="2800" dirty="0">
                <a:effectLst>
                  <a:outerShdw blurRad="38100" dist="38100" dir="2700000" algn="tl">
                    <a:srgbClr val="000000"/>
                  </a:outerShdw>
                </a:effectLst>
              </a:rPr>
              <a:t>Sand = </a:t>
            </a:r>
          </a:p>
          <a:p>
            <a:pPr lvl="1" eaLnBrk="0" hangingPunct="0">
              <a:defRPr/>
            </a:pPr>
            <a:r>
              <a:rPr lang="en-US" sz="2800" dirty="0">
                <a:effectLst>
                  <a:outerShdw blurRad="38100" dist="38100" dir="2700000" algn="tl">
                    <a:srgbClr val="000000"/>
                  </a:outerShdw>
                </a:effectLst>
              </a:rPr>
              <a:t>Gravel =</a:t>
            </a:r>
          </a:p>
        </p:txBody>
      </p:sp>
      <p:sp>
        <p:nvSpPr>
          <p:cNvPr id="88079" name="Rectangle 15"/>
          <p:cNvSpPr>
            <a:spLocks noChangeArrowheads="1"/>
          </p:cNvSpPr>
          <p:nvPr/>
        </p:nvSpPr>
        <p:spPr bwMode="auto">
          <a:xfrm>
            <a:off x="9124805" y="4507746"/>
            <a:ext cx="1317925" cy="523220"/>
          </a:xfrm>
          <a:prstGeom prst="rect">
            <a:avLst/>
          </a:prstGeom>
          <a:noFill/>
          <a:ln w="9525">
            <a:noFill/>
            <a:miter lim="800000"/>
            <a:headEnd/>
            <a:tailEnd/>
          </a:ln>
          <a:effectLst/>
        </p:spPr>
        <p:txBody>
          <a:bodyPr wrap="none">
            <a:spAutoFit/>
          </a:bodyPr>
          <a:lstStyle/>
          <a:p>
            <a:pPr eaLnBrk="0" hangingPunct="0">
              <a:defRPr/>
            </a:pPr>
            <a:r>
              <a:rPr lang="en-US" sz="2800" dirty="0">
                <a:effectLst>
                  <a:outerShdw blurRad="38100" dist="38100" dir="2700000" algn="tl">
                    <a:srgbClr val="000000"/>
                  </a:outerShdw>
                </a:effectLst>
              </a:rPr>
              <a:t>-20 T/d</a:t>
            </a:r>
          </a:p>
        </p:txBody>
      </p:sp>
      <p:sp>
        <p:nvSpPr>
          <p:cNvPr id="88080" name="Rectangle 16"/>
          <p:cNvSpPr>
            <a:spLocks noChangeArrowheads="1"/>
          </p:cNvSpPr>
          <p:nvPr/>
        </p:nvSpPr>
        <p:spPr bwMode="auto">
          <a:xfrm>
            <a:off x="9243867" y="4915733"/>
            <a:ext cx="1196097" cy="523220"/>
          </a:xfrm>
          <a:prstGeom prst="rect">
            <a:avLst/>
          </a:prstGeom>
          <a:noFill/>
          <a:ln w="9525">
            <a:noFill/>
            <a:miter lim="800000"/>
            <a:headEnd/>
            <a:tailEnd/>
          </a:ln>
          <a:effectLst/>
        </p:spPr>
        <p:txBody>
          <a:bodyPr wrap="none">
            <a:spAutoFit/>
          </a:bodyPr>
          <a:lstStyle/>
          <a:p>
            <a:pPr eaLnBrk="0" hangingPunct="0">
              <a:defRPr/>
            </a:pPr>
            <a:r>
              <a:rPr lang="en-US" sz="2800" dirty="0">
                <a:effectLst>
                  <a:outerShdw blurRad="38100" dist="38100" dir="2700000" algn="tl">
                    <a:srgbClr val="000000"/>
                  </a:outerShdw>
                </a:effectLst>
              </a:rPr>
              <a:t>  0 T/d</a:t>
            </a:r>
          </a:p>
        </p:txBody>
      </p:sp>
      <p:sp>
        <p:nvSpPr>
          <p:cNvPr id="88081" name="Rectangle 17"/>
          <p:cNvSpPr>
            <a:spLocks noChangeArrowheads="1"/>
          </p:cNvSpPr>
          <p:nvPr/>
        </p:nvSpPr>
        <p:spPr bwMode="auto">
          <a:xfrm>
            <a:off x="9604230" y="5360234"/>
            <a:ext cx="997324" cy="523220"/>
          </a:xfrm>
          <a:prstGeom prst="rect">
            <a:avLst/>
          </a:prstGeom>
          <a:noFill/>
          <a:ln w="9525">
            <a:noFill/>
            <a:miter lim="800000"/>
            <a:headEnd/>
            <a:tailEnd/>
          </a:ln>
          <a:effectLst/>
        </p:spPr>
        <p:txBody>
          <a:bodyPr wrap="none">
            <a:spAutoFit/>
          </a:bodyPr>
          <a:lstStyle/>
          <a:p>
            <a:pPr eaLnBrk="0" hangingPunct="0">
              <a:defRPr/>
            </a:pPr>
            <a:r>
              <a:rPr lang="en-US" sz="2800" dirty="0">
                <a:effectLst>
                  <a:outerShdw blurRad="38100" dist="38100" dir="2700000" algn="tl">
                    <a:srgbClr val="000000"/>
                  </a:outerShdw>
                </a:effectLst>
              </a:rPr>
              <a:t>5 T/d</a:t>
            </a:r>
          </a:p>
        </p:txBody>
      </p:sp>
      <p:sp>
        <p:nvSpPr>
          <p:cNvPr id="4" name="Text Box 7">
            <a:extLst>
              <a:ext uri="{FF2B5EF4-FFF2-40B4-BE49-F238E27FC236}">
                <a16:creationId xmlns:a16="http://schemas.microsoft.com/office/drawing/2014/main" id="{242F9556-250B-D6C1-D3F7-170CCD0476FC}"/>
              </a:ext>
            </a:extLst>
          </p:cNvPr>
          <p:cNvSpPr txBox="1">
            <a:spLocks noChangeArrowheads="1"/>
          </p:cNvSpPr>
          <p:nvPr/>
        </p:nvSpPr>
        <p:spPr bwMode="auto">
          <a:xfrm>
            <a:off x="4647657" y="1353458"/>
            <a:ext cx="2153154" cy="1877437"/>
          </a:xfrm>
          <a:prstGeom prst="rect">
            <a:avLst/>
          </a:prstGeom>
          <a:noFill/>
          <a:ln w="9525">
            <a:noFill/>
            <a:miter lim="800000"/>
            <a:headEnd/>
            <a:tailEnd/>
          </a:ln>
          <a:effectLst/>
        </p:spPr>
        <p:txBody>
          <a:bodyPr wrap="none">
            <a:spAutoFit/>
          </a:bodyPr>
          <a:lstStyle/>
          <a:p>
            <a:pPr algn="ctr" eaLnBrk="0" hangingPunct="0">
              <a:defRPr/>
            </a:pPr>
            <a:r>
              <a:rPr lang="en-US" sz="3200" u="sng" dirty="0">
                <a:solidFill>
                  <a:srgbClr val="0070C0"/>
                </a:solidFill>
                <a:effectLst>
                  <a:outerShdw blurRad="38100" dist="38100" dir="2700000" algn="tl">
                    <a:srgbClr val="000000"/>
                  </a:outerShdw>
                </a:effectLst>
              </a:rPr>
              <a:t>SDR</a:t>
            </a:r>
          </a:p>
          <a:p>
            <a:pPr algn="ctr" eaLnBrk="0" hangingPunct="0">
              <a:defRPr/>
            </a:pPr>
            <a:r>
              <a:rPr lang="en-US" sz="2800" dirty="0">
                <a:solidFill>
                  <a:srgbClr val="0070C0"/>
                </a:solidFill>
                <a:effectLst>
                  <a:outerShdw blurRad="38100" dist="38100" dir="2700000" algn="tl">
                    <a:srgbClr val="000000"/>
                  </a:outerShdw>
                </a:effectLst>
              </a:rPr>
              <a:t>Silt = 1.2</a:t>
            </a:r>
          </a:p>
          <a:p>
            <a:pPr algn="ctr" eaLnBrk="0" hangingPunct="0">
              <a:defRPr/>
            </a:pPr>
            <a:r>
              <a:rPr lang="en-US" sz="2800" dirty="0">
                <a:solidFill>
                  <a:srgbClr val="0070C0"/>
                </a:solidFill>
                <a:effectLst>
                  <a:outerShdw blurRad="38100" dist="38100" dir="2700000" algn="tl">
                    <a:srgbClr val="000000"/>
                  </a:outerShdw>
                </a:effectLst>
              </a:rPr>
              <a:t>Sand = 1</a:t>
            </a:r>
          </a:p>
          <a:p>
            <a:pPr algn="ctr" eaLnBrk="0" hangingPunct="0">
              <a:defRPr/>
            </a:pPr>
            <a:r>
              <a:rPr lang="en-US" sz="2800" dirty="0">
                <a:solidFill>
                  <a:srgbClr val="0070C0"/>
                </a:solidFill>
                <a:effectLst>
                  <a:outerShdw blurRad="38100" dist="38100" dir="2700000" algn="tl">
                    <a:srgbClr val="000000"/>
                  </a:outerShdw>
                </a:effectLst>
              </a:rPr>
              <a:t>Gravel = 0.5</a:t>
            </a:r>
          </a:p>
        </p:txBody>
      </p:sp>
      <p:sp>
        <p:nvSpPr>
          <p:cNvPr id="5" name="TextBox 4">
            <a:extLst>
              <a:ext uri="{FF2B5EF4-FFF2-40B4-BE49-F238E27FC236}">
                <a16:creationId xmlns:a16="http://schemas.microsoft.com/office/drawing/2014/main" id="{56C60598-FEF5-3A0F-9455-65D2EDDB293A}"/>
              </a:ext>
            </a:extLst>
          </p:cNvPr>
          <p:cNvSpPr txBox="1"/>
          <p:nvPr/>
        </p:nvSpPr>
        <p:spPr>
          <a:xfrm>
            <a:off x="3818882" y="2147193"/>
            <a:ext cx="526106" cy="707886"/>
          </a:xfrm>
          <a:prstGeom prst="rect">
            <a:avLst/>
          </a:prstGeom>
          <a:noFill/>
        </p:spPr>
        <p:txBody>
          <a:bodyPr wrap="none" rtlCol="0">
            <a:spAutoFit/>
          </a:bodyPr>
          <a:lstStyle/>
          <a:p>
            <a:r>
              <a:rPr lang="en-US" sz="4000" b="1" dirty="0"/>
              <a:t>X</a:t>
            </a:r>
          </a:p>
        </p:txBody>
      </p:sp>
      <p:sp>
        <p:nvSpPr>
          <p:cNvPr id="6" name="TextBox 5">
            <a:extLst>
              <a:ext uri="{FF2B5EF4-FFF2-40B4-BE49-F238E27FC236}">
                <a16:creationId xmlns:a16="http://schemas.microsoft.com/office/drawing/2014/main" id="{D2F74742-60EF-C774-2075-E573A002FD63}"/>
              </a:ext>
            </a:extLst>
          </p:cNvPr>
          <p:cNvSpPr txBox="1"/>
          <p:nvPr/>
        </p:nvSpPr>
        <p:spPr>
          <a:xfrm>
            <a:off x="7421084" y="2147193"/>
            <a:ext cx="484428" cy="707886"/>
          </a:xfrm>
          <a:prstGeom prst="rect">
            <a:avLst/>
          </a:prstGeom>
          <a:noFill/>
        </p:spPr>
        <p:txBody>
          <a:bodyPr wrap="none" rtlCol="0">
            <a:spAutoFit/>
          </a:bodyPr>
          <a:lstStyle/>
          <a:p>
            <a:r>
              <a:rPr lang="en-US" sz="4000" b="1" dirty="0"/>
              <a:t>=</a:t>
            </a:r>
          </a:p>
        </p:txBody>
      </p:sp>
      <p:sp>
        <p:nvSpPr>
          <p:cNvPr id="2" name="Rectangle 6" descr="Recycled paper">
            <a:extLst>
              <a:ext uri="{FF2B5EF4-FFF2-40B4-BE49-F238E27FC236}">
                <a16:creationId xmlns:a16="http://schemas.microsoft.com/office/drawing/2014/main" id="{692B2FF6-6AA0-8043-DAB7-42518BD39737}"/>
              </a:ext>
            </a:extLst>
          </p:cNvPr>
          <p:cNvSpPr>
            <a:spLocks noChangeArrowheads="1"/>
          </p:cNvSpPr>
          <p:nvPr/>
        </p:nvSpPr>
        <p:spPr bwMode="auto">
          <a:xfrm>
            <a:off x="1239828" y="4781222"/>
            <a:ext cx="4349750" cy="1319790"/>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pPr eaLnBrk="0" hangingPunct="0"/>
            <a:endParaRPr lang="en-US"/>
          </a:p>
        </p:txBody>
      </p:sp>
      <p:sp>
        <p:nvSpPr>
          <p:cNvPr id="3" name="Rectangle 5" descr="Newsprint">
            <a:extLst>
              <a:ext uri="{FF2B5EF4-FFF2-40B4-BE49-F238E27FC236}">
                <a16:creationId xmlns:a16="http://schemas.microsoft.com/office/drawing/2014/main" id="{55814918-CA2B-B376-A652-D1343D988262}"/>
              </a:ext>
            </a:extLst>
          </p:cNvPr>
          <p:cNvSpPr>
            <a:spLocks noChangeArrowheads="1"/>
          </p:cNvSpPr>
          <p:nvPr/>
        </p:nvSpPr>
        <p:spPr bwMode="auto">
          <a:xfrm>
            <a:off x="1239828" y="4008110"/>
            <a:ext cx="4349750" cy="879475"/>
          </a:xfrm>
          <a:prstGeom prst="rect">
            <a:avLst/>
          </a:prstGeom>
          <a:blipFill dpi="0" rotWithShape="1">
            <a:blip r:embed="rId4" cstate="print"/>
            <a:srcRect/>
            <a:tile tx="0" ty="0" sx="100000" sy="100000" flip="none" algn="tl"/>
          </a:blipFill>
          <a:ln w="9525">
            <a:solidFill>
              <a:schemeClr val="tx1"/>
            </a:solidFill>
            <a:miter lim="800000"/>
            <a:headEnd/>
            <a:tailEnd/>
          </a:ln>
        </p:spPr>
        <p:txBody>
          <a:bodyPr wrap="none" anchor="ctr"/>
          <a:lstStyle/>
          <a:p>
            <a:pPr algn="ctr" eaLnBrk="0" hangingPunct="0"/>
            <a:r>
              <a:rPr lang="en-US" b="1" dirty="0"/>
              <a:t>Silt = 10%</a:t>
            </a:r>
          </a:p>
          <a:p>
            <a:pPr algn="ctr" eaLnBrk="0" hangingPunct="0"/>
            <a:r>
              <a:rPr lang="en-US" b="1" dirty="0"/>
              <a:t>Sand = 70%</a:t>
            </a:r>
          </a:p>
          <a:p>
            <a:pPr algn="ctr" eaLnBrk="0" hangingPunct="0"/>
            <a:r>
              <a:rPr lang="en-US" b="1" dirty="0"/>
              <a:t>Gravel = 20%</a:t>
            </a:r>
          </a:p>
        </p:txBody>
      </p:sp>
      <p:sp>
        <p:nvSpPr>
          <p:cNvPr id="7" name="Text Box 8">
            <a:extLst>
              <a:ext uri="{FF2B5EF4-FFF2-40B4-BE49-F238E27FC236}">
                <a16:creationId xmlns:a16="http://schemas.microsoft.com/office/drawing/2014/main" id="{3E8C63A8-8C80-EEB9-8A09-C33740109BCC}"/>
              </a:ext>
            </a:extLst>
          </p:cNvPr>
          <p:cNvSpPr txBox="1">
            <a:spLocks noChangeArrowheads="1"/>
          </p:cNvSpPr>
          <p:nvPr/>
        </p:nvSpPr>
        <p:spPr bwMode="auto">
          <a:xfrm>
            <a:off x="5648316" y="4238297"/>
            <a:ext cx="1454244" cy="369332"/>
          </a:xfrm>
          <a:prstGeom prst="rect">
            <a:avLst/>
          </a:prstGeom>
          <a:noFill/>
          <a:ln w="9525">
            <a:noFill/>
            <a:miter lim="800000"/>
            <a:headEnd/>
            <a:tailEnd/>
          </a:ln>
        </p:spPr>
        <p:txBody>
          <a:bodyPr wrap="none">
            <a:spAutoFit/>
          </a:bodyPr>
          <a:lstStyle/>
          <a:p>
            <a:pPr eaLnBrk="0" hangingPunct="0"/>
            <a:r>
              <a:rPr lang="en-US"/>
              <a:t>Active Layer</a:t>
            </a:r>
          </a:p>
        </p:txBody>
      </p:sp>
      <p:sp>
        <p:nvSpPr>
          <p:cNvPr id="8" name="Text Box 9">
            <a:extLst>
              <a:ext uri="{FF2B5EF4-FFF2-40B4-BE49-F238E27FC236}">
                <a16:creationId xmlns:a16="http://schemas.microsoft.com/office/drawing/2014/main" id="{A0056EF7-40DC-218E-89B7-6AA5663BF082}"/>
              </a:ext>
            </a:extLst>
          </p:cNvPr>
          <p:cNvSpPr txBox="1">
            <a:spLocks noChangeArrowheads="1"/>
          </p:cNvSpPr>
          <p:nvPr/>
        </p:nvSpPr>
        <p:spPr bwMode="auto">
          <a:xfrm>
            <a:off x="5659429" y="5422572"/>
            <a:ext cx="1609725" cy="366712"/>
          </a:xfrm>
          <a:prstGeom prst="rect">
            <a:avLst/>
          </a:prstGeom>
          <a:noFill/>
          <a:ln w="9525">
            <a:noFill/>
            <a:miter lim="800000"/>
            <a:headEnd/>
            <a:tailEnd/>
          </a:ln>
        </p:spPr>
        <p:txBody>
          <a:bodyPr wrap="none">
            <a:spAutoFit/>
          </a:bodyPr>
          <a:lstStyle/>
          <a:p>
            <a:pPr eaLnBrk="0" hangingPunct="0"/>
            <a:r>
              <a:rPr lang="en-US"/>
              <a:t>Inactive Layer</a:t>
            </a:r>
          </a:p>
        </p:txBody>
      </p:sp>
      <p:sp>
        <p:nvSpPr>
          <p:cNvPr id="9" name="TextBox 8">
            <a:extLst>
              <a:ext uri="{FF2B5EF4-FFF2-40B4-BE49-F238E27FC236}">
                <a16:creationId xmlns:a16="http://schemas.microsoft.com/office/drawing/2014/main" id="{7E8C583E-8DEB-FC96-5609-61CA33DFB14D}"/>
              </a:ext>
            </a:extLst>
          </p:cNvPr>
          <p:cNvSpPr txBox="1"/>
          <p:nvPr/>
        </p:nvSpPr>
        <p:spPr>
          <a:xfrm>
            <a:off x="1186710" y="6101012"/>
            <a:ext cx="4349750" cy="1006429"/>
          </a:xfrm>
          <a:prstGeom prst="rect">
            <a:avLst/>
          </a:prstGeom>
          <a:noFill/>
        </p:spPr>
        <p:txBody>
          <a:bodyPr wrap="square">
            <a:spAutoFit/>
          </a:bodyPr>
          <a:lstStyle/>
          <a:p>
            <a:pPr>
              <a:lnSpc>
                <a:spcPct val="90000"/>
              </a:lnSpc>
              <a:defRPr/>
            </a:pPr>
            <a:r>
              <a:rPr lang="en-US" sz="1200" b="1" dirty="0">
                <a:solidFill>
                  <a:srgbClr val="FF0000"/>
                </a:solidFill>
              </a:rPr>
              <a:t>Note: SDR is not function of fraction of each grain size material in active layer of bed however the bottom layers (active and inactive layers) will be updated based on erosion and deposition. </a:t>
            </a:r>
          </a:p>
          <a:p>
            <a:pPr>
              <a:lnSpc>
                <a:spcPct val="90000"/>
              </a:lnSpc>
              <a:defRPr/>
            </a:pPr>
            <a:endParaRPr lang="en-US" b="1" dirty="0">
              <a:solidFill>
                <a:srgbClr val="00B0F0"/>
              </a:solidFill>
            </a:endParaRPr>
          </a:p>
        </p:txBody>
      </p:sp>
      <p:sp>
        <p:nvSpPr>
          <p:cNvPr id="10" name="Text Box 10">
            <a:extLst>
              <a:ext uri="{FF2B5EF4-FFF2-40B4-BE49-F238E27FC236}">
                <a16:creationId xmlns:a16="http://schemas.microsoft.com/office/drawing/2014/main" id="{6B5BA4D0-DAC9-FB75-AD45-37B328171A56}"/>
              </a:ext>
            </a:extLst>
          </p:cNvPr>
          <p:cNvSpPr txBox="1">
            <a:spLocks noChangeArrowheads="1"/>
          </p:cNvSpPr>
          <p:nvPr/>
        </p:nvSpPr>
        <p:spPr bwMode="auto">
          <a:xfrm>
            <a:off x="7621412" y="850751"/>
            <a:ext cx="4324710" cy="646331"/>
          </a:xfrm>
          <a:prstGeom prst="rect">
            <a:avLst/>
          </a:prstGeom>
          <a:noFill/>
          <a:ln w="9525">
            <a:noFill/>
            <a:miter lim="800000"/>
            <a:headEnd/>
            <a:tailEnd/>
          </a:ln>
          <a:effectLst/>
        </p:spPr>
        <p:txBody>
          <a:bodyPr wrap="none">
            <a:spAutoFit/>
          </a:bodyPr>
          <a:lstStyle/>
          <a:p>
            <a:pPr algn="ctr" eaLnBrk="0" hangingPunct="0">
              <a:defRPr/>
            </a:pPr>
            <a:r>
              <a:rPr lang="en-US" u="sng" dirty="0">
                <a:solidFill>
                  <a:srgbClr val="0070C0"/>
                </a:solidFill>
              </a:rPr>
              <a:t>Sediment Inflow X SDR = </a:t>
            </a:r>
          </a:p>
          <a:p>
            <a:pPr algn="ctr" eaLnBrk="0" hangingPunct="0">
              <a:defRPr/>
            </a:pPr>
            <a:r>
              <a:rPr lang="en-US" u="sng" dirty="0">
                <a:solidFill>
                  <a:srgbClr val="0070C0"/>
                </a:solidFill>
              </a:rPr>
              <a:t>Transport Potential = Transport Capacity</a:t>
            </a:r>
            <a:endParaRPr lang="en-US"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80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8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9" grpId="0"/>
      <p:bldP spid="88080" grpId="0"/>
      <p:bldP spid="8808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27982" y="261640"/>
            <a:ext cx="10247764" cy="771525"/>
          </a:xfrm>
          <a:prstGeom prst="rect">
            <a:avLst/>
          </a:prstGeom>
        </p:spPr>
        <p:txBody>
          <a:bodyPr/>
          <a:lstStyle/>
          <a:p>
            <a:pPr eaLnBrk="0" fontAlgn="base" hangingPunct="0">
              <a:spcBef>
                <a:spcPct val="0"/>
              </a:spcBef>
              <a:spcAft>
                <a:spcPct val="0"/>
              </a:spcAft>
              <a:defRPr/>
            </a:pPr>
            <a:r>
              <a:rPr lang="en-US" sz="3600" b="1" kern="0" dirty="0">
                <a:latin typeface="+mj-lt"/>
                <a:ea typeface="+mj-ea"/>
                <a:cs typeface="+mj-cs"/>
              </a:rPr>
              <a:t>Limitation of Simplified HMS Approach</a:t>
            </a:r>
          </a:p>
        </p:txBody>
      </p:sp>
      <p:cxnSp>
        <p:nvCxnSpPr>
          <p:cNvPr id="6" name="Straight Connector 5"/>
          <p:cNvCxnSpPr/>
          <p:nvPr/>
        </p:nvCxnSpPr>
        <p:spPr bwMode="auto">
          <a:xfrm>
            <a:off x="2400300" y="1917700"/>
            <a:ext cx="2628900" cy="0"/>
          </a:xfrm>
          <a:prstGeom prst="line">
            <a:avLst/>
          </a:prstGeom>
          <a:solidFill>
            <a:schemeClr val="accent1"/>
          </a:solidFill>
          <a:ln w="9525" cap="flat" cmpd="sng" algn="ctr">
            <a:solidFill>
              <a:schemeClr val="tx2">
                <a:lumMod val="50000"/>
              </a:schemeClr>
            </a:solidFill>
            <a:prstDash val="solid"/>
            <a:round/>
            <a:headEnd type="none" w="med" len="med"/>
            <a:tailEnd type="none" w="med" len="med"/>
          </a:ln>
          <a:effectLst/>
        </p:spPr>
      </p:cxnSp>
      <p:sp>
        <p:nvSpPr>
          <p:cNvPr id="3" name="Freeform 2"/>
          <p:cNvSpPr/>
          <p:nvPr/>
        </p:nvSpPr>
        <p:spPr bwMode="auto">
          <a:xfrm>
            <a:off x="2260600" y="1371600"/>
            <a:ext cx="2971800" cy="1549400"/>
          </a:xfrm>
          <a:custGeom>
            <a:avLst/>
            <a:gdLst>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28900 w 2971800"/>
              <a:gd name="connsiteY6" fmla="*/ 812800 h 1549400"/>
              <a:gd name="connsiteX7" fmla="*/ 2971800 w 2971800"/>
              <a:gd name="connsiteY7" fmla="*/ 0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1549400">
                <a:moveTo>
                  <a:pt x="0" y="330200"/>
                </a:moveTo>
                <a:lnTo>
                  <a:pt x="330200" y="876300"/>
                </a:lnTo>
                <a:lnTo>
                  <a:pt x="1168400" y="977900"/>
                </a:lnTo>
                <a:lnTo>
                  <a:pt x="1295400" y="1536700"/>
                </a:lnTo>
                <a:lnTo>
                  <a:pt x="1752600" y="1549400"/>
                </a:lnTo>
                <a:lnTo>
                  <a:pt x="1841500" y="863600"/>
                </a:lnTo>
                <a:lnTo>
                  <a:pt x="2628900" y="812800"/>
                </a:lnTo>
                <a:lnTo>
                  <a:pt x="2971800" y="0"/>
                </a:lnTo>
              </a:path>
            </a:pathLst>
          </a:cu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cxnSp>
        <p:nvCxnSpPr>
          <p:cNvPr id="7" name="Straight Connector 6"/>
          <p:cNvCxnSpPr/>
          <p:nvPr/>
        </p:nvCxnSpPr>
        <p:spPr bwMode="auto">
          <a:xfrm>
            <a:off x="6819900" y="1917700"/>
            <a:ext cx="2628900" cy="0"/>
          </a:xfrm>
          <a:prstGeom prst="line">
            <a:avLst/>
          </a:prstGeom>
          <a:solidFill>
            <a:schemeClr val="accent1"/>
          </a:solidFill>
          <a:ln w="9525" cap="flat" cmpd="sng" algn="ctr">
            <a:solidFill>
              <a:schemeClr val="tx2">
                <a:lumMod val="50000"/>
              </a:schemeClr>
            </a:solidFill>
            <a:prstDash val="solid"/>
            <a:round/>
            <a:headEnd type="none" w="med" len="med"/>
            <a:tailEnd type="none" w="med" len="med"/>
          </a:ln>
          <a:effectLst/>
        </p:spPr>
      </p:cxnSp>
      <p:sp>
        <p:nvSpPr>
          <p:cNvPr id="8" name="Freeform 7"/>
          <p:cNvSpPr/>
          <p:nvPr/>
        </p:nvSpPr>
        <p:spPr bwMode="auto">
          <a:xfrm>
            <a:off x="6680200" y="1371600"/>
            <a:ext cx="2971800" cy="1549400"/>
          </a:xfrm>
          <a:custGeom>
            <a:avLst/>
            <a:gdLst>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28900 w 2971800"/>
              <a:gd name="connsiteY6" fmla="*/ 812800 h 1549400"/>
              <a:gd name="connsiteX7" fmla="*/ 2971800 w 2971800"/>
              <a:gd name="connsiteY7" fmla="*/ 0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1549400">
                <a:moveTo>
                  <a:pt x="0" y="330200"/>
                </a:moveTo>
                <a:lnTo>
                  <a:pt x="330200" y="876300"/>
                </a:lnTo>
                <a:lnTo>
                  <a:pt x="1168400" y="977900"/>
                </a:lnTo>
                <a:lnTo>
                  <a:pt x="1295400" y="1536700"/>
                </a:lnTo>
                <a:lnTo>
                  <a:pt x="1752600" y="1549400"/>
                </a:lnTo>
                <a:lnTo>
                  <a:pt x="1841500" y="863600"/>
                </a:lnTo>
                <a:lnTo>
                  <a:pt x="2628900" y="812800"/>
                </a:lnTo>
                <a:lnTo>
                  <a:pt x="2971800" y="0"/>
                </a:lnTo>
              </a:path>
            </a:pathLst>
          </a:cu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9" name="Right Arrow 8"/>
          <p:cNvSpPr/>
          <p:nvPr/>
        </p:nvSpPr>
        <p:spPr bwMode="auto">
          <a:xfrm>
            <a:off x="5283200" y="1968500"/>
            <a:ext cx="1206500" cy="69850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a:latin typeface="Tahoma" pitchFamily="34" charset="0"/>
              </a:rPr>
              <a:t>Deposit</a:t>
            </a:r>
          </a:p>
        </p:txBody>
      </p:sp>
      <p:sp>
        <p:nvSpPr>
          <p:cNvPr id="10" name="TextBox 9"/>
          <p:cNvSpPr txBox="1"/>
          <p:nvPr/>
        </p:nvSpPr>
        <p:spPr>
          <a:xfrm>
            <a:off x="3200401" y="1231900"/>
            <a:ext cx="886781" cy="369332"/>
          </a:xfrm>
          <a:prstGeom prst="rect">
            <a:avLst/>
          </a:prstGeom>
          <a:noFill/>
        </p:spPr>
        <p:txBody>
          <a:bodyPr wrap="none" rtlCol="0">
            <a:spAutoFit/>
          </a:bodyPr>
          <a:lstStyle/>
          <a:p>
            <a:r>
              <a:rPr lang="en-US" dirty="0"/>
              <a:t>Time 1</a:t>
            </a:r>
          </a:p>
        </p:txBody>
      </p:sp>
      <p:sp>
        <p:nvSpPr>
          <p:cNvPr id="11" name="TextBox 10"/>
          <p:cNvSpPr txBox="1"/>
          <p:nvPr/>
        </p:nvSpPr>
        <p:spPr>
          <a:xfrm>
            <a:off x="7734301" y="1231900"/>
            <a:ext cx="886781" cy="369332"/>
          </a:xfrm>
          <a:prstGeom prst="rect">
            <a:avLst/>
          </a:prstGeom>
          <a:noFill/>
        </p:spPr>
        <p:txBody>
          <a:bodyPr wrap="none" rtlCol="0">
            <a:spAutoFit/>
          </a:bodyPr>
          <a:lstStyle/>
          <a:p>
            <a:r>
              <a:rPr lang="en-US" dirty="0"/>
              <a:t>Time 2</a:t>
            </a:r>
          </a:p>
        </p:txBody>
      </p:sp>
      <p:sp>
        <p:nvSpPr>
          <p:cNvPr id="12" name="Rectangle 2"/>
          <p:cNvSpPr txBox="1">
            <a:spLocks noChangeArrowheads="1"/>
          </p:cNvSpPr>
          <p:nvPr/>
        </p:nvSpPr>
        <p:spPr>
          <a:xfrm>
            <a:off x="306104" y="1760537"/>
            <a:ext cx="1746250" cy="771525"/>
          </a:xfrm>
          <a:prstGeom prst="rect">
            <a:avLst/>
          </a:prstGeom>
        </p:spPr>
        <p:txBody>
          <a:bodyPr/>
          <a:lstStyle/>
          <a:p>
            <a:pPr algn="ctr" eaLnBrk="0" fontAlgn="base" hangingPunct="0">
              <a:spcBef>
                <a:spcPct val="0"/>
              </a:spcBef>
              <a:spcAft>
                <a:spcPct val="0"/>
              </a:spcAft>
              <a:defRPr/>
            </a:pPr>
            <a:r>
              <a:rPr lang="en-US" sz="3600" kern="0" dirty="0">
                <a:latin typeface="+mj-lt"/>
                <a:ea typeface="+mj-ea"/>
                <a:cs typeface="+mj-cs"/>
              </a:rPr>
              <a:t>HMS</a:t>
            </a:r>
          </a:p>
        </p:txBody>
      </p:sp>
      <p:sp>
        <p:nvSpPr>
          <p:cNvPr id="13" name="TextBox 12"/>
          <p:cNvSpPr txBox="1"/>
          <p:nvPr/>
        </p:nvSpPr>
        <p:spPr>
          <a:xfrm>
            <a:off x="4216401" y="3149601"/>
            <a:ext cx="3324885" cy="461665"/>
          </a:xfrm>
          <a:prstGeom prst="rect">
            <a:avLst/>
          </a:prstGeom>
          <a:noFill/>
        </p:spPr>
        <p:txBody>
          <a:bodyPr wrap="none" rtlCol="0">
            <a:spAutoFit/>
          </a:bodyPr>
          <a:lstStyle/>
          <a:p>
            <a:r>
              <a:rPr lang="en-US" sz="2400" dirty="0"/>
              <a:t>Capacity</a:t>
            </a:r>
            <a:r>
              <a:rPr lang="en-US" sz="2400" baseline="-25000" dirty="0"/>
              <a:t>t1</a:t>
            </a:r>
            <a:r>
              <a:rPr lang="en-US" sz="2400" dirty="0"/>
              <a:t> = Capaicity</a:t>
            </a:r>
            <a:r>
              <a:rPr lang="en-US" sz="2400" baseline="-25000" dirty="0"/>
              <a:t>t2</a:t>
            </a:r>
          </a:p>
        </p:txBody>
      </p:sp>
      <p:cxnSp>
        <p:nvCxnSpPr>
          <p:cNvPr id="14" name="Straight Connector 13"/>
          <p:cNvCxnSpPr/>
          <p:nvPr/>
        </p:nvCxnSpPr>
        <p:spPr bwMode="auto">
          <a:xfrm>
            <a:off x="2400300" y="4673600"/>
            <a:ext cx="2628900" cy="0"/>
          </a:xfrm>
          <a:prstGeom prst="line">
            <a:avLst/>
          </a:prstGeom>
          <a:solidFill>
            <a:schemeClr val="accent1"/>
          </a:solidFill>
          <a:ln w="9525" cap="flat" cmpd="sng" algn="ctr">
            <a:solidFill>
              <a:schemeClr val="tx2">
                <a:lumMod val="50000"/>
              </a:schemeClr>
            </a:solidFill>
            <a:prstDash val="solid"/>
            <a:round/>
            <a:headEnd type="none" w="med" len="med"/>
            <a:tailEnd type="none" w="med" len="med"/>
          </a:ln>
          <a:effectLst/>
        </p:spPr>
      </p:cxnSp>
      <p:sp>
        <p:nvSpPr>
          <p:cNvPr id="15" name="Freeform 14"/>
          <p:cNvSpPr/>
          <p:nvPr/>
        </p:nvSpPr>
        <p:spPr bwMode="auto">
          <a:xfrm>
            <a:off x="2260600" y="4127500"/>
            <a:ext cx="2971800" cy="1549400"/>
          </a:xfrm>
          <a:custGeom>
            <a:avLst/>
            <a:gdLst>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28900 w 2971800"/>
              <a:gd name="connsiteY6" fmla="*/ 812800 h 1549400"/>
              <a:gd name="connsiteX7" fmla="*/ 2971800 w 2971800"/>
              <a:gd name="connsiteY7" fmla="*/ 0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1549400">
                <a:moveTo>
                  <a:pt x="0" y="330200"/>
                </a:moveTo>
                <a:lnTo>
                  <a:pt x="330200" y="876300"/>
                </a:lnTo>
                <a:lnTo>
                  <a:pt x="1168400" y="977900"/>
                </a:lnTo>
                <a:lnTo>
                  <a:pt x="1295400" y="1536700"/>
                </a:lnTo>
                <a:lnTo>
                  <a:pt x="1752600" y="1549400"/>
                </a:lnTo>
                <a:lnTo>
                  <a:pt x="1841500" y="863600"/>
                </a:lnTo>
                <a:lnTo>
                  <a:pt x="2628900" y="812800"/>
                </a:lnTo>
                <a:lnTo>
                  <a:pt x="2971800" y="0"/>
                </a:lnTo>
              </a:path>
            </a:pathLst>
          </a:cu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cxnSp>
        <p:nvCxnSpPr>
          <p:cNvPr id="16" name="Straight Connector 15"/>
          <p:cNvCxnSpPr/>
          <p:nvPr/>
        </p:nvCxnSpPr>
        <p:spPr bwMode="auto">
          <a:xfrm>
            <a:off x="6819900" y="4673600"/>
            <a:ext cx="2628900" cy="0"/>
          </a:xfrm>
          <a:prstGeom prst="line">
            <a:avLst/>
          </a:prstGeom>
          <a:solidFill>
            <a:schemeClr val="accent1"/>
          </a:solidFill>
          <a:ln w="9525" cap="flat" cmpd="sng" algn="ctr">
            <a:solidFill>
              <a:schemeClr val="tx2">
                <a:lumMod val="50000"/>
              </a:schemeClr>
            </a:solidFill>
            <a:prstDash val="solid"/>
            <a:round/>
            <a:headEnd type="none" w="med" len="med"/>
            <a:tailEnd type="none" w="med" len="med"/>
          </a:ln>
          <a:effectLst/>
        </p:spPr>
      </p:cxnSp>
      <p:sp>
        <p:nvSpPr>
          <p:cNvPr id="17" name="Freeform 16"/>
          <p:cNvSpPr/>
          <p:nvPr/>
        </p:nvSpPr>
        <p:spPr bwMode="auto">
          <a:xfrm>
            <a:off x="6680200" y="4127500"/>
            <a:ext cx="2971800" cy="1549400"/>
          </a:xfrm>
          <a:custGeom>
            <a:avLst/>
            <a:gdLst>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28900 w 2971800"/>
              <a:gd name="connsiteY6" fmla="*/ 812800 h 1549400"/>
              <a:gd name="connsiteX7" fmla="*/ 2971800 w 2971800"/>
              <a:gd name="connsiteY7" fmla="*/ 0 h 154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1549400">
                <a:moveTo>
                  <a:pt x="0" y="330200"/>
                </a:moveTo>
                <a:lnTo>
                  <a:pt x="330200" y="876300"/>
                </a:lnTo>
                <a:lnTo>
                  <a:pt x="1168400" y="977900"/>
                </a:lnTo>
                <a:lnTo>
                  <a:pt x="1295400" y="1536700"/>
                </a:lnTo>
                <a:lnTo>
                  <a:pt x="1752600" y="1549400"/>
                </a:lnTo>
                <a:lnTo>
                  <a:pt x="1841500" y="863600"/>
                </a:lnTo>
                <a:lnTo>
                  <a:pt x="2628900" y="812800"/>
                </a:lnTo>
                <a:lnTo>
                  <a:pt x="2971800" y="0"/>
                </a:lnTo>
              </a:path>
            </a:pathLst>
          </a:custGeom>
          <a:noFill/>
          <a:ln w="19050" cap="flat" cmpd="sng" algn="ctr">
            <a:solidFill>
              <a:srgbClr val="CC66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18" name="Right Arrow 17"/>
          <p:cNvSpPr/>
          <p:nvPr/>
        </p:nvSpPr>
        <p:spPr bwMode="auto">
          <a:xfrm>
            <a:off x="5283200" y="4724400"/>
            <a:ext cx="1206500" cy="698500"/>
          </a:xfrm>
          <a:prstGeom prst="rightArrow">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a:latin typeface="Tahoma" pitchFamily="34" charset="0"/>
              </a:rPr>
              <a:t>Deposit</a:t>
            </a:r>
          </a:p>
        </p:txBody>
      </p:sp>
      <p:sp>
        <p:nvSpPr>
          <p:cNvPr id="19" name="TextBox 18"/>
          <p:cNvSpPr txBox="1"/>
          <p:nvPr/>
        </p:nvSpPr>
        <p:spPr>
          <a:xfrm>
            <a:off x="3200401" y="3987800"/>
            <a:ext cx="886781" cy="369332"/>
          </a:xfrm>
          <a:prstGeom prst="rect">
            <a:avLst/>
          </a:prstGeom>
          <a:noFill/>
        </p:spPr>
        <p:txBody>
          <a:bodyPr wrap="none" rtlCol="0">
            <a:spAutoFit/>
          </a:bodyPr>
          <a:lstStyle/>
          <a:p>
            <a:r>
              <a:rPr lang="en-US" dirty="0"/>
              <a:t>Time 1</a:t>
            </a:r>
          </a:p>
        </p:txBody>
      </p:sp>
      <p:sp>
        <p:nvSpPr>
          <p:cNvPr id="20" name="TextBox 19"/>
          <p:cNvSpPr txBox="1"/>
          <p:nvPr/>
        </p:nvSpPr>
        <p:spPr>
          <a:xfrm>
            <a:off x="7734301" y="3987800"/>
            <a:ext cx="886781" cy="369332"/>
          </a:xfrm>
          <a:prstGeom prst="rect">
            <a:avLst/>
          </a:prstGeom>
          <a:noFill/>
        </p:spPr>
        <p:txBody>
          <a:bodyPr wrap="none" rtlCol="0">
            <a:spAutoFit/>
          </a:bodyPr>
          <a:lstStyle/>
          <a:p>
            <a:r>
              <a:rPr lang="en-US" dirty="0"/>
              <a:t>Time 2</a:t>
            </a:r>
          </a:p>
        </p:txBody>
      </p:sp>
      <p:sp>
        <p:nvSpPr>
          <p:cNvPr id="21" name="TextBox 20"/>
          <p:cNvSpPr txBox="1"/>
          <p:nvPr/>
        </p:nvSpPr>
        <p:spPr>
          <a:xfrm>
            <a:off x="4216401" y="5905501"/>
            <a:ext cx="3324885" cy="461665"/>
          </a:xfrm>
          <a:prstGeom prst="rect">
            <a:avLst/>
          </a:prstGeom>
          <a:noFill/>
        </p:spPr>
        <p:txBody>
          <a:bodyPr wrap="none" rtlCol="0">
            <a:spAutoFit/>
          </a:bodyPr>
          <a:lstStyle/>
          <a:p>
            <a:r>
              <a:rPr lang="en-US" sz="2400" dirty="0"/>
              <a:t>Capacity</a:t>
            </a:r>
            <a:r>
              <a:rPr lang="en-US" sz="2400" baseline="-25000" dirty="0"/>
              <a:t>t1</a:t>
            </a:r>
            <a:r>
              <a:rPr lang="en-US" sz="2400" dirty="0"/>
              <a:t> &lt; Capaicity</a:t>
            </a:r>
            <a:r>
              <a:rPr lang="en-US" sz="2400" baseline="-25000" dirty="0"/>
              <a:t>t2</a:t>
            </a:r>
          </a:p>
        </p:txBody>
      </p:sp>
      <p:sp>
        <p:nvSpPr>
          <p:cNvPr id="22" name="Freeform 21"/>
          <p:cNvSpPr/>
          <p:nvPr/>
        </p:nvSpPr>
        <p:spPr bwMode="auto">
          <a:xfrm>
            <a:off x="6680200" y="4127500"/>
            <a:ext cx="2971800" cy="1384300"/>
          </a:xfrm>
          <a:custGeom>
            <a:avLst/>
            <a:gdLst>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28900 w 2971800"/>
              <a:gd name="connsiteY6" fmla="*/ 812800 h 1549400"/>
              <a:gd name="connsiteX7" fmla="*/ 2971800 w 2971800"/>
              <a:gd name="connsiteY7" fmla="*/ 0 h 1549400"/>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841500 w 2971800"/>
              <a:gd name="connsiteY5" fmla="*/ 863600 h 1549400"/>
              <a:gd name="connsiteX6" fmla="*/ 2603500 w 2971800"/>
              <a:gd name="connsiteY6" fmla="*/ 736600 h 1549400"/>
              <a:gd name="connsiteX7" fmla="*/ 2971800 w 2971800"/>
              <a:gd name="connsiteY7" fmla="*/ 0 h 1549400"/>
              <a:gd name="connsiteX0" fmla="*/ 0 w 2971800"/>
              <a:gd name="connsiteY0" fmla="*/ 330200 h 1549400"/>
              <a:gd name="connsiteX1" fmla="*/ 330200 w 2971800"/>
              <a:gd name="connsiteY1" fmla="*/ 876300 h 1549400"/>
              <a:gd name="connsiteX2" fmla="*/ 1168400 w 2971800"/>
              <a:gd name="connsiteY2" fmla="*/ 977900 h 1549400"/>
              <a:gd name="connsiteX3" fmla="*/ 1295400 w 2971800"/>
              <a:gd name="connsiteY3" fmla="*/ 1536700 h 1549400"/>
              <a:gd name="connsiteX4" fmla="*/ 1752600 w 2971800"/>
              <a:gd name="connsiteY4" fmla="*/ 1549400 h 1549400"/>
              <a:gd name="connsiteX5" fmla="*/ 1739900 w 2971800"/>
              <a:gd name="connsiteY5" fmla="*/ 749300 h 1549400"/>
              <a:gd name="connsiteX6" fmla="*/ 2603500 w 2971800"/>
              <a:gd name="connsiteY6" fmla="*/ 736600 h 1549400"/>
              <a:gd name="connsiteX7" fmla="*/ 2971800 w 2971800"/>
              <a:gd name="connsiteY7" fmla="*/ 0 h 1549400"/>
              <a:gd name="connsiteX0" fmla="*/ 0 w 2971800"/>
              <a:gd name="connsiteY0" fmla="*/ 330200 h 1536700"/>
              <a:gd name="connsiteX1" fmla="*/ 330200 w 2971800"/>
              <a:gd name="connsiteY1" fmla="*/ 876300 h 1536700"/>
              <a:gd name="connsiteX2" fmla="*/ 1168400 w 2971800"/>
              <a:gd name="connsiteY2" fmla="*/ 977900 h 1536700"/>
              <a:gd name="connsiteX3" fmla="*/ 1295400 w 2971800"/>
              <a:gd name="connsiteY3" fmla="*/ 1536700 h 1536700"/>
              <a:gd name="connsiteX4" fmla="*/ 1663700 w 2971800"/>
              <a:gd name="connsiteY4" fmla="*/ 1384300 h 1536700"/>
              <a:gd name="connsiteX5" fmla="*/ 1739900 w 2971800"/>
              <a:gd name="connsiteY5" fmla="*/ 749300 h 1536700"/>
              <a:gd name="connsiteX6" fmla="*/ 2603500 w 2971800"/>
              <a:gd name="connsiteY6" fmla="*/ 736600 h 1536700"/>
              <a:gd name="connsiteX7" fmla="*/ 2971800 w 2971800"/>
              <a:gd name="connsiteY7" fmla="*/ 0 h 1536700"/>
              <a:gd name="connsiteX0" fmla="*/ 0 w 2971800"/>
              <a:gd name="connsiteY0" fmla="*/ 330200 h 1384300"/>
              <a:gd name="connsiteX1" fmla="*/ 330200 w 2971800"/>
              <a:gd name="connsiteY1" fmla="*/ 876300 h 1384300"/>
              <a:gd name="connsiteX2" fmla="*/ 1168400 w 2971800"/>
              <a:gd name="connsiteY2" fmla="*/ 977900 h 1384300"/>
              <a:gd name="connsiteX3" fmla="*/ 1295400 w 2971800"/>
              <a:gd name="connsiteY3" fmla="*/ 1346200 h 1384300"/>
              <a:gd name="connsiteX4" fmla="*/ 1663700 w 2971800"/>
              <a:gd name="connsiteY4" fmla="*/ 1384300 h 1384300"/>
              <a:gd name="connsiteX5" fmla="*/ 1739900 w 2971800"/>
              <a:gd name="connsiteY5" fmla="*/ 749300 h 1384300"/>
              <a:gd name="connsiteX6" fmla="*/ 2603500 w 2971800"/>
              <a:gd name="connsiteY6" fmla="*/ 736600 h 1384300"/>
              <a:gd name="connsiteX7" fmla="*/ 2971800 w 2971800"/>
              <a:gd name="connsiteY7" fmla="*/ 0 h 1384300"/>
              <a:gd name="connsiteX0" fmla="*/ 0 w 2971800"/>
              <a:gd name="connsiteY0" fmla="*/ 330200 h 1384300"/>
              <a:gd name="connsiteX1" fmla="*/ 330200 w 2971800"/>
              <a:gd name="connsiteY1" fmla="*/ 876300 h 1384300"/>
              <a:gd name="connsiteX2" fmla="*/ 1193800 w 2971800"/>
              <a:gd name="connsiteY2" fmla="*/ 850900 h 1384300"/>
              <a:gd name="connsiteX3" fmla="*/ 1295400 w 2971800"/>
              <a:gd name="connsiteY3" fmla="*/ 1346200 h 1384300"/>
              <a:gd name="connsiteX4" fmla="*/ 1663700 w 2971800"/>
              <a:gd name="connsiteY4" fmla="*/ 1384300 h 1384300"/>
              <a:gd name="connsiteX5" fmla="*/ 1739900 w 2971800"/>
              <a:gd name="connsiteY5" fmla="*/ 749300 h 1384300"/>
              <a:gd name="connsiteX6" fmla="*/ 2603500 w 2971800"/>
              <a:gd name="connsiteY6" fmla="*/ 736600 h 1384300"/>
              <a:gd name="connsiteX7" fmla="*/ 2971800 w 2971800"/>
              <a:gd name="connsiteY7" fmla="*/ 0 h 1384300"/>
              <a:gd name="connsiteX0" fmla="*/ 0 w 2971800"/>
              <a:gd name="connsiteY0" fmla="*/ 330200 h 1384300"/>
              <a:gd name="connsiteX1" fmla="*/ 330200 w 2971800"/>
              <a:gd name="connsiteY1" fmla="*/ 749300 h 1384300"/>
              <a:gd name="connsiteX2" fmla="*/ 1193800 w 2971800"/>
              <a:gd name="connsiteY2" fmla="*/ 850900 h 1384300"/>
              <a:gd name="connsiteX3" fmla="*/ 1295400 w 2971800"/>
              <a:gd name="connsiteY3" fmla="*/ 1346200 h 1384300"/>
              <a:gd name="connsiteX4" fmla="*/ 1663700 w 2971800"/>
              <a:gd name="connsiteY4" fmla="*/ 1384300 h 1384300"/>
              <a:gd name="connsiteX5" fmla="*/ 1739900 w 2971800"/>
              <a:gd name="connsiteY5" fmla="*/ 749300 h 1384300"/>
              <a:gd name="connsiteX6" fmla="*/ 2603500 w 2971800"/>
              <a:gd name="connsiteY6" fmla="*/ 736600 h 1384300"/>
              <a:gd name="connsiteX7" fmla="*/ 2971800 w 2971800"/>
              <a:gd name="connsiteY7"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1384300">
                <a:moveTo>
                  <a:pt x="0" y="330200"/>
                </a:moveTo>
                <a:lnTo>
                  <a:pt x="330200" y="749300"/>
                </a:lnTo>
                <a:lnTo>
                  <a:pt x="1193800" y="850900"/>
                </a:lnTo>
                <a:lnTo>
                  <a:pt x="1295400" y="1346200"/>
                </a:lnTo>
                <a:lnTo>
                  <a:pt x="1663700" y="1384300"/>
                </a:lnTo>
                <a:lnTo>
                  <a:pt x="1739900" y="749300"/>
                </a:lnTo>
                <a:lnTo>
                  <a:pt x="2603500" y="736600"/>
                </a:lnTo>
                <a:lnTo>
                  <a:pt x="2971800" y="0"/>
                </a:lnTo>
              </a:path>
            </a:pathLst>
          </a:custGeom>
          <a:noFill/>
          <a:ln w="38100" cap="flat" cmpd="sng" algn="ctr">
            <a:solidFill>
              <a:srgbClr val="CC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sp>
        <p:nvSpPr>
          <p:cNvPr id="23" name="Rectangle 2"/>
          <p:cNvSpPr txBox="1">
            <a:spLocks noChangeArrowheads="1"/>
          </p:cNvSpPr>
          <p:nvPr/>
        </p:nvSpPr>
        <p:spPr>
          <a:xfrm>
            <a:off x="323850" y="4687887"/>
            <a:ext cx="1746250" cy="771525"/>
          </a:xfrm>
          <a:prstGeom prst="rect">
            <a:avLst/>
          </a:prstGeom>
        </p:spPr>
        <p:txBody>
          <a:bodyPr/>
          <a:lstStyle/>
          <a:p>
            <a:pPr algn="ctr" eaLnBrk="0" fontAlgn="base" hangingPunct="0">
              <a:spcBef>
                <a:spcPct val="0"/>
              </a:spcBef>
              <a:spcAft>
                <a:spcPct val="0"/>
              </a:spcAft>
              <a:defRPr/>
            </a:pPr>
            <a:r>
              <a:rPr lang="en-US" sz="3600" kern="0" dirty="0">
                <a:latin typeface="+mj-lt"/>
                <a:ea typeface="+mj-ea"/>
                <a:cs typeface="+mj-cs"/>
              </a:rPr>
              <a:t>RAS</a:t>
            </a:r>
          </a:p>
        </p:txBody>
      </p:sp>
      <p:sp>
        <p:nvSpPr>
          <p:cNvPr id="24" name="Rectangle 2"/>
          <p:cNvSpPr txBox="1">
            <a:spLocks noChangeArrowheads="1"/>
          </p:cNvSpPr>
          <p:nvPr/>
        </p:nvSpPr>
        <p:spPr>
          <a:xfrm>
            <a:off x="1676400" y="6388100"/>
            <a:ext cx="8991600" cy="419100"/>
          </a:xfrm>
          <a:prstGeom prst="rect">
            <a:avLst/>
          </a:prstGeom>
        </p:spPr>
        <p:txBody>
          <a:bodyPr/>
          <a:lstStyle/>
          <a:p>
            <a:pPr algn="ctr" eaLnBrk="0" fontAlgn="base" hangingPunct="0">
              <a:spcBef>
                <a:spcPct val="0"/>
              </a:spcBef>
              <a:spcAft>
                <a:spcPct val="0"/>
              </a:spcAft>
              <a:defRPr/>
            </a:pPr>
            <a:r>
              <a:rPr lang="en-US" sz="2400" kern="0" dirty="0">
                <a:solidFill>
                  <a:srgbClr val="FFFF00"/>
                </a:solidFill>
                <a:effectLst>
                  <a:outerShdw blurRad="38100" dist="38100" dir="2700000" algn="tl">
                    <a:srgbClr val="000000"/>
                  </a:outerShdw>
                </a:effectLst>
                <a:latin typeface="+mj-lt"/>
                <a:ea typeface="+mj-ea"/>
                <a:cs typeface="+mj-cs"/>
              </a:rPr>
              <a:t>Which will Deposit more in time step 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7" grpId="0" animBg="1"/>
      <p:bldP spid="18" grpId="0" animBg="1"/>
      <p:bldP spid="19" grpId="0"/>
      <p:bldP spid="20" grpId="0"/>
      <p:bldP spid="21" grpId="0"/>
      <p:bldP spid="22" grpId="0" animBg="1"/>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817717" y="189859"/>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b="1" dirty="0">
                <a:solidFill>
                  <a:srgbClr val="00B0F0"/>
                </a:solidFill>
              </a:rPr>
              <a:t>Fire Impacts on Main Channels</a:t>
            </a:r>
          </a:p>
          <a:p>
            <a:pPr marL="919163" lvl="2" indent="-457200">
              <a:buFont typeface="+mj-lt"/>
              <a:buAutoNum type="arabicPeriod"/>
              <a:defRPr/>
            </a:pPr>
            <a:r>
              <a:rPr lang="en-US" dirty="0"/>
              <a:t>Data Requirement for Reach Element</a:t>
            </a:r>
          </a:p>
          <a:p>
            <a:pPr marL="919163" lvl="2" indent="-457200">
              <a:buFont typeface="+mj-lt"/>
              <a:buAutoNum type="arabicPeriod"/>
              <a:defRPr/>
            </a:pPr>
            <a:r>
              <a:rPr lang="en-US" dirty="0"/>
              <a:t>Hydrology Debris Routing Method</a:t>
            </a:r>
          </a:p>
          <a:p>
            <a:pPr marL="1144588" lvl="3" indent="-457200">
              <a:buFont typeface="Wingdings" panose="05000000000000000000" pitchFamily="2" charset="2"/>
              <a:buChar char="§"/>
              <a:defRPr/>
            </a:pPr>
            <a:r>
              <a:rPr lang="en-US" dirty="0"/>
              <a:t>Reach Sediment/Debris Routing Process</a:t>
            </a:r>
          </a:p>
          <a:p>
            <a:pPr marL="1371600" lvl="4" indent="-457200">
              <a:buFont typeface="+mj-lt"/>
              <a:buAutoNum type="alphaLcPeriod"/>
              <a:defRPr/>
            </a:pPr>
            <a:r>
              <a:rPr lang="en-US" dirty="0"/>
              <a:t>Sediment Continuity</a:t>
            </a:r>
          </a:p>
          <a:p>
            <a:pPr marL="1371600" lvl="4" indent="-457200">
              <a:buFont typeface="+mj-lt"/>
              <a:buAutoNum type="alphaLcPeriod"/>
              <a:defRPr/>
            </a:pPr>
            <a:r>
              <a:rPr lang="en-US" dirty="0"/>
              <a:t>Transport Potential: 8 functions (SDR for Debris Flow) </a:t>
            </a:r>
          </a:p>
          <a:p>
            <a:pPr marL="1371600" lvl="4" indent="-457200">
              <a:buFont typeface="+mj-lt"/>
              <a:buAutoNum type="alphaLcPeriod"/>
              <a:defRPr/>
            </a:pPr>
            <a:r>
              <a:rPr lang="en-US" dirty="0"/>
              <a:t>Transport Capacity</a:t>
            </a:r>
          </a:p>
          <a:p>
            <a:pPr marL="1201738" lvl="3" indent="-514350">
              <a:buFont typeface="Wingdings" panose="05000000000000000000" pitchFamily="2" charset="2"/>
              <a:buChar char="§"/>
              <a:defRPr/>
            </a:pPr>
            <a:r>
              <a:rPr lang="en-US" dirty="0"/>
              <a:t>Sediment Channel Routing: 5 Methods (</a:t>
            </a:r>
            <a:r>
              <a:rPr lang="en-US" dirty="0">
                <a:solidFill>
                  <a:schemeClr val="tx1"/>
                </a:solidFill>
              </a:rPr>
              <a:t>Muskingum</a:t>
            </a:r>
            <a:r>
              <a:rPr lang="en-US" dirty="0">
                <a:solidFill>
                  <a:srgbClr val="00B0F0"/>
                </a:solidFill>
              </a:rPr>
              <a:t> </a:t>
            </a:r>
            <a:r>
              <a:rPr lang="en-US" dirty="0">
                <a:solidFill>
                  <a:schemeClr val="tx1"/>
                </a:solidFill>
              </a:rPr>
              <a:t>for Debris Flow</a:t>
            </a:r>
            <a:r>
              <a:rPr lang="en-US" dirty="0"/>
              <a:t>)</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Deer Creek Debris Flow Analysis</a:t>
            </a:r>
          </a:p>
          <a:p>
            <a:pPr marL="919163" lvl="2" indent="-457200">
              <a:buFont typeface="+mj-lt"/>
              <a:buAutoNum type="arabicPeriod"/>
            </a:pPr>
            <a:r>
              <a:rPr lang="en-US" dirty="0"/>
              <a:t>Need To Improve for Reach Routing Analysis</a:t>
            </a:r>
          </a:p>
          <a:p>
            <a:pPr lvl="3" indent="0">
              <a:buNone/>
            </a:pPr>
            <a:endParaRPr lang="en-US" dirty="0"/>
          </a:p>
          <a:p>
            <a:endParaRPr lang="en-US" dirty="0"/>
          </a:p>
        </p:txBody>
      </p:sp>
    </p:spTree>
    <p:extLst>
      <p:ext uri="{BB962C8B-B14F-4D97-AF65-F5344CB8AC3E}">
        <p14:creationId xmlns:p14="http://schemas.microsoft.com/office/powerpoint/2010/main" val="750809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847146" y="264080"/>
            <a:ext cx="6211957" cy="646331"/>
          </a:xfrm>
          <a:prstGeom prst="rect">
            <a:avLst/>
          </a:prstGeom>
          <a:noFill/>
          <a:ln w="9525">
            <a:noFill/>
            <a:miter lim="800000"/>
            <a:headEnd/>
            <a:tailEnd/>
          </a:ln>
          <a:effectLst/>
        </p:spPr>
        <p:txBody>
          <a:bodyPr wrap="none">
            <a:spAutoFit/>
          </a:bodyPr>
          <a:lstStyle/>
          <a:p>
            <a:pPr>
              <a:defRPr/>
            </a:pPr>
            <a:r>
              <a:rPr lang="en-US" sz="3600" b="1" dirty="0">
                <a:latin typeface="Arial" charset="0"/>
              </a:rPr>
              <a:t>Sediment Channel Routing </a:t>
            </a:r>
          </a:p>
        </p:txBody>
      </p:sp>
      <p:sp>
        <p:nvSpPr>
          <p:cNvPr id="14339" name="Text Box 5"/>
          <p:cNvSpPr txBox="1">
            <a:spLocks noChangeArrowheads="1"/>
          </p:cNvSpPr>
          <p:nvPr/>
        </p:nvSpPr>
        <p:spPr bwMode="auto">
          <a:xfrm>
            <a:off x="1449619" y="1175233"/>
            <a:ext cx="4756150" cy="2677656"/>
          </a:xfrm>
          <a:prstGeom prst="rect">
            <a:avLst/>
          </a:prstGeom>
          <a:noFill/>
          <a:ln w="9525">
            <a:noFill/>
            <a:miter lim="800000"/>
            <a:headEnd/>
            <a:tailEnd/>
          </a:ln>
        </p:spPr>
        <p:txBody>
          <a:bodyPr>
            <a:spAutoFit/>
          </a:bodyPr>
          <a:lstStyle/>
          <a:p>
            <a:pPr>
              <a:buFontTx/>
              <a:buChar char="•"/>
            </a:pPr>
            <a:r>
              <a:rPr lang="en-US" sz="3200" dirty="0">
                <a:latin typeface="Arial" charset="0"/>
              </a:rPr>
              <a:t>Fisher’s</a:t>
            </a:r>
          </a:p>
          <a:p>
            <a:pPr>
              <a:buFontTx/>
              <a:buChar char="•"/>
            </a:pPr>
            <a:r>
              <a:rPr lang="en-US" sz="3200" dirty="0">
                <a:latin typeface="Arial" charset="0"/>
              </a:rPr>
              <a:t>Linear Reservoir</a:t>
            </a:r>
            <a:endParaRPr lang="en-US" sz="800" dirty="0">
              <a:latin typeface="Arial" charset="0"/>
            </a:endParaRPr>
          </a:p>
          <a:p>
            <a:pPr>
              <a:buFontTx/>
              <a:buChar char="•"/>
            </a:pPr>
            <a:r>
              <a:rPr lang="en-US" sz="3200" dirty="0">
                <a:latin typeface="Arial" charset="0"/>
              </a:rPr>
              <a:t>Uniform Equilibrium</a:t>
            </a:r>
            <a:endParaRPr lang="en-US" sz="800" dirty="0">
              <a:latin typeface="Arial" charset="0"/>
            </a:endParaRPr>
          </a:p>
          <a:p>
            <a:pPr>
              <a:buFontTx/>
              <a:buChar char="•"/>
            </a:pPr>
            <a:r>
              <a:rPr lang="en-US" sz="3200" dirty="0">
                <a:latin typeface="Arial" charset="0"/>
              </a:rPr>
              <a:t>Volume Ratio</a:t>
            </a:r>
          </a:p>
          <a:p>
            <a:pPr>
              <a:buFontTx/>
              <a:buChar char="•"/>
            </a:pPr>
            <a:r>
              <a:rPr lang="en-US" sz="3200" b="1" dirty="0">
                <a:solidFill>
                  <a:srgbClr val="00B0F0"/>
                </a:solidFill>
                <a:latin typeface="Arial" charset="0"/>
              </a:rPr>
              <a:t>Muskingum</a:t>
            </a:r>
          </a:p>
          <a:p>
            <a:pPr>
              <a:buFontTx/>
              <a:buChar char="•"/>
            </a:pPr>
            <a:endParaRPr lang="en-US" sz="800" dirty="0">
              <a:solidFill>
                <a:schemeClr val="tx2"/>
              </a:solidFill>
              <a:latin typeface="Arial" charset="0"/>
            </a:endParaRPr>
          </a:p>
        </p:txBody>
      </p:sp>
      <p:sp>
        <p:nvSpPr>
          <p:cNvPr id="14341" name="Rectangle 5"/>
          <p:cNvSpPr>
            <a:spLocks noChangeArrowheads="1"/>
          </p:cNvSpPr>
          <p:nvPr/>
        </p:nvSpPr>
        <p:spPr bwMode="auto">
          <a:xfrm>
            <a:off x="8859385" y="4629887"/>
            <a:ext cx="1538130" cy="1026071"/>
          </a:xfrm>
          <a:prstGeom prst="rect">
            <a:avLst/>
          </a:prstGeom>
          <a:noFill/>
          <a:ln w="25400" algn="ctr">
            <a:solidFill>
              <a:srgbClr val="FF0000"/>
            </a:solidFill>
            <a:round/>
            <a:headEnd/>
            <a:tailEnd/>
          </a:ln>
        </p:spPr>
        <p:txBody>
          <a:bodyPr/>
          <a:lstStyle/>
          <a:p>
            <a:pPr eaLnBrk="0" hangingPunct="0"/>
            <a:endParaRPr lang="en-US"/>
          </a:p>
        </p:txBody>
      </p:sp>
      <p:pic>
        <p:nvPicPr>
          <p:cNvPr id="4" name="Picture 3">
            <a:extLst>
              <a:ext uri="{FF2B5EF4-FFF2-40B4-BE49-F238E27FC236}">
                <a16:creationId xmlns:a16="http://schemas.microsoft.com/office/drawing/2014/main" id="{FC5165CB-6295-C1B5-6F27-30CE06A49E16}"/>
              </a:ext>
            </a:extLst>
          </p:cNvPr>
          <p:cNvPicPr>
            <a:picLocks noChangeAspect="1"/>
          </p:cNvPicPr>
          <p:nvPr/>
        </p:nvPicPr>
        <p:blipFill>
          <a:blip r:embed="rId3"/>
          <a:stretch>
            <a:fillRect/>
          </a:stretch>
        </p:blipFill>
        <p:spPr>
          <a:xfrm>
            <a:off x="7502660" y="910411"/>
            <a:ext cx="3146034" cy="5628289"/>
          </a:xfrm>
          <a:prstGeom prst="rect">
            <a:avLst/>
          </a:prstGeom>
          <a:ln w="19050">
            <a:solidFill>
              <a:schemeClr val="tx1"/>
            </a:solidFill>
          </a:ln>
        </p:spPr>
      </p:pic>
    </p:spTree>
    <p:extLst>
      <p:ext uri="{BB962C8B-B14F-4D97-AF65-F5344CB8AC3E}">
        <p14:creationId xmlns:p14="http://schemas.microsoft.com/office/powerpoint/2010/main" val="40984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811455" y="260392"/>
            <a:ext cx="10240068" cy="646331"/>
          </a:xfrm>
          <a:prstGeom prst="rect">
            <a:avLst/>
          </a:prstGeom>
          <a:noFill/>
          <a:ln w="9525">
            <a:noFill/>
            <a:miter lim="800000"/>
            <a:headEnd/>
            <a:tailEnd/>
          </a:ln>
          <a:effectLst/>
        </p:spPr>
        <p:txBody>
          <a:bodyPr wrap="square">
            <a:spAutoFit/>
          </a:bodyPr>
          <a:lstStyle/>
          <a:p>
            <a:pPr>
              <a:defRPr/>
            </a:pPr>
            <a:r>
              <a:rPr lang="en-US" sz="3600" b="1" dirty="0">
                <a:latin typeface="Arial" charset="0"/>
              </a:rPr>
              <a:t>Muskingum Sediment Routing Methods</a:t>
            </a:r>
          </a:p>
        </p:txBody>
      </p:sp>
      <p:pic>
        <p:nvPicPr>
          <p:cNvPr id="2" name="Picture 1">
            <a:extLst>
              <a:ext uri="{FF2B5EF4-FFF2-40B4-BE49-F238E27FC236}">
                <a16:creationId xmlns:a16="http://schemas.microsoft.com/office/drawing/2014/main" id="{C877B879-57F9-848C-E477-FD7F2913A0BE}"/>
              </a:ext>
            </a:extLst>
          </p:cNvPr>
          <p:cNvPicPr>
            <a:picLocks noChangeAspect="1"/>
          </p:cNvPicPr>
          <p:nvPr/>
        </p:nvPicPr>
        <p:blipFill>
          <a:blip r:embed="rId3"/>
          <a:stretch>
            <a:fillRect/>
          </a:stretch>
        </p:blipFill>
        <p:spPr>
          <a:xfrm>
            <a:off x="197574" y="3820493"/>
            <a:ext cx="3783598" cy="2025863"/>
          </a:xfrm>
          <a:prstGeom prst="rect">
            <a:avLst/>
          </a:prstGeom>
          <a:ln>
            <a:noFill/>
          </a:ln>
          <a:effectLst>
            <a:outerShdw blurRad="190500" algn="tl" rotWithShape="0">
              <a:srgbClr val="000000">
                <a:alpha val="70000"/>
              </a:srgbClr>
            </a:outerShdw>
          </a:effectLst>
        </p:spPr>
      </p:pic>
      <p:graphicFrame>
        <p:nvGraphicFramePr>
          <p:cNvPr id="5" name="Object 6">
            <a:extLst>
              <a:ext uri="{FF2B5EF4-FFF2-40B4-BE49-F238E27FC236}">
                <a16:creationId xmlns:a16="http://schemas.microsoft.com/office/drawing/2014/main" id="{4EEC78EF-B22A-0C0A-9A6D-EBD06FCB29D6}"/>
              </a:ext>
            </a:extLst>
          </p:cNvPr>
          <p:cNvGraphicFramePr>
            <a:graphicFrameLocks noChangeAspect="1"/>
          </p:cNvGraphicFramePr>
          <p:nvPr>
            <p:extLst>
              <p:ext uri="{D42A27DB-BD31-4B8C-83A1-F6EECF244321}">
                <p14:modId xmlns:p14="http://schemas.microsoft.com/office/powerpoint/2010/main" val="2355815803"/>
              </p:ext>
            </p:extLst>
          </p:nvPr>
        </p:nvGraphicFramePr>
        <p:xfrm>
          <a:off x="197574" y="1056441"/>
          <a:ext cx="3048000" cy="368300"/>
        </p:xfrm>
        <a:graphic>
          <a:graphicData uri="http://schemas.openxmlformats.org/presentationml/2006/ole">
            <mc:AlternateContent xmlns:mc="http://schemas.openxmlformats.org/markup-compatibility/2006">
              <mc:Choice xmlns:v="urn:schemas-microsoft-com:vml" Requires="v">
                <p:oleObj name="Equation" r:id="rId4" imgW="3047760" imgH="368280" progId="Equation.3">
                  <p:embed/>
                </p:oleObj>
              </mc:Choice>
              <mc:Fallback>
                <p:oleObj name="Equation" r:id="rId4" imgW="3047760" imgH="368280" progId="Equation.3">
                  <p:embed/>
                  <p:pic>
                    <p:nvPicPr>
                      <p:cNvPr id="5" name="Object 6">
                        <a:extLst>
                          <a:ext uri="{FF2B5EF4-FFF2-40B4-BE49-F238E27FC236}">
                            <a16:creationId xmlns:a16="http://schemas.microsoft.com/office/drawing/2014/main" id="{4EEC78EF-B22A-0C0A-9A6D-EBD06FCB29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574" y="1056441"/>
                        <a:ext cx="3048000" cy="368300"/>
                      </a:xfrm>
                      <a:prstGeom prst="rect">
                        <a:avLst/>
                      </a:prstGeom>
                      <a:noFill/>
                      <a:ln w="38100">
                        <a:solidFill>
                          <a:srgbClr val="FF0000"/>
                        </a:solidFill>
                        <a:miter lim="800000"/>
                        <a:headEnd/>
                        <a:tailEnd/>
                      </a:ln>
                    </p:spPr>
                  </p:pic>
                </p:oleObj>
              </mc:Fallback>
            </mc:AlternateContent>
          </a:graphicData>
        </a:graphic>
      </p:graphicFrame>
      <p:graphicFrame>
        <p:nvGraphicFramePr>
          <p:cNvPr id="6" name="Object 7">
            <a:extLst>
              <a:ext uri="{FF2B5EF4-FFF2-40B4-BE49-F238E27FC236}">
                <a16:creationId xmlns:a16="http://schemas.microsoft.com/office/drawing/2014/main" id="{8475001F-4566-E4AA-8503-2E30BCFE6872}"/>
              </a:ext>
            </a:extLst>
          </p:cNvPr>
          <p:cNvGraphicFramePr>
            <a:graphicFrameLocks noChangeAspect="1"/>
          </p:cNvGraphicFramePr>
          <p:nvPr>
            <p:extLst>
              <p:ext uri="{D42A27DB-BD31-4B8C-83A1-F6EECF244321}">
                <p14:modId xmlns:p14="http://schemas.microsoft.com/office/powerpoint/2010/main" val="2508907423"/>
              </p:ext>
            </p:extLst>
          </p:nvPr>
        </p:nvGraphicFramePr>
        <p:xfrm>
          <a:off x="197574" y="1574459"/>
          <a:ext cx="2146300" cy="2133600"/>
        </p:xfrm>
        <a:graphic>
          <a:graphicData uri="http://schemas.openxmlformats.org/presentationml/2006/ole">
            <mc:AlternateContent xmlns:mc="http://schemas.openxmlformats.org/markup-compatibility/2006">
              <mc:Choice xmlns:v="urn:schemas-microsoft-com:vml" Requires="v">
                <p:oleObj name="Equation" r:id="rId6" imgW="2145960" imgH="2133360" progId="Equation.3">
                  <p:embed/>
                </p:oleObj>
              </mc:Choice>
              <mc:Fallback>
                <p:oleObj name="Equation" r:id="rId6" imgW="2145960" imgH="2133360" progId="Equation.3">
                  <p:embed/>
                  <p:pic>
                    <p:nvPicPr>
                      <p:cNvPr id="6" name="Object 7">
                        <a:extLst>
                          <a:ext uri="{FF2B5EF4-FFF2-40B4-BE49-F238E27FC236}">
                            <a16:creationId xmlns:a16="http://schemas.microsoft.com/office/drawing/2014/main" id="{8475001F-4566-E4AA-8503-2E30BCFE687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574" y="1574459"/>
                        <a:ext cx="2146300" cy="2133600"/>
                      </a:xfrm>
                      <a:prstGeom prst="rect">
                        <a:avLst/>
                      </a:prstGeom>
                      <a:noFill/>
                      <a:ln w="38100">
                        <a:solidFill>
                          <a:srgbClr val="FF0000"/>
                        </a:solidFill>
                        <a:miter lim="800000"/>
                        <a:headEnd/>
                        <a:tailEnd/>
                      </a:ln>
                    </p:spPr>
                  </p:pic>
                </p:oleObj>
              </mc:Fallback>
            </mc:AlternateContent>
          </a:graphicData>
        </a:graphic>
      </p:graphicFrame>
      <p:sp>
        <p:nvSpPr>
          <p:cNvPr id="7" name="TextBox 6">
            <a:extLst>
              <a:ext uri="{FF2B5EF4-FFF2-40B4-BE49-F238E27FC236}">
                <a16:creationId xmlns:a16="http://schemas.microsoft.com/office/drawing/2014/main" id="{CDDAEBDC-0D92-C26C-677C-A766D4E01A1B}"/>
              </a:ext>
            </a:extLst>
          </p:cNvPr>
          <p:cNvSpPr txBox="1"/>
          <p:nvPr/>
        </p:nvSpPr>
        <p:spPr>
          <a:xfrm>
            <a:off x="64161" y="5926903"/>
            <a:ext cx="7548798" cy="861774"/>
          </a:xfrm>
          <a:prstGeom prst="rect">
            <a:avLst/>
          </a:prstGeom>
          <a:noFill/>
        </p:spPr>
        <p:txBody>
          <a:bodyPr wrap="none" rtlCol="0">
            <a:spAutoFit/>
          </a:bodyPr>
          <a:lstStyle/>
          <a:p>
            <a:pPr algn="l"/>
            <a:r>
              <a:rPr lang="en-US" sz="1600" b="0" i="0" dirty="0">
                <a:solidFill>
                  <a:srgbClr val="172B4D"/>
                </a:solidFill>
                <a:effectLst/>
                <a:latin typeface="-apple-system"/>
              </a:rPr>
              <a:t>where: K = Travel Time of the </a:t>
            </a:r>
            <a:r>
              <a:rPr lang="en-US" sz="1600" b="0" i="0" dirty="0" err="1">
                <a:solidFill>
                  <a:srgbClr val="172B4D"/>
                </a:solidFill>
                <a:effectLst/>
                <a:latin typeface="-apple-system"/>
              </a:rPr>
              <a:t>floodwave</a:t>
            </a:r>
            <a:r>
              <a:rPr lang="en-US" sz="1600" b="0" i="0" dirty="0">
                <a:solidFill>
                  <a:srgbClr val="172B4D"/>
                </a:solidFill>
                <a:effectLst/>
                <a:latin typeface="-apple-system"/>
              </a:rPr>
              <a:t> through the reach (User Input Parameter)</a:t>
            </a:r>
          </a:p>
          <a:p>
            <a:pPr algn="l"/>
            <a:r>
              <a:rPr lang="en-US" sz="1600" b="0" i="0" dirty="0">
                <a:solidFill>
                  <a:srgbClr val="172B4D"/>
                </a:solidFill>
                <a:effectLst/>
                <a:latin typeface="-apple-system"/>
              </a:rPr>
              <a:t>             X = Dimensionless Weighting Factor, range from 0.0 to 0.5 (User Input Parameter)</a:t>
            </a:r>
          </a:p>
          <a:p>
            <a:pPr algn="l"/>
            <a:r>
              <a:rPr lang="en-US" sz="1600" b="0" i="0" dirty="0">
                <a:solidFill>
                  <a:srgbClr val="172B4D"/>
                </a:solidFill>
                <a:effectLst/>
                <a:latin typeface="-apple-system"/>
              </a:rPr>
              <a:t>             Del t = Time Interval</a:t>
            </a:r>
            <a:endParaRPr lang="en-US" dirty="0"/>
          </a:p>
        </p:txBody>
      </p:sp>
      <p:pic>
        <p:nvPicPr>
          <p:cNvPr id="13" name="Picture 12">
            <a:extLst>
              <a:ext uri="{FF2B5EF4-FFF2-40B4-BE49-F238E27FC236}">
                <a16:creationId xmlns:a16="http://schemas.microsoft.com/office/drawing/2014/main" id="{0D8BC920-6F28-4A24-14E0-BCA9C6D00DDA}"/>
              </a:ext>
            </a:extLst>
          </p:cNvPr>
          <p:cNvPicPr>
            <a:picLocks noChangeAspect="1"/>
          </p:cNvPicPr>
          <p:nvPr/>
        </p:nvPicPr>
        <p:blipFill>
          <a:blip r:embed="rId8"/>
          <a:stretch>
            <a:fillRect/>
          </a:stretch>
        </p:blipFill>
        <p:spPr>
          <a:xfrm>
            <a:off x="3981172" y="1056441"/>
            <a:ext cx="2882835" cy="3181330"/>
          </a:xfrm>
          <a:prstGeom prst="rect">
            <a:avLst/>
          </a:prstGeom>
          <a:ln w="12700">
            <a:solidFill>
              <a:schemeClr val="tx1"/>
            </a:solidFill>
          </a:ln>
        </p:spPr>
      </p:pic>
      <p:pic>
        <p:nvPicPr>
          <p:cNvPr id="19" name="Picture 18">
            <a:extLst>
              <a:ext uri="{FF2B5EF4-FFF2-40B4-BE49-F238E27FC236}">
                <a16:creationId xmlns:a16="http://schemas.microsoft.com/office/drawing/2014/main" id="{F65B0BA4-394C-384D-1670-C6F5F03B0AF1}"/>
              </a:ext>
            </a:extLst>
          </p:cNvPr>
          <p:cNvPicPr>
            <a:picLocks noChangeAspect="1"/>
          </p:cNvPicPr>
          <p:nvPr/>
        </p:nvPicPr>
        <p:blipFill>
          <a:blip r:embed="rId9"/>
          <a:stretch>
            <a:fillRect/>
          </a:stretch>
        </p:blipFill>
        <p:spPr>
          <a:xfrm>
            <a:off x="7549935" y="4259187"/>
            <a:ext cx="3006655" cy="2529490"/>
          </a:xfrm>
          <a:prstGeom prst="rect">
            <a:avLst/>
          </a:prstGeom>
          <a:ln w="12700">
            <a:solidFill>
              <a:schemeClr val="tx1"/>
            </a:solidFill>
          </a:ln>
        </p:spPr>
      </p:pic>
      <p:pic>
        <p:nvPicPr>
          <p:cNvPr id="17" name="Picture 16">
            <a:extLst>
              <a:ext uri="{FF2B5EF4-FFF2-40B4-BE49-F238E27FC236}">
                <a16:creationId xmlns:a16="http://schemas.microsoft.com/office/drawing/2014/main" id="{942BE722-B92B-3FED-09AB-667A47180116}"/>
              </a:ext>
            </a:extLst>
          </p:cNvPr>
          <p:cNvPicPr>
            <a:picLocks noChangeAspect="1"/>
          </p:cNvPicPr>
          <p:nvPr/>
        </p:nvPicPr>
        <p:blipFill>
          <a:blip r:embed="rId10"/>
          <a:stretch>
            <a:fillRect/>
          </a:stretch>
        </p:blipFill>
        <p:spPr>
          <a:xfrm>
            <a:off x="9129009" y="2641259"/>
            <a:ext cx="2882835" cy="2425320"/>
          </a:xfrm>
          <a:prstGeom prst="rect">
            <a:avLst/>
          </a:prstGeom>
          <a:ln w="12700">
            <a:solidFill>
              <a:schemeClr val="tx1"/>
            </a:solidFill>
          </a:ln>
        </p:spPr>
      </p:pic>
      <p:pic>
        <p:nvPicPr>
          <p:cNvPr id="15" name="Picture 14">
            <a:extLst>
              <a:ext uri="{FF2B5EF4-FFF2-40B4-BE49-F238E27FC236}">
                <a16:creationId xmlns:a16="http://schemas.microsoft.com/office/drawing/2014/main" id="{A325A6BE-6174-75DA-9ADB-C1C7028F8357}"/>
              </a:ext>
            </a:extLst>
          </p:cNvPr>
          <p:cNvPicPr>
            <a:picLocks noChangeAspect="1"/>
          </p:cNvPicPr>
          <p:nvPr/>
        </p:nvPicPr>
        <p:blipFill>
          <a:blip r:embed="rId11"/>
          <a:stretch>
            <a:fillRect/>
          </a:stretch>
        </p:blipFill>
        <p:spPr>
          <a:xfrm>
            <a:off x="6963432" y="1056441"/>
            <a:ext cx="2906437" cy="2445177"/>
          </a:xfrm>
          <a:prstGeom prst="rect">
            <a:avLst/>
          </a:prstGeom>
          <a:ln w="12700">
            <a:solidFill>
              <a:schemeClr val="tx1"/>
            </a:solidFill>
          </a:ln>
        </p:spPr>
      </p:pic>
      <p:sp>
        <p:nvSpPr>
          <p:cNvPr id="20" name="Rectangle 19">
            <a:extLst>
              <a:ext uri="{FF2B5EF4-FFF2-40B4-BE49-F238E27FC236}">
                <a16:creationId xmlns:a16="http://schemas.microsoft.com/office/drawing/2014/main" id="{379E8FF5-0AF6-9287-7DAD-5E5241A1D429}"/>
              </a:ext>
            </a:extLst>
          </p:cNvPr>
          <p:cNvSpPr/>
          <p:nvPr/>
        </p:nvSpPr>
        <p:spPr>
          <a:xfrm>
            <a:off x="4117953" y="2017986"/>
            <a:ext cx="2459421" cy="359454"/>
          </a:xfrm>
          <a:prstGeom prst="rect">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4CC6B54C-2C4C-F75B-96F5-D20621C0C125}"/>
              </a:ext>
            </a:extLst>
          </p:cNvPr>
          <p:cNvSpPr/>
          <p:nvPr/>
        </p:nvSpPr>
        <p:spPr>
          <a:xfrm>
            <a:off x="7144931" y="3172022"/>
            <a:ext cx="2074743" cy="282202"/>
          </a:xfrm>
          <a:prstGeom prst="rect">
            <a:avLst/>
          </a:prstGeom>
          <a:noFill/>
          <a:ln w="1905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FB380600-F297-6B7F-B7CF-6785601652A4}"/>
              </a:ext>
            </a:extLst>
          </p:cNvPr>
          <p:cNvSpPr/>
          <p:nvPr/>
        </p:nvSpPr>
        <p:spPr>
          <a:xfrm>
            <a:off x="4123512" y="2377440"/>
            <a:ext cx="2459421" cy="359454"/>
          </a:xfrm>
          <a:prstGeom prst="rect">
            <a:avLst/>
          </a:prstGeom>
          <a:noFill/>
          <a:ln w="190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204E465-1BC1-7B84-4E78-4E1A9AE26A9D}"/>
              </a:ext>
            </a:extLst>
          </p:cNvPr>
          <p:cNvSpPr/>
          <p:nvPr/>
        </p:nvSpPr>
        <p:spPr>
          <a:xfrm>
            <a:off x="9289043" y="4735960"/>
            <a:ext cx="2125191" cy="283781"/>
          </a:xfrm>
          <a:prstGeom prst="rect">
            <a:avLst/>
          </a:prstGeom>
          <a:noFill/>
          <a:ln w="19050">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84FF63AC-D27A-5B68-0425-17552E569DEF}"/>
              </a:ext>
            </a:extLst>
          </p:cNvPr>
          <p:cNvSpPr/>
          <p:nvPr/>
        </p:nvSpPr>
        <p:spPr>
          <a:xfrm>
            <a:off x="4124259" y="2747875"/>
            <a:ext cx="2459421" cy="359454"/>
          </a:xfrm>
          <a:prstGeom prst="rect">
            <a:avLst/>
          </a:pr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595A8B7D-0302-8191-49DA-E74774656A54}"/>
              </a:ext>
            </a:extLst>
          </p:cNvPr>
          <p:cNvSpPr/>
          <p:nvPr/>
        </p:nvSpPr>
        <p:spPr>
          <a:xfrm>
            <a:off x="7711028" y="6451249"/>
            <a:ext cx="2233860" cy="290085"/>
          </a:xfrm>
          <a:prstGeom prst="rect">
            <a:avLst/>
          </a:pr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788" y="114171"/>
            <a:ext cx="8345214" cy="994172"/>
          </a:xfrm>
        </p:spPr>
        <p:txBody>
          <a:bodyPr/>
          <a:lstStyle/>
          <a:p>
            <a:r>
              <a:rPr lang="en-US" b="1" dirty="0"/>
              <a:t>HEC-HMS </a:t>
            </a:r>
            <a:r>
              <a:rPr lang="en-US" dirty="0"/>
              <a:t>GUI for SDR &amp; Muskingum</a:t>
            </a:r>
          </a:p>
        </p:txBody>
      </p:sp>
      <p:pic>
        <p:nvPicPr>
          <p:cNvPr id="10" name="Picture 9">
            <a:extLst>
              <a:ext uri="{FF2B5EF4-FFF2-40B4-BE49-F238E27FC236}">
                <a16:creationId xmlns:a16="http://schemas.microsoft.com/office/drawing/2014/main" id="{4D258D05-F5D9-DD3C-FA2A-D67CAD5646D4}"/>
              </a:ext>
            </a:extLst>
          </p:cNvPr>
          <p:cNvPicPr>
            <a:picLocks noChangeAspect="1"/>
          </p:cNvPicPr>
          <p:nvPr/>
        </p:nvPicPr>
        <p:blipFill>
          <a:blip r:embed="rId3"/>
          <a:stretch>
            <a:fillRect/>
          </a:stretch>
        </p:blipFill>
        <p:spPr>
          <a:xfrm>
            <a:off x="4481901" y="3151710"/>
            <a:ext cx="3945151" cy="3539163"/>
          </a:xfrm>
          <a:prstGeom prst="rect">
            <a:avLst/>
          </a:prstGeom>
          <a:ln w="12700">
            <a:solidFill>
              <a:schemeClr val="tx1"/>
            </a:solidFill>
          </a:ln>
        </p:spPr>
      </p:pic>
      <p:pic>
        <p:nvPicPr>
          <p:cNvPr id="12" name="Picture 11">
            <a:extLst>
              <a:ext uri="{FF2B5EF4-FFF2-40B4-BE49-F238E27FC236}">
                <a16:creationId xmlns:a16="http://schemas.microsoft.com/office/drawing/2014/main" id="{1F8D056B-B870-E47E-5861-5BCCAE177615}"/>
              </a:ext>
            </a:extLst>
          </p:cNvPr>
          <p:cNvPicPr>
            <a:picLocks noChangeAspect="1"/>
          </p:cNvPicPr>
          <p:nvPr/>
        </p:nvPicPr>
        <p:blipFill>
          <a:blip r:embed="rId4"/>
          <a:stretch>
            <a:fillRect/>
          </a:stretch>
        </p:blipFill>
        <p:spPr>
          <a:xfrm>
            <a:off x="163299" y="1023576"/>
            <a:ext cx="4266667" cy="2361905"/>
          </a:xfrm>
          <a:prstGeom prst="rect">
            <a:avLst/>
          </a:prstGeom>
          <a:ln w="12700">
            <a:solidFill>
              <a:schemeClr val="tx1"/>
            </a:solidFill>
          </a:ln>
        </p:spPr>
      </p:pic>
      <p:pic>
        <p:nvPicPr>
          <p:cNvPr id="16" name="Picture 15">
            <a:extLst>
              <a:ext uri="{FF2B5EF4-FFF2-40B4-BE49-F238E27FC236}">
                <a16:creationId xmlns:a16="http://schemas.microsoft.com/office/drawing/2014/main" id="{52002BC7-E80D-9646-CE0D-98323B6AC8D3}"/>
              </a:ext>
            </a:extLst>
          </p:cNvPr>
          <p:cNvPicPr>
            <a:picLocks noChangeAspect="1"/>
          </p:cNvPicPr>
          <p:nvPr/>
        </p:nvPicPr>
        <p:blipFill>
          <a:blip r:embed="rId5"/>
          <a:stretch>
            <a:fillRect/>
          </a:stretch>
        </p:blipFill>
        <p:spPr>
          <a:xfrm>
            <a:off x="163299" y="3500397"/>
            <a:ext cx="4247619" cy="3190476"/>
          </a:xfrm>
          <a:prstGeom prst="rect">
            <a:avLst/>
          </a:prstGeom>
          <a:ln w="12700">
            <a:solidFill>
              <a:schemeClr val="tx1"/>
            </a:solidFill>
          </a:ln>
        </p:spPr>
      </p:pic>
      <p:pic>
        <p:nvPicPr>
          <p:cNvPr id="18" name="Picture 17">
            <a:extLst>
              <a:ext uri="{FF2B5EF4-FFF2-40B4-BE49-F238E27FC236}">
                <a16:creationId xmlns:a16="http://schemas.microsoft.com/office/drawing/2014/main" id="{E6B865D0-5C79-BCCE-1EB1-8CD64BAF7693}"/>
              </a:ext>
            </a:extLst>
          </p:cNvPr>
          <p:cNvPicPr>
            <a:picLocks noChangeAspect="1"/>
          </p:cNvPicPr>
          <p:nvPr/>
        </p:nvPicPr>
        <p:blipFill>
          <a:blip r:embed="rId6"/>
          <a:stretch>
            <a:fillRect/>
          </a:stretch>
        </p:blipFill>
        <p:spPr>
          <a:xfrm>
            <a:off x="7878645" y="1018942"/>
            <a:ext cx="4150055" cy="1907349"/>
          </a:xfrm>
          <a:prstGeom prst="rect">
            <a:avLst/>
          </a:prstGeom>
          <a:ln w="12700">
            <a:solidFill>
              <a:schemeClr val="tx1"/>
            </a:solidFill>
          </a:ln>
        </p:spPr>
      </p:pic>
      <p:pic>
        <p:nvPicPr>
          <p:cNvPr id="4" name="Picture 3">
            <a:extLst>
              <a:ext uri="{FF2B5EF4-FFF2-40B4-BE49-F238E27FC236}">
                <a16:creationId xmlns:a16="http://schemas.microsoft.com/office/drawing/2014/main" id="{DB09D1F6-6BDC-23F6-CC8E-C4FFC91FDADC}"/>
              </a:ext>
            </a:extLst>
          </p:cNvPr>
          <p:cNvPicPr>
            <a:picLocks noChangeAspect="1"/>
          </p:cNvPicPr>
          <p:nvPr/>
        </p:nvPicPr>
        <p:blipFill>
          <a:blip r:embed="rId7"/>
          <a:stretch>
            <a:fillRect/>
          </a:stretch>
        </p:blipFill>
        <p:spPr>
          <a:xfrm>
            <a:off x="4723353" y="1018942"/>
            <a:ext cx="2987883" cy="2056876"/>
          </a:xfrm>
          <a:prstGeom prst="rect">
            <a:avLst/>
          </a:prstGeom>
          <a:ln w="15875">
            <a:solidFill>
              <a:schemeClr val="accent1"/>
            </a:solidFill>
          </a:ln>
        </p:spPr>
      </p:pic>
      <p:pic>
        <p:nvPicPr>
          <p:cNvPr id="7" name="Picture 6">
            <a:extLst>
              <a:ext uri="{FF2B5EF4-FFF2-40B4-BE49-F238E27FC236}">
                <a16:creationId xmlns:a16="http://schemas.microsoft.com/office/drawing/2014/main" id="{0B4C7187-F795-D5BE-E174-70A8C25F7A1D}"/>
              </a:ext>
            </a:extLst>
          </p:cNvPr>
          <p:cNvPicPr>
            <a:picLocks noChangeAspect="1"/>
          </p:cNvPicPr>
          <p:nvPr/>
        </p:nvPicPr>
        <p:blipFill>
          <a:blip r:embed="rId8"/>
          <a:stretch>
            <a:fillRect/>
          </a:stretch>
        </p:blipFill>
        <p:spPr>
          <a:xfrm>
            <a:off x="8478987" y="3151710"/>
            <a:ext cx="3582178" cy="3539163"/>
          </a:xfrm>
          <a:prstGeom prst="rect">
            <a:avLst/>
          </a:prstGeom>
          <a:ln w="6350">
            <a:solidFill>
              <a:schemeClr val="tx1">
                <a:lumMod val="95000"/>
                <a:lumOff val="5000"/>
              </a:schemeClr>
            </a:solidFill>
          </a:ln>
        </p:spPr>
      </p:pic>
    </p:spTree>
    <p:extLst>
      <p:ext uri="{BB962C8B-B14F-4D97-AF65-F5344CB8AC3E}">
        <p14:creationId xmlns:p14="http://schemas.microsoft.com/office/powerpoint/2010/main" val="1973541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765131" y="220137"/>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Fire Impacts on Main Channels</a:t>
            </a:r>
          </a:p>
          <a:p>
            <a:pPr marL="919163" lvl="2" indent="-457200">
              <a:buFont typeface="+mj-lt"/>
              <a:buAutoNum type="arabicPeriod"/>
              <a:defRPr/>
            </a:pPr>
            <a:r>
              <a:rPr lang="en-US" dirty="0"/>
              <a:t>Data Requirement for Reach Element</a:t>
            </a:r>
          </a:p>
          <a:p>
            <a:pPr marL="919163" lvl="2" indent="-457200">
              <a:buFont typeface="+mj-lt"/>
              <a:buAutoNum type="arabicPeriod"/>
              <a:defRPr/>
            </a:pPr>
            <a:r>
              <a:rPr lang="en-US" dirty="0"/>
              <a:t>Hydrology Debris Routing Method</a:t>
            </a:r>
          </a:p>
          <a:p>
            <a:pPr marL="1144588" lvl="3" indent="-457200">
              <a:buFont typeface="Wingdings" panose="05000000000000000000" pitchFamily="2" charset="2"/>
              <a:buChar char="§"/>
              <a:defRPr/>
            </a:pPr>
            <a:r>
              <a:rPr lang="en-US" dirty="0"/>
              <a:t>Reach Sediment/Debris Routing Process</a:t>
            </a:r>
          </a:p>
          <a:p>
            <a:pPr marL="1371600" lvl="4" indent="-457200">
              <a:buFont typeface="+mj-lt"/>
              <a:buAutoNum type="alphaLcPeriod"/>
              <a:defRPr/>
            </a:pPr>
            <a:r>
              <a:rPr lang="en-US" dirty="0"/>
              <a:t>Sediment Continuity</a:t>
            </a:r>
          </a:p>
          <a:p>
            <a:pPr marL="1371600" lvl="4" indent="-457200">
              <a:buFont typeface="+mj-lt"/>
              <a:buAutoNum type="alphaLcPeriod"/>
              <a:defRPr/>
            </a:pPr>
            <a:r>
              <a:rPr lang="en-US" dirty="0"/>
              <a:t>Transport Potential: 8 functions (SDR for Debris Flow) </a:t>
            </a:r>
          </a:p>
          <a:p>
            <a:pPr marL="1371600" lvl="4" indent="-457200">
              <a:buFont typeface="+mj-lt"/>
              <a:buAutoNum type="alphaLcPeriod"/>
              <a:defRPr/>
            </a:pPr>
            <a:r>
              <a:rPr lang="en-US" dirty="0"/>
              <a:t>Transport Capacity</a:t>
            </a:r>
          </a:p>
          <a:p>
            <a:pPr marL="1201738" lvl="3" indent="-514350">
              <a:buFont typeface="Wingdings" panose="05000000000000000000" pitchFamily="2" charset="2"/>
              <a:buChar char="§"/>
              <a:defRPr/>
            </a:pPr>
            <a:r>
              <a:rPr lang="en-US" dirty="0"/>
              <a:t>Sediment Channel Routing: 5 Methods (</a:t>
            </a:r>
            <a:r>
              <a:rPr lang="en-US" dirty="0">
                <a:solidFill>
                  <a:schemeClr val="tx1"/>
                </a:solidFill>
              </a:rPr>
              <a:t>Muskingum</a:t>
            </a:r>
            <a:r>
              <a:rPr lang="en-US" dirty="0">
                <a:solidFill>
                  <a:srgbClr val="00B0F0"/>
                </a:solidFill>
              </a:rPr>
              <a:t> </a:t>
            </a:r>
            <a:r>
              <a:rPr lang="en-US" dirty="0">
                <a:solidFill>
                  <a:schemeClr val="tx1"/>
                </a:solidFill>
              </a:rPr>
              <a:t>for Debris Flow</a:t>
            </a:r>
            <a:r>
              <a:rPr lang="en-US" dirty="0"/>
              <a:t>)</a:t>
            </a:r>
          </a:p>
          <a:p>
            <a:pPr marL="919163" lvl="2" indent="-457200">
              <a:buFont typeface="+mj-lt"/>
              <a:buAutoNum type="arabicPeriod"/>
            </a:pPr>
            <a:r>
              <a:rPr lang="en-US" b="1" dirty="0">
                <a:solidFill>
                  <a:srgbClr val="00B0F0"/>
                </a:solidFill>
              </a:rPr>
              <a:t>Case Studies:  </a:t>
            </a:r>
          </a:p>
          <a:p>
            <a:pPr marL="1144588" lvl="3" indent="-457200">
              <a:buFont typeface="Wingdings" panose="05000000000000000000" pitchFamily="2" charset="2"/>
              <a:buChar char="§"/>
            </a:pPr>
            <a:r>
              <a:rPr lang="en-US" dirty="0">
                <a:solidFill>
                  <a:srgbClr val="00B0F0"/>
                </a:solidFill>
              </a:rPr>
              <a:t>Deer Creek Debris Flow Analysis</a:t>
            </a:r>
          </a:p>
          <a:p>
            <a:pPr marL="919163" lvl="2" indent="-457200">
              <a:buFont typeface="+mj-lt"/>
              <a:buAutoNum type="arabicPeriod"/>
            </a:pPr>
            <a:r>
              <a:rPr lang="en-US" dirty="0"/>
              <a:t>Need To Improve for Reach Routing Analysis</a:t>
            </a:r>
          </a:p>
          <a:p>
            <a:pPr lvl="3" indent="0">
              <a:buNone/>
            </a:pPr>
            <a:endParaRPr lang="en-US" dirty="0"/>
          </a:p>
          <a:p>
            <a:endParaRPr lang="en-US" dirty="0"/>
          </a:p>
        </p:txBody>
      </p:sp>
    </p:spTree>
    <p:extLst>
      <p:ext uri="{BB962C8B-B14F-4D97-AF65-F5344CB8AC3E}">
        <p14:creationId xmlns:p14="http://schemas.microsoft.com/office/powerpoint/2010/main" val="2152602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433866" y="853382"/>
            <a:ext cx="6801986" cy="4610100"/>
          </a:xfrm>
        </p:spPr>
        <p:txBody>
          <a:bodyPr/>
          <a:lstStyle/>
          <a:p>
            <a:pPr marL="342900" indent="-342900">
              <a:lnSpc>
                <a:spcPct val="80000"/>
              </a:lnSpc>
              <a:buFont typeface="Arial" panose="020B0604020202020204" pitchFamily="34" charset="0"/>
              <a:buChar char="•"/>
              <a:defRPr/>
            </a:pPr>
            <a:r>
              <a:rPr lang="en-US" sz="2000" dirty="0">
                <a:solidFill>
                  <a:schemeClr val="tx1"/>
                </a:solidFill>
              </a:rPr>
              <a:t>Area: San Bernardino Mountains </a:t>
            </a:r>
          </a:p>
          <a:p>
            <a:pPr marL="342900" indent="-342900">
              <a:lnSpc>
                <a:spcPct val="80000"/>
              </a:lnSpc>
              <a:buFont typeface="Arial" panose="020B0604020202020204" pitchFamily="34" charset="0"/>
              <a:buChar char="•"/>
              <a:defRPr/>
            </a:pPr>
            <a:r>
              <a:rPr lang="en-US" sz="2000" dirty="0">
                <a:solidFill>
                  <a:schemeClr val="tx1"/>
                </a:solidFill>
              </a:rPr>
              <a:t>Fire: Padua, Grand Prix &amp; Old Fires (October and November 2003), 36,826 ha</a:t>
            </a:r>
          </a:p>
          <a:p>
            <a:pPr marL="342900" indent="-342900">
              <a:lnSpc>
                <a:spcPct val="80000"/>
              </a:lnSpc>
              <a:buFont typeface="Arial" panose="020B0604020202020204" pitchFamily="34" charset="0"/>
              <a:buChar char="•"/>
              <a:defRPr/>
            </a:pPr>
            <a:r>
              <a:rPr lang="en-US" sz="2000" dirty="0">
                <a:solidFill>
                  <a:schemeClr val="tx1"/>
                </a:solidFill>
              </a:rPr>
              <a:t>Drainage area: 966 ha (3.7 mile</a:t>
            </a:r>
            <a:r>
              <a:rPr lang="en-US" sz="2000" baseline="30000" dirty="0">
                <a:solidFill>
                  <a:schemeClr val="tx1"/>
                </a:solidFill>
              </a:rPr>
              <a:t>2</a:t>
            </a:r>
            <a:r>
              <a:rPr lang="en-US" sz="2000" dirty="0">
                <a:solidFill>
                  <a:schemeClr val="tx1"/>
                </a:solidFill>
              </a:rPr>
              <a:t>), 100% Burn by Grand Prix Fire</a:t>
            </a:r>
          </a:p>
          <a:p>
            <a:pPr marL="342900" indent="-342900">
              <a:lnSpc>
                <a:spcPct val="80000"/>
              </a:lnSpc>
              <a:buFont typeface="Arial" panose="020B0604020202020204" pitchFamily="34" charset="0"/>
              <a:buChar char="•"/>
              <a:defRPr/>
            </a:pPr>
            <a:r>
              <a:rPr lang="en-US" sz="2000" dirty="0">
                <a:solidFill>
                  <a:schemeClr val="tx1"/>
                </a:solidFill>
              </a:rPr>
              <a:t>Relief Ratio (m/km): 244</a:t>
            </a:r>
          </a:p>
          <a:p>
            <a:pPr marL="342900" indent="-342900">
              <a:lnSpc>
                <a:spcPct val="80000"/>
              </a:lnSpc>
              <a:buFont typeface="Arial" panose="020B0604020202020204" pitchFamily="34" charset="0"/>
              <a:buChar char="•"/>
              <a:defRPr/>
            </a:pPr>
            <a:r>
              <a:rPr lang="en-US" sz="2000" dirty="0">
                <a:solidFill>
                  <a:schemeClr val="tx1"/>
                </a:solidFill>
              </a:rPr>
              <a:t>Precipitation Gages: Mt. Baldy (MTBY)</a:t>
            </a:r>
          </a:p>
          <a:p>
            <a:pPr marL="342900" indent="-342900">
              <a:lnSpc>
                <a:spcPct val="80000"/>
              </a:lnSpc>
              <a:buFont typeface="Arial" panose="020B0604020202020204" pitchFamily="34" charset="0"/>
              <a:buChar char="•"/>
              <a:defRPr/>
            </a:pPr>
            <a:r>
              <a:rPr lang="en-US" sz="2000" dirty="0">
                <a:solidFill>
                  <a:schemeClr val="tx1"/>
                </a:solidFill>
              </a:rPr>
              <a:t>Simulation Period: Oct 15, 2003 – Feb 4, 2004</a:t>
            </a:r>
          </a:p>
          <a:p>
            <a:pPr marL="342900" indent="-342900">
              <a:lnSpc>
                <a:spcPct val="80000"/>
              </a:lnSpc>
              <a:buFont typeface="Arial" panose="020B0604020202020204" pitchFamily="34" charset="0"/>
              <a:buChar char="•"/>
              <a:defRPr/>
            </a:pPr>
            <a:r>
              <a:rPr lang="en-US" sz="2000" dirty="0">
                <a:solidFill>
                  <a:schemeClr val="tx1"/>
                </a:solidFill>
              </a:rPr>
              <a:t>Measured Debris Yield: 120,112 m</a:t>
            </a:r>
            <a:r>
              <a:rPr lang="en-US" sz="2000" baseline="30000" dirty="0">
                <a:solidFill>
                  <a:schemeClr val="tx1"/>
                </a:solidFill>
              </a:rPr>
              <a:t>3 </a:t>
            </a:r>
            <a:r>
              <a:rPr lang="en-US" sz="2000" dirty="0">
                <a:solidFill>
                  <a:schemeClr val="tx1"/>
                </a:solidFill>
              </a:rPr>
              <a:t>(USACE, 2005)</a:t>
            </a:r>
          </a:p>
          <a:p>
            <a:pPr marL="342900" indent="-342900">
              <a:lnSpc>
                <a:spcPct val="80000"/>
              </a:lnSpc>
              <a:buFont typeface="Arial" panose="020B0604020202020204" pitchFamily="34" charset="0"/>
              <a:buChar char="•"/>
              <a:defRPr/>
            </a:pPr>
            <a:endParaRPr lang="en-US" sz="2000" dirty="0">
              <a:solidFill>
                <a:schemeClr val="tx1"/>
              </a:solidFill>
            </a:endParaRPr>
          </a:p>
          <a:p>
            <a:pPr marL="342900" indent="-342900">
              <a:lnSpc>
                <a:spcPct val="80000"/>
              </a:lnSpc>
              <a:buFont typeface="Arial" panose="020B0604020202020204" pitchFamily="34" charset="0"/>
              <a:buChar char="•"/>
              <a:defRPr/>
            </a:pPr>
            <a:r>
              <a:rPr lang="en-US" sz="2000" dirty="0">
                <a:solidFill>
                  <a:schemeClr val="tx1"/>
                </a:solidFill>
              </a:rPr>
              <a:t>Questions?</a:t>
            </a:r>
          </a:p>
          <a:p>
            <a:pPr marL="569913" lvl="1" indent="-342900">
              <a:lnSpc>
                <a:spcPct val="80000"/>
              </a:lnSpc>
              <a:buFont typeface="Arial" panose="020B0604020202020204" pitchFamily="34" charset="0"/>
              <a:buChar char="•"/>
              <a:defRPr/>
            </a:pPr>
            <a:r>
              <a:rPr lang="en-US" sz="2000" dirty="0">
                <a:solidFill>
                  <a:schemeClr val="tx1"/>
                </a:solidFill>
              </a:rPr>
              <a:t>Which Debris Yield Method?</a:t>
            </a:r>
          </a:p>
          <a:p>
            <a:pPr marL="569913" lvl="1" indent="-342900">
              <a:lnSpc>
                <a:spcPct val="80000"/>
              </a:lnSpc>
              <a:buFont typeface="Arial" panose="020B0604020202020204" pitchFamily="34" charset="0"/>
              <a:buChar char="•"/>
              <a:defRPr/>
            </a:pPr>
            <a:r>
              <a:rPr lang="en-US" sz="2000" dirty="0">
                <a:solidFill>
                  <a:schemeClr val="tx1"/>
                </a:solidFill>
              </a:rPr>
              <a:t>1-Subbasin or Multi-Subbasin? </a:t>
            </a:r>
          </a:p>
          <a:p>
            <a:pPr marL="342900" indent="-342900">
              <a:lnSpc>
                <a:spcPct val="80000"/>
              </a:lnSpc>
              <a:buFont typeface="Arial" panose="020B0604020202020204" pitchFamily="34" charset="0"/>
              <a:buChar char="•"/>
              <a:defRPr/>
            </a:pPr>
            <a:endParaRPr lang="en-US" sz="2000" dirty="0">
              <a:solidFill>
                <a:schemeClr val="tx1"/>
              </a:solidFill>
            </a:endParaRPr>
          </a:p>
          <a:p>
            <a:pPr>
              <a:lnSpc>
                <a:spcPct val="80000"/>
              </a:lnSpc>
              <a:defRPr/>
            </a:pPr>
            <a:endParaRPr lang="en-US" sz="2000" dirty="0"/>
          </a:p>
        </p:txBody>
      </p:sp>
      <p:sp>
        <p:nvSpPr>
          <p:cNvPr id="2" name="Title 7">
            <a:extLst>
              <a:ext uri="{FF2B5EF4-FFF2-40B4-BE49-F238E27FC236}">
                <a16:creationId xmlns:a16="http://schemas.microsoft.com/office/drawing/2014/main" id="{5BBAB122-B3E2-79D6-8B7A-44779398DBD4}"/>
              </a:ext>
            </a:extLst>
          </p:cNvPr>
          <p:cNvSpPr>
            <a:spLocks noGrp="1"/>
          </p:cNvSpPr>
          <p:nvPr>
            <p:ph type="title"/>
          </p:nvPr>
        </p:nvSpPr>
        <p:spPr>
          <a:xfrm>
            <a:off x="809525" y="213759"/>
            <a:ext cx="10185088" cy="785419"/>
          </a:xfrm>
        </p:spPr>
        <p:txBody>
          <a:bodyPr/>
          <a:lstStyle/>
          <a:p>
            <a:r>
              <a:rPr lang="en-US" dirty="0"/>
              <a:t>Debris routing case study: Deer Creek</a:t>
            </a:r>
          </a:p>
        </p:txBody>
      </p:sp>
      <p:pic>
        <p:nvPicPr>
          <p:cNvPr id="5" name="Picture 4">
            <a:extLst>
              <a:ext uri="{FF2B5EF4-FFF2-40B4-BE49-F238E27FC236}">
                <a16:creationId xmlns:a16="http://schemas.microsoft.com/office/drawing/2014/main" id="{3011FF28-E286-C37E-9196-159DA65CD3C1}"/>
              </a:ext>
            </a:extLst>
          </p:cNvPr>
          <p:cNvPicPr>
            <a:picLocks noChangeAspect="1"/>
          </p:cNvPicPr>
          <p:nvPr/>
        </p:nvPicPr>
        <p:blipFill>
          <a:blip r:embed="rId2"/>
          <a:stretch>
            <a:fillRect/>
          </a:stretch>
        </p:blipFill>
        <p:spPr>
          <a:xfrm>
            <a:off x="8387904" y="914400"/>
            <a:ext cx="3615644" cy="5410497"/>
          </a:xfrm>
          <a:prstGeom prst="rect">
            <a:avLst/>
          </a:prstGeom>
          <a:ln w="15875">
            <a:solidFill>
              <a:srgbClr val="002060"/>
            </a:solidFill>
          </a:ln>
        </p:spPr>
      </p:pic>
      <p:pic>
        <p:nvPicPr>
          <p:cNvPr id="6" name="Picture 5">
            <a:extLst>
              <a:ext uri="{FF2B5EF4-FFF2-40B4-BE49-F238E27FC236}">
                <a16:creationId xmlns:a16="http://schemas.microsoft.com/office/drawing/2014/main" id="{6960121A-B6C7-CB65-6917-16D44690CD29}"/>
              </a:ext>
            </a:extLst>
          </p:cNvPr>
          <p:cNvPicPr>
            <a:picLocks noChangeAspect="1"/>
          </p:cNvPicPr>
          <p:nvPr/>
        </p:nvPicPr>
        <p:blipFill>
          <a:blip r:embed="rId3"/>
          <a:stretch>
            <a:fillRect/>
          </a:stretch>
        </p:blipFill>
        <p:spPr>
          <a:xfrm>
            <a:off x="581939" y="5360274"/>
            <a:ext cx="7071250" cy="1450724"/>
          </a:xfrm>
          <a:prstGeom prst="rect">
            <a:avLst/>
          </a:prstGeom>
        </p:spPr>
      </p:pic>
      <p:pic>
        <p:nvPicPr>
          <p:cNvPr id="4" name="Picture 3">
            <a:extLst>
              <a:ext uri="{FF2B5EF4-FFF2-40B4-BE49-F238E27FC236}">
                <a16:creationId xmlns:a16="http://schemas.microsoft.com/office/drawing/2014/main" id="{F992B8F3-913C-3562-EE87-D7524C13A558}"/>
              </a:ext>
            </a:extLst>
          </p:cNvPr>
          <p:cNvPicPr>
            <a:picLocks noChangeAspect="1"/>
          </p:cNvPicPr>
          <p:nvPr/>
        </p:nvPicPr>
        <p:blipFill>
          <a:blip r:embed="rId4"/>
          <a:stretch>
            <a:fillRect/>
          </a:stretch>
        </p:blipFill>
        <p:spPr>
          <a:xfrm>
            <a:off x="594887" y="4100032"/>
            <a:ext cx="7060892" cy="126024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1D49B71-F354-DCB2-76F0-579C385F7765}"/>
              </a:ext>
            </a:extLst>
          </p:cNvPr>
          <p:cNvPicPr>
            <a:picLocks noChangeAspect="1"/>
          </p:cNvPicPr>
          <p:nvPr/>
        </p:nvPicPr>
        <p:blipFill>
          <a:blip r:embed="rId2"/>
          <a:stretch>
            <a:fillRect/>
          </a:stretch>
        </p:blipFill>
        <p:spPr>
          <a:xfrm>
            <a:off x="9518303" y="1050156"/>
            <a:ext cx="2404771" cy="5671319"/>
          </a:xfrm>
          <a:prstGeom prst="rect">
            <a:avLst/>
          </a:prstGeom>
        </p:spPr>
      </p:pic>
      <p:pic>
        <p:nvPicPr>
          <p:cNvPr id="6" name="Picture 5">
            <a:extLst>
              <a:ext uri="{FF2B5EF4-FFF2-40B4-BE49-F238E27FC236}">
                <a16:creationId xmlns:a16="http://schemas.microsoft.com/office/drawing/2014/main" id="{A5ACB1BE-BCF5-AE87-C7C4-AEB4C6032AF7}"/>
              </a:ext>
            </a:extLst>
          </p:cNvPr>
          <p:cNvPicPr>
            <a:picLocks noChangeAspect="1"/>
          </p:cNvPicPr>
          <p:nvPr/>
        </p:nvPicPr>
        <p:blipFill>
          <a:blip r:embed="rId3"/>
          <a:stretch>
            <a:fillRect/>
          </a:stretch>
        </p:blipFill>
        <p:spPr>
          <a:xfrm>
            <a:off x="6889823" y="1050159"/>
            <a:ext cx="2413204" cy="5678855"/>
          </a:xfrm>
          <a:prstGeom prst="rect">
            <a:avLst/>
          </a:prstGeom>
        </p:spPr>
      </p:pic>
      <p:pic>
        <p:nvPicPr>
          <p:cNvPr id="25" name="Picture 24">
            <a:extLst>
              <a:ext uri="{FF2B5EF4-FFF2-40B4-BE49-F238E27FC236}">
                <a16:creationId xmlns:a16="http://schemas.microsoft.com/office/drawing/2014/main" id="{EA9442E0-462A-BF22-DC42-BFA7DDE397DD}"/>
              </a:ext>
            </a:extLst>
          </p:cNvPr>
          <p:cNvPicPr>
            <a:picLocks noChangeAspect="1"/>
          </p:cNvPicPr>
          <p:nvPr/>
        </p:nvPicPr>
        <p:blipFill>
          <a:blip r:embed="rId4"/>
          <a:stretch>
            <a:fillRect/>
          </a:stretch>
        </p:blipFill>
        <p:spPr>
          <a:xfrm>
            <a:off x="375264" y="2190784"/>
            <a:ext cx="6154707" cy="4530692"/>
          </a:xfrm>
          <a:prstGeom prst="rect">
            <a:avLst/>
          </a:prstGeom>
        </p:spPr>
      </p:pic>
      <p:sp>
        <p:nvSpPr>
          <p:cNvPr id="2" name="Title 1">
            <a:extLst>
              <a:ext uri="{FF2B5EF4-FFF2-40B4-BE49-F238E27FC236}">
                <a16:creationId xmlns:a16="http://schemas.microsoft.com/office/drawing/2014/main" id="{D6069B48-7E5D-8BFF-BE26-A09AE822C3C8}"/>
              </a:ext>
            </a:extLst>
          </p:cNvPr>
          <p:cNvSpPr>
            <a:spLocks noGrp="1"/>
          </p:cNvSpPr>
          <p:nvPr>
            <p:ph type="title"/>
          </p:nvPr>
        </p:nvSpPr>
        <p:spPr>
          <a:xfrm>
            <a:off x="755024" y="194470"/>
            <a:ext cx="10185088" cy="785419"/>
          </a:xfrm>
        </p:spPr>
        <p:txBody>
          <a:bodyPr/>
          <a:lstStyle/>
          <a:p>
            <a:r>
              <a:rPr lang="en-US" dirty="0"/>
              <a:t>1-Subbasin with LA Debris EQ1 </a:t>
            </a:r>
          </a:p>
        </p:txBody>
      </p:sp>
      <p:sp>
        <p:nvSpPr>
          <p:cNvPr id="12" name="Rectangle 11">
            <a:extLst>
              <a:ext uri="{FF2B5EF4-FFF2-40B4-BE49-F238E27FC236}">
                <a16:creationId xmlns:a16="http://schemas.microsoft.com/office/drawing/2014/main" id="{B1325EC9-47A9-5DA4-431F-CA57004FF009}"/>
              </a:ext>
            </a:extLst>
          </p:cNvPr>
          <p:cNvSpPr/>
          <p:nvPr/>
        </p:nvSpPr>
        <p:spPr>
          <a:xfrm>
            <a:off x="422514" y="6299595"/>
            <a:ext cx="1828802" cy="15134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008DAB87-6C44-95A5-D6A6-DC0C2DEC96AC}"/>
              </a:ext>
            </a:extLst>
          </p:cNvPr>
          <p:cNvCxnSpPr>
            <a:cxnSpLocks/>
          </p:cNvCxnSpPr>
          <p:nvPr/>
        </p:nvCxnSpPr>
        <p:spPr>
          <a:xfrm>
            <a:off x="8469730" y="1199805"/>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76BAC45-2D17-768E-5C2F-37660D29B8F6}"/>
              </a:ext>
            </a:extLst>
          </p:cNvPr>
          <p:cNvCxnSpPr>
            <a:cxnSpLocks/>
          </p:cNvCxnSpPr>
          <p:nvPr/>
        </p:nvCxnSpPr>
        <p:spPr>
          <a:xfrm>
            <a:off x="9124203" y="1533965"/>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508D926-9D5A-C045-99F7-40B8F61C6BD6}"/>
              </a:ext>
            </a:extLst>
          </p:cNvPr>
          <p:cNvCxnSpPr>
            <a:cxnSpLocks/>
          </p:cNvCxnSpPr>
          <p:nvPr/>
        </p:nvCxnSpPr>
        <p:spPr>
          <a:xfrm>
            <a:off x="11073534" y="1185467"/>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B2E6EC9-C906-2569-A2E2-40F02B7932CA}"/>
              </a:ext>
            </a:extLst>
          </p:cNvPr>
          <p:cNvCxnSpPr>
            <a:cxnSpLocks/>
          </p:cNvCxnSpPr>
          <p:nvPr/>
        </p:nvCxnSpPr>
        <p:spPr>
          <a:xfrm>
            <a:off x="9555598" y="3977843"/>
            <a:ext cx="259080"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1E69A95-5124-613B-E10B-E260832F2BEC}"/>
              </a:ext>
            </a:extLst>
          </p:cNvPr>
          <p:cNvCxnSpPr>
            <a:cxnSpLocks/>
          </p:cNvCxnSpPr>
          <p:nvPr/>
        </p:nvCxnSpPr>
        <p:spPr>
          <a:xfrm>
            <a:off x="6961819" y="4015301"/>
            <a:ext cx="215986"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6" name="Table 26">
            <a:extLst>
              <a:ext uri="{FF2B5EF4-FFF2-40B4-BE49-F238E27FC236}">
                <a16:creationId xmlns:a16="http://schemas.microsoft.com/office/drawing/2014/main" id="{4DB25AE4-80C9-1B61-7333-AA19A3168632}"/>
              </a:ext>
            </a:extLst>
          </p:cNvPr>
          <p:cNvGraphicFramePr>
            <a:graphicFrameLocks noGrp="1"/>
          </p:cNvGraphicFramePr>
          <p:nvPr>
            <p:extLst>
              <p:ext uri="{D42A27DB-BD31-4B8C-83A1-F6EECF244321}">
                <p14:modId xmlns:p14="http://schemas.microsoft.com/office/powerpoint/2010/main" val="3026966072"/>
              </p:ext>
            </p:extLst>
          </p:nvPr>
        </p:nvGraphicFramePr>
        <p:xfrm>
          <a:off x="380390" y="1050157"/>
          <a:ext cx="4269365" cy="1067060"/>
        </p:xfrm>
        <a:graphic>
          <a:graphicData uri="http://schemas.openxmlformats.org/drawingml/2006/table">
            <a:tbl>
              <a:tblPr firstRow="1" bandRow="1">
                <a:tableStyleId>{5C22544A-7EE6-4342-B048-85BDC9FD1C3A}</a:tableStyleId>
              </a:tblPr>
              <a:tblGrid>
                <a:gridCol w="853873">
                  <a:extLst>
                    <a:ext uri="{9D8B030D-6E8A-4147-A177-3AD203B41FA5}">
                      <a16:colId xmlns:a16="http://schemas.microsoft.com/office/drawing/2014/main" val="2457983336"/>
                    </a:ext>
                  </a:extLst>
                </a:gridCol>
                <a:gridCol w="853873">
                  <a:extLst>
                    <a:ext uri="{9D8B030D-6E8A-4147-A177-3AD203B41FA5}">
                      <a16:colId xmlns:a16="http://schemas.microsoft.com/office/drawing/2014/main" val="667184028"/>
                    </a:ext>
                  </a:extLst>
                </a:gridCol>
                <a:gridCol w="853873">
                  <a:extLst>
                    <a:ext uri="{9D8B030D-6E8A-4147-A177-3AD203B41FA5}">
                      <a16:colId xmlns:a16="http://schemas.microsoft.com/office/drawing/2014/main" val="766862438"/>
                    </a:ext>
                  </a:extLst>
                </a:gridCol>
                <a:gridCol w="853873">
                  <a:extLst>
                    <a:ext uri="{9D8B030D-6E8A-4147-A177-3AD203B41FA5}">
                      <a16:colId xmlns:a16="http://schemas.microsoft.com/office/drawing/2014/main" val="1349073945"/>
                    </a:ext>
                  </a:extLst>
                </a:gridCol>
                <a:gridCol w="853873">
                  <a:extLst>
                    <a:ext uri="{9D8B030D-6E8A-4147-A177-3AD203B41FA5}">
                      <a16:colId xmlns:a16="http://schemas.microsoft.com/office/drawing/2014/main" val="3107576429"/>
                    </a:ext>
                  </a:extLst>
                </a:gridCol>
              </a:tblGrid>
              <a:tr h="519001">
                <a:tc>
                  <a:txBody>
                    <a:bodyPr/>
                    <a:lstStyle/>
                    <a:p>
                      <a:pPr algn="ctr"/>
                      <a:r>
                        <a:rPr lang="en-US" dirty="0">
                          <a:solidFill>
                            <a:schemeClr val="tx2"/>
                          </a:solidFill>
                        </a:rPr>
                        <a:t>Relief Ratio (m/Km)</a:t>
                      </a:r>
                    </a:p>
                  </a:txBody>
                  <a:tcPr/>
                </a:tc>
                <a:tc>
                  <a:txBody>
                    <a:bodyPr/>
                    <a:lstStyle/>
                    <a:p>
                      <a:pPr algn="ctr"/>
                      <a:r>
                        <a:rPr lang="en-US" dirty="0">
                          <a:solidFill>
                            <a:schemeClr val="tx2"/>
                          </a:solidFill>
                        </a:rPr>
                        <a:t>Flow Rate Threshold (m</a:t>
                      </a:r>
                      <a:r>
                        <a:rPr lang="en-US" baseline="30000" dirty="0">
                          <a:solidFill>
                            <a:schemeClr val="tx2"/>
                          </a:solidFill>
                        </a:rPr>
                        <a:t>3</a:t>
                      </a:r>
                      <a:r>
                        <a:rPr lang="en-US" dirty="0">
                          <a:solidFill>
                            <a:schemeClr val="tx2"/>
                          </a:solidFill>
                        </a:rPr>
                        <a:t>/s)</a:t>
                      </a:r>
                      <a:endParaRPr lang="en-US" dirty="0"/>
                    </a:p>
                  </a:txBody>
                  <a:tcPr/>
                </a:tc>
                <a:tc>
                  <a:txBody>
                    <a:bodyPr/>
                    <a:lstStyle/>
                    <a:p>
                      <a:pPr algn="ctr"/>
                      <a:r>
                        <a:rPr lang="en-US" dirty="0">
                          <a:solidFill>
                            <a:schemeClr val="tx2"/>
                          </a:solidFill>
                        </a:rPr>
                        <a:t>Measured Debris Yield (m</a:t>
                      </a:r>
                      <a:r>
                        <a:rPr lang="en-US" baseline="30000" dirty="0">
                          <a:solidFill>
                            <a:schemeClr val="tx2"/>
                          </a:solidFill>
                        </a:rPr>
                        <a:t>3</a:t>
                      </a:r>
                      <a:r>
                        <a:rPr lang="en-US" dirty="0">
                          <a:solidFill>
                            <a:schemeClr val="tx2"/>
                          </a:solidFill>
                        </a:rPr>
                        <a:t>)</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dirty="0">
                          <a:solidFill>
                            <a:schemeClr val="tx2"/>
                          </a:solidFill>
                        </a:rPr>
                        <a:t>Estimated Debris Yield (m</a:t>
                      </a:r>
                      <a:r>
                        <a:rPr lang="en-US" baseline="30000" dirty="0">
                          <a:solidFill>
                            <a:schemeClr val="tx2"/>
                          </a:solidFill>
                        </a:rPr>
                        <a:t>3</a:t>
                      </a:r>
                      <a:r>
                        <a:rPr lang="en-US" dirty="0">
                          <a:solidFill>
                            <a:schemeClr val="tx2"/>
                          </a:solidFill>
                        </a:rPr>
                        <a:t>)</a:t>
                      </a:r>
                    </a:p>
                  </a:txBody>
                  <a:tcPr/>
                </a:tc>
                <a:tc>
                  <a:txBody>
                    <a:bodyPr/>
                    <a:lstStyle/>
                    <a:p>
                      <a:pPr algn="ctr"/>
                      <a:r>
                        <a:rPr lang="en-US" dirty="0">
                          <a:solidFill>
                            <a:schemeClr val="tx2"/>
                          </a:solidFill>
                        </a:rPr>
                        <a:t>Difference (%)</a:t>
                      </a:r>
                    </a:p>
                  </a:txBody>
                  <a:tcPr/>
                </a:tc>
                <a:extLst>
                  <a:ext uri="{0D108BD9-81ED-4DB2-BD59-A6C34878D82A}">
                    <a16:rowId xmlns:a16="http://schemas.microsoft.com/office/drawing/2014/main" val="4240290650"/>
                  </a:ext>
                </a:extLst>
              </a:tr>
              <a:tr h="266705">
                <a:tc>
                  <a:txBody>
                    <a:bodyPr/>
                    <a:lstStyle/>
                    <a:p>
                      <a:pPr algn="ctr"/>
                      <a:r>
                        <a:rPr lang="en-US" dirty="0"/>
                        <a:t>233.2</a:t>
                      </a:r>
                    </a:p>
                  </a:txBody>
                  <a:tcPr/>
                </a:tc>
                <a:tc>
                  <a:txBody>
                    <a:bodyPr/>
                    <a:lstStyle/>
                    <a:p>
                      <a:pPr algn="ctr"/>
                      <a:r>
                        <a:rPr lang="en-US" dirty="0"/>
                        <a:t>30</a:t>
                      </a:r>
                    </a:p>
                  </a:txBody>
                  <a:tcPr/>
                </a:tc>
                <a:tc>
                  <a:txBody>
                    <a:bodyPr/>
                    <a:lstStyle/>
                    <a:p>
                      <a:pPr algn="ctr"/>
                      <a:r>
                        <a:rPr lang="en-US" dirty="0"/>
                        <a:t>122,112</a:t>
                      </a:r>
                    </a:p>
                  </a:txBody>
                  <a:tcPr/>
                </a:tc>
                <a:tc>
                  <a:txBody>
                    <a:bodyPr/>
                    <a:lstStyle/>
                    <a:p>
                      <a:pPr algn="ctr"/>
                      <a:r>
                        <a:rPr lang="en-US" dirty="0"/>
                        <a:t>191,479</a:t>
                      </a:r>
                    </a:p>
                  </a:txBody>
                  <a:tcPr/>
                </a:tc>
                <a:tc>
                  <a:txBody>
                    <a:bodyPr/>
                    <a:lstStyle/>
                    <a:p>
                      <a:pPr algn="ctr"/>
                      <a:r>
                        <a:rPr lang="en-US" dirty="0"/>
                        <a:t>59</a:t>
                      </a:r>
                    </a:p>
                  </a:txBody>
                  <a:tcPr/>
                </a:tc>
                <a:extLst>
                  <a:ext uri="{0D108BD9-81ED-4DB2-BD59-A6C34878D82A}">
                    <a16:rowId xmlns:a16="http://schemas.microsoft.com/office/drawing/2014/main" val="1967024434"/>
                  </a:ext>
                </a:extLst>
              </a:tr>
              <a:tr h="133526">
                <a:tc>
                  <a:txBody>
                    <a:bodyPr/>
                    <a:lstStyle/>
                    <a:p>
                      <a:pPr algn="ctr"/>
                      <a:r>
                        <a:rPr lang="en-US" dirty="0"/>
                        <a:t>233.2</a:t>
                      </a:r>
                    </a:p>
                  </a:txBody>
                  <a:tcPr/>
                </a:tc>
                <a:tc>
                  <a:txBody>
                    <a:bodyPr/>
                    <a:lstStyle/>
                    <a:p>
                      <a:pPr algn="ctr"/>
                      <a:r>
                        <a:rPr lang="en-US" dirty="0"/>
                        <a:t>32</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dirty="0"/>
                        <a:t>122,112</a:t>
                      </a:r>
                    </a:p>
                  </a:txBody>
                  <a:tcPr/>
                </a:tc>
                <a:tc>
                  <a:txBody>
                    <a:bodyPr/>
                    <a:lstStyle/>
                    <a:p>
                      <a:pPr algn="ctr"/>
                      <a:r>
                        <a:rPr lang="en-US" dirty="0"/>
                        <a:t>114,582</a:t>
                      </a:r>
                    </a:p>
                  </a:txBody>
                  <a:tcPr/>
                </a:tc>
                <a:tc>
                  <a:txBody>
                    <a:bodyPr/>
                    <a:lstStyle/>
                    <a:p>
                      <a:pPr algn="ctr"/>
                      <a:r>
                        <a:rPr lang="en-US" dirty="0"/>
                        <a:t>-5</a:t>
                      </a:r>
                    </a:p>
                  </a:txBody>
                  <a:tcPr/>
                </a:tc>
                <a:extLst>
                  <a:ext uri="{0D108BD9-81ED-4DB2-BD59-A6C34878D82A}">
                    <a16:rowId xmlns:a16="http://schemas.microsoft.com/office/drawing/2014/main" val="3440613108"/>
                  </a:ext>
                </a:extLst>
              </a:tr>
            </a:tbl>
          </a:graphicData>
        </a:graphic>
      </p:graphicFrame>
    </p:spTree>
    <p:extLst>
      <p:ext uri="{BB962C8B-B14F-4D97-AF65-F5344CB8AC3E}">
        <p14:creationId xmlns:p14="http://schemas.microsoft.com/office/powerpoint/2010/main" val="410830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8CBD447-C02A-3A21-FD26-E11F85DC6152}"/>
              </a:ext>
            </a:extLst>
          </p:cNvPr>
          <p:cNvPicPr>
            <a:picLocks noChangeAspect="1"/>
          </p:cNvPicPr>
          <p:nvPr/>
        </p:nvPicPr>
        <p:blipFill>
          <a:blip r:embed="rId2"/>
          <a:stretch>
            <a:fillRect/>
          </a:stretch>
        </p:blipFill>
        <p:spPr>
          <a:xfrm>
            <a:off x="6781168" y="1050157"/>
            <a:ext cx="2432938" cy="5671320"/>
          </a:xfrm>
          <a:prstGeom prst="rect">
            <a:avLst/>
          </a:prstGeom>
        </p:spPr>
      </p:pic>
      <p:pic>
        <p:nvPicPr>
          <p:cNvPr id="6" name="Picture 5">
            <a:extLst>
              <a:ext uri="{FF2B5EF4-FFF2-40B4-BE49-F238E27FC236}">
                <a16:creationId xmlns:a16="http://schemas.microsoft.com/office/drawing/2014/main" id="{107AABCF-E941-4841-D883-12EEF34D7814}"/>
              </a:ext>
            </a:extLst>
          </p:cNvPr>
          <p:cNvPicPr>
            <a:picLocks noChangeAspect="1"/>
          </p:cNvPicPr>
          <p:nvPr/>
        </p:nvPicPr>
        <p:blipFill>
          <a:blip r:embed="rId3"/>
          <a:stretch>
            <a:fillRect/>
          </a:stretch>
        </p:blipFill>
        <p:spPr>
          <a:xfrm>
            <a:off x="9338530" y="1050157"/>
            <a:ext cx="2485709" cy="5671320"/>
          </a:xfrm>
          <a:prstGeom prst="rect">
            <a:avLst/>
          </a:prstGeom>
        </p:spPr>
      </p:pic>
      <p:pic>
        <p:nvPicPr>
          <p:cNvPr id="28" name="Picture 27">
            <a:extLst>
              <a:ext uri="{FF2B5EF4-FFF2-40B4-BE49-F238E27FC236}">
                <a16:creationId xmlns:a16="http://schemas.microsoft.com/office/drawing/2014/main" id="{3AF49EAC-DBE4-49FB-19BE-7B691909CEC8}"/>
              </a:ext>
            </a:extLst>
          </p:cNvPr>
          <p:cNvPicPr>
            <a:picLocks noChangeAspect="1"/>
          </p:cNvPicPr>
          <p:nvPr/>
        </p:nvPicPr>
        <p:blipFill>
          <a:blip r:embed="rId4"/>
          <a:stretch>
            <a:fillRect/>
          </a:stretch>
        </p:blipFill>
        <p:spPr>
          <a:xfrm>
            <a:off x="369682" y="2153866"/>
            <a:ext cx="5987819" cy="4568847"/>
          </a:xfrm>
          <a:prstGeom prst="rect">
            <a:avLst/>
          </a:prstGeom>
        </p:spPr>
      </p:pic>
      <p:sp>
        <p:nvSpPr>
          <p:cNvPr id="2" name="Title 1">
            <a:extLst>
              <a:ext uri="{FF2B5EF4-FFF2-40B4-BE49-F238E27FC236}">
                <a16:creationId xmlns:a16="http://schemas.microsoft.com/office/drawing/2014/main" id="{D6069B48-7E5D-8BFF-BE26-A09AE822C3C8}"/>
              </a:ext>
            </a:extLst>
          </p:cNvPr>
          <p:cNvSpPr>
            <a:spLocks noGrp="1"/>
          </p:cNvSpPr>
          <p:nvPr>
            <p:ph type="title"/>
          </p:nvPr>
        </p:nvSpPr>
        <p:spPr>
          <a:xfrm>
            <a:off x="764062" y="228089"/>
            <a:ext cx="10185088" cy="785419"/>
          </a:xfrm>
        </p:spPr>
        <p:txBody>
          <a:bodyPr/>
          <a:lstStyle/>
          <a:p>
            <a:r>
              <a:rPr lang="en-US" dirty="0"/>
              <a:t>1-Subbasin with MSDPM </a:t>
            </a:r>
          </a:p>
        </p:txBody>
      </p:sp>
      <p:sp>
        <p:nvSpPr>
          <p:cNvPr id="12" name="Rectangle 11">
            <a:extLst>
              <a:ext uri="{FF2B5EF4-FFF2-40B4-BE49-F238E27FC236}">
                <a16:creationId xmlns:a16="http://schemas.microsoft.com/office/drawing/2014/main" id="{B1325EC9-47A9-5DA4-431F-CA57004FF009}"/>
              </a:ext>
            </a:extLst>
          </p:cNvPr>
          <p:cNvSpPr/>
          <p:nvPr/>
        </p:nvSpPr>
        <p:spPr>
          <a:xfrm>
            <a:off x="649006" y="6167467"/>
            <a:ext cx="2087885" cy="15134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FAA80BC-F90C-A2E8-3FC4-B040ABE19615}"/>
              </a:ext>
            </a:extLst>
          </p:cNvPr>
          <p:cNvSpPr/>
          <p:nvPr/>
        </p:nvSpPr>
        <p:spPr>
          <a:xfrm>
            <a:off x="422514" y="5476045"/>
            <a:ext cx="2314377" cy="15134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4543B340-806B-00E9-C27A-4C3E05EE5B6A}"/>
              </a:ext>
            </a:extLst>
          </p:cNvPr>
          <p:cNvSpPr/>
          <p:nvPr/>
        </p:nvSpPr>
        <p:spPr>
          <a:xfrm>
            <a:off x="990072" y="5324538"/>
            <a:ext cx="1746819" cy="151349"/>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008DAB87-6C44-95A5-D6A6-DC0C2DEC96AC}"/>
              </a:ext>
            </a:extLst>
          </p:cNvPr>
          <p:cNvCxnSpPr>
            <a:cxnSpLocks/>
          </p:cNvCxnSpPr>
          <p:nvPr/>
        </p:nvCxnSpPr>
        <p:spPr>
          <a:xfrm>
            <a:off x="8367808" y="1185886"/>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76BAC45-2D17-768E-5C2F-37660D29B8F6}"/>
              </a:ext>
            </a:extLst>
          </p:cNvPr>
          <p:cNvCxnSpPr>
            <a:cxnSpLocks/>
          </p:cNvCxnSpPr>
          <p:nvPr/>
        </p:nvCxnSpPr>
        <p:spPr>
          <a:xfrm>
            <a:off x="9031006" y="1527474"/>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508D926-9D5A-C045-99F7-40B8F61C6BD6}"/>
              </a:ext>
            </a:extLst>
          </p:cNvPr>
          <p:cNvCxnSpPr>
            <a:cxnSpLocks/>
          </p:cNvCxnSpPr>
          <p:nvPr/>
        </p:nvCxnSpPr>
        <p:spPr>
          <a:xfrm>
            <a:off x="10949150" y="1185881"/>
            <a:ext cx="0" cy="26707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B2E6EC9-C906-2569-A2E2-40F02B7932CA}"/>
              </a:ext>
            </a:extLst>
          </p:cNvPr>
          <p:cNvCxnSpPr>
            <a:cxnSpLocks/>
          </p:cNvCxnSpPr>
          <p:nvPr/>
        </p:nvCxnSpPr>
        <p:spPr>
          <a:xfrm>
            <a:off x="9396247" y="3981223"/>
            <a:ext cx="259080"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1E69A95-5124-613B-E10B-E260832F2BEC}"/>
              </a:ext>
            </a:extLst>
          </p:cNvPr>
          <p:cNvCxnSpPr>
            <a:cxnSpLocks/>
          </p:cNvCxnSpPr>
          <p:nvPr/>
        </p:nvCxnSpPr>
        <p:spPr>
          <a:xfrm>
            <a:off x="6924218" y="4116276"/>
            <a:ext cx="215986"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6" name="Table 26">
            <a:extLst>
              <a:ext uri="{FF2B5EF4-FFF2-40B4-BE49-F238E27FC236}">
                <a16:creationId xmlns:a16="http://schemas.microsoft.com/office/drawing/2014/main" id="{4DB25AE4-80C9-1B61-7333-AA19A3168632}"/>
              </a:ext>
            </a:extLst>
          </p:cNvPr>
          <p:cNvGraphicFramePr>
            <a:graphicFrameLocks noGrp="1"/>
          </p:cNvGraphicFramePr>
          <p:nvPr>
            <p:extLst>
              <p:ext uri="{D42A27DB-BD31-4B8C-83A1-F6EECF244321}">
                <p14:modId xmlns:p14="http://schemas.microsoft.com/office/powerpoint/2010/main" val="3306093"/>
              </p:ext>
            </p:extLst>
          </p:nvPr>
        </p:nvGraphicFramePr>
        <p:xfrm>
          <a:off x="380390" y="1050157"/>
          <a:ext cx="5977111" cy="1067060"/>
        </p:xfrm>
        <a:graphic>
          <a:graphicData uri="http://schemas.openxmlformats.org/drawingml/2006/table">
            <a:tbl>
              <a:tblPr firstRow="1" bandRow="1">
                <a:tableStyleId>{5C22544A-7EE6-4342-B048-85BDC9FD1C3A}</a:tableStyleId>
              </a:tblPr>
              <a:tblGrid>
                <a:gridCol w="853873">
                  <a:extLst>
                    <a:ext uri="{9D8B030D-6E8A-4147-A177-3AD203B41FA5}">
                      <a16:colId xmlns:a16="http://schemas.microsoft.com/office/drawing/2014/main" val="2457983336"/>
                    </a:ext>
                  </a:extLst>
                </a:gridCol>
                <a:gridCol w="853873">
                  <a:extLst>
                    <a:ext uri="{9D8B030D-6E8A-4147-A177-3AD203B41FA5}">
                      <a16:colId xmlns:a16="http://schemas.microsoft.com/office/drawing/2014/main" val="2416051267"/>
                    </a:ext>
                  </a:extLst>
                </a:gridCol>
                <a:gridCol w="853873">
                  <a:extLst>
                    <a:ext uri="{9D8B030D-6E8A-4147-A177-3AD203B41FA5}">
                      <a16:colId xmlns:a16="http://schemas.microsoft.com/office/drawing/2014/main" val="735650714"/>
                    </a:ext>
                  </a:extLst>
                </a:gridCol>
                <a:gridCol w="853873">
                  <a:extLst>
                    <a:ext uri="{9D8B030D-6E8A-4147-A177-3AD203B41FA5}">
                      <a16:colId xmlns:a16="http://schemas.microsoft.com/office/drawing/2014/main" val="667184028"/>
                    </a:ext>
                  </a:extLst>
                </a:gridCol>
                <a:gridCol w="853873">
                  <a:extLst>
                    <a:ext uri="{9D8B030D-6E8A-4147-A177-3AD203B41FA5}">
                      <a16:colId xmlns:a16="http://schemas.microsoft.com/office/drawing/2014/main" val="766862438"/>
                    </a:ext>
                  </a:extLst>
                </a:gridCol>
                <a:gridCol w="853873">
                  <a:extLst>
                    <a:ext uri="{9D8B030D-6E8A-4147-A177-3AD203B41FA5}">
                      <a16:colId xmlns:a16="http://schemas.microsoft.com/office/drawing/2014/main" val="1349073945"/>
                    </a:ext>
                  </a:extLst>
                </a:gridCol>
                <a:gridCol w="853873">
                  <a:extLst>
                    <a:ext uri="{9D8B030D-6E8A-4147-A177-3AD203B41FA5}">
                      <a16:colId xmlns:a16="http://schemas.microsoft.com/office/drawing/2014/main" val="3107576429"/>
                    </a:ext>
                  </a:extLst>
                </a:gridCol>
              </a:tblGrid>
              <a:tr h="519001">
                <a:tc>
                  <a:txBody>
                    <a:bodyPr/>
                    <a:lstStyle/>
                    <a:p>
                      <a:pPr algn="ctr"/>
                      <a:r>
                        <a:rPr lang="en-US" dirty="0">
                          <a:solidFill>
                            <a:schemeClr val="tx2"/>
                          </a:solidFill>
                        </a:rPr>
                        <a:t>Relief Ratio (m/Km)</a:t>
                      </a:r>
                    </a:p>
                  </a:txBody>
                  <a:tcPr/>
                </a:tc>
                <a:tc>
                  <a:txBody>
                    <a:bodyPr/>
                    <a:lstStyle/>
                    <a:p>
                      <a:pPr algn="ctr"/>
                      <a:r>
                        <a:rPr lang="en-US" dirty="0">
                          <a:solidFill>
                            <a:schemeClr val="tx2"/>
                          </a:solidFill>
                        </a:rPr>
                        <a:t>TMRI (mm/</a:t>
                      </a:r>
                      <a:r>
                        <a:rPr lang="en-US" dirty="0" err="1">
                          <a:solidFill>
                            <a:schemeClr val="tx2"/>
                          </a:solidFill>
                        </a:rPr>
                        <a:t>hr</a:t>
                      </a:r>
                      <a:r>
                        <a:rPr lang="en-US" dirty="0">
                          <a:solidFill>
                            <a:schemeClr val="tx2"/>
                          </a:solidFill>
                        </a:rPr>
                        <a:t>)</a:t>
                      </a:r>
                    </a:p>
                  </a:txBody>
                  <a:tcPr/>
                </a:tc>
                <a:tc>
                  <a:txBody>
                    <a:bodyPr/>
                    <a:lstStyle/>
                    <a:p>
                      <a:pPr algn="ctr"/>
                      <a:r>
                        <a:rPr lang="en-US" dirty="0">
                          <a:solidFill>
                            <a:schemeClr val="tx2"/>
                          </a:solidFill>
                        </a:rPr>
                        <a:t>TMRA </a:t>
                      </a:r>
                    </a:p>
                    <a:p>
                      <a:pPr algn="ctr"/>
                      <a:r>
                        <a:rPr lang="en-US" dirty="0">
                          <a:solidFill>
                            <a:schemeClr val="tx2"/>
                          </a:solidFill>
                        </a:rPr>
                        <a:t>(mm)</a:t>
                      </a:r>
                    </a:p>
                  </a:txBody>
                  <a:tcPr/>
                </a:tc>
                <a:tc>
                  <a:txBody>
                    <a:bodyPr/>
                    <a:lstStyle/>
                    <a:p>
                      <a:pPr algn="ctr"/>
                      <a:r>
                        <a:rPr lang="en-US" dirty="0">
                          <a:solidFill>
                            <a:schemeClr val="tx2"/>
                          </a:solidFill>
                        </a:rPr>
                        <a:t>Flow Rate Threshold (m</a:t>
                      </a:r>
                      <a:r>
                        <a:rPr lang="en-US" baseline="30000" dirty="0">
                          <a:solidFill>
                            <a:schemeClr val="tx2"/>
                          </a:solidFill>
                        </a:rPr>
                        <a:t>3</a:t>
                      </a:r>
                      <a:r>
                        <a:rPr lang="en-US" dirty="0">
                          <a:solidFill>
                            <a:schemeClr val="tx2"/>
                          </a:solidFill>
                        </a:rPr>
                        <a:t>/s)</a:t>
                      </a:r>
                      <a:endParaRPr lang="en-US" dirty="0"/>
                    </a:p>
                  </a:txBody>
                  <a:tcPr/>
                </a:tc>
                <a:tc>
                  <a:txBody>
                    <a:bodyPr/>
                    <a:lstStyle/>
                    <a:p>
                      <a:pPr algn="ctr"/>
                      <a:r>
                        <a:rPr lang="en-US" dirty="0">
                          <a:solidFill>
                            <a:schemeClr val="tx2"/>
                          </a:solidFill>
                        </a:rPr>
                        <a:t>Measured Debris Yield (m</a:t>
                      </a:r>
                      <a:r>
                        <a:rPr lang="en-US" baseline="30000" dirty="0">
                          <a:solidFill>
                            <a:schemeClr val="tx2"/>
                          </a:solidFill>
                        </a:rPr>
                        <a:t>3</a:t>
                      </a:r>
                      <a:r>
                        <a:rPr lang="en-US" dirty="0">
                          <a:solidFill>
                            <a:schemeClr val="tx2"/>
                          </a:solidFill>
                        </a:rPr>
                        <a:t>)</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dirty="0">
                          <a:solidFill>
                            <a:schemeClr val="tx2"/>
                          </a:solidFill>
                        </a:rPr>
                        <a:t>Estimated Debris Yield (m</a:t>
                      </a:r>
                      <a:r>
                        <a:rPr lang="en-US" baseline="30000" dirty="0">
                          <a:solidFill>
                            <a:schemeClr val="tx2"/>
                          </a:solidFill>
                        </a:rPr>
                        <a:t>3</a:t>
                      </a:r>
                      <a:r>
                        <a:rPr lang="en-US" dirty="0">
                          <a:solidFill>
                            <a:schemeClr val="tx2"/>
                          </a:solidFill>
                        </a:rPr>
                        <a:t>)</a:t>
                      </a:r>
                    </a:p>
                  </a:txBody>
                  <a:tcPr/>
                </a:tc>
                <a:tc>
                  <a:txBody>
                    <a:bodyPr/>
                    <a:lstStyle/>
                    <a:p>
                      <a:pPr algn="ctr"/>
                      <a:r>
                        <a:rPr lang="en-US" dirty="0">
                          <a:solidFill>
                            <a:schemeClr val="tx2"/>
                          </a:solidFill>
                        </a:rPr>
                        <a:t>Difference (%)</a:t>
                      </a:r>
                    </a:p>
                  </a:txBody>
                  <a:tcPr/>
                </a:tc>
                <a:extLst>
                  <a:ext uri="{0D108BD9-81ED-4DB2-BD59-A6C34878D82A}">
                    <a16:rowId xmlns:a16="http://schemas.microsoft.com/office/drawing/2014/main" val="4240290650"/>
                  </a:ext>
                </a:extLst>
              </a:tr>
              <a:tr h="266705">
                <a:tc>
                  <a:txBody>
                    <a:bodyPr/>
                    <a:lstStyle/>
                    <a:p>
                      <a:pPr algn="ctr"/>
                      <a:r>
                        <a:rPr lang="en-US" dirty="0"/>
                        <a:t>233.2</a:t>
                      </a:r>
                    </a:p>
                  </a:txBody>
                  <a:tcPr/>
                </a:tc>
                <a:tc>
                  <a:txBody>
                    <a:bodyPr/>
                    <a:lstStyle/>
                    <a:p>
                      <a:pPr algn="ctr"/>
                      <a:r>
                        <a:rPr lang="en-US" dirty="0"/>
                        <a:t>8.771</a:t>
                      </a:r>
                    </a:p>
                  </a:txBody>
                  <a:tcPr/>
                </a:tc>
                <a:tc>
                  <a:txBody>
                    <a:bodyPr/>
                    <a:lstStyle/>
                    <a:p>
                      <a:pPr algn="ctr"/>
                      <a:r>
                        <a:rPr lang="en-US" dirty="0"/>
                        <a:t>24.32</a:t>
                      </a:r>
                    </a:p>
                  </a:txBody>
                  <a:tcPr/>
                </a:tc>
                <a:tc>
                  <a:txBody>
                    <a:bodyPr/>
                    <a:lstStyle/>
                    <a:p>
                      <a:pPr algn="ctr"/>
                      <a:r>
                        <a:rPr lang="en-US" dirty="0"/>
                        <a:t>25</a:t>
                      </a:r>
                    </a:p>
                  </a:txBody>
                  <a:tcPr/>
                </a:tc>
                <a:tc>
                  <a:txBody>
                    <a:bodyPr/>
                    <a:lstStyle/>
                    <a:p>
                      <a:pPr algn="ctr"/>
                      <a:r>
                        <a:rPr lang="en-US" dirty="0"/>
                        <a:t>122,112</a:t>
                      </a:r>
                    </a:p>
                  </a:txBody>
                  <a:tcPr/>
                </a:tc>
                <a:tc>
                  <a:txBody>
                    <a:bodyPr/>
                    <a:lstStyle/>
                    <a:p>
                      <a:pPr algn="ctr"/>
                      <a:r>
                        <a:rPr lang="en-US" dirty="0"/>
                        <a:t>152,385</a:t>
                      </a:r>
                    </a:p>
                  </a:txBody>
                  <a:tcPr/>
                </a:tc>
                <a:tc>
                  <a:txBody>
                    <a:bodyPr/>
                    <a:lstStyle/>
                    <a:p>
                      <a:pPr algn="ctr"/>
                      <a:r>
                        <a:rPr lang="en-US" dirty="0"/>
                        <a:t>27</a:t>
                      </a:r>
                    </a:p>
                  </a:txBody>
                  <a:tcPr/>
                </a:tc>
                <a:extLst>
                  <a:ext uri="{0D108BD9-81ED-4DB2-BD59-A6C34878D82A}">
                    <a16:rowId xmlns:a16="http://schemas.microsoft.com/office/drawing/2014/main" val="1967024434"/>
                  </a:ext>
                </a:extLst>
              </a:tr>
              <a:tr h="133526">
                <a:tc>
                  <a:txBody>
                    <a:bodyPr/>
                    <a:lstStyle/>
                    <a:p>
                      <a:pPr algn="ctr"/>
                      <a:r>
                        <a:rPr lang="en-US" dirty="0"/>
                        <a:t>233.2</a:t>
                      </a:r>
                    </a:p>
                  </a:txBody>
                  <a:tcPr/>
                </a:tc>
                <a:tc>
                  <a:txBody>
                    <a:bodyPr/>
                    <a:lstStyle/>
                    <a:p>
                      <a:pPr algn="ctr"/>
                      <a:r>
                        <a:rPr lang="en-US" dirty="0"/>
                        <a:t>8.771</a:t>
                      </a:r>
                    </a:p>
                  </a:txBody>
                  <a:tcPr/>
                </a:tc>
                <a:tc>
                  <a:txBody>
                    <a:bodyPr/>
                    <a:lstStyle/>
                    <a:p>
                      <a:pPr algn="ctr"/>
                      <a:r>
                        <a:rPr lang="en-US" dirty="0"/>
                        <a:t>24.32</a:t>
                      </a:r>
                    </a:p>
                  </a:txBody>
                  <a:tcPr/>
                </a:tc>
                <a:tc>
                  <a:txBody>
                    <a:bodyPr/>
                    <a:lstStyle/>
                    <a:p>
                      <a:pPr algn="ctr"/>
                      <a:r>
                        <a:rPr lang="en-US" dirty="0"/>
                        <a:t>32</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dirty="0"/>
                        <a:t>122,112</a:t>
                      </a:r>
                    </a:p>
                  </a:txBody>
                  <a:tcPr/>
                </a:tc>
                <a:tc>
                  <a:txBody>
                    <a:bodyPr/>
                    <a:lstStyle/>
                    <a:p>
                      <a:pPr algn="ctr"/>
                      <a:r>
                        <a:rPr lang="en-US" dirty="0"/>
                        <a:t>89,074</a:t>
                      </a:r>
                    </a:p>
                  </a:txBody>
                  <a:tcPr/>
                </a:tc>
                <a:tc>
                  <a:txBody>
                    <a:bodyPr/>
                    <a:lstStyle/>
                    <a:p>
                      <a:pPr algn="ctr"/>
                      <a:r>
                        <a:rPr lang="en-US" dirty="0"/>
                        <a:t>-26</a:t>
                      </a:r>
                    </a:p>
                  </a:txBody>
                  <a:tcPr/>
                </a:tc>
                <a:extLst>
                  <a:ext uri="{0D108BD9-81ED-4DB2-BD59-A6C34878D82A}">
                    <a16:rowId xmlns:a16="http://schemas.microsoft.com/office/drawing/2014/main" val="3440613108"/>
                  </a:ext>
                </a:extLst>
              </a:tr>
            </a:tbl>
          </a:graphicData>
        </a:graphic>
      </p:graphicFrame>
    </p:spTree>
    <p:extLst>
      <p:ext uri="{BB962C8B-B14F-4D97-AF65-F5344CB8AC3E}">
        <p14:creationId xmlns:p14="http://schemas.microsoft.com/office/powerpoint/2010/main" val="2981481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0107137-D96A-F467-B95E-ABF39CA78326}"/>
              </a:ext>
            </a:extLst>
          </p:cNvPr>
          <p:cNvPicPr>
            <a:picLocks noChangeAspect="1"/>
          </p:cNvPicPr>
          <p:nvPr/>
        </p:nvPicPr>
        <p:blipFill>
          <a:blip r:embed="rId2"/>
          <a:stretch>
            <a:fillRect/>
          </a:stretch>
        </p:blipFill>
        <p:spPr>
          <a:xfrm>
            <a:off x="8286356" y="4533817"/>
            <a:ext cx="3754130" cy="2195202"/>
          </a:xfrm>
          <a:prstGeom prst="rect">
            <a:avLst/>
          </a:prstGeom>
        </p:spPr>
      </p:pic>
      <p:pic>
        <p:nvPicPr>
          <p:cNvPr id="17" name="Picture 16">
            <a:extLst>
              <a:ext uri="{FF2B5EF4-FFF2-40B4-BE49-F238E27FC236}">
                <a16:creationId xmlns:a16="http://schemas.microsoft.com/office/drawing/2014/main" id="{7A70A5FA-6D81-7397-8F96-B68188D16DD6}"/>
              </a:ext>
            </a:extLst>
          </p:cNvPr>
          <p:cNvPicPr>
            <a:picLocks noChangeAspect="1"/>
          </p:cNvPicPr>
          <p:nvPr/>
        </p:nvPicPr>
        <p:blipFill>
          <a:blip r:embed="rId3"/>
          <a:stretch>
            <a:fillRect/>
          </a:stretch>
        </p:blipFill>
        <p:spPr>
          <a:xfrm>
            <a:off x="386695" y="2724280"/>
            <a:ext cx="5124650" cy="3961435"/>
          </a:xfrm>
          <a:prstGeom prst="rect">
            <a:avLst/>
          </a:prstGeom>
        </p:spPr>
      </p:pic>
      <p:sp>
        <p:nvSpPr>
          <p:cNvPr id="2" name="Title 1">
            <a:extLst>
              <a:ext uri="{FF2B5EF4-FFF2-40B4-BE49-F238E27FC236}">
                <a16:creationId xmlns:a16="http://schemas.microsoft.com/office/drawing/2014/main" id="{D6069B48-7E5D-8BFF-BE26-A09AE822C3C8}"/>
              </a:ext>
            </a:extLst>
          </p:cNvPr>
          <p:cNvSpPr>
            <a:spLocks noGrp="1"/>
          </p:cNvSpPr>
          <p:nvPr>
            <p:ph type="title"/>
          </p:nvPr>
        </p:nvSpPr>
        <p:spPr>
          <a:xfrm>
            <a:off x="809525" y="196330"/>
            <a:ext cx="10185088" cy="785419"/>
          </a:xfrm>
        </p:spPr>
        <p:txBody>
          <a:bodyPr/>
          <a:lstStyle/>
          <a:p>
            <a:r>
              <a:rPr lang="en-US" dirty="0"/>
              <a:t>3-Subbasin (LAEQ 1) &amp; 1-ReacH (SDR &amp; M)</a:t>
            </a:r>
          </a:p>
        </p:txBody>
      </p:sp>
      <p:sp>
        <p:nvSpPr>
          <p:cNvPr id="12" name="Rectangle 11">
            <a:extLst>
              <a:ext uri="{FF2B5EF4-FFF2-40B4-BE49-F238E27FC236}">
                <a16:creationId xmlns:a16="http://schemas.microsoft.com/office/drawing/2014/main" id="{B1325EC9-47A9-5DA4-431F-CA57004FF009}"/>
              </a:ext>
            </a:extLst>
          </p:cNvPr>
          <p:cNvSpPr/>
          <p:nvPr/>
        </p:nvSpPr>
        <p:spPr>
          <a:xfrm>
            <a:off x="386695" y="5429643"/>
            <a:ext cx="1454717" cy="1256071"/>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26" name="Table 26">
            <a:extLst>
              <a:ext uri="{FF2B5EF4-FFF2-40B4-BE49-F238E27FC236}">
                <a16:creationId xmlns:a16="http://schemas.microsoft.com/office/drawing/2014/main" id="{4DB25AE4-80C9-1B61-7333-AA19A3168632}"/>
              </a:ext>
            </a:extLst>
          </p:cNvPr>
          <p:cNvGraphicFramePr>
            <a:graphicFrameLocks noGrp="1"/>
          </p:cNvGraphicFramePr>
          <p:nvPr>
            <p:extLst>
              <p:ext uri="{D42A27DB-BD31-4B8C-83A1-F6EECF244321}">
                <p14:modId xmlns:p14="http://schemas.microsoft.com/office/powerpoint/2010/main" val="3466547701"/>
              </p:ext>
            </p:extLst>
          </p:nvPr>
        </p:nvGraphicFramePr>
        <p:xfrm>
          <a:off x="386695" y="866039"/>
          <a:ext cx="5124650" cy="1767840"/>
        </p:xfrm>
        <a:graphic>
          <a:graphicData uri="http://schemas.openxmlformats.org/drawingml/2006/table">
            <a:tbl>
              <a:tblPr firstRow="1" bandRow="1">
                <a:tableStyleId>{5C22544A-7EE6-4342-B048-85BDC9FD1C3A}</a:tableStyleId>
              </a:tblPr>
              <a:tblGrid>
                <a:gridCol w="1024930">
                  <a:extLst>
                    <a:ext uri="{9D8B030D-6E8A-4147-A177-3AD203B41FA5}">
                      <a16:colId xmlns:a16="http://schemas.microsoft.com/office/drawing/2014/main" val="1420339702"/>
                    </a:ext>
                  </a:extLst>
                </a:gridCol>
                <a:gridCol w="1024930">
                  <a:extLst>
                    <a:ext uri="{9D8B030D-6E8A-4147-A177-3AD203B41FA5}">
                      <a16:colId xmlns:a16="http://schemas.microsoft.com/office/drawing/2014/main" val="2457983336"/>
                    </a:ext>
                  </a:extLst>
                </a:gridCol>
                <a:gridCol w="1024930">
                  <a:extLst>
                    <a:ext uri="{9D8B030D-6E8A-4147-A177-3AD203B41FA5}">
                      <a16:colId xmlns:a16="http://schemas.microsoft.com/office/drawing/2014/main" val="667184028"/>
                    </a:ext>
                  </a:extLst>
                </a:gridCol>
                <a:gridCol w="1024930">
                  <a:extLst>
                    <a:ext uri="{9D8B030D-6E8A-4147-A177-3AD203B41FA5}">
                      <a16:colId xmlns:a16="http://schemas.microsoft.com/office/drawing/2014/main" val="766862438"/>
                    </a:ext>
                  </a:extLst>
                </a:gridCol>
                <a:gridCol w="1024930">
                  <a:extLst>
                    <a:ext uri="{9D8B030D-6E8A-4147-A177-3AD203B41FA5}">
                      <a16:colId xmlns:a16="http://schemas.microsoft.com/office/drawing/2014/main" val="1349073945"/>
                    </a:ext>
                  </a:extLst>
                </a:gridCol>
              </a:tblGrid>
              <a:tr h="319528">
                <a:tc>
                  <a:txBody>
                    <a:bodyPr/>
                    <a:lstStyle/>
                    <a:p>
                      <a:pPr algn="ctr"/>
                      <a:r>
                        <a:rPr lang="en-US" sz="800" dirty="0">
                          <a:solidFill>
                            <a:schemeClr val="tx2"/>
                          </a:solidFill>
                        </a:rPr>
                        <a:t>Element</a:t>
                      </a:r>
                    </a:p>
                  </a:txBody>
                  <a:tcPr/>
                </a:tc>
                <a:tc>
                  <a:txBody>
                    <a:bodyPr/>
                    <a:lstStyle/>
                    <a:p>
                      <a:pPr algn="ctr"/>
                      <a:r>
                        <a:rPr lang="en-US" sz="800" dirty="0">
                          <a:solidFill>
                            <a:schemeClr val="tx2"/>
                          </a:solidFill>
                        </a:rPr>
                        <a:t>Relief Ratio (m/Km)</a:t>
                      </a:r>
                    </a:p>
                  </a:txBody>
                  <a:tcPr/>
                </a:tc>
                <a:tc>
                  <a:txBody>
                    <a:bodyPr/>
                    <a:lstStyle/>
                    <a:p>
                      <a:pPr algn="ctr"/>
                      <a:r>
                        <a:rPr lang="en-US" sz="800" dirty="0">
                          <a:solidFill>
                            <a:schemeClr val="tx2"/>
                          </a:solidFill>
                        </a:rPr>
                        <a:t>Flow Rate Threshold (m</a:t>
                      </a:r>
                      <a:r>
                        <a:rPr lang="en-US" sz="800" baseline="30000" dirty="0">
                          <a:solidFill>
                            <a:schemeClr val="tx2"/>
                          </a:solidFill>
                        </a:rPr>
                        <a:t>3</a:t>
                      </a:r>
                      <a:r>
                        <a:rPr lang="en-US" sz="800" dirty="0">
                          <a:solidFill>
                            <a:schemeClr val="tx2"/>
                          </a:solidFill>
                        </a:rPr>
                        <a:t>/s)</a:t>
                      </a:r>
                      <a:endParaRPr lang="en-US" sz="800" dirty="0"/>
                    </a:p>
                  </a:txBody>
                  <a:tcPr/>
                </a:tc>
                <a:tc>
                  <a:txBody>
                    <a:bodyPr/>
                    <a:lstStyle/>
                    <a:p>
                      <a:pPr algn="ctr"/>
                      <a:r>
                        <a:rPr lang="en-US" sz="800" dirty="0">
                          <a:solidFill>
                            <a:schemeClr val="tx2"/>
                          </a:solidFill>
                        </a:rPr>
                        <a:t>Burn Percentage (%)</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solidFill>
                            <a:schemeClr val="tx2"/>
                          </a:solidFill>
                        </a:rPr>
                        <a:t>Fire Factor Type/Burn Date</a:t>
                      </a:r>
                    </a:p>
                  </a:txBody>
                  <a:tcPr/>
                </a:tc>
                <a:extLst>
                  <a:ext uri="{0D108BD9-81ED-4DB2-BD59-A6C34878D82A}">
                    <a16:rowId xmlns:a16="http://schemas.microsoft.com/office/drawing/2014/main" val="4240290650"/>
                  </a:ext>
                </a:extLst>
              </a:tr>
              <a:tr h="266705">
                <a:tc>
                  <a:txBody>
                    <a:bodyPr/>
                    <a:lstStyle/>
                    <a:p>
                      <a:pPr algn="ctr"/>
                      <a:r>
                        <a:rPr lang="en-US" sz="800" dirty="0"/>
                        <a:t>S_1</a:t>
                      </a:r>
                    </a:p>
                  </a:txBody>
                  <a:tcPr/>
                </a:tc>
                <a:tc>
                  <a:txBody>
                    <a:bodyPr/>
                    <a:lstStyle/>
                    <a:p>
                      <a:pPr algn="ctr"/>
                      <a:r>
                        <a:rPr lang="en-US" sz="800" dirty="0"/>
                        <a:t>369.09</a:t>
                      </a:r>
                    </a:p>
                  </a:txBody>
                  <a:tcPr/>
                </a:tc>
                <a:tc>
                  <a:txBody>
                    <a:bodyPr/>
                    <a:lstStyle/>
                    <a:p>
                      <a:pPr algn="ctr"/>
                      <a:r>
                        <a:rPr lang="en-US" sz="800" dirty="0"/>
                        <a:t>6</a:t>
                      </a:r>
                    </a:p>
                  </a:txBody>
                  <a:tcPr/>
                </a:tc>
                <a:tc>
                  <a:txBody>
                    <a:bodyPr/>
                    <a:lstStyle/>
                    <a:p>
                      <a:pPr algn="ctr"/>
                      <a:r>
                        <a:rPr lang="en-US" sz="800" dirty="0"/>
                        <a:t>100</a:t>
                      </a:r>
                    </a:p>
                  </a:txBody>
                  <a:tcPr/>
                </a:tc>
                <a:tc>
                  <a:txBody>
                    <a:bodyPr/>
                    <a:lstStyle/>
                    <a:p>
                      <a:pPr algn="ctr"/>
                      <a:r>
                        <a:rPr lang="en-US" sz="800" dirty="0"/>
                        <a:t>Pak &amp; Lee/</a:t>
                      </a:r>
                    </a:p>
                    <a:p>
                      <a:pPr algn="ctr"/>
                      <a:r>
                        <a:rPr lang="en-US" sz="800" dirty="0"/>
                        <a:t>15Oct2003</a:t>
                      </a:r>
                    </a:p>
                  </a:txBody>
                  <a:tcPr/>
                </a:tc>
                <a:extLst>
                  <a:ext uri="{0D108BD9-81ED-4DB2-BD59-A6C34878D82A}">
                    <a16:rowId xmlns:a16="http://schemas.microsoft.com/office/drawing/2014/main" val="1967024434"/>
                  </a:ext>
                </a:extLst>
              </a:tr>
              <a:tr h="133526">
                <a:tc>
                  <a:txBody>
                    <a:bodyPr/>
                    <a:lstStyle/>
                    <a:p>
                      <a:pPr algn="ctr"/>
                      <a:r>
                        <a:rPr lang="en-US" sz="800" dirty="0"/>
                        <a:t>S_2</a:t>
                      </a:r>
                    </a:p>
                  </a:txBody>
                  <a:tcPr/>
                </a:tc>
                <a:tc>
                  <a:txBody>
                    <a:bodyPr/>
                    <a:lstStyle/>
                    <a:p>
                      <a:pPr algn="ctr"/>
                      <a:r>
                        <a:rPr lang="en-US" sz="800" dirty="0"/>
                        <a:t>304.28</a:t>
                      </a:r>
                    </a:p>
                  </a:txBody>
                  <a:tcPr/>
                </a:tc>
                <a:tc>
                  <a:txBody>
                    <a:bodyPr/>
                    <a:lstStyle/>
                    <a:p>
                      <a:pPr algn="ctr"/>
                      <a:r>
                        <a:rPr lang="en-US" sz="800" dirty="0"/>
                        <a:t>6</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100</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Pak &amp; Lee/</a:t>
                      </a:r>
                    </a:p>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15Oct2003</a:t>
                      </a:r>
                    </a:p>
                  </a:txBody>
                  <a:tcPr/>
                </a:tc>
                <a:extLst>
                  <a:ext uri="{0D108BD9-81ED-4DB2-BD59-A6C34878D82A}">
                    <a16:rowId xmlns:a16="http://schemas.microsoft.com/office/drawing/2014/main" val="3440613108"/>
                  </a:ext>
                </a:extLst>
              </a:tr>
              <a:tr h="133526">
                <a:tc>
                  <a:txBody>
                    <a:bodyPr/>
                    <a:lstStyle/>
                    <a:p>
                      <a:pPr algn="ctr"/>
                      <a:r>
                        <a:rPr lang="en-US" sz="800" dirty="0"/>
                        <a:t>S_3</a:t>
                      </a:r>
                    </a:p>
                  </a:txBody>
                  <a:tcPr/>
                </a:tc>
                <a:tc>
                  <a:txBody>
                    <a:bodyPr/>
                    <a:lstStyle/>
                    <a:p>
                      <a:pPr algn="ctr"/>
                      <a:r>
                        <a:rPr lang="en-US" sz="800" dirty="0"/>
                        <a:t>229.35</a:t>
                      </a:r>
                    </a:p>
                  </a:txBody>
                  <a:tcPr/>
                </a:tc>
                <a:tc>
                  <a:txBody>
                    <a:bodyPr/>
                    <a:lstStyle/>
                    <a:p>
                      <a:pPr algn="ctr"/>
                      <a:r>
                        <a:rPr lang="en-US" sz="800" dirty="0"/>
                        <a:t>10</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100</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Pak &amp; Lee/</a:t>
                      </a:r>
                    </a:p>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15Oct2003</a:t>
                      </a:r>
                    </a:p>
                  </a:txBody>
                  <a:tcPr/>
                </a:tc>
                <a:extLst>
                  <a:ext uri="{0D108BD9-81ED-4DB2-BD59-A6C34878D82A}">
                    <a16:rowId xmlns:a16="http://schemas.microsoft.com/office/drawing/2014/main" val="3138805419"/>
                  </a:ext>
                </a:extLst>
              </a:tr>
              <a:tr h="133526">
                <a:tc>
                  <a:txBody>
                    <a:bodyPr/>
                    <a:lstStyle/>
                    <a:p>
                      <a:pPr algn="ctr"/>
                      <a:r>
                        <a:rPr lang="en-US" sz="800" dirty="0">
                          <a:solidFill>
                            <a:schemeClr val="tx2"/>
                          </a:solidFill>
                        </a:rPr>
                        <a:t>Element</a:t>
                      </a:r>
                    </a:p>
                  </a:txBody>
                  <a:tcPr>
                    <a:solidFill>
                      <a:schemeClr val="accent3">
                        <a:lumMod val="60000"/>
                        <a:lumOff val="40000"/>
                      </a:schemeClr>
                    </a:solidFill>
                  </a:tcPr>
                </a:tc>
                <a:tc>
                  <a:txBody>
                    <a:bodyPr/>
                    <a:lstStyle/>
                    <a:p>
                      <a:pPr algn="ctr"/>
                      <a:r>
                        <a:rPr lang="en-US" sz="800" dirty="0">
                          <a:solidFill>
                            <a:schemeClr val="tx2"/>
                          </a:solidFill>
                        </a:rPr>
                        <a:t>Clay SDR</a:t>
                      </a:r>
                    </a:p>
                  </a:txBody>
                  <a:tcPr>
                    <a:solidFill>
                      <a:schemeClr val="accent3">
                        <a:lumMod val="60000"/>
                        <a:lumOff val="40000"/>
                      </a:schemeClr>
                    </a:solidFill>
                  </a:tcPr>
                </a:tc>
                <a:tc>
                  <a:txBody>
                    <a:bodyPr/>
                    <a:lstStyle/>
                    <a:p>
                      <a:pPr algn="ctr"/>
                      <a:r>
                        <a:rPr lang="en-US" sz="800" dirty="0">
                          <a:solidFill>
                            <a:schemeClr val="tx2"/>
                          </a:solidFill>
                        </a:rPr>
                        <a:t>Silt SDR</a:t>
                      </a:r>
                    </a:p>
                  </a:txBody>
                  <a:tcPr>
                    <a:solidFill>
                      <a:schemeClr val="accent3">
                        <a:lumMod val="60000"/>
                        <a:lumOff val="40000"/>
                      </a:schemeClr>
                    </a:solidFill>
                  </a:tcPr>
                </a:tc>
                <a:tc>
                  <a:txBody>
                    <a:bodyPr/>
                    <a:lstStyle/>
                    <a:p>
                      <a:pPr algn="ctr"/>
                      <a:r>
                        <a:rPr lang="en-US" sz="800" dirty="0">
                          <a:solidFill>
                            <a:schemeClr val="tx2"/>
                          </a:solidFill>
                        </a:rPr>
                        <a:t>Sand SDR</a:t>
                      </a:r>
                    </a:p>
                  </a:txBody>
                  <a:tcPr>
                    <a:solidFill>
                      <a:schemeClr val="accent3">
                        <a:lumMod val="60000"/>
                        <a:lumOff val="40000"/>
                      </a:schemeClr>
                    </a:solidFill>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solidFill>
                            <a:schemeClr val="tx2"/>
                          </a:solidFill>
                        </a:rPr>
                        <a:t>Gravel SDR</a:t>
                      </a:r>
                    </a:p>
                  </a:txBody>
                  <a:tcPr>
                    <a:solidFill>
                      <a:schemeClr val="accent3">
                        <a:lumMod val="60000"/>
                        <a:lumOff val="40000"/>
                      </a:schemeClr>
                    </a:solidFill>
                  </a:tcPr>
                </a:tc>
                <a:extLst>
                  <a:ext uri="{0D108BD9-81ED-4DB2-BD59-A6C34878D82A}">
                    <a16:rowId xmlns:a16="http://schemas.microsoft.com/office/drawing/2014/main" val="2726924519"/>
                  </a:ext>
                </a:extLst>
              </a:tr>
              <a:tr h="133526">
                <a:tc>
                  <a:txBody>
                    <a:bodyPr/>
                    <a:lstStyle/>
                    <a:p>
                      <a:pPr algn="ctr"/>
                      <a:r>
                        <a:rPr lang="en-US" sz="800" dirty="0"/>
                        <a:t>Reach-1</a:t>
                      </a:r>
                    </a:p>
                  </a:txBody>
                  <a:tcPr/>
                </a:tc>
                <a:tc>
                  <a:txBody>
                    <a:bodyPr/>
                    <a:lstStyle/>
                    <a:p>
                      <a:pPr algn="ctr"/>
                      <a:r>
                        <a:rPr lang="en-US" sz="800" dirty="0"/>
                        <a:t>1.0 (NA)</a:t>
                      </a:r>
                    </a:p>
                  </a:txBody>
                  <a:tcPr/>
                </a:tc>
                <a:tc>
                  <a:txBody>
                    <a:bodyPr/>
                    <a:lstStyle/>
                    <a:p>
                      <a:pPr algn="ctr"/>
                      <a:r>
                        <a:rPr lang="en-US" sz="800" dirty="0"/>
                        <a:t>0.6</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0.4</a:t>
                      </a:r>
                    </a:p>
                  </a:txBody>
                  <a:tcPr/>
                </a:tc>
                <a:tc>
                  <a:txBody>
                    <a:bodyPr/>
                    <a:lstStyle/>
                    <a:p>
                      <a:pPr algn="ctr"/>
                      <a:r>
                        <a:rPr lang="en-US" sz="800" dirty="0"/>
                        <a:t>0.1</a:t>
                      </a:r>
                    </a:p>
                  </a:txBody>
                  <a:tcPr/>
                </a:tc>
                <a:extLst>
                  <a:ext uri="{0D108BD9-81ED-4DB2-BD59-A6C34878D82A}">
                    <a16:rowId xmlns:a16="http://schemas.microsoft.com/office/drawing/2014/main" val="435721614"/>
                  </a:ext>
                </a:extLst>
              </a:tr>
            </a:tbl>
          </a:graphicData>
        </a:graphic>
      </p:graphicFrame>
      <p:sp>
        <p:nvSpPr>
          <p:cNvPr id="11" name="TextBox 10">
            <a:extLst>
              <a:ext uri="{FF2B5EF4-FFF2-40B4-BE49-F238E27FC236}">
                <a16:creationId xmlns:a16="http://schemas.microsoft.com/office/drawing/2014/main" id="{D986095E-3B97-BE44-89C2-69DF0A01455C}"/>
              </a:ext>
            </a:extLst>
          </p:cNvPr>
          <p:cNvSpPr txBox="1"/>
          <p:nvPr/>
        </p:nvSpPr>
        <p:spPr>
          <a:xfrm>
            <a:off x="7977350" y="3219877"/>
            <a:ext cx="4117953" cy="276999"/>
          </a:xfrm>
          <a:prstGeom prst="rect">
            <a:avLst/>
          </a:prstGeom>
          <a:noFill/>
        </p:spPr>
        <p:txBody>
          <a:bodyPr wrap="square" rtlCol="0">
            <a:spAutoFit/>
          </a:bodyPr>
          <a:lstStyle/>
          <a:p>
            <a:r>
              <a:rPr lang="en-US" sz="1200" dirty="0"/>
              <a:t>Measured Debris Yield: 120112 M</a:t>
            </a:r>
            <a:r>
              <a:rPr lang="en-US" sz="1200" baseline="30000" dirty="0"/>
              <a:t>3</a:t>
            </a:r>
            <a:r>
              <a:rPr lang="en-US" sz="1200" dirty="0"/>
              <a:t>, Difference: -0.6%</a:t>
            </a:r>
          </a:p>
        </p:txBody>
      </p:sp>
      <p:pic>
        <p:nvPicPr>
          <p:cNvPr id="13" name="Picture 12">
            <a:extLst>
              <a:ext uri="{FF2B5EF4-FFF2-40B4-BE49-F238E27FC236}">
                <a16:creationId xmlns:a16="http://schemas.microsoft.com/office/drawing/2014/main" id="{133AC382-6121-16DF-CCB2-BF8D61E4F0E6}"/>
              </a:ext>
            </a:extLst>
          </p:cNvPr>
          <p:cNvPicPr>
            <a:picLocks noChangeAspect="1"/>
          </p:cNvPicPr>
          <p:nvPr/>
        </p:nvPicPr>
        <p:blipFill>
          <a:blip r:embed="rId4"/>
          <a:stretch>
            <a:fillRect/>
          </a:stretch>
        </p:blipFill>
        <p:spPr>
          <a:xfrm>
            <a:off x="5575699" y="3496876"/>
            <a:ext cx="3795699" cy="2305477"/>
          </a:xfrm>
          <a:prstGeom prst="rect">
            <a:avLst/>
          </a:prstGeom>
        </p:spPr>
      </p:pic>
      <p:pic>
        <p:nvPicPr>
          <p:cNvPr id="6" name="Picture 5">
            <a:extLst>
              <a:ext uri="{FF2B5EF4-FFF2-40B4-BE49-F238E27FC236}">
                <a16:creationId xmlns:a16="http://schemas.microsoft.com/office/drawing/2014/main" id="{D07E7C1A-8668-3D8B-89AE-FEE494682B0B}"/>
              </a:ext>
            </a:extLst>
          </p:cNvPr>
          <p:cNvPicPr>
            <a:picLocks noChangeAspect="1"/>
          </p:cNvPicPr>
          <p:nvPr/>
        </p:nvPicPr>
        <p:blipFill>
          <a:blip r:embed="rId5"/>
          <a:stretch>
            <a:fillRect/>
          </a:stretch>
        </p:blipFill>
        <p:spPr>
          <a:xfrm>
            <a:off x="5617432" y="866039"/>
            <a:ext cx="6205028" cy="2353838"/>
          </a:xfrm>
          <a:prstGeom prst="rect">
            <a:avLst/>
          </a:prstGeom>
        </p:spPr>
      </p:pic>
    </p:spTree>
    <p:extLst>
      <p:ext uri="{BB962C8B-B14F-4D97-AF65-F5344CB8AC3E}">
        <p14:creationId xmlns:p14="http://schemas.microsoft.com/office/powerpoint/2010/main" val="19831382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89C9D0-EB8D-FDCF-71C7-C9DFE786632F}"/>
              </a:ext>
            </a:extLst>
          </p:cNvPr>
          <p:cNvPicPr>
            <a:picLocks noChangeAspect="1"/>
          </p:cNvPicPr>
          <p:nvPr/>
        </p:nvPicPr>
        <p:blipFill>
          <a:blip r:embed="rId2"/>
          <a:stretch>
            <a:fillRect/>
          </a:stretch>
        </p:blipFill>
        <p:spPr>
          <a:xfrm>
            <a:off x="123243" y="2784442"/>
            <a:ext cx="5389970" cy="4001170"/>
          </a:xfrm>
          <a:prstGeom prst="rect">
            <a:avLst/>
          </a:prstGeom>
        </p:spPr>
      </p:pic>
      <p:sp>
        <p:nvSpPr>
          <p:cNvPr id="2" name="Title 1">
            <a:extLst>
              <a:ext uri="{FF2B5EF4-FFF2-40B4-BE49-F238E27FC236}">
                <a16:creationId xmlns:a16="http://schemas.microsoft.com/office/drawing/2014/main" id="{D6069B48-7E5D-8BFF-BE26-A09AE822C3C8}"/>
              </a:ext>
            </a:extLst>
          </p:cNvPr>
          <p:cNvSpPr>
            <a:spLocks noGrp="1"/>
          </p:cNvSpPr>
          <p:nvPr>
            <p:ph type="title"/>
          </p:nvPr>
        </p:nvSpPr>
        <p:spPr>
          <a:xfrm>
            <a:off x="805863" y="211676"/>
            <a:ext cx="10185088" cy="785419"/>
          </a:xfrm>
        </p:spPr>
        <p:txBody>
          <a:bodyPr/>
          <a:lstStyle/>
          <a:p>
            <a:r>
              <a:rPr lang="en-US" dirty="0"/>
              <a:t>3-Subbasin (MSDPM) &amp; 1-ReacH (SDR &amp; M)</a:t>
            </a:r>
          </a:p>
        </p:txBody>
      </p:sp>
      <p:sp>
        <p:nvSpPr>
          <p:cNvPr id="12" name="Rectangle 11">
            <a:extLst>
              <a:ext uri="{FF2B5EF4-FFF2-40B4-BE49-F238E27FC236}">
                <a16:creationId xmlns:a16="http://schemas.microsoft.com/office/drawing/2014/main" id="{B1325EC9-47A9-5DA4-431F-CA57004FF009}"/>
              </a:ext>
            </a:extLst>
          </p:cNvPr>
          <p:cNvSpPr/>
          <p:nvPr/>
        </p:nvSpPr>
        <p:spPr>
          <a:xfrm>
            <a:off x="123243" y="5109534"/>
            <a:ext cx="1828830" cy="1676078"/>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aphicFrame>
        <p:nvGraphicFramePr>
          <p:cNvPr id="26" name="Table 26">
            <a:extLst>
              <a:ext uri="{FF2B5EF4-FFF2-40B4-BE49-F238E27FC236}">
                <a16:creationId xmlns:a16="http://schemas.microsoft.com/office/drawing/2014/main" id="{4DB25AE4-80C9-1B61-7333-AA19A3168632}"/>
              </a:ext>
            </a:extLst>
          </p:cNvPr>
          <p:cNvGraphicFramePr>
            <a:graphicFrameLocks noGrp="1"/>
          </p:cNvGraphicFramePr>
          <p:nvPr>
            <p:extLst>
              <p:ext uri="{D42A27DB-BD31-4B8C-83A1-F6EECF244321}">
                <p14:modId xmlns:p14="http://schemas.microsoft.com/office/powerpoint/2010/main" val="3266107703"/>
              </p:ext>
            </p:extLst>
          </p:nvPr>
        </p:nvGraphicFramePr>
        <p:xfrm>
          <a:off x="386695" y="866039"/>
          <a:ext cx="5124651" cy="1889760"/>
        </p:xfrm>
        <a:graphic>
          <a:graphicData uri="http://schemas.openxmlformats.org/drawingml/2006/table">
            <a:tbl>
              <a:tblPr firstRow="1" bandRow="1">
                <a:tableStyleId>{5C22544A-7EE6-4342-B048-85BDC9FD1C3A}</a:tableStyleId>
              </a:tblPr>
              <a:tblGrid>
                <a:gridCol w="590767">
                  <a:extLst>
                    <a:ext uri="{9D8B030D-6E8A-4147-A177-3AD203B41FA5}">
                      <a16:colId xmlns:a16="http://schemas.microsoft.com/office/drawing/2014/main" val="1420339702"/>
                    </a:ext>
                  </a:extLst>
                </a:gridCol>
                <a:gridCol w="649539">
                  <a:extLst>
                    <a:ext uri="{9D8B030D-6E8A-4147-A177-3AD203B41FA5}">
                      <a16:colId xmlns:a16="http://schemas.microsoft.com/office/drawing/2014/main" val="2457983336"/>
                    </a:ext>
                  </a:extLst>
                </a:gridCol>
                <a:gridCol w="718908">
                  <a:extLst>
                    <a:ext uri="{9D8B030D-6E8A-4147-A177-3AD203B41FA5}">
                      <a16:colId xmlns:a16="http://schemas.microsoft.com/office/drawing/2014/main" val="667184028"/>
                    </a:ext>
                  </a:extLst>
                </a:gridCol>
                <a:gridCol w="1008993">
                  <a:extLst>
                    <a:ext uri="{9D8B030D-6E8A-4147-A177-3AD203B41FA5}">
                      <a16:colId xmlns:a16="http://schemas.microsoft.com/office/drawing/2014/main" val="1959638183"/>
                    </a:ext>
                  </a:extLst>
                </a:gridCol>
                <a:gridCol w="889175">
                  <a:extLst>
                    <a:ext uri="{9D8B030D-6E8A-4147-A177-3AD203B41FA5}">
                      <a16:colId xmlns:a16="http://schemas.microsoft.com/office/drawing/2014/main" val="237137809"/>
                    </a:ext>
                  </a:extLst>
                </a:gridCol>
                <a:gridCol w="535176">
                  <a:extLst>
                    <a:ext uri="{9D8B030D-6E8A-4147-A177-3AD203B41FA5}">
                      <a16:colId xmlns:a16="http://schemas.microsoft.com/office/drawing/2014/main" val="766862438"/>
                    </a:ext>
                  </a:extLst>
                </a:gridCol>
                <a:gridCol w="732093">
                  <a:extLst>
                    <a:ext uri="{9D8B030D-6E8A-4147-A177-3AD203B41FA5}">
                      <a16:colId xmlns:a16="http://schemas.microsoft.com/office/drawing/2014/main" val="1349073945"/>
                    </a:ext>
                  </a:extLst>
                </a:gridCol>
              </a:tblGrid>
              <a:tr h="319528">
                <a:tc>
                  <a:txBody>
                    <a:bodyPr/>
                    <a:lstStyle/>
                    <a:p>
                      <a:pPr algn="ctr"/>
                      <a:r>
                        <a:rPr lang="en-US" sz="800" dirty="0">
                          <a:solidFill>
                            <a:schemeClr val="tx2"/>
                          </a:solidFill>
                        </a:rPr>
                        <a:t>Element</a:t>
                      </a:r>
                    </a:p>
                  </a:txBody>
                  <a:tcPr/>
                </a:tc>
                <a:tc>
                  <a:txBody>
                    <a:bodyPr/>
                    <a:lstStyle/>
                    <a:p>
                      <a:pPr algn="ctr"/>
                      <a:r>
                        <a:rPr lang="en-US" sz="800" dirty="0">
                          <a:solidFill>
                            <a:schemeClr val="tx2"/>
                          </a:solidFill>
                        </a:rPr>
                        <a:t>Relief Ratio (m/Km)</a:t>
                      </a:r>
                    </a:p>
                  </a:txBody>
                  <a:tcPr/>
                </a:tc>
                <a:tc>
                  <a:txBody>
                    <a:bodyPr/>
                    <a:lstStyle/>
                    <a:p>
                      <a:pPr algn="ctr"/>
                      <a:r>
                        <a:rPr lang="en-US" sz="800" dirty="0">
                          <a:solidFill>
                            <a:schemeClr val="tx2"/>
                          </a:solidFill>
                        </a:rPr>
                        <a:t>Flow Rate Threshold (m</a:t>
                      </a:r>
                      <a:r>
                        <a:rPr lang="en-US" sz="800" baseline="30000" dirty="0">
                          <a:solidFill>
                            <a:schemeClr val="tx2"/>
                          </a:solidFill>
                        </a:rPr>
                        <a:t>3</a:t>
                      </a:r>
                      <a:r>
                        <a:rPr lang="en-US" sz="800" dirty="0">
                          <a:solidFill>
                            <a:schemeClr val="tx2"/>
                          </a:solidFill>
                        </a:rPr>
                        <a:t>/s)</a:t>
                      </a:r>
                    </a:p>
                  </a:txBody>
                  <a:tcPr/>
                </a:tc>
                <a:tc>
                  <a:txBody>
                    <a:bodyPr/>
                    <a:lstStyle/>
                    <a:p>
                      <a:pPr algn="ctr"/>
                      <a:r>
                        <a:rPr lang="en-US" sz="800" dirty="0">
                          <a:solidFill>
                            <a:schemeClr val="tx2"/>
                          </a:solidFill>
                        </a:rPr>
                        <a:t>Max. 1-hr Rainfall Intensity (mm/</a:t>
                      </a:r>
                      <a:r>
                        <a:rPr lang="en-US" sz="800" dirty="0" err="1">
                          <a:solidFill>
                            <a:schemeClr val="tx2"/>
                          </a:solidFill>
                        </a:rPr>
                        <a:t>hr</a:t>
                      </a:r>
                      <a:r>
                        <a:rPr lang="en-US" sz="800" dirty="0">
                          <a:solidFill>
                            <a:schemeClr val="tx2"/>
                          </a:solidFill>
                        </a:rPr>
                        <a:t>)</a:t>
                      </a:r>
                    </a:p>
                  </a:txBody>
                  <a:tcPr/>
                </a:tc>
                <a:tc>
                  <a:txBody>
                    <a:bodyPr/>
                    <a:lstStyle/>
                    <a:p>
                      <a:pPr algn="ctr"/>
                      <a:r>
                        <a:rPr lang="en-US" sz="800" dirty="0">
                          <a:solidFill>
                            <a:schemeClr val="tx2"/>
                          </a:solidFill>
                        </a:rPr>
                        <a:t>Total Min. Rainfall Amount (mm)</a:t>
                      </a:r>
                    </a:p>
                  </a:txBody>
                  <a:tcPr/>
                </a:tc>
                <a:tc>
                  <a:txBody>
                    <a:bodyPr/>
                    <a:lstStyle/>
                    <a:p>
                      <a:pPr algn="ctr"/>
                      <a:r>
                        <a:rPr lang="en-US" sz="800" dirty="0">
                          <a:solidFill>
                            <a:schemeClr val="tx2"/>
                          </a:solidFill>
                        </a:rPr>
                        <a:t>Burn (%)</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solidFill>
                            <a:schemeClr val="tx2"/>
                          </a:solidFill>
                        </a:rPr>
                        <a:t>Fire Factor Type/Burn Date</a:t>
                      </a:r>
                    </a:p>
                  </a:txBody>
                  <a:tcPr/>
                </a:tc>
                <a:extLst>
                  <a:ext uri="{0D108BD9-81ED-4DB2-BD59-A6C34878D82A}">
                    <a16:rowId xmlns:a16="http://schemas.microsoft.com/office/drawing/2014/main" val="4240290650"/>
                  </a:ext>
                </a:extLst>
              </a:tr>
              <a:tr h="266705">
                <a:tc>
                  <a:txBody>
                    <a:bodyPr/>
                    <a:lstStyle/>
                    <a:p>
                      <a:pPr algn="ctr"/>
                      <a:r>
                        <a:rPr lang="en-US" sz="800" dirty="0"/>
                        <a:t>S_1</a:t>
                      </a:r>
                    </a:p>
                  </a:txBody>
                  <a:tcPr/>
                </a:tc>
                <a:tc>
                  <a:txBody>
                    <a:bodyPr/>
                    <a:lstStyle/>
                    <a:p>
                      <a:pPr algn="ctr"/>
                      <a:r>
                        <a:rPr lang="en-US" sz="800" dirty="0"/>
                        <a:t>369.09</a:t>
                      </a:r>
                    </a:p>
                  </a:txBody>
                  <a:tcPr/>
                </a:tc>
                <a:tc>
                  <a:txBody>
                    <a:bodyPr/>
                    <a:lstStyle/>
                    <a:p>
                      <a:pPr algn="ctr"/>
                      <a:r>
                        <a:rPr lang="en-US" sz="800" dirty="0"/>
                        <a:t>0.03</a:t>
                      </a:r>
                    </a:p>
                  </a:txBody>
                  <a:tcPr/>
                </a:tc>
                <a:tc>
                  <a:txBody>
                    <a:bodyPr/>
                    <a:lstStyle/>
                    <a:p>
                      <a:pPr algn="ctr"/>
                      <a:r>
                        <a:rPr lang="en-US" sz="800" dirty="0"/>
                        <a:t>6.8163</a:t>
                      </a:r>
                    </a:p>
                  </a:txBody>
                  <a:tcPr/>
                </a:tc>
                <a:tc>
                  <a:txBody>
                    <a:bodyPr/>
                    <a:lstStyle/>
                    <a:p>
                      <a:pPr algn="ctr"/>
                      <a:r>
                        <a:rPr lang="en-US" sz="800" dirty="0"/>
                        <a:t>20.665</a:t>
                      </a:r>
                    </a:p>
                  </a:txBody>
                  <a:tcPr/>
                </a:tc>
                <a:tc>
                  <a:txBody>
                    <a:bodyPr/>
                    <a:lstStyle/>
                    <a:p>
                      <a:pPr algn="ctr"/>
                      <a:r>
                        <a:rPr lang="en-US" sz="800" dirty="0"/>
                        <a:t>100</a:t>
                      </a:r>
                    </a:p>
                  </a:txBody>
                  <a:tcPr/>
                </a:tc>
                <a:tc>
                  <a:txBody>
                    <a:bodyPr/>
                    <a:lstStyle/>
                    <a:p>
                      <a:pPr algn="ctr"/>
                      <a:r>
                        <a:rPr lang="en-US" sz="800" dirty="0"/>
                        <a:t>Pak &amp; Lee/</a:t>
                      </a:r>
                    </a:p>
                    <a:p>
                      <a:pPr algn="ctr"/>
                      <a:r>
                        <a:rPr lang="en-US" sz="800" dirty="0"/>
                        <a:t>15Oct2003</a:t>
                      </a:r>
                    </a:p>
                  </a:txBody>
                  <a:tcPr/>
                </a:tc>
                <a:extLst>
                  <a:ext uri="{0D108BD9-81ED-4DB2-BD59-A6C34878D82A}">
                    <a16:rowId xmlns:a16="http://schemas.microsoft.com/office/drawing/2014/main" val="1967024434"/>
                  </a:ext>
                </a:extLst>
              </a:tr>
              <a:tr h="133526">
                <a:tc>
                  <a:txBody>
                    <a:bodyPr/>
                    <a:lstStyle/>
                    <a:p>
                      <a:pPr algn="ctr"/>
                      <a:r>
                        <a:rPr lang="en-US" sz="800" dirty="0"/>
                        <a:t>S_2</a:t>
                      </a:r>
                    </a:p>
                  </a:txBody>
                  <a:tcPr/>
                </a:tc>
                <a:tc>
                  <a:txBody>
                    <a:bodyPr/>
                    <a:lstStyle/>
                    <a:p>
                      <a:pPr algn="ctr"/>
                      <a:r>
                        <a:rPr lang="en-US" sz="800" dirty="0"/>
                        <a:t>304.28</a:t>
                      </a:r>
                    </a:p>
                  </a:txBody>
                  <a:tcPr/>
                </a:tc>
                <a:tc>
                  <a:txBody>
                    <a:bodyPr/>
                    <a:lstStyle/>
                    <a:p>
                      <a:pPr algn="ctr"/>
                      <a:r>
                        <a:rPr lang="en-US" sz="800"/>
                        <a:t>0.03</a:t>
                      </a:r>
                      <a:endParaRPr lang="en-US" sz="800" dirty="0"/>
                    </a:p>
                  </a:txBody>
                  <a:tcPr/>
                </a:tc>
                <a:tc>
                  <a:txBody>
                    <a:bodyPr/>
                    <a:lstStyle/>
                    <a:p>
                      <a:pPr algn="ctr"/>
                      <a:r>
                        <a:rPr lang="en-US" sz="800" dirty="0"/>
                        <a:t>7.5787</a:t>
                      </a:r>
                    </a:p>
                  </a:txBody>
                  <a:tcPr/>
                </a:tc>
                <a:tc>
                  <a:txBody>
                    <a:bodyPr/>
                    <a:lstStyle/>
                    <a:p>
                      <a:pPr algn="ctr"/>
                      <a:r>
                        <a:rPr lang="en-US" sz="800" dirty="0"/>
                        <a:t>22.132</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100</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Pak &amp; Lee/</a:t>
                      </a:r>
                    </a:p>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15Oct2003</a:t>
                      </a:r>
                    </a:p>
                  </a:txBody>
                  <a:tcPr/>
                </a:tc>
                <a:extLst>
                  <a:ext uri="{0D108BD9-81ED-4DB2-BD59-A6C34878D82A}">
                    <a16:rowId xmlns:a16="http://schemas.microsoft.com/office/drawing/2014/main" val="3440613108"/>
                  </a:ext>
                </a:extLst>
              </a:tr>
              <a:tr h="133526">
                <a:tc>
                  <a:txBody>
                    <a:bodyPr/>
                    <a:lstStyle/>
                    <a:p>
                      <a:pPr algn="ctr"/>
                      <a:r>
                        <a:rPr lang="en-US" sz="800" dirty="0"/>
                        <a:t>S_3</a:t>
                      </a:r>
                    </a:p>
                  </a:txBody>
                  <a:tcPr/>
                </a:tc>
                <a:tc>
                  <a:txBody>
                    <a:bodyPr/>
                    <a:lstStyle/>
                    <a:p>
                      <a:pPr algn="ctr"/>
                      <a:r>
                        <a:rPr lang="en-US" sz="800" dirty="0"/>
                        <a:t>229.35</a:t>
                      </a:r>
                    </a:p>
                  </a:txBody>
                  <a:tcPr/>
                </a:tc>
                <a:tc>
                  <a:txBody>
                    <a:bodyPr/>
                    <a:lstStyle/>
                    <a:p>
                      <a:pPr algn="ctr"/>
                      <a:r>
                        <a:rPr lang="en-US" sz="800" dirty="0"/>
                        <a:t>0.03</a:t>
                      </a:r>
                    </a:p>
                  </a:txBody>
                  <a:tcPr/>
                </a:tc>
                <a:tc>
                  <a:txBody>
                    <a:bodyPr/>
                    <a:lstStyle/>
                    <a:p>
                      <a:pPr algn="ctr"/>
                      <a:r>
                        <a:rPr lang="en-US" sz="800" dirty="0"/>
                        <a:t>8.8514</a:t>
                      </a:r>
                    </a:p>
                  </a:txBody>
                  <a:tcPr/>
                </a:tc>
                <a:tc>
                  <a:txBody>
                    <a:bodyPr/>
                    <a:lstStyle/>
                    <a:p>
                      <a:pPr algn="ctr"/>
                      <a:r>
                        <a:rPr lang="en-US" sz="800" dirty="0"/>
                        <a:t>24.468</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100</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Pak &amp; Lee/</a:t>
                      </a:r>
                    </a:p>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15Oct2003</a:t>
                      </a:r>
                    </a:p>
                  </a:txBody>
                  <a:tcPr/>
                </a:tc>
                <a:extLst>
                  <a:ext uri="{0D108BD9-81ED-4DB2-BD59-A6C34878D82A}">
                    <a16:rowId xmlns:a16="http://schemas.microsoft.com/office/drawing/2014/main" val="3138805419"/>
                  </a:ext>
                </a:extLst>
              </a:tr>
              <a:tr h="133526">
                <a:tc>
                  <a:txBody>
                    <a:bodyPr/>
                    <a:lstStyle/>
                    <a:p>
                      <a:pPr algn="ctr"/>
                      <a:r>
                        <a:rPr lang="en-US" sz="800" dirty="0">
                          <a:solidFill>
                            <a:schemeClr val="tx2"/>
                          </a:solidFill>
                        </a:rPr>
                        <a:t>Element</a:t>
                      </a:r>
                    </a:p>
                  </a:txBody>
                  <a:tcPr>
                    <a:solidFill>
                      <a:schemeClr val="accent3">
                        <a:lumMod val="60000"/>
                        <a:lumOff val="40000"/>
                      </a:schemeClr>
                    </a:solidFill>
                  </a:tcPr>
                </a:tc>
                <a:tc>
                  <a:txBody>
                    <a:bodyPr/>
                    <a:lstStyle/>
                    <a:p>
                      <a:pPr algn="ctr"/>
                      <a:r>
                        <a:rPr lang="en-US" sz="800" dirty="0">
                          <a:solidFill>
                            <a:schemeClr val="tx2"/>
                          </a:solidFill>
                        </a:rPr>
                        <a:t>Clay SDR</a:t>
                      </a:r>
                    </a:p>
                  </a:txBody>
                  <a:tcPr>
                    <a:solidFill>
                      <a:schemeClr val="accent3">
                        <a:lumMod val="60000"/>
                        <a:lumOff val="40000"/>
                      </a:schemeClr>
                    </a:solidFill>
                  </a:tcPr>
                </a:tc>
                <a:tc>
                  <a:txBody>
                    <a:bodyPr/>
                    <a:lstStyle/>
                    <a:p>
                      <a:pPr algn="ctr"/>
                      <a:r>
                        <a:rPr lang="en-US" sz="800" dirty="0">
                          <a:solidFill>
                            <a:schemeClr val="tx2"/>
                          </a:solidFill>
                        </a:rPr>
                        <a:t>Silt SDR</a:t>
                      </a:r>
                    </a:p>
                  </a:txBody>
                  <a:tcPr>
                    <a:solidFill>
                      <a:schemeClr val="accent3">
                        <a:lumMod val="60000"/>
                        <a:lumOff val="40000"/>
                      </a:schemeClr>
                    </a:solidFill>
                  </a:tcPr>
                </a:tc>
                <a:tc>
                  <a:txBody>
                    <a:bodyPr/>
                    <a:lstStyle/>
                    <a:p>
                      <a:pPr algn="ctr"/>
                      <a:r>
                        <a:rPr lang="en-US" sz="800" dirty="0">
                          <a:solidFill>
                            <a:schemeClr val="tx2"/>
                          </a:solidFill>
                        </a:rPr>
                        <a:t>Sand SDR</a:t>
                      </a:r>
                    </a:p>
                  </a:txBody>
                  <a:tcPr>
                    <a:solidFill>
                      <a:schemeClr val="accent3">
                        <a:lumMod val="60000"/>
                        <a:lumOff val="40000"/>
                      </a:schemeClr>
                    </a:solidFill>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solidFill>
                            <a:schemeClr val="tx2"/>
                          </a:solidFill>
                        </a:rPr>
                        <a:t>Gravel SDR</a:t>
                      </a:r>
                    </a:p>
                  </a:txBody>
                  <a:tcPr>
                    <a:solidFill>
                      <a:schemeClr val="accent3">
                        <a:lumMod val="60000"/>
                        <a:lumOff val="40000"/>
                      </a:schemeClr>
                    </a:solidFill>
                  </a:tcPr>
                </a:tc>
                <a:tc>
                  <a:txBody>
                    <a:bodyPr/>
                    <a:lstStyle/>
                    <a:p>
                      <a:pPr algn="ctr"/>
                      <a:endParaRPr lang="en-US" sz="800" dirty="0">
                        <a:solidFill>
                          <a:schemeClr val="tx2"/>
                        </a:solidFill>
                      </a:endParaRPr>
                    </a:p>
                  </a:txBody>
                  <a:tcPr>
                    <a:solidFill>
                      <a:schemeClr val="accent3">
                        <a:lumMod val="60000"/>
                        <a:lumOff val="40000"/>
                      </a:schemeClr>
                    </a:solidFill>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endParaRPr lang="en-US" sz="800" dirty="0">
                        <a:solidFill>
                          <a:schemeClr val="tx2"/>
                        </a:solidFill>
                      </a:endParaRPr>
                    </a:p>
                  </a:txBody>
                  <a:tcPr>
                    <a:solidFill>
                      <a:schemeClr val="accent3">
                        <a:lumMod val="60000"/>
                        <a:lumOff val="40000"/>
                      </a:schemeClr>
                    </a:solidFill>
                  </a:tcPr>
                </a:tc>
                <a:extLst>
                  <a:ext uri="{0D108BD9-81ED-4DB2-BD59-A6C34878D82A}">
                    <a16:rowId xmlns:a16="http://schemas.microsoft.com/office/drawing/2014/main" val="2726924519"/>
                  </a:ext>
                </a:extLst>
              </a:tr>
              <a:tr h="133526">
                <a:tc>
                  <a:txBody>
                    <a:bodyPr/>
                    <a:lstStyle/>
                    <a:p>
                      <a:pPr algn="ctr"/>
                      <a:r>
                        <a:rPr lang="en-US" sz="800" dirty="0"/>
                        <a:t>Reach-1</a:t>
                      </a:r>
                    </a:p>
                  </a:txBody>
                  <a:tcPr/>
                </a:tc>
                <a:tc>
                  <a:txBody>
                    <a:bodyPr/>
                    <a:lstStyle/>
                    <a:p>
                      <a:pPr algn="ctr"/>
                      <a:r>
                        <a:rPr lang="en-US" sz="800" dirty="0"/>
                        <a:t>1.0 (NA)</a:t>
                      </a:r>
                    </a:p>
                  </a:txBody>
                  <a:tcPr/>
                </a:tc>
                <a:tc>
                  <a:txBody>
                    <a:bodyPr/>
                    <a:lstStyle/>
                    <a:p>
                      <a:pPr algn="ctr"/>
                      <a:r>
                        <a:rPr lang="en-US" sz="800" dirty="0"/>
                        <a:t>0.61</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lang="en-US" sz="800" dirty="0"/>
                        <a:t>0.41</a:t>
                      </a:r>
                    </a:p>
                  </a:txBody>
                  <a:tcPr/>
                </a:tc>
                <a:tc>
                  <a:txBody>
                    <a:bodyPr/>
                    <a:lstStyle/>
                    <a:p>
                      <a:pPr algn="ctr"/>
                      <a:r>
                        <a:rPr lang="en-US" sz="800" dirty="0"/>
                        <a:t>0.21</a:t>
                      </a:r>
                    </a:p>
                  </a:txBody>
                  <a:tcP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endParaRPr lang="en-US" sz="800" dirty="0"/>
                    </a:p>
                  </a:txBody>
                  <a:tcPr/>
                </a:tc>
                <a:tc>
                  <a:txBody>
                    <a:bodyPr/>
                    <a:lstStyle/>
                    <a:p>
                      <a:pPr algn="ctr"/>
                      <a:endParaRPr lang="en-US" sz="800" dirty="0"/>
                    </a:p>
                  </a:txBody>
                  <a:tcPr/>
                </a:tc>
                <a:extLst>
                  <a:ext uri="{0D108BD9-81ED-4DB2-BD59-A6C34878D82A}">
                    <a16:rowId xmlns:a16="http://schemas.microsoft.com/office/drawing/2014/main" val="435721614"/>
                  </a:ext>
                </a:extLst>
              </a:tr>
            </a:tbl>
          </a:graphicData>
        </a:graphic>
      </p:graphicFrame>
      <p:sp>
        <p:nvSpPr>
          <p:cNvPr id="11" name="TextBox 10">
            <a:extLst>
              <a:ext uri="{FF2B5EF4-FFF2-40B4-BE49-F238E27FC236}">
                <a16:creationId xmlns:a16="http://schemas.microsoft.com/office/drawing/2014/main" id="{D986095E-3B97-BE44-89C2-69DF0A01455C}"/>
              </a:ext>
            </a:extLst>
          </p:cNvPr>
          <p:cNvSpPr txBox="1"/>
          <p:nvPr/>
        </p:nvSpPr>
        <p:spPr>
          <a:xfrm>
            <a:off x="7977350" y="3219877"/>
            <a:ext cx="4117953" cy="276999"/>
          </a:xfrm>
          <a:prstGeom prst="rect">
            <a:avLst/>
          </a:prstGeom>
          <a:noFill/>
        </p:spPr>
        <p:txBody>
          <a:bodyPr wrap="square" rtlCol="0">
            <a:spAutoFit/>
          </a:bodyPr>
          <a:lstStyle/>
          <a:p>
            <a:r>
              <a:rPr lang="en-US" sz="1200" dirty="0"/>
              <a:t>Measured Debris Yield: 120112 M</a:t>
            </a:r>
            <a:r>
              <a:rPr lang="en-US" sz="1200" baseline="30000" dirty="0"/>
              <a:t>3</a:t>
            </a:r>
            <a:r>
              <a:rPr lang="en-US" sz="1200" dirty="0"/>
              <a:t>, Difference: -0.3%</a:t>
            </a:r>
          </a:p>
        </p:txBody>
      </p:sp>
      <p:pic>
        <p:nvPicPr>
          <p:cNvPr id="20" name="Picture 19">
            <a:extLst>
              <a:ext uri="{FF2B5EF4-FFF2-40B4-BE49-F238E27FC236}">
                <a16:creationId xmlns:a16="http://schemas.microsoft.com/office/drawing/2014/main" id="{89A936B7-FE54-4A69-C9AB-9DABBC63BBDE}"/>
              </a:ext>
            </a:extLst>
          </p:cNvPr>
          <p:cNvPicPr>
            <a:picLocks noChangeAspect="1"/>
          </p:cNvPicPr>
          <p:nvPr/>
        </p:nvPicPr>
        <p:blipFill>
          <a:blip r:embed="rId3"/>
          <a:stretch>
            <a:fillRect/>
          </a:stretch>
        </p:blipFill>
        <p:spPr>
          <a:xfrm>
            <a:off x="5644302" y="3656139"/>
            <a:ext cx="3318647" cy="2330617"/>
          </a:xfrm>
          <a:prstGeom prst="rect">
            <a:avLst/>
          </a:prstGeom>
        </p:spPr>
      </p:pic>
      <p:pic>
        <p:nvPicPr>
          <p:cNvPr id="22" name="Picture 21">
            <a:extLst>
              <a:ext uri="{FF2B5EF4-FFF2-40B4-BE49-F238E27FC236}">
                <a16:creationId xmlns:a16="http://schemas.microsoft.com/office/drawing/2014/main" id="{CA1DDE80-25EE-00A8-88DD-0287E5A6AE30}"/>
              </a:ext>
            </a:extLst>
          </p:cNvPr>
          <p:cNvPicPr>
            <a:picLocks noChangeAspect="1"/>
          </p:cNvPicPr>
          <p:nvPr/>
        </p:nvPicPr>
        <p:blipFill>
          <a:blip r:embed="rId4"/>
          <a:stretch>
            <a:fillRect/>
          </a:stretch>
        </p:blipFill>
        <p:spPr>
          <a:xfrm>
            <a:off x="8962949" y="4172705"/>
            <a:ext cx="3105808" cy="2612907"/>
          </a:xfrm>
          <a:prstGeom prst="rect">
            <a:avLst/>
          </a:prstGeom>
        </p:spPr>
      </p:pic>
      <p:pic>
        <p:nvPicPr>
          <p:cNvPr id="7" name="Picture 6">
            <a:extLst>
              <a:ext uri="{FF2B5EF4-FFF2-40B4-BE49-F238E27FC236}">
                <a16:creationId xmlns:a16="http://schemas.microsoft.com/office/drawing/2014/main" id="{77C551EC-18E7-99DE-690B-4EFD9F60C928}"/>
              </a:ext>
            </a:extLst>
          </p:cNvPr>
          <p:cNvPicPr>
            <a:picLocks noChangeAspect="1"/>
          </p:cNvPicPr>
          <p:nvPr/>
        </p:nvPicPr>
        <p:blipFill>
          <a:blip r:embed="rId5"/>
          <a:stretch>
            <a:fillRect/>
          </a:stretch>
        </p:blipFill>
        <p:spPr>
          <a:xfrm>
            <a:off x="5898407" y="859983"/>
            <a:ext cx="6022834" cy="2359894"/>
          </a:xfrm>
          <a:prstGeom prst="rect">
            <a:avLst/>
          </a:prstGeom>
        </p:spPr>
      </p:pic>
    </p:spTree>
    <p:extLst>
      <p:ext uri="{BB962C8B-B14F-4D97-AF65-F5344CB8AC3E}">
        <p14:creationId xmlns:p14="http://schemas.microsoft.com/office/powerpoint/2010/main" val="2179105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817716" y="23224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Fire Impacts on Main Channels</a:t>
            </a:r>
          </a:p>
          <a:p>
            <a:pPr marL="919163" lvl="2" indent="-457200">
              <a:buFont typeface="+mj-lt"/>
              <a:buAutoNum type="arabicPeriod"/>
              <a:defRPr/>
            </a:pPr>
            <a:r>
              <a:rPr lang="en-US" dirty="0"/>
              <a:t>Data Requirement for Reach Element</a:t>
            </a:r>
          </a:p>
          <a:p>
            <a:pPr marL="919163" lvl="2" indent="-457200">
              <a:buFont typeface="+mj-lt"/>
              <a:buAutoNum type="arabicPeriod"/>
              <a:defRPr/>
            </a:pPr>
            <a:r>
              <a:rPr lang="en-US" dirty="0"/>
              <a:t>Hydrology Debris Routing Method</a:t>
            </a:r>
          </a:p>
          <a:p>
            <a:pPr marL="1144588" lvl="3" indent="-457200">
              <a:buFont typeface="Wingdings" panose="05000000000000000000" pitchFamily="2" charset="2"/>
              <a:buChar char="§"/>
              <a:defRPr/>
            </a:pPr>
            <a:r>
              <a:rPr lang="en-US" dirty="0"/>
              <a:t>Reach Sediment/Debris Routing Process</a:t>
            </a:r>
          </a:p>
          <a:p>
            <a:pPr marL="1371600" lvl="4" indent="-457200">
              <a:buFont typeface="+mj-lt"/>
              <a:buAutoNum type="alphaLcPeriod"/>
              <a:defRPr/>
            </a:pPr>
            <a:r>
              <a:rPr lang="en-US" dirty="0"/>
              <a:t>Sediment Continuity</a:t>
            </a:r>
          </a:p>
          <a:p>
            <a:pPr marL="1371600" lvl="4" indent="-457200">
              <a:buFont typeface="+mj-lt"/>
              <a:buAutoNum type="alphaLcPeriod"/>
              <a:defRPr/>
            </a:pPr>
            <a:r>
              <a:rPr lang="en-US" dirty="0"/>
              <a:t>Transport Potential: 8 functions (SDR for Debris Flow) </a:t>
            </a:r>
          </a:p>
          <a:p>
            <a:pPr marL="1371600" lvl="4" indent="-457200">
              <a:buFont typeface="+mj-lt"/>
              <a:buAutoNum type="alphaLcPeriod"/>
              <a:defRPr/>
            </a:pPr>
            <a:r>
              <a:rPr lang="en-US" dirty="0"/>
              <a:t>Transport Capacity</a:t>
            </a:r>
          </a:p>
          <a:p>
            <a:pPr marL="1201738" lvl="3" indent="-514350">
              <a:buFont typeface="Wingdings" panose="05000000000000000000" pitchFamily="2" charset="2"/>
              <a:buChar char="§"/>
              <a:defRPr/>
            </a:pPr>
            <a:r>
              <a:rPr lang="en-US" dirty="0"/>
              <a:t>Sediment Channel Routing: 5 Methods (</a:t>
            </a:r>
            <a:r>
              <a:rPr lang="en-US" dirty="0">
                <a:solidFill>
                  <a:schemeClr val="tx1"/>
                </a:solidFill>
              </a:rPr>
              <a:t>Muskingum</a:t>
            </a:r>
            <a:r>
              <a:rPr lang="en-US" dirty="0">
                <a:solidFill>
                  <a:srgbClr val="00B0F0"/>
                </a:solidFill>
              </a:rPr>
              <a:t> </a:t>
            </a:r>
            <a:r>
              <a:rPr lang="en-US" dirty="0">
                <a:solidFill>
                  <a:schemeClr val="tx1"/>
                </a:solidFill>
              </a:rPr>
              <a:t>for Debris Flow</a:t>
            </a:r>
            <a:r>
              <a:rPr lang="en-US" dirty="0"/>
              <a:t>)</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Deer Creek Debris Flow Analysis</a:t>
            </a:r>
          </a:p>
          <a:p>
            <a:pPr marL="919163" lvl="2" indent="-457200">
              <a:buFont typeface="+mj-lt"/>
              <a:buAutoNum type="arabicPeriod"/>
            </a:pPr>
            <a:r>
              <a:rPr lang="en-US" b="1" dirty="0">
                <a:solidFill>
                  <a:srgbClr val="00B0F0"/>
                </a:solidFill>
              </a:rPr>
              <a:t>Need To Improve for Reach Routing Analysis</a:t>
            </a:r>
          </a:p>
          <a:p>
            <a:pPr lvl="3" indent="0">
              <a:buNone/>
            </a:pPr>
            <a:endParaRPr lang="en-US" dirty="0"/>
          </a:p>
          <a:p>
            <a:endParaRPr lang="en-US" dirty="0"/>
          </a:p>
        </p:txBody>
      </p:sp>
    </p:spTree>
    <p:extLst>
      <p:ext uri="{BB962C8B-B14F-4D97-AF65-F5344CB8AC3E}">
        <p14:creationId xmlns:p14="http://schemas.microsoft.com/office/powerpoint/2010/main" val="4389025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B3F376DD-0577-047E-6861-A3FB4616808F}"/>
              </a:ext>
            </a:extLst>
          </p:cNvPr>
          <p:cNvPicPr>
            <a:picLocks noGrp="1" noChangeAspect="1"/>
          </p:cNvPicPr>
          <p:nvPr>
            <p:ph idx="1"/>
          </p:nvPr>
        </p:nvPicPr>
        <p:blipFill>
          <a:blip r:embed="rId2"/>
          <a:stretch>
            <a:fillRect/>
          </a:stretch>
        </p:blipFill>
        <p:spPr>
          <a:xfrm>
            <a:off x="261215" y="1093631"/>
            <a:ext cx="4209886" cy="2845281"/>
          </a:xfrm>
        </p:spPr>
      </p:pic>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766693" y="203605"/>
            <a:ext cx="10201306" cy="806450"/>
          </a:xfrm>
        </p:spPr>
        <p:txBody>
          <a:bodyPr/>
          <a:lstStyle/>
          <a:p>
            <a:pPr algn="ctr" eaLnBrk="1" hangingPunct="1">
              <a:defRPr/>
            </a:pPr>
            <a:r>
              <a:rPr lang="en-US" dirty="0"/>
              <a:t>Fire impacts on main Channels (Deposition)</a:t>
            </a:r>
          </a:p>
        </p:txBody>
      </p:sp>
      <p:sp>
        <p:nvSpPr>
          <p:cNvPr id="2" name="TextBox 1">
            <a:extLst>
              <a:ext uri="{FF2B5EF4-FFF2-40B4-BE49-F238E27FC236}">
                <a16:creationId xmlns:a16="http://schemas.microsoft.com/office/drawing/2014/main" id="{AC028E25-AD9C-4912-B2D5-426C6A9BB9C9}"/>
              </a:ext>
            </a:extLst>
          </p:cNvPr>
          <p:cNvSpPr txBox="1"/>
          <p:nvPr/>
        </p:nvSpPr>
        <p:spPr>
          <a:xfrm>
            <a:off x="1183976" y="3537185"/>
            <a:ext cx="2251636" cy="369332"/>
          </a:xfrm>
          <a:prstGeom prst="rect">
            <a:avLst/>
          </a:prstGeom>
          <a:noFill/>
        </p:spPr>
        <p:txBody>
          <a:bodyPr wrap="square" rtlCol="0">
            <a:spAutoFit/>
          </a:bodyPr>
          <a:lstStyle/>
          <a:p>
            <a:r>
              <a:rPr lang="en-US" b="1" dirty="0">
                <a:solidFill>
                  <a:srgbClr val="FFFF00"/>
                </a:solidFill>
              </a:rPr>
              <a:t>Pre-Fire Condition</a:t>
            </a:r>
          </a:p>
        </p:txBody>
      </p:sp>
      <p:pic>
        <p:nvPicPr>
          <p:cNvPr id="9" name="Picture 8">
            <a:extLst>
              <a:ext uri="{FF2B5EF4-FFF2-40B4-BE49-F238E27FC236}">
                <a16:creationId xmlns:a16="http://schemas.microsoft.com/office/drawing/2014/main" id="{56184A59-1000-E067-0113-8A1C204E5628}"/>
              </a:ext>
            </a:extLst>
          </p:cNvPr>
          <p:cNvPicPr>
            <a:picLocks noChangeAspect="1"/>
          </p:cNvPicPr>
          <p:nvPr/>
        </p:nvPicPr>
        <p:blipFill>
          <a:blip r:embed="rId3"/>
          <a:stretch>
            <a:fillRect/>
          </a:stretch>
        </p:blipFill>
        <p:spPr>
          <a:xfrm>
            <a:off x="1899312" y="3928021"/>
            <a:ext cx="4328740" cy="2882682"/>
          </a:xfrm>
          <a:prstGeom prst="rect">
            <a:avLst/>
          </a:prstGeom>
        </p:spPr>
      </p:pic>
      <p:pic>
        <p:nvPicPr>
          <p:cNvPr id="11" name="Picture 10">
            <a:extLst>
              <a:ext uri="{FF2B5EF4-FFF2-40B4-BE49-F238E27FC236}">
                <a16:creationId xmlns:a16="http://schemas.microsoft.com/office/drawing/2014/main" id="{EC88202F-BD9D-3896-38EE-6C7163133668}"/>
              </a:ext>
            </a:extLst>
          </p:cNvPr>
          <p:cNvPicPr>
            <a:picLocks noChangeAspect="1"/>
          </p:cNvPicPr>
          <p:nvPr/>
        </p:nvPicPr>
        <p:blipFill>
          <a:blip r:embed="rId4"/>
          <a:stretch>
            <a:fillRect/>
          </a:stretch>
        </p:blipFill>
        <p:spPr>
          <a:xfrm>
            <a:off x="6271696" y="3928020"/>
            <a:ext cx="4309907" cy="2882681"/>
          </a:xfrm>
          <a:prstGeom prst="rect">
            <a:avLst/>
          </a:prstGeom>
        </p:spPr>
      </p:pic>
      <p:pic>
        <p:nvPicPr>
          <p:cNvPr id="13" name="Picture 12">
            <a:extLst>
              <a:ext uri="{FF2B5EF4-FFF2-40B4-BE49-F238E27FC236}">
                <a16:creationId xmlns:a16="http://schemas.microsoft.com/office/drawing/2014/main" id="{9FEE8EC2-E5B1-F22F-03D6-129D92EAA45D}"/>
              </a:ext>
            </a:extLst>
          </p:cNvPr>
          <p:cNvPicPr>
            <a:picLocks noChangeAspect="1"/>
          </p:cNvPicPr>
          <p:nvPr/>
        </p:nvPicPr>
        <p:blipFill>
          <a:blip r:embed="rId5"/>
          <a:stretch>
            <a:fillRect/>
          </a:stretch>
        </p:blipFill>
        <p:spPr>
          <a:xfrm>
            <a:off x="8128702" y="1090018"/>
            <a:ext cx="3802084" cy="2857003"/>
          </a:xfrm>
          <a:prstGeom prst="rect">
            <a:avLst/>
          </a:prstGeom>
        </p:spPr>
      </p:pic>
      <p:sp>
        <p:nvSpPr>
          <p:cNvPr id="14" name="TextBox 13">
            <a:extLst>
              <a:ext uri="{FF2B5EF4-FFF2-40B4-BE49-F238E27FC236}">
                <a16:creationId xmlns:a16="http://schemas.microsoft.com/office/drawing/2014/main" id="{CA358209-2E52-F7F2-DE22-A00BD4B50F66}"/>
              </a:ext>
            </a:extLst>
          </p:cNvPr>
          <p:cNvSpPr txBox="1"/>
          <p:nvPr/>
        </p:nvSpPr>
        <p:spPr>
          <a:xfrm>
            <a:off x="8003199" y="3537185"/>
            <a:ext cx="4108244" cy="369332"/>
          </a:xfrm>
          <a:prstGeom prst="rect">
            <a:avLst/>
          </a:prstGeom>
          <a:noFill/>
        </p:spPr>
        <p:txBody>
          <a:bodyPr wrap="square" rtlCol="0">
            <a:spAutoFit/>
          </a:bodyPr>
          <a:lstStyle/>
          <a:p>
            <a:pPr algn="ctr"/>
            <a:r>
              <a:rPr lang="en-US" b="1" dirty="0">
                <a:solidFill>
                  <a:srgbClr val="FFFF00"/>
                </a:solidFill>
              </a:rPr>
              <a:t>Post-Fire &amp; Post-Flood Condition</a:t>
            </a:r>
          </a:p>
        </p:txBody>
      </p:sp>
      <p:sp>
        <p:nvSpPr>
          <p:cNvPr id="15" name="TextBox 14">
            <a:extLst>
              <a:ext uri="{FF2B5EF4-FFF2-40B4-BE49-F238E27FC236}">
                <a16:creationId xmlns:a16="http://schemas.microsoft.com/office/drawing/2014/main" id="{B2BD6F69-BC85-84DA-A4FB-2F18EDBD5F03}"/>
              </a:ext>
            </a:extLst>
          </p:cNvPr>
          <p:cNvSpPr txBox="1"/>
          <p:nvPr/>
        </p:nvSpPr>
        <p:spPr>
          <a:xfrm>
            <a:off x="3865163" y="3569580"/>
            <a:ext cx="4869478" cy="369332"/>
          </a:xfrm>
          <a:prstGeom prst="rect">
            <a:avLst/>
          </a:prstGeom>
          <a:noFill/>
        </p:spPr>
        <p:txBody>
          <a:bodyPr wrap="square" rtlCol="0">
            <a:spAutoFit/>
          </a:bodyPr>
          <a:lstStyle/>
          <a:p>
            <a:pPr algn="ctr"/>
            <a:r>
              <a:rPr lang="en-US" b="1" dirty="0"/>
              <a:t>Post-Fire &amp; Pre-Flood Condition</a:t>
            </a:r>
          </a:p>
        </p:txBody>
      </p:sp>
      <p:sp>
        <p:nvSpPr>
          <p:cNvPr id="3" name="TextBox 2">
            <a:extLst>
              <a:ext uri="{FF2B5EF4-FFF2-40B4-BE49-F238E27FC236}">
                <a16:creationId xmlns:a16="http://schemas.microsoft.com/office/drawing/2014/main" id="{F8AF4554-7142-3057-EB76-E150A41749B4}"/>
              </a:ext>
            </a:extLst>
          </p:cNvPr>
          <p:cNvSpPr txBox="1"/>
          <p:nvPr/>
        </p:nvSpPr>
        <p:spPr>
          <a:xfrm>
            <a:off x="4471101" y="1249944"/>
            <a:ext cx="3657601" cy="646331"/>
          </a:xfrm>
          <a:prstGeom prst="rect">
            <a:avLst/>
          </a:prstGeom>
          <a:noFill/>
        </p:spPr>
        <p:txBody>
          <a:bodyPr wrap="square" rtlCol="0">
            <a:spAutoFit/>
          </a:bodyPr>
          <a:lstStyle/>
          <a:p>
            <a:pPr algn="ctr"/>
            <a:r>
              <a:rPr lang="en-US" sz="1800" b="1" dirty="0">
                <a:solidFill>
                  <a:schemeClr val="tx1"/>
                </a:solidFill>
              </a:rPr>
              <a:t>Deer Creek Debris Basin</a:t>
            </a:r>
          </a:p>
          <a:p>
            <a:pPr algn="ctr"/>
            <a:r>
              <a:rPr lang="en-US" b="1" dirty="0"/>
              <a:t>City of Rancho Cucamonga, CA</a:t>
            </a:r>
          </a:p>
        </p:txBody>
      </p:sp>
    </p:spTree>
    <p:extLst>
      <p:ext uri="{BB962C8B-B14F-4D97-AF65-F5344CB8AC3E}">
        <p14:creationId xmlns:p14="http://schemas.microsoft.com/office/powerpoint/2010/main" val="311548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A7F3A-9A0C-38AE-6ECB-436CC2998257}"/>
              </a:ext>
            </a:extLst>
          </p:cNvPr>
          <p:cNvSpPr>
            <a:spLocks noGrp="1"/>
          </p:cNvSpPr>
          <p:nvPr>
            <p:ph type="title"/>
          </p:nvPr>
        </p:nvSpPr>
        <p:spPr>
          <a:xfrm>
            <a:off x="798394" y="226870"/>
            <a:ext cx="11176000" cy="806451"/>
          </a:xfrm>
        </p:spPr>
        <p:txBody>
          <a:bodyPr/>
          <a:lstStyle/>
          <a:p>
            <a:r>
              <a:rPr lang="en-US" dirty="0"/>
              <a:t>More Concerns for Debris Flow Channel Routing </a:t>
            </a:r>
          </a:p>
        </p:txBody>
      </p:sp>
      <p:sp>
        <p:nvSpPr>
          <p:cNvPr id="3" name="Content Placeholder 2">
            <a:extLst>
              <a:ext uri="{FF2B5EF4-FFF2-40B4-BE49-F238E27FC236}">
                <a16:creationId xmlns:a16="http://schemas.microsoft.com/office/drawing/2014/main" id="{85558C69-CE3B-3614-BB20-0CCBBF31ACE6}"/>
              </a:ext>
            </a:extLst>
          </p:cNvPr>
          <p:cNvSpPr>
            <a:spLocks noGrp="1"/>
          </p:cNvSpPr>
          <p:nvPr>
            <p:ph idx="1"/>
          </p:nvPr>
        </p:nvSpPr>
        <p:spPr/>
        <p:txBody>
          <a:bodyPr/>
          <a:lstStyle/>
          <a:p>
            <a:pPr marL="457200" indent="-457200">
              <a:buFont typeface="+mj-lt"/>
              <a:buAutoNum type="arabicPeriod"/>
            </a:pPr>
            <a:r>
              <a:rPr lang="en-US" dirty="0"/>
              <a:t>Hydrologic Approach or Hydraulic Approach</a:t>
            </a:r>
          </a:p>
          <a:p>
            <a:pPr marL="457200" indent="-457200">
              <a:buFont typeface="+mj-lt"/>
              <a:buAutoNum type="arabicPeriod"/>
            </a:pPr>
            <a:r>
              <a:rPr lang="en-US" dirty="0"/>
              <a:t>Event or Continuous </a:t>
            </a:r>
          </a:p>
          <a:p>
            <a:pPr marL="457200" indent="-457200">
              <a:buFont typeface="+mj-lt"/>
              <a:buAutoNum type="arabicPeriod"/>
            </a:pPr>
            <a:r>
              <a:rPr lang="en-US" dirty="0"/>
              <a:t>Static or Dynamic Input Parameter</a:t>
            </a:r>
          </a:p>
          <a:p>
            <a:pPr marL="457200" indent="-457200">
              <a:buFont typeface="+mj-lt"/>
              <a:buAutoNum type="arabicPeriod"/>
            </a:pPr>
            <a:r>
              <a:rPr lang="en-US" dirty="0"/>
              <a:t>Newtonian or Non-Newtonian</a:t>
            </a:r>
          </a:p>
          <a:p>
            <a:pPr marL="457200" indent="-457200">
              <a:buFont typeface="+mj-lt"/>
              <a:buAutoNum type="arabicPeriod"/>
            </a:pPr>
            <a:r>
              <a:rPr lang="en-US" dirty="0"/>
              <a:t>Terrain and Topography:</a:t>
            </a:r>
          </a:p>
          <a:p>
            <a:pPr marL="684213" lvl="1" indent="-457200">
              <a:buFont typeface="+mj-lt"/>
              <a:buAutoNum type="alphaLcPeriod"/>
            </a:pPr>
            <a:r>
              <a:rPr lang="en-US" sz="1600" b="1" dirty="0"/>
              <a:t>Slope and Elevation Changes</a:t>
            </a:r>
            <a:r>
              <a:rPr lang="en-US" sz="1600" dirty="0"/>
              <a:t>: Analyzing the steepness of the terrain and variations in elevation is crucial for understanding how debris may flow downhill and accumulate.</a:t>
            </a:r>
          </a:p>
          <a:p>
            <a:pPr marL="684213" lvl="1" indent="-457200">
              <a:buFont typeface="+mj-lt"/>
              <a:buAutoNum type="alphaLcPeriod"/>
            </a:pPr>
            <a:endParaRPr lang="en-US" sz="1600" dirty="0"/>
          </a:p>
          <a:p>
            <a:pPr marL="684213" lvl="1" indent="-457200">
              <a:buFont typeface="+mj-lt"/>
              <a:buAutoNum type="alphaLcPeriod"/>
            </a:pPr>
            <a:r>
              <a:rPr lang="en-US" sz="1600" b="1" dirty="0"/>
              <a:t>Plugging</a:t>
            </a:r>
            <a:r>
              <a:rPr lang="en-US" sz="1600" dirty="0"/>
              <a:t>: Identifying potential choke points or areas where debris could become obstructed, leading to blockages or increased hazard downstream.</a:t>
            </a:r>
          </a:p>
          <a:p>
            <a:pPr marL="684213" lvl="1" indent="-457200">
              <a:buFont typeface="+mj-lt"/>
              <a:buAutoNum type="alphaLcPeriod"/>
            </a:pPr>
            <a:endParaRPr lang="en-US" sz="1600" dirty="0"/>
          </a:p>
          <a:p>
            <a:pPr marL="684213" lvl="1" indent="-457200">
              <a:buFont typeface="+mj-lt"/>
              <a:buAutoNum type="alphaLcPeriod"/>
            </a:pPr>
            <a:r>
              <a:rPr lang="en-US" sz="1600" b="1" dirty="0"/>
              <a:t>Head Cut</a:t>
            </a:r>
            <a:r>
              <a:rPr lang="en-US" sz="1600" dirty="0"/>
              <a:t>: Recognizing areas where head cuts or erosion may initiate, potentially triggering debris flows.</a:t>
            </a:r>
          </a:p>
          <a:p>
            <a:pPr marL="684213" lvl="1" indent="-457200">
              <a:buFont typeface="+mj-lt"/>
              <a:buAutoNum type="alphaLcPeriod"/>
            </a:pPr>
            <a:endParaRPr lang="en-US" sz="1600" dirty="0"/>
          </a:p>
          <a:p>
            <a:pPr marL="684213" lvl="1" indent="-457200">
              <a:buFont typeface="+mj-lt"/>
              <a:buAutoNum type="alphaLcPeriod"/>
            </a:pPr>
            <a:r>
              <a:rPr lang="en-US" sz="1600" b="1" dirty="0"/>
              <a:t>Landslide Potential</a:t>
            </a:r>
            <a:r>
              <a:rPr lang="en-US" sz="1600" dirty="0"/>
              <a:t>: Assessing the susceptibility of the terrain to landslides, as landslides can serve as debris sources and impact routing dynamics.</a:t>
            </a:r>
          </a:p>
          <a:p>
            <a:pPr marL="457200" indent="-457200">
              <a:buFont typeface="+mj-lt"/>
              <a:buAutoNum type="arabicPeriod"/>
            </a:pPr>
            <a:endParaRPr lang="en-US" dirty="0"/>
          </a:p>
        </p:txBody>
      </p:sp>
      <p:sp>
        <p:nvSpPr>
          <p:cNvPr id="5" name="TextBox 4">
            <a:extLst>
              <a:ext uri="{FF2B5EF4-FFF2-40B4-BE49-F238E27FC236}">
                <a16:creationId xmlns:a16="http://schemas.microsoft.com/office/drawing/2014/main" id="{F28A7C95-2D37-327B-FADB-BEE7B30758A7}"/>
              </a:ext>
            </a:extLst>
          </p:cNvPr>
          <p:cNvSpPr txBox="1"/>
          <p:nvPr/>
        </p:nvSpPr>
        <p:spPr>
          <a:xfrm>
            <a:off x="406400" y="5632450"/>
            <a:ext cx="11112310" cy="923330"/>
          </a:xfrm>
          <a:prstGeom prst="rect">
            <a:avLst/>
          </a:prstGeom>
          <a:noFill/>
        </p:spPr>
        <p:txBody>
          <a:bodyPr wrap="square">
            <a:spAutoFit/>
          </a:bodyPr>
          <a:lstStyle/>
          <a:p>
            <a:r>
              <a:rPr lang="en-US" dirty="0"/>
              <a:t>Question: Are you adequately equipped with the necessary data, information, and resources?</a:t>
            </a:r>
          </a:p>
          <a:p>
            <a:r>
              <a:rPr lang="en-US" b="1"/>
              <a:t>Simplification, guided by informed engineering judgment and backed by knowledge and experience, aims to streamline and eliminate unnecessary complexities.</a:t>
            </a:r>
            <a:endParaRPr lang="en-US" b="1" dirty="0"/>
          </a:p>
        </p:txBody>
      </p:sp>
    </p:spTree>
    <p:extLst>
      <p:ext uri="{BB962C8B-B14F-4D97-AF65-F5344CB8AC3E}">
        <p14:creationId xmlns:p14="http://schemas.microsoft.com/office/powerpoint/2010/main" val="20747270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9904" y="278085"/>
            <a:ext cx="10126983" cy="641056"/>
          </a:xfrm>
        </p:spPr>
        <p:txBody>
          <a:bodyPr/>
          <a:lstStyle/>
          <a:p>
            <a:r>
              <a:rPr lang="en-US" dirty="0">
                <a:solidFill>
                  <a:schemeClr val="tx1"/>
                </a:solidFill>
              </a:rPr>
              <a:t>Need to improve for reach element</a:t>
            </a:r>
          </a:p>
        </p:txBody>
      </p:sp>
      <p:sp>
        <p:nvSpPr>
          <p:cNvPr id="18434" name="Text Placeholder 2"/>
          <p:cNvSpPr>
            <a:spLocks noGrp="1"/>
          </p:cNvSpPr>
          <p:nvPr>
            <p:ph type="body" sz="quarter" idx="12"/>
          </p:nvPr>
        </p:nvSpPr>
        <p:spPr>
          <a:xfrm>
            <a:off x="983603" y="1457337"/>
            <a:ext cx="7712656" cy="2608702"/>
          </a:xfrm>
        </p:spPr>
        <p:txBody>
          <a:bodyPr/>
          <a:lstStyle/>
          <a:p>
            <a:pPr marL="285750" indent="-285750">
              <a:buFont typeface="Arial" panose="020B0604020202020204" pitchFamily="34" charset="0"/>
              <a:buChar char="•"/>
            </a:pPr>
            <a:r>
              <a:rPr lang="en-US" dirty="0">
                <a:solidFill>
                  <a:schemeClr val="tx1"/>
                </a:solidFill>
              </a:rPr>
              <a:t>Sediment Model Restructure: To move basin-level variables to element-level variables.</a:t>
            </a: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endParaRPr lang="en-US" dirty="0">
              <a:solidFill>
                <a:schemeClr val="tx1"/>
              </a:solidFill>
            </a:endParaRPr>
          </a:p>
          <a:p>
            <a:pPr lvl="1" indent="0">
              <a:buNone/>
            </a:pPr>
            <a:endParaRPr lang="en-US" dirty="0">
              <a:solidFill>
                <a:schemeClr val="tx1"/>
              </a:solidFill>
            </a:endParaRPr>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pic>
        <p:nvPicPr>
          <p:cNvPr id="5" name="Picture 4">
            <a:extLst>
              <a:ext uri="{FF2B5EF4-FFF2-40B4-BE49-F238E27FC236}">
                <a16:creationId xmlns:a16="http://schemas.microsoft.com/office/drawing/2014/main" id="{F079629D-4DEC-71CD-7D41-97D0A261E09D}"/>
              </a:ext>
            </a:extLst>
          </p:cNvPr>
          <p:cNvPicPr>
            <a:picLocks noChangeAspect="1"/>
          </p:cNvPicPr>
          <p:nvPr/>
        </p:nvPicPr>
        <p:blipFill>
          <a:blip r:embed="rId3"/>
          <a:stretch>
            <a:fillRect/>
          </a:stretch>
        </p:blipFill>
        <p:spPr>
          <a:xfrm>
            <a:off x="1248199" y="2487087"/>
            <a:ext cx="4247619" cy="3219048"/>
          </a:xfrm>
          <a:prstGeom prst="rect">
            <a:avLst/>
          </a:prstGeom>
          <a:ln w="12700">
            <a:solidFill>
              <a:schemeClr val="tx1"/>
            </a:solidFill>
          </a:ln>
        </p:spPr>
      </p:pic>
      <p:pic>
        <p:nvPicPr>
          <p:cNvPr id="7" name="Picture 6">
            <a:extLst>
              <a:ext uri="{FF2B5EF4-FFF2-40B4-BE49-F238E27FC236}">
                <a16:creationId xmlns:a16="http://schemas.microsoft.com/office/drawing/2014/main" id="{7171AA39-115B-F1AF-48A2-3437FD2C9484}"/>
              </a:ext>
            </a:extLst>
          </p:cNvPr>
          <p:cNvPicPr>
            <a:picLocks noChangeAspect="1"/>
          </p:cNvPicPr>
          <p:nvPr/>
        </p:nvPicPr>
        <p:blipFill>
          <a:blip r:embed="rId4"/>
          <a:stretch>
            <a:fillRect/>
          </a:stretch>
        </p:blipFill>
        <p:spPr>
          <a:xfrm>
            <a:off x="7010110" y="2146991"/>
            <a:ext cx="4276190" cy="3838095"/>
          </a:xfrm>
          <a:prstGeom prst="rect">
            <a:avLst/>
          </a:prstGeom>
          <a:ln w="12700">
            <a:solidFill>
              <a:schemeClr val="tx1"/>
            </a:solidFill>
          </a:ln>
        </p:spPr>
      </p:pic>
      <p:sp>
        <p:nvSpPr>
          <p:cNvPr id="8" name="Arrow: Right 7">
            <a:extLst>
              <a:ext uri="{FF2B5EF4-FFF2-40B4-BE49-F238E27FC236}">
                <a16:creationId xmlns:a16="http://schemas.microsoft.com/office/drawing/2014/main" id="{C42FB93A-16C8-C20E-B296-9148FB9CE85B}"/>
              </a:ext>
            </a:extLst>
          </p:cNvPr>
          <p:cNvSpPr/>
          <p:nvPr/>
        </p:nvSpPr>
        <p:spPr>
          <a:xfrm>
            <a:off x="5833241" y="3676519"/>
            <a:ext cx="971156" cy="529721"/>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B7EB3A5C-6553-C210-3EE4-5F3FA7F3C564}"/>
              </a:ext>
            </a:extLst>
          </p:cNvPr>
          <p:cNvSpPr/>
          <p:nvPr/>
        </p:nvSpPr>
        <p:spPr>
          <a:xfrm>
            <a:off x="1292772" y="3014366"/>
            <a:ext cx="4136872" cy="2427891"/>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556399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663A-976D-4999-AC43-3E50CEFB2F00}"/>
              </a:ext>
            </a:extLst>
          </p:cNvPr>
          <p:cNvSpPr>
            <a:spLocks noGrp="1"/>
          </p:cNvSpPr>
          <p:nvPr>
            <p:ph type="title"/>
          </p:nvPr>
        </p:nvSpPr>
        <p:spPr>
          <a:xfrm>
            <a:off x="857970" y="228600"/>
            <a:ext cx="10185088" cy="785419"/>
          </a:xfrm>
        </p:spPr>
        <p:txBody>
          <a:bodyPr/>
          <a:lstStyle/>
          <a:p>
            <a:r>
              <a:rPr lang="en-US" dirty="0"/>
              <a:t>references</a:t>
            </a:r>
          </a:p>
        </p:txBody>
      </p:sp>
      <p:sp>
        <p:nvSpPr>
          <p:cNvPr id="3" name="Content Placeholder 2">
            <a:extLst>
              <a:ext uri="{FF2B5EF4-FFF2-40B4-BE49-F238E27FC236}">
                <a16:creationId xmlns:a16="http://schemas.microsoft.com/office/drawing/2014/main" id="{E69442E9-4112-4917-9722-8465AAA01A6B}"/>
              </a:ext>
            </a:extLst>
          </p:cNvPr>
          <p:cNvSpPr>
            <a:spLocks noGrp="1"/>
          </p:cNvSpPr>
          <p:nvPr>
            <p:ph idx="1"/>
          </p:nvPr>
        </p:nvSpPr>
        <p:spPr/>
        <p:txBody>
          <a:bodyPr/>
          <a:lstStyle/>
          <a:p>
            <a:pPr marL="342900" indent="-342900">
              <a:buFont typeface="+mj-lt"/>
              <a:buAutoNum type="arabicPeriod"/>
            </a:pPr>
            <a:r>
              <a:rPr lang="en-US" sz="1800" dirty="0"/>
              <a:t>HEC-RAS 1D Sediment Transport User’s Manual (</a:t>
            </a:r>
            <a:r>
              <a:rPr lang="en-US" sz="1800" dirty="0">
                <a:hlinkClick r:id="rId2"/>
              </a:rPr>
              <a:t>https://www.hec.usace.army.mil/confluence/rasdocs/rassed1d/1d-sediment-transport-user-s-manual</a:t>
            </a:r>
            <a:r>
              <a:rPr lang="en-US" sz="1800" dirty="0"/>
              <a:t>)</a:t>
            </a:r>
            <a:endParaRPr lang="en-US" sz="1800" dirty="0">
              <a:effectLst/>
              <a:latin typeface="+mn-lt"/>
              <a:ea typeface="Times New Roman" panose="02020603050405020304" pitchFamily="18" charset="0"/>
            </a:endParaRPr>
          </a:p>
          <a:p>
            <a:pPr marL="342900" indent="-342900">
              <a:buFont typeface="+mj-lt"/>
              <a:buAutoNum type="arabicPeriod"/>
            </a:pPr>
            <a:r>
              <a:rPr lang="en-US" sz="1800" dirty="0">
                <a:effectLst/>
                <a:latin typeface="+mn-lt"/>
                <a:ea typeface="Times New Roman" panose="02020603050405020304" pitchFamily="18" charset="0"/>
              </a:rPr>
              <a:t>Pak, J.H. and Lee, J.H., 2012. A Hyper-Concentrated Sediment Yield Prediction Model Using Sediment Delivery Ratio for Large Watersheds. KSCE Journal of Civil Engineering 16(5):883-891. (</a:t>
            </a:r>
            <a:r>
              <a:rPr lang="en-US" sz="1800" dirty="0">
                <a:effectLst/>
                <a:latin typeface="+mn-lt"/>
                <a:ea typeface="Times New Roman" panose="02020603050405020304" pitchFamily="18" charset="0"/>
                <a:hlinkClick r:id="rId3"/>
              </a:rPr>
              <a:t>https://link.springer.com/article/10.1007/s12205-012-1588-3</a:t>
            </a:r>
            <a:r>
              <a:rPr lang="en-US" sz="1800" dirty="0">
                <a:effectLst/>
                <a:latin typeface="+mn-lt"/>
                <a:ea typeface="Times New Roman" panose="02020603050405020304" pitchFamily="18" charset="0"/>
              </a:rPr>
              <a:t>)</a:t>
            </a:r>
            <a:endParaRPr lang="en-US" sz="1800" b="0" i="0" u="none" strike="noStrike" baseline="0" dirty="0">
              <a:latin typeface="+mn-lt"/>
            </a:endParaRPr>
          </a:p>
          <a:p>
            <a:pPr marL="342900" indent="-342900" algn="l">
              <a:buFont typeface="+mj-lt"/>
              <a:buAutoNum type="arabicPeriod"/>
            </a:pPr>
            <a:r>
              <a:rPr lang="en-US" sz="1800" b="0" i="0" u="none" strike="noStrike" baseline="0" dirty="0">
                <a:latin typeface="+mn-lt"/>
              </a:rPr>
              <a:t>U.S. Army Corps of Engineers (2005). </a:t>
            </a:r>
            <a:r>
              <a:rPr lang="en-US" sz="1800" b="0" i="1" u="none" strike="noStrike" baseline="0" dirty="0">
                <a:latin typeface="+mn-lt"/>
              </a:rPr>
              <a:t>Analyses of the debris and sedimentation impacts at selected debris basins associated with the wildfires of 2003 and the December 25, 2003 storm: Hydrology and Hydraulics Section, </a:t>
            </a:r>
            <a:r>
              <a:rPr lang="en-US" sz="1800" b="0" i="0" u="none" strike="noStrike" baseline="0" dirty="0">
                <a:latin typeface="+mn-lt"/>
              </a:rPr>
              <a:t>U.S. Army Corps of Engineers, Los Angeles District, After Action Report DRAFT, p. 39.</a:t>
            </a:r>
            <a:endParaRPr lang="en-US" sz="1800" dirty="0">
              <a:solidFill>
                <a:schemeClr val="tx1"/>
              </a:solidFill>
              <a:latin typeface="+mn-lt"/>
            </a:endParaRPr>
          </a:p>
          <a:p>
            <a:pPr marL="228600" indent="-228600">
              <a:buAutoNum type="arabicPeriod"/>
            </a:pPr>
            <a:endParaRPr lang="en-US" sz="1800" dirty="0"/>
          </a:p>
          <a:p>
            <a:pPr marL="228600" indent="-228600">
              <a:buAutoNum type="arabicPeriod"/>
            </a:pPr>
            <a:endParaRPr lang="en-US" sz="1800" dirty="0"/>
          </a:p>
          <a:p>
            <a:pPr marL="457200" indent="-457200">
              <a:buFont typeface="+mj-lt"/>
              <a:buAutoNum type="arabicPeriod"/>
            </a:pPr>
            <a:endParaRPr lang="en-US" sz="1800" dirty="0"/>
          </a:p>
          <a:p>
            <a:pPr marL="457200" indent="-457200">
              <a:buFont typeface="Arial" pitchFamily="34" charset="0"/>
              <a:buAutoNum type="arabicPeriod"/>
            </a:pPr>
            <a:endParaRPr lang="en-US" sz="1800" i="0" dirty="0">
              <a:solidFill>
                <a:srgbClr val="1C1D1E"/>
              </a:solidFill>
              <a:effectLst/>
              <a:latin typeface="Open Sans" panose="020B0606030504020204" pitchFamily="34" charset="0"/>
            </a:endParaRPr>
          </a:p>
          <a:p>
            <a:pPr marL="457200" indent="-457200">
              <a:buFont typeface="Arial" pitchFamily="34" charset="0"/>
              <a:buAutoNum type="arabicPeriod"/>
            </a:pPr>
            <a:endParaRPr lang="en-US" sz="1800" b="1" i="0" dirty="0">
              <a:solidFill>
                <a:srgbClr val="1C1D1E"/>
              </a:solidFill>
              <a:effectLst/>
              <a:latin typeface="Open Sans" panose="020B0606030504020204" pitchFamily="34" charset="0"/>
            </a:endParaRPr>
          </a:p>
          <a:p>
            <a:pPr marL="457200" indent="-457200">
              <a:buAutoNum type="arabicPeriod"/>
            </a:pPr>
            <a:endParaRPr lang="en-US" dirty="0">
              <a:solidFill>
                <a:schemeClr val="tx1"/>
              </a:solidFill>
            </a:endParaRPr>
          </a:p>
        </p:txBody>
      </p:sp>
    </p:spTree>
    <p:extLst>
      <p:ext uri="{BB962C8B-B14F-4D97-AF65-F5344CB8AC3E}">
        <p14:creationId xmlns:p14="http://schemas.microsoft.com/office/powerpoint/2010/main" val="31006267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901" y="328653"/>
            <a:ext cx="9517770" cy="602808"/>
          </a:xfrm>
        </p:spPr>
        <p:txBody>
          <a:bodyPr/>
          <a:lstStyle/>
          <a:p>
            <a:r>
              <a:rPr lang="en-US" dirty="0"/>
              <a:t>Questions and Feedback</a:t>
            </a:r>
          </a:p>
        </p:txBody>
      </p:sp>
      <p:sp>
        <p:nvSpPr>
          <p:cNvPr id="3" name="Content Placeholder 2"/>
          <p:cNvSpPr>
            <a:spLocks noGrp="1"/>
          </p:cNvSpPr>
          <p:nvPr>
            <p:ph idx="1"/>
          </p:nvPr>
        </p:nvSpPr>
        <p:spPr>
          <a:xfrm>
            <a:off x="1204628" y="1665669"/>
            <a:ext cx="9517770" cy="3526661"/>
          </a:xfrm>
        </p:spPr>
        <p:txBody>
          <a:bodyPr/>
          <a:lstStyle/>
          <a:p>
            <a:r>
              <a:rPr lang="en-US" dirty="0"/>
              <a:t>POC: Jay Pak, </a:t>
            </a:r>
            <a:r>
              <a:rPr lang="en-US" dirty="0">
                <a:solidFill>
                  <a:schemeClr val="accent4"/>
                </a:solidFill>
                <a:hlinkClick r:id="rId2">
                  <a:extLst>
                    <a:ext uri="{A12FA001-AC4F-418D-AE19-62706E023703}">
                      <ahyp:hlinkClr xmlns:ahyp="http://schemas.microsoft.com/office/drawing/2018/hyperlinkcolor" val="tx"/>
                    </a:ext>
                  </a:extLst>
                </a:hlinkClick>
              </a:rPr>
              <a:t>jay.h.pak@usace.army.mil</a:t>
            </a:r>
            <a:endParaRPr lang="en-US" dirty="0">
              <a:solidFill>
                <a:schemeClr val="accent4"/>
              </a:solidFill>
            </a:endParaRPr>
          </a:p>
          <a:p>
            <a:r>
              <a:rPr lang="en-US" dirty="0"/>
              <a:t>          </a:t>
            </a:r>
          </a:p>
          <a:p>
            <a:endParaRPr lang="en-US" dirty="0"/>
          </a:p>
          <a:p>
            <a:r>
              <a:rPr lang="en-US" dirty="0"/>
              <a:t> </a:t>
            </a:r>
          </a:p>
        </p:txBody>
      </p:sp>
    </p:spTree>
    <p:extLst>
      <p:ext uri="{BB962C8B-B14F-4D97-AF65-F5344CB8AC3E}">
        <p14:creationId xmlns:p14="http://schemas.microsoft.com/office/powerpoint/2010/main" val="1188896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AF5995-60F9-C365-FD67-889F1E05A25D}"/>
              </a:ext>
            </a:extLst>
          </p:cNvPr>
          <p:cNvPicPr>
            <a:picLocks noChangeAspect="1"/>
          </p:cNvPicPr>
          <p:nvPr/>
        </p:nvPicPr>
        <p:blipFill>
          <a:blip r:embed="rId2"/>
          <a:stretch>
            <a:fillRect/>
          </a:stretch>
        </p:blipFill>
        <p:spPr>
          <a:xfrm>
            <a:off x="2193382" y="1072795"/>
            <a:ext cx="3568518" cy="2821619"/>
          </a:xfrm>
          <a:prstGeom prst="rect">
            <a:avLst/>
          </a:prstGeom>
        </p:spPr>
      </p:pic>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792931" y="204898"/>
            <a:ext cx="10419644" cy="806450"/>
          </a:xfrm>
        </p:spPr>
        <p:txBody>
          <a:bodyPr/>
          <a:lstStyle/>
          <a:p>
            <a:pPr eaLnBrk="1" hangingPunct="1">
              <a:defRPr/>
            </a:pPr>
            <a:r>
              <a:rPr lang="en-US" dirty="0"/>
              <a:t>Fire impacts on main Channels (erosion)</a:t>
            </a:r>
          </a:p>
        </p:txBody>
      </p:sp>
      <p:sp>
        <p:nvSpPr>
          <p:cNvPr id="15" name="TextBox 14">
            <a:extLst>
              <a:ext uri="{FF2B5EF4-FFF2-40B4-BE49-F238E27FC236}">
                <a16:creationId xmlns:a16="http://schemas.microsoft.com/office/drawing/2014/main" id="{B2BD6F69-BC85-84DA-A4FB-2F18EDBD5F03}"/>
              </a:ext>
            </a:extLst>
          </p:cNvPr>
          <p:cNvSpPr txBox="1"/>
          <p:nvPr/>
        </p:nvSpPr>
        <p:spPr>
          <a:xfrm>
            <a:off x="6054085" y="1117346"/>
            <a:ext cx="4869478" cy="646331"/>
          </a:xfrm>
          <a:prstGeom prst="rect">
            <a:avLst/>
          </a:prstGeom>
          <a:noFill/>
        </p:spPr>
        <p:txBody>
          <a:bodyPr wrap="square" rtlCol="0">
            <a:spAutoFit/>
          </a:bodyPr>
          <a:lstStyle/>
          <a:p>
            <a:pPr algn="ctr"/>
            <a:r>
              <a:rPr lang="en-US" sz="1800" dirty="0">
                <a:solidFill>
                  <a:schemeClr val="tx1"/>
                </a:solidFill>
              </a:rPr>
              <a:t>Site Visit  After December 25, 2003 Storm</a:t>
            </a:r>
            <a:br>
              <a:rPr lang="en-US" sz="1800" dirty="0">
                <a:solidFill>
                  <a:schemeClr val="tx1"/>
                </a:solidFill>
              </a:rPr>
            </a:br>
            <a:r>
              <a:rPr lang="en-US" sz="1800" dirty="0">
                <a:solidFill>
                  <a:schemeClr val="tx1"/>
                </a:solidFill>
              </a:rPr>
              <a:t> Devore Area Debris Disaster</a:t>
            </a:r>
            <a:endParaRPr lang="en-US" b="1" dirty="0"/>
          </a:p>
        </p:txBody>
      </p:sp>
      <p:pic>
        <p:nvPicPr>
          <p:cNvPr id="10" name="Picture 9">
            <a:extLst>
              <a:ext uri="{FF2B5EF4-FFF2-40B4-BE49-F238E27FC236}">
                <a16:creationId xmlns:a16="http://schemas.microsoft.com/office/drawing/2014/main" id="{E209EC4F-F358-1CBD-3756-7D316BF811C1}"/>
              </a:ext>
            </a:extLst>
          </p:cNvPr>
          <p:cNvPicPr>
            <a:picLocks noChangeAspect="1"/>
          </p:cNvPicPr>
          <p:nvPr/>
        </p:nvPicPr>
        <p:blipFill>
          <a:blip r:embed="rId3"/>
          <a:stretch>
            <a:fillRect/>
          </a:stretch>
        </p:blipFill>
        <p:spPr>
          <a:xfrm>
            <a:off x="5433742" y="2676125"/>
            <a:ext cx="3571603" cy="2806700"/>
          </a:xfrm>
          <a:prstGeom prst="rect">
            <a:avLst/>
          </a:prstGeom>
        </p:spPr>
      </p:pic>
      <p:pic>
        <p:nvPicPr>
          <p:cNvPr id="16" name="Picture 15">
            <a:extLst>
              <a:ext uri="{FF2B5EF4-FFF2-40B4-BE49-F238E27FC236}">
                <a16:creationId xmlns:a16="http://schemas.microsoft.com/office/drawing/2014/main" id="{44B09FE1-5091-8ABF-C608-D2115F7A6FB6}"/>
              </a:ext>
            </a:extLst>
          </p:cNvPr>
          <p:cNvPicPr>
            <a:picLocks noChangeAspect="1"/>
          </p:cNvPicPr>
          <p:nvPr/>
        </p:nvPicPr>
        <p:blipFill>
          <a:blip r:embed="rId4"/>
          <a:stretch>
            <a:fillRect/>
          </a:stretch>
        </p:blipFill>
        <p:spPr>
          <a:xfrm>
            <a:off x="8375172" y="3844227"/>
            <a:ext cx="3568518" cy="2806700"/>
          </a:xfrm>
          <a:prstGeom prst="rect">
            <a:avLst/>
          </a:prstGeom>
        </p:spPr>
      </p:pic>
      <p:pic>
        <p:nvPicPr>
          <p:cNvPr id="18" name="Picture 17">
            <a:extLst>
              <a:ext uri="{FF2B5EF4-FFF2-40B4-BE49-F238E27FC236}">
                <a16:creationId xmlns:a16="http://schemas.microsoft.com/office/drawing/2014/main" id="{CCA2E804-89F6-C0DE-2F0C-9B028B18B1D5}"/>
              </a:ext>
            </a:extLst>
          </p:cNvPr>
          <p:cNvPicPr>
            <a:picLocks noChangeAspect="1"/>
          </p:cNvPicPr>
          <p:nvPr/>
        </p:nvPicPr>
        <p:blipFill>
          <a:blip r:embed="rId5"/>
          <a:stretch>
            <a:fillRect/>
          </a:stretch>
        </p:blipFill>
        <p:spPr>
          <a:xfrm>
            <a:off x="343129" y="1065404"/>
            <a:ext cx="1850615" cy="5557646"/>
          </a:xfrm>
          <a:prstGeom prst="rect">
            <a:avLst/>
          </a:prstGeom>
        </p:spPr>
      </p:pic>
    </p:spTree>
    <p:extLst>
      <p:ext uri="{BB962C8B-B14F-4D97-AF65-F5344CB8AC3E}">
        <p14:creationId xmlns:p14="http://schemas.microsoft.com/office/powerpoint/2010/main" val="1249667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823772" y="195915"/>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Fire Impacts on Main Channels</a:t>
            </a:r>
          </a:p>
          <a:p>
            <a:pPr marL="919163" lvl="2" indent="-457200">
              <a:buFont typeface="+mj-lt"/>
              <a:buAutoNum type="arabicPeriod"/>
              <a:defRPr/>
            </a:pPr>
            <a:r>
              <a:rPr lang="en-US" b="1" dirty="0">
                <a:solidFill>
                  <a:srgbClr val="00B0F0"/>
                </a:solidFill>
              </a:rPr>
              <a:t>Data Requirement for Reach Element</a:t>
            </a:r>
          </a:p>
          <a:p>
            <a:pPr marL="919163" lvl="2" indent="-457200">
              <a:buFont typeface="+mj-lt"/>
              <a:buAutoNum type="arabicPeriod"/>
              <a:defRPr/>
            </a:pPr>
            <a:r>
              <a:rPr lang="en-US" dirty="0"/>
              <a:t>Hydrology Debris Routing Method</a:t>
            </a:r>
          </a:p>
          <a:p>
            <a:pPr marL="1144588" lvl="3" indent="-457200">
              <a:buFont typeface="Wingdings" panose="05000000000000000000" pitchFamily="2" charset="2"/>
              <a:buChar char="§"/>
              <a:defRPr/>
            </a:pPr>
            <a:r>
              <a:rPr lang="en-US" dirty="0"/>
              <a:t>Reach Sediment/Debris Routing Process</a:t>
            </a:r>
          </a:p>
          <a:p>
            <a:pPr marL="1371600" lvl="4" indent="-457200">
              <a:buFont typeface="+mj-lt"/>
              <a:buAutoNum type="alphaLcPeriod"/>
              <a:defRPr/>
            </a:pPr>
            <a:r>
              <a:rPr lang="en-US" dirty="0"/>
              <a:t>Sediment Continuity</a:t>
            </a:r>
          </a:p>
          <a:p>
            <a:pPr marL="1371600" lvl="4" indent="-457200">
              <a:buFont typeface="+mj-lt"/>
              <a:buAutoNum type="alphaLcPeriod"/>
              <a:defRPr/>
            </a:pPr>
            <a:r>
              <a:rPr lang="en-US" dirty="0"/>
              <a:t>Transport Potential: 8 functions (SDR for Debris Flow) </a:t>
            </a:r>
          </a:p>
          <a:p>
            <a:pPr marL="1371600" lvl="4" indent="-457200">
              <a:buFont typeface="+mj-lt"/>
              <a:buAutoNum type="alphaLcPeriod"/>
              <a:defRPr/>
            </a:pPr>
            <a:r>
              <a:rPr lang="en-US" dirty="0"/>
              <a:t>Transport Capacity</a:t>
            </a:r>
          </a:p>
          <a:p>
            <a:pPr marL="1201738" lvl="3" indent="-514350">
              <a:buFont typeface="Wingdings" panose="05000000000000000000" pitchFamily="2" charset="2"/>
              <a:buChar char="§"/>
              <a:defRPr/>
            </a:pPr>
            <a:r>
              <a:rPr lang="en-US" dirty="0"/>
              <a:t>Sediment Channel Routing: 5 Methods (</a:t>
            </a:r>
            <a:r>
              <a:rPr lang="en-US" dirty="0">
                <a:solidFill>
                  <a:schemeClr val="tx1"/>
                </a:solidFill>
              </a:rPr>
              <a:t>Muskingum</a:t>
            </a:r>
            <a:r>
              <a:rPr lang="en-US" dirty="0">
                <a:solidFill>
                  <a:srgbClr val="00B0F0"/>
                </a:solidFill>
              </a:rPr>
              <a:t> </a:t>
            </a:r>
            <a:r>
              <a:rPr lang="en-US" dirty="0">
                <a:solidFill>
                  <a:schemeClr val="tx1"/>
                </a:solidFill>
              </a:rPr>
              <a:t>for Debris Flow</a:t>
            </a:r>
            <a:r>
              <a:rPr lang="en-US" dirty="0"/>
              <a:t>)</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Deer Creek Debris Flow Analysis</a:t>
            </a:r>
          </a:p>
          <a:p>
            <a:pPr marL="919163" lvl="2" indent="-457200">
              <a:buFont typeface="+mj-lt"/>
              <a:buAutoNum type="arabicPeriod"/>
            </a:pPr>
            <a:r>
              <a:rPr lang="en-US" dirty="0"/>
              <a:t>Need To Improve for Reach Routing Analysis</a:t>
            </a:r>
          </a:p>
          <a:p>
            <a:pPr lvl="3" indent="0">
              <a:buNone/>
            </a:pPr>
            <a:endParaRPr lang="en-US" dirty="0"/>
          </a:p>
          <a:p>
            <a:endParaRPr lang="en-US" dirty="0"/>
          </a:p>
        </p:txBody>
      </p:sp>
    </p:spTree>
    <p:extLst>
      <p:ext uri="{BB962C8B-B14F-4D97-AF65-F5344CB8AC3E}">
        <p14:creationId xmlns:p14="http://schemas.microsoft.com/office/powerpoint/2010/main" val="2447730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0A7E-3225-D324-2879-0601FE819D08}"/>
              </a:ext>
            </a:extLst>
          </p:cNvPr>
          <p:cNvSpPr>
            <a:spLocks noGrp="1"/>
          </p:cNvSpPr>
          <p:nvPr>
            <p:ph type="title"/>
          </p:nvPr>
        </p:nvSpPr>
        <p:spPr>
          <a:xfrm>
            <a:off x="810849" y="335195"/>
            <a:ext cx="10254343" cy="528728"/>
          </a:xfrm>
        </p:spPr>
        <p:txBody>
          <a:bodyPr/>
          <a:lstStyle/>
          <a:p>
            <a:r>
              <a:rPr lang="en-US" dirty="0"/>
              <a:t>Data requirement FOR reach ELEMENT</a:t>
            </a:r>
          </a:p>
        </p:txBody>
      </p:sp>
      <p:sp>
        <p:nvSpPr>
          <p:cNvPr id="3" name="Content Placeholder 2">
            <a:extLst>
              <a:ext uri="{FF2B5EF4-FFF2-40B4-BE49-F238E27FC236}">
                <a16:creationId xmlns:a16="http://schemas.microsoft.com/office/drawing/2014/main" id="{5B03124F-D4FE-2DC1-EF42-889DE102F5AE}"/>
              </a:ext>
            </a:extLst>
          </p:cNvPr>
          <p:cNvSpPr>
            <a:spLocks noGrp="1"/>
          </p:cNvSpPr>
          <p:nvPr>
            <p:ph idx="1"/>
          </p:nvPr>
        </p:nvSpPr>
        <p:spPr>
          <a:xfrm>
            <a:off x="406400" y="987011"/>
            <a:ext cx="11176000" cy="4718049"/>
          </a:xfrm>
        </p:spPr>
        <p:txBody>
          <a:bodyPr/>
          <a:lstStyle/>
          <a:p>
            <a:pPr marL="457200" indent="-457200">
              <a:buFont typeface="+mj-lt"/>
              <a:buAutoNum type="arabicPeriod"/>
            </a:pPr>
            <a:r>
              <a:rPr lang="en-US" dirty="0">
                <a:latin typeface="+mj-lt"/>
              </a:rPr>
              <a:t>Soil Gradation Curve, Specific Gravity, and Density</a:t>
            </a:r>
          </a:p>
          <a:p>
            <a:pPr marL="457200" indent="-457200">
              <a:buFont typeface="+mj-lt"/>
              <a:buAutoNum type="arabicPeriod"/>
            </a:pPr>
            <a:r>
              <a:rPr lang="en-US" dirty="0">
                <a:latin typeface="+mj-lt"/>
              </a:rPr>
              <a:t>Rough Channel Geometry Data (Length, Slope, Manning’s n, Closs Section, etc.)</a:t>
            </a:r>
          </a:p>
          <a:p>
            <a:pPr marL="457200" indent="-457200">
              <a:buFont typeface="+mj-lt"/>
              <a:buAutoNum type="arabicPeriod"/>
            </a:pPr>
            <a:r>
              <a:rPr lang="en-US" dirty="0">
                <a:latin typeface="+mj-lt"/>
              </a:rPr>
              <a:t>Flow Gage Data (Pre- &amp; Post-Fire)</a:t>
            </a:r>
          </a:p>
          <a:p>
            <a:pPr marL="457200" indent="-457200">
              <a:buFont typeface="+mj-lt"/>
              <a:buAutoNum type="arabicPeriod"/>
            </a:pPr>
            <a:r>
              <a:rPr lang="en-US" dirty="0">
                <a:latin typeface="+mj-lt"/>
              </a:rPr>
              <a:t>Measured Debris Yield/Sediment Data</a:t>
            </a:r>
          </a:p>
          <a:p>
            <a:pPr marL="457200" indent="-457200">
              <a:buFont typeface="+mj-lt"/>
              <a:buAutoNum type="arabicPeriod"/>
            </a:pPr>
            <a:endParaRPr lang="en-US" dirty="0">
              <a:latin typeface="+mj-lt"/>
            </a:endParaRPr>
          </a:p>
          <a:p>
            <a:pPr marL="457200" indent="-457200">
              <a:buFont typeface="+mj-lt"/>
              <a:buAutoNum type="arabicPeriod"/>
            </a:pPr>
            <a:endParaRPr lang="en-US" dirty="0">
              <a:latin typeface="+mj-lt"/>
            </a:endParaRPr>
          </a:p>
        </p:txBody>
      </p:sp>
      <p:pic>
        <p:nvPicPr>
          <p:cNvPr id="7" name="Picture 6">
            <a:extLst>
              <a:ext uri="{FF2B5EF4-FFF2-40B4-BE49-F238E27FC236}">
                <a16:creationId xmlns:a16="http://schemas.microsoft.com/office/drawing/2014/main" id="{39C14110-0EC6-65B4-AE44-DE39AE98E21F}"/>
              </a:ext>
            </a:extLst>
          </p:cNvPr>
          <p:cNvPicPr>
            <a:picLocks noChangeAspect="1"/>
          </p:cNvPicPr>
          <p:nvPr/>
        </p:nvPicPr>
        <p:blipFill>
          <a:blip r:embed="rId2"/>
          <a:stretch>
            <a:fillRect/>
          </a:stretch>
        </p:blipFill>
        <p:spPr>
          <a:xfrm>
            <a:off x="8171055" y="3295238"/>
            <a:ext cx="3606178" cy="2697855"/>
          </a:xfrm>
          <a:prstGeom prst="rect">
            <a:avLst/>
          </a:prstGeom>
          <a:ln>
            <a:solidFill>
              <a:schemeClr val="accent1"/>
            </a:solidFill>
          </a:ln>
        </p:spPr>
      </p:pic>
      <p:pic>
        <p:nvPicPr>
          <p:cNvPr id="9" name="Picture 8">
            <a:extLst>
              <a:ext uri="{FF2B5EF4-FFF2-40B4-BE49-F238E27FC236}">
                <a16:creationId xmlns:a16="http://schemas.microsoft.com/office/drawing/2014/main" id="{20F06311-3763-0917-8AE0-AFC625F35931}"/>
              </a:ext>
            </a:extLst>
          </p:cNvPr>
          <p:cNvPicPr>
            <a:picLocks noChangeAspect="1"/>
          </p:cNvPicPr>
          <p:nvPr/>
        </p:nvPicPr>
        <p:blipFill>
          <a:blip r:embed="rId3"/>
          <a:stretch>
            <a:fillRect/>
          </a:stretch>
        </p:blipFill>
        <p:spPr>
          <a:xfrm>
            <a:off x="414767" y="3295238"/>
            <a:ext cx="3331959" cy="2248446"/>
          </a:xfrm>
          <a:prstGeom prst="rect">
            <a:avLst/>
          </a:prstGeom>
          <a:ln>
            <a:solidFill>
              <a:schemeClr val="accent1"/>
            </a:solidFill>
          </a:ln>
        </p:spPr>
      </p:pic>
      <p:pic>
        <p:nvPicPr>
          <p:cNvPr id="11" name="Picture 10">
            <a:extLst>
              <a:ext uri="{FF2B5EF4-FFF2-40B4-BE49-F238E27FC236}">
                <a16:creationId xmlns:a16="http://schemas.microsoft.com/office/drawing/2014/main" id="{FC35D7A2-E790-5318-03C2-5467987C5A27}"/>
              </a:ext>
            </a:extLst>
          </p:cNvPr>
          <p:cNvPicPr>
            <a:picLocks noChangeAspect="1"/>
          </p:cNvPicPr>
          <p:nvPr/>
        </p:nvPicPr>
        <p:blipFill>
          <a:blip r:embed="rId4"/>
          <a:stretch>
            <a:fillRect/>
          </a:stretch>
        </p:blipFill>
        <p:spPr>
          <a:xfrm>
            <a:off x="4045718" y="4169053"/>
            <a:ext cx="3784604" cy="2353752"/>
          </a:xfrm>
          <a:prstGeom prst="rect">
            <a:avLst/>
          </a:prstGeom>
          <a:ln>
            <a:solidFill>
              <a:schemeClr val="accent1"/>
            </a:solidFill>
          </a:ln>
        </p:spPr>
      </p:pic>
    </p:spTree>
    <p:extLst>
      <p:ext uri="{BB962C8B-B14F-4D97-AF65-F5344CB8AC3E}">
        <p14:creationId xmlns:p14="http://schemas.microsoft.com/office/powerpoint/2010/main" val="147495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811660" y="208026"/>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solidFill>
                  <a:schemeClr val="tx1"/>
                </a:solidFill>
              </a:rPr>
              <a:t>Fire Impacts on Main Channels</a:t>
            </a:r>
          </a:p>
          <a:p>
            <a:pPr marL="919163" lvl="2" indent="-457200">
              <a:buFont typeface="+mj-lt"/>
              <a:buAutoNum type="arabicPeriod"/>
              <a:defRPr/>
            </a:pPr>
            <a:r>
              <a:rPr lang="en-US" dirty="0"/>
              <a:t>Data Requirement for Reach Element</a:t>
            </a:r>
          </a:p>
          <a:p>
            <a:pPr marL="919163" lvl="2" indent="-457200">
              <a:buFont typeface="+mj-lt"/>
              <a:buAutoNum type="arabicPeriod"/>
              <a:defRPr/>
            </a:pPr>
            <a:r>
              <a:rPr lang="en-US" b="1" dirty="0">
                <a:solidFill>
                  <a:srgbClr val="00B0F0"/>
                </a:solidFill>
              </a:rPr>
              <a:t>Hydrology Debris Routing Method</a:t>
            </a:r>
          </a:p>
          <a:p>
            <a:pPr marL="1144588" lvl="3" indent="-457200">
              <a:buFont typeface="Wingdings" panose="05000000000000000000" pitchFamily="2" charset="2"/>
              <a:buChar char="§"/>
              <a:defRPr/>
            </a:pPr>
            <a:r>
              <a:rPr lang="en-US" dirty="0">
                <a:solidFill>
                  <a:srgbClr val="00B0F0"/>
                </a:solidFill>
              </a:rPr>
              <a:t>Reach Sediment/Debris Routing Process</a:t>
            </a:r>
          </a:p>
          <a:p>
            <a:pPr marL="1371600" lvl="4" indent="-457200">
              <a:buFont typeface="+mj-lt"/>
              <a:buAutoNum type="alphaLcPeriod"/>
              <a:defRPr/>
            </a:pPr>
            <a:r>
              <a:rPr lang="en-US" dirty="0">
                <a:solidFill>
                  <a:srgbClr val="00B0F0"/>
                </a:solidFill>
              </a:rPr>
              <a:t>Sediment Continuity</a:t>
            </a:r>
          </a:p>
          <a:p>
            <a:pPr marL="1371600" lvl="4" indent="-457200">
              <a:buFont typeface="+mj-lt"/>
              <a:buAutoNum type="alphaLcPeriod"/>
              <a:defRPr/>
            </a:pPr>
            <a:r>
              <a:rPr lang="en-US" dirty="0">
                <a:solidFill>
                  <a:srgbClr val="00B0F0"/>
                </a:solidFill>
              </a:rPr>
              <a:t>Transport Potential: 8 functions (SDR for Debris Flow) </a:t>
            </a:r>
          </a:p>
          <a:p>
            <a:pPr marL="1371600" lvl="4" indent="-457200">
              <a:buFont typeface="+mj-lt"/>
              <a:buAutoNum type="alphaLcPeriod"/>
              <a:defRPr/>
            </a:pPr>
            <a:r>
              <a:rPr lang="en-US" dirty="0">
                <a:solidFill>
                  <a:srgbClr val="00B0F0"/>
                </a:solidFill>
              </a:rPr>
              <a:t>Transport Capacity</a:t>
            </a:r>
          </a:p>
          <a:p>
            <a:pPr marL="1201738" lvl="3" indent="-514350">
              <a:buFont typeface="Wingdings" panose="05000000000000000000" pitchFamily="2" charset="2"/>
              <a:buChar char="§"/>
              <a:defRPr/>
            </a:pPr>
            <a:r>
              <a:rPr lang="en-US" dirty="0">
                <a:solidFill>
                  <a:srgbClr val="00B0F0"/>
                </a:solidFill>
              </a:rPr>
              <a:t>Sediment Channel Routing: 5 Methods (Muskingum for Debris Flow)</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Deer Creek Debris Flow Analysis</a:t>
            </a:r>
          </a:p>
          <a:p>
            <a:pPr marL="919163" lvl="2" indent="-457200">
              <a:buFont typeface="+mj-lt"/>
              <a:buAutoNum type="arabicPeriod"/>
            </a:pPr>
            <a:r>
              <a:rPr lang="en-US" dirty="0"/>
              <a:t>Need To Improve for Reach Routing Analysis</a:t>
            </a:r>
          </a:p>
          <a:p>
            <a:pPr lvl="3" indent="0">
              <a:buNone/>
            </a:pPr>
            <a:endParaRPr lang="en-US" dirty="0"/>
          </a:p>
          <a:p>
            <a:endParaRPr lang="en-US" dirty="0"/>
          </a:p>
        </p:txBody>
      </p:sp>
    </p:spTree>
    <p:extLst>
      <p:ext uri="{BB962C8B-B14F-4D97-AF65-F5344CB8AC3E}">
        <p14:creationId xmlns:p14="http://schemas.microsoft.com/office/powerpoint/2010/main" val="35023630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98582-A700-9BA7-A824-743C65A37A7F}"/>
              </a:ext>
            </a:extLst>
          </p:cNvPr>
          <p:cNvSpPr>
            <a:spLocks noGrp="1"/>
          </p:cNvSpPr>
          <p:nvPr>
            <p:ph type="title"/>
          </p:nvPr>
        </p:nvSpPr>
        <p:spPr>
          <a:xfrm>
            <a:off x="851338" y="274639"/>
            <a:ext cx="10731062" cy="639762"/>
          </a:xfrm>
        </p:spPr>
        <p:txBody>
          <a:bodyPr/>
          <a:lstStyle/>
          <a:p>
            <a:r>
              <a:rPr lang="en-US" dirty="0"/>
              <a:t>Sediment transport potential Methods in HEC-HMS</a:t>
            </a:r>
          </a:p>
        </p:txBody>
      </p:sp>
      <p:pic>
        <p:nvPicPr>
          <p:cNvPr id="4" name="Picture 3">
            <a:extLst>
              <a:ext uri="{FF2B5EF4-FFF2-40B4-BE49-F238E27FC236}">
                <a16:creationId xmlns:a16="http://schemas.microsoft.com/office/drawing/2014/main" id="{77A20EB9-6E85-ECBC-1BA0-521F33ED2A36}"/>
              </a:ext>
            </a:extLst>
          </p:cNvPr>
          <p:cNvPicPr>
            <a:picLocks noChangeAspect="1"/>
          </p:cNvPicPr>
          <p:nvPr/>
        </p:nvPicPr>
        <p:blipFill>
          <a:blip r:embed="rId2"/>
          <a:stretch>
            <a:fillRect/>
          </a:stretch>
        </p:blipFill>
        <p:spPr>
          <a:xfrm>
            <a:off x="2226828" y="1551385"/>
            <a:ext cx="7738343" cy="4078316"/>
          </a:xfrm>
          <a:prstGeom prst="rect">
            <a:avLst/>
          </a:prstGeom>
        </p:spPr>
      </p:pic>
      <p:sp>
        <p:nvSpPr>
          <p:cNvPr id="6" name="Rectangle 5">
            <a:extLst>
              <a:ext uri="{FF2B5EF4-FFF2-40B4-BE49-F238E27FC236}">
                <a16:creationId xmlns:a16="http://schemas.microsoft.com/office/drawing/2014/main" id="{A86A4CBC-EF65-6E72-D065-3073A7701683}"/>
              </a:ext>
            </a:extLst>
          </p:cNvPr>
          <p:cNvSpPr/>
          <p:nvPr/>
        </p:nvSpPr>
        <p:spPr>
          <a:xfrm>
            <a:off x="2306472" y="4906371"/>
            <a:ext cx="7526740" cy="348018"/>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6696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952627" y="260393"/>
            <a:ext cx="6853351" cy="646331"/>
          </a:xfrm>
          <a:prstGeom prst="rect">
            <a:avLst/>
          </a:prstGeom>
          <a:noFill/>
          <a:ln w="9525">
            <a:noFill/>
            <a:miter lim="800000"/>
            <a:headEnd/>
            <a:tailEnd/>
          </a:ln>
          <a:effectLst/>
        </p:spPr>
        <p:txBody>
          <a:bodyPr wrap="none">
            <a:spAutoFit/>
          </a:bodyPr>
          <a:lstStyle/>
          <a:p>
            <a:pPr>
              <a:defRPr/>
            </a:pPr>
            <a:r>
              <a:rPr lang="en-US" sz="3600" b="1" dirty="0">
                <a:latin typeface="Arial" charset="0"/>
              </a:rPr>
              <a:t>Transport Potential Functions </a:t>
            </a:r>
          </a:p>
        </p:txBody>
      </p:sp>
      <p:pic>
        <p:nvPicPr>
          <p:cNvPr id="16387" name="Picture 3"/>
          <p:cNvPicPr>
            <a:picLocks noChangeAspect="1" noChangeArrowheads="1"/>
          </p:cNvPicPr>
          <p:nvPr/>
        </p:nvPicPr>
        <p:blipFill>
          <a:blip r:embed="rId3" cstate="print"/>
          <a:srcRect/>
          <a:stretch>
            <a:fillRect/>
          </a:stretch>
        </p:blipFill>
        <p:spPr bwMode="auto">
          <a:xfrm>
            <a:off x="704193" y="1053172"/>
            <a:ext cx="5583095" cy="2785732"/>
          </a:xfrm>
          <a:prstGeom prst="rect">
            <a:avLst/>
          </a:prstGeom>
          <a:noFill/>
          <a:ln w="9525">
            <a:noFill/>
            <a:miter lim="800000"/>
            <a:headEnd/>
            <a:tailEnd/>
          </a:ln>
        </p:spPr>
      </p:pic>
      <p:graphicFrame>
        <p:nvGraphicFramePr>
          <p:cNvPr id="2" name="Table 2">
            <a:extLst>
              <a:ext uri="{FF2B5EF4-FFF2-40B4-BE49-F238E27FC236}">
                <a16:creationId xmlns:a16="http://schemas.microsoft.com/office/drawing/2014/main" id="{07886BDE-0186-AF14-F3C8-AC6565485BD1}"/>
              </a:ext>
            </a:extLst>
          </p:cNvPr>
          <p:cNvGraphicFramePr>
            <a:graphicFrameLocks noGrp="1"/>
          </p:cNvGraphicFramePr>
          <p:nvPr>
            <p:extLst>
              <p:ext uri="{D42A27DB-BD31-4B8C-83A1-F6EECF244321}">
                <p14:modId xmlns:p14="http://schemas.microsoft.com/office/powerpoint/2010/main" val="684137341"/>
              </p:ext>
            </p:extLst>
          </p:nvPr>
        </p:nvGraphicFramePr>
        <p:xfrm>
          <a:off x="848524" y="3683586"/>
          <a:ext cx="5312638" cy="548640"/>
        </p:xfrm>
        <a:graphic>
          <a:graphicData uri="http://schemas.openxmlformats.org/drawingml/2006/table">
            <a:tbl>
              <a:tblPr firstRow="1" bandRow="1">
                <a:tableStyleId>{5C22544A-7EE6-4342-B048-85BDC9FD1C3A}</a:tableStyleId>
              </a:tblPr>
              <a:tblGrid>
                <a:gridCol w="1271605">
                  <a:extLst>
                    <a:ext uri="{9D8B030D-6E8A-4147-A177-3AD203B41FA5}">
                      <a16:colId xmlns:a16="http://schemas.microsoft.com/office/drawing/2014/main" val="2729774586"/>
                    </a:ext>
                  </a:extLst>
                </a:gridCol>
                <a:gridCol w="1735176">
                  <a:extLst>
                    <a:ext uri="{9D8B030D-6E8A-4147-A177-3AD203B41FA5}">
                      <a16:colId xmlns:a16="http://schemas.microsoft.com/office/drawing/2014/main" val="813607308"/>
                    </a:ext>
                  </a:extLst>
                </a:gridCol>
                <a:gridCol w="2305857">
                  <a:extLst>
                    <a:ext uri="{9D8B030D-6E8A-4147-A177-3AD203B41FA5}">
                      <a16:colId xmlns:a16="http://schemas.microsoft.com/office/drawing/2014/main" val="3564094351"/>
                    </a:ext>
                  </a:extLst>
                </a:gridCol>
              </a:tblGrid>
              <a:tr h="396358">
                <a:tc>
                  <a:txBody>
                    <a:bodyPr/>
                    <a:lstStyle/>
                    <a:p>
                      <a:pPr algn="ctr"/>
                      <a:r>
                        <a:rPr lang="en-US" sz="1000" b="0" dirty="0">
                          <a:solidFill>
                            <a:srgbClr val="00B0F0"/>
                          </a:solidFill>
                          <a:latin typeface="+mn-lt"/>
                          <a:cs typeface="Times New Roman" panose="02020603050405020304" pitchFamily="18" charset="0"/>
                        </a:rPr>
                        <a:t>Debris/Hyper-Concentration Flow</a:t>
                      </a:r>
                    </a:p>
                  </a:txBody>
                  <a:tcPr>
                    <a:noFill/>
                  </a:tcPr>
                </a:tc>
                <a:tc>
                  <a:txBody>
                    <a:bodyPr/>
                    <a:lstStyle/>
                    <a:p>
                      <a:pPr algn="ctr"/>
                      <a:r>
                        <a:rPr lang="en-US" sz="1000" b="0" dirty="0">
                          <a:solidFill>
                            <a:srgbClr val="00B0F0"/>
                          </a:solidFill>
                          <a:latin typeface="+mn-lt"/>
                          <a:cs typeface="Times New Roman" panose="02020603050405020304" pitchFamily="18" charset="0"/>
                        </a:rPr>
                        <a:t>SDR</a:t>
                      </a:r>
                    </a:p>
                  </a:txBody>
                  <a:tcPr>
                    <a:noFill/>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b="0" dirty="0">
                          <a:solidFill>
                            <a:srgbClr val="00B0F0"/>
                          </a:solidFill>
                          <a:latin typeface="+mn-lt"/>
                          <a:cs typeface="Times New Roman" panose="02020603050405020304" pitchFamily="18" charset="0"/>
                        </a:rPr>
                        <a:t>-</a:t>
                      </a:r>
                      <a:r>
                        <a:rPr lang="en-US" sz="1000" b="1" dirty="0">
                          <a:solidFill>
                            <a:srgbClr val="00B0F0"/>
                          </a:solidFill>
                          <a:latin typeface="+mn-lt"/>
                          <a:cs typeface="Times New Roman" panose="02020603050405020304" pitchFamily="18" charset="0"/>
                        </a:rPr>
                        <a:t>User specified Value </a:t>
                      </a:r>
                      <a:r>
                        <a:rPr lang="en-US" sz="1000" b="0" dirty="0">
                          <a:solidFill>
                            <a:srgbClr val="00B0F0"/>
                          </a:solidFill>
                          <a:latin typeface="+mn-lt"/>
                          <a:cs typeface="Times New Roman" panose="02020603050405020304" pitchFamily="18" charset="0"/>
                        </a:rPr>
                        <a:t>for each grain class</a:t>
                      </a:r>
                      <a:endParaRPr lang="en-US" sz="1000" b="0" dirty="0">
                        <a:solidFill>
                          <a:srgbClr val="00B0F0"/>
                        </a:solidFill>
                      </a:endParaRPr>
                    </a:p>
                  </a:txBody>
                  <a:tcPr>
                    <a:noFill/>
                  </a:tcPr>
                </a:tc>
                <a:extLst>
                  <a:ext uri="{0D108BD9-81ED-4DB2-BD59-A6C34878D82A}">
                    <a16:rowId xmlns:a16="http://schemas.microsoft.com/office/drawing/2014/main" val="2659126443"/>
                  </a:ext>
                </a:extLst>
              </a:tr>
            </a:tbl>
          </a:graphicData>
        </a:graphic>
      </p:graphicFrame>
      <p:pic>
        <p:nvPicPr>
          <p:cNvPr id="4" name="Picture 3">
            <a:extLst>
              <a:ext uri="{FF2B5EF4-FFF2-40B4-BE49-F238E27FC236}">
                <a16:creationId xmlns:a16="http://schemas.microsoft.com/office/drawing/2014/main" id="{534B139C-1ED1-5833-F135-5449D3ECD3F2}"/>
              </a:ext>
            </a:extLst>
          </p:cNvPr>
          <p:cNvPicPr>
            <a:picLocks noChangeAspect="1"/>
          </p:cNvPicPr>
          <p:nvPr/>
        </p:nvPicPr>
        <p:blipFill>
          <a:blip r:embed="rId4"/>
          <a:stretch>
            <a:fillRect/>
          </a:stretch>
        </p:blipFill>
        <p:spPr>
          <a:xfrm>
            <a:off x="6671927" y="1373835"/>
            <a:ext cx="4572312" cy="2801056"/>
          </a:xfrm>
          <a:prstGeom prst="rect">
            <a:avLst/>
          </a:prstGeom>
          <a:ln>
            <a:solidFill>
              <a:schemeClr val="accent1"/>
            </a:solidFill>
          </a:ln>
        </p:spPr>
      </p:pic>
      <p:sp>
        <p:nvSpPr>
          <p:cNvPr id="5" name="TextBox 4">
            <a:extLst>
              <a:ext uri="{FF2B5EF4-FFF2-40B4-BE49-F238E27FC236}">
                <a16:creationId xmlns:a16="http://schemas.microsoft.com/office/drawing/2014/main" id="{3405C112-267C-890C-BF70-4F5AC1BC2A25}"/>
              </a:ext>
            </a:extLst>
          </p:cNvPr>
          <p:cNvSpPr txBox="1"/>
          <p:nvPr/>
        </p:nvSpPr>
        <p:spPr>
          <a:xfrm>
            <a:off x="531816" y="6512521"/>
            <a:ext cx="11674991" cy="246221"/>
          </a:xfrm>
          <a:prstGeom prst="rect">
            <a:avLst/>
          </a:prstGeom>
          <a:noFill/>
        </p:spPr>
        <p:txBody>
          <a:bodyPr wrap="none" rtlCol="0">
            <a:spAutoFit/>
          </a:bodyPr>
          <a:lstStyle/>
          <a:p>
            <a:r>
              <a:rPr lang="en-US" sz="1000" dirty="0"/>
              <a:t>Sources: HEC-RAS 1D Sediment Transport User’s Manual (https://www.hec.usace.army.mil/confluence/rasdocs/rassed1d/1d-sediment-transport-technical-reference-manual/computing-transport-capacity)</a:t>
            </a:r>
          </a:p>
        </p:txBody>
      </p:sp>
      <p:pic>
        <p:nvPicPr>
          <p:cNvPr id="3" name="Picture 2">
            <a:extLst>
              <a:ext uri="{FF2B5EF4-FFF2-40B4-BE49-F238E27FC236}">
                <a16:creationId xmlns:a16="http://schemas.microsoft.com/office/drawing/2014/main" id="{67D1AFE4-84DB-03D5-A171-BCAC2E408C72}"/>
              </a:ext>
            </a:extLst>
          </p:cNvPr>
          <p:cNvPicPr>
            <a:picLocks noChangeAspect="1"/>
          </p:cNvPicPr>
          <p:nvPr/>
        </p:nvPicPr>
        <p:blipFill>
          <a:blip r:embed="rId5"/>
          <a:stretch>
            <a:fillRect/>
          </a:stretch>
        </p:blipFill>
        <p:spPr>
          <a:xfrm>
            <a:off x="1906726" y="4275973"/>
            <a:ext cx="2289544" cy="2193345"/>
          </a:xfrm>
          <a:prstGeom prst="rect">
            <a:avLst/>
          </a:prstGeom>
          <a:ln w="12700">
            <a:solidFill>
              <a:schemeClr val="accent1"/>
            </a:solidFill>
          </a:ln>
        </p:spPr>
      </p:pic>
    </p:spTree>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11288</TotalTime>
  <Words>2256</Words>
  <Application>Microsoft Office PowerPoint</Application>
  <PresentationFormat>Widescreen</PresentationFormat>
  <Paragraphs>471</Paragraphs>
  <Slides>33</Slides>
  <Notes>13</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33</vt:i4>
      </vt:variant>
    </vt:vector>
  </HeadingPairs>
  <TitlesOfParts>
    <vt:vector size="46" baseType="lpstr">
      <vt:lpstr>-apple-system</vt:lpstr>
      <vt:lpstr>roboto-regular</vt:lpstr>
      <vt:lpstr>Arial</vt:lpstr>
      <vt:lpstr>Calibri</vt:lpstr>
      <vt:lpstr>Cambria Math</vt:lpstr>
      <vt:lpstr>Open Sans</vt:lpstr>
      <vt:lpstr>Symbol</vt:lpstr>
      <vt:lpstr>Tahoma</vt:lpstr>
      <vt:lpstr>Times New Roman</vt:lpstr>
      <vt:lpstr>Wingdings</vt:lpstr>
      <vt:lpstr>ThemeHEC_Town_Hall_PPT</vt:lpstr>
      <vt:lpstr>Chart Color Templates</vt:lpstr>
      <vt:lpstr>Equation</vt:lpstr>
      <vt:lpstr>Debris Channel Routing Analysis</vt:lpstr>
      <vt:lpstr>overview</vt:lpstr>
      <vt:lpstr>Fire impacts on main Channels (Deposition)</vt:lpstr>
      <vt:lpstr>Fire impacts on main Channels (erosion)</vt:lpstr>
      <vt:lpstr>overview</vt:lpstr>
      <vt:lpstr>Data requirement FOR reach ELEMENT</vt:lpstr>
      <vt:lpstr>overview</vt:lpstr>
      <vt:lpstr>Sediment transport potential Methods in HEC-HMS</vt:lpstr>
      <vt:lpstr>PowerPoint Presentation</vt:lpstr>
      <vt:lpstr>Hydrologic Debris Routing Method</vt:lpstr>
      <vt:lpstr>Reach sediment/debris ROUTING PROCESS</vt:lpstr>
      <vt:lpstr>PowerPoint Presentation</vt:lpstr>
      <vt:lpstr>PowerPoint Presentation</vt:lpstr>
      <vt:lpstr>PowerPoint Presentation</vt:lpstr>
      <vt:lpstr>Transport Capacity</vt:lpstr>
      <vt:lpstr>PowerPoint Presentation</vt:lpstr>
      <vt:lpstr>PowerPoint Presentation</vt:lpstr>
      <vt:lpstr>PowerPoint Presentation</vt:lpstr>
      <vt:lpstr>PowerPoint Presentation</vt:lpstr>
      <vt:lpstr>PowerPoint Presentation</vt:lpstr>
      <vt:lpstr>PowerPoint Presentation</vt:lpstr>
      <vt:lpstr>HEC-HMS GUI for SDR &amp; Muskingum</vt:lpstr>
      <vt:lpstr>overview</vt:lpstr>
      <vt:lpstr>Debris routing case study: Deer Creek</vt:lpstr>
      <vt:lpstr>1-Subbasin with LA Debris EQ1 </vt:lpstr>
      <vt:lpstr>1-Subbasin with MSDPM </vt:lpstr>
      <vt:lpstr>3-Subbasin (LAEQ 1) &amp; 1-ReacH (SDR &amp; M)</vt:lpstr>
      <vt:lpstr>3-Subbasin (MSDPM) &amp; 1-ReacH (SDR &amp; M)</vt:lpstr>
      <vt:lpstr>overview</vt:lpstr>
      <vt:lpstr>More Concerns for Debris Flow Channel Routing </vt:lpstr>
      <vt:lpstr>Need to improve for reach element</vt:lpstr>
      <vt:lpstr>references</vt:lpstr>
      <vt:lpstr>Questions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305</cp:revision>
  <dcterms:created xsi:type="dcterms:W3CDTF">2021-09-28T17:38:01Z</dcterms:created>
  <dcterms:modified xsi:type="dcterms:W3CDTF">2023-10-29T19:04:22Z</dcterms:modified>
</cp:coreProperties>
</file>