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23" r:id="rId2"/>
  </p:sldMasterIdLst>
  <p:notesMasterIdLst>
    <p:notesMasterId r:id="rId34"/>
  </p:notesMasterIdLst>
  <p:sldIdLst>
    <p:sldId id="257" r:id="rId3"/>
    <p:sldId id="610" r:id="rId4"/>
    <p:sldId id="641" r:id="rId5"/>
    <p:sldId id="651" r:id="rId6"/>
    <p:sldId id="632" r:id="rId7"/>
    <p:sldId id="640" r:id="rId8"/>
    <p:sldId id="644" r:id="rId9"/>
    <p:sldId id="633" r:id="rId10"/>
    <p:sldId id="645" r:id="rId11"/>
    <p:sldId id="286" r:id="rId12"/>
    <p:sldId id="281" r:id="rId13"/>
    <p:sldId id="635" r:id="rId14"/>
    <p:sldId id="638" r:id="rId15"/>
    <p:sldId id="649" r:id="rId16"/>
    <p:sldId id="648" r:id="rId17"/>
    <p:sldId id="639" r:id="rId18"/>
    <p:sldId id="637" r:id="rId19"/>
    <p:sldId id="647" r:id="rId20"/>
    <p:sldId id="634" r:id="rId21"/>
    <p:sldId id="261" r:id="rId22"/>
    <p:sldId id="262" r:id="rId23"/>
    <p:sldId id="263" r:id="rId24"/>
    <p:sldId id="264" r:id="rId25"/>
    <p:sldId id="265" r:id="rId26"/>
    <p:sldId id="646" r:id="rId27"/>
    <p:sldId id="655" r:id="rId28"/>
    <p:sldId id="656" r:id="rId29"/>
    <p:sldId id="259" r:id="rId30"/>
    <p:sldId id="654" r:id="rId31"/>
    <p:sldId id="574" r:id="rId32"/>
    <p:sldId id="341" r:id="rId3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257"/>
            <p14:sldId id="610"/>
            <p14:sldId id="641"/>
            <p14:sldId id="651"/>
            <p14:sldId id="632"/>
            <p14:sldId id="640"/>
            <p14:sldId id="644"/>
            <p14:sldId id="633"/>
            <p14:sldId id="645"/>
            <p14:sldId id="286"/>
            <p14:sldId id="281"/>
            <p14:sldId id="635"/>
            <p14:sldId id="638"/>
            <p14:sldId id="649"/>
            <p14:sldId id="648"/>
            <p14:sldId id="639"/>
            <p14:sldId id="637"/>
            <p14:sldId id="647"/>
          </p14:sldIdLst>
        </p14:section>
        <p14:section name="Untitled Section" id="{FD754E7F-6566-41BF-8D06-A1CE59E62112}">
          <p14:sldIdLst>
            <p14:sldId id="634"/>
            <p14:sldId id="261"/>
            <p14:sldId id="262"/>
            <p14:sldId id="263"/>
            <p14:sldId id="264"/>
            <p14:sldId id="265"/>
            <p14:sldId id="646"/>
            <p14:sldId id="655"/>
            <p14:sldId id="656"/>
            <p14:sldId id="259"/>
            <p14:sldId id="654"/>
            <p14:sldId id="574"/>
            <p14:sldId id="34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52" autoAdjust="0"/>
    <p:restoredTop sz="97364" autoAdjust="0"/>
  </p:normalViewPr>
  <p:slideViewPr>
    <p:cSldViewPr snapToGrid="0" showGuides="1">
      <p:cViewPr varScale="1">
        <p:scale>
          <a:sx n="152" d="100"/>
          <a:sy n="152" d="100"/>
        </p:scale>
        <p:origin x="198" y="174"/>
      </p:cViewPr>
      <p:guideLst/>
    </p:cSldViewPr>
  </p:slideViewPr>
  <p:outlineViewPr>
    <p:cViewPr>
      <p:scale>
        <a:sx n="33" d="100"/>
        <a:sy n="33" d="100"/>
      </p:scale>
      <p:origin x="0" y="-114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A730007-C166-4F10-8156-BA2D8CBABACE}" type="datetimeFigureOut">
              <a:rPr lang="en-US" smtClean="0"/>
              <a:t>10/29/2023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1</a:t>
            </a:fld>
            <a:endParaRPr lang="en-US"/>
          </a:p>
        </p:txBody>
      </p:sp>
    </p:spTree>
    <p:extLst>
      <p:ext uri="{BB962C8B-B14F-4D97-AF65-F5344CB8AC3E}">
        <p14:creationId xmlns:p14="http://schemas.microsoft.com/office/powerpoint/2010/main" val="184151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47628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b="0" i="0" u="none" strike="noStrike" baseline="0" dirty="0">
                <a:solidFill>
                  <a:srgbClr val="211E1F"/>
                </a:solidFill>
                <a:latin typeface="Times New Roman" panose="02020603050405020304" pitchFamily="18" charset="0"/>
              </a:rPr>
              <a:t>The NRCS CN method assigns a representative runoff curve number for a given soil and cover type for design purposes. </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802557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27</a:t>
            </a:fld>
            <a:endParaRPr lang="en-US"/>
          </a:p>
        </p:txBody>
      </p:sp>
    </p:spTree>
    <p:extLst>
      <p:ext uri="{BB962C8B-B14F-4D97-AF65-F5344CB8AC3E}">
        <p14:creationId xmlns:p14="http://schemas.microsoft.com/office/powerpoint/2010/main" val="346626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fld id="{0D5B6B94-6F19-4E2B-82A4-E3780F0317F0}" type="datetimeFigureOut">
              <a:rPr lang="en-US" smtClean="0"/>
              <a:pPr/>
              <a:t>10/29/2023</a:t>
            </a:fld>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49245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C5A75CC9-FAD5-496B-9D06-3D95092885DC}" type="datetimeFigureOut">
              <a:rPr lang="en-US" smtClean="0"/>
              <a:t>10/29/2023</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317689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91894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8935D6-3EB5-4F78-9D52-33E2C32231F4}" type="datetimeFigureOut">
              <a:rPr lang="en-US" smtClean="0"/>
              <a:t>10/29/2023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DE6704-B04A-415B-9313-3DC1126506F9}" type="slidenum">
              <a:rPr lang="en-US" smtClean="0"/>
              <a:t>‹#›</a:t>
            </a:fld>
            <a:endParaRPr lang="en-US"/>
          </a:p>
        </p:txBody>
      </p:sp>
    </p:spTree>
    <p:extLst>
      <p:ext uri="{BB962C8B-B14F-4D97-AF65-F5344CB8AC3E}">
        <p14:creationId xmlns:p14="http://schemas.microsoft.com/office/powerpoint/2010/main" val="491840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w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10/29/2023</a:t>
            </a:fld>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4">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 id="2147483728" r:id="rId27"/>
    <p:sldLayoutId id="2147483732" r:id="rId28"/>
    <p:sldLayoutId id="2147483744" r:id="rId29"/>
    <p:sldLayoutId id="2147483745" r:id="rId30"/>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10/29/2023</a:t>
            </a:fld>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hyperlink" Target="https://directives.sc.egov.usda.gov/OpenNonWebContent.aspx?content=39877.wba" TargetMode="External"/><Relationship Id="rId2" Type="http://schemas.openxmlformats.org/officeDocument/2006/relationships/image" Target="../media/image19.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8" Type="http://schemas.openxmlformats.org/officeDocument/2006/relationships/hyperlink" Target="https://directives.sc.egov.usda.gov/OpenNonWebContent.aspx?content=39877.wba" TargetMode="External"/><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7.xml"/><Relationship Id="rId6" Type="http://schemas.openxmlformats.org/officeDocument/2006/relationships/image" Target="../media/image29.png"/><Relationship Id="rId5" Type="http://schemas.openxmlformats.org/officeDocument/2006/relationships/hyperlink" Target="https://forest.moscowfsl.wsu.edu/BAERTOOLS/ROADTRT/Peakflow/CN/supplement.html" TargetMode="Externa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hec.usace.army.mil/confluence/display/HMSGUIDES/Hydrologic+Modeling+and+Debris+Flow+Estimation+for+Post+Wildfire+Conditions" TargetMode="Externa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hyperlink" Target="https://directives.sc.egov.usda.gov/OpenNonWebContent.aspx?content=39877.wba" TargetMode="Externa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0.png"/><Relationship Id="rId1" Type="http://schemas.openxmlformats.org/officeDocument/2006/relationships/slideLayout" Target="../slideLayouts/slideLayout27.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4.png"/><Relationship Id="rId7" Type="http://schemas.openxmlformats.org/officeDocument/2006/relationships/hyperlink" Target="https://www.hec.usace.army.mil/confluence/display/HMSGUIDES/Watershed+Burn+Severity+Calculation+Procedure" TargetMode="External"/><Relationship Id="rId2" Type="http://schemas.openxmlformats.org/officeDocument/2006/relationships/image" Target="../media/image33.png"/><Relationship Id="rId1" Type="http://schemas.openxmlformats.org/officeDocument/2006/relationships/slideLayout" Target="../slideLayouts/slideLayout28.xml"/><Relationship Id="rId6" Type="http://schemas.openxmlformats.org/officeDocument/2006/relationships/hyperlink" Target="https://mtbs.gov/" TargetMode="External"/><Relationship Id="rId5" Type="http://schemas.openxmlformats.org/officeDocument/2006/relationships/hyperlink" Target="https://www.fs.usda.gov/naturalresources/watershed/burnedareas.shtml" TargetMode="Externa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28.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8.png"/><Relationship Id="rId1" Type="http://schemas.openxmlformats.org/officeDocument/2006/relationships/slideLayout" Target="../slideLayouts/slideLayout28.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9.png"/><Relationship Id="rId1" Type="http://schemas.openxmlformats.org/officeDocument/2006/relationships/slideLayout" Target="../slideLayouts/slideLayout28.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50.png"/><Relationship Id="rId1" Type="http://schemas.openxmlformats.org/officeDocument/2006/relationships/slideLayout" Target="../slideLayouts/slideLayout28.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8.xml"/><Relationship Id="rId5" Type="http://schemas.openxmlformats.org/officeDocument/2006/relationships/image" Target="../media/image47.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53.jpeg"/><Relationship Id="rId4" Type="http://schemas.openxmlformats.org/officeDocument/2006/relationships/image" Target="../media/image45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hyperlink" Target="https://directives.sc.egov.usda.gov/OpenNonWebContent.aspx?content=39877.wba" TargetMode="External"/><Relationship Id="rId2" Type="http://schemas.openxmlformats.org/officeDocument/2006/relationships/hyperlink" Target="https://doi.org/10.1016/j.jhydrol.2020.124765" TargetMode="External"/><Relationship Id="rId1" Type="http://schemas.openxmlformats.org/officeDocument/2006/relationships/slideLayout" Target="../slideLayouts/slideLayout28.xml"/><Relationship Id="rId5" Type="http://schemas.openxmlformats.org/officeDocument/2006/relationships/hyperlink" Target="https://agupubs.onlinelibrary.wiley.com/doi/epdf/10.1029/2020WR027942" TargetMode="External"/><Relationship Id="rId4" Type="http://schemas.openxmlformats.org/officeDocument/2006/relationships/hyperlink" Target="https://onlinelibrary.wiley.com/doi/10.1111/j.1752-1688.2008.00199.x" TargetMode="External"/></Relationships>
</file>

<file path=ppt/slides/_rels/slide31.xml.rels><?xml version="1.0" encoding="UTF-8" standalone="yes"?>
<Relationships xmlns="http://schemas.openxmlformats.org/package/2006/relationships"><Relationship Id="rId2" Type="http://schemas.openxmlformats.org/officeDocument/2006/relationships/hyperlink" Target="mailto:jay.h.pak@usace.army.mil" TargetMode="Externa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8.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a:xfrm>
            <a:off x="194636" y="257934"/>
            <a:ext cx="11730664" cy="858437"/>
          </a:xfrm>
        </p:spPr>
        <p:txBody>
          <a:bodyPr/>
          <a:lstStyle/>
          <a:p>
            <a:r>
              <a:rPr lang="en-US" sz="2800" dirty="0"/>
              <a:t>Post-wildfire hydrologic analysis</a:t>
            </a:r>
          </a:p>
        </p:txBody>
      </p:sp>
      <p:pic>
        <p:nvPicPr>
          <p:cNvPr id="9" name="Picture 8">
            <a:extLst>
              <a:ext uri="{FF2B5EF4-FFF2-40B4-BE49-F238E27FC236}">
                <a16:creationId xmlns:a16="http://schemas.microsoft.com/office/drawing/2014/main" id="{E581FAA8-A46E-44DF-8768-C284181A9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2358" y="6085275"/>
            <a:ext cx="991855" cy="991617"/>
          </a:xfrm>
          <a:prstGeom prst="rect">
            <a:avLst/>
          </a:prstGeom>
        </p:spPr>
      </p:pic>
      <p:sp>
        <p:nvSpPr>
          <p:cNvPr id="21" name="Text Placeholder 2">
            <a:extLst>
              <a:ext uri="{FF2B5EF4-FFF2-40B4-BE49-F238E27FC236}">
                <a16:creationId xmlns:a16="http://schemas.microsoft.com/office/drawing/2014/main" id="{94BE81A0-4CD2-47FB-995B-C1184928A78C}"/>
              </a:ext>
            </a:extLst>
          </p:cNvPr>
          <p:cNvSpPr txBox="1">
            <a:spLocks/>
          </p:cNvSpPr>
          <p:nvPr/>
        </p:nvSpPr>
        <p:spPr>
          <a:xfrm>
            <a:off x="194636" y="4511393"/>
            <a:ext cx="3933288" cy="133409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t>Jay Pak, Ph.D., P.E.</a:t>
            </a:r>
          </a:p>
          <a:p>
            <a:r>
              <a:rPr lang="en-US" sz="1000" dirty="0"/>
              <a:t>Watershed Scale Sediment and Post-Fire Hydrology/Debris Flow Analysis Specialist, USACE IWR-HEC</a:t>
            </a:r>
          </a:p>
          <a:p>
            <a:endParaRPr lang="en-US" sz="1800" dirty="0"/>
          </a:p>
          <a:p>
            <a:endParaRPr lang="en-US" sz="1800" dirty="0"/>
          </a:p>
        </p:txBody>
      </p:sp>
      <p:pic>
        <p:nvPicPr>
          <p:cNvPr id="3" name="Picture 2">
            <a:extLst>
              <a:ext uri="{FF2B5EF4-FFF2-40B4-BE49-F238E27FC236}">
                <a16:creationId xmlns:a16="http://schemas.microsoft.com/office/drawing/2014/main" id="{3EE6D821-1ED3-45BA-B5E5-03A7CFA60FDE}"/>
              </a:ext>
            </a:extLst>
          </p:cNvPr>
          <p:cNvPicPr>
            <a:picLocks noChangeAspect="1"/>
          </p:cNvPicPr>
          <p:nvPr/>
        </p:nvPicPr>
        <p:blipFill>
          <a:blip r:embed="rId4"/>
          <a:stretch>
            <a:fillRect/>
          </a:stretch>
        </p:blipFill>
        <p:spPr>
          <a:xfrm>
            <a:off x="2950646" y="6416983"/>
            <a:ext cx="1451566" cy="397757"/>
          </a:xfrm>
          <a:prstGeom prst="rect">
            <a:avLst/>
          </a:prstGeom>
        </p:spPr>
      </p:pic>
      <p:pic>
        <p:nvPicPr>
          <p:cNvPr id="6" name="Picture 5">
            <a:extLst>
              <a:ext uri="{FF2B5EF4-FFF2-40B4-BE49-F238E27FC236}">
                <a16:creationId xmlns:a16="http://schemas.microsoft.com/office/drawing/2014/main" id="{04C40C39-1751-38BF-0D08-9C9590E8D3D3}"/>
              </a:ext>
            </a:extLst>
          </p:cNvPr>
          <p:cNvPicPr>
            <a:picLocks noChangeAspect="1"/>
          </p:cNvPicPr>
          <p:nvPr/>
        </p:nvPicPr>
        <p:blipFill>
          <a:blip r:embed="rId5"/>
          <a:stretch>
            <a:fillRect/>
          </a:stretch>
        </p:blipFill>
        <p:spPr>
          <a:xfrm>
            <a:off x="5030069" y="1116371"/>
            <a:ext cx="6932160" cy="4130080"/>
          </a:xfrm>
          <a:prstGeom prst="rect">
            <a:avLst/>
          </a:prstGeom>
          <a:ln w="12700">
            <a:solidFill>
              <a:schemeClr val="accent1"/>
            </a:solidFill>
          </a:ln>
        </p:spPr>
      </p:pic>
      <p:pic>
        <p:nvPicPr>
          <p:cNvPr id="10" name="Picture 9">
            <a:extLst>
              <a:ext uri="{FF2B5EF4-FFF2-40B4-BE49-F238E27FC236}">
                <a16:creationId xmlns:a16="http://schemas.microsoft.com/office/drawing/2014/main" id="{326D232D-2592-80B8-52B0-8ED0C69252AD}"/>
              </a:ext>
            </a:extLst>
          </p:cNvPr>
          <p:cNvPicPr>
            <a:picLocks noChangeAspect="1"/>
          </p:cNvPicPr>
          <p:nvPr/>
        </p:nvPicPr>
        <p:blipFill>
          <a:blip r:embed="rId6"/>
          <a:stretch>
            <a:fillRect/>
          </a:stretch>
        </p:blipFill>
        <p:spPr>
          <a:xfrm>
            <a:off x="229771" y="1111403"/>
            <a:ext cx="4580422" cy="3404958"/>
          </a:xfrm>
          <a:prstGeom prst="rect">
            <a:avLst/>
          </a:prstGeom>
          <a:ln w="12700">
            <a:solidFill>
              <a:schemeClr val="accent1"/>
            </a:solidFill>
          </a:ln>
        </p:spPr>
      </p:pic>
    </p:spTree>
    <p:extLst>
      <p:ext uri="{BB962C8B-B14F-4D97-AF65-F5344CB8AC3E}">
        <p14:creationId xmlns:p14="http://schemas.microsoft.com/office/powerpoint/2010/main" val="1495960057"/>
      </p:ext>
    </p:extLst>
  </p:cSld>
  <p:clrMapOvr>
    <a:masterClrMapping/>
  </p:clrMapOvr>
  <mc:AlternateContent xmlns:mc="http://schemas.openxmlformats.org/markup-compatibility/2006" xmlns:p14="http://schemas.microsoft.com/office/powerpoint/2010/main">
    <mc:Choice Requires="p14">
      <p:transition spd="slow" p14:dur="2000" advTm="12055"/>
    </mc:Choice>
    <mc:Fallback xmlns="">
      <p:transition spd="slow" advTm="12055"/>
    </mc:Fallback>
  </mc:AlternateContent>
  <p:extLst>
    <p:ext uri="{3A86A75C-4F4B-4683-9AE1-C65F6400EC91}">
      <p14:laserTraceLst xmlns:p14="http://schemas.microsoft.com/office/powerpoint/2010/main">
        <p14:tracePtLst>
          <p14:tracePt t="315" x="5514975" y="3895725"/>
          <p14:tracePt t="412" x="5514975" y="3906838"/>
          <p14:tracePt t="417" x="5526088" y="3951288"/>
          <p14:tracePt t="425" x="5553075" y="4024313"/>
          <p14:tracePt t="433" x="5581650" y="4086225"/>
          <p14:tracePt t="441" x="5637213" y="4159250"/>
          <p14:tracePt t="449" x="5694363" y="4238625"/>
          <p14:tracePt t="457" x="5756275" y="4316413"/>
          <p14:tracePt t="465" x="5807075" y="4424363"/>
          <p14:tracePt t="473" x="5891213" y="4519613"/>
          <p14:tracePt t="481" x="5975350" y="4632325"/>
          <p14:tracePt t="489" x="6065838" y="4727575"/>
          <p14:tracePt t="497" x="6143625" y="4811713"/>
          <p14:tracePt t="507" x="6176963" y="4862513"/>
          <p14:tracePt t="513" x="6205538" y="4902200"/>
          <p14:tracePt t="523" x="6211888" y="4924425"/>
          <p14:tracePt t="529" x="6216650" y="4935538"/>
          <p14:tracePt t="547" x="6223000" y="4935538"/>
          <p14:tracePt t="563" x="6223000" y="4913313"/>
          <p14:tracePt t="571" x="6223000" y="4891088"/>
          <p14:tracePt t="579" x="6223000" y="4879975"/>
          <p14:tracePt t="587" x="6223000" y="4873625"/>
          <p14:tracePt t="595" x="6223000" y="4862513"/>
          <p14:tracePt t="747" x="6223000" y="4867275"/>
          <p14:tracePt t="1207" x="6216650" y="4867275"/>
          <p14:tracePt t="1215" x="6216650" y="4862513"/>
          <p14:tracePt t="1223" x="6200775" y="4856163"/>
          <p14:tracePt t="1231" x="6154738" y="4829175"/>
          <p14:tracePt t="1239" x="6103938" y="4800600"/>
          <p14:tracePt t="1247" x="6019800" y="4760913"/>
          <p14:tracePt t="1255" x="5924550" y="4721225"/>
          <p14:tracePt t="1263" x="5807075" y="4665663"/>
          <p14:tracePt t="1271" x="5705475" y="4610100"/>
          <p14:tracePt t="1279" x="5610225" y="4548188"/>
          <p14:tracePt t="1287" x="5519738" y="4497388"/>
          <p14:tracePt t="1296" x="5440363" y="4440238"/>
          <p14:tracePt t="1303" x="5384800" y="4384675"/>
          <p14:tracePt t="1313" x="5334000" y="4305300"/>
          <p14:tracePt t="1319" x="5289550" y="4221163"/>
          <p14:tracePt t="1327" x="5245100" y="4137025"/>
          <p14:tracePt t="1339" x="5227638" y="4064000"/>
          <p14:tracePt t="1347" x="5216525" y="3990975"/>
          <p14:tracePt t="1355" x="5205413" y="3929063"/>
          <p14:tracePt t="1364" x="5205413" y="3867150"/>
          <p14:tracePt t="1371" x="5205413" y="3816350"/>
          <p14:tracePt t="1379" x="5205413" y="3771900"/>
          <p14:tracePt t="1387" x="5205413" y="3732213"/>
          <p14:tracePt t="1396" x="5205413" y="3705225"/>
          <p14:tracePt t="1404" x="5205413" y="3670300"/>
          <p14:tracePt t="1414" x="5205413" y="3654425"/>
          <p14:tracePt t="1419" x="5205413" y="3648075"/>
          <p14:tracePt t="1427" x="5205413" y="3643313"/>
          <p14:tracePt t="1507" x="5199063" y="3643313"/>
          <p14:tracePt t="1513" x="5176838" y="3648075"/>
          <p14:tracePt t="1521" x="5143500" y="3654425"/>
          <p14:tracePt t="1529" x="5081588" y="3648075"/>
          <p14:tracePt t="1537" x="4986338" y="3619500"/>
          <p14:tracePt t="1547" x="4772025" y="3570288"/>
          <p14:tracePt t="1553" x="4473575" y="3502025"/>
          <p14:tracePt t="1561" x="3984625" y="3367088"/>
          <p14:tracePt t="1569" x="3384550" y="3227388"/>
          <p14:tracePt t="1577" x="2765425" y="3068638"/>
          <p14:tracePt t="1585" x="2185988" y="2906713"/>
          <p14:tracePt t="1593" x="1770063" y="2709863"/>
          <p14:tracePt t="1601" x="1495425" y="2501900"/>
          <p14:tracePt t="1609" x="1258888" y="2287588"/>
          <p14:tracePt t="1618" x="1039813" y="2090738"/>
          <p14:tracePt t="1625" x="849313" y="1911350"/>
          <p14:tracePt t="1633" x="679450" y="1731963"/>
          <p14:tracePt t="1641" x="522288" y="1568450"/>
          <p14:tracePt t="1649" x="371475" y="1422400"/>
          <p14:tracePt t="1658" x="236538" y="1276350"/>
          <p14:tracePt t="1665" x="117475" y="1146175"/>
          <p14:tracePt t="1673" x="22225" y="1035050"/>
          <p14:tracePt t="5063" x="2338388" y="157163"/>
          <p14:tracePt t="5071" x="2670175" y="225425"/>
          <p14:tracePt t="5079" x="3114675" y="269875"/>
          <p14:tracePt t="5087" x="3630613" y="298450"/>
          <p14:tracePt t="5095" x="4181475" y="309563"/>
          <p14:tracePt t="5103" x="4710113" y="309563"/>
          <p14:tracePt t="5111" x="5183188" y="309563"/>
          <p14:tracePt t="5119" x="5626100" y="280988"/>
          <p14:tracePt t="5127" x="5969000" y="236538"/>
          <p14:tracePt t="5135" x="6234113" y="190500"/>
          <p14:tracePt t="5143" x="6486525" y="146050"/>
          <p14:tracePt t="5151" x="6738938" y="117475"/>
          <p14:tracePt t="5159" x="6964363" y="79375"/>
          <p14:tracePt t="5167" x="7154863" y="50800"/>
          <p14:tracePt t="5175" x="7329488" y="22225"/>
          <p14:tracePt t="5311" x="7705725" y="117475"/>
          <p14:tracePt t="5319" x="7740650" y="179388"/>
          <p14:tracePt t="5327" x="7858125" y="207963"/>
          <p14:tracePt t="5337" x="8010525" y="247650"/>
          <p14:tracePt t="5343" x="8207375" y="247650"/>
          <p14:tracePt t="5354" x="8408988" y="241300"/>
          <p14:tracePt t="5363" x="8656638" y="230188"/>
          <p14:tracePt t="5369" x="8904288" y="201613"/>
          <p14:tracePt t="5377" x="9156700" y="168275"/>
          <p14:tracePt t="5385" x="9398000" y="117475"/>
          <p14:tracePt t="5393" x="9605963" y="79375"/>
          <p14:tracePt t="5401" x="9758363" y="33338"/>
          <p14:tracePt t="6101" x="7470775" y="163513"/>
          <p14:tracePt t="6109" x="7324725" y="185738"/>
          <p14:tracePt t="6117" x="7273925" y="179388"/>
          <p14:tracePt t="6125" x="7251700" y="163513"/>
          <p14:tracePt t="6134" x="7234238" y="141288"/>
          <p14:tracePt t="6141" x="7227888" y="128588"/>
          <p14:tracePt t="6150" x="7223125" y="117475"/>
          <p14:tracePt t="6157" x="7223125" y="112713"/>
          <p14:tracePt t="6304" x="7200900" y="112713"/>
          <p14:tracePt t="6309" x="7121525" y="146050"/>
          <p14:tracePt t="6319" x="7019925" y="190500"/>
          <p14:tracePt t="6325" x="6908800" y="230188"/>
          <p14:tracePt t="6335" x="6734175" y="258763"/>
          <p14:tracePt t="6344" x="6503988" y="269875"/>
          <p14:tracePt t="6351" x="6245225" y="269875"/>
          <p14:tracePt t="6359" x="5924550" y="269875"/>
          <p14:tracePt t="6367" x="5559425" y="269875"/>
          <p14:tracePt t="6375" x="5176838" y="252413"/>
          <p14:tracePt t="6383" x="4873625" y="185738"/>
          <p14:tracePt t="6391" x="4694238" y="73025"/>
          <p14:tracePt t="6641" x="5772150" y="55563"/>
          <p14:tracePt t="6647" x="5818188" y="112713"/>
          <p14:tracePt t="6657" x="5862638" y="157163"/>
          <p14:tracePt t="6665" x="5935663" y="190500"/>
          <p14:tracePt t="6673" x="6008688" y="207963"/>
          <p14:tracePt t="6681" x="6088063" y="207963"/>
          <p14:tracePt t="6689" x="6154738" y="219075"/>
          <p14:tracePt t="6697" x="6205538" y="219075"/>
          <p14:tracePt t="6705" x="6245225" y="230188"/>
          <p14:tracePt t="6713" x="6278563" y="236538"/>
          <p14:tracePt t="6721" x="6296025" y="247650"/>
          <p14:tracePt t="6729" x="6300788" y="252413"/>
          <p14:tracePt t="6737" x="6311900" y="252413"/>
          <p14:tracePt t="6842" x="6311900" y="258763"/>
          <p14:tracePt t="6850" x="6311900" y="287338"/>
          <p14:tracePt t="6857" x="6323013" y="382588"/>
          <p14:tracePt t="6865" x="6369050" y="533400"/>
          <p14:tracePt t="6874" x="6442075" y="679450"/>
          <p14:tracePt t="6881" x="6519863" y="842963"/>
          <p14:tracePt t="6889" x="6599238" y="1046163"/>
          <p14:tracePt t="6897" x="6672263" y="1258888"/>
          <p14:tracePt t="6905" x="6727825" y="1462088"/>
          <p14:tracePt t="6915" x="6824663" y="1663700"/>
          <p14:tracePt t="6921" x="6935788" y="1860550"/>
          <p14:tracePt t="6929" x="7110413" y="2024063"/>
          <p14:tracePt t="6937" x="7324725" y="2163763"/>
          <p14:tracePt t="6945" x="7521575" y="2276475"/>
          <p14:tracePt t="6955" x="7661275" y="2333625"/>
          <p14:tracePt t="6961" x="7729538" y="2349500"/>
          <p14:tracePt t="6971" x="7773988" y="2360613"/>
          <p14:tracePt t="6979" x="7807325" y="2366963"/>
          <p14:tracePt t="6987" x="7829550" y="2371725"/>
          <p14:tracePt t="7001" x="7847013" y="2378075"/>
          <p14:tracePt t="7003" x="7864475" y="2378075"/>
          <p14:tracePt t="7011" x="7864475" y="2382838"/>
          <p14:tracePt t="7083" x="7864475" y="2400300"/>
          <p14:tracePt t="7091" x="7864475" y="2428875"/>
          <p14:tracePt t="7100" x="7864475" y="2451100"/>
          <p14:tracePt t="7107" x="7864475" y="2462213"/>
          <p14:tracePt t="7115" x="7864475" y="2473325"/>
          <p14:tracePt t="7123" x="7864475" y="2501900"/>
          <p14:tracePt t="7131" x="7902575" y="2546350"/>
          <p14:tracePt t="7139" x="7999413" y="2625725"/>
          <p14:tracePt t="7147" x="8218488" y="2720975"/>
          <p14:tracePt t="7156" x="8521700" y="2794000"/>
          <p14:tracePt t="7163" x="8875713" y="2833688"/>
          <p14:tracePt t="7171" x="9229725" y="2827338"/>
          <p14:tracePt t="7179" x="9504363" y="2827338"/>
          <p14:tracePt t="7187" x="9690100" y="2805113"/>
          <p14:tracePt t="7196" x="9769475" y="2787650"/>
          <p14:tracePt t="7203" x="9798050" y="2782888"/>
          <p14:tracePt t="7211" x="9820275" y="2771775"/>
          <p14:tracePt t="7219" x="9825038" y="2760663"/>
          <p14:tracePt t="7227" x="9825038" y="2754313"/>
          <p14:tracePt t="7235" x="9825038" y="2743200"/>
          <p14:tracePt t="7374" x="9825038" y="2749550"/>
          <p14:tracePt t="7381" x="9825038" y="2798763"/>
          <p14:tracePt t="7389" x="9859963" y="2849563"/>
          <p14:tracePt t="7397" x="9904413" y="2884488"/>
          <p14:tracePt t="7405" x="9982200" y="2911475"/>
          <p14:tracePt t="7414" x="10050463" y="2940050"/>
          <p14:tracePt t="7421" x="10140950" y="3001963"/>
          <p14:tracePt t="7429" x="10264775" y="3086100"/>
          <p14:tracePt t="7437" x="10460038" y="3221038"/>
          <p14:tracePt t="7445" x="10714038" y="3355975"/>
          <p14:tracePt t="7453" x="11023600" y="3479800"/>
          <p14:tracePt t="7461" x="11353800" y="3575050"/>
          <p14:tracePt t="7469" x="11669713" y="3630613"/>
          <p14:tracePt t="7477" x="11917363" y="3643313"/>
          <p14:tracePt t="7485" x="12085638" y="3648075"/>
          <p14:tracePt t="7549" x="12045950" y="3592513"/>
          <p14:tracePt t="7557" x="11984038" y="3557588"/>
          <p14:tracePt t="7565" x="11928475" y="3524250"/>
          <p14:tracePt t="7575" x="11882438" y="3495675"/>
          <p14:tracePt t="7582" x="11837988" y="3473450"/>
          <p14:tracePt t="7589" x="11804650" y="3457575"/>
          <p14:tracePt t="7600" x="11782425" y="3435350"/>
          <p14:tracePt t="7605" x="11758613" y="3422650"/>
          <p14:tracePt t="7615" x="11747500" y="3411538"/>
          <p14:tracePt t="7621" x="11736388" y="3406775"/>
          <p14:tracePt t="7631" x="11731625" y="3400425"/>
          <p14:tracePt t="7647" x="11725275" y="3400425"/>
          <p14:tracePt t="7655" x="11725275" y="3406775"/>
          <p14:tracePt t="7664" x="11714163" y="3406775"/>
          <p14:tracePt t="7672" x="11714163" y="3411538"/>
          <p14:tracePt t="7679" x="11714163" y="3417888"/>
          <p14:tracePt t="7687" x="11731625" y="3429000"/>
          <p14:tracePt t="7695" x="11787188" y="3451225"/>
          <p14:tracePt t="7703" x="11860213" y="3473450"/>
          <p14:tracePt t="7711" x="11955463" y="3484563"/>
          <p14:tracePt t="7719" x="12039600" y="3490913"/>
          <p14:tracePt t="7727" x="12107863" y="3490913"/>
          <p14:tracePt t="7735" x="12152313" y="3495675"/>
          <p14:tracePt t="7744" x="12174538" y="3495675"/>
          <p14:tracePt t="7752" x="12185650" y="3495675"/>
          <p14:tracePt t="7775" x="12185650" y="3484563"/>
          <p14:tracePt t="7784" x="12185650" y="3473450"/>
          <p14:tracePt t="7791" x="12185650" y="3462338"/>
          <p14:tracePt t="7799" x="12174538" y="3451225"/>
          <p14:tracePt t="7807" x="12169775" y="3446463"/>
          <p14:tracePt t="7815" x="12163425" y="3446463"/>
          <p14:tracePt t="7855" x="12169775" y="3446463"/>
          <p14:tracePt t="7904" x="12174538" y="3446463"/>
          <p14:tracePt t="7927" x="12180888" y="3446463"/>
          <p14:tracePt t="8257" x="12074525" y="3457575"/>
          <p14:tracePt t="8267" x="11950700" y="3462338"/>
          <p14:tracePt t="8275" x="11674475" y="3462338"/>
          <p14:tracePt t="8284" x="11231563" y="3462338"/>
          <p14:tracePt t="8291" x="10641013" y="3457575"/>
          <p14:tracePt t="8300" x="9853613" y="3440113"/>
          <p14:tracePt t="8307" x="9077325" y="3440113"/>
          <p14:tracePt t="8315" x="8291513" y="3490913"/>
          <p14:tracePt t="8323" x="7667625" y="3502025"/>
          <p14:tracePt t="8331" x="7251700" y="3446463"/>
          <p14:tracePt t="8339" x="6818313" y="3389313"/>
          <p14:tracePt t="8347" x="6554788" y="3276600"/>
          <p14:tracePt t="8355" x="6300788" y="3170238"/>
          <p14:tracePt t="8363" x="6081713" y="3063875"/>
          <p14:tracePt t="8371" x="5873750" y="2962275"/>
          <p14:tracePt t="8379" x="5694363" y="2871788"/>
          <p14:tracePt t="8387" x="5537200" y="2787650"/>
          <p14:tracePt t="8395" x="5373688" y="2709863"/>
          <p14:tracePt t="8403" x="5256213" y="2641600"/>
          <p14:tracePt t="8412" x="5159375" y="2579688"/>
          <p14:tracePt t="8419" x="5059363" y="2524125"/>
          <p14:tracePt t="8427" x="4979988" y="2466975"/>
          <p14:tracePt t="8435" x="4924425" y="2439988"/>
          <p14:tracePt t="8443" x="4873625" y="2400300"/>
          <p14:tracePt t="8452" x="4833938" y="2371725"/>
          <p14:tracePt t="8459" x="4805363" y="2349500"/>
          <p14:tracePt t="8468" x="4789488" y="2327275"/>
          <p14:tracePt t="8475" x="4772025" y="2316163"/>
          <p14:tracePt t="8483" x="4767263" y="2309813"/>
          <p14:tracePt t="8491" x="4760913" y="2298700"/>
          <p14:tracePt t="8531" x="4756150" y="2298700"/>
          <p14:tracePt t="8539" x="4721225" y="2298700"/>
          <p14:tracePt t="8547" x="4687888" y="2309813"/>
          <p14:tracePt t="8557" x="4603750" y="2309813"/>
          <p14:tracePt t="8563" x="4473575" y="2293938"/>
          <p14:tracePt t="8573" x="4249738" y="2243138"/>
          <p14:tracePt t="8581" x="3906838" y="2185988"/>
          <p14:tracePt t="8589" x="3411538" y="2101850"/>
          <p14:tracePt t="8597" x="2798763" y="2012950"/>
          <p14:tracePt t="8605" x="2141538" y="1944688"/>
          <p14:tracePt t="8613" x="1500188" y="1905000"/>
          <p14:tracePt t="8621" x="989013" y="1820863"/>
          <p14:tracePt t="8630" x="692150" y="1670050"/>
          <p14:tracePt t="8637" x="517525" y="1506538"/>
          <p14:tracePt t="8645" x="365125" y="1343025"/>
          <p14:tracePt t="8653" x="219075" y="1208088"/>
          <p14:tracePt t="8661" x="112713" y="1095375"/>
          <p14:tracePt t="8669" x="11113" y="977900"/>
          <p14:tracePt t="9603" x="17463" y="2760663"/>
          <p14:tracePt t="9612" x="28575" y="2760663"/>
          <p14:tracePt t="9619" x="33338" y="2760663"/>
          <p14:tracePt t="9627" x="44450" y="2760663"/>
          <p14:tracePt t="9635" x="55563" y="2760663"/>
          <p14:tracePt t="9652" x="61913" y="2760663"/>
          <p14:tracePt t="9659" x="66675" y="2765425"/>
          <p14:tracePt t="9675" x="73025" y="2771775"/>
          <p14:tracePt t="9707" x="73025" y="2776538"/>
          <p14:tracePt t="9715" x="73025" y="2782888"/>
          <p14:tracePt t="9723" x="73025" y="2787650"/>
          <p14:tracePt t="9739" x="73025" y="2798763"/>
          <p14:tracePt t="9747" x="73025" y="2805113"/>
          <p14:tracePt t="9925" x="73025" y="2809875"/>
          <p14:tracePt t="10110" x="73025" y="2805113"/>
          <p14:tracePt t="10117" x="73025" y="2798763"/>
          <p14:tracePt t="10125" x="73025" y="2794000"/>
          <p14:tracePt t="10136" x="73025" y="2787650"/>
          <p14:tracePt t="10141" x="73025" y="2776538"/>
          <p14:tracePt t="10149" x="73025" y="2754313"/>
          <p14:tracePt t="10157" x="79375" y="2703513"/>
          <p14:tracePt t="10165" x="112713" y="2630488"/>
          <p14:tracePt t="10175" x="174625" y="2506663"/>
          <p14:tracePt t="10181" x="280988" y="2338388"/>
          <p14:tracePt t="10191" x="409575" y="2124075"/>
          <p14:tracePt t="10199" x="533400" y="1928813"/>
          <p14:tracePt t="10207" x="663575" y="1692275"/>
          <p14:tracePt t="10215" x="752475" y="1500188"/>
          <p14:tracePt t="10223" x="803275" y="1304925"/>
          <p14:tracePt t="10231" x="849313" y="1152525"/>
          <p14:tracePt t="10239" x="882650" y="1017588"/>
          <p14:tracePt t="10247" x="911225" y="882650"/>
          <p14:tracePt t="10255" x="915988" y="752475"/>
          <p14:tracePt t="10263" x="922338" y="674688"/>
          <p14:tracePt t="10271" x="922338" y="590550"/>
          <p14:tracePt t="10279" x="922338" y="517525"/>
          <p14:tracePt t="10287" x="922338" y="449263"/>
          <p14:tracePt t="10295" x="922338" y="387350"/>
          <p14:tracePt t="10304" x="922338" y="331788"/>
          <p14:tracePt t="10312" x="922338" y="276225"/>
          <p14:tracePt t="10320" x="922338" y="225425"/>
          <p14:tracePt t="10327" x="922338" y="185738"/>
          <p14:tracePt t="10336" x="922338" y="157163"/>
          <p14:tracePt t="10343" x="922338" y="134938"/>
          <p14:tracePt t="10351" x="922338" y="112713"/>
          <p14:tracePt t="10359" x="922338" y="101600"/>
          <p14:tracePt t="10367" x="922338" y="84138"/>
          <p14:tracePt t="10375" x="922338" y="79375"/>
          <p14:tracePt t="10383" x="922338" y="73025"/>
          <p14:tracePt t="10391" x="922338" y="66675"/>
          <p14:tracePt t="10415" x="904875" y="90488"/>
          <p14:tracePt t="10425" x="882650" y="123825"/>
          <p14:tracePt t="10431" x="871538" y="128588"/>
          <p14:tracePt t="10455" x="865188" y="128588"/>
          <p14:tracePt t="10463" x="854075" y="112713"/>
          <p14:tracePt t="10471" x="842963" y="73025"/>
          <p14:tracePt t="10481" x="838200" y="17463"/>
        </p14:tracePtLst>
      </p14:laserTrace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065FFB-E8E1-F5BE-4D4D-A07BDF17C5F4}"/>
              </a:ext>
            </a:extLst>
          </p:cNvPr>
          <p:cNvSpPr>
            <a:spLocks noGrp="1"/>
          </p:cNvSpPr>
          <p:nvPr>
            <p:ph type="title"/>
          </p:nvPr>
        </p:nvSpPr>
        <p:spPr/>
        <p:txBody>
          <a:bodyPr/>
          <a:lstStyle/>
          <a:p>
            <a:r>
              <a:rPr lang="en-US" dirty="0"/>
              <a:t>Post-wildfire hydrology management</a:t>
            </a:r>
          </a:p>
        </p:txBody>
      </p:sp>
      <p:sp>
        <p:nvSpPr>
          <p:cNvPr id="4" name="TextBox 3">
            <a:extLst>
              <a:ext uri="{FF2B5EF4-FFF2-40B4-BE49-F238E27FC236}">
                <a16:creationId xmlns:a16="http://schemas.microsoft.com/office/drawing/2014/main" id="{B5F8D28A-FFA6-9B69-AF31-E433C0134C41}"/>
              </a:ext>
            </a:extLst>
          </p:cNvPr>
          <p:cNvSpPr txBox="1"/>
          <p:nvPr/>
        </p:nvSpPr>
        <p:spPr>
          <a:xfrm>
            <a:off x="682599" y="992490"/>
            <a:ext cx="10729609" cy="2708434"/>
          </a:xfrm>
          <a:prstGeom prst="rect">
            <a:avLst/>
          </a:prstGeom>
          <a:noFill/>
        </p:spPr>
        <p:txBody>
          <a:bodyPr wrap="square" rtlCol="0">
            <a:spAutoFit/>
          </a:bodyPr>
          <a:lstStyle/>
          <a:p>
            <a:r>
              <a:rPr lang="en-US" dirty="0"/>
              <a:t>“Existing methods for adjusting CNs to account for wildfire effects are for the most part based heavily upon the </a:t>
            </a:r>
            <a:r>
              <a:rPr lang="en-US" b="1" dirty="0">
                <a:solidFill>
                  <a:srgbClr val="FF0000"/>
                </a:solidFill>
              </a:rPr>
              <a:t>hydrologic judgment of practitioners </a:t>
            </a:r>
            <a:r>
              <a:rPr lang="en-US" dirty="0"/>
              <a:t>who have studied burned watersheds.”</a:t>
            </a:r>
          </a:p>
          <a:p>
            <a:endParaRPr lang="en-US" dirty="0"/>
          </a:p>
          <a:p>
            <a:r>
              <a:rPr lang="en-US" dirty="0"/>
              <a:t>						- USDS (2016)</a:t>
            </a:r>
          </a:p>
          <a:p>
            <a:pPr marL="285750" indent="-285750">
              <a:buFont typeface="Arial" panose="020B0604020202020204" pitchFamily="34" charset="0"/>
              <a:buChar char="•"/>
            </a:pPr>
            <a:r>
              <a:rPr lang="en-US" sz="2000" dirty="0"/>
              <a:t>The SCS-CN method:</a:t>
            </a:r>
          </a:p>
          <a:p>
            <a:pPr marL="342900" indent="-342900">
              <a:buFont typeface="+mj-lt"/>
              <a:buAutoNum type="arabicPeriod"/>
            </a:pPr>
            <a:r>
              <a:rPr lang="en-US" sz="2000" dirty="0"/>
              <a:t>C</a:t>
            </a:r>
            <a:r>
              <a:rPr lang="en-US" sz="2000" b="0" i="0" u="none" strike="noStrike" baseline="0" dirty="0"/>
              <a:t>omputations are efficient; </a:t>
            </a:r>
          </a:p>
          <a:p>
            <a:pPr marL="342900" indent="-342900">
              <a:buFont typeface="+mj-lt"/>
              <a:buAutoNum type="arabicPeriod"/>
            </a:pPr>
            <a:r>
              <a:rPr lang="en-US" sz="2000" b="0" i="0" u="none" strike="noStrike" baseline="0" dirty="0"/>
              <a:t>Required soil type, land use, and management practices are readily available </a:t>
            </a:r>
          </a:p>
          <a:p>
            <a:pPr marL="342900" indent="-342900">
              <a:buFont typeface="+mj-lt"/>
              <a:buAutoNum type="arabicPeriod"/>
            </a:pPr>
            <a:r>
              <a:rPr lang="en-US" sz="2000" dirty="0"/>
              <a:t>It</a:t>
            </a:r>
            <a:r>
              <a:rPr lang="en-US" sz="2000" b="0" i="0" u="none" strike="noStrike" baseline="0" dirty="0"/>
              <a:t> produces satisfactory runoff estimates</a:t>
            </a:r>
          </a:p>
          <a:p>
            <a:endParaRPr lang="en-US" dirty="0"/>
          </a:p>
        </p:txBody>
      </p:sp>
      <p:pic>
        <p:nvPicPr>
          <p:cNvPr id="6" name="Picture 5">
            <a:extLst>
              <a:ext uri="{FF2B5EF4-FFF2-40B4-BE49-F238E27FC236}">
                <a16:creationId xmlns:a16="http://schemas.microsoft.com/office/drawing/2014/main" id="{D109D5AB-43EE-E2F7-90CD-46AE29684147}"/>
              </a:ext>
            </a:extLst>
          </p:cNvPr>
          <p:cNvPicPr>
            <a:picLocks noChangeAspect="1"/>
          </p:cNvPicPr>
          <p:nvPr/>
        </p:nvPicPr>
        <p:blipFill>
          <a:blip r:embed="rId2"/>
          <a:stretch>
            <a:fillRect/>
          </a:stretch>
        </p:blipFill>
        <p:spPr>
          <a:xfrm>
            <a:off x="3493993" y="3384297"/>
            <a:ext cx="5106819" cy="3344722"/>
          </a:xfrm>
          <a:prstGeom prst="rect">
            <a:avLst/>
          </a:prstGeom>
          <a:ln w="3175"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410488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5A241E-96DE-B3BF-44A2-1BFC61F90509}"/>
              </a:ext>
            </a:extLst>
          </p:cNvPr>
          <p:cNvSpPr>
            <a:spLocks noGrp="1"/>
          </p:cNvSpPr>
          <p:nvPr>
            <p:ph type="title"/>
          </p:nvPr>
        </p:nvSpPr>
        <p:spPr/>
        <p:txBody>
          <a:bodyPr/>
          <a:lstStyle/>
          <a:p>
            <a:r>
              <a:rPr lang="en-US" dirty="0"/>
              <a:t>Curve number (CN)</a:t>
            </a:r>
          </a:p>
        </p:txBody>
      </p:sp>
      <p:sp>
        <p:nvSpPr>
          <p:cNvPr id="5" name="TextBox 4">
            <a:extLst>
              <a:ext uri="{FF2B5EF4-FFF2-40B4-BE49-F238E27FC236}">
                <a16:creationId xmlns:a16="http://schemas.microsoft.com/office/drawing/2014/main" id="{41AF37C1-06AB-39ED-CBC0-1A6110346C53}"/>
              </a:ext>
            </a:extLst>
          </p:cNvPr>
          <p:cNvSpPr txBox="1"/>
          <p:nvPr/>
        </p:nvSpPr>
        <p:spPr>
          <a:xfrm>
            <a:off x="401216" y="1250302"/>
            <a:ext cx="6107739" cy="5016758"/>
          </a:xfrm>
          <a:prstGeom prst="rect">
            <a:avLst/>
          </a:prstGeom>
          <a:noFill/>
        </p:spPr>
        <p:txBody>
          <a:bodyPr wrap="square" rtlCol="0">
            <a:spAutoFit/>
          </a:bodyPr>
          <a:lstStyle/>
          <a:p>
            <a:pPr marL="285750" indent="-285750">
              <a:buFont typeface="Arial" panose="020B0604020202020204" pitchFamily="34" charset="0"/>
              <a:buChar char="•"/>
            </a:pPr>
            <a:r>
              <a:rPr lang="en-US" sz="2000" b="0" i="0" u="none" strike="noStrike" baseline="0" dirty="0">
                <a:solidFill>
                  <a:srgbClr val="211E1F"/>
                </a:solidFill>
                <a:latin typeface="Times New Roman" panose="02020603050405020304" pitchFamily="18" charset="0"/>
                <a:cs typeface="Times New Roman" panose="02020603050405020304" pitchFamily="18" charset="0"/>
              </a:rPr>
              <a:t>Originally deve</a:t>
            </a:r>
            <a:r>
              <a:rPr lang="en-US" sz="2000" dirty="0">
                <a:solidFill>
                  <a:srgbClr val="211E1F"/>
                </a:solidFill>
                <a:latin typeface="Times New Roman" panose="02020603050405020304" pitchFamily="18" charset="0"/>
                <a:cs typeface="Times New Roman" panose="02020603050405020304" pitchFamily="18" charset="0"/>
              </a:rPr>
              <a:t>loped by examining rainfall runoff data from small agricultural watersheds (</a:t>
            </a:r>
            <a:r>
              <a:rPr lang="en-US" sz="2000" dirty="0">
                <a:latin typeface="Times New Roman" panose="02020603050405020304" pitchFamily="18" charset="0"/>
                <a:cs typeface="Times New Roman" panose="02020603050405020304" pitchFamily="18" charset="0"/>
              </a:rPr>
              <a:t>1 to 2,000 acres (0.001 to 3 mi</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a:t>
            </a:r>
            <a:r>
              <a:rPr lang="en-US" sz="2000" dirty="0">
                <a:solidFill>
                  <a:srgbClr val="211E1F"/>
                </a:solidFill>
                <a:latin typeface="Times New Roman" panose="02020603050405020304" pitchFamily="18" charset="0"/>
                <a:cs typeface="Times New Roman" panose="02020603050405020304" pitchFamily="18" charset="0"/>
              </a:rPr>
              <a:t>.</a:t>
            </a:r>
            <a:br>
              <a:rPr lang="en-US" sz="2000" dirty="0">
                <a:solidFill>
                  <a:srgbClr val="211E1F"/>
                </a:solidFill>
                <a:latin typeface="Times New Roman" panose="02020603050405020304" pitchFamily="18" charset="0"/>
                <a:cs typeface="Times New Roman" panose="02020603050405020304" pitchFamily="18" charset="0"/>
              </a:rPr>
            </a:br>
            <a:endParaRPr lang="en-US" sz="2000" dirty="0">
              <a:solidFill>
                <a:srgbClr val="211E1F"/>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solidFill>
                  <a:srgbClr val="211E1F"/>
                </a:solidFill>
                <a:latin typeface="Times New Roman" panose="02020603050405020304" pitchFamily="18" charset="0"/>
              </a:rPr>
              <a:t>Lumped parameter which represents watershed characteristics such as soil type, land use, hydrologic conditions, and initial soil moisture.</a:t>
            </a:r>
            <a:br>
              <a:rPr lang="en-US" sz="2000" dirty="0">
                <a:solidFill>
                  <a:srgbClr val="211E1F"/>
                </a:solidFill>
                <a:latin typeface="Times New Roman" panose="02020603050405020304" pitchFamily="18" charset="0"/>
              </a:rPr>
            </a:br>
            <a:endParaRPr lang="en-US" sz="2000" b="0" i="0" u="none" strike="noStrike" baseline="0" dirty="0">
              <a:solidFill>
                <a:srgbClr val="211E1F"/>
              </a:solidFill>
              <a:latin typeface="Times New Roman" panose="02020603050405020304" pitchFamily="18" charset="0"/>
            </a:endParaRPr>
          </a:p>
          <a:p>
            <a:pPr marL="285750" indent="-285750">
              <a:buFont typeface="Arial" panose="020B0604020202020204" pitchFamily="34" charset="0"/>
              <a:buChar char="•"/>
            </a:pPr>
            <a:r>
              <a:rPr lang="en-US" sz="2000" b="0" i="0" u="none" strike="noStrike" baseline="0" dirty="0">
                <a:solidFill>
                  <a:srgbClr val="211E1F"/>
                </a:solidFill>
                <a:latin typeface="Times New Roman" panose="02020603050405020304" pitchFamily="18" charset="0"/>
              </a:rPr>
              <a:t>Runoff curve numbers can be any value from </a:t>
            </a:r>
            <a:r>
              <a:rPr lang="en-US" sz="2000" dirty="0">
                <a:solidFill>
                  <a:srgbClr val="211E1F"/>
                </a:solidFill>
                <a:latin typeface="Times New Roman" panose="02020603050405020304" pitchFamily="18" charset="0"/>
              </a:rPr>
              <a:t>0 (deep gravels)</a:t>
            </a:r>
            <a:r>
              <a:rPr lang="en-US" sz="2000" b="0" i="0" u="none" strike="noStrike" baseline="0" dirty="0">
                <a:solidFill>
                  <a:srgbClr val="211E1F"/>
                </a:solidFill>
                <a:latin typeface="Times New Roman" panose="02020603050405020304" pitchFamily="18" charset="0"/>
              </a:rPr>
              <a:t> to 100 (smooth impervious surface), but for practical applications fall within a limited range of about 40 to 98.</a:t>
            </a:r>
            <a:br>
              <a:rPr lang="en-US" sz="2000" b="0" i="0" u="none" strike="noStrike" baseline="0" dirty="0">
                <a:solidFill>
                  <a:srgbClr val="211E1F"/>
                </a:solidFill>
                <a:latin typeface="Times New Roman" panose="02020603050405020304" pitchFamily="18" charset="0"/>
              </a:rPr>
            </a:br>
            <a:endParaRPr lang="en-US" sz="2000" b="0" i="0" u="none" strike="noStrike" baseline="0" dirty="0">
              <a:solidFill>
                <a:srgbClr val="211E1F"/>
              </a:solidFill>
              <a:latin typeface="Times New Roman" panose="02020603050405020304" pitchFamily="18" charset="0"/>
            </a:endParaRPr>
          </a:p>
          <a:p>
            <a:pPr marL="285750" indent="-285750">
              <a:buFont typeface="Arial" panose="020B0604020202020204" pitchFamily="34" charset="0"/>
              <a:buChar char="•"/>
            </a:pPr>
            <a:r>
              <a:rPr lang="en-US" sz="2000" b="1" i="0" u="none" strike="noStrike" baseline="0" dirty="0">
                <a:solidFill>
                  <a:srgbClr val="211E1F"/>
                </a:solidFill>
                <a:latin typeface="Times New Roman" panose="02020603050405020304" pitchFamily="18" charset="0"/>
              </a:rPr>
              <a:t>The runoff curve number for a given soil-cover type is not a constant but varies from storm to storm, and even within the storm.</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2DFA449-6F77-617B-B314-3A2BD51973F1}"/>
                  </a:ext>
                </a:extLst>
              </p:cNvPr>
              <p:cNvSpPr txBox="1"/>
              <p:nvPr/>
            </p:nvSpPr>
            <p:spPr>
              <a:xfrm>
                <a:off x="8204168" y="4982899"/>
                <a:ext cx="1335815" cy="52501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𝐶𝑁</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1,000</m:t>
                          </m:r>
                        </m:num>
                        <m:den>
                          <m:r>
                            <a:rPr lang="en-US" b="0" i="1" smtClean="0">
                              <a:latin typeface="Cambria Math" panose="02040503050406030204" pitchFamily="18" charset="0"/>
                            </a:rPr>
                            <m:t>10+</m:t>
                          </m:r>
                          <m:r>
                            <a:rPr lang="en-US" b="0" i="1" smtClean="0">
                              <a:latin typeface="Cambria Math" panose="02040503050406030204" pitchFamily="18" charset="0"/>
                            </a:rPr>
                            <m:t>𝑆</m:t>
                          </m:r>
                        </m:den>
                      </m:f>
                    </m:oMath>
                  </m:oMathPara>
                </a14:m>
                <a:endParaRPr lang="en-US" dirty="0"/>
              </a:p>
            </p:txBody>
          </p:sp>
        </mc:Choice>
        <mc:Fallback xmlns="">
          <p:sp>
            <p:nvSpPr>
              <p:cNvPr id="16" name="TextBox 15">
                <a:extLst>
                  <a:ext uri="{FF2B5EF4-FFF2-40B4-BE49-F238E27FC236}">
                    <a16:creationId xmlns:a16="http://schemas.microsoft.com/office/drawing/2014/main" id="{52DFA449-6F77-617B-B314-3A2BD51973F1}"/>
                  </a:ext>
                </a:extLst>
              </p:cNvPr>
              <p:cNvSpPr txBox="1">
                <a:spLocks noRot="1" noChangeAspect="1" noMove="1" noResize="1" noEditPoints="1" noAdjustHandles="1" noChangeArrowheads="1" noChangeShapeType="1" noTextEdit="1"/>
              </p:cNvSpPr>
              <p:nvPr/>
            </p:nvSpPr>
            <p:spPr>
              <a:xfrm>
                <a:off x="8204168" y="4982899"/>
                <a:ext cx="1335815" cy="525016"/>
              </a:xfrm>
              <a:prstGeom prst="rect">
                <a:avLst/>
              </a:prstGeom>
              <a:blipFill>
                <a:blip r:embed="rId3"/>
                <a:stretch>
                  <a:fillRect/>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E6C5CD00-C002-FCF4-7710-E69A282986DE}"/>
              </a:ext>
            </a:extLst>
          </p:cNvPr>
          <p:cNvSpPr txBox="1"/>
          <p:nvPr/>
        </p:nvSpPr>
        <p:spPr>
          <a:xfrm>
            <a:off x="6936829" y="5728474"/>
            <a:ext cx="5255172" cy="1200329"/>
          </a:xfrm>
          <a:prstGeom prst="rect">
            <a:avLst/>
          </a:prstGeom>
          <a:noFill/>
        </p:spPr>
        <p:txBody>
          <a:bodyPr wrap="square">
            <a:spAutoFit/>
          </a:bodyPr>
          <a:lstStyle/>
          <a:p>
            <a:r>
              <a:rPr lang="en-US" sz="1800" b="0" i="1" u="none" strike="noStrike" baseline="0" dirty="0">
                <a:solidFill>
                  <a:srgbClr val="000000"/>
                </a:solidFill>
                <a:latin typeface="Times New Roman" panose="02020603050405020304" pitchFamily="18" charset="0"/>
              </a:rPr>
              <a:t>CN </a:t>
            </a:r>
            <a:r>
              <a:rPr lang="en-US" sz="1800" b="0" i="0" u="none" strike="noStrike" baseline="0" dirty="0">
                <a:solidFill>
                  <a:srgbClr val="000000"/>
                </a:solidFill>
                <a:latin typeface="Times New Roman" panose="02020603050405020304" pitchFamily="18" charset="0"/>
              </a:rPr>
              <a:t>= Curve Number</a:t>
            </a:r>
          </a:p>
          <a:p>
            <a:r>
              <a:rPr lang="en-US" sz="1800" b="0" i="1" u="none" strike="noStrike" baseline="0" dirty="0">
                <a:solidFill>
                  <a:srgbClr val="000000"/>
                </a:solidFill>
                <a:latin typeface="Times New Roman" panose="02020603050405020304" pitchFamily="18" charset="0"/>
              </a:rPr>
              <a:t>S </a:t>
            </a:r>
            <a:r>
              <a:rPr lang="en-US" sz="1800" b="0" i="0" u="none" strike="noStrike" baseline="0" dirty="0">
                <a:solidFill>
                  <a:srgbClr val="000000"/>
                </a:solidFill>
                <a:latin typeface="Times New Roman" panose="02020603050405020304" pitchFamily="18" charset="0"/>
              </a:rPr>
              <a:t>= potential maximum retention (inches) </a:t>
            </a:r>
            <a:endParaRPr lang="en-US" dirty="0"/>
          </a:p>
          <a:p>
            <a:endParaRPr lang="en-US" sz="1800" b="0" i="0" u="none" strike="noStrike" baseline="0" dirty="0">
              <a:solidFill>
                <a:srgbClr val="000000"/>
              </a:solidFill>
              <a:latin typeface="Times New Roman" panose="02020603050405020304" pitchFamily="18" charset="0"/>
            </a:endParaRPr>
          </a:p>
          <a:p>
            <a:endParaRPr lang="en-US" sz="1800" b="0" i="0" u="none" strike="noStrike" baseline="0" dirty="0">
              <a:solidFill>
                <a:srgbClr val="000000"/>
              </a:solidFill>
              <a:latin typeface="Times New Roman" panose="02020603050405020304" pitchFamily="18" charset="0"/>
            </a:endParaRPr>
          </a:p>
        </p:txBody>
      </p:sp>
      <p:pic>
        <p:nvPicPr>
          <p:cNvPr id="1026" name="Picture 2" descr="Why and How to Promote Water Infiltration in the Garden? - Laidback Gardener">
            <a:extLst>
              <a:ext uri="{FF2B5EF4-FFF2-40B4-BE49-F238E27FC236}">
                <a16:creationId xmlns:a16="http://schemas.microsoft.com/office/drawing/2014/main" id="{C036CD44-46AE-2C2F-FEE3-EAFE128E34B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7093411" y="1444856"/>
            <a:ext cx="4697373" cy="2922864"/>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2">
            <a:extLst>
              <a:ext uri="{FF2B5EF4-FFF2-40B4-BE49-F238E27FC236}">
                <a16:creationId xmlns:a16="http://schemas.microsoft.com/office/drawing/2014/main" id="{B149C851-1D1E-826B-EF91-F99061B2F5B6}"/>
              </a:ext>
            </a:extLst>
          </p:cNvPr>
          <p:cNvSpPr txBox="1">
            <a:spLocks/>
          </p:cNvSpPr>
          <p:nvPr/>
        </p:nvSpPr>
        <p:spPr>
          <a:xfrm>
            <a:off x="322916" y="6504360"/>
            <a:ext cx="11747965" cy="2246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solidFill>
                  <a:schemeClr val="bg1"/>
                </a:solidFill>
              </a:rPr>
              <a:t>From Mr. Jose Paredez, ERDC University CHL &amp; HEC Update Webinar (July 28, 2023)</a:t>
            </a:r>
          </a:p>
        </p:txBody>
      </p:sp>
    </p:spTree>
    <p:extLst>
      <p:ext uri="{BB962C8B-B14F-4D97-AF65-F5344CB8AC3E}">
        <p14:creationId xmlns:p14="http://schemas.microsoft.com/office/powerpoint/2010/main" val="315716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5BDF-DE8F-4785-95DE-9B76AA7083A3}"/>
              </a:ext>
            </a:extLst>
          </p:cNvPr>
          <p:cNvSpPr>
            <a:spLocks noGrp="1"/>
          </p:cNvSpPr>
          <p:nvPr>
            <p:ph type="title"/>
          </p:nvPr>
        </p:nvSpPr>
        <p:spPr>
          <a:xfrm>
            <a:off x="836428" y="324258"/>
            <a:ext cx="10745972" cy="590143"/>
          </a:xfrm>
        </p:spPr>
        <p:txBody>
          <a:bodyPr/>
          <a:lstStyle/>
          <a:p>
            <a:r>
              <a:rPr lang="en-US" dirty="0"/>
              <a:t>Event Post-wildfire hydrology models</a:t>
            </a:r>
          </a:p>
        </p:txBody>
      </p:sp>
      <p:sp>
        <p:nvSpPr>
          <p:cNvPr id="3" name="Content Placeholder 2">
            <a:extLst>
              <a:ext uri="{FF2B5EF4-FFF2-40B4-BE49-F238E27FC236}">
                <a16:creationId xmlns:a16="http://schemas.microsoft.com/office/drawing/2014/main" id="{303EDDD2-2B64-CA74-28ED-3669FBC4274F}"/>
              </a:ext>
            </a:extLst>
          </p:cNvPr>
          <p:cNvSpPr>
            <a:spLocks noGrp="1"/>
          </p:cNvSpPr>
          <p:nvPr>
            <p:ph idx="1"/>
          </p:nvPr>
        </p:nvSpPr>
        <p:spPr/>
        <p:txBody>
          <a:bodyPr/>
          <a:lstStyle/>
          <a:p>
            <a:pPr marL="457200" indent="-457200">
              <a:buFont typeface="+mj-lt"/>
              <a:buAutoNum type="arabicPeriod"/>
            </a:pPr>
            <a:r>
              <a:rPr lang="en-US" dirty="0"/>
              <a:t>Event Models</a:t>
            </a:r>
          </a:p>
          <a:p>
            <a:pPr marL="684213" lvl="1" indent="-457200">
              <a:buFont typeface="Arial" panose="020B0604020202020204" pitchFamily="34" charset="0"/>
              <a:buChar char="•"/>
            </a:pPr>
            <a:r>
              <a:rPr lang="en-US" dirty="0"/>
              <a:t>SCS CN Method with Post-Fire CN Values</a:t>
            </a:r>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684213" lvl="1" indent="-457200">
              <a:buFont typeface="Arial" panose="020B0604020202020204" pitchFamily="34" charset="0"/>
              <a:buChar char="•"/>
            </a:pPr>
            <a:endParaRPr lang="en-US" dirty="0"/>
          </a:p>
          <a:p>
            <a:pPr marL="919163" lvl="2" indent="-457200"/>
            <a:endParaRPr lang="en-US" dirty="0"/>
          </a:p>
          <a:p>
            <a:pPr lvl="3" indent="0">
              <a:buNone/>
            </a:pPr>
            <a:endParaRPr lang="en-US" b="1" i="0" dirty="0">
              <a:solidFill>
                <a:srgbClr val="172B4D"/>
              </a:solidFill>
              <a:effectLst/>
              <a:latin typeface="-apple-system"/>
            </a:endParaRPr>
          </a:p>
        </p:txBody>
      </p:sp>
      <p:sp>
        <p:nvSpPr>
          <p:cNvPr id="4" name="Footer Placeholder 3">
            <a:extLst>
              <a:ext uri="{FF2B5EF4-FFF2-40B4-BE49-F238E27FC236}">
                <a16:creationId xmlns:a16="http://schemas.microsoft.com/office/drawing/2014/main" id="{4F899309-66EB-B5F9-D55C-E55B09B0784D}"/>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2309382-3B0B-0865-32FA-72266A23D398}"/>
              </a:ext>
            </a:extLst>
          </p:cNvPr>
          <p:cNvSpPr>
            <a:spLocks noGrp="1"/>
          </p:cNvSpPr>
          <p:nvPr>
            <p:ph type="sldNum" sz="quarter" idx="11"/>
          </p:nvPr>
        </p:nvSpPr>
        <p:spPr/>
        <p:txBody>
          <a:bodyPr/>
          <a:lstStyle/>
          <a:p>
            <a:fld id="{9A257827-C34C-4251-B995-96C9C233CCC8}" type="slidenum">
              <a:rPr lang="en-US" smtClean="0"/>
              <a:pPr/>
              <a:t>12</a:t>
            </a:fld>
            <a:endParaRPr lang="en-US"/>
          </a:p>
        </p:txBody>
      </p:sp>
      <p:pic>
        <p:nvPicPr>
          <p:cNvPr id="9" name="Picture 8">
            <a:extLst>
              <a:ext uri="{FF2B5EF4-FFF2-40B4-BE49-F238E27FC236}">
                <a16:creationId xmlns:a16="http://schemas.microsoft.com/office/drawing/2014/main" id="{973317E2-E8D5-D3DE-6CBD-C2A46874367F}"/>
              </a:ext>
            </a:extLst>
          </p:cNvPr>
          <p:cNvPicPr>
            <a:picLocks noChangeAspect="1"/>
          </p:cNvPicPr>
          <p:nvPr/>
        </p:nvPicPr>
        <p:blipFill>
          <a:blip r:embed="rId2"/>
          <a:stretch>
            <a:fillRect/>
          </a:stretch>
        </p:blipFill>
        <p:spPr>
          <a:xfrm>
            <a:off x="1330462" y="2035861"/>
            <a:ext cx="7920743" cy="4273132"/>
          </a:xfrm>
          <a:prstGeom prst="rect">
            <a:avLst/>
          </a:prstGeom>
        </p:spPr>
      </p:pic>
      <p:sp>
        <p:nvSpPr>
          <p:cNvPr id="10" name="TextBox 9">
            <a:extLst>
              <a:ext uri="{FF2B5EF4-FFF2-40B4-BE49-F238E27FC236}">
                <a16:creationId xmlns:a16="http://schemas.microsoft.com/office/drawing/2014/main" id="{192761B0-5E27-38AD-D10F-C9DF3A5BDA46}"/>
              </a:ext>
            </a:extLst>
          </p:cNvPr>
          <p:cNvSpPr txBox="1"/>
          <p:nvPr/>
        </p:nvSpPr>
        <p:spPr>
          <a:xfrm>
            <a:off x="2225749" y="6391538"/>
            <a:ext cx="8165804" cy="553998"/>
          </a:xfrm>
          <a:prstGeom prst="rect">
            <a:avLst/>
          </a:prstGeom>
          <a:noFill/>
        </p:spPr>
        <p:txBody>
          <a:bodyPr wrap="square" rtlCol="0">
            <a:spAutoFit/>
          </a:bodyPr>
          <a:lstStyle/>
          <a:p>
            <a:r>
              <a:rPr lang="en-US" sz="1000" dirty="0"/>
              <a:t>Source: Hydrologic Analyses of Post-Wildfire Conditions, USDS, NRCS, Hydrology Technical Note No.4, Aug 2016 </a:t>
            </a:r>
          </a:p>
          <a:p>
            <a:r>
              <a:rPr lang="en-US" sz="1000" dirty="0"/>
              <a:t>(</a:t>
            </a:r>
            <a:r>
              <a:rPr lang="en-US" sz="1000" dirty="0">
                <a:hlinkClick r:id="rId3"/>
              </a:rPr>
              <a:t>https://directives.sc.egov.usda.gov/OpenNonWebContent.aspx?content=39877.wba</a:t>
            </a:r>
            <a:r>
              <a:rPr lang="en-US" sz="1000" dirty="0"/>
              <a:t>) </a:t>
            </a:r>
          </a:p>
          <a:p>
            <a:r>
              <a:rPr lang="en-US" sz="1000" dirty="0"/>
              <a:t> </a:t>
            </a:r>
          </a:p>
        </p:txBody>
      </p:sp>
    </p:spTree>
    <p:extLst>
      <p:ext uri="{BB962C8B-B14F-4D97-AF65-F5344CB8AC3E}">
        <p14:creationId xmlns:p14="http://schemas.microsoft.com/office/powerpoint/2010/main" val="3723636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FAFAD-EE63-2E7D-5277-183600977FF3}"/>
              </a:ext>
            </a:extLst>
          </p:cNvPr>
          <p:cNvSpPr>
            <a:spLocks noGrp="1"/>
          </p:cNvSpPr>
          <p:nvPr>
            <p:ph type="title"/>
          </p:nvPr>
        </p:nvSpPr>
        <p:spPr>
          <a:xfrm>
            <a:off x="789172" y="211534"/>
            <a:ext cx="11176000" cy="806451"/>
          </a:xfrm>
        </p:spPr>
        <p:txBody>
          <a:bodyPr/>
          <a:lstStyle/>
          <a:p>
            <a:r>
              <a:rPr lang="en-US" dirty="0"/>
              <a:t>Adjustment of CN for wildfire effects</a:t>
            </a:r>
          </a:p>
        </p:txBody>
      </p:sp>
      <p:pic>
        <p:nvPicPr>
          <p:cNvPr id="7" name="Content Placeholder 6">
            <a:extLst>
              <a:ext uri="{FF2B5EF4-FFF2-40B4-BE49-F238E27FC236}">
                <a16:creationId xmlns:a16="http://schemas.microsoft.com/office/drawing/2014/main" id="{01BCCCBD-1F6E-3AFC-538D-EE5B92278F6F}"/>
              </a:ext>
            </a:extLst>
          </p:cNvPr>
          <p:cNvPicPr>
            <a:picLocks noGrp="1" noChangeAspect="1"/>
          </p:cNvPicPr>
          <p:nvPr>
            <p:ph idx="1"/>
          </p:nvPr>
        </p:nvPicPr>
        <p:blipFill>
          <a:blip r:embed="rId2"/>
          <a:stretch>
            <a:fillRect/>
          </a:stretch>
        </p:blipFill>
        <p:spPr>
          <a:xfrm>
            <a:off x="406400" y="1232638"/>
            <a:ext cx="4775545" cy="3623451"/>
          </a:xfrm>
        </p:spPr>
      </p:pic>
      <p:sp>
        <p:nvSpPr>
          <p:cNvPr id="4" name="Footer Placeholder 3">
            <a:extLst>
              <a:ext uri="{FF2B5EF4-FFF2-40B4-BE49-F238E27FC236}">
                <a16:creationId xmlns:a16="http://schemas.microsoft.com/office/drawing/2014/main" id="{C024F5B6-9711-1377-602F-F95886624E7A}"/>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A147F0BD-3371-F6AD-16C8-5A9F6CE05978}"/>
              </a:ext>
            </a:extLst>
          </p:cNvPr>
          <p:cNvSpPr>
            <a:spLocks noGrp="1"/>
          </p:cNvSpPr>
          <p:nvPr>
            <p:ph type="sldNum" sz="quarter" idx="11"/>
          </p:nvPr>
        </p:nvSpPr>
        <p:spPr/>
        <p:txBody>
          <a:bodyPr/>
          <a:lstStyle/>
          <a:p>
            <a:fld id="{9A257827-C34C-4251-B995-96C9C233CCC8}" type="slidenum">
              <a:rPr lang="en-US" smtClean="0"/>
              <a:pPr/>
              <a:t>13</a:t>
            </a:fld>
            <a:endParaRPr lang="en-US"/>
          </a:p>
        </p:txBody>
      </p:sp>
      <p:pic>
        <p:nvPicPr>
          <p:cNvPr id="9" name="Picture 8">
            <a:extLst>
              <a:ext uri="{FF2B5EF4-FFF2-40B4-BE49-F238E27FC236}">
                <a16:creationId xmlns:a16="http://schemas.microsoft.com/office/drawing/2014/main" id="{FBF62633-2117-64F8-CEFD-B58669979734}"/>
              </a:ext>
            </a:extLst>
          </p:cNvPr>
          <p:cNvPicPr>
            <a:picLocks noChangeAspect="1"/>
          </p:cNvPicPr>
          <p:nvPr/>
        </p:nvPicPr>
        <p:blipFill>
          <a:blip r:embed="rId3"/>
          <a:stretch>
            <a:fillRect/>
          </a:stretch>
        </p:blipFill>
        <p:spPr>
          <a:xfrm>
            <a:off x="406400" y="5039094"/>
            <a:ext cx="2643637" cy="1418413"/>
          </a:xfrm>
          <a:prstGeom prst="rect">
            <a:avLst/>
          </a:prstGeom>
        </p:spPr>
      </p:pic>
      <p:pic>
        <p:nvPicPr>
          <p:cNvPr id="11" name="Picture 10">
            <a:extLst>
              <a:ext uri="{FF2B5EF4-FFF2-40B4-BE49-F238E27FC236}">
                <a16:creationId xmlns:a16="http://schemas.microsoft.com/office/drawing/2014/main" id="{32753EB9-5006-FCC7-702D-045EB8A67368}"/>
              </a:ext>
            </a:extLst>
          </p:cNvPr>
          <p:cNvPicPr>
            <a:picLocks noChangeAspect="1"/>
          </p:cNvPicPr>
          <p:nvPr/>
        </p:nvPicPr>
        <p:blipFill>
          <a:blip r:embed="rId4"/>
          <a:stretch>
            <a:fillRect/>
          </a:stretch>
        </p:blipFill>
        <p:spPr>
          <a:xfrm>
            <a:off x="5401338" y="1232638"/>
            <a:ext cx="6478773" cy="2093303"/>
          </a:xfrm>
          <a:prstGeom prst="rect">
            <a:avLst/>
          </a:prstGeom>
        </p:spPr>
      </p:pic>
      <p:pic>
        <p:nvPicPr>
          <p:cNvPr id="13" name="Picture 12">
            <a:extLst>
              <a:ext uri="{FF2B5EF4-FFF2-40B4-BE49-F238E27FC236}">
                <a16:creationId xmlns:a16="http://schemas.microsoft.com/office/drawing/2014/main" id="{862FD6D9-FBB3-4726-7A62-1410CD060107}"/>
              </a:ext>
            </a:extLst>
          </p:cNvPr>
          <p:cNvPicPr>
            <a:picLocks noChangeAspect="1"/>
          </p:cNvPicPr>
          <p:nvPr/>
        </p:nvPicPr>
        <p:blipFill>
          <a:blip r:embed="rId5"/>
          <a:stretch>
            <a:fillRect/>
          </a:stretch>
        </p:blipFill>
        <p:spPr>
          <a:xfrm>
            <a:off x="5401337" y="2738161"/>
            <a:ext cx="3117873" cy="1975605"/>
          </a:xfrm>
          <a:prstGeom prst="rect">
            <a:avLst/>
          </a:prstGeom>
        </p:spPr>
      </p:pic>
      <p:pic>
        <p:nvPicPr>
          <p:cNvPr id="15" name="Picture 14">
            <a:extLst>
              <a:ext uri="{FF2B5EF4-FFF2-40B4-BE49-F238E27FC236}">
                <a16:creationId xmlns:a16="http://schemas.microsoft.com/office/drawing/2014/main" id="{76D47AFF-4F70-FE81-FE91-C12F16C5E586}"/>
              </a:ext>
            </a:extLst>
          </p:cNvPr>
          <p:cNvPicPr>
            <a:picLocks noChangeAspect="1"/>
          </p:cNvPicPr>
          <p:nvPr/>
        </p:nvPicPr>
        <p:blipFill>
          <a:blip r:embed="rId6"/>
          <a:stretch>
            <a:fillRect/>
          </a:stretch>
        </p:blipFill>
        <p:spPr>
          <a:xfrm>
            <a:off x="8820403" y="3540011"/>
            <a:ext cx="3201476" cy="2917496"/>
          </a:xfrm>
          <a:prstGeom prst="rect">
            <a:avLst/>
          </a:prstGeom>
        </p:spPr>
      </p:pic>
      <p:pic>
        <p:nvPicPr>
          <p:cNvPr id="17" name="Picture 16">
            <a:extLst>
              <a:ext uri="{FF2B5EF4-FFF2-40B4-BE49-F238E27FC236}">
                <a16:creationId xmlns:a16="http://schemas.microsoft.com/office/drawing/2014/main" id="{367ED502-7A7F-466A-50FE-95B5ED1675E3}"/>
              </a:ext>
            </a:extLst>
          </p:cNvPr>
          <p:cNvPicPr>
            <a:picLocks noChangeAspect="1"/>
          </p:cNvPicPr>
          <p:nvPr/>
        </p:nvPicPr>
        <p:blipFill>
          <a:blip r:embed="rId7"/>
          <a:stretch>
            <a:fillRect/>
          </a:stretch>
        </p:blipFill>
        <p:spPr>
          <a:xfrm>
            <a:off x="5401337" y="4928419"/>
            <a:ext cx="3128322" cy="1188846"/>
          </a:xfrm>
          <a:prstGeom prst="rect">
            <a:avLst/>
          </a:prstGeom>
        </p:spPr>
      </p:pic>
      <p:sp>
        <p:nvSpPr>
          <p:cNvPr id="21" name="TextBox 20">
            <a:extLst>
              <a:ext uri="{FF2B5EF4-FFF2-40B4-BE49-F238E27FC236}">
                <a16:creationId xmlns:a16="http://schemas.microsoft.com/office/drawing/2014/main" id="{9E4BA38A-256B-C441-7DA1-12497414015D}"/>
              </a:ext>
            </a:extLst>
          </p:cNvPr>
          <p:cNvSpPr txBox="1"/>
          <p:nvPr/>
        </p:nvSpPr>
        <p:spPr>
          <a:xfrm>
            <a:off x="2975083" y="6441099"/>
            <a:ext cx="6166882" cy="369332"/>
          </a:xfrm>
          <a:prstGeom prst="rect">
            <a:avLst/>
          </a:prstGeom>
          <a:noFill/>
        </p:spPr>
        <p:txBody>
          <a:bodyPr wrap="square">
            <a:spAutoFit/>
          </a:bodyPr>
          <a:lstStyle/>
          <a:p>
            <a:r>
              <a:rPr lang="en-US" sz="900" dirty="0"/>
              <a:t>Source: Hydrologic Analyses of Post-Wildfire Conditions, USDS, NRCS, Hydrology Technical Note No.4, Aug 2016 </a:t>
            </a:r>
          </a:p>
          <a:p>
            <a:r>
              <a:rPr lang="en-US" sz="900" dirty="0"/>
              <a:t>(</a:t>
            </a:r>
            <a:r>
              <a:rPr lang="en-US" sz="900" dirty="0">
                <a:hlinkClick r:id="rId8"/>
              </a:rPr>
              <a:t>https://directives.sc.egov.usda.gov/OpenNonWebContent.aspx?content=39877.wba</a:t>
            </a:r>
            <a:r>
              <a:rPr lang="en-US" sz="900" dirty="0"/>
              <a:t>) </a:t>
            </a:r>
          </a:p>
        </p:txBody>
      </p:sp>
    </p:spTree>
    <p:extLst>
      <p:ext uri="{BB962C8B-B14F-4D97-AF65-F5344CB8AC3E}">
        <p14:creationId xmlns:p14="http://schemas.microsoft.com/office/powerpoint/2010/main" val="1916657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6F0E2D4-4A27-D5CD-E354-1067E8962569}"/>
              </a:ext>
            </a:extLst>
          </p:cNvPr>
          <p:cNvPicPr>
            <a:picLocks noChangeAspect="1"/>
          </p:cNvPicPr>
          <p:nvPr/>
        </p:nvPicPr>
        <p:blipFill>
          <a:blip r:embed="rId2"/>
          <a:stretch>
            <a:fillRect/>
          </a:stretch>
        </p:blipFill>
        <p:spPr>
          <a:xfrm>
            <a:off x="9566030" y="3045530"/>
            <a:ext cx="2258773" cy="3213636"/>
          </a:xfrm>
          <a:prstGeom prst="rect">
            <a:avLst/>
          </a:prstGeom>
        </p:spPr>
      </p:pic>
      <p:sp>
        <p:nvSpPr>
          <p:cNvPr id="2" name="Title 1">
            <a:extLst>
              <a:ext uri="{FF2B5EF4-FFF2-40B4-BE49-F238E27FC236}">
                <a16:creationId xmlns:a16="http://schemas.microsoft.com/office/drawing/2014/main" id="{7721E83D-D2EA-0D11-C57F-6BF493E87C14}"/>
              </a:ext>
            </a:extLst>
          </p:cNvPr>
          <p:cNvSpPr>
            <a:spLocks noGrp="1"/>
          </p:cNvSpPr>
          <p:nvPr>
            <p:ph type="title"/>
          </p:nvPr>
        </p:nvSpPr>
        <p:spPr>
          <a:xfrm>
            <a:off x="749003" y="182490"/>
            <a:ext cx="10292317" cy="806451"/>
          </a:xfrm>
        </p:spPr>
        <p:txBody>
          <a:bodyPr/>
          <a:lstStyle/>
          <a:p>
            <a:r>
              <a:rPr lang="en-US" dirty="0"/>
              <a:t>Adjustment of CN for wildfire effects</a:t>
            </a:r>
            <a:br>
              <a:rPr lang="en-US" dirty="0"/>
            </a:br>
            <a:r>
              <a:rPr lang="en-US" sz="1200" dirty="0"/>
              <a:t>(Continued)</a:t>
            </a:r>
            <a:br>
              <a:rPr lang="en-US" sz="1200" dirty="0"/>
            </a:br>
            <a:endParaRPr lang="en-US" sz="1200" dirty="0"/>
          </a:p>
        </p:txBody>
      </p:sp>
      <p:pic>
        <p:nvPicPr>
          <p:cNvPr id="7" name="Content Placeholder 6">
            <a:extLst>
              <a:ext uri="{FF2B5EF4-FFF2-40B4-BE49-F238E27FC236}">
                <a16:creationId xmlns:a16="http://schemas.microsoft.com/office/drawing/2014/main" id="{6BFBC65B-176E-BF69-B422-C3C74CAE05DC}"/>
              </a:ext>
            </a:extLst>
          </p:cNvPr>
          <p:cNvPicPr>
            <a:picLocks noGrp="1" noChangeAspect="1"/>
          </p:cNvPicPr>
          <p:nvPr>
            <p:ph idx="1"/>
          </p:nvPr>
        </p:nvPicPr>
        <p:blipFill>
          <a:blip r:embed="rId3"/>
          <a:stretch>
            <a:fillRect/>
          </a:stretch>
        </p:blipFill>
        <p:spPr>
          <a:xfrm>
            <a:off x="429939" y="1176098"/>
            <a:ext cx="5510117" cy="1527070"/>
          </a:xfrm>
        </p:spPr>
      </p:pic>
      <p:sp>
        <p:nvSpPr>
          <p:cNvPr id="4" name="Footer Placeholder 3">
            <a:extLst>
              <a:ext uri="{FF2B5EF4-FFF2-40B4-BE49-F238E27FC236}">
                <a16:creationId xmlns:a16="http://schemas.microsoft.com/office/drawing/2014/main" id="{4EE1AB81-0984-C660-2D64-418459B2BA66}"/>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FA94DA2B-2784-C5B4-3D05-28469C77619B}"/>
              </a:ext>
            </a:extLst>
          </p:cNvPr>
          <p:cNvSpPr>
            <a:spLocks noGrp="1"/>
          </p:cNvSpPr>
          <p:nvPr>
            <p:ph type="sldNum" sz="quarter" idx="11"/>
          </p:nvPr>
        </p:nvSpPr>
        <p:spPr/>
        <p:txBody>
          <a:bodyPr/>
          <a:lstStyle/>
          <a:p>
            <a:fld id="{9A257827-C34C-4251-B995-96C9C233CCC8}" type="slidenum">
              <a:rPr lang="en-US" smtClean="0"/>
              <a:pPr/>
              <a:t>14</a:t>
            </a:fld>
            <a:endParaRPr lang="en-US"/>
          </a:p>
        </p:txBody>
      </p:sp>
      <p:pic>
        <p:nvPicPr>
          <p:cNvPr id="9" name="Picture 8">
            <a:extLst>
              <a:ext uri="{FF2B5EF4-FFF2-40B4-BE49-F238E27FC236}">
                <a16:creationId xmlns:a16="http://schemas.microsoft.com/office/drawing/2014/main" id="{9CBB1A9C-3C3E-FEF2-D2FB-186BAEA4122D}"/>
              </a:ext>
            </a:extLst>
          </p:cNvPr>
          <p:cNvPicPr>
            <a:picLocks noChangeAspect="1"/>
          </p:cNvPicPr>
          <p:nvPr/>
        </p:nvPicPr>
        <p:blipFill>
          <a:blip r:embed="rId4"/>
          <a:stretch>
            <a:fillRect/>
          </a:stretch>
        </p:blipFill>
        <p:spPr>
          <a:xfrm>
            <a:off x="429939" y="2890325"/>
            <a:ext cx="7409524" cy="3219048"/>
          </a:xfrm>
          <a:prstGeom prst="rect">
            <a:avLst/>
          </a:prstGeom>
        </p:spPr>
      </p:pic>
      <p:sp>
        <p:nvSpPr>
          <p:cNvPr id="10" name="Title 1">
            <a:extLst>
              <a:ext uri="{FF2B5EF4-FFF2-40B4-BE49-F238E27FC236}">
                <a16:creationId xmlns:a16="http://schemas.microsoft.com/office/drawing/2014/main" id="{9BEB60A9-5B62-9EFB-A0A1-2BC1C0AA2D8D}"/>
              </a:ext>
            </a:extLst>
          </p:cNvPr>
          <p:cNvSpPr txBox="1">
            <a:spLocks/>
          </p:cNvSpPr>
          <p:nvPr/>
        </p:nvSpPr>
        <p:spPr bwMode="auto">
          <a:xfrm>
            <a:off x="749002" y="6144243"/>
            <a:ext cx="10292317" cy="8064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baseline="0">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000" dirty="0"/>
              <a:t>Source: Burned Area Emergency Response Tools</a:t>
            </a:r>
            <a:br>
              <a:rPr lang="en-US" sz="1000" dirty="0"/>
            </a:br>
            <a:r>
              <a:rPr lang="en-US" sz="1000" dirty="0"/>
              <a:t>(</a:t>
            </a:r>
            <a:r>
              <a:rPr lang="en-US" sz="1000" dirty="0">
                <a:hlinkClick r:id="rId5"/>
              </a:rPr>
              <a:t>https://forest.moscowfsl.wsu.edu/BAERTOOLS/ROADTRT/Peakflow/CN/supplement.html</a:t>
            </a:r>
            <a:r>
              <a:rPr lang="en-US" sz="1000" dirty="0"/>
              <a:t>)</a:t>
            </a:r>
            <a:br>
              <a:rPr lang="en-US" sz="1000" dirty="0"/>
            </a:br>
            <a:endParaRPr lang="en-US" sz="1000" dirty="0"/>
          </a:p>
        </p:txBody>
      </p:sp>
      <p:pic>
        <p:nvPicPr>
          <p:cNvPr id="3" name="Picture 2">
            <a:extLst>
              <a:ext uri="{FF2B5EF4-FFF2-40B4-BE49-F238E27FC236}">
                <a16:creationId xmlns:a16="http://schemas.microsoft.com/office/drawing/2014/main" id="{29268BF1-FC9E-1B88-2481-BA836C51190A}"/>
              </a:ext>
            </a:extLst>
          </p:cNvPr>
          <p:cNvPicPr>
            <a:picLocks noChangeAspect="1"/>
          </p:cNvPicPr>
          <p:nvPr/>
        </p:nvPicPr>
        <p:blipFill rotWithShape="1">
          <a:blip r:embed="rId6"/>
          <a:srcRect t="711"/>
          <a:stretch/>
        </p:blipFill>
        <p:spPr>
          <a:xfrm>
            <a:off x="7840154" y="651169"/>
            <a:ext cx="3213928" cy="3215080"/>
          </a:xfrm>
          <a:prstGeom prst="rect">
            <a:avLst/>
          </a:prstGeom>
        </p:spPr>
      </p:pic>
      <p:sp>
        <p:nvSpPr>
          <p:cNvPr id="8" name="TextBox 7">
            <a:extLst>
              <a:ext uri="{FF2B5EF4-FFF2-40B4-BE49-F238E27FC236}">
                <a16:creationId xmlns:a16="http://schemas.microsoft.com/office/drawing/2014/main" id="{13BE7426-6ECA-9F1E-E691-8873C7EF8CA5}"/>
              </a:ext>
            </a:extLst>
          </p:cNvPr>
          <p:cNvSpPr txBox="1"/>
          <p:nvPr/>
        </p:nvSpPr>
        <p:spPr>
          <a:xfrm>
            <a:off x="8888318" y="6367733"/>
            <a:ext cx="3991759" cy="307777"/>
          </a:xfrm>
          <a:prstGeom prst="rect">
            <a:avLst/>
          </a:prstGeom>
          <a:noFill/>
        </p:spPr>
        <p:txBody>
          <a:bodyPr wrap="square">
            <a:spAutoFit/>
          </a:bodyPr>
          <a:lstStyle/>
          <a:p>
            <a:r>
              <a:rPr lang="en-US" sz="1400" i="0" dirty="0">
                <a:solidFill>
                  <a:srgbClr val="000000"/>
                </a:solidFill>
                <a:effectLst/>
              </a:rPr>
              <a:t>Livingston and others (2005)</a:t>
            </a:r>
            <a:endParaRPr lang="en-US" sz="1400" dirty="0"/>
          </a:p>
        </p:txBody>
      </p:sp>
    </p:spTree>
    <p:extLst>
      <p:ext uri="{BB962C8B-B14F-4D97-AF65-F5344CB8AC3E}">
        <p14:creationId xmlns:p14="http://schemas.microsoft.com/office/powerpoint/2010/main" val="3551888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ACCE2-3352-C0D8-D7BF-533707DDDA72}"/>
              </a:ext>
            </a:extLst>
          </p:cNvPr>
          <p:cNvSpPr>
            <a:spLocks noGrp="1"/>
          </p:cNvSpPr>
          <p:nvPr>
            <p:ph type="title"/>
          </p:nvPr>
        </p:nvSpPr>
        <p:spPr>
          <a:xfrm>
            <a:off x="826112" y="274639"/>
            <a:ext cx="10228669" cy="696518"/>
          </a:xfrm>
        </p:spPr>
        <p:txBody>
          <a:bodyPr/>
          <a:lstStyle/>
          <a:p>
            <a:r>
              <a:rPr lang="en-US" dirty="0"/>
              <a:t>SOP with HEC-HMS</a:t>
            </a:r>
          </a:p>
        </p:txBody>
      </p:sp>
      <p:sp>
        <p:nvSpPr>
          <p:cNvPr id="3" name="Content Placeholder 2">
            <a:extLst>
              <a:ext uri="{FF2B5EF4-FFF2-40B4-BE49-F238E27FC236}">
                <a16:creationId xmlns:a16="http://schemas.microsoft.com/office/drawing/2014/main" id="{EC9A0326-8E15-1687-8043-77A9335389B2}"/>
              </a:ext>
            </a:extLst>
          </p:cNvPr>
          <p:cNvSpPr>
            <a:spLocks noGrp="1"/>
          </p:cNvSpPr>
          <p:nvPr>
            <p:ph idx="1"/>
          </p:nvPr>
        </p:nvSpPr>
        <p:spPr>
          <a:xfrm>
            <a:off x="392223" y="758457"/>
            <a:ext cx="11176000" cy="4879372"/>
          </a:xfrm>
        </p:spPr>
        <p:txBody>
          <a:bodyPr/>
          <a:lstStyle/>
          <a:p>
            <a:pPr lvl="2" indent="0">
              <a:buNone/>
            </a:pPr>
            <a:r>
              <a:rPr lang="en-US" b="0" i="0" u="none" strike="noStrike" dirty="0">
                <a:solidFill>
                  <a:srgbClr val="172B4D"/>
                </a:solidFill>
                <a:effectLst/>
                <a:latin typeface="-apple-system"/>
                <a:hlinkClick r:id="rId2"/>
              </a:rPr>
              <a:t>Hydrologic Modeling and Debris Flow Estimation for Post Wildfire Conditions</a:t>
            </a:r>
            <a:r>
              <a:rPr lang="en-US" b="0" i="0" u="none" strike="noStrike" dirty="0">
                <a:solidFill>
                  <a:srgbClr val="172B4D"/>
                </a:solidFill>
                <a:effectLst/>
                <a:latin typeface="-apple-system"/>
              </a:rPr>
              <a:t> </a:t>
            </a:r>
          </a:p>
          <a:p>
            <a:r>
              <a:rPr lang="en-US" sz="1200" dirty="0"/>
              <a:t>           Prepared by SPA, SPK, SPL, and HEC</a:t>
            </a:r>
          </a:p>
        </p:txBody>
      </p:sp>
      <p:sp>
        <p:nvSpPr>
          <p:cNvPr id="4" name="Footer Placeholder 3">
            <a:extLst>
              <a:ext uri="{FF2B5EF4-FFF2-40B4-BE49-F238E27FC236}">
                <a16:creationId xmlns:a16="http://schemas.microsoft.com/office/drawing/2014/main" id="{7E002715-A5CD-A94E-473A-D03331EDC32B}"/>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A7EE6E46-656C-F73E-864B-464C59E3EBF6}"/>
              </a:ext>
            </a:extLst>
          </p:cNvPr>
          <p:cNvSpPr>
            <a:spLocks noGrp="1"/>
          </p:cNvSpPr>
          <p:nvPr>
            <p:ph type="sldNum" sz="quarter" idx="11"/>
          </p:nvPr>
        </p:nvSpPr>
        <p:spPr/>
        <p:txBody>
          <a:bodyPr/>
          <a:lstStyle/>
          <a:p>
            <a:fld id="{9A257827-C34C-4251-B995-96C9C233CCC8}" type="slidenum">
              <a:rPr lang="en-US" smtClean="0"/>
              <a:pPr/>
              <a:t>15</a:t>
            </a:fld>
            <a:endParaRPr lang="en-US"/>
          </a:p>
        </p:txBody>
      </p:sp>
      <p:pic>
        <p:nvPicPr>
          <p:cNvPr id="9" name="Picture 8">
            <a:extLst>
              <a:ext uri="{FF2B5EF4-FFF2-40B4-BE49-F238E27FC236}">
                <a16:creationId xmlns:a16="http://schemas.microsoft.com/office/drawing/2014/main" id="{10E2015C-34B7-7EF3-DC94-A91E6467E1AE}"/>
              </a:ext>
            </a:extLst>
          </p:cNvPr>
          <p:cNvPicPr>
            <a:picLocks noChangeAspect="1"/>
          </p:cNvPicPr>
          <p:nvPr/>
        </p:nvPicPr>
        <p:blipFill>
          <a:blip r:embed="rId3"/>
          <a:stretch>
            <a:fillRect/>
          </a:stretch>
        </p:blipFill>
        <p:spPr>
          <a:xfrm>
            <a:off x="921878" y="1313537"/>
            <a:ext cx="10262055" cy="5448770"/>
          </a:xfrm>
          <a:prstGeom prst="rect">
            <a:avLst/>
          </a:prstGeom>
          <a:ln>
            <a:solidFill>
              <a:schemeClr val="accent1"/>
            </a:solidFill>
          </a:ln>
        </p:spPr>
      </p:pic>
    </p:spTree>
    <p:extLst>
      <p:ext uri="{BB962C8B-B14F-4D97-AF65-F5344CB8AC3E}">
        <p14:creationId xmlns:p14="http://schemas.microsoft.com/office/powerpoint/2010/main" val="2123069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4122-2717-805F-4CC4-8FC0F73B744A}"/>
              </a:ext>
            </a:extLst>
          </p:cNvPr>
          <p:cNvSpPr>
            <a:spLocks noGrp="1"/>
          </p:cNvSpPr>
          <p:nvPr>
            <p:ph type="title"/>
          </p:nvPr>
        </p:nvSpPr>
        <p:spPr>
          <a:xfrm>
            <a:off x="831703" y="217931"/>
            <a:ext cx="11176000" cy="806451"/>
          </a:xfrm>
        </p:spPr>
        <p:txBody>
          <a:bodyPr/>
          <a:lstStyle/>
          <a:p>
            <a:r>
              <a:rPr lang="en-US" dirty="0"/>
              <a:t>Limitations of the post-wildfire </a:t>
            </a:r>
            <a:br>
              <a:rPr lang="en-US" dirty="0"/>
            </a:br>
            <a:r>
              <a:rPr lang="en-US" dirty="0"/>
              <a:t>Hydrologic model</a:t>
            </a:r>
          </a:p>
        </p:txBody>
      </p:sp>
      <p:sp>
        <p:nvSpPr>
          <p:cNvPr id="3" name="Content Placeholder 2">
            <a:extLst>
              <a:ext uri="{FF2B5EF4-FFF2-40B4-BE49-F238E27FC236}">
                <a16:creationId xmlns:a16="http://schemas.microsoft.com/office/drawing/2014/main" id="{8F7394E0-53AF-A088-6794-962D0FBAE61E}"/>
              </a:ext>
            </a:extLst>
          </p:cNvPr>
          <p:cNvSpPr>
            <a:spLocks noGrp="1"/>
          </p:cNvSpPr>
          <p:nvPr>
            <p:ph idx="1"/>
          </p:nvPr>
        </p:nvSpPr>
        <p:spPr>
          <a:xfrm>
            <a:off x="508000" y="1380868"/>
            <a:ext cx="11176000" cy="4718049"/>
          </a:xfrm>
        </p:spPr>
        <p:txBody>
          <a:bodyPr/>
          <a:lstStyle/>
          <a:p>
            <a:pPr marL="457200" indent="-457200">
              <a:buFont typeface="+mj-lt"/>
              <a:buAutoNum type="arabicPeriod"/>
            </a:pPr>
            <a:r>
              <a:rPr lang="en-US" dirty="0"/>
              <a:t>Limitations of the CN Method</a:t>
            </a:r>
          </a:p>
          <a:p>
            <a:pPr marL="684213" lvl="1" indent="-457200">
              <a:buFont typeface="+mj-lt"/>
              <a:buAutoNum type="alphaLcPeriod"/>
            </a:pPr>
            <a:r>
              <a:rPr lang="en-US" dirty="0"/>
              <a:t>Lack of Field Data in burned catchments</a:t>
            </a:r>
          </a:p>
          <a:p>
            <a:pPr marL="684213" lvl="1" indent="-457200">
              <a:buFont typeface="+mj-lt"/>
              <a:buAutoNum type="alphaLcPeriod"/>
            </a:pPr>
            <a:r>
              <a:rPr lang="en-US" dirty="0"/>
              <a:t>Little Research adequate to determine best-fit runoff CNs</a:t>
            </a:r>
          </a:p>
          <a:p>
            <a:pPr marL="976313" lvl="2" indent="-514350">
              <a:buFont typeface="+mj-lt"/>
              <a:buAutoNum type="romanLcPeriod"/>
            </a:pPr>
            <a:r>
              <a:rPr lang="en-US" b="1" dirty="0"/>
              <a:t>CN values are still not well known for burned conditions</a:t>
            </a:r>
          </a:p>
          <a:p>
            <a:pPr marL="976313" lvl="2" indent="-514350">
              <a:buFont typeface="+mj-lt"/>
              <a:buAutoNum type="romanLcPeriod"/>
            </a:pPr>
            <a:r>
              <a:rPr lang="en-US" dirty="0"/>
              <a:t>Spatial variability of soil-cover complexes/soil-burn severities</a:t>
            </a:r>
          </a:p>
          <a:p>
            <a:pPr marL="976313" lvl="2" indent="-514350">
              <a:buFont typeface="+mj-lt"/>
              <a:buAutoNum type="romanLcPeriod"/>
            </a:pPr>
            <a:endParaRPr lang="en-US" dirty="0"/>
          </a:p>
          <a:p>
            <a:pPr marL="457200" indent="-457200">
              <a:buFont typeface="+mj-lt"/>
              <a:buAutoNum type="arabicPeriod"/>
            </a:pPr>
            <a:r>
              <a:rPr lang="en-US" dirty="0"/>
              <a:t>Limitations of the Post-Wildfire Runoff Models</a:t>
            </a:r>
          </a:p>
          <a:p>
            <a:pPr marL="684213" lvl="1" indent="-457200">
              <a:buFont typeface="+mj-lt"/>
              <a:buAutoNum type="alphaLcPeriod"/>
            </a:pPr>
            <a:r>
              <a:rPr lang="en-US" dirty="0"/>
              <a:t>Lack or understanding the difference between pre-fire versus post-fire</a:t>
            </a:r>
          </a:p>
          <a:p>
            <a:pPr marL="976313" lvl="2" indent="-514350">
              <a:buFont typeface="+mj-lt"/>
              <a:buAutoNum type="romanLcPeriod"/>
            </a:pPr>
            <a:r>
              <a:rPr lang="en-US" dirty="0"/>
              <a:t>Time of Concentration</a:t>
            </a:r>
          </a:p>
          <a:p>
            <a:pPr marL="976313" lvl="2" indent="-514350">
              <a:buFont typeface="+mj-lt"/>
              <a:buAutoNum type="romanLcPeriod"/>
            </a:pPr>
            <a:r>
              <a:rPr lang="en-US" dirty="0"/>
              <a:t>Lag</a:t>
            </a:r>
          </a:p>
          <a:p>
            <a:pPr marL="976313" lvl="2" indent="-514350">
              <a:buFont typeface="+mj-lt"/>
              <a:buAutoNum type="romanLcPeriod"/>
            </a:pPr>
            <a:r>
              <a:rPr lang="en-US" dirty="0"/>
              <a:t>Velocity</a:t>
            </a:r>
          </a:p>
          <a:p>
            <a:pPr marL="976313" lvl="2" indent="-514350">
              <a:buFont typeface="+mj-lt"/>
              <a:buAutoNum type="romanLcPeriod"/>
            </a:pPr>
            <a:r>
              <a:rPr lang="en-US" dirty="0"/>
              <a:t>Infiltration</a:t>
            </a:r>
          </a:p>
          <a:p>
            <a:pPr marL="976313" lvl="2" indent="-514350">
              <a:buFont typeface="+mj-lt"/>
              <a:buAutoNum type="romanLcPeriod"/>
            </a:pPr>
            <a:r>
              <a:rPr lang="en-US" dirty="0"/>
              <a:t>Manning’s roughness coefficients, etc.</a:t>
            </a:r>
          </a:p>
          <a:p>
            <a:pPr marL="976313" lvl="2" indent="-514350">
              <a:buFont typeface="+mj-lt"/>
              <a:buAutoNum type="romanLcPeriod"/>
            </a:pPr>
            <a:endParaRPr lang="en-US" dirty="0"/>
          </a:p>
          <a:p>
            <a:pPr marL="457200" indent="-457200">
              <a:buFont typeface="+mj-lt"/>
              <a:buAutoNum type="arabicPeriod"/>
            </a:pPr>
            <a:r>
              <a:rPr lang="en-US" dirty="0"/>
              <a:t>Recommendation: Use the Regional Post-Wildfire CN values if applicable.</a:t>
            </a:r>
          </a:p>
        </p:txBody>
      </p:sp>
      <p:sp>
        <p:nvSpPr>
          <p:cNvPr id="4" name="Footer Placeholder 3">
            <a:extLst>
              <a:ext uri="{FF2B5EF4-FFF2-40B4-BE49-F238E27FC236}">
                <a16:creationId xmlns:a16="http://schemas.microsoft.com/office/drawing/2014/main" id="{F6D59C5B-BB82-D6F1-52CE-2068EF4ED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F40037EA-60CD-B88F-A10E-5192E4127C25}"/>
              </a:ext>
            </a:extLst>
          </p:cNvPr>
          <p:cNvSpPr>
            <a:spLocks noGrp="1"/>
          </p:cNvSpPr>
          <p:nvPr>
            <p:ph type="sldNum" sz="quarter" idx="11"/>
          </p:nvPr>
        </p:nvSpPr>
        <p:spPr/>
        <p:txBody>
          <a:bodyPr/>
          <a:lstStyle/>
          <a:p>
            <a:fld id="{9A257827-C34C-4251-B995-96C9C233CCC8}" type="slidenum">
              <a:rPr lang="en-US" smtClean="0"/>
              <a:pPr/>
              <a:t>16</a:t>
            </a:fld>
            <a:endParaRPr lang="en-US"/>
          </a:p>
        </p:txBody>
      </p:sp>
      <p:sp>
        <p:nvSpPr>
          <p:cNvPr id="6" name="TextBox 5">
            <a:extLst>
              <a:ext uri="{FF2B5EF4-FFF2-40B4-BE49-F238E27FC236}">
                <a16:creationId xmlns:a16="http://schemas.microsoft.com/office/drawing/2014/main" id="{1DC1F14B-A1A2-B5F3-CD25-44FBEBA2E1DE}"/>
              </a:ext>
            </a:extLst>
          </p:cNvPr>
          <p:cNvSpPr txBox="1"/>
          <p:nvPr/>
        </p:nvSpPr>
        <p:spPr>
          <a:xfrm>
            <a:off x="831703" y="6455403"/>
            <a:ext cx="6166882" cy="369332"/>
          </a:xfrm>
          <a:prstGeom prst="rect">
            <a:avLst/>
          </a:prstGeom>
          <a:noFill/>
        </p:spPr>
        <p:txBody>
          <a:bodyPr wrap="square">
            <a:spAutoFit/>
          </a:bodyPr>
          <a:lstStyle/>
          <a:p>
            <a:r>
              <a:rPr lang="en-US" sz="900" dirty="0"/>
              <a:t>Source: Hydrologic Analyses of Post-Wildfire Conditions, USDS, NRCS, Hydrology Technical Note No.4, Aug 2016 </a:t>
            </a:r>
          </a:p>
          <a:p>
            <a:r>
              <a:rPr lang="en-US" sz="900" dirty="0"/>
              <a:t>(</a:t>
            </a:r>
            <a:r>
              <a:rPr lang="en-US" sz="900" dirty="0">
                <a:hlinkClick r:id="rId2"/>
              </a:rPr>
              <a:t>https://directives.sc.egov.usda.gov/OpenNonWebContent.aspx?content=39877.wba</a:t>
            </a:r>
            <a:r>
              <a:rPr lang="en-US" sz="900" dirty="0"/>
              <a:t>) </a:t>
            </a:r>
          </a:p>
        </p:txBody>
      </p:sp>
    </p:spTree>
    <p:extLst>
      <p:ext uri="{BB962C8B-B14F-4D97-AF65-F5344CB8AC3E}">
        <p14:creationId xmlns:p14="http://schemas.microsoft.com/office/powerpoint/2010/main" val="1300248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5BDF-DE8F-4785-95DE-9B76AA7083A3}"/>
              </a:ext>
            </a:extLst>
          </p:cNvPr>
          <p:cNvSpPr>
            <a:spLocks noGrp="1"/>
          </p:cNvSpPr>
          <p:nvPr>
            <p:ph type="title"/>
          </p:nvPr>
        </p:nvSpPr>
        <p:spPr>
          <a:xfrm>
            <a:off x="836428" y="324258"/>
            <a:ext cx="10745972" cy="590143"/>
          </a:xfrm>
        </p:spPr>
        <p:txBody>
          <a:bodyPr/>
          <a:lstStyle/>
          <a:p>
            <a:r>
              <a:rPr lang="en-US" dirty="0"/>
              <a:t>Continuous Post-wildfire hydrology models</a:t>
            </a:r>
          </a:p>
        </p:txBody>
      </p:sp>
      <p:sp>
        <p:nvSpPr>
          <p:cNvPr id="3" name="Content Placeholder 2">
            <a:extLst>
              <a:ext uri="{FF2B5EF4-FFF2-40B4-BE49-F238E27FC236}">
                <a16:creationId xmlns:a16="http://schemas.microsoft.com/office/drawing/2014/main" id="{303EDDD2-2B64-CA74-28ED-3669FBC4274F}"/>
              </a:ext>
            </a:extLst>
          </p:cNvPr>
          <p:cNvSpPr>
            <a:spLocks noGrp="1"/>
          </p:cNvSpPr>
          <p:nvPr>
            <p:ph idx="1"/>
          </p:nvPr>
        </p:nvSpPr>
        <p:spPr>
          <a:xfrm>
            <a:off x="914400" y="1225550"/>
            <a:ext cx="10668000" cy="4718049"/>
          </a:xfrm>
        </p:spPr>
        <p:txBody>
          <a:bodyPr/>
          <a:lstStyle/>
          <a:p>
            <a:r>
              <a:rPr lang="en-US" dirty="0"/>
              <a:t>Dynamic Infiltration Loss method (Pak &amp; Lee) under Fire condition </a:t>
            </a:r>
          </a:p>
        </p:txBody>
      </p:sp>
      <p:sp>
        <p:nvSpPr>
          <p:cNvPr id="4" name="Footer Placeholder 3">
            <a:extLst>
              <a:ext uri="{FF2B5EF4-FFF2-40B4-BE49-F238E27FC236}">
                <a16:creationId xmlns:a16="http://schemas.microsoft.com/office/drawing/2014/main" id="{4F899309-66EB-B5F9-D55C-E55B09B0784D}"/>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2309382-3B0B-0865-32FA-72266A23D398}"/>
              </a:ext>
            </a:extLst>
          </p:cNvPr>
          <p:cNvSpPr>
            <a:spLocks noGrp="1"/>
          </p:cNvSpPr>
          <p:nvPr>
            <p:ph type="sldNum" sz="quarter" idx="11"/>
          </p:nvPr>
        </p:nvSpPr>
        <p:spPr/>
        <p:txBody>
          <a:bodyPr/>
          <a:lstStyle/>
          <a:p>
            <a:fld id="{9A257827-C34C-4251-B995-96C9C233CCC8}" type="slidenum">
              <a:rPr lang="en-US" smtClean="0"/>
              <a:pPr/>
              <a:t>17</a:t>
            </a:fld>
            <a:endParaRPr lang="en-US"/>
          </a:p>
        </p:txBody>
      </p:sp>
      <p:sp>
        <p:nvSpPr>
          <p:cNvPr id="9" name="TextBox 8">
            <a:extLst>
              <a:ext uri="{FF2B5EF4-FFF2-40B4-BE49-F238E27FC236}">
                <a16:creationId xmlns:a16="http://schemas.microsoft.com/office/drawing/2014/main" id="{490B3296-8238-1552-9160-8DF7C6B04320}"/>
              </a:ext>
            </a:extLst>
          </p:cNvPr>
          <p:cNvSpPr txBox="1"/>
          <p:nvPr/>
        </p:nvSpPr>
        <p:spPr>
          <a:xfrm>
            <a:off x="836428" y="6429671"/>
            <a:ext cx="6693220" cy="400110"/>
          </a:xfrm>
          <a:prstGeom prst="rect">
            <a:avLst/>
          </a:prstGeom>
          <a:noFill/>
        </p:spPr>
        <p:txBody>
          <a:bodyPr wrap="square" rtlCol="0">
            <a:spAutoFit/>
          </a:bodyPr>
          <a:lstStyle/>
          <a:p>
            <a:r>
              <a:rPr lang="en-US" sz="1000" dirty="0">
                <a:solidFill>
                  <a:prstClr val="black"/>
                </a:solidFill>
                <a:latin typeface="Calibri" panose="020F0502020204030204"/>
              </a:rPr>
              <a:t>Source:  (Brian A </a:t>
            </a:r>
            <a:r>
              <a:rPr lang="en-US" sz="1000" dirty="0" err="1">
                <a:solidFill>
                  <a:prstClr val="black"/>
                </a:solidFill>
                <a:latin typeface="Calibri" panose="020F0502020204030204"/>
              </a:rPr>
              <a:t>Ebel</a:t>
            </a:r>
            <a:r>
              <a:rPr lang="en-US" sz="1000" dirty="0">
                <a:solidFill>
                  <a:prstClr val="black"/>
                </a:solidFill>
                <a:latin typeface="Calibri" panose="020F0502020204030204"/>
              </a:rPr>
              <a:t>, 2020) Temporal evolution of measured and simulated infiltration following wildfire in the Colorado Front Range, USA: Shifting thresholds of runoff generation and hydrologic hazards</a:t>
            </a:r>
          </a:p>
        </p:txBody>
      </p:sp>
      <p:sp>
        <p:nvSpPr>
          <p:cNvPr id="17" name="TextBox 16">
            <a:extLst>
              <a:ext uri="{FF2B5EF4-FFF2-40B4-BE49-F238E27FC236}">
                <a16:creationId xmlns:a16="http://schemas.microsoft.com/office/drawing/2014/main" id="{63739A78-14D7-8D54-949B-A78EB551B8A2}"/>
              </a:ext>
            </a:extLst>
          </p:cNvPr>
          <p:cNvSpPr txBox="1"/>
          <p:nvPr/>
        </p:nvSpPr>
        <p:spPr>
          <a:xfrm>
            <a:off x="1185731" y="2551426"/>
            <a:ext cx="6166882" cy="1015663"/>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Ks</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in"/>
              </a:rPr>
              <a:t>,</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t</a:t>
            </a:r>
            <a:r>
              <a:rPr kumimoji="0" lang="en-US" altLang="en-US" sz="1200" b="0" i="1" u="none" strike="noStrike" cap="none" normalizeH="0" baseline="0" dirty="0">
                <a:ln>
                  <a:noFill/>
                </a:ln>
                <a:solidFill>
                  <a:srgbClr val="172B4D"/>
                </a:solidFill>
                <a:effectLst/>
                <a:latin typeface="Arial" panose="020B0604020202020204" pitchFamily="34" charset="0"/>
                <a:ea typeface="-apple-system"/>
              </a:rPr>
              <a:t> </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is the dynamic infiltration rate t days after the burn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Ks</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in"/>
              </a:rPr>
              <a:t>,</a:t>
            </a:r>
            <a:r>
              <a:rPr kumimoji="0" lang="en-US" altLang="en-US" sz="1200" b="0" i="1" u="none" strike="noStrike" cap="none" normalizeH="0" baseline="0" dirty="0" err="1">
                <a:ln>
                  <a:noFill/>
                </a:ln>
                <a:solidFill>
                  <a:srgbClr val="172B4D"/>
                </a:solidFill>
                <a:effectLst/>
                <a:latin typeface="Arial" panose="020B0604020202020204" pitchFamily="34" charset="0"/>
                <a:ea typeface="MathJax_Math-italic"/>
              </a:rPr>
              <a:t>init</a:t>
            </a:r>
            <a:r>
              <a:rPr kumimoji="0" lang="en-US" altLang="en-US" sz="1200" b="0" i="1" u="none" strike="noStrike" cap="none" normalizeH="0" baseline="0" dirty="0">
                <a:ln>
                  <a:noFill/>
                </a:ln>
                <a:solidFill>
                  <a:srgbClr val="172B4D"/>
                </a:solidFill>
                <a:effectLst/>
                <a:latin typeface="Arial" panose="020B0604020202020204" pitchFamily="34" charset="0"/>
                <a:ea typeface="-apple-system"/>
              </a:rPr>
              <a:t> </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is the initial infiltration limit (i.e. the infiltration value immediately after the wildfire).</a:t>
            </a:r>
            <a:endParaRPr kumimoji="0" lang="en-US" altLang="en-US" sz="1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Bp</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the fraction of the watershed that was burned (</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0≤</a:t>
            </a: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Bp</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≤1</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a:t>
            </a:r>
          </a:p>
          <a:p>
            <a:pPr eaLnBrk="0" fontAlgn="base" hangingPunct="0">
              <a:spcBef>
                <a:spcPct val="0"/>
              </a:spcBef>
              <a:spcAft>
                <a:spcPct val="0"/>
              </a:spcAft>
            </a:pP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By</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the number of years since the burn date (</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0≤</a:t>
            </a:r>
            <a:r>
              <a:rPr kumimoji="0" lang="en-US" altLang="en-US" sz="1200" b="0" i="1" u="none" strike="noStrike" cap="none" normalizeH="0" baseline="0" dirty="0">
                <a:ln>
                  <a:noFill/>
                </a:ln>
                <a:solidFill>
                  <a:srgbClr val="172B4D"/>
                </a:solidFill>
                <a:effectLst/>
                <a:latin typeface="Arial" panose="020B0604020202020204" pitchFamily="34" charset="0"/>
                <a:ea typeface="MathJax_Math-italic"/>
              </a:rPr>
              <a:t>By</a:t>
            </a:r>
            <a:r>
              <a:rPr kumimoji="0" lang="en-US" altLang="en-US" sz="1200" b="0" i="1" u="none" strike="noStrike" cap="none" normalizeH="0" baseline="0" dirty="0">
                <a:ln>
                  <a:noFill/>
                </a:ln>
                <a:solidFill>
                  <a:srgbClr val="172B4D"/>
                </a:solidFill>
                <a:effectLst/>
                <a:latin typeface="Arial" panose="020B0604020202020204" pitchFamily="34" charset="0"/>
                <a:ea typeface="MathJax_Main"/>
              </a:rPr>
              <a:t>≤10</a:t>
            </a:r>
            <a:r>
              <a:rPr kumimoji="0" lang="en-US" altLang="en-US" sz="1200" b="0" i="1" u="none" strike="noStrike" cap="none" normalizeH="0" baseline="0" dirty="0">
                <a:ln>
                  <a:noFill/>
                </a:ln>
                <a:solidFill>
                  <a:srgbClr val="172B4D"/>
                </a:solidFill>
                <a:effectLst/>
                <a:latin typeface="Arial" panose="020B0604020202020204" pitchFamily="34" charset="0"/>
                <a:ea typeface="-apple-system"/>
              </a:rPr>
              <a:t> </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where </a:t>
            </a:r>
            <a:r>
              <a:rPr kumimoji="0" lang="en-US" altLang="en-US" sz="1200" b="0" i="0" u="none" strike="noStrike" cap="none" normalizeH="0" baseline="0" dirty="0">
                <a:ln>
                  <a:noFill/>
                </a:ln>
                <a:solidFill>
                  <a:srgbClr val="172B4D"/>
                </a:solidFill>
                <a:effectLst/>
                <a:latin typeface="Arial" panose="020B0604020202020204" pitchFamily="34" charset="0"/>
                <a:ea typeface="MathJax_Math-italic"/>
              </a:rPr>
              <a:t>By</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a real number), </a:t>
            </a:r>
            <a:r>
              <a:rPr kumimoji="0" lang="en-US" altLang="en-US" sz="1200" i="1" u="none" strike="noStrike" cap="none" normalizeH="0" baseline="0" dirty="0">
                <a:ln>
                  <a:noFill/>
                </a:ln>
                <a:solidFill>
                  <a:srgbClr val="172B4D"/>
                </a:solidFill>
                <a:effectLst/>
                <a:latin typeface="Arial" panose="020B0604020202020204" pitchFamily="34" charset="0"/>
                <a:ea typeface="MathJax_Math-italic"/>
              </a:rPr>
              <a:t>Ap</a:t>
            </a:r>
            <a:r>
              <a:rPr kumimoji="0" lang="en-US" altLang="en-US" sz="1200" b="0" i="0" u="none" strike="noStrike" cap="none" normalizeH="0" baseline="0" dirty="0">
                <a:ln>
                  <a:noFill/>
                </a:ln>
                <a:solidFill>
                  <a:srgbClr val="172B4D"/>
                </a:solidFill>
                <a:effectLst/>
                <a:latin typeface="Arial" panose="020B0604020202020204" pitchFamily="34" charset="0"/>
                <a:ea typeface="-apple-system"/>
              </a:rPr>
              <a:t> is the number of antecedent effective precipitation events.</a:t>
            </a: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69CD67C-D476-AE7A-A231-CADFF7DDEFE6}"/>
                  </a:ext>
                </a:extLst>
              </p:cNvPr>
              <p:cNvSpPr txBox="1"/>
              <p:nvPr/>
            </p:nvSpPr>
            <p:spPr>
              <a:xfrm>
                <a:off x="1243001" y="1794947"/>
                <a:ext cx="7260257" cy="702436"/>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𝑡</m:t>
                        </m:r>
                      </m:sub>
                    </m:sSub>
                    <m:r>
                      <a:rPr lang="en-US"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𝑖𝑛𝑖𝑡</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𝑆</m:t>
                        </m:r>
                        <m:r>
                          <a:rPr lang="en-US" i="1">
                            <a:latin typeface="Cambria Math" panose="02040503050406030204" pitchFamily="18" charset="0"/>
                          </a:rPr>
                          <m:t>,</m:t>
                        </m:r>
                        <m:r>
                          <a:rPr lang="en-US" i="1">
                            <a:latin typeface="Cambria Math" panose="02040503050406030204" pitchFamily="18" charset="0"/>
                          </a:rPr>
                          <m:t>𝑖𝑛𝑖𝑡</m:t>
                        </m:r>
                      </m:sub>
                    </m:sSub>
                  </m:oMath>
                </a14:m>
                <a:r>
                  <a:rPr lang="en-US" dirty="0"/>
                  <a:t> / </a:t>
                </a:r>
                <a14:m>
                  <m:oMath xmlns:m="http://schemas.openxmlformats.org/officeDocument/2006/math">
                    <m:r>
                      <a:rPr lang="en-US" b="0" i="1" smtClean="0">
                        <a:latin typeface="Cambria Math" panose="02040503050406030204" pitchFamily="18" charset="0"/>
                      </a:rPr>
                      <m:t>𝐷𝑒𝑐𝑎𝑦𝐹𝑎𝑐𝑡𝑜𝑟</m:t>
                    </m:r>
                  </m:oMath>
                </a14:m>
                <a:r>
                  <a:rPr lang="en-US" dirty="0"/>
                  <a:t>)</a:t>
                </a:r>
              </a:p>
              <a:p>
                <a14:m>
                  <m:oMath xmlns:m="http://schemas.openxmlformats.org/officeDocument/2006/math">
                    <m:r>
                      <a:rPr lang="en-US" b="0" i="1" smtClean="0">
                        <a:latin typeface="Cambria Math" panose="02040503050406030204" pitchFamily="18" charset="0"/>
                      </a:rPr>
                      <m:t>𝐷𝑒𝑐𝑎𝑦𝐹𝑎𝑐𝑡𝑜𝑟</m:t>
                    </m:r>
                  </m:oMath>
                </a14:m>
                <a:r>
                  <a:rPr lang="en-US" dirty="0"/>
                  <a:t> </a:t>
                </a:r>
                <a14:m>
                  <m:oMath xmlns:m="http://schemas.openxmlformats.org/officeDocument/2006/math">
                    <m:r>
                      <a:rPr lang="en-US" i="1">
                        <a:latin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𝑝</m:t>
                        </m:r>
                      </m:sub>
                    </m:sSub>
                    <m:r>
                      <a:rPr lang="en-US" b="0" i="1" smtClean="0">
                        <a:latin typeface="Cambria Math" panose="02040503050406030204" pitchFamily="18" charset="0"/>
                      </a:rPr>
                      <m:t>∗</m:t>
                    </m:r>
                  </m:oMath>
                </a14:m>
                <a:r>
                  <a:rPr lang="en-US" dirty="0"/>
                  <a:t> </a:t>
                </a:r>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𝐵</m:t>
                        </m:r>
                      </m:e>
                      <m:sub>
                        <m:r>
                          <a:rPr lang="en-US" b="0" i="1" smtClean="0">
                            <a:latin typeface="Cambria Math" panose="02040503050406030204" pitchFamily="18" charset="0"/>
                          </a:rPr>
                          <m:t>𝑦</m:t>
                        </m:r>
                      </m:sub>
                      <m:sup>
                        <m:r>
                          <a:rPr lang="en-US" b="0" i="1" smtClean="0">
                            <a:latin typeface="Cambria Math" panose="02040503050406030204" pitchFamily="18" charset="0"/>
                          </a:rPr>
                          <m:t>−0.29</m:t>
                        </m:r>
                      </m:sup>
                    </m:sSub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1.0−</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𝑝</m:t>
                                </m:r>
                              </m:sub>
                            </m:sSub>
                          </m:e>
                        </m:d>
                        <m:r>
                          <a:rPr lang="en-US" b="0" i="1" smtClean="0">
                            <a:latin typeface="Cambria Math" panose="02040503050406030204" pitchFamily="18" charset="0"/>
                          </a:rPr>
                          <m:t>∗(20−</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𝑝</m:t>
                            </m:r>
                          </m:sub>
                        </m:sSub>
                        <m:r>
                          <a:rPr lang="en-US" b="0" i="1" smtClean="0">
                            <a:latin typeface="Cambria Math" panose="02040503050406030204" pitchFamily="18" charset="0"/>
                          </a:rPr>
                          <m:t>)</m:t>
                        </m:r>
                      </m:e>
                      <m:sup>
                        <m:r>
                          <a:rPr lang="en-US" b="0" i="1" smtClean="0">
                            <a:latin typeface="Cambria Math" panose="02040503050406030204" pitchFamily="18" charset="0"/>
                          </a:rPr>
                          <m:t>−0.29</m:t>
                        </m:r>
                      </m:sup>
                    </m:sSup>
                    <m:r>
                      <a:rPr lang="en-US" b="0" i="1" smtClean="0">
                        <a:latin typeface="Cambria Math" panose="02040503050406030204" pitchFamily="18" charset="0"/>
                      </a:rPr>
                      <m:t>)</m:t>
                    </m:r>
                  </m:oMath>
                </a14:m>
                <a:r>
                  <a:rPr lang="en-US" dirty="0"/>
                  <a:t> </a:t>
                </a:r>
                <a14:m>
                  <m:oMath xmlns:m="http://schemas.openxmlformats.org/officeDocument/2006/math">
                    <m:r>
                      <a:rPr lang="en-US" b="0" i="0" dirty="0" smtClean="0">
                        <a:latin typeface="Cambria Math" panose="02040503050406030204" pitchFamily="18" charset="0"/>
                      </a:rPr>
                      <m:t>∗</m:t>
                    </m:r>
                    <m:d>
                      <m:dPr>
                        <m:ctrlPr>
                          <a:rPr lang="en-US" b="0" i="1" dirty="0" smtClean="0">
                            <a:latin typeface="Cambria Math" panose="02040503050406030204" pitchFamily="18" charset="0"/>
                          </a:rPr>
                        </m:ctrlPr>
                      </m:dPr>
                      <m:e>
                        <m:r>
                          <a:rPr lang="en-US" b="0" i="0" dirty="0" smtClean="0">
                            <a:latin typeface="Cambria Math" panose="02040503050406030204" pitchFamily="18" charset="0"/>
                          </a:rPr>
                          <m:t>2.0−</m:t>
                        </m:r>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𝑒</m:t>
                            </m:r>
                          </m:e>
                          <m:sup>
                            <m:f>
                              <m:fPr>
                                <m:ctrlPr>
                                  <a:rPr lang="en-US" b="0" i="1" dirty="0" smtClean="0">
                                    <a:latin typeface="Cambria Math" panose="02040503050406030204" pitchFamily="18" charset="0"/>
                                  </a:rPr>
                                </m:ctrlPr>
                              </m:fPr>
                              <m:num>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𝐴</m:t>
                                    </m:r>
                                  </m:e>
                                  <m:sub>
                                    <m:r>
                                      <a:rPr lang="en-US" b="0" i="1" dirty="0" smtClean="0">
                                        <a:latin typeface="Cambria Math" panose="02040503050406030204" pitchFamily="18" charset="0"/>
                                      </a:rPr>
                                      <m:t>𝑝</m:t>
                                    </m:r>
                                  </m:sub>
                                </m:sSub>
                              </m:num>
                              <m:den>
                                <m:r>
                                  <a:rPr lang="en-US" b="0" i="1" dirty="0" smtClean="0">
                                    <a:latin typeface="Cambria Math" panose="02040503050406030204" pitchFamily="18" charset="0"/>
                                  </a:rPr>
                                  <m:t>200</m:t>
                                </m:r>
                              </m:den>
                            </m:f>
                          </m:sup>
                        </m:sSup>
                      </m:e>
                    </m:d>
                  </m:oMath>
                </a14:m>
                <a:endParaRPr lang="en-US" dirty="0"/>
              </a:p>
            </p:txBody>
          </p:sp>
        </mc:Choice>
        <mc:Fallback xmlns="">
          <p:sp>
            <p:nvSpPr>
              <p:cNvPr id="18" name="TextBox 17">
                <a:extLst>
                  <a:ext uri="{FF2B5EF4-FFF2-40B4-BE49-F238E27FC236}">
                    <a16:creationId xmlns:a16="http://schemas.microsoft.com/office/drawing/2014/main" id="{369CD67C-D476-AE7A-A231-CADFF7DDEFE6}"/>
                  </a:ext>
                </a:extLst>
              </p:cNvPr>
              <p:cNvSpPr txBox="1">
                <a:spLocks noRot="1" noChangeAspect="1" noMove="1" noResize="1" noEditPoints="1" noAdjustHandles="1" noChangeArrowheads="1" noChangeShapeType="1" noTextEdit="1"/>
              </p:cNvSpPr>
              <p:nvPr/>
            </p:nvSpPr>
            <p:spPr>
              <a:xfrm>
                <a:off x="1243001" y="1794947"/>
                <a:ext cx="7260257" cy="702436"/>
              </a:xfrm>
              <a:prstGeom prst="rect">
                <a:avLst/>
              </a:prstGeom>
              <a:blipFill>
                <a:blip r:embed="rId2"/>
                <a:stretch>
                  <a:fillRect l="-1175" t="-11207" b="-16379"/>
                </a:stretch>
              </a:blipFill>
            </p:spPr>
            <p:txBody>
              <a:bodyPr/>
              <a:lstStyle/>
              <a:p>
                <a:r>
                  <a:rPr lang="en-US">
                    <a:noFill/>
                  </a:rPr>
                  <a:t> </a:t>
                </a:r>
              </a:p>
            </p:txBody>
          </p:sp>
        </mc:Fallback>
      </mc:AlternateContent>
      <p:pic>
        <p:nvPicPr>
          <p:cNvPr id="23" name="Picture 22">
            <a:extLst>
              <a:ext uri="{FF2B5EF4-FFF2-40B4-BE49-F238E27FC236}">
                <a16:creationId xmlns:a16="http://schemas.microsoft.com/office/drawing/2014/main" id="{DB377784-74D3-74B8-732A-4D8B0BC91C7E}"/>
              </a:ext>
            </a:extLst>
          </p:cNvPr>
          <p:cNvPicPr>
            <a:picLocks noChangeAspect="1"/>
          </p:cNvPicPr>
          <p:nvPr/>
        </p:nvPicPr>
        <p:blipFill>
          <a:blip r:embed="rId3"/>
          <a:stretch>
            <a:fillRect/>
          </a:stretch>
        </p:blipFill>
        <p:spPr>
          <a:xfrm>
            <a:off x="7266711" y="3506328"/>
            <a:ext cx="4636282" cy="2923343"/>
          </a:xfrm>
          <a:prstGeom prst="rect">
            <a:avLst/>
          </a:prstGeom>
        </p:spPr>
      </p:pic>
      <p:pic>
        <p:nvPicPr>
          <p:cNvPr id="24" name="Picture 23">
            <a:extLst>
              <a:ext uri="{FF2B5EF4-FFF2-40B4-BE49-F238E27FC236}">
                <a16:creationId xmlns:a16="http://schemas.microsoft.com/office/drawing/2014/main" id="{DB7F7E7D-B30C-A75D-97CA-23A73A128F1A}"/>
              </a:ext>
            </a:extLst>
          </p:cNvPr>
          <p:cNvPicPr>
            <a:picLocks noChangeAspect="1"/>
          </p:cNvPicPr>
          <p:nvPr/>
        </p:nvPicPr>
        <p:blipFill>
          <a:blip r:embed="rId4"/>
          <a:stretch>
            <a:fillRect/>
          </a:stretch>
        </p:blipFill>
        <p:spPr>
          <a:xfrm>
            <a:off x="1243001" y="3567089"/>
            <a:ext cx="5061931" cy="2828520"/>
          </a:xfrm>
          <a:prstGeom prst="rect">
            <a:avLst/>
          </a:prstGeom>
        </p:spPr>
      </p:pic>
    </p:spTree>
    <p:extLst>
      <p:ext uri="{BB962C8B-B14F-4D97-AF65-F5344CB8AC3E}">
        <p14:creationId xmlns:p14="http://schemas.microsoft.com/office/powerpoint/2010/main" val="965780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solidFill>
                  <a:schemeClr val="tx1"/>
                </a:solidFill>
              </a:rPr>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b="1" dirty="0">
                <a:solidFill>
                  <a:srgbClr val="00B0F0"/>
                </a:solidFill>
              </a:rPr>
              <a:t>Case Studies:  </a:t>
            </a:r>
          </a:p>
          <a:p>
            <a:pPr marL="1144588" lvl="3" indent="-457200">
              <a:buFont typeface="Wingdings" panose="05000000000000000000" pitchFamily="2" charset="2"/>
              <a:buChar char="§"/>
            </a:pPr>
            <a:r>
              <a:rPr lang="en-US" dirty="0">
                <a:solidFill>
                  <a:srgbClr val="00B0F0"/>
                </a:solidFill>
              </a:rPr>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18</a:t>
            </a:fld>
            <a:endParaRPr lang="en-US"/>
          </a:p>
        </p:txBody>
      </p:sp>
    </p:spTree>
    <p:extLst>
      <p:ext uri="{BB962C8B-B14F-4D97-AF65-F5344CB8AC3E}">
        <p14:creationId xmlns:p14="http://schemas.microsoft.com/office/powerpoint/2010/main" val="28774784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58790-9971-418D-84E9-118F8F78077F}"/>
              </a:ext>
            </a:extLst>
          </p:cNvPr>
          <p:cNvSpPr>
            <a:spLocks noGrp="1"/>
          </p:cNvSpPr>
          <p:nvPr>
            <p:ph type="title"/>
          </p:nvPr>
        </p:nvSpPr>
        <p:spPr/>
        <p:txBody>
          <a:bodyPr/>
          <a:lstStyle/>
          <a:p>
            <a:r>
              <a:rPr lang="en-US" dirty="0"/>
              <a:t>Arroyo Seco Watershed </a:t>
            </a:r>
          </a:p>
        </p:txBody>
      </p:sp>
      <p:pic>
        <p:nvPicPr>
          <p:cNvPr id="8" name="Content Placeholder 7">
            <a:extLst>
              <a:ext uri="{FF2B5EF4-FFF2-40B4-BE49-F238E27FC236}">
                <a16:creationId xmlns:a16="http://schemas.microsoft.com/office/drawing/2014/main" id="{3B6777C8-3CF5-4FA1-AB18-282C3FACB1C3}"/>
              </a:ext>
            </a:extLst>
          </p:cNvPr>
          <p:cNvPicPr>
            <a:picLocks noGrp="1" noChangeAspect="1"/>
          </p:cNvPicPr>
          <p:nvPr>
            <p:ph idx="1"/>
          </p:nvPr>
        </p:nvPicPr>
        <p:blipFill>
          <a:blip r:embed="rId2"/>
          <a:stretch>
            <a:fillRect/>
          </a:stretch>
        </p:blipFill>
        <p:spPr>
          <a:xfrm>
            <a:off x="3092900" y="970841"/>
            <a:ext cx="5510832" cy="3778368"/>
          </a:xfrm>
          <a:ln>
            <a:solidFill>
              <a:srgbClr val="808080"/>
            </a:solidFill>
          </a:ln>
        </p:spPr>
      </p:pic>
      <p:sp>
        <p:nvSpPr>
          <p:cNvPr id="4" name="Date Placeholder 3">
            <a:extLst>
              <a:ext uri="{FF2B5EF4-FFF2-40B4-BE49-F238E27FC236}">
                <a16:creationId xmlns:a16="http://schemas.microsoft.com/office/drawing/2014/main" id="{50D20D25-7F04-44F2-B114-1CC610660672}"/>
              </a:ext>
            </a:extLst>
          </p:cNvPr>
          <p:cNvSpPr>
            <a:spLocks noGrp="1"/>
          </p:cNvSpPr>
          <p:nvPr>
            <p:ph type="dt" sz="half" idx="10"/>
          </p:nvPr>
        </p:nvSpPr>
        <p:spPr/>
        <p:txBody>
          <a:bodyPr/>
          <a:lstStyle/>
          <a:p>
            <a:fld id="{70A12858-5D9B-4B77-B9B3-35E89A2D10E4}" type="datetime1">
              <a:rPr lang="en-US" smtClean="0"/>
              <a:t>10/29/2023</a:t>
            </a:fld>
            <a:endParaRPr lang="en-US"/>
          </a:p>
        </p:txBody>
      </p:sp>
      <p:sp>
        <p:nvSpPr>
          <p:cNvPr id="5" name="Footer Placeholder 4">
            <a:extLst>
              <a:ext uri="{FF2B5EF4-FFF2-40B4-BE49-F238E27FC236}">
                <a16:creationId xmlns:a16="http://schemas.microsoft.com/office/drawing/2014/main" id="{10E545EB-E2F9-44BD-8E06-FF369D9675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97910-7750-467E-AE3B-59B584DE7071}"/>
              </a:ext>
            </a:extLst>
          </p:cNvPr>
          <p:cNvSpPr>
            <a:spLocks noGrp="1"/>
          </p:cNvSpPr>
          <p:nvPr>
            <p:ph type="sldNum" sz="quarter" idx="12"/>
          </p:nvPr>
        </p:nvSpPr>
        <p:spPr/>
        <p:txBody>
          <a:bodyPr/>
          <a:lstStyle/>
          <a:p>
            <a:fld id="{74CC7FE2-A5AD-48E4-9700-1865D0E531EF}" type="slidenum">
              <a:rPr lang="en-US" smtClean="0"/>
              <a:t>19</a:t>
            </a:fld>
            <a:endParaRPr lang="en-US"/>
          </a:p>
        </p:txBody>
      </p:sp>
      <p:pic>
        <p:nvPicPr>
          <p:cNvPr id="10" name="Picture 9">
            <a:extLst>
              <a:ext uri="{FF2B5EF4-FFF2-40B4-BE49-F238E27FC236}">
                <a16:creationId xmlns:a16="http://schemas.microsoft.com/office/drawing/2014/main" id="{73A31E92-AE59-4F71-B289-3B8D0338260E}"/>
              </a:ext>
            </a:extLst>
          </p:cNvPr>
          <p:cNvPicPr>
            <a:picLocks noChangeAspect="1"/>
          </p:cNvPicPr>
          <p:nvPr/>
        </p:nvPicPr>
        <p:blipFill>
          <a:blip r:embed="rId3"/>
          <a:stretch>
            <a:fillRect/>
          </a:stretch>
        </p:blipFill>
        <p:spPr>
          <a:xfrm>
            <a:off x="201786" y="970841"/>
            <a:ext cx="2869060" cy="2108729"/>
          </a:xfrm>
          <a:prstGeom prst="rect">
            <a:avLst/>
          </a:prstGeom>
          <a:ln>
            <a:solidFill>
              <a:srgbClr val="808080"/>
            </a:solidFill>
          </a:ln>
        </p:spPr>
      </p:pic>
      <p:pic>
        <p:nvPicPr>
          <p:cNvPr id="14" name="Picture 13">
            <a:extLst>
              <a:ext uri="{FF2B5EF4-FFF2-40B4-BE49-F238E27FC236}">
                <a16:creationId xmlns:a16="http://schemas.microsoft.com/office/drawing/2014/main" id="{660572F0-08F6-4423-A011-6189EF85319D}"/>
              </a:ext>
            </a:extLst>
          </p:cNvPr>
          <p:cNvPicPr>
            <a:picLocks noChangeAspect="1"/>
          </p:cNvPicPr>
          <p:nvPr/>
        </p:nvPicPr>
        <p:blipFill>
          <a:blip r:embed="rId4"/>
          <a:stretch>
            <a:fillRect/>
          </a:stretch>
        </p:blipFill>
        <p:spPr>
          <a:xfrm>
            <a:off x="8622409" y="2941674"/>
            <a:ext cx="3216105" cy="2696734"/>
          </a:xfrm>
          <a:prstGeom prst="rect">
            <a:avLst/>
          </a:prstGeom>
          <a:ln>
            <a:solidFill>
              <a:srgbClr val="808080"/>
            </a:solidFill>
          </a:ln>
        </p:spPr>
      </p:pic>
      <p:sp>
        <p:nvSpPr>
          <p:cNvPr id="3" name="TextBox 2">
            <a:extLst>
              <a:ext uri="{FF2B5EF4-FFF2-40B4-BE49-F238E27FC236}">
                <a16:creationId xmlns:a16="http://schemas.microsoft.com/office/drawing/2014/main" id="{63AB2A65-0C5F-6018-12E7-0B2FC38FB4BA}"/>
              </a:ext>
            </a:extLst>
          </p:cNvPr>
          <p:cNvSpPr txBox="1"/>
          <p:nvPr/>
        </p:nvSpPr>
        <p:spPr>
          <a:xfrm>
            <a:off x="432390" y="4871496"/>
            <a:ext cx="11098731" cy="2215991"/>
          </a:xfrm>
          <a:prstGeom prst="rect">
            <a:avLst/>
          </a:prstGeom>
          <a:noFill/>
        </p:spPr>
        <p:txBody>
          <a:bodyPr wrap="square" rtlCol="0">
            <a:spAutoFit/>
          </a:bodyPr>
          <a:lstStyle/>
          <a:p>
            <a:pPr algn="l"/>
            <a:r>
              <a:rPr lang="en-US" sz="1200" b="0" i="0" dirty="0">
                <a:solidFill>
                  <a:srgbClr val="333333"/>
                </a:solidFill>
                <a:effectLst/>
                <a:latin typeface="-apple-system"/>
              </a:rPr>
              <a:t>The </a:t>
            </a:r>
            <a:r>
              <a:rPr lang="en-US" sz="1200" b="1" i="0" dirty="0">
                <a:solidFill>
                  <a:srgbClr val="333333"/>
                </a:solidFill>
                <a:effectLst/>
                <a:latin typeface="-apple-system"/>
              </a:rPr>
              <a:t>Initial Storage </a:t>
            </a:r>
            <a:r>
              <a:rPr lang="en-US" sz="1200" b="0" i="0" dirty="0">
                <a:solidFill>
                  <a:srgbClr val="333333"/>
                </a:solidFill>
                <a:effectLst/>
                <a:latin typeface="-apple-system"/>
              </a:rPr>
              <a:t>describes the percentage of the surface storage that is full of water at the beginning of the simulation.</a:t>
            </a:r>
          </a:p>
          <a:p>
            <a:pPr algn="l"/>
            <a:r>
              <a:rPr lang="en-US" sz="1200" b="0" i="0" dirty="0">
                <a:solidFill>
                  <a:srgbClr val="333333"/>
                </a:solidFill>
                <a:effectLst/>
                <a:latin typeface="-apple-system"/>
              </a:rPr>
              <a:t>The </a:t>
            </a:r>
            <a:r>
              <a:rPr lang="en-US" sz="1200" b="1" i="0" dirty="0">
                <a:solidFill>
                  <a:srgbClr val="333333"/>
                </a:solidFill>
                <a:effectLst/>
                <a:latin typeface="-apple-system"/>
              </a:rPr>
              <a:t>Max Storage </a:t>
            </a:r>
            <a:r>
              <a:rPr lang="en-US" sz="1200" b="0" i="0" dirty="0">
                <a:solidFill>
                  <a:srgbClr val="333333"/>
                </a:solidFill>
                <a:effectLst/>
                <a:latin typeface="-apple-system"/>
              </a:rPr>
              <a:t>represents the maximum amount of water that can be held on the soil surface before surface runoff begins. </a:t>
            </a:r>
          </a:p>
          <a:p>
            <a:pPr algn="l"/>
            <a:r>
              <a:rPr lang="en-US" sz="1200" b="0" i="0" dirty="0">
                <a:solidFill>
                  <a:srgbClr val="333333"/>
                </a:solidFill>
                <a:effectLst/>
                <a:latin typeface="-apple-system"/>
              </a:rPr>
              <a:t>The </a:t>
            </a:r>
            <a:r>
              <a:rPr lang="en-US" sz="1200" b="1" i="0" dirty="0">
                <a:solidFill>
                  <a:srgbClr val="333333"/>
                </a:solidFill>
                <a:effectLst/>
                <a:latin typeface="-apple-system"/>
              </a:rPr>
              <a:t>Max Storage </a:t>
            </a:r>
            <a:r>
              <a:rPr lang="en-US" sz="1200" b="0" i="0" dirty="0">
                <a:solidFill>
                  <a:srgbClr val="333333"/>
                </a:solidFill>
                <a:effectLst/>
                <a:latin typeface="-apple-system"/>
              </a:rPr>
              <a:t>is specified as an effective depth of water.</a:t>
            </a:r>
          </a:p>
          <a:p>
            <a:pPr algn="l"/>
            <a:r>
              <a:rPr lang="en-US" sz="1200" b="0" i="0" dirty="0">
                <a:solidFill>
                  <a:srgbClr val="333333"/>
                </a:solidFill>
                <a:effectLst/>
                <a:latin typeface="-apple-system"/>
              </a:rPr>
              <a:t>The </a:t>
            </a:r>
            <a:r>
              <a:rPr lang="en-US" sz="1200" b="1" i="0" dirty="0">
                <a:solidFill>
                  <a:srgbClr val="333333"/>
                </a:solidFill>
                <a:effectLst/>
                <a:latin typeface="-apple-system"/>
              </a:rPr>
              <a:t>Initial Rate</a:t>
            </a:r>
            <a:r>
              <a:rPr lang="en-US" sz="1200" b="0" i="0" dirty="0">
                <a:solidFill>
                  <a:srgbClr val="333333"/>
                </a:solidFill>
                <a:effectLst/>
                <a:latin typeface="-apple-system"/>
              </a:rPr>
              <a:t> is the initial loss rate of the surface layer during the first storm event after the burn.</a:t>
            </a:r>
          </a:p>
          <a:p>
            <a:pPr algn="l"/>
            <a:r>
              <a:rPr lang="en-US" sz="1200" b="0" i="0" dirty="0">
                <a:solidFill>
                  <a:srgbClr val="333333"/>
                </a:solidFill>
                <a:effectLst/>
                <a:latin typeface="-apple-system"/>
              </a:rPr>
              <a:t>The </a:t>
            </a:r>
            <a:r>
              <a:rPr lang="en-US" sz="1200" b="1" i="0" dirty="0">
                <a:solidFill>
                  <a:srgbClr val="333333"/>
                </a:solidFill>
                <a:effectLst/>
                <a:latin typeface="-apple-system"/>
              </a:rPr>
              <a:t>Maximum Rate </a:t>
            </a:r>
            <a:r>
              <a:rPr lang="en-US" sz="1200" b="0" i="0" dirty="0">
                <a:solidFill>
                  <a:srgbClr val="333333"/>
                </a:solidFill>
                <a:effectLst/>
                <a:latin typeface="-apple-system"/>
              </a:rPr>
              <a:t>is the loss rate that the surface layer recovers aft</a:t>
            </a:r>
            <a:r>
              <a:rPr lang="en-US" sz="1200" b="0" i="0" dirty="0">
                <a:solidFill>
                  <a:srgbClr val="003366"/>
                </a:solidFill>
                <a:effectLst/>
                <a:latin typeface="-apple-system"/>
              </a:rPr>
              <a:t>er 10 years.</a:t>
            </a:r>
            <a:endParaRPr lang="en-US" sz="1200" b="0" i="0" dirty="0">
              <a:solidFill>
                <a:srgbClr val="333333"/>
              </a:solidFill>
              <a:effectLst/>
              <a:latin typeface="-apple-system"/>
            </a:endParaRPr>
          </a:p>
          <a:p>
            <a:pPr algn="l"/>
            <a:r>
              <a:rPr lang="en-US" sz="1200" b="0" i="0" dirty="0">
                <a:solidFill>
                  <a:srgbClr val="003366"/>
                </a:solidFill>
                <a:effectLst/>
                <a:latin typeface="-apple-system"/>
              </a:rPr>
              <a:t>The </a:t>
            </a:r>
            <a:r>
              <a:rPr lang="en-US" sz="1200" b="1" i="0" dirty="0">
                <a:solidFill>
                  <a:srgbClr val="003366"/>
                </a:solidFill>
                <a:effectLst/>
                <a:latin typeface="-apple-system"/>
              </a:rPr>
              <a:t>Date of Burn </a:t>
            </a:r>
            <a:r>
              <a:rPr lang="en-US" sz="1200" b="0" i="0" dirty="0">
                <a:solidFill>
                  <a:srgbClr val="003366"/>
                </a:solidFill>
                <a:effectLst/>
                <a:latin typeface="-apple-system"/>
              </a:rPr>
              <a:t>and </a:t>
            </a:r>
            <a:r>
              <a:rPr lang="en-US" sz="1200" b="1" i="0" dirty="0">
                <a:solidFill>
                  <a:srgbClr val="003366"/>
                </a:solidFill>
                <a:effectLst/>
                <a:latin typeface="-apple-system"/>
              </a:rPr>
              <a:t>Percent Burn </a:t>
            </a:r>
            <a:r>
              <a:rPr lang="en-US" sz="1200" b="0" i="0" dirty="0">
                <a:solidFill>
                  <a:srgbClr val="003366"/>
                </a:solidFill>
                <a:effectLst/>
                <a:latin typeface="-apple-system"/>
              </a:rPr>
              <a:t>parameters can be found from the </a:t>
            </a:r>
            <a:r>
              <a:rPr lang="en-US" sz="1200" b="0" i="0" dirty="0">
                <a:solidFill>
                  <a:srgbClr val="0052CC"/>
                </a:solidFill>
                <a:effectLst/>
                <a:latin typeface="-apple-system"/>
                <a:hlinkClick r:id="rId5"/>
              </a:rPr>
              <a:t>Burned Area Emergency Response (BAER) Program</a:t>
            </a:r>
            <a:r>
              <a:rPr lang="en-US" sz="1200" b="0" i="0" dirty="0">
                <a:solidFill>
                  <a:srgbClr val="003366"/>
                </a:solidFill>
                <a:effectLst/>
                <a:latin typeface="-apple-system"/>
              </a:rPr>
              <a:t> and </a:t>
            </a:r>
            <a:r>
              <a:rPr lang="en-US" sz="1200" b="0" i="0" dirty="0">
                <a:solidFill>
                  <a:srgbClr val="0052CC"/>
                </a:solidFill>
                <a:effectLst/>
                <a:latin typeface="-apple-system"/>
                <a:hlinkClick r:id="rId6"/>
              </a:rPr>
              <a:t>Monitoring Trends in Burn Severity (MTBS)</a:t>
            </a:r>
            <a:r>
              <a:rPr lang="en-US" sz="1200" b="0" i="0" dirty="0">
                <a:solidFill>
                  <a:srgbClr val="003366"/>
                </a:solidFill>
                <a:effectLst/>
                <a:latin typeface="-apple-system"/>
              </a:rPr>
              <a:t> datasets. </a:t>
            </a:r>
          </a:p>
          <a:p>
            <a:pPr algn="l"/>
            <a:r>
              <a:rPr lang="en-US" sz="1200" b="0" i="0" dirty="0">
                <a:solidFill>
                  <a:srgbClr val="003366"/>
                </a:solidFill>
                <a:effectLst/>
                <a:latin typeface="-apple-system"/>
              </a:rPr>
              <a:t>A tutorial demonstrating calculation of watershed burn severity can be found here: </a:t>
            </a:r>
            <a:r>
              <a:rPr lang="en-US" sz="1200" b="0" i="0" dirty="0">
                <a:solidFill>
                  <a:srgbClr val="0052CC"/>
                </a:solidFill>
                <a:effectLst/>
                <a:latin typeface="-apple-system"/>
                <a:hlinkClick r:id="rId7"/>
              </a:rPr>
              <a:t>Watershed Burn Severity Calculation Procedure</a:t>
            </a:r>
            <a:r>
              <a:rPr lang="en-US" sz="1200" b="0" i="0" dirty="0">
                <a:solidFill>
                  <a:srgbClr val="003366"/>
                </a:solidFill>
                <a:effectLst/>
                <a:latin typeface="-apple-system"/>
              </a:rPr>
              <a:t>.</a:t>
            </a:r>
            <a:endParaRPr lang="en-US" sz="1200" b="0" i="0" dirty="0">
              <a:solidFill>
                <a:srgbClr val="333333"/>
              </a:solidFill>
              <a:effectLst/>
              <a:latin typeface="-apple-system"/>
            </a:endParaRPr>
          </a:p>
          <a:p>
            <a:pPr algn="l"/>
            <a:r>
              <a:rPr lang="en-US" sz="1200" b="0" i="0" dirty="0">
                <a:solidFill>
                  <a:srgbClr val="333333"/>
                </a:solidFill>
                <a:effectLst/>
                <a:latin typeface="-apple-system"/>
              </a:rPr>
              <a:t>The </a:t>
            </a:r>
            <a:r>
              <a:rPr lang="en-US" sz="1200" b="1" i="0" dirty="0">
                <a:solidFill>
                  <a:srgbClr val="333333"/>
                </a:solidFill>
                <a:effectLst/>
                <a:latin typeface="-apple-system"/>
              </a:rPr>
              <a:t>Dry Duration </a:t>
            </a:r>
            <a:r>
              <a:rPr lang="en-US" sz="1200" b="0" i="0" dirty="0">
                <a:solidFill>
                  <a:srgbClr val="333333"/>
                </a:solidFill>
                <a:effectLst/>
                <a:latin typeface="-apple-system"/>
              </a:rPr>
              <a:t>describes the required time between precipitation events exceeding the </a:t>
            </a:r>
            <a:r>
              <a:rPr lang="en-US" sz="1200" b="1" i="0" dirty="0">
                <a:solidFill>
                  <a:srgbClr val="333333"/>
                </a:solidFill>
                <a:effectLst/>
                <a:latin typeface="-apple-system"/>
              </a:rPr>
              <a:t>Rain Intensity Threshold </a:t>
            </a:r>
          </a:p>
          <a:p>
            <a:pPr algn="l"/>
            <a:r>
              <a:rPr lang="en-US" sz="1200" b="0" i="0" dirty="0">
                <a:solidFill>
                  <a:srgbClr val="333333"/>
                </a:solidFill>
                <a:effectLst/>
                <a:latin typeface="-apple-system"/>
              </a:rPr>
              <a:t>that must occur for the events to contribute to the recovery of the surface layer.</a:t>
            </a:r>
          </a:p>
          <a:p>
            <a:endParaRPr lang="en-US" dirty="0"/>
          </a:p>
        </p:txBody>
      </p:sp>
      <p:pic>
        <p:nvPicPr>
          <p:cNvPr id="9" name="Picture 8">
            <a:extLst>
              <a:ext uri="{FF2B5EF4-FFF2-40B4-BE49-F238E27FC236}">
                <a16:creationId xmlns:a16="http://schemas.microsoft.com/office/drawing/2014/main" id="{F03CDE64-20CD-FD35-42DE-E5369ED8AD26}"/>
              </a:ext>
            </a:extLst>
          </p:cNvPr>
          <p:cNvPicPr>
            <a:picLocks noChangeAspect="1"/>
          </p:cNvPicPr>
          <p:nvPr/>
        </p:nvPicPr>
        <p:blipFill>
          <a:blip r:embed="rId8"/>
          <a:stretch>
            <a:fillRect/>
          </a:stretch>
        </p:blipFill>
        <p:spPr>
          <a:xfrm>
            <a:off x="8625786" y="970841"/>
            <a:ext cx="3212728" cy="1970833"/>
          </a:xfrm>
          <a:prstGeom prst="rect">
            <a:avLst/>
          </a:prstGeom>
          <a:ln>
            <a:solidFill>
              <a:srgbClr val="808080"/>
            </a:solidFill>
          </a:ln>
        </p:spPr>
      </p:pic>
    </p:spTree>
    <p:extLst>
      <p:ext uri="{BB962C8B-B14F-4D97-AF65-F5344CB8AC3E}">
        <p14:creationId xmlns:p14="http://schemas.microsoft.com/office/powerpoint/2010/main" val="3680252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b="1" dirty="0">
                <a:solidFill>
                  <a:srgbClr val="00B0F0"/>
                </a:solidFill>
              </a:rPr>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2</a:t>
            </a:fld>
            <a:endParaRPr lang="en-US"/>
          </a:p>
        </p:txBody>
      </p:sp>
    </p:spTree>
    <p:extLst>
      <p:ext uri="{BB962C8B-B14F-4D97-AF65-F5344CB8AC3E}">
        <p14:creationId xmlns:p14="http://schemas.microsoft.com/office/powerpoint/2010/main" val="3202810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7065D-6B1B-4E57-93F7-98F812F05DC7}"/>
              </a:ext>
            </a:extLst>
          </p:cNvPr>
          <p:cNvSpPr>
            <a:spLocks noGrp="1"/>
          </p:cNvSpPr>
          <p:nvPr>
            <p:ph type="title"/>
          </p:nvPr>
        </p:nvSpPr>
        <p:spPr>
          <a:xfrm>
            <a:off x="779720" y="10089"/>
            <a:ext cx="10013907" cy="1325563"/>
          </a:xfrm>
        </p:spPr>
        <p:txBody>
          <a:bodyPr/>
          <a:lstStyle/>
          <a:p>
            <a:r>
              <a:rPr lang="en-US" dirty="0"/>
              <a:t>Comparison with/without Dynamic Infiltration Loss Method</a:t>
            </a:r>
          </a:p>
        </p:txBody>
      </p:sp>
      <p:pic>
        <p:nvPicPr>
          <p:cNvPr id="26" name="Content Placeholder 25">
            <a:extLst>
              <a:ext uri="{FF2B5EF4-FFF2-40B4-BE49-F238E27FC236}">
                <a16:creationId xmlns:a16="http://schemas.microsoft.com/office/drawing/2014/main" id="{8390C911-36DB-40BD-99BC-B67439951333}"/>
              </a:ext>
            </a:extLst>
          </p:cNvPr>
          <p:cNvPicPr>
            <a:picLocks noGrp="1" noChangeAspect="1"/>
          </p:cNvPicPr>
          <p:nvPr>
            <p:ph idx="1"/>
          </p:nvPr>
        </p:nvPicPr>
        <p:blipFill>
          <a:blip r:embed="rId2"/>
          <a:stretch>
            <a:fillRect/>
          </a:stretch>
        </p:blipFill>
        <p:spPr>
          <a:xfrm>
            <a:off x="3197688" y="5029298"/>
            <a:ext cx="2871357" cy="1649502"/>
          </a:xfrm>
          <a:ln>
            <a:solidFill>
              <a:schemeClr val="accent1"/>
            </a:solidFill>
          </a:ln>
        </p:spPr>
      </p:pic>
      <p:pic>
        <p:nvPicPr>
          <p:cNvPr id="14" name="Picture 13">
            <a:extLst>
              <a:ext uri="{FF2B5EF4-FFF2-40B4-BE49-F238E27FC236}">
                <a16:creationId xmlns:a16="http://schemas.microsoft.com/office/drawing/2014/main" id="{75BDD724-0082-46C1-B972-2615CCDC7303}"/>
              </a:ext>
            </a:extLst>
          </p:cNvPr>
          <p:cNvPicPr>
            <a:picLocks noChangeAspect="1"/>
          </p:cNvPicPr>
          <p:nvPr/>
        </p:nvPicPr>
        <p:blipFill>
          <a:blip r:embed="rId3"/>
          <a:stretch>
            <a:fillRect/>
          </a:stretch>
        </p:blipFill>
        <p:spPr>
          <a:xfrm>
            <a:off x="4439619" y="1258758"/>
            <a:ext cx="3946214" cy="975469"/>
          </a:xfrm>
          <a:prstGeom prst="rect">
            <a:avLst/>
          </a:prstGeom>
          <a:ln>
            <a:solidFill>
              <a:schemeClr val="accent1"/>
            </a:solidFill>
          </a:ln>
        </p:spPr>
      </p:pic>
      <p:pic>
        <p:nvPicPr>
          <p:cNvPr id="18" name="Picture 17">
            <a:extLst>
              <a:ext uri="{FF2B5EF4-FFF2-40B4-BE49-F238E27FC236}">
                <a16:creationId xmlns:a16="http://schemas.microsoft.com/office/drawing/2014/main" id="{D5FC33BD-182E-49D8-912E-D1578445B054}"/>
              </a:ext>
            </a:extLst>
          </p:cNvPr>
          <p:cNvPicPr>
            <a:picLocks noChangeAspect="1"/>
          </p:cNvPicPr>
          <p:nvPr/>
        </p:nvPicPr>
        <p:blipFill>
          <a:blip r:embed="rId4"/>
          <a:stretch>
            <a:fillRect/>
          </a:stretch>
        </p:blipFill>
        <p:spPr>
          <a:xfrm>
            <a:off x="326890" y="1258758"/>
            <a:ext cx="3894810" cy="1843920"/>
          </a:xfrm>
          <a:prstGeom prst="rect">
            <a:avLst/>
          </a:prstGeom>
          <a:ln>
            <a:solidFill>
              <a:schemeClr val="accent1"/>
            </a:solidFill>
          </a:ln>
        </p:spPr>
      </p:pic>
      <p:pic>
        <p:nvPicPr>
          <p:cNvPr id="5" name="Picture 4">
            <a:extLst>
              <a:ext uri="{FF2B5EF4-FFF2-40B4-BE49-F238E27FC236}">
                <a16:creationId xmlns:a16="http://schemas.microsoft.com/office/drawing/2014/main" id="{85FB96A1-957E-4C58-926C-D9F216BDE3F0}"/>
              </a:ext>
            </a:extLst>
          </p:cNvPr>
          <p:cNvPicPr>
            <a:picLocks noChangeAspect="1"/>
          </p:cNvPicPr>
          <p:nvPr/>
        </p:nvPicPr>
        <p:blipFill>
          <a:blip r:embed="rId5"/>
          <a:stretch>
            <a:fillRect/>
          </a:stretch>
        </p:blipFill>
        <p:spPr>
          <a:xfrm>
            <a:off x="8603753" y="1258758"/>
            <a:ext cx="3195783" cy="1843920"/>
          </a:xfrm>
          <a:prstGeom prst="rect">
            <a:avLst/>
          </a:prstGeom>
          <a:ln>
            <a:solidFill>
              <a:schemeClr val="accent1"/>
            </a:solidFill>
          </a:ln>
        </p:spPr>
      </p:pic>
      <p:pic>
        <p:nvPicPr>
          <p:cNvPr id="8" name="Picture 7">
            <a:extLst>
              <a:ext uri="{FF2B5EF4-FFF2-40B4-BE49-F238E27FC236}">
                <a16:creationId xmlns:a16="http://schemas.microsoft.com/office/drawing/2014/main" id="{FD2E28B1-9E0D-4BD8-92AB-D248B5235050}"/>
              </a:ext>
            </a:extLst>
          </p:cNvPr>
          <p:cNvPicPr>
            <a:picLocks noChangeAspect="1"/>
          </p:cNvPicPr>
          <p:nvPr/>
        </p:nvPicPr>
        <p:blipFill>
          <a:blip r:embed="rId6"/>
          <a:stretch>
            <a:fillRect/>
          </a:stretch>
        </p:blipFill>
        <p:spPr>
          <a:xfrm>
            <a:off x="326890" y="3233379"/>
            <a:ext cx="2871358" cy="1735672"/>
          </a:xfrm>
          <a:prstGeom prst="rect">
            <a:avLst/>
          </a:prstGeom>
          <a:ln>
            <a:solidFill>
              <a:schemeClr val="accent1"/>
            </a:solidFill>
          </a:ln>
        </p:spPr>
      </p:pic>
      <p:pic>
        <p:nvPicPr>
          <p:cNvPr id="15" name="Picture 14">
            <a:extLst>
              <a:ext uri="{FF2B5EF4-FFF2-40B4-BE49-F238E27FC236}">
                <a16:creationId xmlns:a16="http://schemas.microsoft.com/office/drawing/2014/main" id="{9B732C24-B293-45F0-A2B3-3D7812727A6A}"/>
              </a:ext>
            </a:extLst>
          </p:cNvPr>
          <p:cNvPicPr>
            <a:picLocks noChangeAspect="1"/>
          </p:cNvPicPr>
          <p:nvPr/>
        </p:nvPicPr>
        <p:blipFill>
          <a:blip r:embed="rId7"/>
          <a:stretch>
            <a:fillRect/>
          </a:stretch>
        </p:blipFill>
        <p:spPr>
          <a:xfrm>
            <a:off x="6069605" y="3231874"/>
            <a:ext cx="2869543" cy="1734575"/>
          </a:xfrm>
          <a:prstGeom prst="rect">
            <a:avLst/>
          </a:prstGeom>
          <a:ln>
            <a:solidFill>
              <a:schemeClr val="accent1"/>
            </a:solidFill>
          </a:ln>
        </p:spPr>
      </p:pic>
      <p:pic>
        <p:nvPicPr>
          <p:cNvPr id="17" name="Picture 16">
            <a:extLst>
              <a:ext uri="{FF2B5EF4-FFF2-40B4-BE49-F238E27FC236}">
                <a16:creationId xmlns:a16="http://schemas.microsoft.com/office/drawing/2014/main" id="{9C3EE24B-D6F0-4476-A8CE-BACB566446EA}"/>
              </a:ext>
            </a:extLst>
          </p:cNvPr>
          <p:cNvPicPr>
            <a:picLocks noChangeAspect="1"/>
          </p:cNvPicPr>
          <p:nvPr/>
        </p:nvPicPr>
        <p:blipFill>
          <a:blip r:embed="rId8"/>
          <a:stretch>
            <a:fillRect/>
          </a:stretch>
        </p:blipFill>
        <p:spPr>
          <a:xfrm>
            <a:off x="3198247" y="3230778"/>
            <a:ext cx="2871358" cy="1735672"/>
          </a:xfrm>
          <a:prstGeom prst="rect">
            <a:avLst/>
          </a:prstGeom>
          <a:ln>
            <a:solidFill>
              <a:schemeClr val="accent1"/>
            </a:solidFill>
          </a:ln>
        </p:spPr>
      </p:pic>
      <p:pic>
        <p:nvPicPr>
          <p:cNvPr id="21" name="Picture 20">
            <a:extLst>
              <a:ext uri="{FF2B5EF4-FFF2-40B4-BE49-F238E27FC236}">
                <a16:creationId xmlns:a16="http://schemas.microsoft.com/office/drawing/2014/main" id="{48434EB6-01D5-4573-9D67-5AB5DE16FB14}"/>
              </a:ext>
            </a:extLst>
          </p:cNvPr>
          <p:cNvPicPr>
            <a:picLocks noChangeAspect="1"/>
          </p:cNvPicPr>
          <p:nvPr/>
        </p:nvPicPr>
        <p:blipFill>
          <a:blip r:embed="rId9"/>
          <a:stretch>
            <a:fillRect/>
          </a:stretch>
        </p:blipFill>
        <p:spPr>
          <a:xfrm>
            <a:off x="8941831" y="3230778"/>
            <a:ext cx="2869543" cy="1734574"/>
          </a:xfrm>
          <a:prstGeom prst="rect">
            <a:avLst/>
          </a:prstGeom>
          <a:ln>
            <a:solidFill>
              <a:schemeClr val="accent1"/>
            </a:solidFill>
          </a:ln>
        </p:spPr>
      </p:pic>
      <p:pic>
        <p:nvPicPr>
          <p:cNvPr id="22" name="Picture 21">
            <a:extLst>
              <a:ext uri="{FF2B5EF4-FFF2-40B4-BE49-F238E27FC236}">
                <a16:creationId xmlns:a16="http://schemas.microsoft.com/office/drawing/2014/main" id="{A6EAF620-1A39-4D30-8836-2D90D20863E8}"/>
              </a:ext>
            </a:extLst>
          </p:cNvPr>
          <p:cNvPicPr>
            <a:picLocks noChangeAspect="1"/>
          </p:cNvPicPr>
          <p:nvPr/>
        </p:nvPicPr>
        <p:blipFill>
          <a:blip r:embed="rId10"/>
          <a:stretch>
            <a:fillRect/>
          </a:stretch>
        </p:blipFill>
        <p:spPr>
          <a:xfrm>
            <a:off x="326890" y="5031899"/>
            <a:ext cx="2871357" cy="1649502"/>
          </a:xfrm>
          <a:prstGeom prst="rect">
            <a:avLst/>
          </a:prstGeom>
          <a:ln>
            <a:solidFill>
              <a:schemeClr val="accent1"/>
            </a:solidFill>
          </a:ln>
        </p:spPr>
      </p:pic>
      <p:pic>
        <p:nvPicPr>
          <p:cNvPr id="23" name="Picture 22">
            <a:extLst>
              <a:ext uri="{FF2B5EF4-FFF2-40B4-BE49-F238E27FC236}">
                <a16:creationId xmlns:a16="http://schemas.microsoft.com/office/drawing/2014/main" id="{FA16A4BC-00F2-4A45-8E52-13344BD1072C}"/>
              </a:ext>
            </a:extLst>
          </p:cNvPr>
          <p:cNvPicPr>
            <a:picLocks noChangeAspect="1"/>
          </p:cNvPicPr>
          <p:nvPr/>
        </p:nvPicPr>
        <p:blipFill>
          <a:blip r:embed="rId11"/>
          <a:stretch>
            <a:fillRect/>
          </a:stretch>
        </p:blipFill>
        <p:spPr>
          <a:xfrm>
            <a:off x="6068349" y="5039961"/>
            <a:ext cx="2871355" cy="1649502"/>
          </a:xfrm>
          <a:prstGeom prst="rect">
            <a:avLst/>
          </a:prstGeom>
          <a:ln>
            <a:solidFill>
              <a:schemeClr val="accent1"/>
            </a:solidFill>
          </a:ln>
        </p:spPr>
      </p:pic>
      <p:pic>
        <p:nvPicPr>
          <p:cNvPr id="24" name="Picture 23">
            <a:extLst>
              <a:ext uri="{FF2B5EF4-FFF2-40B4-BE49-F238E27FC236}">
                <a16:creationId xmlns:a16="http://schemas.microsoft.com/office/drawing/2014/main" id="{864BBC0D-2ABF-4191-A31C-614E78775B7B}"/>
              </a:ext>
            </a:extLst>
          </p:cNvPr>
          <p:cNvPicPr>
            <a:picLocks noChangeAspect="1"/>
          </p:cNvPicPr>
          <p:nvPr/>
        </p:nvPicPr>
        <p:blipFill>
          <a:blip r:embed="rId12"/>
          <a:stretch>
            <a:fillRect/>
          </a:stretch>
        </p:blipFill>
        <p:spPr>
          <a:xfrm>
            <a:off x="8939147" y="5038863"/>
            <a:ext cx="2869542" cy="1648461"/>
          </a:xfrm>
          <a:prstGeom prst="rect">
            <a:avLst/>
          </a:prstGeom>
          <a:ln>
            <a:solidFill>
              <a:schemeClr val="accent1"/>
            </a:solidFill>
          </a:ln>
        </p:spPr>
      </p:pic>
      <p:sp>
        <p:nvSpPr>
          <p:cNvPr id="3" name="Rectangle 2">
            <a:extLst>
              <a:ext uri="{FF2B5EF4-FFF2-40B4-BE49-F238E27FC236}">
                <a16:creationId xmlns:a16="http://schemas.microsoft.com/office/drawing/2014/main" id="{D15D99B0-D42B-7E36-C1A6-9BD1D4B5737A}"/>
              </a:ext>
            </a:extLst>
          </p:cNvPr>
          <p:cNvSpPr/>
          <p:nvPr/>
        </p:nvSpPr>
        <p:spPr>
          <a:xfrm>
            <a:off x="326890" y="3230778"/>
            <a:ext cx="11472646" cy="173457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5E1948ED-C673-2D79-30F2-68987CBC5DCD}"/>
              </a:ext>
            </a:extLst>
          </p:cNvPr>
          <p:cNvSpPr/>
          <p:nvPr/>
        </p:nvSpPr>
        <p:spPr>
          <a:xfrm>
            <a:off x="326890" y="5035745"/>
            <a:ext cx="11472646" cy="1643055"/>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F5C9618-551E-C0D1-0A41-87D159467B39}"/>
              </a:ext>
            </a:extLst>
          </p:cNvPr>
          <p:cNvSpPr/>
          <p:nvPr/>
        </p:nvSpPr>
        <p:spPr>
          <a:xfrm>
            <a:off x="2438400"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EB6E2CC-FBE9-EEB8-77A4-996ADFF065C0}"/>
              </a:ext>
            </a:extLst>
          </p:cNvPr>
          <p:cNvSpPr/>
          <p:nvPr/>
        </p:nvSpPr>
        <p:spPr>
          <a:xfrm>
            <a:off x="5310453"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BF684B7-D012-C1AB-B4B0-CF88DB736490}"/>
              </a:ext>
            </a:extLst>
          </p:cNvPr>
          <p:cNvSpPr/>
          <p:nvPr/>
        </p:nvSpPr>
        <p:spPr>
          <a:xfrm>
            <a:off x="8175003"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A74B059-FBD5-79D5-B4FC-12B70853631F}"/>
              </a:ext>
            </a:extLst>
          </p:cNvPr>
          <p:cNvSpPr/>
          <p:nvPr/>
        </p:nvSpPr>
        <p:spPr>
          <a:xfrm>
            <a:off x="11054317" y="4642884"/>
            <a:ext cx="304800"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84994DE-85E3-7F4E-54B3-18651BC2DBAD}"/>
              </a:ext>
            </a:extLst>
          </p:cNvPr>
          <p:cNvSpPr/>
          <p:nvPr/>
        </p:nvSpPr>
        <p:spPr>
          <a:xfrm>
            <a:off x="2406501" y="6374857"/>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AD49BD3-642B-BEF3-B9D0-FA62998CDD09}"/>
              </a:ext>
            </a:extLst>
          </p:cNvPr>
          <p:cNvSpPr/>
          <p:nvPr/>
        </p:nvSpPr>
        <p:spPr>
          <a:xfrm>
            <a:off x="5275013" y="6374857"/>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6AC0EDE-E39C-5691-92A6-DFE02EABDC09}"/>
              </a:ext>
            </a:extLst>
          </p:cNvPr>
          <p:cNvSpPr/>
          <p:nvPr/>
        </p:nvSpPr>
        <p:spPr>
          <a:xfrm>
            <a:off x="8140872" y="6389033"/>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BD8B4D4-15E8-148C-2597-6A4675E37F02}"/>
              </a:ext>
            </a:extLst>
          </p:cNvPr>
          <p:cNvSpPr/>
          <p:nvPr/>
        </p:nvSpPr>
        <p:spPr>
          <a:xfrm>
            <a:off x="11025965" y="6389033"/>
            <a:ext cx="30480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6DBE19A-3EB8-4885-3CBB-8D2D8E54B1FE}"/>
              </a:ext>
            </a:extLst>
          </p:cNvPr>
          <p:cNvSpPr/>
          <p:nvPr/>
        </p:nvSpPr>
        <p:spPr>
          <a:xfrm>
            <a:off x="1881962" y="3429000"/>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30C35563-C8C9-ADF1-7CBD-FCA35FF470CA}"/>
              </a:ext>
            </a:extLst>
          </p:cNvPr>
          <p:cNvSpPr/>
          <p:nvPr/>
        </p:nvSpPr>
        <p:spPr>
          <a:xfrm>
            <a:off x="10490510" y="3424313"/>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CCFF9E5F-B8D6-B13F-72CC-F3C4E78F5A0D}"/>
              </a:ext>
            </a:extLst>
          </p:cNvPr>
          <p:cNvSpPr/>
          <p:nvPr/>
        </p:nvSpPr>
        <p:spPr>
          <a:xfrm>
            <a:off x="7618284" y="3429000"/>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91D4972C-9AC7-13B2-A9A2-3B33B9093C33}"/>
              </a:ext>
            </a:extLst>
          </p:cNvPr>
          <p:cNvSpPr/>
          <p:nvPr/>
        </p:nvSpPr>
        <p:spPr>
          <a:xfrm>
            <a:off x="4746927" y="3432544"/>
            <a:ext cx="932121" cy="14885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E46D5F63-9C0A-5624-ED25-FF01723B4240}"/>
              </a:ext>
            </a:extLst>
          </p:cNvPr>
          <p:cNvSpPr/>
          <p:nvPr/>
        </p:nvSpPr>
        <p:spPr>
          <a:xfrm>
            <a:off x="1939968" y="5213497"/>
            <a:ext cx="771333" cy="147084"/>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DD668AF-0735-B7BF-C0F2-4F525CA04194}"/>
              </a:ext>
            </a:extLst>
          </p:cNvPr>
          <p:cNvSpPr/>
          <p:nvPr/>
        </p:nvSpPr>
        <p:spPr>
          <a:xfrm>
            <a:off x="4808953" y="5211725"/>
            <a:ext cx="790626"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B1DEEF90-2030-C7C0-815A-B37A2E5684EE}"/>
              </a:ext>
            </a:extLst>
          </p:cNvPr>
          <p:cNvSpPr/>
          <p:nvPr/>
        </p:nvSpPr>
        <p:spPr>
          <a:xfrm>
            <a:off x="7671633" y="5227673"/>
            <a:ext cx="774040"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428DAE44-FDCA-0115-4716-F80AD73FEDE5}"/>
              </a:ext>
            </a:extLst>
          </p:cNvPr>
          <p:cNvSpPr/>
          <p:nvPr/>
        </p:nvSpPr>
        <p:spPr>
          <a:xfrm>
            <a:off x="10542293" y="5227673"/>
            <a:ext cx="798746" cy="148856"/>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43965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a:xfrm>
            <a:off x="756386" y="232252"/>
            <a:ext cx="10185088" cy="785419"/>
          </a:xfrm>
        </p:spPr>
        <p:txBody>
          <a:bodyPr/>
          <a:lstStyle/>
          <a:p>
            <a:r>
              <a:rPr lang="en-US" dirty="0"/>
              <a:t>1-Year Comparison</a:t>
            </a:r>
          </a:p>
        </p:txBody>
      </p:sp>
      <p:pic>
        <p:nvPicPr>
          <p:cNvPr id="5" name="Picture 4">
            <a:extLst>
              <a:ext uri="{FF2B5EF4-FFF2-40B4-BE49-F238E27FC236}">
                <a16:creationId xmlns:a16="http://schemas.microsoft.com/office/drawing/2014/main" id="{6EE9BDB4-C367-4229-B823-C1E818884841}"/>
              </a:ext>
            </a:extLst>
          </p:cNvPr>
          <p:cNvPicPr>
            <a:picLocks noChangeAspect="1"/>
          </p:cNvPicPr>
          <p:nvPr/>
        </p:nvPicPr>
        <p:blipFill>
          <a:blip r:embed="rId2"/>
          <a:stretch>
            <a:fillRect/>
          </a:stretch>
        </p:blipFill>
        <p:spPr>
          <a:xfrm>
            <a:off x="0" y="1421648"/>
            <a:ext cx="12192000" cy="2407151"/>
          </a:xfrm>
          <a:prstGeom prst="rect">
            <a:avLst/>
          </a:prstGeom>
        </p:spPr>
      </p:pic>
      <p:pic>
        <p:nvPicPr>
          <p:cNvPr id="6" name="Picture 5">
            <a:extLst>
              <a:ext uri="{FF2B5EF4-FFF2-40B4-BE49-F238E27FC236}">
                <a16:creationId xmlns:a16="http://schemas.microsoft.com/office/drawing/2014/main" id="{D5A7B123-A5BA-4B3B-8E91-83ACF583AE15}"/>
              </a:ext>
            </a:extLst>
          </p:cNvPr>
          <p:cNvPicPr>
            <a:picLocks noChangeAspect="1"/>
          </p:cNvPicPr>
          <p:nvPr/>
        </p:nvPicPr>
        <p:blipFill>
          <a:blip r:embed="rId3"/>
          <a:stretch>
            <a:fillRect/>
          </a:stretch>
        </p:blipFill>
        <p:spPr>
          <a:xfrm>
            <a:off x="756386" y="4000524"/>
            <a:ext cx="4342962" cy="2625224"/>
          </a:xfrm>
          <a:prstGeom prst="rect">
            <a:avLst/>
          </a:prstGeom>
        </p:spPr>
      </p:pic>
      <p:pic>
        <p:nvPicPr>
          <p:cNvPr id="7" name="Picture 6">
            <a:extLst>
              <a:ext uri="{FF2B5EF4-FFF2-40B4-BE49-F238E27FC236}">
                <a16:creationId xmlns:a16="http://schemas.microsoft.com/office/drawing/2014/main" id="{860B1179-B549-4C00-8E28-AD75FADE94A0}"/>
              </a:ext>
            </a:extLst>
          </p:cNvPr>
          <p:cNvPicPr>
            <a:picLocks noChangeAspect="1"/>
          </p:cNvPicPr>
          <p:nvPr/>
        </p:nvPicPr>
        <p:blipFill>
          <a:blip r:embed="rId4"/>
          <a:stretch>
            <a:fillRect/>
          </a:stretch>
        </p:blipFill>
        <p:spPr>
          <a:xfrm>
            <a:off x="6727256" y="4000524"/>
            <a:ext cx="4569837" cy="2625224"/>
          </a:xfrm>
          <a:prstGeom prst="rect">
            <a:avLst/>
          </a:prstGeom>
        </p:spPr>
      </p:pic>
    </p:spTree>
    <p:extLst>
      <p:ext uri="{BB962C8B-B14F-4D97-AF65-F5344CB8AC3E}">
        <p14:creationId xmlns:p14="http://schemas.microsoft.com/office/powerpoint/2010/main" val="4111288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p:txBody>
          <a:bodyPr/>
          <a:lstStyle/>
          <a:p>
            <a:r>
              <a:rPr lang="en-US" dirty="0"/>
              <a:t>2-Year Comparison</a:t>
            </a:r>
          </a:p>
        </p:txBody>
      </p:sp>
      <p:pic>
        <p:nvPicPr>
          <p:cNvPr id="8" name="Content Placeholder 7">
            <a:extLst>
              <a:ext uri="{FF2B5EF4-FFF2-40B4-BE49-F238E27FC236}">
                <a16:creationId xmlns:a16="http://schemas.microsoft.com/office/drawing/2014/main" id="{3275A348-E591-4CFB-9749-25E422B00754}"/>
              </a:ext>
            </a:extLst>
          </p:cNvPr>
          <p:cNvPicPr>
            <a:picLocks noGrp="1" noChangeAspect="1"/>
          </p:cNvPicPr>
          <p:nvPr>
            <p:ph idx="1"/>
          </p:nvPr>
        </p:nvPicPr>
        <p:blipFill>
          <a:blip r:embed="rId2"/>
          <a:stretch>
            <a:fillRect/>
          </a:stretch>
        </p:blipFill>
        <p:spPr>
          <a:xfrm>
            <a:off x="-4771" y="1799922"/>
            <a:ext cx="12203751" cy="2432854"/>
          </a:xfrm>
        </p:spPr>
      </p:pic>
      <p:pic>
        <p:nvPicPr>
          <p:cNvPr id="9" name="Content Placeholder 25">
            <a:extLst>
              <a:ext uri="{FF2B5EF4-FFF2-40B4-BE49-F238E27FC236}">
                <a16:creationId xmlns:a16="http://schemas.microsoft.com/office/drawing/2014/main" id="{E77348B2-17A1-4088-9906-82019C62DB13}"/>
              </a:ext>
            </a:extLst>
          </p:cNvPr>
          <p:cNvPicPr>
            <a:picLocks noChangeAspect="1"/>
          </p:cNvPicPr>
          <p:nvPr/>
        </p:nvPicPr>
        <p:blipFill>
          <a:blip r:embed="rId3"/>
          <a:stretch>
            <a:fillRect/>
          </a:stretch>
        </p:blipFill>
        <p:spPr>
          <a:xfrm>
            <a:off x="6783963" y="4232776"/>
            <a:ext cx="4569837" cy="2625224"/>
          </a:xfrm>
          <a:prstGeom prst="rect">
            <a:avLst/>
          </a:prstGeom>
        </p:spPr>
      </p:pic>
      <p:pic>
        <p:nvPicPr>
          <p:cNvPr id="10" name="Picture 9">
            <a:extLst>
              <a:ext uri="{FF2B5EF4-FFF2-40B4-BE49-F238E27FC236}">
                <a16:creationId xmlns:a16="http://schemas.microsoft.com/office/drawing/2014/main" id="{69973D44-AF1C-4B54-BFAE-D65EA3D7D8CE}"/>
              </a:ext>
            </a:extLst>
          </p:cNvPr>
          <p:cNvPicPr>
            <a:picLocks noChangeAspect="1"/>
          </p:cNvPicPr>
          <p:nvPr/>
        </p:nvPicPr>
        <p:blipFill>
          <a:blip r:embed="rId4"/>
          <a:stretch>
            <a:fillRect/>
          </a:stretch>
        </p:blipFill>
        <p:spPr>
          <a:xfrm>
            <a:off x="838199" y="4215784"/>
            <a:ext cx="4371073" cy="2642216"/>
          </a:xfrm>
          <a:prstGeom prst="rect">
            <a:avLst/>
          </a:prstGeom>
        </p:spPr>
      </p:pic>
    </p:spTree>
    <p:extLst>
      <p:ext uri="{BB962C8B-B14F-4D97-AF65-F5344CB8AC3E}">
        <p14:creationId xmlns:p14="http://schemas.microsoft.com/office/powerpoint/2010/main" val="445514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p:txBody>
          <a:bodyPr/>
          <a:lstStyle/>
          <a:p>
            <a:r>
              <a:rPr lang="en-US" dirty="0"/>
              <a:t>3-Year Comparison</a:t>
            </a:r>
          </a:p>
        </p:txBody>
      </p:sp>
      <p:pic>
        <p:nvPicPr>
          <p:cNvPr id="4" name="Picture 3">
            <a:extLst>
              <a:ext uri="{FF2B5EF4-FFF2-40B4-BE49-F238E27FC236}">
                <a16:creationId xmlns:a16="http://schemas.microsoft.com/office/drawing/2014/main" id="{F5AE8561-E43F-4651-B3C9-48DDDE35CAD7}"/>
              </a:ext>
            </a:extLst>
          </p:cNvPr>
          <p:cNvPicPr>
            <a:picLocks noChangeAspect="1"/>
          </p:cNvPicPr>
          <p:nvPr/>
        </p:nvPicPr>
        <p:blipFill>
          <a:blip r:embed="rId2"/>
          <a:stretch>
            <a:fillRect/>
          </a:stretch>
        </p:blipFill>
        <p:spPr>
          <a:xfrm>
            <a:off x="0" y="1841784"/>
            <a:ext cx="12192000" cy="2391825"/>
          </a:xfrm>
          <a:prstGeom prst="rect">
            <a:avLst/>
          </a:prstGeom>
        </p:spPr>
      </p:pic>
      <p:sp>
        <p:nvSpPr>
          <p:cNvPr id="6" name="Content Placeholder 5">
            <a:extLst>
              <a:ext uri="{FF2B5EF4-FFF2-40B4-BE49-F238E27FC236}">
                <a16:creationId xmlns:a16="http://schemas.microsoft.com/office/drawing/2014/main" id="{28618BFF-CA6A-4C3C-A784-8561C86F38BB}"/>
              </a:ext>
            </a:extLst>
          </p:cNvPr>
          <p:cNvSpPr>
            <a:spLocks noGrp="1"/>
          </p:cNvSpPr>
          <p:nvPr>
            <p:ph idx="1"/>
          </p:nvPr>
        </p:nvSpPr>
        <p:spPr/>
        <p:txBody>
          <a:bodyPr/>
          <a:lstStyle/>
          <a:p>
            <a:endParaRPr lang="en-US" dirty="0"/>
          </a:p>
        </p:txBody>
      </p:sp>
      <p:pic>
        <p:nvPicPr>
          <p:cNvPr id="11" name="Picture 10">
            <a:extLst>
              <a:ext uri="{FF2B5EF4-FFF2-40B4-BE49-F238E27FC236}">
                <a16:creationId xmlns:a16="http://schemas.microsoft.com/office/drawing/2014/main" id="{B3D8BCC1-262D-41F7-B8BF-D2CE2E1B0E8A}"/>
              </a:ext>
            </a:extLst>
          </p:cNvPr>
          <p:cNvPicPr>
            <a:picLocks noChangeAspect="1"/>
          </p:cNvPicPr>
          <p:nvPr/>
        </p:nvPicPr>
        <p:blipFill>
          <a:blip r:embed="rId3"/>
          <a:stretch>
            <a:fillRect/>
          </a:stretch>
        </p:blipFill>
        <p:spPr>
          <a:xfrm>
            <a:off x="838200" y="4233608"/>
            <a:ext cx="4341584" cy="2624391"/>
          </a:xfrm>
          <a:prstGeom prst="rect">
            <a:avLst/>
          </a:prstGeom>
        </p:spPr>
      </p:pic>
      <p:pic>
        <p:nvPicPr>
          <p:cNvPr id="12" name="Picture 11">
            <a:extLst>
              <a:ext uri="{FF2B5EF4-FFF2-40B4-BE49-F238E27FC236}">
                <a16:creationId xmlns:a16="http://schemas.microsoft.com/office/drawing/2014/main" id="{9B351FD8-88FF-4D98-9E5A-A1B9EAD6DAAE}"/>
              </a:ext>
            </a:extLst>
          </p:cNvPr>
          <p:cNvPicPr>
            <a:picLocks noChangeAspect="1"/>
          </p:cNvPicPr>
          <p:nvPr/>
        </p:nvPicPr>
        <p:blipFill>
          <a:blip r:embed="rId4"/>
          <a:stretch>
            <a:fillRect/>
          </a:stretch>
        </p:blipFill>
        <p:spPr>
          <a:xfrm>
            <a:off x="6785415" y="4233608"/>
            <a:ext cx="4568385" cy="2624392"/>
          </a:xfrm>
          <a:prstGeom prst="rect">
            <a:avLst/>
          </a:prstGeom>
        </p:spPr>
      </p:pic>
    </p:spTree>
    <p:extLst>
      <p:ext uri="{BB962C8B-B14F-4D97-AF65-F5344CB8AC3E}">
        <p14:creationId xmlns:p14="http://schemas.microsoft.com/office/powerpoint/2010/main" val="3339669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F535-19DA-4A7E-A1C3-62BC0AB2DAF9}"/>
              </a:ext>
            </a:extLst>
          </p:cNvPr>
          <p:cNvSpPr>
            <a:spLocks noGrp="1"/>
          </p:cNvSpPr>
          <p:nvPr>
            <p:ph type="title"/>
          </p:nvPr>
        </p:nvSpPr>
        <p:spPr>
          <a:xfrm>
            <a:off x="705577" y="-346043"/>
            <a:ext cx="10515600" cy="1325563"/>
          </a:xfrm>
        </p:spPr>
        <p:txBody>
          <a:bodyPr/>
          <a:lstStyle/>
          <a:p>
            <a:r>
              <a:rPr lang="en-US" dirty="0"/>
              <a:t>9-Year Comparison</a:t>
            </a:r>
          </a:p>
        </p:txBody>
      </p:sp>
      <p:sp>
        <p:nvSpPr>
          <p:cNvPr id="6" name="Content Placeholder 5">
            <a:extLst>
              <a:ext uri="{FF2B5EF4-FFF2-40B4-BE49-F238E27FC236}">
                <a16:creationId xmlns:a16="http://schemas.microsoft.com/office/drawing/2014/main" id="{28618BFF-CA6A-4C3C-A784-8561C86F38BB}"/>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98624013-1513-4991-93D5-851A17238909}"/>
              </a:ext>
            </a:extLst>
          </p:cNvPr>
          <p:cNvPicPr>
            <a:picLocks noChangeAspect="1"/>
          </p:cNvPicPr>
          <p:nvPr/>
        </p:nvPicPr>
        <p:blipFill>
          <a:blip r:embed="rId2"/>
          <a:stretch>
            <a:fillRect/>
          </a:stretch>
        </p:blipFill>
        <p:spPr>
          <a:xfrm>
            <a:off x="0" y="528540"/>
            <a:ext cx="12192000" cy="2366400"/>
          </a:xfrm>
          <a:prstGeom prst="rect">
            <a:avLst/>
          </a:prstGeom>
        </p:spPr>
      </p:pic>
      <p:pic>
        <p:nvPicPr>
          <p:cNvPr id="8" name="Picture 7">
            <a:extLst>
              <a:ext uri="{FF2B5EF4-FFF2-40B4-BE49-F238E27FC236}">
                <a16:creationId xmlns:a16="http://schemas.microsoft.com/office/drawing/2014/main" id="{0FAEA1B8-7D2D-4876-95DD-8E98ACB94FB9}"/>
              </a:ext>
            </a:extLst>
          </p:cNvPr>
          <p:cNvPicPr>
            <a:picLocks noChangeAspect="1"/>
          </p:cNvPicPr>
          <p:nvPr/>
        </p:nvPicPr>
        <p:blipFill>
          <a:blip r:embed="rId3"/>
          <a:stretch>
            <a:fillRect/>
          </a:stretch>
        </p:blipFill>
        <p:spPr>
          <a:xfrm>
            <a:off x="0" y="2894940"/>
            <a:ext cx="12192000" cy="2366400"/>
          </a:xfrm>
          <a:prstGeom prst="rect">
            <a:avLst/>
          </a:prstGeom>
        </p:spPr>
      </p:pic>
      <p:pic>
        <p:nvPicPr>
          <p:cNvPr id="13" name="Picture 12">
            <a:extLst>
              <a:ext uri="{FF2B5EF4-FFF2-40B4-BE49-F238E27FC236}">
                <a16:creationId xmlns:a16="http://schemas.microsoft.com/office/drawing/2014/main" id="{5F41B804-A8FB-4242-A7DA-55934026C75E}"/>
              </a:ext>
            </a:extLst>
          </p:cNvPr>
          <p:cNvPicPr>
            <a:picLocks noChangeAspect="1"/>
          </p:cNvPicPr>
          <p:nvPr/>
        </p:nvPicPr>
        <p:blipFill>
          <a:blip r:embed="rId4"/>
          <a:stretch>
            <a:fillRect/>
          </a:stretch>
        </p:blipFill>
        <p:spPr>
          <a:xfrm>
            <a:off x="838200" y="5146394"/>
            <a:ext cx="2831547" cy="1711606"/>
          </a:xfrm>
          <a:prstGeom prst="rect">
            <a:avLst/>
          </a:prstGeom>
        </p:spPr>
      </p:pic>
      <p:pic>
        <p:nvPicPr>
          <p:cNvPr id="14" name="Picture 13">
            <a:extLst>
              <a:ext uri="{FF2B5EF4-FFF2-40B4-BE49-F238E27FC236}">
                <a16:creationId xmlns:a16="http://schemas.microsoft.com/office/drawing/2014/main" id="{67D297D6-FEE6-499E-B29B-04385DE0BF65}"/>
              </a:ext>
            </a:extLst>
          </p:cNvPr>
          <p:cNvPicPr>
            <a:picLocks noChangeAspect="1"/>
          </p:cNvPicPr>
          <p:nvPr/>
        </p:nvPicPr>
        <p:blipFill>
          <a:blip r:embed="rId5"/>
          <a:stretch>
            <a:fillRect/>
          </a:stretch>
        </p:blipFill>
        <p:spPr>
          <a:xfrm>
            <a:off x="8522255" y="5229825"/>
            <a:ext cx="2834230" cy="1628175"/>
          </a:xfrm>
          <a:prstGeom prst="rect">
            <a:avLst/>
          </a:prstGeom>
        </p:spPr>
      </p:pic>
    </p:spTree>
    <p:extLst>
      <p:ext uri="{BB962C8B-B14F-4D97-AF65-F5344CB8AC3E}">
        <p14:creationId xmlns:p14="http://schemas.microsoft.com/office/powerpoint/2010/main" val="4037595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b="1" dirty="0">
                <a:solidFill>
                  <a:srgbClr val="00B0F0"/>
                </a:solidFill>
              </a:rPr>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25</a:t>
            </a:fld>
            <a:endParaRPr lang="en-US"/>
          </a:p>
        </p:txBody>
      </p:sp>
    </p:spTree>
    <p:extLst>
      <p:ext uri="{BB962C8B-B14F-4D97-AF65-F5344CB8AC3E}">
        <p14:creationId xmlns:p14="http://schemas.microsoft.com/office/powerpoint/2010/main" val="3195130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065FFB-E8E1-F5BE-4D4D-A07BDF17C5F4}"/>
              </a:ext>
            </a:extLst>
          </p:cNvPr>
          <p:cNvSpPr>
            <a:spLocks noGrp="1"/>
          </p:cNvSpPr>
          <p:nvPr>
            <p:ph type="title"/>
          </p:nvPr>
        </p:nvSpPr>
        <p:spPr/>
        <p:txBody>
          <a:bodyPr/>
          <a:lstStyle/>
          <a:p>
            <a:r>
              <a:rPr lang="en-US" dirty="0"/>
              <a:t>Study Motivation</a:t>
            </a:r>
          </a:p>
        </p:txBody>
      </p:sp>
      <p:sp>
        <p:nvSpPr>
          <p:cNvPr id="4" name="TextBox 3">
            <a:extLst>
              <a:ext uri="{FF2B5EF4-FFF2-40B4-BE49-F238E27FC236}">
                <a16:creationId xmlns:a16="http://schemas.microsoft.com/office/drawing/2014/main" id="{B5F8D28A-FFA6-9B69-AF31-E433C0134C41}"/>
              </a:ext>
            </a:extLst>
          </p:cNvPr>
          <p:cNvSpPr txBox="1"/>
          <p:nvPr/>
        </p:nvSpPr>
        <p:spPr>
          <a:xfrm>
            <a:off x="710119" y="1459149"/>
            <a:ext cx="10729609" cy="1200329"/>
          </a:xfrm>
          <a:prstGeom prst="rect">
            <a:avLst/>
          </a:prstGeom>
          <a:noFill/>
        </p:spPr>
        <p:txBody>
          <a:bodyPr wrap="square" rtlCol="0">
            <a:spAutoFit/>
          </a:bodyPr>
          <a:lstStyle/>
          <a:p>
            <a:r>
              <a:rPr lang="en-US" dirty="0"/>
              <a:t>“Existing methods for adjusting CNs to account for wildfire effects are for </a:t>
            </a:r>
            <a:r>
              <a:rPr lang="en-US" b="1" dirty="0">
                <a:solidFill>
                  <a:srgbClr val="FF0000"/>
                </a:solidFill>
              </a:rPr>
              <a:t>the most part based heavily upon the hydrologic judgment of practitioners </a:t>
            </a:r>
            <a:r>
              <a:rPr lang="en-US" dirty="0"/>
              <a:t>who have studied burned watersheds.”</a:t>
            </a:r>
          </a:p>
          <a:p>
            <a:endParaRPr lang="en-US" dirty="0"/>
          </a:p>
          <a:p>
            <a:r>
              <a:rPr lang="en-US" dirty="0"/>
              <a:t>						- USDS (2016)</a:t>
            </a:r>
          </a:p>
        </p:txBody>
      </p:sp>
      <p:pic>
        <p:nvPicPr>
          <p:cNvPr id="6" name="Picture 5">
            <a:extLst>
              <a:ext uri="{FF2B5EF4-FFF2-40B4-BE49-F238E27FC236}">
                <a16:creationId xmlns:a16="http://schemas.microsoft.com/office/drawing/2014/main" id="{D109D5AB-43EE-E2F7-90CD-46AE29684147}"/>
              </a:ext>
            </a:extLst>
          </p:cNvPr>
          <p:cNvPicPr>
            <a:picLocks noChangeAspect="1"/>
          </p:cNvPicPr>
          <p:nvPr/>
        </p:nvPicPr>
        <p:blipFill>
          <a:blip r:embed="rId2"/>
          <a:stretch>
            <a:fillRect/>
          </a:stretch>
        </p:blipFill>
        <p:spPr>
          <a:xfrm>
            <a:off x="3365972" y="3156726"/>
            <a:ext cx="5106819" cy="3344722"/>
          </a:xfrm>
          <a:prstGeom prst="rect">
            <a:avLst/>
          </a:prstGeom>
          <a:ln w="3175"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537405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607" y="239232"/>
            <a:ext cx="10126983" cy="641056"/>
          </a:xfrm>
        </p:spPr>
        <p:txBody>
          <a:bodyPr/>
          <a:lstStyle/>
          <a:p>
            <a:r>
              <a:rPr lang="en-US" dirty="0">
                <a:solidFill>
                  <a:schemeClr val="tx1"/>
                </a:solidFill>
              </a:rPr>
              <a:t>Future development plan</a:t>
            </a:r>
            <a:endParaRPr lang="en-US" sz="2800" dirty="0">
              <a:solidFill>
                <a:schemeClr val="tx1"/>
              </a:solidFill>
            </a:endParaRPr>
          </a:p>
        </p:txBody>
      </p:sp>
      <p:sp>
        <p:nvSpPr>
          <p:cNvPr id="18434" name="Text Placeholder 2"/>
          <p:cNvSpPr>
            <a:spLocks noGrp="1"/>
          </p:cNvSpPr>
          <p:nvPr>
            <p:ph type="body" sz="quarter" idx="12"/>
          </p:nvPr>
        </p:nvSpPr>
        <p:spPr>
          <a:xfrm>
            <a:off x="892345" y="1188509"/>
            <a:ext cx="7797288" cy="4176093"/>
          </a:xfrm>
        </p:spPr>
        <p:txBody>
          <a:bodyPr/>
          <a:lstStyle/>
          <a:p>
            <a:pPr marL="285750" indent="-285750">
              <a:buFont typeface="Arial" panose="020B0604020202020204" pitchFamily="34" charset="0"/>
              <a:buChar char="•"/>
            </a:pPr>
            <a:r>
              <a:rPr lang="en-US" dirty="0">
                <a:solidFill>
                  <a:schemeClr val="tx1"/>
                </a:solidFill>
              </a:rPr>
              <a:t>Develop a Modified Green &amp; </a:t>
            </a:r>
            <a:r>
              <a:rPr lang="en-US" dirty="0" err="1">
                <a:solidFill>
                  <a:schemeClr val="tx1"/>
                </a:solidFill>
              </a:rPr>
              <a:t>Ampt</a:t>
            </a:r>
            <a:r>
              <a:rPr lang="en-US" dirty="0">
                <a:solidFill>
                  <a:schemeClr val="tx1"/>
                </a:solidFill>
              </a:rPr>
              <a:t> Infiltration Loss Method (Shillito and Berli, 2020) in HEC-HMS</a:t>
            </a:r>
          </a:p>
          <a:p>
            <a:pPr marL="285750" indent="-285750">
              <a:buFont typeface="Arial" panose="020B0604020202020204" pitchFamily="34" charset="0"/>
              <a:buChar char="•"/>
            </a:pPr>
            <a:endParaRPr lang="en-US" dirty="0">
              <a:solidFill>
                <a:schemeClr val="tx1"/>
              </a:solidFill>
            </a:endParaRPr>
          </a:p>
          <a:p>
            <a:endParaRPr lang="en-US" dirty="0">
              <a:solidFill>
                <a:schemeClr val="bg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endParaRPr lang="en-US" dirty="0">
              <a:solidFill>
                <a:schemeClr val="tx1"/>
              </a:solidFill>
            </a:endParaRPr>
          </a:p>
          <a:p>
            <a:pPr marL="342900" indent="-342900">
              <a:buFont typeface="Arial" panose="020B0604020202020204" pitchFamily="34" charset="0"/>
              <a:buChar char="•"/>
            </a:pPr>
            <a:r>
              <a:rPr lang="en-US" dirty="0">
                <a:solidFill>
                  <a:schemeClr val="tx1"/>
                </a:solidFill>
              </a:rPr>
              <a:t>Develop a Surface Runoff Models based on the </a:t>
            </a:r>
            <a:r>
              <a:rPr lang="en-US" dirty="0" err="1">
                <a:solidFill>
                  <a:schemeClr val="tx1"/>
                </a:solidFill>
              </a:rPr>
              <a:t>sorptivity</a:t>
            </a:r>
            <a:r>
              <a:rPr lang="en-US" dirty="0">
                <a:solidFill>
                  <a:schemeClr val="tx1"/>
                </a:solidFill>
              </a:rPr>
              <a:t>, because </a:t>
            </a:r>
            <a:r>
              <a:rPr lang="en-US" b="1" dirty="0" err="1">
                <a:solidFill>
                  <a:schemeClr val="tx1"/>
                </a:solidFill>
              </a:rPr>
              <a:t>sorptivity</a:t>
            </a:r>
            <a:r>
              <a:rPr lang="en-US" b="1" dirty="0">
                <a:solidFill>
                  <a:schemeClr val="tx1"/>
                </a:solidFill>
              </a:rPr>
              <a:t> is a direct measure of soil water repellency </a:t>
            </a:r>
            <a:r>
              <a:rPr lang="en-US" dirty="0">
                <a:solidFill>
                  <a:schemeClr val="tx1"/>
                </a:solidFill>
              </a:rPr>
              <a:t>(SWR). (Shillito et al., 2020) </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512763" lvl="1" indent="-285750">
              <a:buFont typeface="Arial" panose="020B0604020202020204" pitchFamily="34" charset="0"/>
              <a:buChar char="•"/>
            </a:pPr>
            <a:endParaRPr lang="en-US" dirty="0">
              <a:solidFill>
                <a:schemeClr val="bg1"/>
              </a:solidFill>
            </a:endParaRPr>
          </a:p>
          <a:p>
            <a:endParaRPr lang="en-US" dirty="0"/>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7AE744A-383C-4AFC-950B-E5C24EC56858}"/>
              </a:ext>
            </a:extLst>
          </p:cNvPr>
          <p:cNvSpPr txBox="1"/>
          <p:nvPr/>
        </p:nvSpPr>
        <p:spPr>
          <a:xfrm>
            <a:off x="9649092" y="1027877"/>
            <a:ext cx="137046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New Mexico</a:t>
            </a:r>
          </a:p>
        </p:txBody>
      </p:sp>
      <p:sp>
        <p:nvSpPr>
          <p:cNvPr id="25" name="Text Placeholder 12">
            <a:extLst>
              <a:ext uri="{FF2B5EF4-FFF2-40B4-BE49-F238E27FC236}">
                <a16:creationId xmlns:a16="http://schemas.microsoft.com/office/drawing/2014/main" id="{62398C4B-0677-8A52-4C90-87FBDDB44BF7}"/>
              </a:ext>
            </a:extLst>
          </p:cNvPr>
          <p:cNvSpPr txBox="1">
            <a:spLocks/>
          </p:cNvSpPr>
          <p:nvPr/>
        </p:nvSpPr>
        <p:spPr>
          <a:xfrm>
            <a:off x="1109893" y="4338357"/>
            <a:ext cx="7598980" cy="882941"/>
          </a:xfrm>
          <a:prstGeom prst="rect">
            <a:avLst/>
          </a:prstGeom>
        </p:spPr>
        <p:txBody>
          <a:bodyP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indent="0">
              <a:buClr>
                <a:srgbClr val="FF0000"/>
              </a:buClr>
              <a:buNone/>
            </a:pPr>
            <a:r>
              <a:rPr lang="en-US" sz="1400" dirty="0"/>
              <a:t>where</a:t>
            </a:r>
          </a:p>
          <a:p>
            <a:pPr marL="0" indent="0">
              <a:buClr>
                <a:srgbClr val="FF0000"/>
              </a:buClr>
              <a:buNone/>
            </a:pPr>
            <a:r>
              <a:rPr lang="en-US" sz="1400" dirty="0"/>
              <a:t>I = cumulative infiltration, K = hydraulic conductivity, </a:t>
            </a:r>
            <a:r>
              <a:rPr lang="el-GR" sz="1400" dirty="0"/>
              <a:t>ψ</a:t>
            </a:r>
            <a:r>
              <a:rPr lang="en-US" sz="1400" dirty="0">
                <a:cs typeface="Times New Roman" panose="02020603050405020304" pitchFamily="18" charset="0"/>
              </a:rPr>
              <a:t> = the effective suction at the wetting front, </a:t>
            </a:r>
            <a:r>
              <a:rPr lang="el-GR" sz="1400" dirty="0">
                <a:cs typeface="Times New Roman" panose="02020603050405020304" pitchFamily="18" charset="0"/>
              </a:rPr>
              <a:t>Δθ</a:t>
            </a:r>
            <a:r>
              <a:rPr lang="en-US" sz="1400" dirty="0">
                <a:cs typeface="Times New Roman" panose="02020603050405020304" pitchFamily="18" charset="0"/>
              </a:rPr>
              <a:t>= change in soil water content, S = </a:t>
            </a:r>
            <a:r>
              <a:rPr lang="en-US" sz="1400" dirty="0" err="1">
                <a:cs typeface="Times New Roman" panose="02020603050405020304" pitchFamily="18" charset="0"/>
              </a:rPr>
              <a:t>sorptivity</a:t>
            </a:r>
            <a:r>
              <a:rPr lang="en-US" sz="1400" dirty="0">
                <a:cs typeface="Times New Roman" panose="02020603050405020304" pitchFamily="18" charset="0"/>
              </a:rPr>
              <a:t>, and t = time</a:t>
            </a:r>
          </a:p>
          <a:p>
            <a:pPr marL="0" indent="0">
              <a:buClr>
                <a:srgbClr val="FF0000"/>
              </a:buClr>
              <a:buNone/>
            </a:pPr>
            <a:endParaRPr lang="en-US" sz="1400" dirty="0"/>
          </a:p>
        </p:txBody>
      </p:sp>
      <mc:AlternateContent xmlns:mc="http://schemas.openxmlformats.org/markup-compatibility/2006" xmlns:a14="http://schemas.microsoft.com/office/drawing/2010/main">
        <mc:Choice Requires="a14">
          <p:sp>
            <p:nvSpPr>
              <p:cNvPr id="4" name="TextBox 5">
                <a:extLst>
                  <a:ext uri="{FF2B5EF4-FFF2-40B4-BE49-F238E27FC236}">
                    <a16:creationId xmlns:a16="http://schemas.microsoft.com/office/drawing/2014/main" id="{FACA019D-F2C9-B6B0-F024-EFC18B4E710C}"/>
                  </a:ext>
                </a:extLst>
              </p:cNvPr>
              <p:cNvSpPr txBox="1"/>
              <p:nvPr/>
            </p:nvSpPr>
            <p:spPr>
              <a:xfrm flipH="1">
                <a:off x="1630503" y="1574096"/>
                <a:ext cx="5550357" cy="305218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𝐼</m:t>
                      </m:r>
                      <m:r>
                        <a:rPr lang="en-US" sz="2400" b="0" i="1" smtClean="0">
                          <a:latin typeface="Cambria Math" panose="02040503050406030204" pitchFamily="18" charset="0"/>
                        </a:rPr>
                        <m:t>=</m:t>
                      </m:r>
                      <m:r>
                        <a:rPr lang="en-US" sz="2400" b="0" i="1" smtClean="0">
                          <a:latin typeface="Cambria Math" panose="02040503050406030204" pitchFamily="18" charset="0"/>
                        </a:rPr>
                        <m:t>𝐾𝑡</m:t>
                      </m:r>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𝜓</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𝜃</m:t>
                      </m:r>
                      <m:r>
                        <a:rPr lang="en-US" sz="2400" b="0" i="1" smtClean="0">
                          <a:latin typeface="Cambria Math" panose="02040503050406030204" pitchFamily="18" charset="0"/>
                          <a:ea typeface="Cambria Math" panose="02040503050406030204" pitchFamily="18" charset="0"/>
                        </a:rPr>
                        <m:t>𝑙𝑛</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𝐼</m:t>
                              </m:r>
                            </m:num>
                            <m:den>
                              <m:r>
                                <a:rPr lang="en-US" sz="2400" i="1">
                                  <a:latin typeface="Cambria Math" panose="02040503050406030204" pitchFamily="18" charset="0"/>
                                  <a:ea typeface="Cambria Math" panose="02040503050406030204" pitchFamily="18" charset="0"/>
                                </a:rPr>
                                <m:t>𝜓</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𝜃</m:t>
                              </m:r>
                            </m:den>
                          </m:f>
                        </m:e>
                      </m:d>
                    </m:oMath>
                  </m:oMathPara>
                </a14:m>
                <a:endParaRPr lang="en-US" sz="2400" dirty="0"/>
              </a:p>
              <a:p>
                <a:r>
                  <a:rPr lang="en-US" dirty="0"/>
                  <a:t>                             </a:t>
                </a:r>
              </a:p>
              <a:p>
                <a:r>
                  <a:rPr lang="en-US" dirty="0"/>
                  <a:t> Using </a:t>
                </a:r>
              </a:p>
              <a:p>
                <a:endParaRPr lang="en-US" dirty="0"/>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𝐼</m:t>
                      </m:r>
                      <m:r>
                        <a:rPr lang="en-US" sz="2400" i="1">
                          <a:latin typeface="Cambria Math" panose="02040503050406030204" pitchFamily="18" charset="0"/>
                        </a:rPr>
                        <m:t>=</m:t>
                      </m:r>
                      <m:r>
                        <a:rPr lang="en-US" sz="2400" b="0" i="1" smtClean="0">
                          <a:latin typeface="Cambria Math" panose="02040503050406030204" pitchFamily="18" charset="0"/>
                        </a:rPr>
                        <m:t>𝐾</m:t>
                      </m:r>
                      <m:r>
                        <a:rPr lang="en-US" sz="2400" i="1">
                          <a:latin typeface="Cambria Math" panose="02040503050406030204" pitchFamily="18" charset="0"/>
                          <a:ea typeface="Cambria Math" panose="02040503050406030204" pitchFamily="18" charset="0"/>
                        </a:rPr>
                        <m:t>𝑡</m:t>
                      </m:r>
                      <m:r>
                        <a:rPr lang="en-US" sz="2400" i="1">
                          <a:latin typeface="Cambria Math" panose="02040503050406030204" pitchFamily="18" charset="0"/>
                          <a:ea typeface="Cambria Math" panose="02040503050406030204" pitchFamily="18" charset="0"/>
                        </a:rPr>
                        <m:t>+ </m:t>
                      </m:r>
                      <m:f>
                        <m:fPr>
                          <m:ctrlPr>
                            <a:rPr lang="en-US" sz="2400" i="1" smtClean="0">
                              <a:solidFill>
                                <a:srgbClr val="FF0000"/>
                              </a:solidFill>
                              <a:latin typeface="Cambria Math" panose="02040503050406030204" pitchFamily="18" charset="0"/>
                              <a:ea typeface="Cambria Math" panose="02040503050406030204" pitchFamily="18" charset="0"/>
                            </a:rPr>
                          </m:ctrlPr>
                        </m:fPr>
                        <m:num>
                          <m:sSup>
                            <m:sSupPr>
                              <m:ctrlPr>
                                <a:rPr lang="en-US" sz="2400" i="1">
                                  <a:solidFill>
                                    <a:srgbClr val="FF0000"/>
                                  </a:solidFill>
                                  <a:latin typeface="Cambria Math" panose="02040503050406030204" pitchFamily="18" charset="0"/>
                                  <a:ea typeface="Cambria Math" panose="02040503050406030204" pitchFamily="18" charset="0"/>
                                </a:rPr>
                              </m:ctrlPr>
                            </m:sSupPr>
                            <m:e>
                              <m:r>
                                <a:rPr lang="en-US" sz="2400" i="1">
                                  <a:solidFill>
                                    <a:srgbClr val="FF0000"/>
                                  </a:solidFill>
                                  <a:latin typeface="Cambria Math" panose="02040503050406030204" pitchFamily="18" charset="0"/>
                                  <a:ea typeface="Cambria Math" panose="02040503050406030204" pitchFamily="18" charset="0"/>
                                </a:rPr>
                                <m:t>𝑆</m:t>
                              </m:r>
                            </m:e>
                            <m:sup>
                              <m:r>
                                <a:rPr lang="en-US" sz="2400" i="1">
                                  <a:solidFill>
                                    <a:srgbClr val="FF0000"/>
                                  </a:solidFill>
                                  <a:latin typeface="Cambria Math" panose="02040503050406030204" pitchFamily="18" charset="0"/>
                                  <a:ea typeface="Cambria Math" panose="02040503050406030204" pitchFamily="18" charset="0"/>
                                </a:rPr>
                                <m:t>2</m:t>
                              </m:r>
                            </m:sup>
                          </m:sSup>
                        </m:num>
                        <m:den>
                          <m:r>
                            <a:rPr lang="en-US" sz="2400" i="1">
                              <a:solidFill>
                                <a:srgbClr val="FF0000"/>
                              </a:solidFill>
                              <a:latin typeface="Cambria Math" panose="02040503050406030204" pitchFamily="18" charset="0"/>
                              <a:ea typeface="Cambria Math" panose="02040503050406030204" pitchFamily="18" charset="0"/>
                            </a:rPr>
                            <m:t>2</m:t>
                          </m:r>
                          <m:r>
                            <a:rPr lang="en-US" sz="2400" b="0" i="1" smtClean="0">
                              <a:solidFill>
                                <a:srgbClr val="FF0000"/>
                              </a:solidFill>
                              <a:latin typeface="Cambria Math" panose="02040503050406030204" pitchFamily="18" charset="0"/>
                              <a:ea typeface="Cambria Math" panose="02040503050406030204" pitchFamily="18" charset="0"/>
                            </a:rPr>
                            <m:t>𝐾</m:t>
                          </m:r>
                        </m:den>
                      </m:f>
                      <m:r>
                        <a:rPr lang="en-US" sz="2400" i="1">
                          <a:latin typeface="Cambria Math" panose="02040503050406030204" pitchFamily="18" charset="0"/>
                          <a:ea typeface="Cambria Math" panose="02040503050406030204" pitchFamily="18" charset="0"/>
                        </a:rPr>
                        <m:t>𝑙𝑛</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1+</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𝐼</m:t>
                              </m:r>
                              <m:r>
                                <a:rPr lang="en-US" sz="2400" i="1" smtClean="0">
                                  <a:solidFill>
                                    <a:srgbClr val="FF0000"/>
                                  </a:solidFill>
                                  <a:latin typeface="Cambria Math" panose="02040503050406030204" pitchFamily="18" charset="0"/>
                                  <a:ea typeface="Cambria Math" panose="02040503050406030204" pitchFamily="18" charset="0"/>
                                </a:rPr>
                                <m:t>2</m:t>
                              </m:r>
                              <m:r>
                                <a:rPr lang="en-US" sz="2400" b="0" i="1" smtClean="0">
                                  <a:solidFill>
                                    <a:srgbClr val="FF0000"/>
                                  </a:solidFill>
                                  <a:latin typeface="Cambria Math" panose="02040503050406030204" pitchFamily="18" charset="0"/>
                                  <a:ea typeface="Cambria Math" panose="02040503050406030204" pitchFamily="18" charset="0"/>
                                </a:rPr>
                                <m:t>𝐾</m:t>
                              </m:r>
                            </m:num>
                            <m:den>
                              <m:sSup>
                                <m:sSupPr>
                                  <m:ctrlPr>
                                    <a:rPr lang="en-US" sz="2400" i="1" smtClean="0">
                                      <a:solidFill>
                                        <a:srgbClr val="FF0000"/>
                                      </a:solidFill>
                                      <a:latin typeface="Cambria Math" panose="02040503050406030204" pitchFamily="18" charset="0"/>
                                      <a:ea typeface="Cambria Math" panose="02040503050406030204" pitchFamily="18" charset="0"/>
                                    </a:rPr>
                                  </m:ctrlPr>
                                </m:sSupPr>
                                <m:e>
                                  <m:r>
                                    <a:rPr lang="en-US" sz="2400" i="1">
                                      <a:solidFill>
                                        <a:srgbClr val="FF0000"/>
                                      </a:solidFill>
                                      <a:latin typeface="Cambria Math" panose="02040503050406030204" pitchFamily="18" charset="0"/>
                                      <a:ea typeface="Cambria Math" panose="02040503050406030204" pitchFamily="18" charset="0"/>
                                    </a:rPr>
                                    <m:t>𝑆</m:t>
                                  </m:r>
                                </m:e>
                                <m:sup>
                                  <m:r>
                                    <a:rPr lang="en-US" sz="2400" i="1">
                                      <a:solidFill>
                                        <a:srgbClr val="FF0000"/>
                                      </a:solidFill>
                                      <a:latin typeface="Cambria Math" panose="02040503050406030204" pitchFamily="18" charset="0"/>
                                      <a:ea typeface="Cambria Math" panose="02040503050406030204" pitchFamily="18" charset="0"/>
                                    </a:rPr>
                                    <m:t>2</m:t>
                                  </m:r>
                                </m:sup>
                              </m:sSup>
                            </m:den>
                          </m:f>
                        </m:e>
                      </m:d>
                    </m:oMath>
                  </m:oMathPara>
                </a14:m>
                <a:endParaRPr lang="en-US" sz="2400" dirty="0"/>
              </a:p>
              <a:p>
                <a:r>
                  <a:rPr lang="en-US" sz="1200" dirty="0"/>
                  <a:t>                               </a:t>
                </a:r>
              </a:p>
            </p:txBody>
          </p:sp>
        </mc:Choice>
        <mc:Fallback xmlns="">
          <p:sp>
            <p:nvSpPr>
              <p:cNvPr id="4" name="TextBox 5">
                <a:extLst>
                  <a:ext uri="{FF2B5EF4-FFF2-40B4-BE49-F238E27FC236}">
                    <a16:creationId xmlns:a16="http://schemas.microsoft.com/office/drawing/2014/main" id="{FACA019D-F2C9-B6B0-F024-EFC18B4E710C}"/>
                  </a:ext>
                </a:extLst>
              </p:cNvPr>
              <p:cNvSpPr txBox="1">
                <a:spLocks noRot="1" noChangeAspect="1" noMove="1" noResize="1" noEditPoints="1" noAdjustHandles="1" noChangeArrowheads="1" noChangeShapeType="1" noTextEdit="1"/>
              </p:cNvSpPr>
              <p:nvPr/>
            </p:nvSpPr>
            <p:spPr>
              <a:xfrm flipH="1">
                <a:off x="1630503" y="1574096"/>
                <a:ext cx="5550357" cy="305218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12">
                <a:extLst>
                  <a:ext uri="{FF2B5EF4-FFF2-40B4-BE49-F238E27FC236}">
                    <a16:creationId xmlns:a16="http://schemas.microsoft.com/office/drawing/2014/main" id="{929BE35C-72B1-4FAD-BF18-AFFB4623A915}"/>
                  </a:ext>
                </a:extLst>
              </p:cNvPr>
              <p:cNvSpPr txBox="1"/>
              <p:nvPr/>
            </p:nvSpPr>
            <p:spPr>
              <a:xfrm>
                <a:off x="2551977" y="2892583"/>
                <a:ext cx="1664879"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t>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r>
                      <a:rPr lang="en-US" sz="2000" b="0" i="1" smtClean="0">
                        <a:latin typeface="Cambria Math" panose="02040503050406030204" pitchFamily="18" charset="0"/>
                      </a:rPr>
                      <m:t>𝐾</m:t>
                    </m:r>
                    <m:r>
                      <a:rPr lang="en-US" sz="2000" b="0" i="1" smtClean="0">
                        <a:latin typeface="Cambria Math" panose="02040503050406030204" pitchFamily="18" charset="0"/>
                        <a:ea typeface="Cambria Math" panose="02040503050406030204" pitchFamily="18" charset="0"/>
                      </a:rPr>
                      <m:t>𝜓</m:t>
                    </m:r>
                    <m:r>
                      <m:rPr>
                        <m:sty m:val="p"/>
                      </m:rPr>
                      <a:rPr lang="el-GR" sz="2000" b="0" i="1" smtClean="0">
                        <a:latin typeface="Cambria Math" panose="02040503050406030204" pitchFamily="18" charset="0"/>
                        <a:ea typeface="Cambria Math" panose="02040503050406030204" pitchFamily="18" charset="0"/>
                      </a:rPr>
                      <m:t>Δ</m:t>
                    </m:r>
                    <m:r>
                      <a:rPr lang="el-GR" sz="2000" b="0" i="1" smtClean="0">
                        <a:latin typeface="Cambria Math" panose="02040503050406030204" pitchFamily="18" charset="0"/>
                        <a:ea typeface="Cambria Math" panose="02040503050406030204" pitchFamily="18" charset="0"/>
                      </a:rPr>
                      <m:t>𝜃</m:t>
                    </m:r>
                  </m:oMath>
                </a14:m>
                <a:endParaRPr lang="en-US" sz="2000" dirty="0"/>
              </a:p>
            </p:txBody>
          </p:sp>
        </mc:Choice>
        <mc:Fallback xmlns="">
          <p:sp>
            <p:nvSpPr>
              <p:cNvPr id="5" name="TextBox 12">
                <a:extLst>
                  <a:ext uri="{FF2B5EF4-FFF2-40B4-BE49-F238E27FC236}">
                    <a16:creationId xmlns:a16="http://schemas.microsoft.com/office/drawing/2014/main" id="{929BE35C-72B1-4FAD-BF18-AFFB4623A915}"/>
                  </a:ext>
                </a:extLst>
              </p:cNvPr>
              <p:cNvSpPr txBox="1">
                <a:spLocks noRot="1" noChangeAspect="1" noMove="1" noResize="1" noEditPoints="1" noAdjustHandles="1" noChangeArrowheads="1" noChangeShapeType="1" noTextEdit="1"/>
              </p:cNvSpPr>
              <p:nvPr/>
            </p:nvSpPr>
            <p:spPr>
              <a:xfrm>
                <a:off x="2551977" y="2892583"/>
                <a:ext cx="1664879" cy="461665"/>
              </a:xfrm>
              <a:prstGeom prst="rect">
                <a:avLst/>
              </a:prstGeom>
              <a:blipFill>
                <a:blip r:embed="rId4"/>
                <a:stretch>
                  <a:fillRect b="-13333"/>
                </a:stretch>
              </a:blipFill>
            </p:spPr>
            <p:txBody>
              <a:bodyPr/>
              <a:lstStyle/>
              <a:p>
                <a:r>
                  <a:rPr lang="en-US">
                    <a:noFill/>
                  </a:rPr>
                  <a:t> </a:t>
                </a:r>
              </a:p>
            </p:txBody>
          </p:sp>
        </mc:Fallback>
      </mc:AlternateContent>
      <p:sp>
        <p:nvSpPr>
          <p:cNvPr id="6" name="TextBox 13">
            <a:extLst>
              <a:ext uri="{FF2B5EF4-FFF2-40B4-BE49-F238E27FC236}">
                <a16:creationId xmlns:a16="http://schemas.microsoft.com/office/drawing/2014/main" id="{CFBB9CC4-2F9E-48DE-9055-6AD37497F631}"/>
              </a:ext>
            </a:extLst>
          </p:cNvPr>
          <p:cNvSpPr txBox="1"/>
          <p:nvPr/>
        </p:nvSpPr>
        <p:spPr>
          <a:xfrm>
            <a:off x="4161833" y="2961713"/>
            <a:ext cx="1584088"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   (Philip, 1957)</a:t>
            </a:r>
          </a:p>
        </p:txBody>
      </p:sp>
      <p:grpSp>
        <p:nvGrpSpPr>
          <p:cNvPr id="26" name="Group 25">
            <a:extLst>
              <a:ext uri="{FF2B5EF4-FFF2-40B4-BE49-F238E27FC236}">
                <a16:creationId xmlns:a16="http://schemas.microsoft.com/office/drawing/2014/main" id="{F1BF5CBF-F0E7-4FD1-88F6-A5500723FA3B}"/>
              </a:ext>
            </a:extLst>
          </p:cNvPr>
          <p:cNvGrpSpPr/>
          <p:nvPr/>
        </p:nvGrpSpPr>
        <p:grpSpPr>
          <a:xfrm>
            <a:off x="8165473" y="1857865"/>
            <a:ext cx="3364522" cy="2295843"/>
            <a:chOff x="2391644" y="1677979"/>
            <a:chExt cx="6296025" cy="3871912"/>
          </a:xfrm>
        </p:grpSpPr>
        <p:sp>
          <p:nvSpPr>
            <p:cNvPr id="31" name="Rectangle 30">
              <a:extLst>
                <a:ext uri="{FF2B5EF4-FFF2-40B4-BE49-F238E27FC236}">
                  <a16:creationId xmlns:a16="http://schemas.microsoft.com/office/drawing/2014/main" id="{99CA5B32-B1B7-40A6-B233-671456568D16}"/>
                </a:ext>
              </a:extLst>
            </p:cNvPr>
            <p:cNvSpPr/>
            <p:nvPr/>
          </p:nvSpPr>
          <p:spPr>
            <a:xfrm>
              <a:off x="2391644" y="2625716"/>
              <a:ext cx="6296025" cy="2924175"/>
            </a:xfrm>
            <a:prstGeom prst="rect">
              <a:avLst/>
            </a:prstGeom>
            <a:blipFill>
              <a:blip r:embed="rId5"/>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cxnSp>
          <p:nvCxnSpPr>
            <p:cNvPr id="32" name="Straight Connector 31">
              <a:extLst>
                <a:ext uri="{FF2B5EF4-FFF2-40B4-BE49-F238E27FC236}">
                  <a16:creationId xmlns:a16="http://schemas.microsoft.com/office/drawing/2014/main" id="{A5FD2605-B59C-450E-A922-B0E4830387AA}"/>
                </a:ext>
              </a:extLst>
            </p:cNvPr>
            <p:cNvCxnSpPr>
              <a:cxnSpLocks/>
            </p:cNvCxnSpPr>
            <p:nvPr/>
          </p:nvCxnSpPr>
          <p:spPr>
            <a:xfrm>
              <a:off x="6392144" y="2609850"/>
              <a:ext cx="2295525" cy="0"/>
            </a:xfrm>
            <a:prstGeom prst="line">
              <a:avLst/>
            </a:prstGeom>
            <a:ln w="508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A981E49-16F1-4B53-B7C2-DF484A394218}"/>
                </a:ext>
              </a:extLst>
            </p:cNvPr>
            <p:cNvCxnSpPr/>
            <p:nvPr/>
          </p:nvCxnSpPr>
          <p:spPr>
            <a:xfrm>
              <a:off x="2391644" y="2619375"/>
              <a:ext cx="2295525" cy="0"/>
            </a:xfrm>
            <a:prstGeom prst="line">
              <a:avLst/>
            </a:prstGeom>
            <a:ln w="508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34" name="Cylinder 33">
              <a:extLst>
                <a:ext uri="{FF2B5EF4-FFF2-40B4-BE49-F238E27FC236}">
                  <a16:creationId xmlns:a16="http://schemas.microsoft.com/office/drawing/2014/main" id="{2AF6AE53-DCF7-4061-8841-A4D82C8FE72F}"/>
                </a:ext>
              </a:extLst>
            </p:cNvPr>
            <p:cNvSpPr/>
            <p:nvPr/>
          </p:nvSpPr>
          <p:spPr>
            <a:xfrm>
              <a:off x="4706001" y="1677979"/>
              <a:ext cx="1704975" cy="2455871"/>
            </a:xfrm>
            <a:prstGeom prst="can">
              <a:avLst>
                <a:gd name="adj" fmla="val 10475"/>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35" name="Cylinder 34">
              <a:extLst>
                <a:ext uri="{FF2B5EF4-FFF2-40B4-BE49-F238E27FC236}">
                  <a16:creationId xmlns:a16="http://schemas.microsoft.com/office/drawing/2014/main" id="{C62E5AFD-C202-420D-817B-20DDCBDEDC17}"/>
                </a:ext>
              </a:extLst>
            </p:cNvPr>
            <p:cNvSpPr/>
            <p:nvPr/>
          </p:nvSpPr>
          <p:spPr>
            <a:xfrm>
              <a:off x="4706001" y="2034580"/>
              <a:ext cx="1704975" cy="67112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36" name="Arc 35">
              <a:extLst>
                <a:ext uri="{FF2B5EF4-FFF2-40B4-BE49-F238E27FC236}">
                  <a16:creationId xmlns:a16="http://schemas.microsoft.com/office/drawing/2014/main" id="{F0EC3D7F-4E7D-4285-B1C5-432180BB7878}"/>
                </a:ext>
              </a:extLst>
            </p:cNvPr>
            <p:cNvSpPr/>
            <p:nvPr/>
          </p:nvSpPr>
          <p:spPr>
            <a:xfrm rot="10800000">
              <a:off x="4649503" y="2378076"/>
              <a:ext cx="1780306" cy="346073"/>
            </a:xfrm>
            <a:prstGeom prst="arc">
              <a:avLst>
                <a:gd name="adj1" fmla="val 10978417"/>
                <a:gd name="adj2" fmla="val 21412686"/>
              </a:avLst>
            </a:prstGeom>
            <a:ln w="508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p>
          </p:txBody>
        </p:sp>
      </p:grpSp>
      <p:cxnSp>
        <p:nvCxnSpPr>
          <p:cNvPr id="27" name="Straight Connector 26">
            <a:extLst>
              <a:ext uri="{FF2B5EF4-FFF2-40B4-BE49-F238E27FC236}">
                <a16:creationId xmlns:a16="http://schemas.microsoft.com/office/drawing/2014/main" id="{583F98BE-8B84-4F92-9EE2-75052F775037}"/>
              </a:ext>
            </a:extLst>
          </p:cNvPr>
          <p:cNvCxnSpPr>
            <a:cxnSpLocks/>
          </p:cNvCxnSpPr>
          <p:nvPr/>
        </p:nvCxnSpPr>
        <p:spPr>
          <a:xfrm>
            <a:off x="9092336" y="2137891"/>
            <a:ext cx="270235" cy="0"/>
          </a:xfrm>
          <a:prstGeom prst="line">
            <a:avLst/>
          </a:prstGeom>
        </p:spPr>
        <p:style>
          <a:lnRef idx="1">
            <a:schemeClr val="dk1"/>
          </a:lnRef>
          <a:fillRef idx="0">
            <a:schemeClr val="dk1"/>
          </a:fillRef>
          <a:effectRef idx="0">
            <a:schemeClr val="dk1"/>
          </a:effectRef>
          <a:fontRef idx="minor">
            <a:schemeClr val="tx1"/>
          </a:fontRef>
        </p:style>
      </p:cxnSp>
      <p:sp>
        <p:nvSpPr>
          <p:cNvPr id="28" name="TextBox 20">
            <a:extLst>
              <a:ext uri="{FF2B5EF4-FFF2-40B4-BE49-F238E27FC236}">
                <a16:creationId xmlns:a16="http://schemas.microsoft.com/office/drawing/2014/main" id="{010ADAC1-C6E7-45BA-A4B1-EA006274E8D5}"/>
              </a:ext>
            </a:extLst>
          </p:cNvPr>
          <p:cNvSpPr txBox="1"/>
          <p:nvPr/>
        </p:nvSpPr>
        <p:spPr>
          <a:xfrm>
            <a:off x="7691301" y="2116178"/>
            <a:ext cx="1695458"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Total </a:t>
            </a:r>
            <a:r>
              <a:rPr lang="en-US" sz="1200" dirty="0" err="1"/>
              <a:t>infil</a:t>
            </a:r>
            <a:r>
              <a:rPr lang="en-US" sz="1200" dirty="0"/>
              <a:t> = I = 1 cm</a:t>
            </a:r>
          </a:p>
        </p:txBody>
      </p:sp>
      <p:cxnSp>
        <p:nvCxnSpPr>
          <p:cNvPr id="29" name="Straight Arrow Connector 28">
            <a:extLst>
              <a:ext uri="{FF2B5EF4-FFF2-40B4-BE49-F238E27FC236}">
                <a16:creationId xmlns:a16="http://schemas.microsoft.com/office/drawing/2014/main" id="{74B98C85-D69B-403E-BCC9-B058C034FE21}"/>
              </a:ext>
            </a:extLst>
          </p:cNvPr>
          <p:cNvCxnSpPr>
            <a:cxnSpLocks/>
          </p:cNvCxnSpPr>
          <p:nvPr/>
        </p:nvCxnSpPr>
        <p:spPr>
          <a:xfrm>
            <a:off x="9155954" y="2137891"/>
            <a:ext cx="0" cy="26279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0" name="TextBox 28">
            <a:extLst>
              <a:ext uri="{FF2B5EF4-FFF2-40B4-BE49-F238E27FC236}">
                <a16:creationId xmlns:a16="http://schemas.microsoft.com/office/drawing/2014/main" id="{0EC59058-21CC-4398-8AC4-2860F764DA33}"/>
              </a:ext>
            </a:extLst>
          </p:cNvPr>
          <p:cNvSpPr txBox="1"/>
          <p:nvPr/>
        </p:nvSpPr>
        <p:spPr>
          <a:xfrm>
            <a:off x="10351838" y="2115572"/>
            <a:ext cx="1553219"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t>t = measured time</a:t>
            </a:r>
          </a:p>
        </p:txBody>
      </p:sp>
      <p:sp>
        <p:nvSpPr>
          <p:cNvPr id="39" name="TextBox 23">
            <a:extLst>
              <a:ext uri="{FF2B5EF4-FFF2-40B4-BE49-F238E27FC236}">
                <a16:creationId xmlns:a16="http://schemas.microsoft.com/office/drawing/2014/main" id="{9EBF8940-BC89-479E-AF66-86D9DB7CFBFE}"/>
              </a:ext>
            </a:extLst>
          </p:cNvPr>
          <p:cNvSpPr txBox="1"/>
          <p:nvPr/>
        </p:nvSpPr>
        <p:spPr>
          <a:xfrm>
            <a:off x="8708873" y="4195051"/>
            <a:ext cx="3905252" cy="116955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dirty="0"/>
              <a:t>Total infiltration = I = St</a:t>
            </a:r>
            <a:r>
              <a:rPr lang="en-US" sz="1400" baseline="30000" dirty="0"/>
              <a:t>1/2</a:t>
            </a:r>
            <a:r>
              <a:rPr lang="en-US" sz="1400" dirty="0"/>
              <a:t> + Kt</a:t>
            </a:r>
          </a:p>
          <a:p>
            <a:endParaRPr lang="en-US" sz="1400" dirty="0"/>
          </a:p>
          <a:p>
            <a:r>
              <a:rPr lang="en-US" sz="1400" dirty="0"/>
              <a:t>At short time:  I = St</a:t>
            </a:r>
            <a:r>
              <a:rPr lang="en-US" sz="1400" baseline="30000" dirty="0"/>
              <a:t>1/2</a:t>
            </a:r>
            <a:r>
              <a:rPr lang="en-US" sz="1400" dirty="0"/>
              <a:t> </a:t>
            </a:r>
          </a:p>
          <a:p>
            <a:endParaRPr lang="en-US" sz="1400" dirty="0"/>
          </a:p>
          <a:p>
            <a:r>
              <a:rPr lang="en-US" sz="1400" dirty="0"/>
              <a:t>Rearranging:   S = I/t</a:t>
            </a:r>
            <a:r>
              <a:rPr lang="en-US" sz="1400" baseline="30000" dirty="0"/>
              <a:t>1/2</a:t>
            </a:r>
          </a:p>
        </p:txBody>
      </p:sp>
    </p:spTree>
    <p:extLst>
      <p:ext uri="{BB962C8B-B14F-4D97-AF65-F5344CB8AC3E}">
        <p14:creationId xmlns:p14="http://schemas.microsoft.com/office/powerpoint/2010/main" val="3061425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B1C5BC-13B8-5453-F6A4-79F151749D71}"/>
              </a:ext>
            </a:extLst>
          </p:cNvPr>
          <p:cNvSpPr txBox="1"/>
          <p:nvPr/>
        </p:nvSpPr>
        <p:spPr>
          <a:xfrm>
            <a:off x="780348" y="160220"/>
            <a:ext cx="10065843" cy="1200329"/>
          </a:xfrm>
          <a:prstGeom prst="rect">
            <a:avLst/>
          </a:prstGeom>
          <a:noFill/>
        </p:spPr>
        <p:txBody>
          <a:bodyPr wrap="square" rtlCol="0">
            <a:spAutoFit/>
          </a:bodyPr>
          <a:lstStyle/>
          <a:p>
            <a:r>
              <a:rPr lang="en-US" sz="2400" b="1" dirty="0"/>
              <a:t>HEC-HMS Modified Green and </a:t>
            </a:r>
            <a:r>
              <a:rPr lang="en-US" sz="2400" b="1" dirty="0" err="1"/>
              <a:t>Ampt</a:t>
            </a:r>
            <a:r>
              <a:rPr lang="en-US" sz="2400" b="1" dirty="0"/>
              <a:t> Infiltration Guidance</a:t>
            </a:r>
          </a:p>
          <a:p>
            <a:r>
              <a:rPr lang="en-US" sz="2400" b="1" dirty="0"/>
              <a:t>Part II:  Addition to EM1110-2-1417, Sorptivity values for model parameter initialization (Draft version)</a:t>
            </a:r>
          </a:p>
        </p:txBody>
      </p:sp>
      <p:graphicFrame>
        <p:nvGraphicFramePr>
          <p:cNvPr id="7" name="Table 6">
            <a:extLst>
              <a:ext uri="{FF2B5EF4-FFF2-40B4-BE49-F238E27FC236}">
                <a16:creationId xmlns:a16="http://schemas.microsoft.com/office/drawing/2014/main" id="{9BA6714C-22F4-A00F-00A7-599E712830F7}"/>
              </a:ext>
            </a:extLst>
          </p:cNvPr>
          <p:cNvGraphicFramePr>
            <a:graphicFrameLocks noGrp="1"/>
          </p:cNvGraphicFramePr>
          <p:nvPr/>
        </p:nvGraphicFramePr>
        <p:xfrm>
          <a:off x="2455653" y="1787401"/>
          <a:ext cx="7280693" cy="4910379"/>
        </p:xfrm>
        <a:graphic>
          <a:graphicData uri="http://schemas.openxmlformats.org/drawingml/2006/table">
            <a:tbl>
              <a:tblPr firstRow="1" firstCol="1" bandRow="1"/>
              <a:tblGrid>
                <a:gridCol w="1058236">
                  <a:extLst>
                    <a:ext uri="{9D8B030D-6E8A-4147-A177-3AD203B41FA5}">
                      <a16:colId xmlns:a16="http://schemas.microsoft.com/office/drawing/2014/main" val="772455126"/>
                    </a:ext>
                  </a:extLst>
                </a:gridCol>
                <a:gridCol w="550064">
                  <a:extLst>
                    <a:ext uri="{9D8B030D-6E8A-4147-A177-3AD203B41FA5}">
                      <a16:colId xmlns:a16="http://schemas.microsoft.com/office/drawing/2014/main" val="3342193909"/>
                    </a:ext>
                  </a:extLst>
                </a:gridCol>
                <a:gridCol w="641378">
                  <a:extLst>
                    <a:ext uri="{9D8B030D-6E8A-4147-A177-3AD203B41FA5}">
                      <a16:colId xmlns:a16="http://schemas.microsoft.com/office/drawing/2014/main" val="2374027023"/>
                    </a:ext>
                  </a:extLst>
                </a:gridCol>
                <a:gridCol w="494261">
                  <a:extLst>
                    <a:ext uri="{9D8B030D-6E8A-4147-A177-3AD203B41FA5}">
                      <a16:colId xmlns:a16="http://schemas.microsoft.com/office/drawing/2014/main" val="3239484017"/>
                    </a:ext>
                  </a:extLst>
                </a:gridCol>
                <a:gridCol w="762408">
                  <a:extLst>
                    <a:ext uri="{9D8B030D-6E8A-4147-A177-3AD203B41FA5}">
                      <a16:colId xmlns:a16="http://schemas.microsoft.com/office/drawing/2014/main" val="2311726254"/>
                    </a:ext>
                  </a:extLst>
                </a:gridCol>
                <a:gridCol w="451500">
                  <a:extLst>
                    <a:ext uri="{9D8B030D-6E8A-4147-A177-3AD203B41FA5}">
                      <a16:colId xmlns:a16="http://schemas.microsoft.com/office/drawing/2014/main" val="2362386649"/>
                    </a:ext>
                  </a:extLst>
                </a:gridCol>
                <a:gridCol w="847924">
                  <a:extLst>
                    <a:ext uri="{9D8B030D-6E8A-4147-A177-3AD203B41FA5}">
                      <a16:colId xmlns:a16="http://schemas.microsoft.com/office/drawing/2014/main" val="694143059"/>
                    </a:ext>
                  </a:extLst>
                </a:gridCol>
                <a:gridCol w="913149">
                  <a:extLst>
                    <a:ext uri="{9D8B030D-6E8A-4147-A177-3AD203B41FA5}">
                      <a16:colId xmlns:a16="http://schemas.microsoft.com/office/drawing/2014/main" val="976133470"/>
                    </a:ext>
                  </a:extLst>
                </a:gridCol>
                <a:gridCol w="782698">
                  <a:extLst>
                    <a:ext uri="{9D8B030D-6E8A-4147-A177-3AD203B41FA5}">
                      <a16:colId xmlns:a16="http://schemas.microsoft.com/office/drawing/2014/main" val="3531720589"/>
                    </a:ext>
                  </a:extLst>
                </a:gridCol>
                <a:gridCol w="779075">
                  <a:extLst>
                    <a:ext uri="{9D8B030D-6E8A-4147-A177-3AD203B41FA5}">
                      <a16:colId xmlns:a16="http://schemas.microsoft.com/office/drawing/2014/main" val="3879610339"/>
                    </a:ext>
                  </a:extLst>
                </a:gridCol>
              </a:tblGrid>
              <a:tr h="438468">
                <a:tc gridSpan="10">
                  <a:txBody>
                    <a:bodyPr/>
                    <a:lstStyle/>
                    <a:p>
                      <a:pPr marL="0" marR="0">
                        <a:spcBef>
                          <a:spcPts val="0"/>
                        </a:spcBef>
                        <a:spcAft>
                          <a:spcPts val="0"/>
                        </a:spcAft>
                      </a:pPr>
                      <a:r>
                        <a:rPr lang="en-US" sz="8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Table 6.2 (mod)</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b="1" dirty="0">
                          <a:effectLst/>
                          <a:latin typeface="Arial" panose="020B0604020202020204" pitchFamily="34" charset="0"/>
                          <a:ea typeface="Times New Roman" panose="02020603050405020304" pitchFamily="18" charset="0"/>
                          <a:cs typeface="Times New Roman" panose="02020603050405020304" pitchFamily="18" charset="0"/>
                        </a:rPr>
                        <a:t>Texture Class Estimates</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(from Rawls and </a:t>
                      </a:r>
                      <a:r>
                        <a:rPr lang="en-US" sz="800" dirty="0" err="1">
                          <a:effectLst/>
                          <a:latin typeface="Arial" panose="020B0604020202020204" pitchFamily="34" charset="0"/>
                          <a:ea typeface="Calibri" panose="020F0502020204030204" pitchFamily="34" charset="0"/>
                          <a:cs typeface="Times New Roman" panose="02020603050405020304" pitchFamily="18" charset="0"/>
                        </a:rPr>
                        <a:t>Brakensiek</a:t>
                      </a:r>
                      <a:r>
                        <a:rPr lang="en-US" sz="800" dirty="0">
                          <a:effectLst/>
                          <a:latin typeface="Arial" panose="020B0604020202020204" pitchFamily="34" charset="0"/>
                          <a:ea typeface="Calibri" panose="020F0502020204030204" pitchFamily="34" charset="0"/>
                          <a:cs typeface="Times New Roman" panose="02020603050405020304" pitchFamily="18" charset="0"/>
                        </a:rPr>
                        <a:t>, 1982 and Rawls, </a:t>
                      </a:r>
                      <a:r>
                        <a:rPr lang="en-US" sz="800" dirty="0" err="1">
                          <a:effectLst/>
                          <a:latin typeface="Arial" panose="020B0604020202020204" pitchFamily="34" charset="0"/>
                          <a:ea typeface="Calibri" panose="020F0502020204030204" pitchFamily="34" charset="0"/>
                          <a:cs typeface="Times New Roman" panose="02020603050405020304" pitchFamily="18" charset="0"/>
                        </a:rPr>
                        <a:t>Brakensiek</a:t>
                      </a:r>
                      <a:r>
                        <a:rPr lang="en-US" sz="800" dirty="0">
                          <a:effectLst/>
                          <a:latin typeface="Arial" panose="020B0604020202020204" pitchFamily="34" charset="0"/>
                          <a:ea typeface="Calibri" panose="020F0502020204030204" pitchFamily="34" charset="0"/>
                          <a:cs typeface="Times New Roman" panose="02020603050405020304" pitchFamily="18" charset="0"/>
                        </a:rPr>
                        <a:t> and Saxton, 1982)</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(Sorptivity data calculated from Kumar and Malik, 1990 or currently unpublished field measurements)</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8761446"/>
                  </a:ext>
                </a:extLst>
              </a:tr>
              <a:tr h="328851">
                <a:tc rowSpan="3">
                  <a:txBody>
                    <a:bodyPr/>
                    <a:lstStyle/>
                    <a:p>
                      <a:pPr marL="0" marR="0" algn="ctr">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Texture class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Sample size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2">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(Columns for Total porosity, Residual saturation, Bubbling pressure, pore size distribution, and </a:t>
                      </a:r>
                      <a:r>
                        <a:rPr lang="en-US" sz="800">
                          <a:solidFill>
                            <a:srgbClr val="D0CECE"/>
                          </a:solidFill>
                          <a:effectLst/>
                          <a:latin typeface="Calibri" panose="020F0502020204030204" pitchFamily="34" charset="0"/>
                          <a:ea typeface="Times New Roman" panose="02020603050405020304" pitchFamily="18" charset="0"/>
                          <a:cs typeface="Times New Roman" panose="02020603050405020304" pitchFamily="18" charset="0"/>
                        </a:rPr>
                        <a:t>γ</a:t>
                      </a: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from original table)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US"/>
                    </a:p>
                  </a:txBody>
                  <a:tcPr/>
                </a:tc>
                <a:tc rowSpan="3">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Saturated hydraulic conductivity Ks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cm/hr</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hf</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cm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Sorptivity</a:t>
                      </a:r>
                      <a:r>
                        <a:rPr lang="en-US" sz="800" baseline="30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1,2, 3</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cm/s</a:t>
                      </a:r>
                      <a:r>
                        <a:rPr lang="en-US" sz="800" baseline="30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(median and range)</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88296823"/>
                  </a:ext>
                </a:extLst>
              </a:tr>
              <a:tr h="219234">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S</a:t>
                      </a:r>
                      <a:r>
                        <a:rPr lang="en-US" sz="800" baseline="-25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Post-wildfire Sorptivity</a:t>
                      </a:r>
                      <a:r>
                        <a:rPr lang="en-US" sz="800" baseline="30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(Sorptivity adjusted for burn severity)</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10880205"/>
                  </a:ext>
                </a:extLst>
              </a:tr>
              <a:tr h="328851">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low</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moderate</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high</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8324528"/>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Sand</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21.00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10.6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0.37</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(0.34, 0.53)</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(0.27, 0.42)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(0.17, 0.27)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(0.07, 0.11)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7605075"/>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Loamy sand</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6.11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14.2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(0.35, 0.41)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0.28</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(0.28, 0.33)</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(0.18, 0.21)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(0.07, 0.08)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877388"/>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Sandy loam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2.59</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22.2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(0.24, 0.38)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(0.16,0.30)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(0.12, 0.19)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(0.05, 0.08)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1865828"/>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Loam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1.32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31.5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9839188"/>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Silt loam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0.68</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40.4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8412601"/>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Sandy clay loam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0.43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44.9</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2026442"/>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Clay loam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0.23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44.6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0.30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240827"/>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Silty clay loam</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0.15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58.1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6063006"/>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Sandy clay</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0.12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63.6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(0.21, 0.28)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0.20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(0.17, 0.22)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(0.11, 0.14)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(0.04, 0.06)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446154"/>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Silty clay</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0.09</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64.7</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3619066"/>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Clay</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0.06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71.4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8129883"/>
                  </a:ext>
                </a:extLst>
              </a:tr>
              <a:tr h="219234">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Silt</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D0CECE"/>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2733847"/>
                  </a:ext>
                </a:extLst>
              </a:tr>
              <a:tr h="767319">
                <a:tc gridSpan="10">
                  <a:txBody>
                    <a:bodyPr/>
                    <a:lstStyle/>
                    <a:p>
                      <a:pPr marL="0" marR="0">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NOTE:  The sorptivity (S</a:t>
                      </a:r>
                      <a:r>
                        <a:rPr lang="en-US" sz="800" baseline="-25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0,0</a:t>
                      </a: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values shown assume dry initial moisture conditions and no hydrophobicity </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1  First line is the median value, second line shows the (min, max) values</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2  Single value entries indicate only one data value available</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3  NDA = No Data Available</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4  Sorptivity reduction for burn severity based on Parsons et al., 2010; </a:t>
                      </a:r>
                      <a:r>
                        <a:rPr lang="en-US" sz="8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Dyrness</a:t>
                      </a:r>
                      <a:r>
                        <a:rPr lang="en-US" sz="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1976; Shillito et al., 2020</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453" marR="50453"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41608228"/>
                  </a:ext>
                </a:extLst>
              </a:tr>
            </a:tbl>
          </a:graphicData>
        </a:graphic>
      </p:graphicFrame>
      <p:sp>
        <p:nvSpPr>
          <p:cNvPr id="9" name="TextBox 8">
            <a:extLst>
              <a:ext uri="{FF2B5EF4-FFF2-40B4-BE49-F238E27FC236}">
                <a16:creationId xmlns:a16="http://schemas.microsoft.com/office/drawing/2014/main" id="{9F3C6691-28F6-03A1-58BC-C784DF164FF4}"/>
              </a:ext>
            </a:extLst>
          </p:cNvPr>
          <p:cNvSpPr txBox="1"/>
          <p:nvPr/>
        </p:nvSpPr>
        <p:spPr>
          <a:xfrm>
            <a:off x="8709094" y="1371903"/>
            <a:ext cx="1154483" cy="415498"/>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EM1110-2-1417</a:t>
            </a:r>
          </a:p>
          <a:p>
            <a:r>
              <a:rPr lang="en-US" sz="1050" dirty="0">
                <a:latin typeface="Arial" panose="020B0604020202020204" pitchFamily="34" charset="0"/>
                <a:cs typeface="Arial" panose="020B0604020202020204" pitchFamily="34" charset="0"/>
              </a:rPr>
              <a:t>         31 Aug 94</a:t>
            </a:r>
          </a:p>
        </p:txBody>
      </p:sp>
      <p:sp>
        <p:nvSpPr>
          <p:cNvPr id="3" name="TextBox 2">
            <a:extLst>
              <a:ext uri="{FF2B5EF4-FFF2-40B4-BE49-F238E27FC236}">
                <a16:creationId xmlns:a16="http://schemas.microsoft.com/office/drawing/2014/main" id="{2415C612-590A-9EDA-0A27-EB44E66465F0}"/>
              </a:ext>
            </a:extLst>
          </p:cNvPr>
          <p:cNvSpPr txBox="1"/>
          <p:nvPr/>
        </p:nvSpPr>
        <p:spPr>
          <a:xfrm>
            <a:off x="780348" y="1360549"/>
            <a:ext cx="6323269" cy="307777"/>
          </a:xfrm>
          <a:prstGeom prst="rect">
            <a:avLst/>
          </a:prstGeom>
          <a:noFill/>
        </p:spPr>
        <p:txBody>
          <a:bodyPr wrap="none" rtlCol="0">
            <a:spAutoFit/>
          </a:bodyPr>
          <a:lstStyle/>
          <a:p>
            <a:r>
              <a:rPr lang="en-US" sz="1400" dirty="0">
                <a:solidFill>
                  <a:srgbClr val="FF0000"/>
                </a:solidFill>
              </a:rPr>
              <a:t>Note: </a:t>
            </a:r>
            <a:r>
              <a:rPr lang="en-US" sz="1400" dirty="0">
                <a:solidFill>
                  <a:srgbClr val="FF0000"/>
                </a:solidFill>
                <a:effectLst/>
                <a:latin typeface="Calibri" panose="020F0502020204030204" pitchFamily="34" charset="0"/>
                <a:ea typeface="Malgun Gothic" panose="020B0503020000020004" pitchFamily="34" charset="-127"/>
              </a:rPr>
              <a:t>Preliminary Information – Subject to Revision, Not for Citation or Distribution.</a:t>
            </a:r>
            <a:endParaRPr lang="en-US" sz="1400" dirty="0">
              <a:solidFill>
                <a:srgbClr val="FF0000"/>
              </a:solidFill>
            </a:endParaRPr>
          </a:p>
        </p:txBody>
      </p:sp>
    </p:spTree>
    <p:extLst>
      <p:ext uri="{BB962C8B-B14F-4D97-AF65-F5344CB8AC3E}">
        <p14:creationId xmlns:p14="http://schemas.microsoft.com/office/powerpoint/2010/main" val="1731713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A7F3A-9A0C-38AE-6ECB-436CC2998257}"/>
              </a:ext>
            </a:extLst>
          </p:cNvPr>
          <p:cNvSpPr>
            <a:spLocks noGrp="1"/>
          </p:cNvSpPr>
          <p:nvPr>
            <p:ph type="title"/>
          </p:nvPr>
        </p:nvSpPr>
        <p:spPr>
          <a:xfrm>
            <a:off x="798394" y="226870"/>
            <a:ext cx="11176000" cy="806451"/>
          </a:xfrm>
        </p:spPr>
        <p:txBody>
          <a:bodyPr/>
          <a:lstStyle/>
          <a:p>
            <a:r>
              <a:rPr lang="en-US" dirty="0"/>
              <a:t>More Concerns for post-fire hydrology Modeling </a:t>
            </a:r>
          </a:p>
        </p:txBody>
      </p:sp>
      <p:sp>
        <p:nvSpPr>
          <p:cNvPr id="3" name="Content Placeholder 2">
            <a:extLst>
              <a:ext uri="{FF2B5EF4-FFF2-40B4-BE49-F238E27FC236}">
                <a16:creationId xmlns:a16="http://schemas.microsoft.com/office/drawing/2014/main" id="{85558C69-CE3B-3614-BB20-0CCBBF31ACE6}"/>
              </a:ext>
            </a:extLst>
          </p:cNvPr>
          <p:cNvSpPr>
            <a:spLocks noGrp="1"/>
          </p:cNvSpPr>
          <p:nvPr>
            <p:ph idx="1"/>
          </p:nvPr>
        </p:nvSpPr>
        <p:spPr/>
        <p:txBody>
          <a:bodyPr/>
          <a:lstStyle/>
          <a:p>
            <a:pPr marL="457200" indent="-457200">
              <a:buFont typeface="+mj-lt"/>
              <a:buAutoNum type="arabicPeriod"/>
            </a:pPr>
            <a:r>
              <a:rPr lang="en-US" dirty="0"/>
              <a:t>Short-term or </a:t>
            </a:r>
            <a:r>
              <a:rPr lang="en-US" b="1" dirty="0"/>
              <a:t>Long-term </a:t>
            </a:r>
          </a:p>
          <a:p>
            <a:pPr marL="457200" indent="-457200">
              <a:buFont typeface="+mj-lt"/>
              <a:buAutoNum type="arabicPeriod"/>
            </a:pPr>
            <a:r>
              <a:rPr lang="en-US" dirty="0"/>
              <a:t>Static or Dynamic Input Parameter for Long-term</a:t>
            </a:r>
          </a:p>
          <a:p>
            <a:pPr marL="457200" indent="-457200">
              <a:buFont typeface="+mj-lt"/>
              <a:buAutoNum type="arabicPeriod"/>
            </a:pPr>
            <a:r>
              <a:rPr lang="en-US" dirty="0"/>
              <a:t>Antecedent Soil Moisture Conditions</a:t>
            </a:r>
          </a:p>
          <a:p>
            <a:pPr marL="457200" indent="-457200">
              <a:buFont typeface="+mj-lt"/>
              <a:buAutoNum type="arabicPeriod"/>
            </a:pPr>
            <a:r>
              <a:rPr lang="en-US" dirty="0"/>
              <a:t>Soil Properties Change and Recover: hydrophobicity (water repellency)</a:t>
            </a:r>
          </a:p>
          <a:p>
            <a:pPr marL="684213" lvl="1" indent="-457200">
              <a:buFont typeface="+mj-lt"/>
              <a:buAutoNum type="alphaLcPeriod"/>
            </a:pPr>
            <a:r>
              <a:rPr lang="en-US" dirty="0"/>
              <a:t>Increased the risk of flash flooding and debris flow</a:t>
            </a:r>
          </a:p>
          <a:p>
            <a:pPr marL="457200" indent="-457200">
              <a:buFont typeface="+mj-lt"/>
              <a:buAutoNum type="arabicPeriod"/>
            </a:pPr>
            <a:r>
              <a:rPr lang="en-US" dirty="0"/>
              <a:t>Vegetation Loss and Recover</a:t>
            </a:r>
          </a:p>
          <a:p>
            <a:pPr marL="457200" indent="-457200">
              <a:buFont typeface="+mj-lt"/>
              <a:buAutoNum type="arabicPeriod"/>
            </a:pPr>
            <a:r>
              <a:rPr lang="en-US" dirty="0"/>
              <a:t>Modeling Challenges: due to the dynamic and nonlinear nature of the processes involved.</a:t>
            </a:r>
          </a:p>
          <a:p>
            <a:pPr marL="457200" indent="-457200">
              <a:buFont typeface="+mj-lt"/>
              <a:buAutoNum type="arabicPeriod"/>
            </a:pPr>
            <a:r>
              <a:rPr lang="en-US" dirty="0"/>
              <a:t>Data Availability</a:t>
            </a:r>
          </a:p>
          <a:p>
            <a:pPr marL="457200" indent="-457200">
              <a:buFont typeface="+mj-lt"/>
              <a:buAutoNum type="arabicPeriod"/>
            </a:pPr>
            <a:r>
              <a:rPr lang="en-US" dirty="0"/>
              <a:t>Mitigation Measures: mulching, straw wattles, silt fences, check dams, revegetation, monitoring, early warning system, debris removal, etc.</a:t>
            </a:r>
          </a:p>
          <a:p>
            <a:pPr marL="457200" indent="-457200">
              <a:buFont typeface="+mj-lt"/>
              <a:buAutoNum type="arabicPeriod"/>
            </a:pPr>
            <a:r>
              <a:rPr lang="en-US" dirty="0"/>
              <a:t>Climate Change: Change the Wildfire and Rainfall Pattern and Frequency</a:t>
            </a:r>
          </a:p>
          <a:p>
            <a:pPr marL="457200" indent="-457200">
              <a:buFont typeface="+mj-lt"/>
              <a:buAutoNum type="arabicPeriod"/>
            </a:pPr>
            <a:r>
              <a:rPr lang="en-US" dirty="0"/>
              <a:t>Etc.</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
        <p:nvSpPr>
          <p:cNvPr id="5" name="TextBox 4">
            <a:extLst>
              <a:ext uri="{FF2B5EF4-FFF2-40B4-BE49-F238E27FC236}">
                <a16:creationId xmlns:a16="http://schemas.microsoft.com/office/drawing/2014/main" id="{F28A7C95-2D37-327B-FADB-BEE7B30758A7}"/>
              </a:ext>
            </a:extLst>
          </p:cNvPr>
          <p:cNvSpPr txBox="1"/>
          <p:nvPr/>
        </p:nvSpPr>
        <p:spPr>
          <a:xfrm>
            <a:off x="406400" y="6042125"/>
            <a:ext cx="11112310" cy="369332"/>
          </a:xfrm>
          <a:prstGeom prst="rect">
            <a:avLst/>
          </a:prstGeom>
          <a:noFill/>
        </p:spPr>
        <p:txBody>
          <a:bodyPr wrap="square">
            <a:spAutoFit/>
          </a:bodyPr>
          <a:lstStyle/>
          <a:p>
            <a:endParaRPr lang="en-US" dirty="0"/>
          </a:p>
        </p:txBody>
      </p:sp>
    </p:spTree>
    <p:extLst>
      <p:ext uri="{BB962C8B-B14F-4D97-AF65-F5344CB8AC3E}">
        <p14:creationId xmlns:p14="http://schemas.microsoft.com/office/powerpoint/2010/main" val="2074727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5B953-E3E5-7133-FE70-D652DDFDCACF}"/>
              </a:ext>
            </a:extLst>
          </p:cNvPr>
          <p:cNvSpPr>
            <a:spLocks noGrp="1"/>
          </p:cNvSpPr>
          <p:nvPr>
            <p:ph type="title"/>
          </p:nvPr>
        </p:nvSpPr>
        <p:spPr>
          <a:xfrm>
            <a:off x="760818" y="182489"/>
            <a:ext cx="11176000" cy="806451"/>
          </a:xfrm>
        </p:spPr>
        <p:txBody>
          <a:bodyPr/>
          <a:lstStyle/>
          <a:p>
            <a:r>
              <a:rPr lang="en-US" dirty="0" err="1"/>
              <a:t>wildFire</a:t>
            </a:r>
            <a:r>
              <a:rPr lang="en-US" dirty="0"/>
              <a:t> impacts on Hydrologic cycle</a:t>
            </a:r>
          </a:p>
        </p:txBody>
      </p:sp>
      <p:sp>
        <p:nvSpPr>
          <p:cNvPr id="3" name="Content Placeholder 2">
            <a:extLst>
              <a:ext uri="{FF2B5EF4-FFF2-40B4-BE49-F238E27FC236}">
                <a16:creationId xmlns:a16="http://schemas.microsoft.com/office/drawing/2014/main" id="{4DABB83D-E90A-223D-8FA8-281EC0E46685}"/>
              </a:ext>
            </a:extLst>
          </p:cNvPr>
          <p:cNvSpPr>
            <a:spLocks noGrp="1"/>
          </p:cNvSpPr>
          <p:nvPr>
            <p:ph idx="1"/>
          </p:nvPr>
        </p:nvSpPr>
        <p:spPr>
          <a:xfrm>
            <a:off x="843516" y="2139951"/>
            <a:ext cx="10760149" cy="4718049"/>
          </a:xfrm>
        </p:spPr>
        <p:txBody>
          <a:bodyPr/>
          <a:lstStyle/>
          <a:p>
            <a:pPr marL="457200" indent="-457200">
              <a:buFont typeface="+mj-lt"/>
              <a:buAutoNum type="arabicPeriod"/>
            </a:pPr>
            <a:r>
              <a:rPr lang="en-US" dirty="0"/>
              <a:t>Vegetation</a:t>
            </a:r>
          </a:p>
          <a:p>
            <a:pPr marL="457200" indent="-457200">
              <a:buFont typeface="+mj-lt"/>
              <a:buAutoNum type="arabicPeriod"/>
            </a:pPr>
            <a:r>
              <a:rPr lang="en-US" b="1" dirty="0"/>
              <a:t>Upper Soil Layer </a:t>
            </a:r>
            <a:r>
              <a:rPr lang="en-US" dirty="0"/>
              <a:t>(hydrophobic conditions, water repellency, infiltration rate, etc.)</a:t>
            </a:r>
          </a:p>
          <a:p>
            <a:pPr marL="457200" indent="-457200">
              <a:buFont typeface="+mj-lt"/>
              <a:buAutoNum type="arabicPeriod"/>
            </a:pPr>
            <a:r>
              <a:rPr lang="en-US" dirty="0"/>
              <a:t>Evaporation/Evapotranspiration</a:t>
            </a:r>
          </a:p>
          <a:p>
            <a:pPr marL="457200" indent="-457200">
              <a:buFont typeface="+mj-lt"/>
              <a:buAutoNum type="arabicPeriod"/>
            </a:pPr>
            <a:r>
              <a:rPr lang="en-US" dirty="0"/>
              <a:t>Runoff Peak &amp; Volume (momentum, energy, time of peak, lag, etc.)</a:t>
            </a:r>
          </a:p>
          <a:p>
            <a:pPr marL="457200" indent="-457200">
              <a:buFont typeface="+mj-lt"/>
              <a:buAutoNum type="arabicPeriod"/>
            </a:pPr>
            <a:r>
              <a:rPr lang="en-US" dirty="0"/>
              <a:t>Earth’s surface (Burn Scar, landslide, debris flow. erosion, deposition, etc.)</a:t>
            </a:r>
          </a:p>
          <a:p>
            <a:pPr marL="457200" indent="-457200">
              <a:buFont typeface="+mj-lt"/>
              <a:buAutoNum type="arabicPeriod"/>
            </a:pPr>
            <a:r>
              <a:rPr lang="en-US" dirty="0"/>
              <a:t>Water Quality (ash, sediment, drinking water resources, treatment, aquatic habitats, etc.)</a:t>
            </a:r>
          </a:p>
          <a:p>
            <a:pPr marL="457200" indent="-457200">
              <a:buFont typeface="+mj-lt"/>
              <a:buAutoNum type="arabicPeriod"/>
            </a:pPr>
            <a:r>
              <a:rPr lang="en-US" b="1" dirty="0"/>
              <a:t>Considerations</a:t>
            </a:r>
            <a:r>
              <a:rPr lang="en-US" dirty="0"/>
              <a:t> for post-wildfire hydrology analysis</a:t>
            </a:r>
          </a:p>
          <a:p>
            <a:pPr marL="684213" lvl="1" indent="-457200">
              <a:buFont typeface="+mj-lt"/>
              <a:buAutoNum type="alphaLcPeriod"/>
            </a:pPr>
            <a:r>
              <a:rPr lang="en-US" dirty="0"/>
              <a:t>Event or Continuous (Static/Dynamic Simulation)</a:t>
            </a:r>
          </a:p>
          <a:p>
            <a:pPr marL="684213" lvl="1" indent="-457200">
              <a:buFont typeface="+mj-lt"/>
              <a:buAutoNum type="alphaLcPeriod"/>
            </a:pPr>
            <a:r>
              <a:rPr lang="en-US" dirty="0"/>
              <a:t>Flow or </a:t>
            </a:r>
            <a:r>
              <a:rPr lang="en-US" dirty="0" err="1"/>
              <a:t>Flow+Sediment</a:t>
            </a:r>
            <a:r>
              <a:rPr lang="en-US" dirty="0"/>
              <a:t>/Debris</a:t>
            </a:r>
          </a:p>
          <a:p>
            <a:pPr marL="684213" lvl="1" indent="-457200">
              <a:buFont typeface="+mj-lt"/>
              <a:buAutoNum type="alphaLcPeriod"/>
            </a:pPr>
            <a:endParaRPr lang="en-US" dirty="0"/>
          </a:p>
          <a:p>
            <a:pPr marL="684213" lvl="1" indent="-457200">
              <a:buFont typeface="+mj-lt"/>
              <a:buAutoNum type="alphaLcPeriod"/>
            </a:pPr>
            <a:endParaRPr lang="en-US" dirty="0"/>
          </a:p>
          <a:p>
            <a:pPr marL="684213" lvl="1" indent="-457200">
              <a:buFont typeface="+mj-lt"/>
              <a:buAutoNum type="alphaLcPeriod"/>
            </a:pPr>
            <a:endParaRPr lang="en-US" dirty="0"/>
          </a:p>
          <a:p>
            <a:pPr marL="457200" indent="-457200">
              <a:buFont typeface="+mj-lt"/>
              <a:buAutoNum type="arabicPeriod"/>
            </a:pPr>
            <a:endParaRPr lang="en-US" dirty="0"/>
          </a:p>
        </p:txBody>
      </p:sp>
      <p:sp>
        <p:nvSpPr>
          <p:cNvPr id="4" name="Footer Placeholder 3">
            <a:extLst>
              <a:ext uri="{FF2B5EF4-FFF2-40B4-BE49-F238E27FC236}">
                <a16:creationId xmlns:a16="http://schemas.microsoft.com/office/drawing/2014/main" id="{1EE66302-C742-AAB8-76D1-27DF122213B2}"/>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F54677E-DE55-493D-E84D-5C845B653B7C}"/>
              </a:ext>
            </a:extLst>
          </p:cNvPr>
          <p:cNvSpPr>
            <a:spLocks noGrp="1"/>
          </p:cNvSpPr>
          <p:nvPr>
            <p:ph type="sldNum" sz="quarter" idx="11"/>
          </p:nvPr>
        </p:nvSpPr>
        <p:spPr/>
        <p:txBody>
          <a:bodyPr/>
          <a:lstStyle/>
          <a:p>
            <a:fld id="{9A257827-C34C-4251-B995-96C9C233CCC8}" type="slidenum">
              <a:rPr lang="en-US" smtClean="0"/>
              <a:pPr/>
              <a:t>3</a:t>
            </a:fld>
            <a:endParaRPr lang="en-US"/>
          </a:p>
        </p:txBody>
      </p:sp>
      <p:grpSp>
        <p:nvGrpSpPr>
          <p:cNvPr id="9" name="Group 8">
            <a:extLst>
              <a:ext uri="{FF2B5EF4-FFF2-40B4-BE49-F238E27FC236}">
                <a16:creationId xmlns:a16="http://schemas.microsoft.com/office/drawing/2014/main" id="{31B379AF-F650-37FE-596C-31CD5962D207}"/>
              </a:ext>
            </a:extLst>
          </p:cNvPr>
          <p:cNvGrpSpPr/>
          <p:nvPr/>
        </p:nvGrpSpPr>
        <p:grpSpPr>
          <a:xfrm>
            <a:off x="1229466" y="1388272"/>
            <a:ext cx="9523594" cy="451584"/>
            <a:chOff x="1909950" y="1265274"/>
            <a:chExt cx="6656714" cy="451584"/>
          </a:xfrm>
        </p:grpSpPr>
        <p:sp>
          <p:nvSpPr>
            <p:cNvPr id="6" name="TextBox 5">
              <a:extLst>
                <a:ext uri="{FF2B5EF4-FFF2-40B4-BE49-F238E27FC236}">
                  <a16:creationId xmlns:a16="http://schemas.microsoft.com/office/drawing/2014/main" id="{70A8D3F1-364D-F42B-48D7-7D7C226880E2}"/>
                </a:ext>
              </a:extLst>
            </p:cNvPr>
            <p:cNvSpPr txBox="1"/>
            <p:nvPr/>
          </p:nvSpPr>
          <p:spPr>
            <a:xfrm>
              <a:off x="3086915" y="1306754"/>
              <a:ext cx="981809" cy="369332"/>
            </a:xfrm>
            <a:prstGeom prst="rect">
              <a:avLst/>
            </a:prstGeom>
            <a:noFill/>
          </p:spPr>
          <p:txBody>
            <a:bodyPr wrap="square" rtlCol="0">
              <a:spAutoFit/>
            </a:bodyPr>
            <a:lstStyle/>
            <a:p>
              <a:pPr algn="ctr"/>
              <a:r>
                <a:rPr lang="en-US" b="1" dirty="0">
                  <a:solidFill>
                    <a:srgbClr val="FF0000"/>
                  </a:solidFill>
                </a:rPr>
                <a:t>WILDFIRE</a:t>
              </a:r>
            </a:p>
          </p:txBody>
        </p:sp>
        <p:sp>
          <p:nvSpPr>
            <p:cNvPr id="7" name="Arrow: Down 6">
              <a:extLst>
                <a:ext uri="{FF2B5EF4-FFF2-40B4-BE49-F238E27FC236}">
                  <a16:creationId xmlns:a16="http://schemas.microsoft.com/office/drawing/2014/main" id="{D0308185-54AD-28DB-A574-0672CA06835F}"/>
                </a:ext>
              </a:extLst>
            </p:cNvPr>
            <p:cNvSpPr/>
            <p:nvPr/>
          </p:nvSpPr>
          <p:spPr>
            <a:xfrm rot="16200000">
              <a:off x="6119574" y="-734513"/>
              <a:ext cx="447304" cy="4446877"/>
            </a:xfrm>
            <a:prstGeom prst="downArrow">
              <a:avLst/>
            </a:prstGeom>
            <a:gradFill>
              <a:gsLst>
                <a:gs pos="0">
                  <a:schemeClr val="accent5"/>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Arrow: Down 7">
              <a:extLst>
                <a:ext uri="{FF2B5EF4-FFF2-40B4-BE49-F238E27FC236}">
                  <a16:creationId xmlns:a16="http://schemas.microsoft.com/office/drawing/2014/main" id="{9C5E4375-BFE5-83CB-6876-7C836434B33F}"/>
                </a:ext>
              </a:extLst>
            </p:cNvPr>
            <p:cNvSpPr/>
            <p:nvPr/>
          </p:nvSpPr>
          <p:spPr>
            <a:xfrm rot="5400000">
              <a:off x="2248235" y="931269"/>
              <a:ext cx="447304" cy="1123873"/>
            </a:xfrm>
            <a:prstGeom prst="downArrow">
              <a:avLst/>
            </a:prstGeom>
            <a:solidFill>
              <a:srgbClr val="92D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0" name="TextBox 9">
            <a:extLst>
              <a:ext uri="{FF2B5EF4-FFF2-40B4-BE49-F238E27FC236}">
                <a16:creationId xmlns:a16="http://schemas.microsoft.com/office/drawing/2014/main" id="{96F62F0C-7795-CE12-162F-5D7E0117DC0D}"/>
              </a:ext>
            </a:extLst>
          </p:cNvPr>
          <p:cNvSpPr txBox="1"/>
          <p:nvPr/>
        </p:nvSpPr>
        <p:spPr>
          <a:xfrm>
            <a:off x="4570740" y="1145141"/>
            <a:ext cx="6002605" cy="369332"/>
          </a:xfrm>
          <a:prstGeom prst="rect">
            <a:avLst/>
          </a:prstGeom>
          <a:noFill/>
        </p:spPr>
        <p:txBody>
          <a:bodyPr wrap="none" rtlCol="0">
            <a:spAutoFit/>
          </a:bodyPr>
          <a:lstStyle/>
          <a:p>
            <a:r>
              <a:rPr lang="en-US" dirty="0"/>
              <a:t>The wildfire effect will decay over time (dynamic system).</a:t>
            </a:r>
          </a:p>
        </p:txBody>
      </p:sp>
      <p:pic>
        <p:nvPicPr>
          <p:cNvPr id="12" name="Picture 11">
            <a:extLst>
              <a:ext uri="{FF2B5EF4-FFF2-40B4-BE49-F238E27FC236}">
                <a16:creationId xmlns:a16="http://schemas.microsoft.com/office/drawing/2014/main" id="{52FD6F44-96AB-A7E1-1F1B-696A1B78B8D1}"/>
              </a:ext>
            </a:extLst>
          </p:cNvPr>
          <p:cNvPicPr>
            <a:picLocks noChangeAspect="1"/>
          </p:cNvPicPr>
          <p:nvPr/>
        </p:nvPicPr>
        <p:blipFill>
          <a:blip r:embed="rId2"/>
          <a:stretch>
            <a:fillRect/>
          </a:stretch>
        </p:blipFill>
        <p:spPr>
          <a:xfrm>
            <a:off x="9358621" y="4755144"/>
            <a:ext cx="2788879" cy="2068248"/>
          </a:xfrm>
          <a:prstGeom prst="rect">
            <a:avLst/>
          </a:prstGeom>
          <a:ln>
            <a:solidFill>
              <a:schemeClr val="accent1"/>
            </a:solidFill>
          </a:ln>
        </p:spPr>
      </p:pic>
    </p:spTree>
    <p:extLst>
      <p:ext uri="{BB962C8B-B14F-4D97-AF65-F5344CB8AC3E}">
        <p14:creationId xmlns:p14="http://schemas.microsoft.com/office/powerpoint/2010/main" val="1898182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663A-976D-4999-AC43-3E50CEFB2F0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69442E9-4112-4917-9722-8465AAA01A6B}"/>
              </a:ext>
            </a:extLst>
          </p:cNvPr>
          <p:cNvSpPr>
            <a:spLocks noGrp="1"/>
          </p:cNvSpPr>
          <p:nvPr>
            <p:ph idx="1"/>
          </p:nvPr>
        </p:nvSpPr>
        <p:spPr/>
        <p:txBody>
          <a:bodyPr/>
          <a:lstStyle/>
          <a:p>
            <a:pPr marL="342900" indent="-342900">
              <a:buFont typeface="+mj-lt"/>
              <a:buAutoNum type="arabicPeriod"/>
            </a:pPr>
            <a:r>
              <a:rPr lang="en-US" sz="1600" dirty="0" err="1">
                <a:solidFill>
                  <a:schemeClr val="tx1"/>
                </a:solidFill>
              </a:rPr>
              <a:t>Ebel</a:t>
            </a:r>
            <a:r>
              <a:rPr lang="en-US" sz="1600" dirty="0">
                <a:solidFill>
                  <a:schemeClr val="tx1"/>
                </a:solidFill>
              </a:rPr>
              <a:t>, A.E., 2020. </a:t>
            </a:r>
            <a:r>
              <a:rPr lang="en-US" sz="1600" dirty="0">
                <a:solidFill>
                  <a:prstClr val="black"/>
                </a:solidFill>
                <a:latin typeface="+mn-lt"/>
              </a:rPr>
              <a:t>Temporal evolution of measured and simulated infiltration following wildfire in the Colorado Front Range, USA: Shifting thresholds of runoff generation and hydrologic hazards. Journal of Hydrology 585 (2020) 124765 (</a:t>
            </a:r>
            <a:r>
              <a:rPr lang="en-US" sz="1800" b="0" i="0" u="none" strike="noStrike" baseline="0" dirty="0">
                <a:latin typeface="CharisSIL"/>
                <a:hlinkClick r:id="rId2"/>
              </a:rPr>
              <a:t>https://doi.org/10.1016/j.jhydrol.2020.124765</a:t>
            </a:r>
            <a:r>
              <a:rPr lang="en-US" sz="1800" b="0" i="0" u="none" strike="noStrike" baseline="0" dirty="0">
                <a:latin typeface="CharisSIL"/>
              </a:rPr>
              <a:t>)</a:t>
            </a:r>
          </a:p>
          <a:p>
            <a:pPr marL="342900" indent="-342900">
              <a:buFont typeface="+mj-lt"/>
              <a:buAutoNum type="arabicPeriod"/>
            </a:pPr>
            <a:r>
              <a:rPr lang="en-US" sz="1600" b="0" i="0" dirty="0">
                <a:solidFill>
                  <a:srgbClr val="000000"/>
                </a:solidFill>
                <a:effectLst/>
                <a:latin typeface="+mn-lt"/>
              </a:rPr>
              <a:t>Higginson, Brad; </a:t>
            </a:r>
            <a:r>
              <a:rPr lang="en-US" sz="1600" b="0" i="0" dirty="0" err="1">
                <a:solidFill>
                  <a:srgbClr val="000000"/>
                </a:solidFill>
                <a:effectLst/>
                <a:latin typeface="+mn-lt"/>
              </a:rPr>
              <a:t>Jarnecke</a:t>
            </a:r>
            <a:r>
              <a:rPr lang="en-US" sz="1600" b="0" i="0" dirty="0">
                <a:solidFill>
                  <a:srgbClr val="000000"/>
                </a:solidFill>
                <a:effectLst/>
                <a:latin typeface="+mn-lt"/>
              </a:rPr>
              <a:t>, Jeremy. 2007. Salt Creek BAER-2007 Burned Area Emergency Response. Provo, UT: Uinta National Forest; Hydrology Specialist Report. 11 p.</a:t>
            </a:r>
            <a:endParaRPr lang="en-US" sz="1600" dirty="0">
              <a:solidFill>
                <a:schemeClr val="tx1"/>
              </a:solidFill>
              <a:latin typeface="+mn-lt"/>
            </a:endParaRPr>
          </a:p>
          <a:p>
            <a:pPr marL="342900" indent="-342900">
              <a:buFont typeface="+mj-lt"/>
              <a:buAutoNum type="arabicPeriod"/>
            </a:pPr>
            <a:r>
              <a:rPr lang="en-US" sz="1600" dirty="0"/>
              <a:t>Hydrologic Analyses of Post-Wildfire Conditions, USDS, NRCS, Hydrology Technical Note No.4, Aug 2016 (</a:t>
            </a:r>
            <a:r>
              <a:rPr lang="en-US" sz="1600" dirty="0">
                <a:hlinkClick r:id="rId3"/>
              </a:rPr>
              <a:t>https://directives.sc.egov.usda.gov/OpenNonWebContent.aspx?content=39877.wba</a:t>
            </a:r>
            <a:r>
              <a:rPr lang="en-US" sz="1600" dirty="0"/>
              <a:t>)</a:t>
            </a:r>
          </a:p>
          <a:p>
            <a:pPr marL="342900" indent="-342900">
              <a:buFont typeface="+mj-lt"/>
              <a:buAutoNum type="arabicPeriod"/>
            </a:pPr>
            <a:r>
              <a:rPr lang="en-US" sz="1600" dirty="0">
                <a:solidFill>
                  <a:schemeClr val="tx1"/>
                </a:solidFill>
              </a:rPr>
              <a:t>Pak, J.H. and Lee, J.J., 2008. </a:t>
            </a:r>
            <a:r>
              <a:rPr lang="en-US" sz="1600" i="0" dirty="0">
                <a:solidFill>
                  <a:srgbClr val="1C1D1E"/>
                </a:solidFill>
                <a:effectLst/>
                <a:latin typeface="Open Sans" panose="020B0606030504020204" pitchFamily="34" charset="0"/>
              </a:rPr>
              <a:t>A Statistical Sediment Yield Prediction Model Incorporating the Effect of Fires and Subsequent Storm Events (</a:t>
            </a:r>
            <a:r>
              <a:rPr lang="en-US" sz="1600" i="0" dirty="0">
                <a:solidFill>
                  <a:srgbClr val="1C1D1E"/>
                </a:solidFill>
                <a:effectLst/>
                <a:latin typeface="Open Sans" panose="020B0606030504020204" pitchFamily="34" charset="0"/>
                <a:hlinkClick r:id="rId4"/>
              </a:rPr>
              <a:t>https://onlinelibrary.wiley.com/doi/10.1111/j.1752-1688.2008.00199.x</a:t>
            </a:r>
            <a:r>
              <a:rPr lang="en-US" sz="1600" i="0" dirty="0">
                <a:solidFill>
                  <a:srgbClr val="1C1D1E"/>
                </a:solidFill>
                <a:effectLst/>
                <a:latin typeface="Open Sans" panose="020B0606030504020204" pitchFamily="34" charset="0"/>
              </a:rPr>
              <a:t>)</a:t>
            </a:r>
          </a:p>
          <a:p>
            <a:pPr marL="342900" indent="-342900">
              <a:buFont typeface="+mj-lt"/>
              <a:buAutoNum type="arabicPeriod"/>
            </a:pPr>
            <a:r>
              <a:rPr lang="en-US" sz="1800" dirty="0">
                <a:solidFill>
                  <a:srgbClr val="222222"/>
                </a:solidFill>
                <a:effectLst/>
                <a:latin typeface="Calibri" panose="020F0502020204030204" pitchFamily="34" charset="0"/>
                <a:ea typeface="Malgun Gothic" panose="020B0503020000020004" pitchFamily="34" charset="-127"/>
              </a:rPr>
              <a:t>Philip, J. R. (1957). The theory of infiltration: 4. Sorptivity and algebraic infiltration equations. </a:t>
            </a:r>
            <a:r>
              <a:rPr lang="en-US" sz="1800" i="1" dirty="0">
                <a:solidFill>
                  <a:srgbClr val="222222"/>
                </a:solidFill>
                <a:effectLst/>
                <a:latin typeface="Calibri" panose="020F0502020204030204" pitchFamily="34" charset="0"/>
                <a:ea typeface="Malgun Gothic" panose="020B0503020000020004" pitchFamily="34" charset="-127"/>
              </a:rPr>
              <a:t>Soil science</a:t>
            </a:r>
            <a:r>
              <a:rPr lang="en-US" sz="1800" dirty="0">
                <a:solidFill>
                  <a:srgbClr val="222222"/>
                </a:solidFill>
                <a:effectLst/>
                <a:latin typeface="Calibri" panose="020F0502020204030204" pitchFamily="34" charset="0"/>
                <a:ea typeface="Malgun Gothic" panose="020B0503020000020004" pitchFamily="34" charset="-127"/>
              </a:rPr>
              <a:t>, </a:t>
            </a:r>
            <a:r>
              <a:rPr lang="en-US" sz="1800" i="1" dirty="0">
                <a:solidFill>
                  <a:srgbClr val="222222"/>
                </a:solidFill>
                <a:effectLst/>
                <a:latin typeface="Calibri" panose="020F0502020204030204" pitchFamily="34" charset="0"/>
                <a:ea typeface="Malgun Gothic" panose="020B0503020000020004" pitchFamily="34" charset="-127"/>
              </a:rPr>
              <a:t>84</a:t>
            </a:r>
            <a:r>
              <a:rPr lang="en-US" sz="1800" dirty="0">
                <a:solidFill>
                  <a:srgbClr val="222222"/>
                </a:solidFill>
                <a:effectLst/>
                <a:latin typeface="Calibri" panose="020F0502020204030204" pitchFamily="34" charset="0"/>
                <a:ea typeface="Malgun Gothic" panose="020B0503020000020004" pitchFamily="34" charset="-127"/>
              </a:rPr>
              <a:t>(3), 257-264.</a:t>
            </a:r>
            <a:endParaRPr lang="en-US" sz="1600" i="0" dirty="0">
              <a:solidFill>
                <a:srgbClr val="1C1D1E"/>
              </a:solidFill>
              <a:effectLst/>
              <a:latin typeface="Open Sans" panose="020B0606030504020204" pitchFamily="34" charset="0"/>
            </a:endParaRPr>
          </a:p>
          <a:p>
            <a:pPr marL="342900" indent="-342900">
              <a:buFont typeface="+mj-lt"/>
              <a:buAutoNum type="arabicPeriod"/>
            </a:pPr>
            <a:r>
              <a:rPr lang="en-US" sz="1600" dirty="0"/>
              <a:t>Shillito, R.M. et al., 2020.</a:t>
            </a:r>
            <a:r>
              <a:rPr lang="en-US" sz="1600" dirty="0">
                <a:solidFill>
                  <a:schemeClr val="tx1"/>
                </a:solidFill>
              </a:rPr>
              <a:t>Quantifying the Effect of Subcritical Water Repellency on Sorptivity: A Physically Based Model (</a:t>
            </a:r>
            <a:r>
              <a:rPr lang="en-US" sz="1600" dirty="0">
                <a:solidFill>
                  <a:schemeClr val="tx1"/>
                </a:solidFill>
                <a:hlinkClick r:id="rId5"/>
              </a:rPr>
              <a:t>https://agupubs.onlinelibrary.wiley.com/doi/epdf/10.1029/2020WR027942</a:t>
            </a:r>
            <a:r>
              <a:rPr lang="en-US" sz="1600" dirty="0">
                <a:solidFill>
                  <a:schemeClr val="tx1"/>
                </a:solidFill>
              </a:rPr>
              <a:t>)</a:t>
            </a:r>
          </a:p>
          <a:p>
            <a:pPr marL="342900" indent="-342900">
              <a:buFont typeface="+mj-lt"/>
              <a:buAutoNum type="arabicPeriod"/>
            </a:pPr>
            <a:r>
              <a:rPr lang="en-US" sz="1600" b="0" i="0" dirty="0" err="1">
                <a:solidFill>
                  <a:srgbClr val="000000"/>
                </a:solidFill>
                <a:effectLst/>
                <a:latin typeface="+mj-lt"/>
              </a:rPr>
              <a:t>Solt</a:t>
            </a:r>
            <a:r>
              <a:rPr lang="en-US" sz="1600" b="0" i="0" dirty="0">
                <a:solidFill>
                  <a:srgbClr val="000000"/>
                </a:solidFill>
                <a:effectLst/>
                <a:latin typeface="+mj-lt"/>
              </a:rPr>
              <a:t>, Adam; Muir, Mark. 2006. Warm Fire--hydrology and watershed report. Richfield, UT: U.S. Department of Agriculture, Forest Service, Intermountain Region, </a:t>
            </a:r>
            <a:r>
              <a:rPr lang="en-US" sz="1600" b="0" i="0" dirty="0" err="1">
                <a:solidFill>
                  <a:srgbClr val="000000"/>
                </a:solidFill>
                <a:effectLst/>
                <a:latin typeface="+mj-lt"/>
              </a:rPr>
              <a:t>Fishlake</a:t>
            </a:r>
            <a:r>
              <a:rPr lang="en-US" sz="1600" b="0" i="0" dirty="0">
                <a:solidFill>
                  <a:srgbClr val="000000"/>
                </a:solidFill>
                <a:effectLst/>
                <a:latin typeface="+mj-lt"/>
              </a:rPr>
              <a:t> National Forest. 9 p.</a:t>
            </a:r>
            <a:endParaRPr lang="en-US" sz="1600" i="0" dirty="0">
              <a:solidFill>
                <a:srgbClr val="1C1D1E"/>
              </a:solidFill>
              <a:effectLst/>
              <a:latin typeface="+mj-lt"/>
            </a:endParaRPr>
          </a:p>
          <a:p>
            <a:pPr marL="342900" indent="-342900">
              <a:buFont typeface="+mj-lt"/>
              <a:buAutoNum type="arabicPeriod"/>
            </a:pPr>
            <a:endParaRPr lang="en-US" sz="1600" i="0" dirty="0">
              <a:solidFill>
                <a:srgbClr val="1C1D1E"/>
              </a:solidFill>
              <a:effectLst/>
              <a:latin typeface="Open Sans" panose="020B0606030504020204" pitchFamily="34" charset="0"/>
            </a:endParaRPr>
          </a:p>
          <a:p>
            <a:pPr marL="342900" indent="-342900">
              <a:buFont typeface="+mj-lt"/>
              <a:buAutoNum type="arabicPeriod"/>
            </a:pPr>
            <a:endParaRPr lang="en-US" sz="1800" i="0" dirty="0">
              <a:solidFill>
                <a:srgbClr val="1C1D1E"/>
              </a:solidFill>
              <a:effectLst/>
              <a:latin typeface="Open Sans" panose="020B0606030504020204" pitchFamily="34" charset="0"/>
            </a:endParaRPr>
          </a:p>
          <a:p>
            <a:endParaRPr lang="en-US" sz="1800" i="0" dirty="0">
              <a:solidFill>
                <a:srgbClr val="1C1D1E"/>
              </a:solidFill>
              <a:effectLst/>
              <a:latin typeface="Open Sans" panose="020B0606030504020204" pitchFamily="34" charset="0"/>
            </a:endParaRPr>
          </a:p>
          <a:p>
            <a:endParaRPr lang="en-US" sz="1800" dirty="0"/>
          </a:p>
          <a:p>
            <a:pPr marL="228600" indent="-228600">
              <a:buAutoNum type="arabicPeriod"/>
            </a:pPr>
            <a:endParaRPr lang="en-US" sz="1800" dirty="0"/>
          </a:p>
          <a:p>
            <a:pPr marL="457200" indent="-457200">
              <a:buFont typeface="+mj-lt"/>
              <a:buAutoNum type="arabicPeriod"/>
            </a:pPr>
            <a:endParaRPr lang="en-US" sz="1800" dirty="0"/>
          </a:p>
          <a:p>
            <a:pPr marL="457200" indent="-457200">
              <a:buFont typeface="Arial" pitchFamily="34" charset="0"/>
              <a:buAutoNum type="arabicPeriod"/>
            </a:pPr>
            <a:endParaRPr lang="en-US" sz="1800" i="0" dirty="0">
              <a:solidFill>
                <a:srgbClr val="1C1D1E"/>
              </a:solidFill>
              <a:effectLst/>
              <a:latin typeface="Open Sans" panose="020B0606030504020204" pitchFamily="34" charset="0"/>
            </a:endParaRPr>
          </a:p>
          <a:p>
            <a:pPr marL="457200" indent="-457200">
              <a:buFont typeface="Arial" pitchFamily="34" charset="0"/>
              <a:buAutoNum type="arabicPeriod"/>
            </a:pPr>
            <a:endParaRPr lang="en-US" sz="1800" b="1" i="0" dirty="0">
              <a:solidFill>
                <a:srgbClr val="1C1D1E"/>
              </a:solidFill>
              <a:effectLst/>
              <a:latin typeface="Open Sans" panose="020B0606030504020204" pitchFamily="34" charset="0"/>
            </a:endParaRPr>
          </a:p>
          <a:p>
            <a:pPr marL="457200" indent="-457200">
              <a:buAutoNum type="arabicPeriod"/>
            </a:pPr>
            <a:endParaRPr lang="en-US" dirty="0">
              <a:solidFill>
                <a:schemeClr val="tx1"/>
              </a:solidFill>
            </a:endParaRPr>
          </a:p>
        </p:txBody>
      </p:sp>
      <p:sp>
        <p:nvSpPr>
          <p:cNvPr id="4" name="Footer Placeholder 3">
            <a:extLst>
              <a:ext uri="{FF2B5EF4-FFF2-40B4-BE49-F238E27FC236}">
                <a16:creationId xmlns:a16="http://schemas.microsoft.com/office/drawing/2014/main" id="{86AF93FD-3E93-4DA6-9061-E85A06D72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936ED1-A720-45CB-85D6-6ADD5AD2EB6C}"/>
              </a:ext>
            </a:extLst>
          </p:cNvPr>
          <p:cNvSpPr>
            <a:spLocks noGrp="1"/>
          </p:cNvSpPr>
          <p:nvPr>
            <p:ph type="sldNum" sz="quarter" idx="12"/>
          </p:nvPr>
        </p:nvSpPr>
        <p:spPr/>
        <p:txBody>
          <a:bodyPr/>
          <a:lstStyle/>
          <a:p>
            <a:fld id="{74CC7FE2-A5AD-48E4-9700-1865D0E531EF}" type="slidenum">
              <a:rPr lang="en-US" smtClean="0"/>
              <a:t>30</a:t>
            </a:fld>
            <a:endParaRPr lang="en-US"/>
          </a:p>
        </p:txBody>
      </p:sp>
    </p:spTree>
    <p:extLst>
      <p:ext uri="{BB962C8B-B14F-4D97-AF65-F5344CB8AC3E}">
        <p14:creationId xmlns:p14="http://schemas.microsoft.com/office/powerpoint/2010/main" val="3100626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518" y="1249108"/>
            <a:ext cx="9517770" cy="602808"/>
          </a:xfrm>
        </p:spPr>
        <p:txBody>
          <a:bodyPr/>
          <a:lstStyle/>
          <a:p>
            <a:r>
              <a:rPr lang="en-US" dirty="0"/>
              <a:t>Questions and Feedback</a:t>
            </a:r>
          </a:p>
        </p:txBody>
      </p:sp>
      <p:sp>
        <p:nvSpPr>
          <p:cNvPr id="3" name="Content Placeholder 2"/>
          <p:cNvSpPr>
            <a:spLocks noGrp="1"/>
          </p:cNvSpPr>
          <p:nvPr>
            <p:ph idx="1"/>
          </p:nvPr>
        </p:nvSpPr>
        <p:spPr>
          <a:xfrm>
            <a:off x="1301518" y="2200019"/>
            <a:ext cx="9517770" cy="3526661"/>
          </a:xfrm>
        </p:spPr>
        <p:txBody>
          <a:bodyPr/>
          <a:lstStyle/>
          <a:p>
            <a:r>
              <a:rPr lang="en-US" dirty="0"/>
              <a:t>POC: Jay Pak, </a:t>
            </a:r>
            <a:r>
              <a:rPr lang="en-US" dirty="0">
                <a:solidFill>
                  <a:schemeClr val="accent4"/>
                </a:solidFill>
                <a:hlinkClick r:id="rId2">
                  <a:extLst>
                    <a:ext uri="{A12FA001-AC4F-418D-AE19-62706E023703}">
                      <ahyp:hlinkClr xmlns:ahyp="http://schemas.microsoft.com/office/drawing/2018/hyperlinkcolor" val="tx"/>
                    </a:ext>
                  </a:extLst>
                </a:hlinkClick>
              </a:rPr>
              <a:t>jay.h.pak@usace.army.mil</a:t>
            </a:r>
            <a:endParaRPr lang="en-US" dirty="0">
              <a:solidFill>
                <a:schemeClr val="accent4"/>
              </a:solidFill>
            </a:endParaRPr>
          </a:p>
          <a:p>
            <a:r>
              <a:rPr lang="en-US" dirty="0"/>
              <a:t>          </a:t>
            </a:r>
          </a:p>
          <a:p>
            <a:endParaRPr lang="en-US" dirty="0"/>
          </a:p>
          <a:p>
            <a:r>
              <a:rPr lang="en-US" dirty="0"/>
              <a:t> </a:t>
            </a:r>
          </a:p>
        </p:txBody>
      </p:sp>
      <p:sp>
        <p:nvSpPr>
          <p:cNvPr id="5" name="Slide Number Placeholder 4"/>
          <p:cNvSpPr>
            <a:spLocks noGrp="1"/>
          </p:cNvSpPr>
          <p:nvPr>
            <p:ph type="sldNum" sz="quarter" idx="11"/>
          </p:nvPr>
        </p:nvSpPr>
        <p:spPr/>
        <p:txBody>
          <a:bodyPr/>
          <a:lstStyle/>
          <a:p>
            <a:fld id="{9A257827-C34C-4251-B995-96C9C233CCC8}" type="slidenum">
              <a:rPr lang="en-US" smtClean="0"/>
              <a:pPr/>
              <a:t>31</a:t>
            </a:fld>
            <a:endParaRPr lang="en-US"/>
          </a:p>
        </p:txBody>
      </p:sp>
    </p:spTree>
    <p:extLst>
      <p:ext uri="{BB962C8B-B14F-4D97-AF65-F5344CB8AC3E}">
        <p14:creationId xmlns:p14="http://schemas.microsoft.com/office/powerpoint/2010/main" val="1188896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E3BFE-ECC4-2D8B-723C-F58AE5BD170B}"/>
              </a:ext>
            </a:extLst>
          </p:cNvPr>
          <p:cNvSpPr>
            <a:spLocks noGrp="1"/>
          </p:cNvSpPr>
          <p:nvPr>
            <p:ph type="title"/>
          </p:nvPr>
        </p:nvSpPr>
        <p:spPr/>
        <p:txBody>
          <a:bodyPr/>
          <a:lstStyle/>
          <a:p>
            <a:r>
              <a:rPr lang="en-US" dirty="0"/>
              <a:t>Water Drop Test (7SEP23) on Sevier Burn Site: Cameron Peak Fire (13Aug20 – 2DEC20) </a:t>
            </a:r>
          </a:p>
        </p:txBody>
      </p:sp>
      <p:pic>
        <p:nvPicPr>
          <p:cNvPr id="5" name="Content Placeholder 4" descr="A picture containing person, outdoor&#10;&#10;Description automatically generated">
            <a:extLst>
              <a:ext uri="{FF2B5EF4-FFF2-40B4-BE49-F238E27FC236}">
                <a16:creationId xmlns:a16="http://schemas.microsoft.com/office/drawing/2014/main" id="{FD684B7C-CAFF-8752-1ECF-ECF6F287610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49992" y="1166349"/>
            <a:ext cx="4200525" cy="5600700"/>
          </a:xfrm>
        </p:spPr>
      </p:pic>
      <p:sp>
        <p:nvSpPr>
          <p:cNvPr id="6" name="Oval 5">
            <a:extLst>
              <a:ext uri="{FF2B5EF4-FFF2-40B4-BE49-F238E27FC236}">
                <a16:creationId xmlns:a16="http://schemas.microsoft.com/office/drawing/2014/main" id="{553A8A23-A17F-A74A-5221-615CAFE2AD50}"/>
              </a:ext>
            </a:extLst>
          </p:cNvPr>
          <p:cNvSpPr>
            <a:spLocks/>
          </p:cNvSpPr>
          <p:nvPr/>
        </p:nvSpPr>
        <p:spPr>
          <a:xfrm>
            <a:off x="9588305" y="2391899"/>
            <a:ext cx="279400" cy="2984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F9AC505E-816C-835A-C32B-B50A3E8CADD4}"/>
              </a:ext>
            </a:extLst>
          </p:cNvPr>
          <p:cNvSpPr>
            <a:spLocks/>
          </p:cNvSpPr>
          <p:nvPr/>
        </p:nvSpPr>
        <p:spPr>
          <a:xfrm>
            <a:off x="9632755" y="2887199"/>
            <a:ext cx="279400" cy="2984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D3D5D5AA-49F3-04BC-27B2-F47D8DE9EE55}"/>
              </a:ext>
            </a:extLst>
          </p:cNvPr>
          <p:cNvSpPr>
            <a:spLocks/>
          </p:cNvSpPr>
          <p:nvPr/>
        </p:nvSpPr>
        <p:spPr>
          <a:xfrm>
            <a:off x="9658155" y="3401549"/>
            <a:ext cx="279400" cy="2984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0EF97DDE-45E6-5A11-0323-D230433F3CEC}"/>
              </a:ext>
            </a:extLst>
          </p:cNvPr>
          <p:cNvPicPr>
            <a:picLocks noChangeAspect="1"/>
          </p:cNvPicPr>
          <p:nvPr/>
        </p:nvPicPr>
        <p:blipFill>
          <a:blip r:embed="rId3"/>
          <a:stretch>
            <a:fillRect/>
          </a:stretch>
        </p:blipFill>
        <p:spPr>
          <a:xfrm>
            <a:off x="5693061" y="3850640"/>
            <a:ext cx="2102855" cy="2916409"/>
          </a:xfrm>
          <a:prstGeom prst="rect">
            <a:avLst/>
          </a:prstGeom>
        </p:spPr>
      </p:pic>
      <p:pic>
        <p:nvPicPr>
          <p:cNvPr id="4" name="Picture 3">
            <a:extLst>
              <a:ext uri="{FF2B5EF4-FFF2-40B4-BE49-F238E27FC236}">
                <a16:creationId xmlns:a16="http://schemas.microsoft.com/office/drawing/2014/main" id="{5FD0432C-7222-40BF-0768-A3787AF1B69B}"/>
              </a:ext>
            </a:extLst>
          </p:cNvPr>
          <p:cNvPicPr>
            <a:picLocks noChangeAspect="1"/>
          </p:cNvPicPr>
          <p:nvPr/>
        </p:nvPicPr>
        <p:blipFill>
          <a:blip r:embed="rId4"/>
          <a:stretch>
            <a:fillRect/>
          </a:stretch>
        </p:blipFill>
        <p:spPr>
          <a:xfrm>
            <a:off x="195559" y="1195845"/>
            <a:ext cx="7600357" cy="2574314"/>
          </a:xfrm>
          <a:prstGeom prst="rect">
            <a:avLst/>
          </a:prstGeom>
          <a:ln>
            <a:solidFill>
              <a:srgbClr val="7030A0"/>
            </a:solidFill>
          </a:ln>
        </p:spPr>
      </p:pic>
    </p:spTree>
    <p:extLst>
      <p:ext uri="{BB962C8B-B14F-4D97-AF65-F5344CB8AC3E}">
        <p14:creationId xmlns:p14="http://schemas.microsoft.com/office/powerpoint/2010/main" val="3537247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2888" y="448986"/>
            <a:ext cx="10337179" cy="663208"/>
          </a:xfrm>
        </p:spPr>
        <p:txBody>
          <a:bodyPr/>
          <a:lstStyle/>
          <a:p>
            <a:r>
              <a:rPr lang="en-US" dirty="0">
                <a:solidFill>
                  <a:schemeClr val="bg1"/>
                </a:solidFill>
              </a:rPr>
              <a:t>Spring creek fire (2018, Fort Garland &amp; La </a:t>
            </a:r>
            <a:r>
              <a:rPr lang="en-US" dirty="0" err="1">
                <a:solidFill>
                  <a:schemeClr val="bg1"/>
                </a:solidFill>
              </a:rPr>
              <a:t>Veta</a:t>
            </a:r>
            <a:r>
              <a:rPr lang="en-US" dirty="0">
                <a:solidFill>
                  <a:schemeClr val="bg1"/>
                </a:solidFill>
              </a:rPr>
              <a:t>, Co) – pre &amp; post HMS results </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7AE744A-383C-4AFC-950B-E5C24EC56858}"/>
              </a:ext>
            </a:extLst>
          </p:cNvPr>
          <p:cNvSpPr txBox="1"/>
          <p:nvPr/>
        </p:nvSpPr>
        <p:spPr>
          <a:xfrm>
            <a:off x="9649092" y="1027877"/>
            <a:ext cx="137046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New Mexico</a:t>
            </a:r>
          </a:p>
        </p:txBody>
      </p:sp>
      <p:sp>
        <p:nvSpPr>
          <p:cNvPr id="19" name="Footer Placeholder 2">
            <a:extLst>
              <a:ext uri="{FF2B5EF4-FFF2-40B4-BE49-F238E27FC236}">
                <a16:creationId xmlns:a16="http://schemas.microsoft.com/office/drawing/2014/main" id="{5187A7ED-33B0-462C-843D-725FE8165FCC}"/>
              </a:ext>
            </a:extLst>
          </p:cNvPr>
          <p:cNvSpPr txBox="1">
            <a:spLocks/>
          </p:cNvSpPr>
          <p:nvPr/>
        </p:nvSpPr>
        <p:spPr>
          <a:xfrm>
            <a:off x="222017" y="6077409"/>
            <a:ext cx="11747965" cy="2246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solidFill>
                  <a:schemeClr val="bg1"/>
                </a:solidFill>
              </a:rPr>
              <a:t>From Dr. Gerald Blacker AAWRE Free Webinar (January 26, 2023) on Introduction to HEC-HMS and its Applications for Floods after Fire </a:t>
            </a:r>
          </a:p>
        </p:txBody>
      </p:sp>
      <p:pic>
        <p:nvPicPr>
          <p:cNvPr id="6" name="Picture 5">
            <a:extLst>
              <a:ext uri="{FF2B5EF4-FFF2-40B4-BE49-F238E27FC236}">
                <a16:creationId xmlns:a16="http://schemas.microsoft.com/office/drawing/2014/main" id="{65800BDD-2DCF-DF9F-9955-C5CD5A4683DD}"/>
              </a:ext>
            </a:extLst>
          </p:cNvPr>
          <p:cNvPicPr>
            <a:picLocks noChangeAspect="1"/>
          </p:cNvPicPr>
          <p:nvPr/>
        </p:nvPicPr>
        <p:blipFill>
          <a:blip r:embed="rId3"/>
          <a:stretch>
            <a:fillRect/>
          </a:stretch>
        </p:blipFill>
        <p:spPr>
          <a:xfrm>
            <a:off x="-1" y="1394148"/>
            <a:ext cx="12192000" cy="4593989"/>
          </a:xfrm>
          <a:prstGeom prst="rect">
            <a:avLst/>
          </a:prstGeom>
        </p:spPr>
      </p:pic>
    </p:spTree>
    <p:extLst>
      <p:ext uri="{BB962C8B-B14F-4D97-AF65-F5344CB8AC3E}">
        <p14:creationId xmlns:p14="http://schemas.microsoft.com/office/powerpoint/2010/main" val="3235469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984" y="427214"/>
            <a:ext cx="10328031" cy="806451"/>
          </a:xfrm>
        </p:spPr>
        <p:txBody>
          <a:bodyPr/>
          <a:lstStyle/>
          <a:p>
            <a:r>
              <a:rPr lang="en-US" sz="3200" dirty="0"/>
              <a:t>HEC-HMS Post-Fire Hydrology &amp; Debris Flow Analysis Features</a:t>
            </a:r>
            <a:endParaRPr lang="en-US" dirty="0">
              <a:solidFill>
                <a:schemeClr val="bg2">
                  <a:lumMod val="40000"/>
                  <a:lumOff val="60000"/>
                </a:schemeClr>
              </a:solidFill>
            </a:endParaRPr>
          </a:p>
        </p:txBody>
      </p:sp>
      <p:sp>
        <p:nvSpPr>
          <p:cNvPr id="5" name="Slide Number Placeholder 4"/>
          <p:cNvSpPr>
            <a:spLocks noGrp="1"/>
          </p:cNvSpPr>
          <p:nvPr>
            <p:ph type="sldNum" sz="quarter" idx="11"/>
          </p:nvPr>
        </p:nvSpPr>
        <p:spPr/>
        <p:txBody>
          <a:bodyPr/>
          <a:lstStyle/>
          <a:p>
            <a:fld id="{9A257827-C34C-4251-B995-96C9C233CCC8}" type="slidenum">
              <a:rPr lang="en-US" smtClean="0"/>
              <a:pPr/>
              <a:t>6</a:t>
            </a:fld>
            <a:endParaRPr lang="en-US"/>
          </a:p>
        </p:txBody>
      </p:sp>
      <p:sp>
        <p:nvSpPr>
          <p:cNvPr id="7" name="Text Box 5">
            <a:extLst>
              <a:ext uri="{FF2B5EF4-FFF2-40B4-BE49-F238E27FC236}">
                <a16:creationId xmlns:a16="http://schemas.microsoft.com/office/drawing/2014/main" id="{D6F14E7A-D90E-47F3-B8AC-D73C71F8A074}"/>
              </a:ext>
            </a:extLst>
          </p:cNvPr>
          <p:cNvSpPr txBox="1">
            <a:spLocks noChangeArrowheads="1"/>
          </p:cNvSpPr>
          <p:nvPr/>
        </p:nvSpPr>
        <p:spPr bwMode="auto">
          <a:xfrm>
            <a:off x="1685925" y="1627188"/>
            <a:ext cx="13477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Subbasin</a:t>
            </a:r>
          </a:p>
        </p:txBody>
      </p:sp>
      <p:sp>
        <p:nvSpPr>
          <p:cNvPr id="8" name="Text Box 6">
            <a:extLst>
              <a:ext uri="{FF2B5EF4-FFF2-40B4-BE49-F238E27FC236}">
                <a16:creationId xmlns:a16="http://schemas.microsoft.com/office/drawing/2014/main" id="{903EB48D-E1A3-445D-8280-BC0F2ECFD939}"/>
              </a:ext>
            </a:extLst>
          </p:cNvPr>
          <p:cNvSpPr txBox="1">
            <a:spLocks noChangeArrowheads="1"/>
          </p:cNvSpPr>
          <p:nvPr/>
        </p:nvSpPr>
        <p:spPr bwMode="auto">
          <a:xfrm>
            <a:off x="5572125" y="16271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Reach</a:t>
            </a:r>
          </a:p>
        </p:txBody>
      </p:sp>
      <p:sp>
        <p:nvSpPr>
          <p:cNvPr id="9" name="Text Box 7">
            <a:extLst>
              <a:ext uri="{FF2B5EF4-FFF2-40B4-BE49-F238E27FC236}">
                <a16:creationId xmlns:a16="http://schemas.microsoft.com/office/drawing/2014/main" id="{DAB152D6-772A-4C80-91FB-4B4882830176}"/>
              </a:ext>
            </a:extLst>
          </p:cNvPr>
          <p:cNvSpPr txBox="1">
            <a:spLocks noChangeArrowheads="1"/>
          </p:cNvSpPr>
          <p:nvPr/>
        </p:nvSpPr>
        <p:spPr bwMode="auto">
          <a:xfrm>
            <a:off x="8621714" y="1627188"/>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Reach Outlet</a:t>
            </a:r>
          </a:p>
        </p:txBody>
      </p:sp>
      <p:sp>
        <p:nvSpPr>
          <p:cNvPr id="10" name="Text Box 8">
            <a:extLst>
              <a:ext uri="{FF2B5EF4-FFF2-40B4-BE49-F238E27FC236}">
                <a16:creationId xmlns:a16="http://schemas.microsoft.com/office/drawing/2014/main" id="{44B74037-E2E1-4065-8F21-931894208C82}"/>
              </a:ext>
            </a:extLst>
          </p:cNvPr>
          <p:cNvSpPr txBox="1">
            <a:spLocks noChangeArrowheads="1"/>
          </p:cNvSpPr>
          <p:nvPr/>
        </p:nvSpPr>
        <p:spPr bwMode="auto">
          <a:xfrm>
            <a:off x="3603625" y="1614488"/>
            <a:ext cx="1347788" cy="646331"/>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Subbasin Outlet</a:t>
            </a:r>
          </a:p>
        </p:txBody>
      </p:sp>
      <p:sp>
        <p:nvSpPr>
          <p:cNvPr id="11" name="Text Box 9">
            <a:extLst>
              <a:ext uri="{FF2B5EF4-FFF2-40B4-BE49-F238E27FC236}">
                <a16:creationId xmlns:a16="http://schemas.microsoft.com/office/drawing/2014/main" id="{1608EF83-289A-42BA-85E3-A97F9B12A390}"/>
              </a:ext>
            </a:extLst>
          </p:cNvPr>
          <p:cNvSpPr txBox="1">
            <a:spLocks noChangeArrowheads="1"/>
          </p:cNvSpPr>
          <p:nvPr/>
        </p:nvSpPr>
        <p:spPr bwMode="auto">
          <a:xfrm>
            <a:off x="1685925" y="217213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 1 </a:t>
            </a:r>
          </a:p>
        </p:txBody>
      </p:sp>
      <p:sp>
        <p:nvSpPr>
          <p:cNvPr id="12" name="Text Box 10">
            <a:extLst>
              <a:ext uri="{FF2B5EF4-FFF2-40B4-BE49-F238E27FC236}">
                <a16:creationId xmlns:a16="http://schemas.microsoft.com/office/drawing/2014/main" id="{8557681D-E844-43C7-BCAE-ABDB8F087F6F}"/>
              </a:ext>
            </a:extLst>
          </p:cNvPr>
          <p:cNvSpPr txBox="1">
            <a:spLocks noChangeArrowheads="1"/>
          </p:cNvSpPr>
          <p:nvPr/>
        </p:nvSpPr>
        <p:spPr bwMode="auto">
          <a:xfrm>
            <a:off x="1684191" y="2979770"/>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USGS-LT</a:t>
            </a:r>
          </a:p>
        </p:txBody>
      </p:sp>
      <p:sp>
        <p:nvSpPr>
          <p:cNvPr id="13" name="Text Box 11">
            <a:extLst>
              <a:ext uri="{FF2B5EF4-FFF2-40B4-BE49-F238E27FC236}">
                <a16:creationId xmlns:a16="http://schemas.microsoft.com/office/drawing/2014/main" id="{13BF26FE-731B-4F96-8E06-1FBBE757F90F}"/>
              </a:ext>
            </a:extLst>
          </p:cNvPr>
          <p:cNvSpPr txBox="1">
            <a:spLocks noChangeArrowheads="1"/>
          </p:cNvSpPr>
          <p:nvPr/>
        </p:nvSpPr>
        <p:spPr bwMode="auto">
          <a:xfrm>
            <a:off x="1668822" y="3796703"/>
            <a:ext cx="1347789"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EQs 2-5</a:t>
            </a:r>
          </a:p>
        </p:txBody>
      </p:sp>
      <p:sp>
        <p:nvSpPr>
          <p:cNvPr id="14" name="Text Box 12">
            <a:extLst>
              <a:ext uri="{FF2B5EF4-FFF2-40B4-BE49-F238E27FC236}">
                <a16:creationId xmlns:a16="http://schemas.microsoft.com/office/drawing/2014/main" id="{3CF09A49-BC8D-4DCC-9E33-05D4A6FEC8AD}"/>
              </a:ext>
            </a:extLst>
          </p:cNvPr>
          <p:cNvSpPr txBox="1">
            <a:spLocks noChangeArrowheads="1"/>
          </p:cNvSpPr>
          <p:nvPr/>
        </p:nvSpPr>
        <p:spPr bwMode="auto">
          <a:xfrm>
            <a:off x="3616325" y="244114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15" name="Text Box 14">
            <a:extLst>
              <a:ext uri="{FF2B5EF4-FFF2-40B4-BE49-F238E27FC236}">
                <a16:creationId xmlns:a16="http://schemas.microsoft.com/office/drawing/2014/main" id="{DEC09C0F-B5F9-471B-8DA0-30342B12FD5C}"/>
              </a:ext>
            </a:extLst>
          </p:cNvPr>
          <p:cNvSpPr txBox="1">
            <a:spLocks noChangeArrowheads="1"/>
          </p:cNvSpPr>
          <p:nvPr/>
        </p:nvSpPr>
        <p:spPr bwMode="auto">
          <a:xfrm>
            <a:off x="5584825" y="2160588"/>
            <a:ext cx="24399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Debris Routing </a:t>
            </a:r>
          </a:p>
          <a:p>
            <a:pPr>
              <a:spcBef>
                <a:spcPct val="0"/>
              </a:spcBef>
              <a:buClrTx/>
              <a:buSzTx/>
              <a:buFontTx/>
              <a:buNone/>
            </a:pPr>
            <a:r>
              <a:rPr lang="en-US" altLang="en-US" sz="1800" dirty="0">
                <a:solidFill>
                  <a:srgbClr val="00B050"/>
                </a:solidFill>
              </a:rPr>
              <a:t>(SDR+ Muskingum)</a:t>
            </a:r>
          </a:p>
        </p:txBody>
      </p:sp>
      <p:sp>
        <p:nvSpPr>
          <p:cNvPr id="17" name="Text Box 19">
            <a:extLst>
              <a:ext uri="{FF2B5EF4-FFF2-40B4-BE49-F238E27FC236}">
                <a16:creationId xmlns:a16="http://schemas.microsoft.com/office/drawing/2014/main" id="{D2021929-5524-428F-8FD9-7B094EF84754}"/>
              </a:ext>
            </a:extLst>
          </p:cNvPr>
          <p:cNvSpPr txBox="1">
            <a:spLocks noChangeArrowheads="1"/>
          </p:cNvSpPr>
          <p:nvPr/>
        </p:nvSpPr>
        <p:spPr bwMode="auto">
          <a:xfrm>
            <a:off x="5604453" y="4219144"/>
            <a:ext cx="24272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Volume Reduction</a:t>
            </a:r>
          </a:p>
        </p:txBody>
      </p:sp>
      <p:sp>
        <p:nvSpPr>
          <p:cNvPr id="18" name="Text Box 20">
            <a:extLst>
              <a:ext uri="{FF2B5EF4-FFF2-40B4-BE49-F238E27FC236}">
                <a16:creationId xmlns:a16="http://schemas.microsoft.com/office/drawing/2014/main" id="{C95A2461-8F0B-42C2-8F4A-AB264121DDE0}"/>
              </a:ext>
            </a:extLst>
          </p:cNvPr>
          <p:cNvSpPr txBox="1">
            <a:spLocks noChangeArrowheads="1"/>
          </p:cNvSpPr>
          <p:nvPr/>
        </p:nvSpPr>
        <p:spPr bwMode="auto">
          <a:xfrm>
            <a:off x="5607917" y="464286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Chen &amp; </a:t>
            </a:r>
            <a:r>
              <a:rPr lang="en-US" altLang="en-US" sz="1800" dirty="0" err="1">
                <a:solidFill>
                  <a:srgbClr val="00B050"/>
                </a:solidFill>
              </a:rPr>
              <a:t>Brune</a:t>
            </a:r>
            <a:r>
              <a:rPr lang="en-US" altLang="en-US" sz="1800" dirty="0">
                <a:solidFill>
                  <a:srgbClr val="00B050"/>
                </a:solidFill>
              </a:rPr>
              <a:t> Trap Efficiency Methods</a:t>
            </a:r>
          </a:p>
        </p:txBody>
      </p:sp>
      <p:sp>
        <p:nvSpPr>
          <p:cNvPr id="19" name="Text Box 21">
            <a:extLst>
              <a:ext uri="{FF2B5EF4-FFF2-40B4-BE49-F238E27FC236}">
                <a16:creationId xmlns:a16="http://schemas.microsoft.com/office/drawing/2014/main" id="{E1D8D014-A06F-495B-8F65-8454777FEFE7}"/>
              </a:ext>
            </a:extLst>
          </p:cNvPr>
          <p:cNvSpPr txBox="1">
            <a:spLocks noChangeArrowheads="1"/>
          </p:cNvSpPr>
          <p:nvPr/>
        </p:nvSpPr>
        <p:spPr bwMode="auto">
          <a:xfrm>
            <a:off x="5607917" y="533443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Settling Velocity (Hindered)</a:t>
            </a:r>
          </a:p>
        </p:txBody>
      </p:sp>
      <p:sp>
        <p:nvSpPr>
          <p:cNvPr id="20" name="Text Box 23">
            <a:extLst>
              <a:ext uri="{FF2B5EF4-FFF2-40B4-BE49-F238E27FC236}">
                <a16:creationId xmlns:a16="http://schemas.microsoft.com/office/drawing/2014/main" id="{C0BB7B21-9DEB-484F-B913-01F90178810A}"/>
              </a:ext>
            </a:extLst>
          </p:cNvPr>
          <p:cNvSpPr txBox="1">
            <a:spLocks noChangeArrowheads="1"/>
          </p:cNvSpPr>
          <p:nvPr/>
        </p:nvSpPr>
        <p:spPr bwMode="auto">
          <a:xfrm>
            <a:off x="8625178" y="2168676"/>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21" name="AutoShape 27">
            <a:extLst>
              <a:ext uri="{FF2B5EF4-FFF2-40B4-BE49-F238E27FC236}">
                <a16:creationId xmlns:a16="http://schemas.microsoft.com/office/drawing/2014/main" id="{B856B29C-EB4C-448C-85F8-CFCBC19673A5}"/>
              </a:ext>
            </a:extLst>
          </p:cNvPr>
          <p:cNvSpPr>
            <a:spLocks noChangeArrowheads="1"/>
          </p:cNvSpPr>
          <p:nvPr/>
        </p:nvSpPr>
        <p:spPr bwMode="auto">
          <a:xfrm>
            <a:off x="3200400" y="16764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2" name="AutoShape 28">
            <a:extLst>
              <a:ext uri="{FF2B5EF4-FFF2-40B4-BE49-F238E27FC236}">
                <a16:creationId xmlns:a16="http://schemas.microsoft.com/office/drawing/2014/main" id="{AE8C79CA-165B-492D-B60D-0889FE8478EF}"/>
              </a:ext>
            </a:extLst>
          </p:cNvPr>
          <p:cNvSpPr>
            <a:spLocks noChangeArrowheads="1"/>
          </p:cNvSpPr>
          <p:nvPr/>
        </p:nvSpPr>
        <p:spPr bwMode="auto">
          <a:xfrm>
            <a:off x="5105400" y="16891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3" name="AutoShape 29">
            <a:extLst>
              <a:ext uri="{FF2B5EF4-FFF2-40B4-BE49-F238E27FC236}">
                <a16:creationId xmlns:a16="http://schemas.microsoft.com/office/drawing/2014/main" id="{5D65D5AD-0989-4A9F-BA44-280CF1C10AD6}"/>
              </a:ext>
            </a:extLst>
          </p:cNvPr>
          <p:cNvSpPr>
            <a:spLocks noChangeArrowheads="1"/>
          </p:cNvSpPr>
          <p:nvPr/>
        </p:nvSpPr>
        <p:spPr bwMode="auto">
          <a:xfrm>
            <a:off x="8191500" y="16637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4" name="AutoShape 36">
            <a:extLst>
              <a:ext uri="{FF2B5EF4-FFF2-40B4-BE49-F238E27FC236}">
                <a16:creationId xmlns:a16="http://schemas.microsoft.com/office/drawing/2014/main" id="{80E0D10C-47D1-410C-80A8-CE53B6136AF0}"/>
              </a:ext>
            </a:extLst>
          </p:cNvPr>
          <p:cNvSpPr>
            <a:spLocks noChangeArrowheads="1"/>
          </p:cNvSpPr>
          <p:nvPr/>
        </p:nvSpPr>
        <p:spPr bwMode="auto">
          <a:xfrm>
            <a:off x="5219700" y="3710711"/>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25" name="Text Box 10">
            <a:extLst>
              <a:ext uri="{FF2B5EF4-FFF2-40B4-BE49-F238E27FC236}">
                <a16:creationId xmlns:a16="http://schemas.microsoft.com/office/drawing/2014/main" id="{5E1F25F4-B00E-440C-999B-2E6F57351E9B}"/>
              </a:ext>
            </a:extLst>
          </p:cNvPr>
          <p:cNvSpPr txBox="1">
            <a:spLocks noChangeArrowheads="1"/>
          </p:cNvSpPr>
          <p:nvPr/>
        </p:nvSpPr>
        <p:spPr bwMode="auto">
          <a:xfrm>
            <a:off x="1675100" y="3388577"/>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USGS-EA</a:t>
            </a:r>
          </a:p>
        </p:txBody>
      </p:sp>
      <p:sp>
        <p:nvSpPr>
          <p:cNvPr id="26" name="Text Box 10">
            <a:extLst>
              <a:ext uri="{FF2B5EF4-FFF2-40B4-BE49-F238E27FC236}">
                <a16:creationId xmlns:a16="http://schemas.microsoft.com/office/drawing/2014/main" id="{6A30DF96-CDBC-4FB0-8729-43450B547E1F}"/>
              </a:ext>
            </a:extLst>
          </p:cNvPr>
          <p:cNvSpPr txBox="1">
            <a:spLocks noChangeArrowheads="1"/>
          </p:cNvSpPr>
          <p:nvPr/>
        </p:nvSpPr>
        <p:spPr bwMode="auto">
          <a:xfrm>
            <a:off x="1684336" y="2572752"/>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MSDPM</a:t>
            </a:r>
          </a:p>
        </p:txBody>
      </p:sp>
      <p:sp>
        <p:nvSpPr>
          <p:cNvPr id="27" name="Text Box 11">
            <a:extLst>
              <a:ext uri="{FF2B5EF4-FFF2-40B4-BE49-F238E27FC236}">
                <a16:creationId xmlns:a16="http://schemas.microsoft.com/office/drawing/2014/main" id="{EC8252A7-3335-420F-9CF1-37D00D15AC58}"/>
              </a:ext>
            </a:extLst>
          </p:cNvPr>
          <p:cNvSpPr txBox="1">
            <a:spLocks noChangeArrowheads="1"/>
          </p:cNvSpPr>
          <p:nvPr/>
        </p:nvSpPr>
        <p:spPr bwMode="auto">
          <a:xfrm>
            <a:off x="1664205" y="4503291"/>
            <a:ext cx="1347789" cy="181588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400" dirty="0">
                <a:solidFill>
                  <a:srgbClr val="00B050"/>
                </a:solidFill>
              </a:rPr>
              <a:t>Dynamic Surface Infiltration Loss Method (Pak &amp; Lee) with some of existing loss methods</a:t>
            </a:r>
          </a:p>
        </p:txBody>
      </p:sp>
      <p:sp>
        <p:nvSpPr>
          <p:cNvPr id="28" name="Text Box 6">
            <a:extLst>
              <a:ext uri="{FF2B5EF4-FFF2-40B4-BE49-F238E27FC236}">
                <a16:creationId xmlns:a16="http://schemas.microsoft.com/office/drawing/2014/main" id="{D73FD9A6-6CFD-4306-B418-22961FBD7616}"/>
              </a:ext>
            </a:extLst>
          </p:cNvPr>
          <p:cNvSpPr txBox="1">
            <a:spLocks noChangeArrowheads="1"/>
          </p:cNvSpPr>
          <p:nvPr/>
        </p:nvSpPr>
        <p:spPr bwMode="auto">
          <a:xfrm>
            <a:off x="5585985" y="36805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Reservoir</a:t>
            </a:r>
          </a:p>
        </p:txBody>
      </p:sp>
      <p:sp>
        <p:nvSpPr>
          <p:cNvPr id="29" name="Text Box 7">
            <a:extLst>
              <a:ext uri="{FF2B5EF4-FFF2-40B4-BE49-F238E27FC236}">
                <a16:creationId xmlns:a16="http://schemas.microsoft.com/office/drawing/2014/main" id="{848AB943-9194-4033-923F-4AE2AD234403}"/>
              </a:ext>
            </a:extLst>
          </p:cNvPr>
          <p:cNvSpPr txBox="1">
            <a:spLocks noChangeArrowheads="1"/>
          </p:cNvSpPr>
          <p:nvPr/>
        </p:nvSpPr>
        <p:spPr bwMode="auto">
          <a:xfrm>
            <a:off x="8617102" y="3673040"/>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Reservoir Outlet</a:t>
            </a:r>
          </a:p>
        </p:txBody>
      </p:sp>
      <p:sp>
        <p:nvSpPr>
          <p:cNvPr id="30" name="Text Box 23">
            <a:extLst>
              <a:ext uri="{FF2B5EF4-FFF2-40B4-BE49-F238E27FC236}">
                <a16:creationId xmlns:a16="http://schemas.microsoft.com/office/drawing/2014/main" id="{49F92355-B12F-475F-B4E1-F444D03749B5}"/>
              </a:ext>
            </a:extLst>
          </p:cNvPr>
          <p:cNvSpPr txBox="1">
            <a:spLocks noChangeArrowheads="1"/>
          </p:cNvSpPr>
          <p:nvPr/>
        </p:nvSpPr>
        <p:spPr bwMode="auto">
          <a:xfrm>
            <a:off x="8620566" y="4214528"/>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31" name="AutoShape 29">
            <a:extLst>
              <a:ext uri="{FF2B5EF4-FFF2-40B4-BE49-F238E27FC236}">
                <a16:creationId xmlns:a16="http://schemas.microsoft.com/office/drawing/2014/main" id="{DC2C21F7-8AC6-4F50-84CC-AD517531A961}"/>
              </a:ext>
            </a:extLst>
          </p:cNvPr>
          <p:cNvSpPr>
            <a:spLocks noChangeArrowheads="1"/>
          </p:cNvSpPr>
          <p:nvPr/>
        </p:nvSpPr>
        <p:spPr bwMode="auto">
          <a:xfrm>
            <a:off x="8186888" y="3709552"/>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3" name="Rectangle 2">
            <a:extLst>
              <a:ext uri="{FF2B5EF4-FFF2-40B4-BE49-F238E27FC236}">
                <a16:creationId xmlns:a16="http://schemas.microsoft.com/office/drawing/2014/main" id="{FF9D0778-6D15-4B8E-9915-098480B3FB9C}"/>
              </a:ext>
            </a:extLst>
          </p:cNvPr>
          <p:cNvSpPr/>
          <p:nvPr/>
        </p:nvSpPr>
        <p:spPr>
          <a:xfrm>
            <a:off x="1684191" y="4503290"/>
            <a:ext cx="1347788" cy="1815881"/>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11632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Challenges to the Post-Wildfire Hydrologic Analysis</a:t>
            </a:r>
          </a:p>
          <a:p>
            <a:pPr marL="919163" lvl="2" indent="-457200">
              <a:buFont typeface="+mj-lt"/>
              <a:buAutoNum type="arabicPeriod"/>
              <a:defRPr/>
            </a:pPr>
            <a:r>
              <a:rPr lang="en-US" b="1" dirty="0">
                <a:solidFill>
                  <a:srgbClr val="00B0F0"/>
                </a:solidFill>
              </a:rPr>
              <a:t>Data Requirement</a:t>
            </a:r>
          </a:p>
          <a:p>
            <a:pPr marL="919163" lvl="2" indent="-457200">
              <a:buFont typeface="+mj-lt"/>
              <a:buAutoNum type="arabicPeriod"/>
              <a:defRPr/>
            </a:pPr>
            <a:r>
              <a:rPr lang="en-US" dirty="0"/>
              <a:t>Post-Wildfire Hydrology Models (event &amp; continuous models)</a:t>
            </a:r>
          </a:p>
          <a:p>
            <a:pPr marL="1144588" lvl="3" indent="-457200">
              <a:buFont typeface="Wingdings" panose="05000000000000000000" pitchFamily="2" charset="2"/>
              <a:buChar char="§"/>
              <a:defRPr/>
            </a:pPr>
            <a:r>
              <a:rPr lang="en-US" dirty="0"/>
              <a:t>Sigle-Event &amp; Frequent Event Storm Models</a:t>
            </a:r>
          </a:p>
          <a:p>
            <a:pPr marL="1371600" lvl="4" indent="-457200">
              <a:buFont typeface="+mj-lt"/>
              <a:buAutoNum type="alphaLcPeriod"/>
              <a:defRPr/>
            </a:pPr>
            <a:r>
              <a:rPr lang="en-US" dirty="0"/>
              <a:t>Static Loss Methods: SCS CN Loss Method</a:t>
            </a:r>
          </a:p>
          <a:p>
            <a:pPr marL="1144588" lvl="3" indent="-457200">
              <a:buFont typeface="Wingdings" panose="05000000000000000000" pitchFamily="2" charset="2"/>
              <a:buChar char="§"/>
              <a:defRPr/>
            </a:pPr>
            <a:r>
              <a:rPr lang="en-US" dirty="0"/>
              <a:t>Continuous Models</a:t>
            </a:r>
          </a:p>
          <a:p>
            <a:pPr marL="1371600" lvl="4" indent="-457200">
              <a:buFont typeface="+mj-lt"/>
              <a:buAutoNum type="alphaLcPeriod"/>
              <a:defRPr/>
            </a:pPr>
            <a:r>
              <a:rPr lang="en-US" dirty="0"/>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7</a:t>
            </a:fld>
            <a:endParaRPr lang="en-US"/>
          </a:p>
        </p:txBody>
      </p:sp>
    </p:spTree>
    <p:extLst>
      <p:ext uri="{BB962C8B-B14F-4D97-AF65-F5344CB8AC3E}">
        <p14:creationId xmlns:p14="http://schemas.microsoft.com/office/powerpoint/2010/main" val="2109358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0A7E-3225-D324-2879-0601FE819D08}"/>
              </a:ext>
            </a:extLst>
          </p:cNvPr>
          <p:cNvSpPr>
            <a:spLocks noGrp="1"/>
          </p:cNvSpPr>
          <p:nvPr>
            <p:ph type="title"/>
          </p:nvPr>
        </p:nvSpPr>
        <p:spPr>
          <a:xfrm>
            <a:off x="822960" y="274639"/>
            <a:ext cx="10254343" cy="528728"/>
          </a:xfrm>
        </p:spPr>
        <p:txBody>
          <a:bodyPr/>
          <a:lstStyle/>
          <a:p>
            <a:r>
              <a:rPr lang="en-US" dirty="0"/>
              <a:t>Data requirement </a:t>
            </a:r>
          </a:p>
        </p:txBody>
      </p:sp>
      <p:sp>
        <p:nvSpPr>
          <p:cNvPr id="3" name="Content Placeholder 2">
            <a:extLst>
              <a:ext uri="{FF2B5EF4-FFF2-40B4-BE49-F238E27FC236}">
                <a16:creationId xmlns:a16="http://schemas.microsoft.com/office/drawing/2014/main" id="{5B03124F-D4FE-2DC1-EF42-889DE102F5AE}"/>
              </a:ext>
            </a:extLst>
          </p:cNvPr>
          <p:cNvSpPr>
            <a:spLocks noGrp="1"/>
          </p:cNvSpPr>
          <p:nvPr>
            <p:ph idx="1"/>
          </p:nvPr>
        </p:nvSpPr>
        <p:spPr/>
        <p:txBody>
          <a:bodyPr/>
          <a:lstStyle/>
          <a:p>
            <a:pPr marL="457200" indent="-457200">
              <a:buFont typeface="+mj-lt"/>
              <a:buAutoNum type="arabicPeriod"/>
            </a:pPr>
            <a:r>
              <a:rPr lang="en-US" dirty="0">
                <a:latin typeface="+mj-lt"/>
              </a:rPr>
              <a:t>Rainfall Data</a:t>
            </a:r>
          </a:p>
          <a:p>
            <a:pPr marL="457200" indent="-457200">
              <a:buFont typeface="+mj-lt"/>
              <a:buAutoNum type="arabicPeriod"/>
            </a:pPr>
            <a:r>
              <a:rPr lang="en-US" dirty="0">
                <a:latin typeface="+mj-lt"/>
              </a:rPr>
              <a:t>Evaporation Data for Long-Term Simulation</a:t>
            </a:r>
          </a:p>
          <a:p>
            <a:pPr marL="457200" indent="-457200">
              <a:buFont typeface="+mj-lt"/>
              <a:buAutoNum type="arabicPeriod"/>
            </a:pPr>
            <a:r>
              <a:rPr lang="en-US" dirty="0">
                <a:latin typeface="+mj-lt"/>
              </a:rPr>
              <a:t>Flow Gage Data (Pre- &amp; Post-Fire)</a:t>
            </a:r>
          </a:p>
          <a:p>
            <a:pPr marL="457200" indent="-457200">
              <a:buFont typeface="+mj-lt"/>
              <a:buAutoNum type="arabicPeriod"/>
            </a:pPr>
            <a:r>
              <a:rPr lang="en-US" dirty="0">
                <a:latin typeface="+mj-lt"/>
              </a:rPr>
              <a:t>Soil Burn Severity Map</a:t>
            </a:r>
          </a:p>
          <a:p>
            <a:pPr marL="457200" indent="-457200">
              <a:buFont typeface="+mj-lt"/>
              <a:buAutoNum type="arabicPeriod"/>
            </a:pPr>
            <a:r>
              <a:rPr lang="en-US" dirty="0">
                <a:latin typeface="+mj-lt"/>
              </a:rPr>
              <a:t>Soil Properties data for Pre- &amp; Post Fire (Hydraulic Conductivity, SWR, Sorptivity, etc.)</a:t>
            </a:r>
          </a:p>
          <a:p>
            <a:endParaRPr lang="en-US" dirty="0">
              <a:latin typeface="+mj-lt"/>
            </a:endParaRPr>
          </a:p>
        </p:txBody>
      </p:sp>
      <p:sp>
        <p:nvSpPr>
          <p:cNvPr id="4" name="Footer Placeholder 3">
            <a:extLst>
              <a:ext uri="{FF2B5EF4-FFF2-40B4-BE49-F238E27FC236}">
                <a16:creationId xmlns:a16="http://schemas.microsoft.com/office/drawing/2014/main" id="{0E2CBEF4-AF54-A60C-A580-987A542996F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6876D865-F0E2-B60A-3BC8-8DDC70777520}"/>
              </a:ext>
            </a:extLst>
          </p:cNvPr>
          <p:cNvSpPr>
            <a:spLocks noGrp="1"/>
          </p:cNvSpPr>
          <p:nvPr>
            <p:ph type="sldNum" sz="quarter" idx="11"/>
          </p:nvPr>
        </p:nvSpPr>
        <p:spPr/>
        <p:txBody>
          <a:bodyPr/>
          <a:lstStyle/>
          <a:p>
            <a:fld id="{9A257827-C34C-4251-B995-96C9C233CCC8}" type="slidenum">
              <a:rPr lang="en-US" smtClean="0"/>
              <a:pPr/>
              <a:t>8</a:t>
            </a:fld>
            <a:endParaRPr lang="en-US"/>
          </a:p>
        </p:txBody>
      </p:sp>
    </p:spTree>
    <p:extLst>
      <p:ext uri="{BB962C8B-B14F-4D97-AF65-F5344CB8AC3E}">
        <p14:creationId xmlns:p14="http://schemas.microsoft.com/office/powerpoint/2010/main" val="1738262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Challenges to the Post-Wildfire Hydrologic Analysis</a:t>
            </a:r>
          </a:p>
          <a:p>
            <a:pPr marL="919163" lvl="2" indent="-457200">
              <a:buFont typeface="+mj-lt"/>
              <a:buAutoNum type="arabicPeriod"/>
              <a:defRPr/>
            </a:pPr>
            <a:r>
              <a:rPr lang="en-US" dirty="0"/>
              <a:t>Data Requirement</a:t>
            </a:r>
          </a:p>
          <a:p>
            <a:pPr marL="919163" lvl="2" indent="-457200">
              <a:buFont typeface="+mj-lt"/>
              <a:buAutoNum type="arabicPeriod"/>
              <a:defRPr/>
            </a:pPr>
            <a:r>
              <a:rPr lang="en-US" b="1" dirty="0">
                <a:solidFill>
                  <a:srgbClr val="00B0F0"/>
                </a:solidFill>
              </a:rPr>
              <a:t>Post-Wildfire Hydrology Models (event &amp; continuous models)</a:t>
            </a:r>
          </a:p>
          <a:p>
            <a:pPr marL="1144588" lvl="3" indent="-457200">
              <a:buFont typeface="Wingdings" panose="05000000000000000000" pitchFamily="2" charset="2"/>
              <a:buChar char="§"/>
              <a:defRPr/>
            </a:pPr>
            <a:r>
              <a:rPr lang="en-US" dirty="0">
                <a:solidFill>
                  <a:srgbClr val="00B0F0"/>
                </a:solidFill>
              </a:rPr>
              <a:t>Sigle-Event &amp; Frequent Event Storm Models</a:t>
            </a:r>
          </a:p>
          <a:p>
            <a:pPr marL="1371600" lvl="4" indent="-457200">
              <a:buFont typeface="+mj-lt"/>
              <a:buAutoNum type="alphaLcPeriod"/>
              <a:defRPr/>
            </a:pPr>
            <a:r>
              <a:rPr lang="en-US" dirty="0">
                <a:solidFill>
                  <a:srgbClr val="00B0F0"/>
                </a:solidFill>
              </a:rPr>
              <a:t>Static Loss Methods: SCS CN Loss Method</a:t>
            </a:r>
          </a:p>
          <a:p>
            <a:pPr marL="1144588" lvl="3" indent="-457200">
              <a:buFont typeface="Wingdings" panose="05000000000000000000" pitchFamily="2" charset="2"/>
              <a:buChar char="§"/>
              <a:defRPr/>
            </a:pPr>
            <a:r>
              <a:rPr lang="en-US" dirty="0">
                <a:solidFill>
                  <a:srgbClr val="00B0F0"/>
                </a:solidFill>
              </a:rPr>
              <a:t>Continuous Models</a:t>
            </a:r>
          </a:p>
          <a:p>
            <a:pPr marL="1371600" lvl="4" indent="-457200">
              <a:buFont typeface="+mj-lt"/>
              <a:buAutoNum type="alphaLcPeriod"/>
              <a:defRPr/>
            </a:pPr>
            <a:r>
              <a:rPr lang="en-US" dirty="0">
                <a:solidFill>
                  <a:srgbClr val="00B0F0"/>
                </a:solidFill>
              </a:rPr>
              <a:t>Dynamic Loss Methods: Pak &amp; Lee Decay Factor (Pak and Lee, 2008)</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Arroyo Seco Post-Wildfire Hydrology Analysis</a:t>
            </a:r>
          </a:p>
          <a:p>
            <a:pPr marL="919163" lvl="2" indent="-457200">
              <a:buFont typeface="+mj-lt"/>
              <a:buAutoNum type="arabicPeriod"/>
            </a:pPr>
            <a:r>
              <a:rPr lang="en-US" dirty="0"/>
              <a:t>Need To Improve for Post-Wildfire Hydrology Analysis</a:t>
            </a:r>
          </a:p>
          <a:p>
            <a:pPr marL="919163" lvl="2" indent="-457200">
              <a:buFont typeface="+mj-lt"/>
              <a:buAutoNum type="arabicPeriod"/>
            </a:pPr>
            <a:endParaRPr lang="en-US" dirty="0"/>
          </a:p>
          <a:p>
            <a:endParaRPr lang="en-US" dirty="0"/>
          </a:p>
        </p:txBody>
      </p:sp>
      <p:sp>
        <p:nvSpPr>
          <p:cNvPr id="4" name="Footer Placeholder 3">
            <a:extLst>
              <a:ext uri="{FF2B5EF4-FFF2-40B4-BE49-F238E27FC236}">
                <a16:creationId xmlns:a16="http://schemas.microsoft.com/office/drawing/2014/main" id="{3BCACDEE-CA91-4D87-8F17-11BA6CD4029F}"/>
              </a:ext>
            </a:extLst>
          </p:cNvPr>
          <p:cNvSpPr>
            <a:spLocks noGrp="1"/>
          </p:cNvSpPr>
          <p:nvPr>
            <p:ph type="ftr" sz="quarter" idx="10"/>
          </p:nvPr>
        </p:nvSpPr>
        <p:spPr/>
        <p:txBody>
          <a:bodyPr/>
          <a:lstStyle/>
          <a:p>
            <a:pPr>
              <a:defRPr/>
            </a:pPr>
            <a:r>
              <a:rPr lang="en-US">
                <a:solidFill>
                  <a:srgbClr val="000000">
                    <a:tint val="75000"/>
                  </a:srgbClr>
                </a:solidFill>
              </a:rPr>
              <a:t>File Name</a:t>
            </a:r>
          </a:p>
        </p:txBody>
      </p:sp>
      <p:sp>
        <p:nvSpPr>
          <p:cNvPr id="5" name="Slide Number Placeholder 4">
            <a:extLst>
              <a:ext uri="{FF2B5EF4-FFF2-40B4-BE49-F238E27FC236}">
                <a16:creationId xmlns:a16="http://schemas.microsoft.com/office/drawing/2014/main" id="{8EC520D9-1A6C-4854-8002-004A22A2E55E}"/>
              </a:ext>
            </a:extLst>
          </p:cNvPr>
          <p:cNvSpPr>
            <a:spLocks noGrp="1"/>
          </p:cNvSpPr>
          <p:nvPr>
            <p:ph type="sldNum" sz="quarter" idx="11"/>
          </p:nvPr>
        </p:nvSpPr>
        <p:spPr/>
        <p:txBody>
          <a:bodyPr/>
          <a:lstStyle/>
          <a:p>
            <a:fld id="{9A257827-C34C-4251-B995-96C9C233CCC8}" type="slidenum">
              <a:rPr lang="en-US" smtClean="0"/>
              <a:pPr/>
              <a:t>9</a:t>
            </a:fld>
            <a:endParaRPr lang="en-US"/>
          </a:p>
        </p:txBody>
      </p:sp>
    </p:spTree>
    <p:extLst>
      <p:ext uri="{BB962C8B-B14F-4D97-AF65-F5344CB8AC3E}">
        <p14:creationId xmlns:p14="http://schemas.microsoft.com/office/powerpoint/2010/main" val="3079266712"/>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9751</TotalTime>
  <Words>2626</Words>
  <Application>Microsoft Office PowerPoint</Application>
  <PresentationFormat>Widescreen</PresentationFormat>
  <Paragraphs>469</Paragraphs>
  <Slides>31</Slides>
  <Notes>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31</vt:i4>
      </vt:variant>
    </vt:vector>
  </HeadingPairs>
  <TitlesOfParts>
    <vt:vector size="42" baseType="lpstr">
      <vt:lpstr>-apple-system</vt:lpstr>
      <vt:lpstr>CharisSIL</vt:lpstr>
      <vt:lpstr>Arial</vt:lpstr>
      <vt:lpstr>Calibri</vt:lpstr>
      <vt:lpstr>Cambria Math</vt:lpstr>
      <vt:lpstr>Open Sans</vt:lpstr>
      <vt:lpstr>Tahoma</vt:lpstr>
      <vt:lpstr>Times New Roman</vt:lpstr>
      <vt:lpstr>Wingdings</vt:lpstr>
      <vt:lpstr>ThemeHEC_Town_Hall_PPT</vt:lpstr>
      <vt:lpstr>Chart Color Templates</vt:lpstr>
      <vt:lpstr>Post-wildfire hydrologic analysis</vt:lpstr>
      <vt:lpstr>overview</vt:lpstr>
      <vt:lpstr>wildFire impacts on Hydrologic cycle</vt:lpstr>
      <vt:lpstr>Water Drop Test (7SEP23) on Sevier Burn Site: Cameron Peak Fire (13Aug20 – 2DEC20) </vt:lpstr>
      <vt:lpstr>Spring creek fire (2018, Fort Garland &amp; La Veta, Co) – pre &amp; post HMS results </vt:lpstr>
      <vt:lpstr>HEC-HMS Post-Fire Hydrology &amp; Debris Flow Analysis Features</vt:lpstr>
      <vt:lpstr>overview</vt:lpstr>
      <vt:lpstr>Data requirement </vt:lpstr>
      <vt:lpstr>overview</vt:lpstr>
      <vt:lpstr>Post-wildfire hydrology management</vt:lpstr>
      <vt:lpstr>Curve number (CN)</vt:lpstr>
      <vt:lpstr>Event Post-wildfire hydrology models</vt:lpstr>
      <vt:lpstr>Adjustment of CN for wildfire effects</vt:lpstr>
      <vt:lpstr>Adjustment of CN for wildfire effects (Continued) </vt:lpstr>
      <vt:lpstr>SOP with HEC-HMS</vt:lpstr>
      <vt:lpstr>Limitations of the post-wildfire  Hydrologic model</vt:lpstr>
      <vt:lpstr>Continuous Post-wildfire hydrology models</vt:lpstr>
      <vt:lpstr>overview</vt:lpstr>
      <vt:lpstr>Arroyo Seco Watershed </vt:lpstr>
      <vt:lpstr>Comparison with/without Dynamic Infiltration Loss Method</vt:lpstr>
      <vt:lpstr>1-Year Comparison</vt:lpstr>
      <vt:lpstr>2-Year Comparison</vt:lpstr>
      <vt:lpstr>3-Year Comparison</vt:lpstr>
      <vt:lpstr>9-Year Comparison</vt:lpstr>
      <vt:lpstr>overview</vt:lpstr>
      <vt:lpstr>Study Motivation</vt:lpstr>
      <vt:lpstr>Future development plan</vt:lpstr>
      <vt:lpstr>PowerPoint Presentation</vt:lpstr>
      <vt:lpstr>More Concerns for post-fire hydrology Modeling </vt:lpstr>
      <vt:lpstr>references</vt:lpstr>
      <vt:lpstr>Questions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Pak, Jang H (Jay) CIV USARMY CEIWR (USA)</cp:lastModifiedBy>
  <cp:revision>262</cp:revision>
  <dcterms:created xsi:type="dcterms:W3CDTF">2021-09-28T17:38:01Z</dcterms:created>
  <dcterms:modified xsi:type="dcterms:W3CDTF">2023-10-29T18:50:23Z</dcterms:modified>
</cp:coreProperties>
</file>