
<file path=[Content_Types].xml><?xml version="1.0" encoding="utf-8"?>
<Types xmlns="http://schemas.openxmlformats.org/package/2006/content-types">
  <Default Extension="bin" ContentType="application/vnd.openxmlformats-officedocument.oleObject"/>
  <Default Extension="gif" ContentType="image/gif"/>
  <Default Extension="jpeg" ContentType="image/jpeg"/>
  <Default Extension="jpg" ContentType="image/jpeg"/>
  <Default Extension="png" ContentType="image/png"/>
  <Default Extension="rels" ContentType="application/vnd.openxmlformats-package.relationships+xml"/>
  <Default Extension="wmf" ContentType="image/x-wmf"/>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9" r:id="rId1"/>
    <p:sldMasterId id="2147483723" r:id="rId2"/>
  </p:sldMasterIdLst>
  <p:notesMasterIdLst>
    <p:notesMasterId r:id="rId37"/>
  </p:notesMasterIdLst>
  <p:sldIdLst>
    <p:sldId id="257" r:id="rId3"/>
    <p:sldId id="638" r:id="rId4"/>
    <p:sldId id="531" r:id="rId5"/>
    <p:sldId id="639" r:id="rId6"/>
    <p:sldId id="633" r:id="rId7"/>
    <p:sldId id="640" r:id="rId8"/>
    <p:sldId id="616" r:id="rId9"/>
    <p:sldId id="554" r:id="rId10"/>
    <p:sldId id="592" r:id="rId11"/>
    <p:sldId id="570" r:id="rId12"/>
    <p:sldId id="636" r:id="rId13"/>
    <p:sldId id="637" r:id="rId14"/>
    <p:sldId id="635" r:id="rId15"/>
    <p:sldId id="569" r:id="rId16"/>
    <p:sldId id="566" r:id="rId17"/>
    <p:sldId id="608" r:id="rId18"/>
    <p:sldId id="610" r:id="rId19"/>
    <p:sldId id="321" r:id="rId20"/>
    <p:sldId id="568" r:id="rId21"/>
    <p:sldId id="571" r:id="rId22"/>
    <p:sldId id="643" r:id="rId23"/>
    <p:sldId id="612" r:id="rId24"/>
    <p:sldId id="619" r:id="rId25"/>
    <p:sldId id="620" r:id="rId26"/>
    <p:sldId id="642" r:id="rId27"/>
    <p:sldId id="621" r:id="rId28"/>
    <p:sldId id="613" r:id="rId29"/>
    <p:sldId id="614" r:id="rId30"/>
    <p:sldId id="615" r:id="rId31"/>
    <p:sldId id="634" r:id="rId32"/>
    <p:sldId id="641" r:id="rId33"/>
    <p:sldId id="629" r:id="rId34"/>
    <p:sldId id="574" r:id="rId35"/>
    <p:sldId id="341" r:id="rId36"/>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815310DB-575A-4B35-9B08-833CCAE60FC0}">
          <p14:sldIdLst>
            <p14:sldId id="257"/>
            <p14:sldId id="638"/>
            <p14:sldId id="531"/>
            <p14:sldId id="639"/>
            <p14:sldId id="633"/>
            <p14:sldId id="640"/>
            <p14:sldId id="616"/>
            <p14:sldId id="554"/>
            <p14:sldId id="592"/>
            <p14:sldId id="570"/>
            <p14:sldId id="636"/>
            <p14:sldId id="637"/>
            <p14:sldId id="635"/>
            <p14:sldId id="569"/>
            <p14:sldId id="566"/>
          </p14:sldIdLst>
        </p14:section>
        <p14:section name="Untitled Section" id="{FD754E7F-6566-41BF-8D06-A1CE59E62112}">
          <p14:sldIdLst>
            <p14:sldId id="608"/>
            <p14:sldId id="610"/>
            <p14:sldId id="321"/>
            <p14:sldId id="568"/>
            <p14:sldId id="571"/>
            <p14:sldId id="643"/>
            <p14:sldId id="612"/>
            <p14:sldId id="619"/>
            <p14:sldId id="620"/>
            <p14:sldId id="642"/>
            <p14:sldId id="621"/>
            <p14:sldId id="613"/>
            <p14:sldId id="614"/>
            <p14:sldId id="615"/>
            <p14:sldId id="634"/>
            <p14:sldId id="641"/>
            <p14:sldId id="629"/>
            <p14:sldId id="574"/>
            <p14:sldId id="341"/>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652" autoAdjust="0"/>
    <p:restoredTop sz="97364" autoAdjust="0"/>
  </p:normalViewPr>
  <p:slideViewPr>
    <p:cSldViewPr snapToGrid="0" showGuides="1">
      <p:cViewPr varScale="1">
        <p:scale>
          <a:sx n="152" d="100"/>
          <a:sy n="152" d="100"/>
        </p:scale>
        <p:origin x="156" y="174"/>
      </p:cViewPr>
      <p:guideLst/>
    </p:cSldViewPr>
  </p:slideViewPr>
  <p:outlineViewPr>
    <p:cViewPr>
      <p:scale>
        <a:sx n="33" d="100"/>
        <a:sy n="33" d="100"/>
      </p:scale>
      <p:origin x="0" y="-1140"/>
    </p:cViewPr>
  </p:outlineViewPr>
  <p:notesTextViewPr>
    <p:cViewPr>
      <p:scale>
        <a:sx n="1" d="1"/>
        <a:sy n="1" d="1"/>
      </p:scale>
      <p:origin x="0" y="0"/>
    </p:cViewPr>
  </p:notesTextViewPr>
  <p:sorterViewPr>
    <p:cViewPr>
      <p:scale>
        <a:sx n="100" d="100"/>
        <a:sy n="100" d="100"/>
      </p:scale>
      <p:origin x="0" y="0"/>
    </p:cViewPr>
  </p:sorterViewPr>
  <p:notesViewPr>
    <p:cSldViewPr snapToGrid="0" showGuides="1">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viewProps" Target="viewProps.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hPercent val="50"/>
      <c:rotY val="20"/>
      <c:depthPercent val="100"/>
      <c:rAngAx val="1"/>
    </c:view3D>
    <c:floor>
      <c:thickness val="0"/>
      <c:spPr>
        <a:solidFill>
          <a:srgbClr val="C0C0C0"/>
        </a:solidFill>
        <a:ln w="3175">
          <a:solidFill>
            <a:schemeClr val="tx1"/>
          </a:solidFill>
          <a:prstDash val="solid"/>
        </a:ln>
      </c:spPr>
    </c:floor>
    <c:sideWall>
      <c:thickness val="0"/>
      <c:spPr>
        <a:noFill/>
        <a:ln w="12700">
          <a:solidFill>
            <a:schemeClr val="tx1"/>
          </a:solidFill>
          <a:prstDash val="solid"/>
        </a:ln>
      </c:spPr>
    </c:sideWall>
    <c:backWall>
      <c:thickness val="0"/>
      <c:spPr>
        <a:noFill/>
        <a:ln w="12700">
          <a:solidFill>
            <a:schemeClr val="tx1"/>
          </a:solidFill>
          <a:prstDash val="solid"/>
        </a:ln>
      </c:spPr>
    </c:backWall>
    <c:plotArea>
      <c:layout>
        <c:manualLayout>
          <c:layoutTarget val="inner"/>
          <c:xMode val="edge"/>
          <c:yMode val="edge"/>
          <c:x val="8.0202633206476526E-2"/>
          <c:y val="5.6120132070792618E-2"/>
          <c:w val="0.92497141235723912"/>
          <c:h val="0.66812227074235808"/>
        </c:manualLayout>
      </c:layout>
      <c:bar3DChart>
        <c:barDir val="col"/>
        <c:grouping val="clustered"/>
        <c:varyColors val="0"/>
        <c:ser>
          <c:idx val="0"/>
          <c:order val="0"/>
          <c:tx>
            <c:strRef>
              <c:f>Sheet1!$A$2</c:f>
              <c:strCache>
                <c:ptCount val="1"/>
                <c:pt idx="0">
                  <c:v>Measured Debris Volume</c:v>
                </c:pt>
              </c:strCache>
            </c:strRef>
          </c:tx>
          <c:spPr>
            <a:solidFill>
              <a:schemeClr val="accent1"/>
            </a:solidFill>
            <a:ln w="7701">
              <a:solidFill>
                <a:schemeClr val="tx1"/>
              </a:solidFill>
              <a:prstDash val="solid"/>
            </a:ln>
          </c:spPr>
          <c:invertIfNegative val="0"/>
          <c:cat>
            <c:strRef>
              <c:f>Sheet1!$B$1:$G$1</c:f>
              <c:strCache>
                <c:ptCount val="6"/>
                <c:pt idx="0">
                  <c:v>Brush Canyon</c:v>
                </c:pt>
                <c:pt idx="1">
                  <c:v>Daley Canyon</c:v>
                </c:pt>
                <c:pt idx="2">
                  <c:v>Devil #3</c:v>
                </c:pt>
                <c:pt idx="3">
                  <c:v>North Badger</c:v>
                </c:pt>
                <c:pt idx="4">
                  <c:v>San Antonio #1</c:v>
                </c:pt>
                <c:pt idx="5">
                  <c:v>Sand Canyon</c:v>
                </c:pt>
              </c:strCache>
            </c:strRef>
          </c:cat>
          <c:val>
            <c:numRef>
              <c:f>Sheet1!$B$2:$G$2</c:f>
              <c:numCache>
                <c:formatCode>General</c:formatCode>
                <c:ptCount val="6"/>
                <c:pt idx="0">
                  <c:v>5005</c:v>
                </c:pt>
                <c:pt idx="1">
                  <c:v>34367</c:v>
                </c:pt>
                <c:pt idx="2">
                  <c:v>35000</c:v>
                </c:pt>
                <c:pt idx="3">
                  <c:v>19700</c:v>
                </c:pt>
                <c:pt idx="4">
                  <c:v>31520</c:v>
                </c:pt>
                <c:pt idx="5">
                  <c:v>22440</c:v>
                </c:pt>
              </c:numCache>
            </c:numRef>
          </c:val>
          <c:extLst>
            <c:ext xmlns:c16="http://schemas.microsoft.com/office/drawing/2014/chart" uri="{C3380CC4-5D6E-409C-BE32-E72D297353CC}">
              <c16:uniqueId val="{00000000-B13D-466D-B68D-E8E06A32B048}"/>
            </c:ext>
          </c:extLst>
        </c:ser>
        <c:ser>
          <c:idx val="1"/>
          <c:order val="1"/>
          <c:tx>
            <c:strRef>
              <c:f>Sheet1!$A$3</c:f>
              <c:strCache>
                <c:ptCount val="1"/>
                <c:pt idx="0">
                  <c:v>Basin Capacity</c:v>
                </c:pt>
              </c:strCache>
            </c:strRef>
          </c:tx>
          <c:spPr>
            <a:solidFill>
              <a:srgbClr val="3366FF"/>
            </a:solidFill>
            <a:ln w="7701">
              <a:solidFill>
                <a:schemeClr val="tx1"/>
              </a:solidFill>
              <a:prstDash val="solid"/>
            </a:ln>
          </c:spPr>
          <c:invertIfNegative val="0"/>
          <c:cat>
            <c:strRef>
              <c:f>Sheet1!$B$1:$G$1</c:f>
              <c:strCache>
                <c:ptCount val="6"/>
                <c:pt idx="0">
                  <c:v>Brush Canyon</c:v>
                </c:pt>
                <c:pt idx="1">
                  <c:v>Daley Canyon</c:v>
                </c:pt>
                <c:pt idx="2">
                  <c:v>Devil #3</c:v>
                </c:pt>
                <c:pt idx="3">
                  <c:v>North Badger</c:v>
                </c:pt>
                <c:pt idx="4">
                  <c:v>San Antonio #1</c:v>
                </c:pt>
                <c:pt idx="5">
                  <c:v>Sand Canyon</c:v>
                </c:pt>
              </c:strCache>
            </c:strRef>
          </c:cat>
          <c:val>
            <c:numRef>
              <c:f>Sheet1!$B$3:$G$3</c:f>
              <c:numCache>
                <c:formatCode>General</c:formatCode>
                <c:ptCount val="6"/>
                <c:pt idx="0">
                  <c:v>50768</c:v>
                </c:pt>
                <c:pt idx="1">
                  <c:v>55974</c:v>
                </c:pt>
                <c:pt idx="2">
                  <c:v>44175</c:v>
                </c:pt>
                <c:pt idx="3">
                  <c:v>28442</c:v>
                </c:pt>
                <c:pt idx="4">
                  <c:v>28783</c:v>
                </c:pt>
                <c:pt idx="5">
                  <c:v>23506</c:v>
                </c:pt>
              </c:numCache>
            </c:numRef>
          </c:val>
          <c:extLst>
            <c:ext xmlns:c16="http://schemas.microsoft.com/office/drawing/2014/chart" uri="{C3380CC4-5D6E-409C-BE32-E72D297353CC}">
              <c16:uniqueId val="{00000001-B13D-466D-B68D-E8E06A32B048}"/>
            </c:ext>
          </c:extLst>
        </c:ser>
        <c:dLbls>
          <c:showLegendKey val="0"/>
          <c:showVal val="0"/>
          <c:showCatName val="0"/>
          <c:showSerName val="0"/>
          <c:showPercent val="0"/>
          <c:showBubbleSize val="0"/>
        </c:dLbls>
        <c:gapWidth val="150"/>
        <c:gapDepth val="0"/>
        <c:shape val="box"/>
        <c:axId val="489210688"/>
        <c:axId val="489211864"/>
        <c:axId val="0"/>
      </c:bar3DChart>
      <c:catAx>
        <c:axId val="489210688"/>
        <c:scaling>
          <c:orientation val="minMax"/>
        </c:scaling>
        <c:delete val="0"/>
        <c:axPos val="b"/>
        <c:numFmt formatCode="General" sourceLinked="1"/>
        <c:majorTickMark val="out"/>
        <c:minorTickMark val="none"/>
        <c:tickLblPos val="low"/>
        <c:spPr>
          <a:ln w="1925">
            <a:solidFill>
              <a:schemeClr val="tx1"/>
            </a:solidFill>
            <a:prstDash val="solid"/>
          </a:ln>
        </c:spPr>
        <c:txPr>
          <a:bodyPr rot="0" vert="horz"/>
          <a:lstStyle/>
          <a:p>
            <a:pPr>
              <a:defRPr sz="1198" b="1" i="0" u="none" strike="noStrike" baseline="0">
                <a:solidFill>
                  <a:schemeClr val="tx1"/>
                </a:solidFill>
                <a:latin typeface="Times New Roman"/>
                <a:ea typeface="Times New Roman"/>
                <a:cs typeface="Times New Roman"/>
              </a:defRPr>
            </a:pPr>
            <a:endParaRPr lang="en-US"/>
          </a:p>
        </c:txPr>
        <c:crossAx val="489211864"/>
        <c:crosses val="autoZero"/>
        <c:auto val="1"/>
        <c:lblAlgn val="ctr"/>
        <c:lblOffset val="100"/>
        <c:tickLblSkip val="1"/>
        <c:tickMarkSkip val="1"/>
        <c:noMultiLvlLbl val="0"/>
      </c:catAx>
      <c:valAx>
        <c:axId val="489211864"/>
        <c:scaling>
          <c:orientation val="minMax"/>
        </c:scaling>
        <c:delete val="0"/>
        <c:axPos val="l"/>
        <c:majorGridlines>
          <c:spPr>
            <a:ln w="1925">
              <a:solidFill>
                <a:schemeClr val="tx1"/>
              </a:solidFill>
              <a:prstDash val="solid"/>
            </a:ln>
          </c:spPr>
        </c:majorGridlines>
        <c:title>
          <c:tx>
            <c:rich>
              <a:bodyPr/>
              <a:lstStyle/>
              <a:p>
                <a:pPr marL="0" marR="0" lvl="0" indent="0" algn="ctr" defTabSz="914400" rtl="0" eaLnBrk="1" fontAlgn="auto" latinLnBrk="0" hangingPunct="1">
                  <a:lnSpc>
                    <a:spcPct val="100000"/>
                  </a:lnSpc>
                  <a:spcBef>
                    <a:spcPts val="0"/>
                  </a:spcBef>
                  <a:spcAft>
                    <a:spcPts val="0"/>
                  </a:spcAft>
                  <a:buClrTx/>
                  <a:buSzTx/>
                  <a:buFontTx/>
                  <a:buNone/>
                  <a:tabLst/>
                  <a:defRPr sz="1198" b="1" i="0" u="none" strike="noStrike" kern="1200" baseline="0">
                    <a:solidFill>
                      <a:prstClr val="black"/>
                    </a:solidFill>
                    <a:latin typeface="Times New Roman"/>
                    <a:ea typeface="Times New Roman"/>
                    <a:cs typeface="Times New Roman"/>
                  </a:defRPr>
                </a:pPr>
                <a:r>
                  <a:rPr lang="en-US" sz="1800" b="1" i="0" baseline="0" dirty="0">
                    <a:effectLst/>
                  </a:rPr>
                  <a:t>yd</a:t>
                </a:r>
                <a:r>
                  <a:rPr lang="en-US" sz="1800" b="1" i="0" baseline="30000" dirty="0">
                    <a:effectLst/>
                  </a:rPr>
                  <a:t>3</a:t>
                </a:r>
                <a:endParaRPr lang="en-US" dirty="0">
                  <a:effectLst/>
                </a:endParaRPr>
              </a:p>
              <a:p>
                <a:pPr marL="0" marR="0" lvl="0" indent="0" algn="ctr" defTabSz="914400" rtl="0" eaLnBrk="1" fontAlgn="auto" latinLnBrk="0" hangingPunct="1">
                  <a:lnSpc>
                    <a:spcPct val="100000"/>
                  </a:lnSpc>
                  <a:spcBef>
                    <a:spcPts val="0"/>
                  </a:spcBef>
                  <a:spcAft>
                    <a:spcPts val="0"/>
                  </a:spcAft>
                  <a:buClrTx/>
                  <a:buSzTx/>
                  <a:buFontTx/>
                  <a:buNone/>
                  <a:tabLst/>
                  <a:defRPr sz="1198" b="1" i="0" u="none" strike="noStrike" kern="1200" baseline="0">
                    <a:solidFill>
                      <a:prstClr val="black"/>
                    </a:solidFill>
                    <a:latin typeface="Times New Roman"/>
                    <a:ea typeface="Times New Roman"/>
                    <a:cs typeface="Times New Roman"/>
                  </a:defRPr>
                </a:pPr>
                <a:endParaRPr lang="en-US" dirty="0"/>
              </a:p>
            </c:rich>
          </c:tx>
          <c:layout>
            <c:manualLayout>
              <c:xMode val="edge"/>
              <c:yMode val="edge"/>
              <c:x val="6.1898559977300129E-2"/>
              <c:y val="0.34444324841624413"/>
            </c:manualLayout>
          </c:layout>
          <c:overlay val="0"/>
        </c:title>
        <c:numFmt formatCode="General" sourceLinked="1"/>
        <c:majorTickMark val="out"/>
        <c:minorTickMark val="none"/>
        <c:tickLblPos val="nextTo"/>
        <c:spPr>
          <a:ln w="1925">
            <a:solidFill>
              <a:schemeClr val="tx1"/>
            </a:solidFill>
            <a:prstDash val="solid"/>
          </a:ln>
        </c:spPr>
        <c:txPr>
          <a:bodyPr rot="0" vert="horz"/>
          <a:lstStyle/>
          <a:p>
            <a:pPr>
              <a:defRPr sz="1198" b="1" i="0" u="none" strike="noStrike" baseline="0">
                <a:solidFill>
                  <a:schemeClr val="tx1"/>
                </a:solidFill>
                <a:latin typeface="Times New Roman"/>
                <a:ea typeface="Times New Roman"/>
                <a:cs typeface="Times New Roman"/>
              </a:defRPr>
            </a:pPr>
            <a:endParaRPr lang="en-US"/>
          </a:p>
        </c:txPr>
        <c:crossAx val="489210688"/>
        <c:crosses val="autoZero"/>
        <c:crossBetween val="between"/>
      </c:valAx>
      <c:spPr>
        <a:noFill/>
        <a:ln w="15401">
          <a:noFill/>
        </a:ln>
      </c:spPr>
    </c:plotArea>
    <c:legend>
      <c:legendPos val="r"/>
      <c:layout>
        <c:manualLayout>
          <c:xMode val="edge"/>
          <c:yMode val="edge"/>
          <c:x val="0.57579470809392064"/>
          <c:y val="9.0516144600357201E-2"/>
          <c:w val="0.27620160317798115"/>
          <c:h val="0.15909731460627072"/>
        </c:manualLayout>
      </c:layout>
      <c:overlay val="0"/>
      <c:spPr>
        <a:noFill/>
        <a:ln w="1925">
          <a:solidFill>
            <a:schemeClr val="tx1"/>
          </a:solidFill>
          <a:prstDash val="solid"/>
        </a:ln>
      </c:spPr>
      <c:txPr>
        <a:bodyPr/>
        <a:lstStyle/>
        <a:p>
          <a:pPr>
            <a:defRPr sz="1101" b="1" i="0" u="none" strike="noStrike" baseline="0">
              <a:solidFill>
                <a:schemeClr val="tx1"/>
              </a:solidFill>
              <a:latin typeface="Times New Roman"/>
              <a:ea typeface="Times New Roman"/>
              <a:cs typeface="Times New Roman"/>
            </a:defRPr>
          </a:pPr>
          <a:endParaRPr lang="en-US"/>
        </a:p>
      </c:txPr>
    </c:legend>
    <c:plotVisOnly val="1"/>
    <c:dispBlanksAs val="gap"/>
    <c:showDLblsOverMax val="0"/>
  </c:chart>
  <c:spPr>
    <a:noFill/>
    <a:ln>
      <a:noFill/>
    </a:ln>
  </c:spPr>
  <c:txPr>
    <a:bodyPr/>
    <a:lstStyle/>
    <a:p>
      <a:pPr>
        <a:defRPr sz="1198" b="1" i="0" u="none" strike="noStrike" baseline="0">
          <a:solidFill>
            <a:schemeClr val="tx1"/>
          </a:solidFill>
          <a:latin typeface="Times New Roman"/>
          <a:ea typeface="Times New Roman"/>
          <a:cs typeface="Times New Roman"/>
        </a:defRPr>
      </a:pPr>
      <a:endParaRPr lang="en-US"/>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6725"/>
          </a:xfrm>
          <a:prstGeom prst="rect">
            <a:avLst/>
          </a:prstGeom>
        </p:spPr>
        <p:txBody>
          <a:bodyPr vert="horz" lIns="91440" tIns="45720" rIns="91440" bIns="45720" rtlCol="0"/>
          <a:lstStyle>
            <a:lvl1pPr algn="r">
              <a:defRPr sz="1200"/>
            </a:lvl1pPr>
          </a:lstStyle>
          <a:p>
            <a:fld id="{1A730007-C166-4F10-8156-BA2D8CBABACE}" type="datetimeFigureOut">
              <a:rPr lang="en-US" smtClean="0"/>
              <a:t>10/29/2023</a:t>
            </a:fld>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73575"/>
            <a:ext cx="5607050" cy="3660775"/>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829675"/>
            <a:ext cx="3038475" cy="466725"/>
          </a:xfrm>
          <a:prstGeom prst="rect">
            <a:avLst/>
          </a:prstGeom>
        </p:spPr>
        <p:txBody>
          <a:bodyPr vert="horz" lIns="91440" tIns="45720" rIns="91440" bIns="45720" rtlCol="0" anchor="b"/>
          <a:lstStyle>
            <a:lvl1pPr algn="r">
              <a:defRPr sz="1200"/>
            </a:lvl1pPr>
          </a:lstStyle>
          <a:p>
            <a:fld id="{4EEB17BD-2324-4875-8B40-6F5679EC834C}" type="slidenum">
              <a:rPr lang="en-US" smtClean="0"/>
              <a:t>‹#›</a:t>
            </a:fld>
            <a:endParaRPr lang="en-US"/>
          </a:p>
        </p:txBody>
      </p:sp>
    </p:spTree>
    <p:extLst>
      <p:ext uri="{BB962C8B-B14F-4D97-AF65-F5344CB8AC3E}">
        <p14:creationId xmlns:p14="http://schemas.microsoft.com/office/powerpoint/2010/main" val="35140132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EEB17BD-2324-4875-8B40-6F5679EC834C}" type="slidenum">
              <a:rPr lang="en-US" smtClean="0"/>
              <a:t>1</a:t>
            </a:fld>
            <a:endParaRPr lang="en-US"/>
          </a:p>
        </p:txBody>
      </p:sp>
    </p:spTree>
    <p:extLst>
      <p:ext uri="{BB962C8B-B14F-4D97-AF65-F5344CB8AC3E}">
        <p14:creationId xmlns:p14="http://schemas.microsoft.com/office/powerpoint/2010/main" val="18415106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22</a:t>
            </a:fld>
            <a:endParaRPr lang="en-US"/>
          </a:p>
        </p:txBody>
      </p:sp>
    </p:spTree>
    <p:extLst>
      <p:ext uri="{BB962C8B-B14F-4D97-AF65-F5344CB8AC3E}">
        <p14:creationId xmlns:p14="http://schemas.microsoft.com/office/powerpoint/2010/main" val="24829933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24</a:t>
            </a:fld>
            <a:endParaRPr lang="en-US"/>
          </a:p>
        </p:txBody>
      </p:sp>
    </p:spTree>
    <p:extLst>
      <p:ext uri="{BB962C8B-B14F-4D97-AF65-F5344CB8AC3E}">
        <p14:creationId xmlns:p14="http://schemas.microsoft.com/office/powerpoint/2010/main" val="6175508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26</a:t>
            </a:fld>
            <a:endParaRPr lang="en-US"/>
          </a:p>
        </p:txBody>
      </p:sp>
    </p:spTree>
    <p:extLst>
      <p:ext uri="{BB962C8B-B14F-4D97-AF65-F5344CB8AC3E}">
        <p14:creationId xmlns:p14="http://schemas.microsoft.com/office/powerpoint/2010/main" val="13752616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27</a:t>
            </a:fld>
            <a:endParaRPr lang="en-US"/>
          </a:p>
        </p:txBody>
      </p:sp>
    </p:spTree>
    <p:extLst>
      <p:ext uri="{BB962C8B-B14F-4D97-AF65-F5344CB8AC3E}">
        <p14:creationId xmlns:p14="http://schemas.microsoft.com/office/powerpoint/2010/main" val="24555980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28</a:t>
            </a:fld>
            <a:endParaRPr lang="en-US"/>
          </a:p>
        </p:txBody>
      </p:sp>
    </p:spTree>
    <p:extLst>
      <p:ext uri="{BB962C8B-B14F-4D97-AF65-F5344CB8AC3E}">
        <p14:creationId xmlns:p14="http://schemas.microsoft.com/office/powerpoint/2010/main" val="7032017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29</a:t>
            </a:fld>
            <a:endParaRPr lang="en-US"/>
          </a:p>
        </p:txBody>
      </p:sp>
    </p:spTree>
    <p:extLst>
      <p:ext uri="{BB962C8B-B14F-4D97-AF65-F5344CB8AC3E}">
        <p14:creationId xmlns:p14="http://schemas.microsoft.com/office/powerpoint/2010/main" val="24836498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800" dirty="0">
              <a:effectLst/>
              <a:latin typeface="Calibri" panose="020F0502020204030204" pitchFamily="34" charset="0"/>
              <a:cs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fld id="{06A0A3C6-4E22-46FB-836F-CA2C48EC4DC1}" type="slidenum">
              <a:rPr lang="en-US" smtClean="0"/>
              <a:pPr/>
              <a:t>32</a:t>
            </a:fld>
            <a:endParaRPr lang="en-US"/>
          </a:p>
        </p:txBody>
      </p:sp>
    </p:spTree>
    <p:extLst>
      <p:ext uri="{BB962C8B-B14F-4D97-AF65-F5344CB8AC3E}">
        <p14:creationId xmlns:p14="http://schemas.microsoft.com/office/powerpoint/2010/main" val="3466266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p>
        </p:txBody>
      </p:sp>
      <p:sp>
        <p:nvSpPr>
          <p:cNvPr id="6" name="Content Placeholder 5"/>
          <p:cNvSpPr>
            <a:spLocks noGrp="1"/>
          </p:cNvSpPr>
          <p:nvPr>
            <p:ph sz="quarter" idx="10"/>
          </p:nvPr>
        </p:nvSpPr>
        <p:spPr>
          <a:xfrm>
            <a:off x="266700" y="1028700"/>
            <a:ext cx="11658600" cy="5600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02260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9165514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4" name="Straight Connector 3"/>
          <p:cNvCxnSpPr/>
          <p:nvPr/>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827759814"/>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266700" y="2286001"/>
            <a:ext cx="11658600" cy="1285874"/>
          </a:xfrm>
          <a:prstGeom prst="rect">
            <a:avLst/>
          </a:prstGeom>
          <a:noFill/>
          <a:ln w="9525">
            <a:noFill/>
            <a:miter lim="800000"/>
            <a:headEnd/>
            <a:tailEnd/>
          </a:ln>
        </p:spPr>
        <p:txBody>
          <a:bodyPr anchor="b"/>
          <a:lstStyle>
            <a:lvl1pPr>
              <a:defRPr sz="3200" baseline="0">
                <a:solidFill>
                  <a:schemeClr val="tx1">
                    <a:lumMod val="75000"/>
                    <a:lumOff val="25000"/>
                  </a:schemeClr>
                </a:solidFill>
              </a:defRPr>
            </a:lvl1pPr>
          </a:lstStyle>
          <a:p>
            <a:pPr lvl="0"/>
            <a:r>
              <a:rPr lang="en-US"/>
              <a:t>Click to edit Master title style</a:t>
            </a:r>
            <a:endParaRPr lang="en-US" dirty="0"/>
          </a:p>
        </p:txBody>
      </p:sp>
      <p:sp>
        <p:nvSpPr>
          <p:cNvPr id="6" name="Text Placeholder 5"/>
          <p:cNvSpPr>
            <a:spLocks noGrp="1"/>
          </p:cNvSpPr>
          <p:nvPr>
            <p:ph type="body" sz="quarter" idx="12"/>
          </p:nvPr>
        </p:nvSpPr>
        <p:spPr>
          <a:xfrm>
            <a:off x="266700" y="3687764"/>
            <a:ext cx="11658600" cy="854075"/>
          </a:xfrm>
        </p:spPr>
        <p:txBody>
          <a:bodyPr/>
          <a:lstStyle>
            <a:lvl1pPr marL="0" indent="0">
              <a:defRPr>
                <a:solidFill>
                  <a:schemeClr val="tx1">
                    <a:lumMod val="75000"/>
                    <a:lumOff val="25000"/>
                  </a:schemeClr>
                </a:solidFill>
              </a:defRPr>
            </a:lvl1pPr>
          </a:lstStyle>
          <a:p>
            <a:pPr lvl="0"/>
            <a:r>
              <a:rPr lang="en-US"/>
              <a:t>Click to edit Master text styles</a:t>
            </a:r>
          </a:p>
        </p:txBody>
      </p:sp>
    </p:spTree>
    <p:extLst>
      <p:ext uri="{BB962C8B-B14F-4D97-AF65-F5344CB8AC3E}">
        <p14:creationId xmlns:p14="http://schemas.microsoft.com/office/powerpoint/2010/main" val="92731118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Section header - no Sub-Head">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266700" y="2286001"/>
            <a:ext cx="11658600" cy="1285874"/>
          </a:xfrm>
          <a:prstGeom prst="rect">
            <a:avLst/>
          </a:prstGeom>
          <a:noFill/>
          <a:ln w="9525">
            <a:noFill/>
            <a:miter lim="800000"/>
            <a:headEnd/>
            <a:tailEnd/>
          </a:ln>
        </p:spPr>
        <p:txBody>
          <a:bodyPr anchor="b"/>
          <a:lstStyle>
            <a:lvl1pPr>
              <a:defRPr sz="3200" baseline="0">
                <a:solidFill>
                  <a:schemeClr val="tx1">
                    <a:lumMod val="75000"/>
                    <a:lumOff val="25000"/>
                  </a:schemeClr>
                </a:solidFill>
              </a:defRPr>
            </a:lvl1pPr>
          </a:lstStyle>
          <a:p>
            <a:pPr lvl="0"/>
            <a:r>
              <a:rPr lang="en-US"/>
              <a:t>Click to edit Master title style</a:t>
            </a:r>
            <a:endParaRPr lang="en-US" dirty="0"/>
          </a:p>
        </p:txBody>
      </p:sp>
    </p:spTree>
    <p:extLst>
      <p:ext uri="{BB962C8B-B14F-4D97-AF65-F5344CB8AC3E}">
        <p14:creationId xmlns:p14="http://schemas.microsoft.com/office/powerpoint/2010/main" val="2256649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Section - Content Only">
    <p:spTree>
      <p:nvGrpSpPr>
        <p:cNvPr id="1" name=""/>
        <p:cNvGrpSpPr/>
        <p:nvPr/>
      </p:nvGrpSpPr>
      <p:grpSpPr>
        <a:xfrm>
          <a:off x="0" y="0"/>
          <a:ext cx="0" cy="0"/>
          <a:chOff x="0" y="0"/>
          <a:chExt cx="0" cy="0"/>
        </a:xfrm>
      </p:grpSpPr>
      <p:sp>
        <p:nvSpPr>
          <p:cNvPr id="4" name="Content Placeholder 3"/>
          <p:cNvSpPr>
            <a:spLocks noGrp="1"/>
          </p:cNvSpPr>
          <p:nvPr>
            <p:ph sz="quarter" idx="12"/>
          </p:nvPr>
        </p:nvSpPr>
        <p:spPr>
          <a:xfrm>
            <a:off x="266700" y="2157413"/>
            <a:ext cx="11658600" cy="17986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77597258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23927757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Tree>
    <p:extLst>
      <p:ext uri="{BB962C8B-B14F-4D97-AF65-F5344CB8AC3E}">
        <p14:creationId xmlns:p14="http://schemas.microsoft.com/office/powerpoint/2010/main" val="426144696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1_Blank w/ background no graphics">
    <p:spTree>
      <p:nvGrpSpPr>
        <p:cNvPr id="1" name=""/>
        <p:cNvGrpSpPr/>
        <p:nvPr/>
      </p:nvGrpSpPr>
      <p:grpSpPr>
        <a:xfrm>
          <a:off x="0" y="0"/>
          <a:ext cx="0" cy="0"/>
          <a:chOff x="0" y="0"/>
          <a:chExt cx="0" cy="0"/>
        </a:xfrm>
      </p:grpSpPr>
      <p:sp>
        <p:nvSpPr>
          <p:cNvPr id="9" name="Rounded Rectangle 8"/>
          <p:cNvSpPr/>
          <p:nvPr/>
        </p:nvSpPr>
        <p:spPr>
          <a:xfrm>
            <a:off x="194209" y="5394628"/>
            <a:ext cx="11822463" cy="1311966"/>
          </a:xfrm>
          <a:prstGeom prst="roundRect">
            <a:avLst>
              <a:gd name="adj" fmla="val 11212"/>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Content Placeholder 7"/>
          <p:cNvSpPr>
            <a:spLocks noGrp="1"/>
          </p:cNvSpPr>
          <p:nvPr>
            <p:ph sz="quarter" idx="12"/>
          </p:nvPr>
        </p:nvSpPr>
        <p:spPr>
          <a:xfrm>
            <a:off x="76200" y="66675"/>
            <a:ext cx="12020549" cy="6791325"/>
          </a:xfrm>
          <a:prstGeom prst="roundRect">
            <a:avLst>
              <a:gd name="adj" fmla="val 2256"/>
            </a:avLst>
          </a:prstGeom>
          <a:noFill/>
          <a:ln w="3175">
            <a:noFill/>
          </a:ln>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a:xfrm>
            <a:off x="266700" y="169864"/>
            <a:ext cx="11658600" cy="919162"/>
          </a:xfrm>
        </p:spPr>
        <p:txBody>
          <a:bodyPr anchor="t"/>
          <a:lstStyle>
            <a:lvl1pPr algn="ctr">
              <a:defRPr/>
            </a:lvl1pPr>
          </a:lstStyle>
          <a:p>
            <a:r>
              <a:rPr lang="en-US"/>
              <a:t>Click to edit Master title style</a:t>
            </a:r>
          </a:p>
        </p:txBody>
      </p:sp>
    </p:spTree>
    <p:extLst>
      <p:ext uri="{BB962C8B-B14F-4D97-AF65-F5344CB8AC3E}">
        <p14:creationId xmlns:p14="http://schemas.microsoft.com/office/powerpoint/2010/main" val="175734017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8" name="Text Box 14"/>
          <p:cNvSpPr txBox="1">
            <a:spLocks noChangeArrowheads="1"/>
          </p:cNvSpPr>
          <p:nvPr/>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spTree>
    <p:extLst>
      <p:ext uri="{BB962C8B-B14F-4D97-AF65-F5344CB8AC3E}">
        <p14:creationId xmlns:p14="http://schemas.microsoft.com/office/powerpoint/2010/main" val="220610108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solidFill>
        <a:effectLst/>
      </p:bgPr>
    </p:bg>
    <p:spTree>
      <p:nvGrpSpPr>
        <p:cNvPr id="1" name=""/>
        <p:cNvGrpSpPr/>
        <p:nvPr/>
      </p:nvGrpSpPr>
      <p:grpSpPr>
        <a:xfrm>
          <a:off x="0" y="0"/>
          <a:ext cx="0" cy="0"/>
          <a:chOff x="0" y="0"/>
          <a:chExt cx="0" cy="0"/>
        </a:xfrm>
      </p:grpSpPr>
      <p:sp>
        <p:nvSpPr>
          <p:cNvPr id="4" name="Text Box 14"/>
          <p:cNvSpPr txBox="1">
            <a:spLocks noChangeArrowheads="1"/>
          </p:cNvSpPr>
          <p:nvPr/>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solidFill>
                  <a:schemeClr val="tx2"/>
                </a:solidFill>
              </a:rPr>
              <a:pPr algn="r">
                <a:spcBef>
                  <a:spcPct val="50000"/>
                </a:spcBef>
                <a:defRPr/>
              </a:pPr>
              <a:t>‹#›</a:t>
            </a:fld>
            <a:endParaRPr lang="en-US" sz="1000" b="0" baseline="0" dirty="0">
              <a:solidFill>
                <a:schemeClr val="tx2"/>
              </a:solidFill>
            </a:endParaRPr>
          </a:p>
        </p:txBody>
      </p:sp>
    </p:spTree>
    <p:extLst>
      <p:ext uri="{BB962C8B-B14F-4D97-AF65-F5344CB8AC3E}">
        <p14:creationId xmlns:p14="http://schemas.microsoft.com/office/powerpoint/2010/main" val="19618767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and Content - 1 Column">
    <p:spTree>
      <p:nvGrpSpPr>
        <p:cNvPr id="1" name=""/>
        <p:cNvGrpSpPr/>
        <p:nvPr/>
      </p:nvGrpSpPr>
      <p:grpSpPr>
        <a:xfrm>
          <a:off x="0" y="0"/>
          <a:ext cx="0" cy="0"/>
          <a:chOff x="0" y="0"/>
          <a:chExt cx="0" cy="0"/>
        </a:xfrm>
      </p:grpSpPr>
      <p:sp>
        <p:nvSpPr>
          <p:cNvPr id="4" name="Content Placeholder 3"/>
          <p:cNvSpPr>
            <a:spLocks noGrp="1"/>
          </p:cNvSpPr>
          <p:nvPr>
            <p:ph sz="quarter" idx="10"/>
          </p:nvPr>
        </p:nvSpPr>
        <p:spPr>
          <a:xfrm>
            <a:off x="266700" y="1028700"/>
            <a:ext cx="11658600" cy="5600700"/>
          </a:xfrm>
        </p:spPr>
        <p:txBody>
          <a:bodyPr/>
          <a:lstStyle>
            <a:lvl1pPr marL="0" indent="0">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Title 2"/>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56965115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p:cSld name="Black Blank">
    <p:bg>
      <p:bgPr>
        <a:solidFill>
          <a:schemeClr val="tx1"/>
        </a:solidFill>
        <a:effectLst/>
      </p:bgPr>
    </p:bg>
    <p:spTree>
      <p:nvGrpSpPr>
        <p:cNvPr id="1" name=""/>
        <p:cNvGrpSpPr/>
        <p:nvPr/>
      </p:nvGrpSpPr>
      <p:grpSpPr>
        <a:xfrm>
          <a:off x="0" y="0"/>
          <a:ext cx="0" cy="0"/>
          <a:chOff x="0" y="0"/>
          <a:chExt cx="0" cy="0"/>
        </a:xfrm>
      </p:grpSpPr>
      <p:sp>
        <p:nvSpPr>
          <p:cNvPr id="4" name="Text Box 14"/>
          <p:cNvSpPr txBox="1">
            <a:spLocks noChangeArrowheads="1"/>
          </p:cNvSpPr>
          <p:nvPr/>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solidFill>
                  <a:schemeClr val="tx2"/>
                </a:solidFill>
              </a:rPr>
              <a:pPr algn="r">
                <a:spcBef>
                  <a:spcPct val="50000"/>
                </a:spcBef>
                <a:defRPr/>
              </a:pPr>
              <a:t>‹#›</a:t>
            </a:fld>
            <a:endParaRPr lang="en-US" sz="1000" b="0" baseline="0" dirty="0">
              <a:solidFill>
                <a:schemeClr val="tx2"/>
              </a:solidFill>
            </a:endParaRPr>
          </a:p>
        </p:txBody>
      </p:sp>
    </p:spTree>
    <p:extLst>
      <p:ext uri="{BB962C8B-B14F-4D97-AF65-F5344CB8AC3E}">
        <p14:creationId xmlns:p14="http://schemas.microsoft.com/office/powerpoint/2010/main" val="324936921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preserve="1">
  <p:cSld name="Background no graphics">
    <p:spTree>
      <p:nvGrpSpPr>
        <p:cNvPr id="1" name=""/>
        <p:cNvGrpSpPr/>
        <p:nvPr/>
      </p:nvGrpSpPr>
      <p:grpSpPr>
        <a:xfrm>
          <a:off x="0" y="0"/>
          <a:ext cx="0" cy="0"/>
          <a:chOff x="0" y="0"/>
          <a:chExt cx="0" cy="0"/>
        </a:xfrm>
      </p:grpSpPr>
      <p:sp>
        <p:nvSpPr>
          <p:cNvPr id="4" name="Text Box 14"/>
          <p:cNvSpPr txBox="1">
            <a:spLocks noChangeArrowheads="1"/>
          </p:cNvSpPr>
          <p:nvPr/>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spTree>
    <p:extLst>
      <p:ext uri="{BB962C8B-B14F-4D97-AF65-F5344CB8AC3E}">
        <p14:creationId xmlns:p14="http://schemas.microsoft.com/office/powerpoint/2010/main" val="30404736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preserve="1">
  <p:cSld name="Title - 2 Pics">
    <p:bg>
      <p:bgPr>
        <a:solidFill>
          <a:schemeClr val="bg2">
            <a:alpha val="75000"/>
          </a:schemeClr>
        </a:solidFill>
        <a:effectLst/>
      </p:bgPr>
    </p:bg>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0895" y="0"/>
            <a:ext cx="12188389" cy="6858000"/>
          </a:xfrm>
          <a:prstGeom prst="rect">
            <a:avLst/>
          </a:prstGeom>
        </p:spPr>
      </p:pic>
      <p:sp>
        <p:nvSpPr>
          <p:cNvPr id="14" name="Title 5"/>
          <p:cNvSpPr>
            <a:spLocks noGrp="1"/>
          </p:cNvSpPr>
          <p:nvPr>
            <p:ph type="title"/>
          </p:nvPr>
        </p:nvSpPr>
        <p:spPr>
          <a:xfrm>
            <a:off x="266700" y="265872"/>
            <a:ext cx="5829300" cy="1671543"/>
          </a:xfrm>
          <a:noFill/>
          <a:ln w="19050">
            <a:noFill/>
          </a:ln>
        </p:spPr>
        <p:txBody>
          <a:bodyPr/>
          <a:lstStyle>
            <a:lvl1pPr>
              <a:defRPr>
                <a:solidFill>
                  <a:sysClr val="windowText" lastClr="000000"/>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7" name="Text Placeholder 6"/>
          <p:cNvSpPr>
            <a:spLocks noGrp="1"/>
          </p:cNvSpPr>
          <p:nvPr>
            <p:ph type="body" sz="quarter" idx="15"/>
          </p:nvPr>
        </p:nvSpPr>
        <p:spPr>
          <a:xfrm>
            <a:off x="266700" y="2059389"/>
            <a:ext cx="5816600" cy="33079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9" name="Group 8">
            <a:extLst>
              <a:ext uri="{FF2B5EF4-FFF2-40B4-BE49-F238E27FC236}">
                <a16:creationId xmlns:a16="http://schemas.microsoft.com/office/drawing/2014/main" id="{DB8E754C-5800-414F-AE12-EF06C159BB58}"/>
              </a:ext>
            </a:extLst>
          </p:cNvPr>
          <p:cNvGrpSpPr/>
          <p:nvPr userDrawn="1"/>
        </p:nvGrpSpPr>
        <p:grpSpPr>
          <a:xfrm>
            <a:off x="204694" y="5610111"/>
            <a:ext cx="4034607" cy="999831"/>
            <a:chOff x="89718" y="5716727"/>
            <a:chExt cx="4034607" cy="999831"/>
          </a:xfrm>
        </p:grpSpPr>
        <p:pic>
          <p:nvPicPr>
            <p:cNvPr id="10" name="Picture 9">
              <a:extLst>
                <a:ext uri="{FF2B5EF4-FFF2-40B4-BE49-F238E27FC236}">
                  <a16:creationId xmlns:a16="http://schemas.microsoft.com/office/drawing/2014/main" id="{14A4723C-3FBE-4239-9FA5-A15C1DA6DC9A}"/>
                </a:ext>
              </a:extLst>
            </p:cNvPr>
            <p:cNvPicPr>
              <a:picLocks noChangeAspect="1"/>
            </p:cNvPicPr>
            <p:nvPr/>
          </p:nvPicPr>
          <p:blipFill>
            <a:blip r:embed="rId3"/>
            <a:stretch>
              <a:fillRect/>
            </a:stretch>
          </p:blipFill>
          <p:spPr>
            <a:xfrm>
              <a:off x="89718" y="5716727"/>
              <a:ext cx="3011685" cy="999831"/>
            </a:xfrm>
            <a:prstGeom prst="rect">
              <a:avLst/>
            </a:prstGeom>
          </p:spPr>
        </p:pic>
        <p:grpSp>
          <p:nvGrpSpPr>
            <p:cNvPr id="12" name="Group 4">
              <a:extLst>
                <a:ext uri="{FF2B5EF4-FFF2-40B4-BE49-F238E27FC236}">
                  <a16:creationId xmlns:a16="http://schemas.microsoft.com/office/drawing/2014/main" id="{619A7ACF-8D0D-44D4-88F1-2538019FD09F}"/>
                </a:ext>
              </a:extLst>
            </p:cNvPr>
            <p:cNvGrpSpPr>
              <a:grpSpLocks noChangeAspect="1"/>
            </p:cNvGrpSpPr>
            <p:nvPr userDrawn="1"/>
          </p:nvGrpSpPr>
          <p:grpSpPr bwMode="auto">
            <a:xfrm>
              <a:off x="3186113" y="5816600"/>
              <a:ext cx="938212" cy="503238"/>
              <a:chOff x="2007" y="3664"/>
              <a:chExt cx="591" cy="317"/>
            </a:xfrm>
          </p:grpSpPr>
          <p:sp>
            <p:nvSpPr>
              <p:cNvPr id="13" name="AutoShape 3">
                <a:extLst>
                  <a:ext uri="{FF2B5EF4-FFF2-40B4-BE49-F238E27FC236}">
                    <a16:creationId xmlns:a16="http://schemas.microsoft.com/office/drawing/2014/main" id="{2D421125-1A9B-4849-9172-2E53B3F446F4}"/>
                  </a:ext>
                </a:extLst>
              </p:cNvPr>
              <p:cNvSpPr>
                <a:spLocks noChangeAspect="1" noChangeArrowheads="1" noTextEdit="1"/>
              </p:cNvSpPr>
              <p:nvPr userDrawn="1"/>
            </p:nvSpPr>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17" name="Picture 5">
                <a:extLst>
                  <a:ext uri="{FF2B5EF4-FFF2-40B4-BE49-F238E27FC236}">
                    <a16:creationId xmlns:a16="http://schemas.microsoft.com/office/drawing/2014/main" id="{36A18BFE-3470-4826-8204-DFC5C70B6898}"/>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Tree>
    <p:extLst>
      <p:ext uri="{BB962C8B-B14F-4D97-AF65-F5344CB8AC3E}">
        <p14:creationId xmlns:p14="http://schemas.microsoft.com/office/powerpoint/2010/main" val="318249333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p:cSld name="Title - 3 Pics (horizontal)">
    <p:bg>
      <p:bgPr>
        <a:solidFill>
          <a:schemeClr val="bg2">
            <a:alpha val="75000"/>
          </a:schemeClr>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 y="-1016"/>
            <a:ext cx="12190194" cy="6859016"/>
          </a:xfrm>
          <a:prstGeom prst="rect">
            <a:avLst/>
          </a:prstGeom>
        </p:spPr>
      </p:pic>
      <p:sp>
        <p:nvSpPr>
          <p:cNvPr id="14" name="Title 5"/>
          <p:cNvSpPr>
            <a:spLocks noGrp="1"/>
          </p:cNvSpPr>
          <p:nvPr>
            <p:ph type="title"/>
          </p:nvPr>
        </p:nvSpPr>
        <p:spPr>
          <a:xfrm>
            <a:off x="266700" y="260931"/>
            <a:ext cx="5821279" cy="1671543"/>
          </a:xfrm>
          <a:noFill/>
          <a:ln w="12700">
            <a:noFill/>
          </a:ln>
        </p:spPr>
        <p:txBody>
          <a:bodyPr/>
          <a:lstStyle>
            <a:lvl1pPr>
              <a:defRPr>
                <a:solidFill>
                  <a:sysClr val="windowText" lastClr="000000"/>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3" name="Content Placeholder 2"/>
          <p:cNvSpPr>
            <a:spLocks noGrp="1"/>
          </p:cNvSpPr>
          <p:nvPr>
            <p:ph sz="quarter" idx="17"/>
          </p:nvPr>
        </p:nvSpPr>
        <p:spPr>
          <a:xfrm>
            <a:off x="266700" y="2058988"/>
            <a:ext cx="5808663" cy="33083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grpSp>
        <p:nvGrpSpPr>
          <p:cNvPr id="11" name="Group 10">
            <a:extLst>
              <a:ext uri="{FF2B5EF4-FFF2-40B4-BE49-F238E27FC236}">
                <a16:creationId xmlns:a16="http://schemas.microsoft.com/office/drawing/2014/main" id="{DDE2FFF2-1A01-421F-9478-FB648AFF0100}"/>
              </a:ext>
            </a:extLst>
          </p:cNvPr>
          <p:cNvGrpSpPr/>
          <p:nvPr userDrawn="1"/>
        </p:nvGrpSpPr>
        <p:grpSpPr>
          <a:xfrm>
            <a:off x="159346" y="5612753"/>
            <a:ext cx="4034607" cy="999831"/>
            <a:chOff x="89718" y="5716727"/>
            <a:chExt cx="4034607" cy="999831"/>
          </a:xfrm>
        </p:grpSpPr>
        <p:pic>
          <p:nvPicPr>
            <p:cNvPr id="12" name="Picture 11">
              <a:extLst>
                <a:ext uri="{FF2B5EF4-FFF2-40B4-BE49-F238E27FC236}">
                  <a16:creationId xmlns:a16="http://schemas.microsoft.com/office/drawing/2014/main" id="{22AFD86A-E2DC-47DE-85F7-E5691E26B04F}"/>
                </a:ext>
              </a:extLst>
            </p:cNvPr>
            <p:cNvPicPr>
              <a:picLocks noChangeAspect="1"/>
            </p:cNvPicPr>
            <p:nvPr/>
          </p:nvPicPr>
          <p:blipFill>
            <a:blip r:embed="rId3"/>
            <a:stretch>
              <a:fillRect/>
            </a:stretch>
          </p:blipFill>
          <p:spPr>
            <a:xfrm>
              <a:off x="89718" y="5716727"/>
              <a:ext cx="3011685" cy="999831"/>
            </a:xfrm>
            <a:prstGeom prst="rect">
              <a:avLst/>
            </a:prstGeom>
          </p:spPr>
        </p:pic>
        <p:grpSp>
          <p:nvGrpSpPr>
            <p:cNvPr id="13" name="Group 4">
              <a:extLst>
                <a:ext uri="{FF2B5EF4-FFF2-40B4-BE49-F238E27FC236}">
                  <a16:creationId xmlns:a16="http://schemas.microsoft.com/office/drawing/2014/main" id="{DD17B63E-FA5D-4B2E-B12A-A71D11F88340}"/>
                </a:ext>
              </a:extLst>
            </p:cNvPr>
            <p:cNvGrpSpPr>
              <a:grpSpLocks noChangeAspect="1"/>
            </p:cNvGrpSpPr>
            <p:nvPr userDrawn="1"/>
          </p:nvGrpSpPr>
          <p:grpSpPr bwMode="auto">
            <a:xfrm>
              <a:off x="3186113" y="5816600"/>
              <a:ext cx="938212" cy="503238"/>
              <a:chOff x="2007" y="3664"/>
              <a:chExt cx="591" cy="317"/>
            </a:xfrm>
          </p:grpSpPr>
          <p:sp>
            <p:nvSpPr>
              <p:cNvPr id="16" name="AutoShape 3">
                <a:extLst>
                  <a:ext uri="{FF2B5EF4-FFF2-40B4-BE49-F238E27FC236}">
                    <a16:creationId xmlns:a16="http://schemas.microsoft.com/office/drawing/2014/main" id="{62959818-71FA-4613-A7E7-75A1464D786A}"/>
                  </a:ext>
                </a:extLst>
              </p:cNvPr>
              <p:cNvSpPr>
                <a:spLocks noChangeAspect="1" noChangeArrowheads="1" noTextEdit="1"/>
              </p:cNvSpPr>
              <p:nvPr userDrawn="1"/>
            </p:nvSpPr>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17" name="Picture 5">
                <a:extLst>
                  <a:ext uri="{FF2B5EF4-FFF2-40B4-BE49-F238E27FC236}">
                    <a16:creationId xmlns:a16="http://schemas.microsoft.com/office/drawing/2014/main" id="{217821A9-591C-4F9F-A5E9-9A1B2ABD460C}"/>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Tree>
    <p:extLst>
      <p:ext uri="{BB962C8B-B14F-4D97-AF65-F5344CB8AC3E}">
        <p14:creationId xmlns:p14="http://schemas.microsoft.com/office/powerpoint/2010/main" val="314805898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p:cSld name="Title - 4 Pics">
    <p:bg>
      <p:bgPr>
        <a:solidFill>
          <a:schemeClr val="bg2">
            <a:alpha val="75000"/>
          </a:schemeClr>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88388" cy="6858000"/>
          </a:xfrm>
          <a:prstGeom prst="rect">
            <a:avLst/>
          </a:prstGeom>
        </p:spPr>
      </p:pic>
      <p:sp>
        <p:nvSpPr>
          <p:cNvPr id="3" name="Text Placeholder 2"/>
          <p:cNvSpPr>
            <a:spLocks noGrp="1"/>
          </p:cNvSpPr>
          <p:nvPr>
            <p:ph type="body" sz="quarter" idx="19"/>
          </p:nvPr>
        </p:nvSpPr>
        <p:spPr>
          <a:xfrm>
            <a:off x="381000" y="2059387"/>
            <a:ext cx="4867275" cy="33158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4" name="Title 5"/>
          <p:cNvSpPr>
            <a:spLocks noGrp="1"/>
          </p:cNvSpPr>
          <p:nvPr>
            <p:ph type="title"/>
          </p:nvPr>
        </p:nvSpPr>
        <p:spPr>
          <a:xfrm>
            <a:off x="381000" y="265872"/>
            <a:ext cx="4866861" cy="1671543"/>
          </a:xfrm>
          <a:noFill/>
          <a:ln w="12700">
            <a:noFill/>
          </a:ln>
        </p:spPr>
        <p:txBody>
          <a:bodyPr/>
          <a:lstStyle>
            <a:lvl1pPr>
              <a:defRPr>
                <a:solidFill>
                  <a:sysClr val="windowText" lastClr="000000"/>
                </a:solidFill>
              </a:defRPr>
            </a:lvl1pPr>
          </a:lstStyle>
          <a:p>
            <a:r>
              <a:rPr lang="en-US"/>
              <a:t>Click to edit Master title style</a:t>
            </a:r>
            <a:endParaRPr lang="en-US" dirty="0"/>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grpSp>
        <p:nvGrpSpPr>
          <p:cNvPr id="10" name="Group 9">
            <a:extLst>
              <a:ext uri="{FF2B5EF4-FFF2-40B4-BE49-F238E27FC236}">
                <a16:creationId xmlns:a16="http://schemas.microsoft.com/office/drawing/2014/main" id="{1783F52A-D936-464D-BDFE-941C23A49E27}"/>
              </a:ext>
            </a:extLst>
          </p:cNvPr>
          <p:cNvGrpSpPr/>
          <p:nvPr userDrawn="1"/>
        </p:nvGrpSpPr>
        <p:grpSpPr>
          <a:xfrm>
            <a:off x="153329" y="5616720"/>
            <a:ext cx="4034607" cy="999831"/>
            <a:chOff x="89718" y="5716727"/>
            <a:chExt cx="4034607" cy="999831"/>
          </a:xfrm>
        </p:grpSpPr>
        <p:pic>
          <p:nvPicPr>
            <p:cNvPr id="11" name="Picture 10">
              <a:extLst>
                <a:ext uri="{FF2B5EF4-FFF2-40B4-BE49-F238E27FC236}">
                  <a16:creationId xmlns:a16="http://schemas.microsoft.com/office/drawing/2014/main" id="{3792A6DE-7AED-4E41-A532-A95A1D8257E7}"/>
                </a:ext>
              </a:extLst>
            </p:cNvPr>
            <p:cNvPicPr>
              <a:picLocks noChangeAspect="1"/>
            </p:cNvPicPr>
            <p:nvPr/>
          </p:nvPicPr>
          <p:blipFill>
            <a:blip r:embed="rId3"/>
            <a:stretch>
              <a:fillRect/>
            </a:stretch>
          </p:blipFill>
          <p:spPr>
            <a:xfrm>
              <a:off x="89718" y="5716727"/>
              <a:ext cx="3011685" cy="999831"/>
            </a:xfrm>
            <a:prstGeom prst="rect">
              <a:avLst/>
            </a:prstGeom>
          </p:spPr>
        </p:pic>
        <p:grpSp>
          <p:nvGrpSpPr>
            <p:cNvPr id="12" name="Group 4">
              <a:extLst>
                <a:ext uri="{FF2B5EF4-FFF2-40B4-BE49-F238E27FC236}">
                  <a16:creationId xmlns:a16="http://schemas.microsoft.com/office/drawing/2014/main" id="{9C0098A6-F04A-4FCB-9D0E-DD5A6CAA6329}"/>
                </a:ext>
              </a:extLst>
            </p:cNvPr>
            <p:cNvGrpSpPr>
              <a:grpSpLocks noChangeAspect="1"/>
            </p:cNvGrpSpPr>
            <p:nvPr userDrawn="1"/>
          </p:nvGrpSpPr>
          <p:grpSpPr bwMode="auto">
            <a:xfrm>
              <a:off x="3186113" y="5816600"/>
              <a:ext cx="938212" cy="503238"/>
              <a:chOff x="2007" y="3664"/>
              <a:chExt cx="591" cy="317"/>
            </a:xfrm>
          </p:grpSpPr>
          <p:sp>
            <p:nvSpPr>
              <p:cNvPr id="13" name="AutoShape 3">
                <a:extLst>
                  <a:ext uri="{FF2B5EF4-FFF2-40B4-BE49-F238E27FC236}">
                    <a16:creationId xmlns:a16="http://schemas.microsoft.com/office/drawing/2014/main" id="{832FDD68-1DC7-4CD9-BBA2-42418B105528}"/>
                  </a:ext>
                </a:extLst>
              </p:cNvPr>
              <p:cNvSpPr>
                <a:spLocks noChangeAspect="1" noChangeArrowheads="1" noTextEdit="1"/>
              </p:cNvSpPr>
              <p:nvPr userDrawn="1"/>
            </p:nvSpPr>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15" name="Picture 5">
                <a:extLst>
                  <a:ext uri="{FF2B5EF4-FFF2-40B4-BE49-F238E27FC236}">
                    <a16:creationId xmlns:a16="http://schemas.microsoft.com/office/drawing/2014/main" id="{679D2042-3D80-4066-9D17-E0E468C6EE37}"/>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Tree>
    <p:extLst>
      <p:ext uri="{BB962C8B-B14F-4D97-AF65-F5344CB8AC3E}">
        <p14:creationId xmlns:p14="http://schemas.microsoft.com/office/powerpoint/2010/main" val="278169796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bg2">
            <a:alpha val="75000"/>
          </a:schemeClr>
        </a:solidFill>
        <a:effectLst/>
      </p:bgPr>
    </p:bg>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6" name="TextBox 15"/>
          <p:cNvSpPr txBox="1"/>
          <p:nvPr/>
        </p:nvSpPr>
        <p:spPr>
          <a:xfrm>
            <a:off x="266700" y="5217495"/>
            <a:ext cx="4337105" cy="357790"/>
          </a:xfrm>
          <a:prstGeom prst="rect">
            <a:avLst/>
          </a:prstGeom>
          <a:noFill/>
        </p:spPr>
        <p:txBody>
          <a:bodyPr wrap="square" lIns="91440" tIns="0">
            <a:spAutoFit/>
          </a:bodyPr>
          <a:lstStyle/>
          <a:p>
            <a:r>
              <a:rPr lang="en-US" altLang="en-US" sz="675" i="1" dirty="0"/>
              <a:t>“</a:t>
            </a:r>
            <a:r>
              <a:rPr lang="en-US" sz="675" i="1" dirty="0">
                <a:solidFill>
                  <a:srgbClr val="000000"/>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rgbClr val="000000"/>
                </a:solidFill>
              </a:rPr>
              <a:t>”</a:t>
            </a:r>
            <a:endParaRPr lang="en-US" sz="675" i="1" dirty="0">
              <a:solidFill>
                <a:srgbClr val="000000"/>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 name="Title 1"/>
          <p:cNvSpPr>
            <a:spLocks noGrp="1"/>
          </p:cNvSpPr>
          <p:nvPr>
            <p:ph type="title"/>
          </p:nvPr>
        </p:nvSpPr>
        <p:spPr>
          <a:xfrm>
            <a:off x="266700" y="246490"/>
            <a:ext cx="11658600" cy="858437"/>
          </a:xfrm>
          <a:noFill/>
          <a:ln w="12700">
            <a:noFill/>
          </a:ln>
        </p:spPr>
        <p:txBody>
          <a:bodyPr/>
          <a:lstStyle>
            <a:lvl1pPr>
              <a:defRPr>
                <a:ln>
                  <a:noFill/>
                </a:ln>
              </a:defRPr>
            </a:lvl1pPr>
          </a:lstStyle>
          <a:p>
            <a:r>
              <a:rPr lang="en-US"/>
              <a:t>Click to edit Master title style</a:t>
            </a:r>
            <a:endParaRPr lang="en-US" dirty="0"/>
          </a:p>
        </p:txBody>
      </p:sp>
      <p:sp>
        <p:nvSpPr>
          <p:cNvPr id="4" name="Text Placeholder 3"/>
          <p:cNvSpPr>
            <a:spLocks noGrp="1"/>
          </p:cNvSpPr>
          <p:nvPr>
            <p:ph type="body" sz="quarter" idx="16"/>
          </p:nvPr>
        </p:nvSpPr>
        <p:spPr>
          <a:xfrm>
            <a:off x="266700" y="1227138"/>
            <a:ext cx="4337105" cy="39576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12" name="Group 11">
            <a:extLst>
              <a:ext uri="{FF2B5EF4-FFF2-40B4-BE49-F238E27FC236}">
                <a16:creationId xmlns:a16="http://schemas.microsoft.com/office/drawing/2014/main" id="{30D23538-A0F8-4F67-A417-6C85C99DB0B9}"/>
              </a:ext>
            </a:extLst>
          </p:cNvPr>
          <p:cNvGrpSpPr/>
          <p:nvPr userDrawn="1"/>
        </p:nvGrpSpPr>
        <p:grpSpPr>
          <a:xfrm>
            <a:off x="89718" y="5716727"/>
            <a:ext cx="4034607" cy="999831"/>
            <a:chOff x="89718" y="5716727"/>
            <a:chExt cx="4034607" cy="999831"/>
          </a:xfrm>
        </p:grpSpPr>
        <p:pic>
          <p:nvPicPr>
            <p:cNvPr id="5" name="Picture 4"/>
            <p:cNvPicPr>
              <a:picLocks noChangeAspect="1"/>
            </p:cNvPicPr>
            <p:nvPr/>
          </p:nvPicPr>
          <p:blipFill>
            <a:blip r:embed="rId3"/>
            <a:stretch>
              <a:fillRect/>
            </a:stretch>
          </p:blipFill>
          <p:spPr>
            <a:xfrm>
              <a:off x="89718" y="5716727"/>
              <a:ext cx="3011685" cy="999831"/>
            </a:xfrm>
            <a:prstGeom prst="rect">
              <a:avLst/>
            </a:prstGeom>
          </p:spPr>
        </p:pic>
        <p:grpSp>
          <p:nvGrpSpPr>
            <p:cNvPr id="8" name="Group 4">
              <a:extLst>
                <a:ext uri="{FF2B5EF4-FFF2-40B4-BE49-F238E27FC236}">
                  <a16:creationId xmlns:a16="http://schemas.microsoft.com/office/drawing/2014/main" id="{145ABDAF-EC52-4335-AB3D-59593F788F6E}"/>
                </a:ext>
              </a:extLst>
            </p:cNvPr>
            <p:cNvGrpSpPr>
              <a:grpSpLocks noChangeAspect="1"/>
            </p:cNvGrpSpPr>
            <p:nvPr userDrawn="1"/>
          </p:nvGrpSpPr>
          <p:grpSpPr bwMode="auto">
            <a:xfrm>
              <a:off x="3186113" y="5816600"/>
              <a:ext cx="938212" cy="503238"/>
              <a:chOff x="2007" y="3664"/>
              <a:chExt cx="591" cy="317"/>
            </a:xfrm>
          </p:grpSpPr>
          <p:sp>
            <p:nvSpPr>
              <p:cNvPr id="9" name="AutoShape 3">
                <a:extLst>
                  <a:ext uri="{FF2B5EF4-FFF2-40B4-BE49-F238E27FC236}">
                    <a16:creationId xmlns:a16="http://schemas.microsoft.com/office/drawing/2014/main" id="{3C8E1FCF-3D8C-4CD6-8408-9A0D598EFDC6}"/>
                  </a:ext>
                </a:extLst>
              </p:cNvPr>
              <p:cNvSpPr>
                <a:spLocks noChangeAspect="1" noChangeArrowheads="1" noTextEdit="1"/>
              </p:cNvSpPr>
              <p:nvPr userDrawn="1"/>
            </p:nvSpPr>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1029" name="Picture 5">
                <a:extLst>
                  <a:ext uri="{FF2B5EF4-FFF2-40B4-BE49-F238E27FC236}">
                    <a16:creationId xmlns:a16="http://schemas.microsoft.com/office/drawing/2014/main" id="{001F6A1B-2DC3-47CC-9F32-02F00BEF0626}"/>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Tree>
    <p:extLst>
      <p:ext uri="{BB962C8B-B14F-4D97-AF65-F5344CB8AC3E}">
        <p14:creationId xmlns:p14="http://schemas.microsoft.com/office/powerpoint/2010/main" val="154859992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Footer Placeholder 4"/>
          <p:cNvSpPr>
            <a:spLocks noGrp="1"/>
          </p:cNvSpPr>
          <p:nvPr>
            <p:ph type="ftr" sz="quarter" idx="10"/>
          </p:nvPr>
        </p:nvSpPr>
        <p:spPr/>
        <p:txBody>
          <a:bodyPr/>
          <a:lstStyle/>
          <a:p>
            <a:endParaRPr lang="en-US" dirty="0"/>
          </a:p>
        </p:txBody>
      </p:sp>
      <p:sp>
        <p:nvSpPr>
          <p:cNvPr id="6" name="Date Placeholder 5"/>
          <p:cNvSpPr>
            <a:spLocks noGrp="1"/>
          </p:cNvSpPr>
          <p:nvPr>
            <p:ph type="dt" sz="half" idx="11"/>
          </p:nvPr>
        </p:nvSpPr>
        <p:spPr/>
        <p:txBody>
          <a:bodyPr/>
          <a:lstStyle/>
          <a:p>
            <a:endParaRPr lang="en-US" dirty="0"/>
          </a:p>
        </p:txBody>
      </p:sp>
      <p:pic>
        <p:nvPicPr>
          <p:cNvPr id="8" name="Picture 7">
            <a:extLst>
              <a:ext uri="{FF2B5EF4-FFF2-40B4-BE49-F238E27FC236}">
                <a16:creationId xmlns:a16="http://schemas.microsoft.com/office/drawing/2014/main" id="{84024296-3191-4E13-AC1C-080341B394A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99230" y="298609"/>
            <a:ext cx="937577" cy="502920"/>
          </a:xfrm>
          <a:prstGeom prst="rect">
            <a:avLst/>
          </a:prstGeom>
        </p:spPr>
      </p:pic>
    </p:spTree>
    <p:extLst>
      <p:ext uri="{BB962C8B-B14F-4D97-AF65-F5344CB8AC3E}">
        <p14:creationId xmlns:p14="http://schemas.microsoft.com/office/powerpoint/2010/main" val="329307942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cSld name="1_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406400" y="1225550"/>
            <a:ext cx="11176000" cy="4718049"/>
          </a:xfrm>
          <a:prstGeom prst="rect">
            <a:avLst/>
          </a:prstGeom>
          <a:noFill/>
          <a:ln w="9525">
            <a:noFill/>
            <a:miter lim="800000"/>
            <a:headEnd/>
            <a:tailEnd/>
          </a:ln>
        </p:spPr>
        <p:txBody>
          <a:bodyPr/>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endParaRPr lang="en-US">
              <a:solidFill>
                <a:srgbClr val="000000">
                  <a:tint val="75000"/>
                </a:srgbClr>
              </a:solidFill>
            </a:endParaRP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284924515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838200" y="6356352"/>
            <a:ext cx="2743200" cy="365125"/>
          </a:xfrm>
          <a:prstGeom prst="rect">
            <a:avLst/>
          </a:prstGeom>
        </p:spPr>
        <p:txBody>
          <a:bodyPr/>
          <a:lstStyle/>
          <a:p>
            <a:endParaRPr lang="en-US"/>
          </a:p>
        </p:txBody>
      </p:sp>
      <p:sp>
        <p:nvSpPr>
          <p:cNvPr id="5" name="Footer Placeholder 4"/>
          <p:cNvSpPr>
            <a:spLocks noGrp="1"/>
          </p:cNvSpPr>
          <p:nvPr>
            <p:ph type="ftr" sz="quarter" idx="11"/>
          </p:nvPr>
        </p:nvSpPr>
        <p:spPr>
          <a:xfrm>
            <a:off x="4038600" y="6356352"/>
            <a:ext cx="41148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74CC7FE2-A5AD-48E4-9700-1865D0E531EF}" type="slidenum">
              <a:rPr lang="en-US" smtClean="0"/>
              <a:t>‹#›</a:t>
            </a:fld>
            <a:endParaRPr lang="en-US"/>
          </a:p>
        </p:txBody>
      </p:sp>
    </p:spTree>
    <p:extLst>
      <p:ext uri="{BB962C8B-B14F-4D97-AF65-F5344CB8AC3E}">
        <p14:creationId xmlns:p14="http://schemas.microsoft.com/office/powerpoint/2010/main" val="331768978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cSld name="12_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406400" y="1225550"/>
            <a:ext cx="11176000" cy="4718049"/>
          </a:xfrm>
          <a:prstGeom prst="rect">
            <a:avLst/>
          </a:prstGeom>
          <a:noFill/>
          <a:ln w="9525">
            <a:noFill/>
            <a:miter lim="800000"/>
            <a:headEnd/>
            <a:tailEnd/>
          </a:ln>
        </p:spPr>
        <p:txBody>
          <a:bodyPr/>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endParaRPr lang="en-US">
              <a:solidFill>
                <a:srgbClr val="000000">
                  <a:tint val="75000"/>
                </a:srgbClr>
              </a:solidFill>
            </a:endParaRP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9189450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and Content - 2 Colum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8" name="Content Placeholder 3"/>
          <p:cNvSpPr>
            <a:spLocks noGrp="1"/>
          </p:cNvSpPr>
          <p:nvPr>
            <p:ph sz="quarter" idx="10"/>
          </p:nvPr>
        </p:nvSpPr>
        <p:spPr>
          <a:xfrm>
            <a:off x="266700" y="1028700"/>
            <a:ext cx="11658600" cy="5600700"/>
          </a:xfrm>
        </p:spPr>
        <p:txBody>
          <a:bodyPr numCol="2"/>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11788315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45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p:cNvSpPr>
            <a:spLocks noGrp="1"/>
          </p:cNvSpPr>
          <p:nvPr>
            <p:ph type="dt" sz="half" idx="10"/>
          </p:nvPr>
        </p:nvSpPr>
        <p:spPr>
          <a:xfrm>
            <a:off x="838200" y="6356352"/>
            <a:ext cx="2743200" cy="365125"/>
          </a:xfrm>
          <a:prstGeom prst="rect">
            <a:avLst/>
          </a:prstGeom>
        </p:spPr>
        <p:txBody>
          <a:bodyPr/>
          <a:lstStyle/>
          <a:p>
            <a:endParaRPr lang="en-US"/>
          </a:p>
        </p:txBody>
      </p:sp>
      <p:sp>
        <p:nvSpPr>
          <p:cNvPr id="5" name="Footer Placeholder 4"/>
          <p:cNvSpPr>
            <a:spLocks noGrp="1"/>
          </p:cNvSpPr>
          <p:nvPr>
            <p:ph type="ftr" sz="quarter" idx="11"/>
          </p:nvPr>
        </p:nvSpPr>
        <p:spPr>
          <a:xfrm>
            <a:off x="4038600" y="6356352"/>
            <a:ext cx="41148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74CC7FE2-A5AD-48E4-9700-1865D0E531EF}" type="slidenum">
              <a:rPr lang="en-US" smtClean="0"/>
              <a:t>‹#›</a:t>
            </a:fld>
            <a:endParaRPr lang="en-US"/>
          </a:p>
        </p:txBody>
      </p:sp>
    </p:spTree>
    <p:extLst>
      <p:ext uri="{BB962C8B-B14F-4D97-AF65-F5344CB8AC3E}">
        <p14:creationId xmlns:p14="http://schemas.microsoft.com/office/powerpoint/2010/main" val="384802471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cSld name="2_Title and Conten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p>
        </p:txBody>
      </p:sp>
      <p:sp>
        <p:nvSpPr>
          <p:cNvPr id="6" name="Content Placeholder 5"/>
          <p:cNvSpPr>
            <a:spLocks noGrp="1"/>
          </p:cNvSpPr>
          <p:nvPr>
            <p:ph sz="quarter" idx="10"/>
          </p:nvPr>
        </p:nvSpPr>
        <p:spPr>
          <a:xfrm>
            <a:off x="266700" y="1028700"/>
            <a:ext cx="11658600" cy="5600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60042539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cSld name="2_Title and Content - 1 Column">
    <p:spTree>
      <p:nvGrpSpPr>
        <p:cNvPr id="1" name=""/>
        <p:cNvGrpSpPr/>
        <p:nvPr/>
      </p:nvGrpSpPr>
      <p:grpSpPr>
        <a:xfrm>
          <a:off x="0" y="0"/>
          <a:ext cx="0" cy="0"/>
          <a:chOff x="0" y="0"/>
          <a:chExt cx="0" cy="0"/>
        </a:xfrm>
      </p:grpSpPr>
      <p:sp>
        <p:nvSpPr>
          <p:cNvPr id="4" name="Content Placeholder 3"/>
          <p:cNvSpPr>
            <a:spLocks noGrp="1"/>
          </p:cNvSpPr>
          <p:nvPr>
            <p:ph sz="quarter" idx="10"/>
          </p:nvPr>
        </p:nvSpPr>
        <p:spPr>
          <a:xfrm>
            <a:off x="266700" y="1028700"/>
            <a:ext cx="11658600" cy="5600700"/>
          </a:xfrm>
        </p:spPr>
        <p:txBody>
          <a:bodyPr/>
          <a:lstStyle>
            <a:lvl1pPr marL="0" indent="0">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Title 2"/>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90964832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cSld name="3_Title and Content - 1 Column">
    <p:spTree>
      <p:nvGrpSpPr>
        <p:cNvPr id="1" name=""/>
        <p:cNvGrpSpPr/>
        <p:nvPr/>
      </p:nvGrpSpPr>
      <p:grpSpPr>
        <a:xfrm>
          <a:off x="0" y="0"/>
          <a:ext cx="0" cy="0"/>
          <a:chOff x="0" y="0"/>
          <a:chExt cx="0" cy="0"/>
        </a:xfrm>
      </p:grpSpPr>
      <p:sp>
        <p:nvSpPr>
          <p:cNvPr id="4" name="Content Placeholder 3"/>
          <p:cNvSpPr>
            <a:spLocks noGrp="1"/>
          </p:cNvSpPr>
          <p:nvPr>
            <p:ph sz="quarter" idx="10"/>
          </p:nvPr>
        </p:nvSpPr>
        <p:spPr>
          <a:xfrm>
            <a:off x="266700" y="1028700"/>
            <a:ext cx="11658600" cy="5600700"/>
          </a:xfrm>
        </p:spPr>
        <p:txBody>
          <a:bodyPr/>
          <a:lstStyle>
            <a:lvl1pPr marL="0" indent="0">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Title 2"/>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07377197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cSld name="4_Title and Content - 1 Column">
    <p:spTree>
      <p:nvGrpSpPr>
        <p:cNvPr id="1" name=""/>
        <p:cNvGrpSpPr/>
        <p:nvPr/>
      </p:nvGrpSpPr>
      <p:grpSpPr>
        <a:xfrm>
          <a:off x="0" y="0"/>
          <a:ext cx="0" cy="0"/>
          <a:chOff x="0" y="0"/>
          <a:chExt cx="0" cy="0"/>
        </a:xfrm>
      </p:grpSpPr>
      <p:sp>
        <p:nvSpPr>
          <p:cNvPr id="4" name="Content Placeholder 3"/>
          <p:cNvSpPr>
            <a:spLocks noGrp="1"/>
          </p:cNvSpPr>
          <p:nvPr>
            <p:ph sz="quarter" idx="10"/>
          </p:nvPr>
        </p:nvSpPr>
        <p:spPr>
          <a:xfrm>
            <a:off x="266700" y="1028700"/>
            <a:ext cx="11658600" cy="5600700"/>
          </a:xfrm>
        </p:spPr>
        <p:txBody>
          <a:bodyPr/>
          <a:lstStyle>
            <a:lvl1pPr marL="0" indent="0">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Title 2"/>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82611433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cSld name="5_Title and Content - 1 Column">
    <p:spTree>
      <p:nvGrpSpPr>
        <p:cNvPr id="1" name=""/>
        <p:cNvGrpSpPr/>
        <p:nvPr/>
      </p:nvGrpSpPr>
      <p:grpSpPr>
        <a:xfrm>
          <a:off x="0" y="0"/>
          <a:ext cx="0" cy="0"/>
          <a:chOff x="0" y="0"/>
          <a:chExt cx="0" cy="0"/>
        </a:xfrm>
      </p:grpSpPr>
      <p:sp>
        <p:nvSpPr>
          <p:cNvPr id="4" name="Content Placeholder 3"/>
          <p:cNvSpPr>
            <a:spLocks noGrp="1"/>
          </p:cNvSpPr>
          <p:nvPr>
            <p:ph sz="quarter" idx="10"/>
          </p:nvPr>
        </p:nvSpPr>
        <p:spPr>
          <a:xfrm>
            <a:off x="266700" y="1028700"/>
            <a:ext cx="11658600" cy="5600700"/>
          </a:xfrm>
        </p:spPr>
        <p:txBody>
          <a:bodyPr/>
          <a:lstStyle>
            <a:lvl1pPr marL="0" indent="0">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Title 2"/>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80711270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cSld name="6_Title and Content - 1 Column">
    <p:spTree>
      <p:nvGrpSpPr>
        <p:cNvPr id="1" name=""/>
        <p:cNvGrpSpPr/>
        <p:nvPr/>
      </p:nvGrpSpPr>
      <p:grpSpPr>
        <a:xfrm>
          <a:off x="0" y="0"/>
          <a:ext cx="0" cy="0"/>
          <a:chOff x="0" y="0"/>
          <a:chExt cx="0" cy="0"/>
        </a:xfrm>
      </p:grpSpPr>
      <p:sp>
        <p:nvSpPr>
          <p:cNvPr id="4" name="Content Placeholder 3"/>
          <p:cNvSpPr>
            <a:spLocks noGrp="1"/>
          </p:cNvSpPr>
          <p:nvPr>
            <p:ph sz="quarter" idx="10"/>
          </p:nvPr>
        </p:nvSpPr>
        <p:spPr>
          <a:xfrm>
            <a:off x="266700" y="1028700"/>
            <a:ext cx="11658600" cy="5600700"/>
          </a:xfrm>
        </p:spPr>
        <p:txBody>
          <a:bodyPr/>
          <a:lstStyle>
            <a:lvl1pPr marL="0" indent="0">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Title 2"/>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40718962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Chart Color Layout">
    <p:spTree>
      <p:nvGrpSpPr>
        <p:cNvPr id="1" name=""/>
        <p:cNvGrpSpPr/>
        <p:nvPr/>
      </p:nvGrpSpPr>
      <p:grpSpPr>
        <a:xfrm>
          <a:off x="0" y="0"/>
          <a:ext cx="0" cy="0"/>
          <a:chOff x="0" y="0"/>
          <a:chExt cx="0" cy="0"/>
        </a:xfrm>
      </p:grpSpPr>
      <p:sp>
        <p:nvSpPr>
          <p:cNvPr id="10" name="Chart Placeholder 9"/>
          <p:cNvSpPr>
            <a:spLocks noGrp="1"/>
          </p:cNvSpPr>
          <p:nvPr>
            <p:ph type="chart" sz="quarter" idx="12"/>
          </p:nvPr>
        </p:nvSpPr>
        <p:spPr>
          <a:xfrm>
            <a:off x="266700" y="1028700"/>
            <a:ext cx="11658599" cy="5600700"/>
          </a:xfrm>
        </p:spPr>
        <p:txBody>
          <a:bodyPr/>
          <a:lstStyle/>
          <a:p>
            <a:endParaRPr lang="en-US" dirty="0"/>
          </a:p>
        </p:txBody>
      </p:sp>
      <p:sp>
        <p:nvSpPr>
          <p:cNvPr id="2" name="Title 1"/>
          <p:cNvSpPr>
            <a:spLocks noGrp="1"/>
          </p:cNvSpPr>
          <p:nvPr>
            <p:ph type="title"/>
          </p:nvPr>
        </p:nvSpPr>
        <p:spPr/>
        <p:txBody>
          <a:bodyPr/>
          <a:lstStyle/>
          <a:p>
            <a:r>
              <a:rPr lang="en-US" dirty="0"/>
              <a:t>Click to edit Master title style</a:t>
            </a:r>
          </a:p>
        </p:txBody>
      </p:sp>
    </p:spTree>
    <p:extLst>
      <p:ext uri="{BB962C8B-B14F-4D97-AF65-F5344CB8AC3E}">
        <p14:creationId xmlns:p14="http://schemas.microsoft.com/office/powerpoint/2010/main" val="98411546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p:cSld name="Reference ONLY">
    <p:bg>
      <p:bgPr>
        <a:solidFill>
          <a:schemeClr val="bg1"/>
        </a:solidFill>
        <a:effectLst/>
      </p:bgPr>
    </p:bg>
    <p:spTree>
      <p:nvGrpSpPr>
        <p:cNvPr id="1" name=""/>
        <p:cNvGrpSpPr/>
        <p:nvPr/>
      </p:nvGrpSpPr>
      <p:grpSpPr>
        <a:xfrm>
          <a:off x="0" y="0"/>
          <a:ext cx="0" cy="0"/>
          <a:chOff x="0" y="0"/>
          <a:chExt cx="0" cy="0"/>
        </a:xfrm>
      </p:grpSpPr>
      <p:sp>
        <p:nvSpPr>
          <p:cNvPr id="22" name="TextBox 21"/>
          <p:cNvSpPr txBox="1"/>
          <p:nvPr/>
        </p:nvSpPr>
        <p:spPr>
          <a:xfrm>
            <a:off x="266700" y="1043608"/>
            <a:ext cx="5829300" cy="3001617"/>
          </a:xfrm>
          <a:prstGeom prst="rect">
            <a:avLst/>
          </a:prstGeom>
          <a:noFill/>
          <a:ln w="50800" cmpd="dbl">
            <a:solidFill>
              <a:schemeClr val="tx1"/>
            </a:solidFill>
          </a:ln>
        </p:spPr>
        <p:txBody>
          <a:bodyPr wrap="square" rtlCol="0" anchor="b" anchorCtr="0">
            <a:noAutofit/>
          </a:bodyPr>
          <a:lstStyle/>
          <a:p>
            <a:r>
              <a:rPr lang="en-US" dirty="0"/>
              <a:t>Use</a:t>
            </a:r>
            <a:r>
              <a:rPr lang="en-US" baseline="0" dirty="0"/>
              <a:t> for Standard Content Slide Colors</a:t>
            </a:r>
            <a:endParaRPr lang="en-US" dirty="0"/>
          </a:p>
        </p:txBody>
      </p:sp>
      <p:sp>
        <p:nvSpPr>
          <p:cNvPr id="2" name="TextBox 1"/>
          <p:cNvSpPr txBox="1"/>
          <p:nvPr/>
        </p:nvSpPr>
        <p:spPr>
          <a:xfrm>
            <a:off x="6096000" y="1043608"/>
            <a:ext cx="5829300" cy="3001617"/>
          </a:xfrm>
          <a:prstGeom prst="rect">
            <a:avLst/>
          </a:prstGeom>
          <a:noFill/>
          <a:ln w="50800" cmpd="dbl">
            <a:solidFill>
              <a:schemeClr val="tx1"/>
            </a:solidFill>
          </a:ln>
        </p:spPr>
        <p:txBody>
          <a:bodyPr wrap="square" rtlCol="0" anchor="b" anchorCtr="0">
            <a:noAutofit/>
          </a:bodyPr>
          <a:lstStyle/>
          <a:p>
            <a:r>
              <a:rPr lang="en-US" dirty="0"/>
              <a:t>Use</a:t>
            </a:r>
            <a:r>
              <a:rPr lang="en-US" baseline="0" dirty="0"/>
              <a:t> for Chart Colors</a:t>
            </a:r>
            <a:endParaRPr lang="en-US" dirty="0"/>
          </a:p>
        </p:txBody>
      </p:sp>
      <p:grpSp>
        <p:nvGrpSpPr>
          <p:cNvPr id="21" name="Group 20"/>
          <p:cNvGrpSpPr/>
          <p:nvPr/>
        </p:nvGrpSpPr>
        <p:grpSpPr>
          <a:xfrm>
            <a:off x="372234" y="1391830"/>
            <a:ext cx="11458322" cy="1888083"/>
            <a:chOff x="757773" y="1707600"/>
            <a:chExt cx="9393763" cy="1245799"/>
          </a:xfrm>
        </p:grpSpPr>
        <p:sp>
          <p:nvSpPr>
            <p:cNvPr id="5" name="Rectangle 4"/>
            <p:cNvSpPr/>
            <p:nvPr/>
          </p:nvSpPr>
          <p:spPr>
            <a:xfrm>
              <a:off x="2679701" y="1707600"/>
              <a:ext cx="745067" cy="558800"/>
            </a:xfrm>
            <a:prstGeom prst="rect">
              <a:avLst/>
            </a:prstGeom>
            <a:solidFill>
              <a:srgbClr val="D8D8D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tx1"/>
                  </a:solidFill>
                </a:rPr>
                <a:t>217</a:t>
              </a:r>
            </a:p>
            <a:p>
              <a:pPr algn="ctr">
                <a:defRPr/>
              </a:pPr>
              <a:r>
                <a:rPr lang="en-US" sz="1000" b="1" dirty="0">
                  <a:solidFill>
                    <a:schemeClr val="tx1"/>
                  </a:solidFill>
                </a:rPr>
                <a:t>217</a:t>
              </a:r>
            </a:p>
            <a:p>
              <a:pPr algn="ctr">
                <a:defRPr/>
              </a:pPr>
              <a:r>
                <a:rPr lang="en-US" sz="1000" b="1" dirty="0">
                  <a:solidFill>
                    <a:schemeClr val="tx1"/>
                  </a:solidFill>
                </a:rPr>
                <a:t>217</a:t>
              </a:r>
            </a:p>
            <a:p>
              <a:pPr algn="ctr">
                <a:defRPr/>
              </a:pPr>
              <a:endParaRPr lang="en-US" sz="1000" b="1" dirty="0">
                <a:solidFill>
                  <a:schemeClr val="tx1"/>
                </a:solidFill>
              </a:endParaRPr>
            </a:p>
            <a:p>
              <a:pPr algn="ctr">
                <a:defRPr/>
              </a:pPr>
              <a:r>
                <a:rPr lang="en-US" sz="1000" b="1" dirty="0">
                  <a:solidFill>
                    <a:schemeClr val="tx1"/>
                  </a:solidFill>
                </a:rPr>
                <a:t>#d8d9d8</a:t>
              </a:r>
            </a:p>
          </p:txBody>
        </p:sp>
        <p:sp>
          <p:nvSpPr>
            <p:cNvPr id="6" name="Rectangle 5"/>
            <p:cNvSpPr/>
            <p:nvPr/>
          </p:nvSpPr>
          <p:spPr>
            <a:xfrm>
              <a:off x="3640669" y="1707600"/>
              <a:ext cx="745067" cy="558800"/>
            </a:xfrm>
            <a:prstGeom prst="rect">
              <a:avLst/>
            </a:prstGeom>
            <a:solidFill>
              <a:srgbClr val="C9C9C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tx1"/>
                  </a:solidFill>
                </a:rPr>
                <a:t>200</a:t>
              </a:r>
            </a:p>
            <a:p>
              <a:pPr algn="ctr">
                <a:defRPr/>
              </a:pPr>
              <a:r>
                <a:rPr lang="en-US" sz="1000" b="1" dirty="0">
                  <a:solidFill>
                    <a:schemeClr val="tx1"/>
                  </a:solidFill>
                </a:rPr>
                <a:t>200</a:t>
              </a:r>
            </a:p>
            <a:p>
              <a:pPr algn="ctr">
                <a:defRPr/>
              </a:pPr>
              <a:r>
                <a:rPr lang="en-US" sz="1000" b="1" dirty="0">
                  <a:solidFill>
                    <a:schemeClr val="tx1"/>
                  </a:solidFill>
                </a:rPr>
                <a:t>200</a:t>
              </a:r>
            </a:p>
            <a:p>
              <a:pPr algn="ctr">
                <a:defRPr/>
              </a:pPr>
              <a:endParaRPr lang="en-US" sz="1000" b="1" dirty="0">
                <a:solidFill>
                  <a:schemeClr val="tx1"/>
                </a:solidFill>
              </a:endParaRPr>
            </a:p>
            <a:p>
              <a:pPr algn="ctr">
                <a:defRPr/>
              </a:pPr>
              <a:r>
                <a:rPr lang="en-US" sz="1000" b="1" dirty="0">
                  <a:solidFill>
                    <a:schemeClr val="tx1"/>
                  </a:solidFill>
                </a:rPr>
                <a:t>#c9c9c9</a:t>
              </a:r>
            </a:p>
          </p:txBody>
        </p:sp>
        <p:sp>
          <p:nvSpPr>
            <p:cNvPr id="7" name="Rectangle 6"/>
            <p:cNvSpPr/>
            <p:nvPr/>
          </p:nvSpPr>
          <p:spPr>
            <a:xfrm>
              <a:off x="757773" y="2394599"/>
              <a:ext cx="742951" cy="558800"/>
            </a:xfrm>
            <a:prstGeom prst="rect">
              <a:avLst/>
            </a:prstGeom>
            <a:solidFill>
              <a:schemeClr val="bg1"/>
            </a:solidFill>
            <a:ln w="3175"/>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tx1"/>
                  </a:solidFill>
                </a:rPr>
                <a:t>255</a:t>
              </a:r>
            </a:p>
            <a:p>
              <a:pPr algn="ctr">
                <a:defRPr/>
              </a:pPr>
              <a:r>
                <a:rPr lang="en-US" sz="1000" b="1" dirty="0">
                  <a:solidFill>
                    <a:schemeClr val="tx1"/>
                  </a:solidFill>
                </a:rPr>
                <a:t>255</a:t>
              </a:r>
            </a:p>
            <a:p>
              <a:pPr algn="ctr">
                <a:defRPr/>
              </a:pPr>
              <a:r>
                <a:rPr lang="en-US" sz="1000" b="1" dirty="0">
                  <a:solidFill>
                    <a:schemeClr val="tx1"/>
                  </a:solidFill>
                </a:rPr>
                <a:t>255</a:t>
              </a:r>
            </a:p>
            <a:p>
              <a:pPr algn="ctr">
                <a:defRPr/>
              </a:pPr>
              <a:endParaRPr lang="en-US" sz="1000" b="1" dirty="0">
                <a:solidFill>
                  <a:schemeClr val="tx1"/>
                </a:solidFill>
              </a:endParaRPr>
            </a:p>
            <a:p>
              <a:pPr algn="ctr">
                <a:defRPr/>
              </a:pPr>
              <a:r>
                <a:rPr lang="en-US" sz="1000" b="1" dirty="0">
                  <a:solidFill>
                    <a:schemeClr val="tx1"/>
                  </a:solidFill>
                </a:rPr>
                <a:t>#83847a</a:t>
              </a:r>
            </a:p>
          </p:txBody>
        </p:sp>
        <p:sp>
          <p:nvSpPr>
            <p:cNvPr id="8" name="Rectangle 7"/>
            <p:cNvSpPr/>
            <p:nvPr/>
          </p:nvSpPr>
          <p:spPr>
            <a:xfrm>
              <a:off x="1718739" y="2394599"/>
              <a:ext cx="742951" cy="5588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bg1"/>
                  </a:solidFill>
                </a:rPr>
                <a:t>2</a:t>
              </a:r>
            </a:p>
            <a:p>
              <a:pPr algn="ctr">
                <a:defRPr/>
              </a:pPr>
              <a:r>
                <a:rPr lang="en-US" sz="1000" b="1" dirty="0">
                  <a:solidFill>
                    <a:schemeClr val="bg1"/>
                  </a:solidFill>
                </a:rPr>
                <a:t>0</a:t>
              </a:r>
            </a:p>
            <a:p>
              <a:pPr algn="ctr">
                <a:defRPr/>
              </a:pPr>
              <a:r>
                <a:rPr lang="en-US" sz="1000" b="1" dirty="0">
                  <a:solidFill>
                    <a:schemeClr val="bg1"/>
                  </a:solidFill>
                </a:rPr>
                <a:t>0</a:t>
              </a:r>
            </a:p>
            <a:p>
              <a:pPr algn="ctr">
                <a:defRPr/>
              </a:pPr>
              <a:endParaRPr lang="en-US" sz="1000" b="1" dirty="0">
                <a:solidFill>
                  <a:schemeClr val="bg1"/>
                </a:solidFill>
              </a:endParaRPr>
            </a:p>
            <a:p>
              <a:pPr algn="ctr">
                <a:defRPr/>
              </a:pPr>
              <a:r>
                <a:rPr lang="en-US" sz="1000" b="1" dirty="0">
                  <a:solidFill>
                    <a:schemeClr val="bg1"/>
                  </a:solidFill>
                </a:rPr>
                <a:t>#020000</a:t>
              </a:r>
            </a:p>
          </p:txBody>
        </p:sp>
        <p:sp>
          <p:nvSpPr>
            <p:cNvPr id="9" name="Rectangle 8"/>
            <p:cNvSpPr/>
            <p:nvPr/>
          </p:nvSpPr>
          <p:spPr>
            <a:xfrm>
              <a:off x="2679701" y="2394599"/>
              <a:ext cx="745067" cy="558800"/>
            </a:xfrm>
            <a:prstGeom prst="rect">
              <a:avLst/>
            </a:prstGeom>
            <a:solidFill>
              <a:srgbClr val="A3A3A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tx1"/>
                  </a:solidFill>
                </a:rPr>
                <a:t>163</a:t>
              </a:r>
            </a:p>
            <a:p>
              <a:pPr algn="ctr">
                <a:defRPr/>
              </a:pPr>
              <a:r>
                <a:rPr lang="en-US" sz="1000" b="1" dirty="0">
                  <a:solidFill>
                    <a:schemeClr val="tx1"/>
                  </a:solidFill>
                </a:rPr>
                <a:t>163</a:t>
              </a:r>
            </a:p>
            <a:p>
              <a:pPr algn="ctr">
                <a:defRPr/>
              </a:pPr>
              <a:r>
                <a:rPr lang="en-US" sz="1000" b="1" dirty="0">
                  <a:solidFill>
                    <a:schemeClr val="tx1"/>
                  </a:solidFill>
                </a:rPr>
                <a:t>163</a:t>
              </a:r>
            </a:p>
            <a:p>
              <a:pPr algn="ctr">
                <a:defRPr/>
              </a:pPr>
              <a:endParaRPr lang="en-US" sz="1000" b="1" dirty="0">
                <a:solidFill>
                  <a:schemeClr val="tx1"/>
                </a:solidFill>
              </a:endParaRPr>
            </a:p>
            <a:p>
              <a:pPr algn="ctr">
                <a:defRPr/>
              </a:pPr>
              <a:r>
                <a:rPr lang="en-US" sz="1000" b="1" dirty="0">
                  <a:solidFill>
                    <a:schemeClr val="tx1"/>
                  </a:solidFill>
                </a:rPr>
                <a:t>#a3a3a2</a:t>
              </a:r>
            </a:p>
          </p:txBody>
        </p:sp>
        <p:sp>
          <p:nvSpPr>
            <p:cNvPr id="10" name="Rectangle 9"/>
            <p:cNvSpPr/>
            <p:nvPr/>
          </p:nvSpPr>
          <p:spPr>
            <a:xfrm>
              <a:off x="3640669" y="2394599"/>
              <a:ext cx="745067" cy="558800"/>
            </a:xfrm>
            <a:prstGeom prst="rect">
              <a:avLst/>
            </a:prstGeom>
            <a:solidFill>
              <a:srgbClr val="83847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tx1"/>
                  </a:solidFill>
                </a:rPr>
                <a:t>131</a:t>
              </a:r>
            </a:p>
            <a:p>
              <a:pPr algn="ctr">
                <a:defRPr/>
              </a:pPr>
              <a:r>
                <a:rPr lang="en-US" sz="1000" b="1" dirty="0">
                  <a:solidFill>
                    <a:schemeClr val="tx1"/>
                  </a:solidFill>
                </a:rPr>
                <a:t>132</a:t>
              </a:r>
            </a:p>
            <a:p>
              <a:pPr algn="ctr">
                <a:defRPr/>
              </a:pPr>
              <a:r>
                <a:rPr lang="en-US" sz="1000" b="1" dirty="0">
                  <a:solidFill>
                    <a:schemeClr val="tx1"/>
                  </a:solidFill>
                </a:rPr>
                <a:t>122</a:t>
              </a:r>
            </a:p>
            <a:p>
              <a:pPr algn="ctr">
                <a:defRPr/>
              </a:pPr>
              <a:endParaRPr lang="en-US" sz="1000" b="1" dirty="0">
                <a:solidFill>
                  <a:schemeClr val="tx1"/>
                </a:solidFill>
              </a:endParaRPr>
            </a:p>
            <a:p>
              <a:pPr algn="ctr">
                <a:defRPr/>
              </a:pPr>
              <a:r>
                <a:rPr lang="en-US" sz="1000" b="1" dirty="0">
                  <a:solidFill>
                    <a:schemeClr val="tx1"/>
                  </a:solidFill>
                </a:rPr>
                <a:t>#83847a</a:t>
              </a:r>
            </a:p>
          </p:txBody>
        </p:sp>
        <p:sp>
          <p:nvSpPr>
            <p:cNvPr id="11" name="Rectangle 10"/>
            <p:cNvSpPr/>
            <p:nvPr/>
          </p:nvSpPr>
          <p:spPr>
            <a:xfrm>
              <a:off x="4601633" y="2394599"/>
              <a:ext cx="745067" cy="558800"/>
            </a:xfrm>
            <a:prstGeom prst="rect">
              <a:avLst/>
            </a:prstGeom>
            <a:solidFill>
              <a:srgbClr val="DF1F2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bg1"/>
                  </a:solidFill>
                </a:rPr>
                <a:t>223</a:t>
              </a:r>
            </a:p>
            <a:p>
              <a:pPr algn="ctr">
                <a:defRPr/>
              </a:pPr>
              <a:r>
                <a:rPr lang="en-US" sz="1000" b="1" dirty="0">
                  <a:solidFill>
                    <a:schemeClr val="bg1"/>
                  </a:solidFill>
                </a:rPr>
                <a:t>31</a:t>
              </a:r>
            </a:p>
            <a:p>
              <a:pPr algn="ctr">
                <a:defRPr/>
              </a:pPr>
              <a:r>
                <a:rPr lang="en-US" sz="1000" b="1" dirty="0">
                  <a:solidFill>
                    <a:schemeClr val="bg1"/>
                  </a:solidFill>
                </a:rPr>
                <a:t>46</a:t>
              </a:r>
            </a:p>
            <a:p>
              <a:pPr algn="ctr">
                <a:defRPr/>
              </a:pPr>
              <a:endParaRPr lang="en-US" sz="1000" b="1" dirty="0">
                <a:solidFill>
                  <a:schemeClr val="bg1"/>
                </a:solidFill>
              </a:endParaRPr>
            </a:p>
            <a:p>
              <a:pPr algn="ctr">
                <a:defRPr/>
              </a:pPr>
              <a:r>
                <a:rPr lang="en-US" sz="1000" b="1" dirty="0">
                  <a:solidFill>
                    <a:schemeClr val="bg1"/>
                  </a:solidFill>
                </a:rPr>
                <a:t>#ef4236</a:t>
              </a:r>
            </a:p>
          </p:txBody>
        </p:sp>
        <p:sp>
          <p:nvSpPr>
            <p:cNvPr id="12" name="Rectangle 11"/>
            <p:cNvSpPr/>
            <p:nvPr/>
          </p:nvSpPr>
          <p:spPr>
            <a:xfrm>
              <a:off x="5562601" y="2394599"/>
              <a:ext cx="745067" cy="558800"/>
            </a:xfrm>
            <a:prstGeom prst="rect">
              <a:avLst/>
            </a:prstGeom>
            <a:solidFill>
              <a:srgbClr val="6E877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tx1"/>
                  </a:solidFill>
                </a:rPr>
                <a:t>110</a:t>
              </a:r>
            </a:p>
            <a:p>
              <a:pPr algn="ctr">
                <a:defRPr/>
              </a:pPr>
              <a:r>
                <a:rPr lang="en-US" sz="1000" b="1" dirty="0">
                  <a:solidFill>
                    <a:schemeClr val="tx1"/>
                  </a:solidFill>
                </a:rPr>
                <a:t>135</a:t>
              </a:r>
            </a:p>
            <a:p>
              <a:pPr algn="ctr">
                <a:defRPr/>
              </a:pPr>
              <a:r>
                <a:rPr lang="en-US" sz="1000" b="1" dirty="0">
                  <a:solidFill>
                    <a:schemeClr val="tx1"/>
                  </a:solidFill>
                </a:rPr>
                <a:t>120</a:t>
              </a:r>
            </a:p>
            <a:p>
              <a:pPr algn="ctr">
                <a:defRPr/>
              </a:pPr>
              <a:endParaRPr lang="en-US" sz="1000" b="1" dirty="0">
                <a:solidFill>
                  <a:schemeClr val="tx1"/>
                </a:solidFill>
              </a:endParaRPr>
            </a:p>
            <a:p>
              <a:pPr algn="ctr">
                <a:defRPr/>
              </a:pPr>
              <a:r>
                <a:rPr lang="en-US" sz="1000" b="1" dirty="0">
                  <a:solidFill>
                    <a:schemeClr val="tx1"/>
                  </a:solidFill>
                </a:rPr>
                <a:t>#6f8779</a:t>
              </a:r>
            </a:p>
          </p:txBody>
        </p:sp>
        <p:sp>
          <p:nvSpPr>
            <p:cNvPr id="13" name="Rectangle 12"/>
            <p:cNvSpPr/>
            <p:nvPr/>
          </p:nvSpPr>
          <p:spPr>
            <a:xfrm>
              <a:off x="6523568" y="2394599"/>
              <a:ext cx="745067" cy="558800"/>
            </a:xfrm>
            <a:prstGeom prst="rect">
              <a:avLst/>
            </a:prstGeom>
            <a:solidFill>
              <a:srgbClr val="705C3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bg1"/>
                  </a:solidFill>
                </a:rPr>
                <a:t>112</a:t>
              </a:r>
            </a:p>
            <a:p>
              <a:pPr algn="ctr">
                <a:defRPr/>
              </a:pPr>
              <a:r>
                <a:rPr lang="en-US" sz="1000" b="1" dirty="0">
                  <a:solidFill>
                    <a:schemeClr val="bg1"/>
                  </a:solidFill>
                </a:rPr>
                <a:t>92</a:t>
              </a:r>
            </a:p>
            <a:p>
              <a:pPr algn="ctr">
                <a:defRPr/>
              </a:pPr>
              <a:r>
                <a:rPr lang="en-US" sz="1000" b="1" dirty="0">
                  <a:solidFill>
                    <a:schemeClr val="bg1"/>
                  </a:solidFill>
                </a:rPr>
                <a:t>56</a:t>
              </a:r>
            </a:p>
            <a:p>
              <a:pPr algn="ctr">
                <a:defRPr/>
              </a:pPr>
              <a:endParaRPr lang="en-US" sz="1000" b="1" dirty="0">
                <a:solidFill>
                  <a:schemeClr val="bg1"/>
                </a:solidFill>
              </a:endParaRPr>
            </a:p>
            <a:p>
              <a:pPr algn="ctr">
                <a:defRPr/>
              </a:pPr>
              <a:r>
                <a:rPr lang="en-US" sz="1000" b="1" dirty="0">
                  <a:solidFill>
                    <a:schemeClr val="bg1"/>
                  </a:solidFill>
                </a:rPr>
                <a:t>#705d39</a:t>
              </a:r>
            </a:p>
          </p:txBody>
        </p:sp>
        <p:sp>
          <p:nvSpPr>
            <p:cNvPr id="14" name="Rectangle 13"/>
            <p:cNvSpPr/>
            <p:nvPr/>
          </p:nvSpPr>
          <p:spPr>
            <a:xfrm>
              <a:off x="7484533" y="2394599"/>
              <a:ext cx="745067" cy="558800"/>
            </a:xfrm>
            <a:prstGeom prst="rect">
              <a:avLst/>
            </a:prstGeom>
            <a:solidFill>
              <a:srgbClr val="3E668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bg1"/>
                  </a:solidFill>
                </a:rPr>
                <a:t>62</a:t>
              </a:r>
            </a:p>
            <a:p>
              <a:pPr algn="ctr">
                <a:defRPr/>
              </a:pPr>
              <a:r>
                <a:rPr lang="en-US" sz="1000" b="1" dirty="0">
                  <a:solidFill>
                    <a:schemeClr val="bg1"/>
                  </a:solidFill>
                </a:rPr>
                <a:t>102</a:t>
              </a:r>
            </a:p>
            <a:p>
              <a:pPr algn="ctr">
                <a:defRPr/>
              </a:pPr>
              <a:r>
                <a:rPr lang="en-US" sz="1000" b="1" dirty="0">
                  <a:solidFill>
                    <a:schemeClr val="bg1"/>
                  </a:solidFill>
                </a:rPr>
                <a:t>130</a:t>
              </a:r>
            </a:p>
            <a:p>
              <a:pPr algn="ctr">
                <a:defRPr/>
              </a:pPr>
              <a:endParaRPr lang="en-US" sz="1000" b="1" dirty="0">
                <a:solidFill>
                  <a:schemeClr val="bg1"/>
                </a:solidFill>
              </a:endParaRPr>
            </a:p>
            <a:p>
              <a:pPr algn="ctr">
                <a:defRPr/>
              </a:pPr>
              <a:r>
                <a:rPr lang="en-US" sz="1000" b="1" dirty="0">
                  <a:solidFill>
                    <a:schemeClr val="bg1"/>
                  </a:solidFill>
                </a:rPr>
                <a:t>#406782</a:t>
              </a:r>
            </a:p>
          </p:txBody>
        </p:sp>
        <p:sp>
          <p:nvSpPr>
            <p:cNvPr id="15" name="Rectangle 14"/>
            <p:cNvSpPr/>
            <p:nvPr/>
          </p:nvSpPr>
          <p:spPr>
            <a:xfrm>
              <a:off x="8445501" y="2394599"/>
              <a:ext cx="745067" cy="558800"/>
            </a:xfrm>
            <a:prstGeom prst="rect">
              <a:avLst/>
            </a:prstGeom>
            <a:solidFill>
              <a:srgbClr val="66383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bg1"/>
                  </a:solidFill>
                </a:rPr>
                <a:t>102</a:t>
              </a:r>
            </a:p>
            <a:p>
              <a:pPr algn="ctr">
                <a:defRPr/>
              </a:pPr>
              <a:r>
                <a:rPr lang="en-US" sz="1000" b="1" dirty="0">
                  <a:solidFill>
                    <a:schemeClr val="bg1"/>
                  </a:solidFill>
                </a:rPr>
                <a:t>56</a:t>
              </a:r>
            </a:p>
            <a:p>
              <a:pPr algn="ctr">
                <a:defRPr/>
              </a:pPr>
              <a:r>
                <a:rPr lang="en-US" sz="1000" b="1" dirty="0">
                  <a:solidFill>
                    <a:schemeClr val="bg1"/>
                  </a:solidFill>
                </a:rPr>
                <a:t>48</a:t>
              </a:r>
            </a:p>
            <a:p>
              <a:pPr algn="ctr">
                <a:defRPr/>
              </a:pPr>
              <a:endParaRPr lang="en-US" sz="1000" b="1" dirty="0">
                <a:solidFill>
                  <a:schemeClr val="bg1"/>
                </a:solidFill>
              </a:endParaRPr>
            </a:p>
            <a:p>
              <a:pPr algn="ctr">
                <a:defRPr/>
              </a:pPr>
              <a:r>
                <a:rPr lang="en-US" sz="1000" b="1" dirty="0">
                  <a:solidFill>
                    <a:schemeClr val="bg1"/>
                  </a:solidFill>
                </a:rPr>
                <a:t>#673931</a:t>
              </a:r>
            </a:p>
          </p:txBody>
        </p:sp>
        <p:sp>
          <p:nvSpPr>
            <p:cNvPr id="16" name="Rectangle 15"/>
            <p:cNvSpPr/>
            <p:nvPr/>
          </p:nvSpPr>
          <p:spPr>
            <a:xfrm>
              <a:off x="9406469" y="2394599"/>
              <a:ext cx="745067" cy="558800"/>
            </a:xfrm>
            <a:prstGeom prst="rect">
              <a:avLst/>
            </a:prstGeom>
            <a:solidFill>
              <a:srgbClr val="82786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bg1"/>
                  </a:solidFill>
                </a:rPr>
                <a:t>130</a:t>
              </a:r>
            </a:p>
            <a:p>
              <a:pPr algn="ctr">
                <a:defRPr/>
              </a:pPr>
              <a:r>
                <a:rPr lang="en-US" sz="1000" b="1" dirty="0">
                  <a:solidFill>
                    <a:schemeClr val="bg1"/>
                  </a:solidFill>
                </a:rPr>
                <a:t>120</a:t>
              </a:r>
            </a:p>
            <a:p>
              <a:pPr algn="ctr">
                <a:defRPr/>
              </a:pPr>
              <a:r>
                <a:rPr lang="en-US" sz="1000" b="1" dirty="0">
                  <a:solidFill>
                    <a:schemeClr val="bg1"/>
                  </a:solidFill>
                </a:rPr>
                <a:t>111</a:t>
              </a:r>
            </a:p>
            <a:p>
              <a:pPr algn="ctr">
                <a:defRPr/>
              </a:pPr>
              <a:endParaRPr lang="en-US" sz="1000" b="1" dirty="0">
                <a:solidFill>
                  <a:schemeClr val="bg1"/>
                </a:solidFill>
              </a:endParaRPr>
            </a:p>
            <a:p>
              <a:pPr algn="ctr">
                <a:defRPr/>
              </a:pPr>
              <a:r>
                <a:rPr lang="en-US" sz="1000" b="1" dirty="0">
                  <a:solidFill>
                    <a:schemeClr val="bg1"/>
                  </a:solidFill>
                </a:rPr>
                <a:t>#837970</a:t>
              </a:r>
            </a:p>
          </p:txBody>
        </p:sp>
        <p:sp>
          <p:nvSpPr>
            <p:cNvPr id="17" name="Rectangle 16"/>
            <p:cNvSpPr/>
            <p:nvPr/>
          </p:nvSpPr>
          <p:spPr>
            <a:xfrm>
              <a:off x="1718733" y="1707600"/>
              <a:ext cx="745067" cy="558800"/>
            </a:xfrm>
            <a:prstGeom prst="rect">
              <a:avLst/>
            </a:prstGeom>
            <a:solidFill>
              <a:schemeClr val="bg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tx1"/>
                  </a:solidFill>
                </a:rPr>
                <a:t>237</a:t>
              </a:r>
            </a:p>
            <a:p>
              <a:pPr algn="ctr">
                <a:defRPr/>
              </a:pPr>
              <a:r>
                <a:rPr lang="en-US" sz="1000" b="1" dirty="0">
                  <a:solidFill>
                    <a:schemeClr val="tx1"/>
                  </a:solidFill>
                </a:rPr>
                <a:t>237</a:t>
              </a:r>
            </a:p>
            <a:p>
              <a:pPr algn="ctr">
                <a:defRPr/>
              </a:pPr>
              <a:r>
                <a:rPr lang="en-US" sz="1000" b="1" dirty="0">
                  <a:solidFill>
                    <a:schemeClr val="tx1"/>
                  </a:solidFill>
                </a:rPr>
                <a:t>237</a:t>
              </a:r>
            </a:p>
            <a:p>
              <a:pPr algn="ctr">
                <a:defRPr/>
              </a:pPr>
              <a:endParaRPr lang="en-US" sz="1000" b="1" dirty="0">
                <a:solidFill>
                  <a:schemeClr val="tx1"/>
                </a:solidFill>
              </a:endParaRPr>
            </a:p>
            <a:p>
              <a:pPr algn="ctr">
                <a:defRPr/>
              </a:pPr>
              <a:r>
                <a:rPr lang="en-US" sz="1000" b="1" dirty="0">
                  <a:solidFill>
                    <a:schemeClr val="tx1"/>
                  </a:solidFill>
                </a:rPr>
                <a:t>#ededed</a:t>
              </a:r>
            </a:p>
          </p:txBody>
        </p:sp>
        <p:sp>
          <p:nvSpPr>
            <p:cNvPr id="18" name="Rectangle 17"/>
            <p:cNvSpPr/>
            <p:nvPr/>
          </p:nvSpPr>
          <p:spPr>
            <a:xfrm>
              <a:off x="5562601" y="1707600"/>
              <a:ext cx="745067" cy="558800"/>
            </a:xfrm>
            <a:prstGeom prst="rect">
              <a:avLst/>
            </a:prstGeom>
            <a:solidFill>
              <a:srgbClr val="50771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bg1"/>
                  </a:solidFill>
                </a:rPr>
                <a:t>80</a:t>
              </a:r>
            </a:p>
            <a:p>
              <a:pPr algn="ctr">
                <a:defRPr/>
              </a:pPr>
              <a:r>
                <a:rPr lang="en-US" sz="1000" b="1" dirty="0">
                  <a:solidFill>
                    <a:schemeClr val="bg1"/>
                  </a:solidFill>
                </a:rPr>
                <a:t>119</a:t>
              </a:r>
            </a:p>
            <a:p>
              <a:pPr algn="ctr">
                <a:defRPr/>
              </a:pPr>
              <a:r>
                <a:rPr lang="en-US" sz="1000" b="1" dirty="0">
                  <a:solidFill>
                    <a:schemeClr val="bg1"/>
                  </a:solidFill>
                </a:rPr>
                <a:t>27</a:t>
              </a:r>
            </a:p>
            <a:p>
              <a:pPr algn="ctr">
                <a:defRPr/>
              </a:pPr>
              <a:endParaRPr lang="en-US" sz="1000" b="1" dirty="0">
                <a:solidFill>
                  <a:schemeClr val="bg1"/>
                </a:solidFill>
              </a:endParaRPr>
            </a:p>
            <a:p>
              <a:pPr algn="ctr">
                <a:defRPr/>
              </a:pPr>
              <a:r>
                <a:rPr lang="en-US" sz="1000" b="1" dirty="0">
                  <a:solidFill>
                    <a:schemeClr val="bg1"/>
                  </a:solidFill>
                </a:rPr>
                <a:t>#517837</a:t>
              </a:r>
            </a:p>
          </p:txBody>
        </p:sp>
        <p:sp>
          <p:nvSpPr>
            <p:cNvPr id="19" name="Rectangle 18"/>
            <p:cNvSpPr/>
            <p:nvPr/>
          </p:nvSpPr>
          <p:spPr>
            <a:xfrm>
              <a:off x="6523568" y="1707600"/>
              <a:ext cx="745067" cy="558800"/>
            </a:xfrm>
            <a:prstGeom prst="rect">
              <a:avLst/>
            </a:prstGeom>
            <a:solidFill>
              <a:srgbClr val="FCAE3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tx1"/>
                  </a:solidFill>
                </a:rPr>
                <a:t>252</a:t>
              </a:r>
            </a:p>
            <a:p>
              <a:pPr algn="ctr">
                <a:defRPr/>
              </a:pPr>
              <a:r>
                <a:rPr lang="en-US" sz="1000" b="1" dirty="0">
                  <a:solidFill>
                    <a:schemeClr val="tx1"/>
                  </a:solidFill>
                </a:rPr>
                <a:t>174</a:t>
              </a:r>
            </a:p>
            <a:p>
              <a:pPr algn="ctr">
                <a:defRPr/>
              </a:pPr>
              <a:r>
                <a:rPr lang="en-US" sz="1000" b="1" dirty="0">
                  <a:solidFill>
                    <a:schemeClr val="tx1"/>
                  </a:solidFill>
                </a:rPr>
                <a:t>59</a:t>
              </a:r>
            </a:p>
            <a:p>
              <a:pPr algn="ctr">
                <a:defRPr/>
              </a:pPr>
              <a:endParaRPr lang="en-US" sz="1000" b="1" dirty="0">
                <a:solidFill>
                  <a:schemeClr val="tx1"/>
                </a:solidFill>
              </a:endParaRPr>
            </a:p>
            <a:p>
              <a:pPr algn="ctr">
                <a:defRPr/>
              </a:pPr>
              <a:r>
                <a:rPr lang="en-US" sz="1000" b="1" dirty="0">
                  <a:solidFill>
                    <a:schemeClr val="tx1"/>
                  </a:solidFill>
                </a:rPr>
                <a:t>#fbae3d</a:t>
              </a:r>
            </a:p>
          </p:txBody>
        </p:sp>
        <p:sp>
          <p:nvSpPr>
            <p:cNvPr id="20" name="Rectangle 19"/>
            <p:cNvSpPr/>
            <p:nvPr/>
          </p:nvSpPr>
          <p:spPr>
            <a:xfrm>
              <a:off x="7484533" y="1707600"/>
              <a:ext cx="745067" cy="558800"/>
            </a:xfrm>
            <a:prstGeom prst="rect">
              <a:avLst/>
            </a:prstGeom>
            <a:solidFill>
              <a:srgbClr val="53247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en-US" sz="1000" b="1" dirty="0">
                  <a:solidFill>
                    <a:schemeClr val="bg1"/>
                  </a:solidFill>
                </a:rPr>
                <a:t>83</a:t>
              </a:r>
            </a:p>
            <a:p>
              <a:pPr algn="ctr">
                <a:defRPr/>
              </a:pPr>
              <a:r>
                <a:rPr lang="en-US" sz="1000" b="1" dirty="0">
                  <a:solidFill>
                    <a:schemeClr val="bg1"/>
                  </a:solidFill>
                </a:rPr>
                <a:t>36</a:t>
              </a:r>
            </a:p>
            <a:p>
              <a:pPr algn="ctr">
                <a:defRPr/>
              </a:pPr>
              <a:r>
                <a:rPr lang="en-US" sz="1000" b="1" dirty="0">
                  <a:solidFill>
                    <a:schemeClr val="bg1"/>
                  </a:solidFill>
                </a:rPr>
                <a:t>118</a:t>
              </a:r>
            </a:p>
            <a:p>
              <a:pPr algn="ctr">
                <a:defRPr/>
              </a:pPr>
              <a:endParaRPr lang="en-US" sz="1000" b="1" dirty="0">
                <a:solidFill>
                  <a:schemeClr val="bg1"/>
                </a:solidFill>
              </a:endParaRPr>
            </a:p>
            <a:p>
              <a:pPr algn="ctr">
                <a:defRPr/>
              </a:pPr>
              <a:r>
                <a:rPr lang="en-US" sz="1000" b="1" dirty="0">
                  <a:solidFill>
                    <a:schemeClr val="bg1"/>
                  </a:solidFill>
                </a:rPr>
                <a:t>#542a76</a:t>
              </a:r>
            </a:p>
          </p:txBody>
        </p:sp>
      </p:grpSp>
    </p:spTree>
    <p:extLst>
      <p:ext uri="{BB962C8B-B14F-4D97-AF65-F5344CB8AC3E}">
        <p14:creationId xmlns:p14="http://schemas.microsoft.com/office/powerpoint/2010/main" val="39811075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1278327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894581417"/>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Full Picture with Title">
    <p:bg>
      <p:bgPr>
        <a:solidFill>
          <a:schemeClr val="tx2"/>
        </a:solidFill>
        <a:effectLst/>
      </p:bgPr>
    </p:bg>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0" y="0"/>
            <a:ext cx="12192000" cy="6858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p>
        </p:txBody>
      </p:sp>
      <p:sp>
        <p:nvSpPr>
          <p:cNvPr id="10" name="Text Box 14"/>
          <p:cNvSpPr txBox="1">
            <a:spLocks noChangeArrowheads="1"/>
          </p:cNvSpPr>
          <p:nvPr/>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spTree>
    <p:extLst>
      <p:ext uri="{BB962C8B-B14F-4D97-AF65-F5344CB8AC3E}">
        <p14:creationId xmlns:p14="http://schemas.microsoft.com/office/powerpoint/2010/main" val="2152595285"/>
      </p:ext>
    </p:extLst>
  </p:cSld>
  <p:clrMapOvr>
    <a:masterClrMapping/>
  </p:clrMapOvr>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46362511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a:t>Click to edit Master text styles</a:t>
            </a:r>
          </a:p>
        </p:txBody>
      </p:sp>
      <p:sp>
        <p:nvSpPr>
          <p:cNvPr id="2" name="Title 1"/>
          <p:cNvSpPr>
            <a:spLocks noGrp="1"/>
          </p:cNvSpPr>
          <p:nvPr>
            <p:ph type="title"/>
          </p:nvPr>
        </p:nvSpPr>
        <p:spPr/>
        <p:txBody>
          <a:bodyPr/>
          <a:lstStyle/>
          <a:p>
            <a:r>
              <a:rPr lang="en-US"/>
              <a:t>Click to edit Master title style</a:t>
            </a:r>
            <a:endParaRPr lang="en-US" dirty="0"/>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a:t>Click to edit Master text styles</a:t>
            </a:r>
          </a:p>
        </p:txBody>
      </p:sp>
    </p:spTree>
    <p:extLst>
      <p:ext uri="{BB962C8B-B14F-4D97-AF65-F5344CB8AC3E}">
        <p14:creationId xmlns:p14="http://schemas.microsoft.com/office/powerpoint/2010/main" val="32858322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772561548"/>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image" Target="../media/image2.png"/><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theme" Target="../theme/theme1.xml"/><Relationship Id="rId40" Type="http://schemas.openxmlformats.org/officeDocument/2006/relationships/image" Target="../media/image3.wmf"/><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7" Type="http://schemas.openxmlformats.org/officeDocument/2006/relationships/image" Target="../media/image3.wmf"/><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image" Target="../media/image7.gif"/><Relationship Id="rId5" Type="http://schemas.openxmlformats.org/officeDocument/2006/relationships/image" Target="../media/image2.png"/><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lumMod val="60000"/>
            <a:lumOff val="40000"/>
          </a:schemeClr>
        </a:solidFill>
        <a:effectLst/>
      </p:bgPr>
    </p:bg>
    <p:spTree>
      <p:nvGrpSpPr>
        <p:cNvPr id="1" name=""/>
        <p:cNvGrpSpPr/>
        <p:nvPr/>
      </p:nvGrpSpPr>
      <p:grpSpPr>
        <a:xfrm>
          <a:off x="0" y="0"/>
          <a:ext cx="0" cy="0"/>
          <a:chOff x="0" y="0"/>
          <a:chExt cx="0" cy="0"/>
        </a:xfrm>
      </p:grpSpPr>
      <p:sp>
        <p:nvSpPr>
          <p:cNvPr id="11" name="Rounded Rectangle 10"/>
          <p:cNvSpPr/>
          <p:nvPr/>
        </p:nvSpPr>
        <p:spPr>
          <a:xfrm>
            <a:off x="66675" y="38099"/>
            <a:ext cx="12058650" cy="6791326"/>
          </a:xfrm>
          <a:prstGeom prst="roundRect">
            <a:avLst>
              <a:gd name="adj" fmla="val 2258"/>
            </a:avLst>
          </a:prstGeom>
          <a:solidFill>
            <a:srgbClr val="FFFFFF"/>
          </a:solidFill>
          <a:ln w="57150">
            <a:solidFill>
              <a:schemeClr val="bg2">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r"/>
            <a:endParaRPr lang="en-US" sz="900" dirty="0"/>
          </a:p>
        </p:txBody>
      </p:sp>
      <p:sp>
        <p:nvSpPr>
          <p:cNvPr id="4099" name="Title Placeholder 1"/>
          <p:cNvSpPr>
            <a:spLocks noGrp="1"/>
          </p:cNvSpPr>
          <p:nvPr>
            <p:ph type="title"/>
          </p:nvPr>
        </p:nvSpPr>
        <p:spPr bwMode="auto">
          <a:xfrm>
            <a:off x="954860" y="128981"/>
            <a:ext cx="10185088" cy="785419"/>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033" name="Picture 6"/>
          <p:cNvPicPr>
            <a:picLocks noChangeAspect="1"/>
          </p:cNvPicPr>
          <p:nvPr/>
        </p:nvPicPr>
        <p:blipFill>
          <a:blip r:embed="rId38"/>
          <a:srcRect/>
          <a:stretch>
            <a:fillRect/>
          </a:stretch>
        </p:blipFill>
        <p:spPr bwMode="auto">
          <a:xfrm>
            <a:off x="6079067" y="3416309"/>
            <a:ext cx="25400" cy="3175"/>
          </a:xfrm>
          <a:prstGeom prst="rect">
            <a:avLst/>
          </a:prstGeom>
          <a:noFill/>
          <a:ln w="9525">
            <a:noFill/>
            <a:miter lim="800000"/>
            <a:headEnd/>
            <a:tailEnd/>
          </a:ln>
        </p:spPr>
      </p:pic>
      <p:sp>
        <p:nvSpPr>
          <p:cNvPr id="12" name="Text Box 14"/>
          <p:cNvSpPr txBox="1">
            <a:spLocks noChangeArrowheads="1"/>
          </p:cNvSpPr>
          <p:nvPr/>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pic>
        <p:nvPicPr>
          <p:cNvPr id="3" name="Picture 2"/>
          <p:cNvPicPr>
            <a:picLocks noChangeAspect="1"/>
          </p:cNvPicPr>
          <p:nvPr/>
        </p:nvPicPr>
        <p:blipFill>
          <a:blip r:embed="rId39" cstate="screen">
            <a:extLst>
              <a:ext uri="{28A0092B-C50C-407E-A947-70E740481C1C}">
                <a14:useLocalDpi xmlns:a14="http://schemas.microsoft.com/office/drawing/2010/main"/>
              </a:ext>
            </a:extLst>
          </a:blip>
          <a:stretch>
            <a:fillRect/>
          </a:stretch>
        </p:blipFill>
        <p:spPr>
          <a:xfrm>
            <a:off x="146975" y="284474"/>
            <a:ext cx="727585" cy="497851"/>
          </a:xfrm>
          <a:prstGeom prst="rect">
            <a:avLst/>
          </a:prstGeom>
        </p:spPr>
      </p:pic>
      <p:sp>
        <p:nvSpPr>
          <p:cNvPr id="6" name="Footer Placeholder 5"/>
          <p:cNvSpPr>
            <a:spLocks noGrp="1"/>
          </p:cNvSpPr>
          <p:nvPr>
            <p:ph type="ftr" sz="quarter" idx="3"/>
          </p:nvPr>
        </p:nvSpPr>
        <p:spPr>
          <a:xfrm>
            <a:off x="276225" y="6640512"/>
            <a:ext cx="4114800" cy="182880"/>
          </a:xfrm>
          <a:prstGeom prst="rect">
            <a:avLst/>
          </a:prstGeom>
        </p:spPr>
        <p:txBody>
          <a:bodyPr vert="horz" lIns="91440" tIns="45720" rIns="91440" bIns="45720" rtlCol="0" anchor="ctr"/>
          <a:lstStyle>
            <a:lvl1pPr algn="l">
              <a:defRPr sz="800">
                <a:solidFill>
                  <a:schemeClr val="tx1">
                    <a:tint val="75000"/>
                  </a:schemeClr>
                </a:solidFill>
              </a:defRPr>
            </a:lvl1pPr>
          </a:lstStyle>
          <a:p>
            <a:endParaRPr lang="en-US" dirty="0"/>
          </a:p>
        </p:txBody>
      </p:sp>
      <p:sp>
        <p:nvSpPr>
          <p:cNvPr id="7" name="Date Placeholder 6"/>
          <p:cNvSpPr>
            <a:spLocks noGrp="1"/>
          </p:cNvSpPr>
          <p:nvPr>
            <p:ph type="dt" sz="half" idx="2"/>
          </p:nvPr>
        </p:nvSpPr>
        <p:spPr>
          <a:xfrm>
            <a:off x="9182100" y="6640512"/>
            <a:ext cx="2743200" cy="182880"/>
          </a:xfrm>
          <a:prstGeom prst="rect">
            <a:avLst/>
          </a:prstGeom>
        </p:spPr>
        <p:txBody>
          <a:bodyPr vert="horz" lIns="91440" tIns="45720" rIns="91440" bIns="45720" rtlCol="0" anchor="ctr"/>
          <a:lstStyle>
            <a:lvl1pPr algn="r">
              <a:defRPr sz="900">
                <a:solidFill>
                  <a:schemeClr val="tx1">
                    <a:tint val="75000"/>
                  </a:schemeClr>
                </a:solidFill>
              </a:defRPr>
            </a:lvl1pPr>
          </a:lstStyle>
          <a:p>
            <a:endParaRPr lang="en-US" dirty="0"/>
          </a:p>
        </p:txBody>
      </p:sp>
      <p:pic>
        <p:nvPicPr>
          <p:cNvPr id="4" name="Picture 3">
            <a:extLst>
              <a:ext uri="{FF2B5EF4-FFF2-40B4-BE49-F238E27FC236}">
                <a16:creationId xmlns:a16="http://schemas.microsoft.com/office/drawing/2014/main" id="{C0089AF4-456C-4AD9-A715-1E4154EA5258}"/>
              </a:ext>
            </a:extLst>
          </p:cNvPr>
          <p:cNvPicPr>
            <a:picLocks noChangeAspect="1"/>
          </p:cNvPicPr>
          <p:nvPr userDrawn="1"/>
        </p:nvPicPr>
        <p:blipFill>
          <a:blip r:embed="rId40">
            <a:extLst>
              <a:ext uri="{28A0092B-C50C-407E-A947-70E740481C1C}">
                <a14:useLocalDpi xmlns:a14="http://schemas.microsoft.com/office/drawing/2010/main" val="0"/>
              </a:ext>
            </a:extLst>
          </a:blip>
          <a:stretch>
            <a:fillRect/>
          </a:stretch>
        </p:blipFill>
        <p:spPr>
          <a:xfrm>
            <a:off x="11096962" y="291970"/>
            <a:ext cx="937577" cy="502920"/>
          </a:xfrm>
          <a:prstGeom prst="rect">
            <a:avLst/>
          </a:prstGeom>
        </p:spPr>
      </p:pic>
    </p:spTree>
    <p:extLst>
      <p:ext uri="{BB962C8B-B14F-4D97-AF65-F5344CB8AC3E}">
        <p14:creationId xmlns:p14="http://schemas.microsoft.com/office/powerpoint/2010/main" val="1369296369"/>
      </p:ext>
    </p:extLst>
  </p:cSld>
  <p:clrMap bg1="lt1" tx1="dk1" bg2="lt2" tx2="dk2" accent1="accent1" accent2="accent2" accent3="accent3" accent4="accent4" accent5="accent5" accent6="accent6" hlink="hlink" folHlink="folHlink"/>
  <p:sldLayoutIdLst>
    <p:sldLayoutId id="2147483680" r:id="rId1"/>
    <p:sldLayoutId id="2147483726" r:id="rId2"/>
    <p:sldLayoutId id="2147483681" r:id="rId3"/>
    <p:sldLayoutId id="2147483682" r:id="rId4"/>
    <p:sldLayoutId id="2147483707" r:id="rId5"/>
    <p:sldLayoutId id="2147483708" r:id="rId6"/>
    <p:sldLayoutId id="2147483687" r:id="rId7"/>
    <p:sldLayoutId id="2147483688" r:id="rId8"/>
    <p:sldLayoutId id="2147483689" r:id="rId9"/>
    <p:sldLayoutId id="2147483690" r:id="rId10"/>
    <p:sldLayoutId id="2147483691" r:id="rId11"/>
    <p:sldLayoutId id="2147483697" r:id="rId12"/>
    <p:sldLayoutId id="2147483698" r:id="rId13"/>
    <p:sldLayoutId id="2147483709" r:id="rId14"/>
    <p:sldLayoutId id="2147483699" r:id="rId15"/>
    <p:sldLayoutId id="2147483701" r:id="rId16"/>
    <p:sldLayoutId id="2147483710" r:id="rId17"/>
    <p:sldLayoutId id="2147483702" r:id="rId18"/>
    <p:sldLayoutId id="2147483703" r:id="rId19"/>
    <p:sldLayoutId id="2147483704" r:id="rId20"/>
    <p:sldLayoutId id="2147483705" r:id="rId21"/>
    <p:sldLayoutId id="2147483711" r:id="rId22"/>
    <p:sldLayoutId id="2147483712" r:id="rId23"/>
    <p:sldLayoutId id="2147483713" r:id="rId24"/>
    <p:sldLayoutId id="2147483714" r:id="rId25"/>
    <p:sldLayoutId id="2147483727" r:id="rId26"/>
    <p:sldLayoutId id="2147483728" r:id="rId27"/>
    <p:sldLayoutId id="2147483732" r:id="rId28"/>
    <p:sldLayoutId id="2147483744" r:id="rId29"/>
    <p:sldLayoutId id="2147483745" r:id="rId30"/>
    <p:sldLayoutId id="2147483746" r:id="rId31"/>
    <p:sldLayoutId id="2147483747" r:id="rId32"/>
    <p:sldLayoutId id="2147483748" r:id="rId33"/>
    <p:sldLayoutId id="2147483749" r:id="rId34"/>
    <p:sldLayoutId id="2147483750" r:id="rId35"/>
    <p:sldLayoutId id="2147483751" r:id="rId36"/>
  </p:sldLayoutIdLst>
  <p:hf sldNum="0" hdr="0" ftr="0" dt="0"/>
  <p:txStyles>
    <p:titleStyle>
      <a:lvl1pPr algn="l" rtl="0" eaLnBrk="1" fontAlgn="base" hangingPunct="1">
        <a:spcBef>
          <a:spcPct val="0"/>
        </a:spcBef>
        <a:spcAft>
          <a:spcPct val="0"/>
        </a:spcAft>
        <a:defRPr sz="3200" b="1" kern="1200" cap="all">
          <a:solidFill>
            <a:schemeClr val="tx1">
              <a:lumMod val="75000"/>
              <a:lumOff val="25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37">
          <p15:clr>
            <a:srgbClr val="F26B43"/>
          </p15:clr>
        </p15:guide>
        <p15:guide id="5" orient="horz" pos="583">
          <p15:clr>
            <a:srgbClr val="F26B43"/>
          </p15:clr>
        </p15:guide>
        <p15:guide id="6" orient="horz" pos="4176">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C8C8C8"/>
        </a:solidFill>
        <a:effectLst/>
      </p:bgPr>
    </p:bg>
    <p:spTree>
      <p:nvGrpSpPr>
        <p:cNvPr id="1" name=""/>
        <p:cNvGrpSpPr/>
        <p:nvPr/>
      </p:nvGrpSpPr>
      <p:grpSpPr>
        <a:xfrm>
          <a:off x="0" y="0"/>
          <a:ext cx="0" cy="0"/>
          <a:chOff x="0" y="0"/>
          <a:chExt cx="0" cy="0"/>
        </a:xfrm>
      </p:grpSpPr>
      <p:sp>
        <p:nvSpPr>
          <p:cNvPr id="12" name="Rounded Rectangle 11"/>
          <p:cNvSpPr/>
          <p:nvPr/>
        </p:nvSpPr>
        <p:spPr>
          <a:xfrm>
            <a:off x="66675" y="38099"/>
            <a:ext cx="12058650" cy="6791326"/>
          </a:xfrm>
          <a:prstGeom prst="roundRect">
            <a:avLst>
              <a:gd name="adj" fmla="val 2258"/>
            </a:avLst>
          </a:prstGeom>
          <a:solidFill>
            <a:srgbClr val="FFFFFF"/>
          </a:solidFill>
          <a:ln w="57150">
            <a:solidFill>
              <a:schemeClr val="bg2">
                <a:lumMod val="9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r"/>
            <a:endParaRPr lang="en-US" sz="900" dirty="0"/>
          </a:p>
        </p:txBody>
      </p:sp>
      <p:sp>
        <p:nvSpPr>
          <p:cNvPr id="23"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24" name="Picture 6"/>
          <p:cNvPicPr>
            <a:picLocks noChangeAspect="1"/>
          </p:cNvPicPr>
          <p:nvPr/>
        </p:nvPicPr>
        <p:blipFill>
          <a:blip r:embed="rId4"/>
          <a:srcRect/>
          <a:stretch>
            <a:fillRect/>
          </a:stretch>
        </p:blipFill>
        <p:spPr bwMode="auto">
          <a:xfrm>
            <a:off x="6079067" y="3416309"/>
            <a:ext cx="25400" cy="3175"/>
          </a:xfrm>
          <a:prstGeom prst="rect">
            <a:avLst/>
          </a:prstGeom>
          <a:noFill/>
          <a:ln w="9525">
            <a:noFill/>
            <a:miter lim="800000"/>
            <a:headEnd/>
            <a:tailEnd/>
          </a:ln>
        </p:spPr>
      </p:pic>
      <p:sp>
        <p:nvSpPr>
          <p:cNvPr id="15" name="Text Box 14"/>
          <p:cNvSpPr txBox="1">
            <a:spLocks noChangeArrowheads="1"/>
          </p:cNvSpPr>
          <p:nvPr/>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pic>
        <p:nvPicPr>
          <p:cNvPr id="16" name="Picture 15"/>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13449" y="297055"/>
            <a:ext cx="727585" cy="497851"/>
          </a:xfrm>
          <a:prstGeom prst="rect">
            <a:avLst/>
          </a:prstGeom>
        </p:spPr>
      </p:pic>
      <p:sp>
        <p:nvSpPr>
          <p:cNvPr id="19" name="Title Placeholder 1"/>
          <p:cNvSpPr>
            <a:spLocks noGrp="1"/>
          </p:cNvSpPr>
          <p:nvPr>
            <p:ph type="title"/>
          </p:nvPr>
        </p:nvSpPr>
        <p:spPr bwMode="auto">
          <a:xfrm>
            <a:off x="954860" y="128981"/>
            <a:ext cx="10185088" cy="785419"/>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
        <p:nvSpPr>
          <p:cNvPr id="20" name="Footer Placeholder 5"/>
          <p:cNvSpPr>
            <a:spLocks noGrp="1"/>
          </p:cNvSpPr>
          <p:nvPr>
            <p:ph type="ftr" sz="quarter" idx="3"/>
          </p:nvPr>
        </p:nvSpPr>
        <p:spPr>
          <a:xfrm>
            <a:off x="276225" y="6640512"/>
            <a:ext cx="4114800" cy="182880"/>
          </a:xfrm>
          <a:prstGeom prst="rect">
            <a:avLst/>
          </a:prstGeom>
        </p:spPr>
        <p:txBody>
          <a:bodyPr vert="horz" lIns="91440" tIns="45720" rIns="91440" bIns="45720" rtlCol="0" anchor="ctr"/>
          <a:lstStyle>
            <a:lvl1pPr algn="l">
              <a:defRPr sz="800">
                <a:solidFill>
                  <a:schemeClr val="tx1">
                    <a:tint val="75000"/>
                  </a:schemeClr>
                </a:solidFill>
              </a:defRPr>
            </a:lvl1pPr>
          </a:lstStyle>
          <a:p>
            <a:endParaRPr lang="en-US" dirty="0"/>
          </a:p>
        </p:txBody>
      </p:sp>
      <p:sp>
        <p:nvSpPr>
          <p:cNvPr id="21" name="Date Placeholder 6"/>
          <p:cNvSpPr>
            <a:spLocks noGrp="1"/>
          </p:cNvSpPr>
          <p:nvPr>
            <p:ph type="dt" sz="half" idx="2"/>
          </p:nvPr>
        </p:nvSpPr>
        <p:spPr>
          <a:xfrm>
            <a:off x="9182100" y="6640512"/>
            <a:ext cx="2743200" cy="182880"/>
          </a:xfrm>
          <a:prstGeom prst="rect">
            <a:avLst/>
          </a:prstGeom>
        </p:spPr>
        <p:txBody>
          <a:bodyPr vert="horz" lIns="91440" tIns="45720" rIns="91440" bIns="45720" rtlCol="0" anchor="ctr"/>
          <a:lstStyle>
            <a:lvl1pPr algn="r">
              <a:defRPr sz="900">
                <a:solidFill>
                  <a:schemeClr val="tx1">
                    <a:tint val="75000"/>
                  </a:schemeClr>
                </a:solidFill>
              </a:defRPr>
            </a:lvl1pPr>
          </a:lstStyle>
          <a:p>
            <a:endParaRPr lang="en-US" dirty="0"/>
          </a:p>
        </p:txBody>
      </p:sp>
      <p:pic>
        <p:nvPicPr>
          <p:cNvPr id="3" name="Picture 2"/>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11017574" y="355119"/>
            <a:ext cx="1043924" cy="466052"/>
          </a:xfrm>
          <a:prstGeom prst="rect">
            <a:avLst/>
          </a:prstGeom>
        </p:spPr>
      </p:pic>
      <p:pic>
        <p:nvPicPr>
          <p:cNvPr id="4" name="Picture 3">
            <a:extLst>
              <a:ext uri="{FF2B5EF4-FFF2-40B4-BE49-F238E27FC236}">
                <a16:creationId xmlns:a16="http://schemas.microsoft.com/office/drawing/2014/main" id="{697C87E0-09A0-4B5C-98D0-9A0D06512CCE}"/>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11081031" y="319713"/>
            <a:ext cx="937577" cy="502920"/>
          </a:xfrm>
          <a:prstGeom prst="rect">
            <a:avLst/>
          </a:prstGeom>
        </p:spPr>
      </p:pic>
    </p:spTree>
    <p:extLst>
      <p:ext uri="{BB962C8B-B14F-4D97-AF65-F5344CB8AC3E}">
        <p14:creationId xmlns:p14="http://schemas.microsoft.com/office/powerpoint/2010/main" val="199137462"/>
      </p:ext>
    </p:extLst>
  </p:cSld>
  <p:clrMap bg1="lt1" tx1="dk1" bg2="lt2" tx2="dk2" accent1="accent1" accent2="accent2" accent3="accent3" accent4="accent4" accent5="accent5" accent6="accent6" hlink="hlink" folHlink="folHlink"/>
  <p:sldLayoutIdLst>
    <p:sldLayoutId id="2147483724" r:id="rId1"/>
    <p:sldLayoutId id="2147483725" r:id="rId2"/>
  </p:sldLayoutIdLst>
  <p:hf sldNum="0" hdr="0" ftr="0" dt="0"/>
  <p:txStyles>
    <p:titleStyle>
      <a:lvl1pPr algn="l" rtl="0" eaLnBrk="1" fontAlgn="base" hangingPunct="1">
        <a:spcBef>
          <a:spcPct val="0"/>
        </a:spcBef>
        <a:spcAft>
          <a:spcPct val="0"/>
        </a:spcAft>
        <a:defRPr sz="3200" b="1" kern="1200" cap="all">
          <a:solidFill>
            <a:schemeClr val="tx1">
              <a:lumMod val="75000"/>
              <a:lumOff val="25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169"/>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30188" indent="-230188" algn="l" rtl="0" eaLnBrk="1" fontAlgn="base" hangingPunct="1">
        <a:spcBef>
          <a:spcPts val="169"/>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1775" algn="l" rtl="0" eaLnBrk="1" fontAlgn="base" hangingPunct="1">
        <a:spcBef>
          <a:spcPts val="169"/>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4213" indent="-222250" algn="l" rtl="0" eaLnBrk="1" fontAlgn="base" hangingPunct="1">
        <a:spcBef>
          <a:spcPts val="169"/>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30188" algn="l" rtl="0" eaLnBrk="1" fontAlgn="base" hangingPunct="1">
        <a:spcBef>
          <a:spcPts val="169"/>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0" orient="horz" pos="583">
          <p15:clr>
            <a:srgbClr val="F26B43"/>
          </p15:clr>
        </p15:guide>
        <p15:guide id="1" pos="7512">
          <p15:clr>
            <a:srgbClr val="5ACBF0"/>
          </p15:clr>
        </p15:guide>
        <p15:guide id="2" pos="12971">
          <p15:clr>
            <a:srgbClr val="5ACBF0"/>
          </p15:clr>
        </p15:guide>
        <p15:guide id="3" pos="168">
          <p15:clr>
            <a:srgbClr val="5ACBF0"/>
          </p15:clr>
        </p15:guide>
        <p15:guide id="5" orient="horz" pos="637">
          <p15:clr>
            <a:srgbClr val="F26B43"/>
          </p15:clr>
        </p15:guide>
        <p15:guide id="6" orient="horz" pos="4176">
          <p15:clr>
            <a:srgbClr val="F26B43"/>
          </p15:clr>
        </p15:guide>
      </p15:sldGuideLst>
    </p:ext>
  </p:extLst>
</p:sldMaster>
</file>

<file path=ppt/slides/_rels/slide1.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jpg"/><Relationship Id="rId2" Type="http://schemas.openxmlformats.org/officeDocument/2006/relationships/notesSlide" Target="../notesSlides/notesSlide1.xml"/><Relationship Id="rId1" Type="http://schemas.openxmlformats.org/officeDocument/2006/relationships/slideLayout" Target="../slideLayouts/slideLayout25.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1.bin"/><Relationship Id="rId7" Type="http://schemas.openxmlformats.org/officeDocument/2006/relationships/image" Target="../media/image22.png"/><Relationship Id="rId2" Type="http://schemas.openxmlformats.org/officeDocument/2006/relationships/image" Target="../media/image20.png"/><Relationship Id="rId1" Type="http://schemas.openxmlformats.org/officeDocument/2006/relationships/slideLayout" Target="../slideLayouts/slideLayout28.xml"/><Relationship Id="rId6" Type="http://schemas.openxmlformats.org/officeDocument/2006/relationships/image" Target="../media/image21.wmf"/><Relationship Id="rId5" Type="http://schemas.openxmlformats.org/officeDocument/2006/relationships/oleObject" Target="../embeddings/oleObject2.bin"/><Relationship Id="rId4" Type="http://schemas.openxmlformats.org/officeDocument/2006/relationships/image" Target="../media/image20.wmf"/></Relationships>
</file>

<file path=ppt/slides/_rels/slide1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8.xml"/></Relationships>
</file>

<file path=ppt/slides/_rels/slide12.xml.rels><?xml version="1.0" encoding="UTF-8" standalone="yes"?>
<Relationships xmlns="http://schemas.openxmlformats.org/package/2006/relationships"><Relationship Id="rId3" Type="http://schemas.openxmlformats.org/officeDocument/2006/relationships/image" Target="../media/image200.png"/><Relationship Id="rId2" Type="http://schemas.openxmlformats.org/officeDocument/2006/relationships/image" Target="../media/image190.png"/><Relationship Id="rId1" Type="http://schemas.openxmlformats.org/officeDocument/2006/relationships/slideLayout" Target="../slideLayouts/slideLayout28.xml"/><Relationship Id="rId4" Type="http://schemas.openxmlformats.org/officeDocument/2006/relationships/image" Target="../media/image24.png"/></Relationships>
</file>

<file path=ppt/slides/_rels/slide13.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8.xml"/></Relationships>
</file>

<file path=ppt/slides/_rels/slide14.xml.rels><?xml version="1.0" encoding="UTF-8" standalone="yes"?>
<Relationships xmlns="http://schemas.openxmlformats.org/package/2006/relationships"><Relationship Id="rId8" Type="http://schemas.openxmlformats.org/officeDocument/2006/relationships/oleObject" Target="../embeddings/oleObject6.bin"/><Relationship Id="rId3" Type="http://schemas.openxmlformats.org/officeDocument/2006/relationships/image" Target="../media/image26.wmf"/><Relationship Id="rId7" Type="http://schemas.openxmlformats.org/officeDocument/2006/relationships/image" Target="../media/image28.wmf"/><Relationship Id="rId2" Type="http://schemas.openxmlformats.org/officeDocument/2006/relationships/oleObject" Target="../embeddings/oleObject3.bin"/><Relationship Id="rId1" Type="http://schemas.openxmlformats.org/officeDocument/2006/relationships/slideLayout" Target="../slideLayouts/slideLayout28.xml"/><Relationship Id="rId6" Type="http://schemas.openxmlformats.org/officeDocument/2006/relationships/oleObject" Target="../embeddings/oleObject5.bin"/><Relationship Id="rId5" Type="http://schemas.openxmlformats.org/officeDocument/2006/relationships/image" Target="../media/image27.wmf"/><Relationship Id="rId4" Type="http://schemas.openxmlformats.org/officeDocument/2006/relationships/oleObject" Target="../embeddings/oleObject4.bin"/><Relationship Id="rId9" Type="http://schemas.openxmlformats.org/officeDocument/2006/relationships/image" Target="../media/image29.wmf"/></Relationships>
</file>

<file path=ppt/slides/_rels/slide1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30.jpeg"/><Relationship Id="rId1" Type="http://schemas.openxmlformats.org/officeDocument/2006/relationships/slideLayout" Target="../slideLayouts/slideLayout28.xml"/><Relationship Id="rId5" Type="http://schemas.openxmlformats.org/officeDocument/2006/relationships/image" Target="../media/image31.wmf"/><Relationship Id="rId4" Type="http://schemas.openxmlformats.org/officeDocument/2006/relationships/oleObject" Target="../embeddings/oleObject7.bin"/></Relationships>
</file>

<file path=ppt/slides/_rels/slide1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25.png"/><Relationship Id="rId1" Type="http://schemas.openxmlformats.org/officeDocument/2006/relationships/slideLayout" Target="../slideLayouts/slideLayout28.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23.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18.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7.xml"/></Relationships>
</file>

<file path=ppt/slides/_rels/slide1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30.xml"/><Relationship Id="rId5" Type="http://schemas.openxmlformats.org/officeDocument/2006/relationships/image" Target="../media/image39.png"/><Relationship Id="rId4" Type="http://schemas.openxmlformats.org/officeDocument/2006/relationships/image" Target="../media/image3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2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7.xml"/></Relationships>
</file>

<file path=ppt/slides/_rels/slide2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hyperlink" Target="https://www.countyofsb.org/2156/Operation-Maintenance" TargetMode="External"/><Relationship Id="rId1" Type="http://schemas.openxmlformats.org/officeDocument/2006/relationships/slideLayout" Target="../slideLayouts/slideLayout27.xml"/></Relationships>
</file>

<file path=ppt/slides/_rels/slide2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xml"/><Relationship Id="rId1" Type="http://schemas.openxmlformats.org/officeDocument/2006/relationships/slideLayout" Target="../slideLayouts/slideLayout31.xml"/><Relationship Id="rId4" Type="http://schemas.openxmlformats.org/officeDocument/2006/relationships/image" Target="../media/image41.png"/></Relationships>
</file>

<file path=ppt/slides/_rels/slide2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hyperlink" Target="https://www.hec.usace.army.mil/confluence/pages/viewpage.action?pageId=51479129" TargetMode="External"/><Relationship Id="rId1" Type="http://schemas.openxmlformats.org/officeDocument/2006/relationships/slideLayout" Target="../slideLayouts/slideLayout32.xml"/><Relationship Id="rId5" Type="http://schemas.openxmlformats.org/officeDocument/2006/relationships/image" Target="../media/image44.png"/><Relationship Id="rId4" Type="http://schemas.openxmlformats.org/officeDocument/2006/relationships/image" Target="../media/image43.png"/></Relationships>
</file>

<file path=ppt/slides/_rels/slide24.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3.xml"/><Relationship Id="rId1" Type="http://schemas.openxmlformats.org/officeDocument/2006/relationships/slideLayout" Target="../slideLayouts/slideLayout33.xml"/><Relationship Id="rId4" Type="http://schemas.openxmlformats.org/officeDocument/2006/relationships/image" Target="../media/image46.png"/></Relationships>
</file>

<file path=ppt/slides/_rels/slide25.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33.xml"/></Relationships>
</file>

<file path=ppt/slides/_rels/slide26.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4.xml"/><Relationship Id="rId1" Type="http://schemas.openxmlformats.org/officeDocument/2006/relationships/slideLayout" Target="../slideLayouts/slideLayout34.xml"/></Relationships>
</file>

<file path=ppt/slides/_rels/slide27.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50.png"/></Relationships>
</file>

<file path=ppt/slides/_rels/slide28.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6.xml"/><Relationship Id="rId1" Type="http://schemas.openxmlformats.org/officeDocument/2006/relationships/slideLayout" Target="../slideLayouts/slideLayout35.xml"/></Relationships>
</file>

<file path=ppt/slides/_rels/slide29.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7.xml"/><Relationship Id="rId1" Type="http://schemas.openxmlformats.org/officeDocument/2006/relationships/slideLayout" Target="../slideLayouts/slideLayout36.xml"/></Relationships>
</file>

<file path=ppt/slides/_rels/slide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wmf"/><Relationship Id="rId1" Type="http://schemas.openxmlformats.org/officeDocument/2006/relationships/slideLayout" Target="../slideLayouts/slideLayout28.xml"/><Relationship Id="rId4" Type="http://schemas.openxmlformats.org/officeDocument/2006/relationships/image" Target="../media/image16.png"/></Relationships>
</file>

<file path=ppt/slides/_rels/slide30.xml.rels><?xml version="1.0" encoding="UTF-8" standalone="yes"?>
<Relationships xmlns="http://schemas.openxmlformats.org/package/2006/relationships"><Relationship Id="rId3" Type="http://schemas.openxmlformats.org/officeDocument/2006/relationships/image" Target="../media/image14.wmf"/><Relationship Id="rId2" Type="http://schemas.openxmlformats.org/officeDocument/2006/relationships/hyperlink" Target="mailto:jay.h.pak@usace.army.mil" TargetMode="External"/><Relationship Id="rId1" Type="http://schemas.openxmlformats.org/officeDocument/2006/relationships/slideLayout" Target="../slideLayouts/slideLayout2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2" Type="http://schemas.openxmlformats.org/officeDocument/2006/relationships/hyperlink" Target="https://www.engr.colostate.edu/~pierre/ce_old/classes/CE716/ResSedHandbook1_01.pdf" TargetMode="External"/><Relationship Id="rId1" Type="http://schemas.openxmlformats.org/officeDocument/2006/relationships/slideLayout" Target="../slideLayouts/slideLayout28.xml"/></Relationships>
</file>

<file path=ppt/slides/_rels/slide34.xml.rels><?xml version="1.0" encoding="UTF-8" standalone="yes"?>
<Relationships xmlns="http://schemas.openxmlformats.org/package/2006/relationships"><Relationship Id="rId2" Type="http://schemas.openxmlformats.org/officeDocument/2006/relationships/hyperlink" Target="mailto:jay.h.pak@usace.army.mil" TargetMode="External"/><Relationship Id="rId1" Type="http://schemas.openxmlformats.org/officeDocument/2006/relationships/slideLayout" Target="../slideLayouts/slideLayout2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C0D833E2-A8DD-9E26-8F14-809FDA979537}"/>
              </a:ext>
            </a:extLst>
          </p:cNvPr>
          <p:cNvPicPr>
            <a:picLocks noChangeAspect="1"/>
          </p:cNvPicPr>
          <p:nvPr/>
        </p:nvPicPr>
        <p:blipFill>
          <a:blip r:embed="rId3"/>
          <a:stretch>
            <a:fillRect/>
          </a:stretch>
        </p:blipFill>
        <p:spPr>
          <a:xfrm>
            <a:off x="6456448" y="3598073"/>
            <a:ext cx="4955884" cy="3160738"/>
          </a:xfrm>
          <a:prstGeom prst="rect">
            <a:avLst/>
          </a:prstGeom>
        </p:spPr>
      </p:pic>
      <p:sp>
        <p:nvSpPr>
          <p:cNvPr id="4" name="Title 3">
            <a:extLst>
              <a:ext uri="{FF2B5EF4-FFF2-40B4-BE49-F238E27FC236}">
                <a16:creationId xmlns:a16="http://schemas.microsoft.com/office/drawing/2014/main" id="{4D1F3248-0438-4FEA-91BA-02DA5A8D51CF}"/>
              </a:ext>
            </a:extLst>
          </p:cNvPr>
          <p:cNvSpPr>
            <a:spLocks noGrp="1"/>
          </p:cNvSpPr>
          <p:nvPr>
            <p:ph type="title"/>
          </p:nvPr>
        </p:nvSpPr>
        <p:spPr>
          <a:xfrm>
            <a:off x="194636" y="257934"/>
            <a:ext cx="11730664" cy="858437"/>
          </a:xfrm>
        </p:spPr>
        <p:txBody>
          <a:bodyPr/>
          <a:lstStyle/>
          <a:p>
            <a:r>
              <a:rPr lang="en-US" sz="2800" dirty="0"/>
              <a:t>Debris Reservoir Routing Analysis</a:t>
            </a:r>
          </a:p>
        </p:txBody>
      </p:sp>
      <p:pic>
        <p:nvPicPr>
          <p:cNvPr id="9" name="Picture 8">
            <a:extLst>
              <a:ext uri="{FF2B5EF4-FFF2-40B4-BE49-F238E27FC236}">
                <a16:creationId xmlns:a16="http://schemas.microsoft.com/office/drawing/2014/main" id="{E581FAA8-A46E-44DF-8768-C284181A9C6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852358" y="6085275"/>
            <a:ext cx="991855" cy="991617"/>
          </a:xfrm>
          <a:prstGeom prst="rect">
            <a:avLst/>
          </a:prstGeom>
        </p:spPr>
      </p:pic>
      <p:sp>
        <p:nvSpPr>
          <p:cNvPr id="21" name="Text Placeholder 2">
            <a:extLst>
              <a:ext uri="{FF2B5EF4-FFF2-40B4-BE49-F238E27FC236}">
                <a16:creationId xmlns:a16="http://schemas.microsoft.com/office/drawing/2014/main" id="{94BE81A0-4CD2-47FB-995B-C1184928A78C}"/>
              </a:ext>
            </a:extLst>
          </p:cNvPr>
          <p:cNvSpPr txBox="1">
            <a:spLocks/>
          </p:cNvSpPr>
          <p:nvPr/>
        </p:nvSpPr>
        <p:spPr>
          <a:xfrm>
            <a:off x="194636" y="4511393"/>
            <a:ext cx="3933288" cy="1334099"/>
          </a:xfrm>
          <a:prstGeom prst="rect">
            <a:avLst/>
          </a:prstGeom>
        </p:spPr>
        <p:txBody>
          <a:bodyPr>
            <a:normAutofit/>
          </a:bodyPr>
          <a:lstStyle>
            <a:lvl1pPr marL="0" indent="0" algn="l" rtl="0" eaLnBrk="1" fontAlgn="base" hangingPunct="1">
              <a:spcBef>
                <a:spcPts val="0"/>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r>
              <a:rPr lang="en-US" sz="1800" dirty="0"/>
              <a:t>Jay Pak, Ph.D., P.E.</a:t>
            </a:r>
          </a:p>
          <a:p>
            <a:r>
              <a:rPr lang="en-US" sz="1000" dirty="0"/>
              <a:t>Watershed Scale Sediment and Post-Fire Hydrology/Debris Flow Analysis Specialist, USACE IWR-HEC</a:t>
            </a:r>
          </a:p>
          <a:p>
            <a:endParaRPr lang="en-US" sz="1800" dirty="0"/>
          </a:p>
          <a:p>
            <a:endParaRPr lang="en-US" sz="1800" dirty="0"/>
          </a:p>
        </p:txBody>
      </p:sp>
      <p:pic>
        <p:nvPicPr>
          <p:cNvPr id="3" name="Picture 2">
            <a:extLst>
              <a:ext uri="{FF2B5EF4-FFF2-40B4-BE49-F238E27FC236}">
                <a16:creationId xmlns:a16="http://schemas.microsoft.com/office/drawing/2014/main" id="{3EE6D821-1ED3-45BA-B5E5-03A7CFA60FDE}"/>
              </a:ext>
            </a:extLst>
          </p:cNvPr>
          <p:cNvPicPr>
            <a:picLocks noChangeAspect="1"/>
          </p:cNvPicPr>
          <p:nvPr/>
        </p:nvPicPr>
        <p:blipFill>
          <a:blip r:embed="rId5"/>
          <a:stretch>
            <a:fillRect/>
          </a:stretch>
        </p:blipFill>
        <p:spPr>
          <a:xfrm>
            <a:off x="2950646" y="6416983"/>
            <a:ext cx="1451566" cy="397757"/>
          </a:xfrm>
          <a:prstGeom prst="rect">
            <a:avLst/>
          </a:prstGeom>
        </p:spPr>
      </p:pic>
      <p:pic>
        <p:nvPicPr>
          <p:cNvPr id="5" name="Picture 4">
            <a:extLst>
              <a:ext uri="{FF2B5EF4-FFF2-40B4-BE49-F238E27FC236}">
                <a16:creationId xmlns:a16="http://schemas.microsoft.com/office/drawing/2014/main" id="{9EB766DC-523D-8EF2-5F3A-15759092546E}"/>
              </a:ext>
            </a:extLst>
          </p:cNvPr>
          <p:cNvPicPr>
            <a:picLocks noChangeAspect="1"/>
          </p:cNvPicPr>
          <p:nvPr/>
        </p:nvPicPr>
        <p:blipFill>
          <a:blip r:embed="rId6"/>
          <a:stretch>
            <a:fillRect/>
          </a:stretch>
        </p:blipFill>
        <p:spPr>
          <a:xfrm>
            <a:off x="194636" y="931025"/>
            <a:ext cx="5009172" cy="3580368"/>
          </a:xfrm>
          <a:prstGeom prst="rect">
            <a:avLst/>
          </a:prstGeom>
        </p:spPr>
      </p:pic>
      <p:pic>
        <p:nvPicPr>
          <p:cNvPr id="11" name="Picture Placeholder 12" descr="A person standing in front of a mountain&#10;&#10;Description automatically generated">
            <a:extLst>
              <a:ext uri="{FF2B5EF4-FFF2-40B4-BE49-F238E27FC236}">
                <a16:creationId xmlns:a16="http://schemas.microsoft.com/office/drawing/2014/main" id="{0F24C3B6-95F3-E574-734F-68C844E2282A}"/>
              </a:ext>
            </a:extLst>
          </p:cNvPr>
          <p:cNvPicPr>
            <a:picLocks noGrp="1" noChangeAspect="1"/>
          </p:cNvPicPr>
          <p:nvPr>
            <p:ph type="pic" sz="quarter" idx="13"/>
          </p:nvPr>
        </p:nvPicPr>
        <p:blipFill>
          <a:blip r:embed="rId7">
            <a:extLst>
              <a:ext uri="{28A0092B-C50C-407E-A947-70E740481C1C}">
                <a14:useLocalDpi xmlns:a14="http://schemas.microsoft.com/office/drawing/2010/main" val="0"/>
              </a:ext>
            </a:extLst>
          </a:blip>
          <a:srcRect t="394" b="394"/>
          <a:stretch>
            <a:fillRect/>
          </a:stretch>
        </p:blipFill>
        <p:spPr>
          <a:xfrm>
            <a:off x="8460543" y="945884"/>
            <a:ext cx="3529574" cy="2626832"/>
          </a:xfrm>
        </p:spPr>
      </p:pic>
      <p:sp>
        <p:nvSpPr>
          <p:cNvPr id="12" name="TextBox 11">
            <a:extLst>
              <a:ext uri="{FF2B5EF4-FFF2-40B4-BE49-F238E27FC236}">
                <a16:creationId xmlns:a16="http://schemas.microsoft.com/office/drawing/2014/main" id="{8391F3B0-0981-8B8B-3362-03B2DDA45AC8}"/>
              </a:ext>
            </a:extLst>
          </p:cNvPr>
          <p:cNvSpPr txBox="1">
            <a:spLocks/>
          </p:cNvSpPr>
          <p:nvPr/>
        </p:nvSpPr>
        <p:spPr>
          <a:xfrm>
            <a:off x="8588100" y="3163343"/>
            <a:ext cx="3477776" cy="707886"/>
          </a:xfrm>
          <a:prstGeom prst="rect">
            <a:avLst/>
          </a:prstGeom>
          <a:noFill/>
        </p:spPr>
        <p:txBody>
          <a:bodyPr wrap="square" rtlCol="0">
            <a:spAutoFit/>
          </a:bodyPr>
          <a:lstStyle/>
          <a:p>
            <a:r>
              <a:rPr lang="en-US" sz="1100" dirty="0">
                <a:solidFill>
                  <a:schemeClr val="tx2"/>
                </a:solidFill>
              </a:rPr>
              <a:t>Deer Creek Debris Basin: Clean-Out (210,277 yd</a:t>
            </a:r>
            <a:r>
              <a:rPr lang="en-US" sz="1100" baseline="30000" dirty="0">
                <a:solidFill>
                  <a:schemeClr val="tx2"/>
                </a:solidFill>
              </a:rPr>
              <a:t>3</a:t>
            </a:r>
            <a:r>
              <a:rPr lang="en-US" sz="1100" dirty="0">
                <a:solidFill>
                  <a:schemeClr val="tx2"/>
                </a:solidFill>
              </a:rPr>
              <a:t>) Condition after 25 DEC 2003 event (0.95 in/</a:t>
            </a:r>
            <a:r>
              <a:rPr lang="en-US" sz="1100" dirty="0" err="1">
                <a:solidFill>
                  <a:schemeClr val="tx2"/>
                </a:solidFill>
              </a:rPr>
              <a:t>hr</a:t>
            </a:r>
            <a:r>
              <a:rPr lang="en-US" sz="1100" dirty="0">
                <a:solidFill>
                  <a:schemeClr val="tx2"/>
                </a:solidFill>
              </a:rPr>
              <a:t>) </a:t>
            </a:r>
          </a:p>
          <a:p>
            <a:endParaRPr lang="en-US" dirty="0"/>
          </a:p>
        </p:txBody>
      </p:sp>
      <p:pic>
        <p:nvPicPr>
          <p:cNvPr id="14" name="Picture 13">
            <a:extLst>
              <a:ext uri="{FF2B5EF4-FFF2-40B4-BE49-F238E27FC236}">
                <a16:creationId xmlns:a16="http://schemas.microsoft.com/office/drawing/2014/main" id="{BD64F3DD-9C6D-B60C-DB0E-1EA03B285386}"/>
              </a:ext>
            </a:extLst>
          </p:cNvPr>
          <p:cNvPicPr>
            <a:picLocks noChangeAspect="1"/>
          </p:cNvPicPr>
          <p:nvPr/>
        </p:nvPicPr>
        <p:blipFill>
          <a:blip r:embed="rId8"/>
          <a:stretch>
            <a:fillRect/>
          </a:stretch>
        </p:blipFill>
        <p:spPr>
          <a:xfrm>
            <a:off x="5466284" y="955038"/>
            <a:ext cx="2712812" cy="2617678"/>
          </a:xfrm>
          <a:prstGeom prst="rect">
            <a:avLst/>
          </a:prstGeom>
        </p:spPr>
      </p:pic>
      <p:sp>
        <p:nvSpPr>
          <p:cNvPr id="15" name="TextBox 14">
            <a:extLst>
              <a:ext uri="{FF2B5EF4-FFF2-40B4-BE49-F238E27FC236}">
                <a16:creationId xmlns:a16="http://schemas.microsoft.com/office/drawing/2014/main" id="{9A1EA8BC-5CD8-FFAA-63C7-F556CF728E93}"/>
              </a:ext>
            </a:extLst>
          </p:cNvPr>
          <p:cNvSpPr txBox="1">
            <a:spLocks/>
          </p:cNvSpPr>
          <p:nvPr/>
        </p:nvSpPr>
        <p:spPr>
          <a:xfrm>
            <a:off x="5492850" y="3163343"/>
            <a:ext cx="2686246" cy="461665"/>
          </a:xfrm>
          <a:prstGeom prst="rect">
            <a:avLst/>
          </a:prstGeom>
          <a:noFill/>
        </p:spPr>
        <p:txBody>
          <a:bodyPr wrap="square" rtlCol="0">
            <a:spAutoFit/>
          </a:bodyPr>
          <a:lstStyle/>
          <a:p>
            <a:r>
              <a:rPr lang="en-US" sz="1200" dirty="0">
                <a:solidFill>
                  <a:schemeClr val="tx2"/>
                </a:solidFill>
              </a:rPr>
              <a:t>Aerial Photo for Deer Creek Debris Basin (Google Map)</a:t>
            </a:r>
          </a:p>
        </p:txBody>
      </p:sp>
    </p:spTree>
    <p:extLst>
      <p:ext uri="{BB962C8B-B14F-4D97-AF65-F5344CB8AC3E}">
        <p14:creationId xmlns:p14="http://schemas.microsoft.com/office/powerpoint/2010/main" val="1495960057"/>
      </p:ext>
    </p:extLst>
  </p:cSld>
  <p:clrMapOvr>
    <a:masterClrMapping/>
  </p:clrMapOvr>
  <mc:AlternateContent xmlns:mc="http://schemas.openxmlformats.org/markup-compatibility/2006" xmlns:p14="http://schemas.microsoft.com/office/powerpoint/2010/main">
    <mc:Choice Requires="p14">
      <p:transition spd="slow" p14:dur="2000" advTm="12055"/>
    </mc:Choice>
    <mc:Fallback xmlns="">
      <p:transition spd="slow" advTm="12055"/>
    </mc:Fallback>
  </mc:AlternateContent>
  <p:extLst>
    <p:ext uri="{3A86A75C-4F4B-4683-9AE1-C65F6400EC91}">
      <p14:laserTraceLst xmlns:p14="http://schemas.microsoft.com/office/powerpoint/2010/main">
        <p14:tracePtLst>
          <p14:tracePt t="315" x="5514975" y="3895725"/>
          <p14:tracePt t="412" x="5514975" y="3906838"/>
          <p14:tracePt t="417" x="5526088" y="3951288"/>
          <p14:tracePt t="425" x="5553075" y="4024313"/>
          <p14:tracePt t="433" x="5581650" y="4086225"/>
          <p14:tracePt t="441" x="5637213" y="4159250"/>
          <p14:tracePt t="449" x="5694363" y="4238625"/>
          <p14:tracePt t="457" x="5756275" y="4316413"/>
          <p14:tracePt t="465" x="5807075" y="4424363"/>
          <p14:tracePt t="473" x="5891213" y="4519613"/>
          <p14:tracePt t="481" x="5975350" y="4632325"/>
          <p14:tracePt t="489" x="6065838" y="4727575"/>
          <p14:tracePt t="497" x="6143625" y="4811713"/>
          <p14:tracePt t="507" x="6176963" y="4862513"/>
          <p14:tracePt t="513" x="6205538" y="4902200"/>
          <p14:tracePt t="523" x="6211888" y="4924425"/>
          <p14:tracePt t="529" x="6216650" y="4935538"/>
          <p14:tracePt t="547" x="6223000" y="4935538"/>
          <p14:tracePt t="563" x="6223000" y="4913313"/>
          <p14:tracePt t="571" x="6223000" y="4891088"/>
          <p14:tracePt t="579" x="6223000" y="4879975"/>
          <p14:tracePt t="587" x="6223000" y="4873625"/>
          <p14:tracePt t="595" x="6223000" y="4862513"/>
          <p14:tracePt t="747" x="6223000" y="4867275"/>
          <p14:tracePt t="1207" x="6216650" y="4867275"/>
          <p14:tracePt t="1215" x="6216650" y="4862513"/>
          <p14:tracePt t="1223" x="6200775" y="4856163"/>
          <p14:tracePt t="1231" x="6154738" y="4829175"/>
          <p14:tracePt t="1239" x="6103938" y="4800600"/>
          <p14:tracePt t="1247" x="6019800" y="4760913"/>
          <p14:tracePt t="1255" x="5924550" y="4721225"/>
          <p14:tracePt t="1263" x="5807075" y="4665663"/>
          <p14:tracePt t="1271" x="5705475" y="4610100"/>
          <p14:tracePt t="1279" x="5610225" y="4548188"/>
          <p14:tracePt t="1287" x="5519738" y="4497388"/>
          <p14:tracePt t="1296" x="5440363" y="4440238"/>
          <p14:tracePt t="1303" x="5384800" y="4384675"/>
          <p14:tracePt t="1313" x="5334000" y="4305300"/>
          <p14:tracePt t="1319" x="5289550" y="4221163"/>
          <p14:tracePt t="1327" x="5245100" y="4137025"/>
          <p14:tracePt t="1339" x="5227638" y="4064000"/>
          <p14:tracePt t="1347" x="5216525" y="3990975"/>
          <p14:tracePt t="1355" x="5205413" y="3929063"/>
          <p14:tracePt t="1364" x="5205413" y="3867150"/>
          <p14:tracePt t="1371" x="5205413" y="3816350"/>
          <p14:tracePt t="1379" x="5205413" y="3771900"/>
          <p14:tracePt t="1387" x="5205413" y="3732213"/>
          <p14:tracePt t="1396" x="5205413" y="3705225"/>
          <p14:tracePt t="1404" x="5205413" y="3670300"/>
          <p14:tracePt t="1414" x="5205413" y="3654425"/>
          <p14:tracePt t="1419" x="5205413" y="3648075"/>
          <p14:tracePt t="1427" x="5205413" y="3643313"/>
          <p14:tracePt t="1507" x="5199063" y="3643313"/>
          <p14:tracePt t="1513" x="5176838" y="3648075"/>
          <p14:tracePt t="1521" x="5143500" y="3654425"/>
          <p14:tracePt t="1529" x="5081588" y="3648075"/>
          <p14:tracePt t="1537" x="4986338" y="3619500"/>
          <p14:tracePt t="1547" x="4772025" y="3570288"/>
          <p14:tracePt t="1553" x="4473575" y="3502025"/>
          <p14:tracePt t="1561" x="3984625" y="3367088"/>
          <p14:tracePt t="1569" x="3384550" y="3227388"/>
          <p14:tracePt t="1577" x="2765425" y="3068638"/>
          <p14:tracePt t="1585" x="2185988" y="2906713"/>
          <p14:tracePt t="1593" x="1770063" y="2709863"/>
          <p14:tracePt t="1601" x="1495425" y="2501900"/>
          <p14:tracePt t="1609" x="1258888" y="2287588"/>
          <p14:tracePt t="1618" x="1039813" y="2090738"/>
          <p14:tracePt t="1625" x="849313" y="1911350"/>
          <p14:tracePt t="1633" x="679450" y="1731963"/>
          <p14:tracePt t="1641" x="522288" y="1568450"/>
          <p14:tracePt t="1649" x="371475" y="1422400"/>
          <p14:tracePt t="1658" x="236538" y="1276350"/>
          <p14:tracePt t="1665" x="117475" y="1146175"/>
          <p14:tracePt t="1673" x="22225" y="1035050"/>
          <p14:tracePt t="5063" x="2338388" y="157163"/>
          <p14:tracePt t="5071" x="2670175" y="225425"/>
          <p14:tracePt t="5079" x="3114675" y="269875"/>
          <p14:tracePt t="5087" x="3630613" y="298450"/>
          <p14:tracePt t="5095" x="4181475" y="309563"/>
          <p14:tracePt t="5103" x="4710113" y="309563"/>
          <p14:tracePt t="5111" x="5183188" y="309563"/>
          <p14:tracePt t="5119" x="5626100" y="280988"/>
          <p14:tracePt t="5127" x="5969000" y="236538"/>
          <p14:tracePt t="5135" x="6234113" y="190500"/>
          <p14:tracePt t="5143" x="6486525" y="146050"/>
          <p14:tracePt t="5151" x="6738938" y="117475"/>
          <p14:tracePt t="5159" x="6964363" y="79375"/>
          <p14:tracePt t="5167" x="7154863" y="50800"/>
          <p14:tracePt t="5175" x="7329488" y="22225"/>
          <p14:tracePt t="5311" x="7705725" y="117475"/>
          <p14:tracePt t="5319" x="7740650" y="179388"/>
          <p14:tracePt t="5327" x="7858125" y="207963"/>
          <p14:tracePt t="5337" x="8010525" y="247650"/>
          <p14:tracePt t="5343" x="8207375" y="247650"/>
          <p14:tracePt t="5354" x="8408988" y="241300"/>
          <p14:tracePt t="5363" x="8656638" y="230188"/>
          <p14:tracePt t="5369" x="8904288" y="201613"/>
          <p14:tracePt t="5377" x="9156700" y="168275"/>
          <p14:tracePt t="5385" x="9398000" y="117475"/>
          <p14:tracePt t="5393" x="9605963" y="79375"/>
          <p14:tracePt t="5401" x="9758363" y="33338"/>
          <p14:tracePt t="6101" x="7470775" y="163513"/>
          <p14:tracePt t="6109" x="7324725" y="185738"/>
          <p14:tracePt t="6117" x="7273925" y="179388"/>
          <p14:tracePt t="6125" x="7251700" y="163513"/>
          <p14:tracePt t="6134" x="7234238" y="141288"/>
          <p14:tracePt t="6141" x="7227888" y="128588"/>
          <p14:tracePt t="6150" x="7223125" y="117475"/>
          <p14:tracePt t="6157" x="7223125" y="112713"/>
          <p14:tracePt t="6304" x="7200900" y="112713"/>
          <p14:tracePt t="6309" x="7121525" y="146050"/>
          <p14:tracePt t="6319" x="7019925" y="190500"/>
          <p14:tracePt t="6325" x="6908800" y="230188"/>
          <p14:tracePt t="6335" x="6734175" y="258763"/>
          <p14:tracePt t="6344" x="6503988" y="269875"/>
          <p14:tracePt t="6351" x="6245225" y="269875"/>
          <p14:tracePt t="6359" x="5924550" y="269875"/>
          <p14:tracePt t="6367" x="5559425" y="269875"/>
          <p14:tracePt t="6375" x="5176838" y="252413"/>
          <p14:tracePt t="6383" x="4873625" y="185738"/>
          <p14:tracePt t="6391" x="4694238" y="73025"/>
          <p14:tracePt t="6641" x="5772150" y="55563"/>
          <p14:tracePt t="6647" x="5818188" y="112713"/>
          <p14:tracePt t="6657" x="5862638" y="157163"/>
          <p14:tracePt t="6665" x="5935663" y="190500"/>
          <p14:tracePt t="6673" x="6008688" y="207963"/>
          <p14:tracePt t="6681" x="6088063" y="207963"/>
          <p14:tracePt t="6689" x="6154738" y="219075"/>
          <p14:tracePt t="6697" x="6205538" y="219075"/>
          <p14:tracePt t="6705" x="6245225" y="230188"/>
          <p14:tracePt t="6713" x="6278563" y="236538"/>
          <p14:tracePt t="6721" x="6296025" y="247650"/>
          <p14:tracePt t="6729" x="6300788" y="252413"/>
          <p14:tracePt t="6737" x="6311900" y="252413"/>
          <p14:tracePt t="6842" x="6311900" y="258763"/>
          <p14:tracePt t="6850" x="6311900" y="287338"/>
          <p14:tracePt t="6857" x="6323013" y="382588"/>
          <p14:tracePt t="6865" x="6369050" y="533400"/>
          <p14:tracePt t="6874" x="6442075" y="679450"/>
          <p14:tracePt t="6881" x="6519863" y="842963"/>
          <p14:tracePt t="6889" x="6599238" y="1046163"/>
          <p14:tracePt t="6897" x="6672263" y="1258888"/>
          <p14:tracePt t="6905" x="6727825" y="1462088"/>
          <p14:tracePt t="6915" x="6824663" y="1663700"/>
          <p14:tracePt t="6921" x="6935788" y="1860550"/>
          <p14:tracePt t="6929" x="7110413" y="2024063"/>
          <p14:tracePt t="6937" x="7324725" y="2163763"/>
          <p14:tracePt t="6945" x="7521575" y="2276475"/>
          <p14:tracePt t="6955" x="7661275" y="2333625"/>
          <p14:tracePt t="6961" x="7729538" y="2349500"/>
          <p14:tracePt t="6971" x="7773988" y="2360613"/>
          <p14:tracePt t="6979" x="7807325" y="2366963"/>
          <p14:tracePt t="6987" x="7829550" y="2371725"/>
          <p14:tracePt t="7001" x="7847013" y="2378075"/>
          <p14:tracePt t="7003" x="7864475" y="2378075"/>
          <p14:tracePt t="7011" x="7864475" y="2382838"/>
          <p14:tracePt t="7083" x="7864475" y="2400300"/>
          <p14:tracePt t="7091" x="7864475" y="2428875"/>
          <p14:tracePt t="7100" x="7864475" y="2451100"/>
          <p14:tracePt t="7107" x="7864475" y="2462213"/>
          <p14:tracePt t="7115" x="7864475" y="2473325"/>
          <p14:tracePt t="7123" x="7864475" y="2501900"/>
          <p14:tracePt t="7131" x="7902575" y="2546350"/>
          <p14:tracePt t="7139" x="7999413" y="2625725"/>
          <p14:tracePt t="7147" x="8218488" y="2720975"/>
          <p14:tracePt t="7156" x="8521700" y="2794000"/>
          <p14:tracePt t="7163" x="8875713" y="2833688"/>
          <p14:tracePt t="7171" x="9229725" y="2827338"/>
          <p14:tracePt t="7179" x="9504363" y="2827338"/>
          <p14:tracePt t="7187" x="9690100" y="2805113"/>
          <p14:tracePt t="7196" x="9769475" y="2787650"/>
          <p14:tracePt t="7203" x="9798050" y="2782888"/>
          <p14:tracePt t="7211" x="9820275" y="2771775"/>
          <p14:tracePt t="7219" x="9825038" y="2760663"/>
          <p14:tracePt t="7227" x="9825038" y="2754313"/>
          <p14:tracePt t="7235" x="9825038" y="2743200"/>
          <p14:tracePt t="7374" x="9825038" y="2749550"/>
          <p14:tracePt t="7381" x="9825038" y="2798763"/>
          <p14:tracePt t="7389" x="9859963" y="2849563"/>
          <p14:tracePt t="7397" x="9904413" y="2884488"/>
          <p14:tracePt t="7405" x="9982200" y="2911475"/>
          <p14:tracePt t="7414" x="10050463" y="2940050"/>
          <p14:tracePt t="7421" x="10140950" y="3001963"/>
          <p14:tracePt t="7429" x="10264775" y="3086100"/>
          <p14:tracePt t="7437" x="10460038" y="3221038"/>
          <p14:tracePt t="7445" x="10714038" y="3355975"/>
          <p14:tracePt t="7453" x="11023600" y="3479800"/>
          <p14:tracePt t="7461" x="11353800" y="3575050"/>
          <p14:tracePt t="7469" x="11669713" y="3630613"/>
          <p14:tracePt t="7477" x="11917363" y="3643313"/>
          <p14:tracePt t="7485" x="12085638" y="3648075"/>
          <p14:tracePt t="7549" x="12045950" y="3592513"/>
          <p14:tracePt t="7557" x="11984038" y="3557588"/>
          <p14:tracePt t="7565" x="11928475" y="3524250"/>
          <p14:tracePt t="7575" x="11882438" y="3495675"/>
          <p14:tracePt t="7582" x="11837988" y="3473450"/>
          <p14:tracePt t="7589" x="11804650" y="3457575"/>
          <p14:tracePt t="7600" x="11782425" y="3435350"/>
          <p14:tracePt t="7605" x="11758613" y="3422650"/>
          <p14:tracePt t="7615" x="11747500" y="3411538"/>
          <p14:tracePt t="7621" x="11736388" y="3406775"/>
          <p14:tracePt t="7631" x="11731625" y="3400425"/>
          <p14:tracePt t="7647" x="11725275" y="3400425"/>
          <p14:tracePt t="7655" x="11725275" y="3406775"/>
          <p14:tracePt t="7664" x="11714163" y="3406775"/>
          <p14:tracePt t="7672" x="11714163" y="3411538"/>
          <p14:tracePt t="7679" x="11714163" y="3417888"/>
          <p14:tracePt t="7687" x="11731625" y="3429000"/>
          <p14:tracePt t="7695" x="11787188" y="3451225"/>
          <p14:tracePt t="7703" x="11860213" y="3473450"/>
          <p14:tracePt t="7711" x="11955463" y="3484563"/>
          <p14:tracePt t="7719" x="12039600" y="3490913"/>
          <p14:tracePt t="7727" x="12107863" y="3490913"/>
          <p14:tracePt t="7735" x="12152313" y="3495675"/>
          <p14:tracePt t="7744" x="12174538" y="3495675"/>
          <p14:tracePt t="7752" x="12185650" y="3495675"/>
          <p14:tracePt t="7775" x="12185650" y="3484563"/>
          <p14:tracePt t="7784" x="12185650" y="3473450"/>
          <p14:tracePt t="7791" x="12185650" y="3462338"/>
          <p14:tracePt t="7799" x="12174538" y="3451225"/>
          <p14:tracePt t="7807" x="12169775" y="3446463"/>
          <p14:tracePt t="7815" x="12163425" y="3446463"/>
          <p14:tracePt t="7855" x="12169775" y="3446463"/>
          <p14:tracePt t="7904" x="12174538" y="3446463"/>
          <p14:tracePt t="7927" x="12180888" y="3446463"/>
          <p14:tracePt t="8257" x="12074525" y="3457575"/>
          <p14:tracePt t="8267" x="11950700" y="3462338"/>
          <p14:tracePt t="8275" x="11674475" y="3462338"/>
          <p14:tracePt t="8284" x="11231563" y="3462338"/>
          <p14:tracePt t="8291" x="10641013" y="3457575"/>
          <p14:tracePt t="8300" x="9853613" y="3440113"/>
          <p14:tracePt t="8307" x="9077325" y="3440113"/>
          <p14:tracePt t="8315" x="8291513" y="3490913"/>
          <p14:tracePt t="8323" x="7667625" y="3502025"/>
          <p14:tracePt t="8331" x="7251700" y="3446463"/>
          <p14:tracePt t="8339" x="6818313" y="3389313"/>
          <p14:tracePt t="8347" x="6554788" y="3276600"/>
          <p14:tracePt t="8355" x="6300788" y="3170238"/>
          <p14:tracePt t="8363" x="6081713" y="3063875"/>
          <p14:tracePt t="8371" x="5873750" y="2962275"/>
          <p14:tracePt t="8379" x="5694363" y="2871788"/>
          <p14:tracePt t="8387" x="5537200" y="2787650"/>
          <p14:tracePt t="8395" x="5373688" y="2709863"/>
          <p14:tracePt t="8403" x="5256213" y="2641600"/>
          <p14:tracePt t="8412" x="5159375" y="2579688"/>
          <p14:tracePt t="8419" x="5059363" y="2524125"/>
          <p14:tracePt t="8427" x="4979988" y="2466975"/>
          <p14:tracePt t="8435" x="4924425" y="2439988"/>
          <p14:tracePt t="8443" x="4873625" y="2400300"/>
          <p14:tracePt t="8452" x="4833938" y="2371725"/>
          <p14:tracePt t="8459" x="4805363" y="2349500"/>
          <p14:tracePt t="8468" x="4789488" y="2327275"/>
          <p14:tracePt t="8475" x="4772025" y="2316163"/>
          <p14:tracePt t="8483" x="4767263" y="2309813"/>
          <p14:tracePt t="8491" x="4760913" y="2298700"/>
          <p14:tracePt t="8531" x="4756150" y="2298700"/>
          <p14:tracePt t="8539" x="4721225" y="2298700"/>
          <p14:tracePt t="8547" x="4687888" y="2309813"/>
          <p14:tracePt t="8557" x="4603750" y="2309813"/>
          <p14:tracePt t="8563" x="4473575" y="2293938"/>
          <p14:tracePt t="8573" x="4249738" y="2243138"/>
          <p14:tracePt t="8581" x="3906838" y="2185988"/>
          <p14:tracePt t="8589" x="3411538" y="2101850"/>
          <p14:tracePt t="8597" x="2798763" y="2012950"/>
          <p14:tracePt t="8605" x="2141538" y="1944688"/>
          <p14:tracePt t="8613" x="1500188" y="1905000"/>
          <p14:tracePt t="8621" x="989013" y="1820863"/>
          <p14:tracePt t="8630" x="692150" y="1670050"/>
          <p14:tracePt t="8637" x="517525" y="1506538"/>
          <p14:tracePt t="8645" x="365125" y="1343025"/>
          <p14:tracePt t="8653" x="219075" y="1208088"/>
          <p14:tracePt t="8661" x="112713" y="1095375"/>
          <p14:tracePt t="8669" x="11113" y="977900"/>
          <p14:tracePt t="9603" x="17463" y="2760663"/>
          <p14:tracePt t="9612" x="28575" y="2760663"/>
          <p14:tracePt t="9619" x="33338" y="2760663"/>
          <p14:tracePt t="9627" x="44450" y="2760663"/>
          <p14:tracePt t="9635" x="55563" y="2760663"/>
          <p14:tracePt t="9652" x="61913" y="2760663"/>
          <p14:tracePt t="9659" x="66675" y="2765425"/>
          <p14:tracePt t="9675" x="73025" y="2771775"/>
          <p14:tracePt t="9707" x="73025" y="2776538"/>
          <p14:tracePt t="9715" x="73025" y="2782888"/>
          <p14:tracePt t="9723" x="73025" y="2787650"/>
          <p14:tracePt t="9739" x="73025" y="2798763"/>
          <p14:tracePt t="9747" x="73025" y="2805113"/>
          <p14:tracePt t="9925" x="73025" y="2809875"/>
          <p14:tracePt t="10110" x="73025" y="2805113"/>
          <p14:tracePt t="10117" x="73025" y="2798763"/>
          <p14:tracePt t="10125" x="73025" y="2794000"/>
          <p14:tracePt t="10136" x="73025" y="2787650"/>
          <p14:tracePt t="10141" x="73025" y="2776538"/>
          <p14:tracePt t="10149" x="73025" y="2754313"/>
          <p14:tracePt t="10157" x="79375" y="2703513"/>
          <p14:tracePt t="10165" x="112713" y="2630488"/>
          <p14:tracePt t="10175" x="174625" y="2506663"/>
          <p14:tracePt t="10181" x="280988" y="2338388"/>
          <p14:tracePt t="10191" x="409575" y="2124075"/>
          <p14:tracePt t="10199" x="533400" y="1928813"/>
          <p14:tracePt t="10207" x="663575" y="1692275"/>
          <p14:tracePt t="10215" x="752475" y="1500188"/>
          <p14:tracePt t="10223" x="803275" y="1304925"/>
          <p14:tracePt t="10231" x="849313" y="1152525"/>
          <p14:tracePt t="10239" x="882650" y="1017588"/>
          <p14:tracePt t="10247" x="911225" y="882650"/>
          <p14:tracePt t="10255" x="915988" y="752475"/>
          <p14:tracePt t="10263" x="922338" y="674688"/>
          <p14:tracePt t="10271" x="922338" y="590550"/>
          <p14:tracePt t="10279" x="922338" y="517525"/>
          <p14:tracePt t="10287" x="922338" y="449263"/>
          <p14:tracePt t="10295" x="922338" y="387350"/>
          <p14:tracePt t="10304" x="922338" y="331788"/>
          <p14:tracePt t="10312" x="922338" y="276225"/>
          <p14:tracePt t="10320" x="922338" y="225425"/>
          <p14:tracePt t="10327" x="922338" y="185738"/>
          <p14:tracePt t="10336" x="922338" y="157163"/>
          <p14:tracePt t="10343" x="922338" y="134938"/>
          <p14:tracePt t="10351" x="922338" y="112713"/>
          <p14:tracePt t="10359" x="922338" y="101600"/>
          <p14:tracePt t="10367" x="922338" y="84138"/>
          <p14:tracePt t="10375" x="922338" y="79375"/>
          <p14:tracePt t="10383" x="922338" y="73025"/>
          <p14:tracePt t="10391" x="922338" y="66675"/>
          <p14:tracePt t="10415" x="904875" y="90488"/>
          <p14:tracePt t="10425" x="882650" y="123825"/>
          <p14:tracePt t="10431" x="871538" y="128588"/>
          <p14:tracePt t="10455" x="865188" y="128588"/>
          <p14:tracePt t="10463" x="854075" y="112713"/>
          <p14:tracePt t="10471" x="842963" y="73025"/>
          <p14:tracePt t="10481" x="838200" y="17463"/>
        </p14:tracePtLst>
      </p14:laserTraceLst>
    </p:ext>
  </p:extLs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3438" y="241154"/>
            <a:ext cx="10217333" cy="737041"/>
          </a:xfrm>
        </p:spPr>
        <p:txBody>
          <a:bodyPr/>
          <a:lstStyle/>
          <a:p>
            <a:r>
              <a:rPr lang="en-US" dirty="0"/>
              <a:t>Chen’s Sediment Trap (Chen 1975)</a:t>
            </a:r>
          </a:p>
        </p:txBody>
      </p:sp>
      <p:sp>
        <p:nvSpPr>
          <p:cNvPr id="3" name="Content Placeholder 2"/>
          <p:cNvSpPr>
            <a:spLocks noGrp="1"/>
          </p:cNvSpPr>
          <p:nvPr>
            <p:ph idx="1"/>
          </p:nvPr>
        </p:nvSpPr>
        <p:spPr>
          <a:xfrm>
            <a:off x="354986" y="1132696"/>
            <a:ext cx="11658600" cy="5481084"/>
          </a:xfrm>
        </p:spPr>
        <p:txBody>
          <a:bodyPr/>
          <a:lstStyle/>
          <a:p>
            <a:pPr marL="342900" indent="-342900">
              <a:buFont typeface="Arial" panose="020B0604020202020204" pitchFamily="34" charset="0"/>
              <a:buChar char="•"/>
            </a:pPr>
            <a:r>
              <a:rPr lang="en-US" dirty="0"/>
              <a:t>Critical settling velocity</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Trapping Efficiency</a:t>
            </a:r>
          </a:p>
          <a:p>
            <a:pPr lvl="2"/>
            <a:r>
              <a:rPr lang="en-US" dirty="0"/>
              <a:t>Stratified (quiescent) reservoir (upper bound)</a:t>
            </a:r>
          </a:p>
          <a:p>
            <a:pPr marL="1035050" lvl="2" indent="-342900"/>
            <a:endParaRPr lang="en-US" dirty="0"/>
          </a:p>
          <a:p>
            <a:pPr marL="1035050" lvl="2" indent="-342900"/>
            <a:endParaRPr lang="en-US" dirty="0"/>
          </a:p>
          <a:p>
            <a:pPr marL="1035050" lvl="2" indent="-342900"/>
            <a:endParaRPr lang="en-US" dirty="0"/>
          </a:p>
          <a:p>
            <a:pPr marL="1035050" lvl="2" indent="-342900"/>
            <a:endParaRPr lang="en-US" dirty="0"/>
          </a:p>
          <a:p>
            <a:pPr marL="1035050" lvl="2" indent="-342900"/>
            <a:endParaRPr lang="en-US" dirty="0"/>
          </a:p>
          <a:p>
            <a:pPr lvl="2"/>
            <a:r>
              <a:rPr lang="en-US" dirty="0"/>
              <a:t>Mixed (turbulent) reservoir (lower bound): Chen, 1975 </a:t>
            </a:r>
          </a:p>
          <a:p>
            <a:pPr lvl="2"/>
            <a:endParaRPr lang="en-US" dirty="0"/>
          </a:p>
          <a:p>
            <a:pPr lvl="2"/>
            <a:endParaRPr lang="en-US" dirty="0"/>
          </a:p>
          <a:p>
            <a:pPr lvl="2"/>
            <a:endParaRPr lang="en-US" dirty="0"/>
          </a:p>
          <a:p>
            <a:pPr lvl="2"/>
            <a:endParaRPr lang="en-US" dirty="0"/>
          </a:p>
          <a:p>
            <a:pPr lvl="2"/>
            <a:endParaRPr lang="en-US" dirty="0"/>
          </a:p>
          <a:p>
            <a:pPr lvl="2"/>
            <a:endParaRPr lang="en-US" dirty="0"/>
          </a:p>
          <a:p>
            <a:pPr lvl="3"/>
            <a:r>
              <a:rPr lang="en-US" b="0" i="0" dirty="0">
                <a:solidFill>
                  <a:srgbClr val="172B4D"/>
                </a:solidFill>
                <a:effectLst/>
                <a:latin typeface="-apple-system"/>
              </a:rPr>
              <a:t>The settling velocity is computed using the method selected for the Basin Model. </a:t>
            </a:r>
          </a:p>
          <a:p>
            <a:pPr lvl="3"/>
            <a:r>
              <a:rPr lang="en-US" b="0" i="0" dirty="0">
                <a:solidFill>
                  <a:srgbClr val="172B4D"/>
                </a:solidFill>
                <a:effectLst/>
                <a:latin typeface="-apple-system"/>
              </a:rPr>
              <a:t>The critical settling velocity is computed as the discharge rate (Q) from the reservoir divided by the surface area (A). The computations are performed separately for each grain size class or subclass.</a:t>
            </a:r>
            <a:endParaRPr lang="en-US" dirty="0"/>
          </a:p>
        </p:txBody>
      </p:sp>
      <mc:AlternateContent xmlns:mc="http://schemas.openxmlformats.org/markup-compatibility/2006" xmlns:a14="http://schemas.microsoft.com/office/drawing/2010/main">
        <mc:Choice Requires="a14">
          <p:sp>
            <p:nvSpPr>
              <p:cNvPr id="6" name="Object 8"/>
              <p:cNvSpPr txBox="1"/>
              <p:nvPr/>
            </p:nvSpPr>
            <p:spPr bwMode="auto">
              <a:xfrm>
                <a:off x="2941638" y="1593850"/>
                <a:ext cx="2776537" cy="636588"/>
              </a:xfrm>
              <a:prstGeom prst="rect">
                <a:avLst/>
              </a:prstGeom>
              <a:noFill/>
              <a:ln>
                <a:noFill/>
              </a:ln>
            </p:spPr>
            <p:txBody>
              <a:bodyPr>
                <a:normAutofit fontScale="85000" lnSpcReduction="10000"/>
              </a:bodyPr>
              <a:lstStyle/>
              <a:p>
                <a:pPr/>
                <a14:m>
                  <m:oMathPara xmlns:m="http://schemas.openxmlformats.org/officeDocument/2006/math">
                    <m:oMathParaPr>
                      <m:jc m:val="left"/>
                    </m:oMathParaPr>
                    <m:oMath xmlns:m="http://schemas.openxmlformats.org/officeDocument/2006/math">
                      <m:sSub>
                        <m:sSubPr>
                          <m:ctrlPr>
                            <a:rPr lang="en-US" i="1" smtClean="0">
                              <a:solidFill>
                                <a:srgbClr val="000000"/>
                              </a:solidFill>
                              <a:latin typeface="Cambria Math" panose="02040503050406030204" pitchFamily="18" charset="0"/>
                            </a:rPr>
                          </m:ctrlPr>
                        </m:sSubPr>
                        <m:e>
                          <m:r>
                            <a:rPr lang="en-US" i="1">
                              <a:solidFill>
                                <a:srgbClr val="000000"/>
                              </a:solidFill>
                              <a:latin typeface="Cambria Math" panose="02040503050406030204" pitchFamily="18" charset="0"/>
                            </a:rPr>
                            <m:t>𝑣</m:t>
                          </m:r>
                        </m:e>
                        <m:sub>
                          <m:r>
                            <a:rPr lang="en-US" i="1">
                              <a:solidFill>
                                <a:srgbClr val="000000"/>
                              </a:solidFill>
                              <a:latin typeface="Cambria Math" panose="02040503050406030204" pitchFamily="18" charset="0"/>
                            </a:rPr>
                            <m:t>𝑐</m:t>
                          </m:r>
                        </m:sub>
                      </m:sSub>
                      <m:r>
                        <a:rPr lang="en-US" i="1">
                          <a:solidFill>
                            <a:srgbClr val="000000"/>
                          </a:solidFill>
                          <a:latin typeface="Cambria Math" panose="02040503050406030204" pitchFamily="18" charset="0"/>
                        </a:rPr>
                        <m:t>=</m:t>
                      </m:r>
                      <m:f>
                        <m:fPr>
                          <m:ctrlPr>
                            <a:rPr lang="en-US" i="1">
                              <a:solidFill>
                                <a:srgbClr val="000000"/>
                              </a:solidFill>
                              <a:latin typeface="Cambria Math" panose="02040503050406030204" pitchFamily="18" charset="0"/>
                            </a:rPr>
                          </m:ctrlPr>
                        </m:fPr>
                        <m:num>
                          <m:r>
                            <a:rPr lang="en-US" b="0" i="1" smtClean="0">
                              <a:solidFill>
                                <a:srgbClr val="000000"/>
                              </a:solidFill>
                              <a:latin typeface="Cambria Math" panose="02040503050406030204" pitchFamily="18" charset="0"/>
                            </a:rPr>
                            <m:t>𝑑</m:t>
                          </m:r>
                        </m:num>
                        <m:den>
                          <m:r>
                            <a:rPr lang="en-US" i="1">
                              <a:solidFill>
                                <a:srgbClr val="000000"/>
                              </a:solidFill>
                              <a:latin typeface="Cambria Math" panose="02040503050406030204" pitchFamily="18" charset="0"/>
                            </a:rPr>
                            <m:t>𝑇</m:t>
                          </m:r>
                        </m:den>
                      </m:f>
                      <m:r>
                        <a:rPr lang="en-US" i="1">
                          <a:solidFill>
                            <a:srgbClr val="000000"/>
                          </a:solidFill>
                          <a:latin typeface="Cambria Math" panose="02040503050406030204" pitchFamily="18" charset="0"/>
                        </a:rPr>
                        <m:t>=</m:t>
                      </m:r>
                      <m:f>
                        <m:fPr>
                          <m:ctrlPr>
                            <a:rPr lang="en-US" i="1">
                              <a:solidFill>
                                <a:srgbClr val="000000"/>
                              </a:solidFill>
                              <a:latin typeface="Cambria Math" panose="02040503050406030204" pitchFamily="18" charset="0"/>
                            </a:rPr>
                          </m:ctrlPr>
                        </m:fPr>
                        <m:num>
                          <m:r>
                            <a:rPr lang="en-US" i="1">
                              <a:solidFill>
                                <a:srgbClr val="000000"/>
                              </a:solidFill>
                              <a:latin typeface="Cambria Math" panose="02040503050406030204" pitchFamily="18" charset="0"/>
                            </a:rPr>
                            <m:t>𝑄</m:t>
                          </m:r>
                        </m:num>
                        <m:den>
                          <m:r>
                            <a:rPr lang="en-US" i="1">
                              <a:solidFill>
                                <a:srgbClr val="000000"/>
                              </a:solidFill>
                              <a:latin typeface="Cambria Math" panose="02040503050406030204" pitchFamily="18" charset="0"/>
                            </a:rPr>
                            <m:t>𝐴</m:t>
                          </m:r>
                        </m:den>
                      </m:f>
                      <m:r>
                        <a:rPr lang="en-US" i="1">
                          <a:solidFill>
                            <a:srgbClr val="000000"/>
                          </a:solidFill>
                          <a:latin typeface="Cambria Math" panose="02040503050406030204" pitchFamily="18" charset="0"/>
                        </a:rPr>
                        <m:t>=</m:t>
                      </m:r>
                      <m:r>
                        <a:rPr lang="en-US" i="1">
                          <a:solidFill>
                            <a:srgbClr val="000000"/>
                          </a:solidFill>
                          <a:latin typeface="Cambria Math" panose="02040503050406030204" pitchFamily="18" charset="0"/>
                        </a:rPr>
                        <m:t>𝑜𝑣𝑒𝑟𝑓𝑙𝑜𝑤𝑟𝑎𝑡𝑒</m:t>
                      </m:r>
                    </m:oMath>
                  </m:oMathPara>
                </a14:m>
                <a:endParaRPr lang="en-US" dirty="0"/>
              </a:p>
            </p:txBody>
          </p:sp>
        </mc:Choice>
        <mc:Fallback xmlns="">
          <p:sp>
            <p:nvSpPr>
              <p:cNvPr id="6" name="Object 8"/>
              <p:cNvSpPr txBox="1">
                <a:spLocks noRot="1" noChangeAspect="1" noMove="1" noResize="1" noEditPoints="1" noAdjustHandles="1" noChangeArrowheads="1" noChangeShapeType="1" noTextEdit="1"/>
              </p:cNvSpPr>
              <p:nvPr/>
            </p:nvSpPr>
            <p:spPr bwMode="auto">
              <a:xfrm>
                <a:off x="2941638" y="1593850"/>
                <a:ext cx="2776537" cy="636588"/>
              </a:xfrm>
              <a:prstGeom prst="rect">
                <a:avLst/>
              </a:prstGeom>
              <a:blipFill>
                <a:blip r:embed="rId2"/>
                <a:stretch>
                  <a:fillRect/>
                </a:stretch>
              </a:blipFill>
              <a:ln>
                <a:noFill/>
              </a:ln>
            </p:spPr>
            <p:txBody>
              <a:bodyPr/>
              <a:lstStyle/>
              <a:p>
                <a:r>
                  <a:rPr lang="en-US">
                    <a:noFill/>
                  </a:rPr>
                  <a:t> </a:t>
                </a:r>
              </a:p>
            </p:txBody>
          </p:sp>
        </mc:Fallback>
      </mc:AlternateContent>
      <p:graphicFrame>
        <p:nvGraphicFramePr>
          <p:cNvPr id="7" name="Object 10"/>
          <p:cNvGraphicFramePr>
            <a:graphicFrameLocks noChangeAspect="1"/>
          </p:cNvGraphicFramePr>
          <p:nvPr>
            <p:extLst>
              <p:ext uri="{D42A27DB-BD31-4B8C-83A1-F6EECF244321}">
                <p14:modId xmlns:p14="http://schemas.microsoft.com/office/powerpoint/2010/main" val="2916590252"/>
              </p:ext>
            </p:extLst>
          </p:nvPr>
        </p:nvGraphicFramePr>
        <p:xfrm>
          <a:off x="2941934" y="3176070"/>
          <a:ext cx="2293937" cy="712788"/>
        </p:xfrm>
        <a:graphic>
          <a:graphicData uri="http://schemas.openxmlformats.org/presentationml/2006/ole">
            <mc:AlternateContent xmlns:mc="http://schemas.openxmlformats.org/markup-compatibility/2006">
              <mc:Choice xmlns:v="urn:schemas-microsoft-com:vml" Requires="v">
                <p:oleObj name="Equation" r:id="rId3" imgW="1396800" imgH="431640" progId="Equation.DSMT4">
                  <p:embed/>
                </p:oleObj>
              </mc:Choice>
              <mc:Fallback>
                <p:oleObj name="Equation" r:id="rId3" imgW="1396800" imgH="431640" progId="Equation.DSMT4">
                  <p:embed/>
                  <p:pic>
                    <p:nvPicPr>
                      <p:cNvPr id="7" name="Object 10"/>
                      <p:cNvPicPr>
                        <a:picLocks noChangeAspect="1" noChangeArrowheads="1"/>
                      </p:cNvPicPr>
                      <p:nvPr/>
                    </p:nvPicPr>
                    <p:blipFill>
                      <a:blip r:embed="rId4"/>
                      <a:srcRect/>
                      <a:stretch>
                        <a:fillRect/>
                      </a:stretch>
                    </p:blipFill>
                    <p:spPr bwMode="auto">
                      <a:xfrm>
                        <a:off x="2941934" y="3176070"/>
                        <a:ext cx="2293937" cy="712788"/>
                      </a:xfrm>
                      <a:prstGeom prst="rect">
                        <a:avLst/>
                      </a:prstGeom>
                      <a:noFill/>
                      <a:ln>
                        <a:noFill/>
                      </a:ln>
                    </p:spPr>
                  </p:pic>
                </p:oleObj>
              </mc:Fallback>
            </mc:AlternateContent>
          </a:graphicData>
        </a:graphic>
      </p:graphicFrame>
      <p:graphicFrame>
        <p:nvGraphicFramePr>
          <p:cNvPr id="8" name="Object 12"/>
          <p:cNvGraphicFramePr>
            <a:graphicFrameLocks noChangeAspect="1"/>
          </p:cNvGraphicFramePr>
          <p:nvPr>
            <p:extLst>
              <p:ext uri="{D42A27DB-BD31-4B8C-83A1-F6EECF244321}">
                <p14:modId xmlns:p14="http://schemas.microsoft.com/office/powerpoint/2010/main" val="732492078"/>
              </p:ext>
            </p:extLst>
          </p:nvPr>
        </p:nvGraphicFramePr>
        <p:xfrm>
          <a:off x="2941934" y="4627267"/>
          <a:ext cx="1933575" cy="896938"/>
        </p:xfrm>
        <a:graphic>
          <a:graphicData uri="http://schemas.openxmlformats.org/presentationml/2006/ole">
            <mc:AlternateContent xmlns:mc="http://schemas.openxmlformats.org/markup-compatibility/2006">
              <mc:Choice xmlns:v="urn:schemas-microsoft-com:vml" Requires="v">
                <p:oleObj name="Equation" r:id="rId5" imgW="1155600" imgH="533160" progId="Equation.DSMT4">
                  <p:embed/>
                </p:oleObj>
              </mc:Choice>
              <mc:Fallback>
                <p:oleObj name="Equation" r:id="rId5" imgW="1155600" imgH="533160" progId="Equation.DSMT4">
                  <p:embed/>
                  <p:pic>
                    <p:nvPicPr>
                      <p:cNvPr id="8" name="Object 12"/>
                      <p:cNvPicPr>
                        <a:picLocks noChangeAspect="1" noChangeArrowheads="1"/>
                      </p:cNvPicPr>
                      <p:nvPr/>
                    </p:nvPicPr>
                    <p:blipFill>
                      <a:blip r:embed="rId6"/>
                      <a:srcRect/>
                      <a:stretch>
                        <a:fillRect/>
                      </a:stretch>
                    </p:blipFill>
                    <p:spPr bwMode="auto">
                      <a:xfrm>
                        <a:off x="2941934" y="4627267"/>
                        <a:ext cx="1933575" cy="896938"/>
                      </a:xfrm>
                      <a:prstGeom prst="rect">
                        <a:avLst/>
                      </a:prstGeom>
                      <a:noFill/>
                      <a:ln w="25400">
                        <a:solidFill>
                          <a:srgbClr val="FF0000"/>
                        </a:solidFill>
                        <a:miter lim="800000"/>
                        <a:headEnd/>
                        <a:tailEnd/>
                      </a:ln>
                    </p:spPr>
                  </p:pic>
                </p:oleObj>
              </mc:Fallback>
            </mc:AlternateContent>
          </a:graphicData>
        </a:graphic>
      </p:graphicFrame>
      <p:pic>
        <p:nvPicPr>
          <p:cNvPr id="5" name="Picture 4">
            <a:extLst>
              <a:ext uri="{FF2B5EF4-FFF2-40B4-BE49-F238E27FC236}">
                <a16:creationId xmlns:a16="http://schemas.microsoft.com/office/drawing/2014/main" id="{DD4C2FFE-8DB4-19C1-69C3-033DDD6DE384}"/>
              </a:ext>
            </a:extLst>
          </p:cNvPr>
          <p:cNvPicPr>
            <a:picLocks noChangeAspect="1"/>
          </p:cNvPicPr>
          <p:nvPr/>
        </p:nvPicPr>
        <p:blipFill>
          <a:blip r:embed="rId7"/>
          <a:stretch>
            <a:fillRect/>
          </a:stretch>
        </p:blipFill>
        <p:spPr>
          <a:xfrm>
            <a:off x="6293854" y="1115121"/>
            <a:ext cx="5056062" cy="4491324"/>
          </a:xfrm>
          <a:prstGeom prst="rect">
            <a:avLst/>
          </a:prstGeom>
        </p:spPr>
      </p:pic>
      <p:sp>
        <p:nvSpPr>
          <p:cNvPr id="11" name="TextBox 10">
            <a:extLst>
              <a:ext uri="{FF2B5EF4-FFF2-40B4-BE49-F238E27FC236}">
                <a16:creationId xmlns:a16="http://schemas.microsoft.com/office/drawing/2014/main" id="{40183686-9F85-8B70-1916-6BABCC5E51E9}"/>
              </a:ext>
            </a:extLst>
          </p:cNvPr>
          <p:cNvSpPr txBox="1"/>
          <p:nvPr/>
        </p:nvSpPr>
        <p:spPr>
          <a:xfrm>
            <a:off x="354986" y="6552077"/>
            <a:ext cx="11658600" cy="384721"/>
          </a:xfrm>
          <a:prstGeom prst="rect">
            <a:avLst/>
          </a:prstGeom>
          <a:noFill/>
        </p:spPr>
        <p:txBody>
          <a:bodyPr wrap="square" rtlCol="0">
            <a:spAutoFit/>
          </a:bodyPr>
          <a:lstStyle/>
          <a:p>
            <a:r>
              <a:rPr lang="en-US" sz="900" dirty="0"/>
              <a:t>Source: </a:t>
            </a:r>
            <a:r>
              <a:rPr lang="en-US" sz="900" dirty="0" err="1"/>
              <a:t>Verstraeten</a:t>
            </a:r>
            <a:r>
              <a:rPr lang="en-US" sz="900" dirty="0"/>
              <a:t>, G and </a:t>
            </a:r>
            <a:r>
              <a:rPr lang="en-US" sz="900" dirty="0" err="1"/>
              <a:t>Poesen</a:t>
            </a:r>
            <a:r>
              <a:rPr lang="en-US" sz="900" dirty="0"/>
              <a:t>, J., Estimating trap efficiency of small reservoirs and ponds: methods and implications for the assessment of sediment yield, Progress in Physical Geography 24, 2 (2000), pp. 219-251. </a:t>
            </a:r>
          </a:p>
          <a:p>
            <a:endParaRPr lang="en-US" sz="1000" dirty="0"/>
          </a:p>
        </p:txBody>
      </p:sp>
    </p:spTree>
    <p:extLst>
      <p:ext uri="{BB962C8B-B14F-4D97-AF65-F5344CB8AC3E}">
        <p14:creationId xmlns:p14="http://schemas.microsoft.com/office/powerpoint/2010/main" val="9144498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0A37F5-125E-FCA6-668C-9FAB02B2E861}"/>
              </a:ext>
            </a:extLst>
          </p:cNvPr>
          <p:cNvSpPr>
            <a:spLocks noGrp="1"/>
          </p:cNvSpPr>
          <p:nvPr>
            <p:ph type="title"/>
          </p:nvPr>
        </p:nvSpPr>
        <p:spPr/>
        <p:txBody>
          <a:bodyPr/>
          <a:lstStyle/>
          <a:p>
            <a:r>
              <a:rPr kumimoji="0" lang="en-US" altLang="en-US" sz="3200" b="0" i="0" u="none" strike="noStrike" cap="none" normalizeH="0" baseline="0" dirty="0">
                <a:ln>
                  <a:noFill/>
                </a:ln>
                <a:solidFill>
                  <a:srgbClr val="172B4D"/>
                </a:solidFill>
                <a:effectLst/>
                <a:latin typeface="Arial" panose="020B0604020202020204" pitchFamily="34" charset="0"/>
                <a:ea typeface="-apple-system"/>
              </a:rPr>
              <a:t>Chen Sediment Trap</a:t>
            </a:r>
            <a:endParaRPr lang="en-US" dirty="0"/>
          </a:p>
        </p:txBody>
      </p:sp>
      <p:sp>
        <p:nvSpPr>
          <p:cNvPr id="3" name="Content Placeholder 2">
            <a:extLst>
              <a:ext uri="{FF2B5EF4-FFF2-40B4-BE49-F238E27FC236}">
                <a16:creationId xmlns:a16="http://schemas.microsoft.com/office/drawing/2014/main" id="{A4B74458-0EE9-FBB1-108E-2D69B42904EF}"/>
              </a:ext>
            </a:extLst>
          </p:cNvPr>
          <p:cNvSpPr>
            <a:spLocks noGrp="1"/>
          </p:cNvSpPr>
          <p:nvPr>
            <p:ph idx="1"/>
          </p:nvPr>
        </p:nvSpPr>
        <p:spPr>
          <a:xfrm>
            <a:off x="266700" y="1028700"/>
            <a:ext cx="6127012" cy="5600700"/>
          </a:xfrm>
        </p:spPr>
        <p:txBody>
          <a:bodyPr/>
          <a:lstStyle/>
          <a:p>
            <a:pPr marL="285750" marR="0" lvl="0" indent="-28575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pPr>
            <a:r>
              <a:rPr lang="en-US" sz="1400" b="0" i="0" dirty="0">
                <a:solidFill>
                  <a:srgbClr val="172B4D"/>
                </a:solidFill>
                <a:effectLst/>
                <a:latin typeface="+mn-lt"/>
              </a:rPr>
              <a:t>The trap efficiency can be estimated by comparing the settling velocity of the sediment to a critical settling velocity (Chen, 1975). </a:t>
            </a:r>
            <a:endParaRPr kumimoji="0" lang="en-US" altLang="en-US" sz="1400" b="0" i="0" u="none" strike="noStrike" cap="none" normalizeH="0" baseline="0" dirty="0">
              <a:ln>
                <a:noFill/>
              </a:ln>
              <a:solidFill>
                <a:srgbClr val="172B4D"/>
              </a:solidFill>
              <a:effectLst/>
              <a:latin typeface="+mn-lt"/>
              <a:ea typeface="-apple-system"/>
            </a:endParaRPr>
          </a:p>
          <a:p>
            <a:pPr lvl="2"/>
            <a:r>
              <a:rPr lang="en-US" sz="1400" b="1" i="0" dirty="0">
                <a:solidFill>
                  <a:srgbClr val="0E101A"/>
                </a:solidFill>
                <a:effectLst/>
                <a:latin typeface="+mn-lt"/>
              </a:rPr>
              <a:t>Method: </a:t>
            </a:r>
            <a:r>
              <a:rPr lang="en-US" sz="1400" i="0" dirty="0">
                <a:solidFill>
                  <a:srgbClr val="0E101A"/>
                </a:solidFill>
                <a:effectLst/>
                <a:latin typeface="+mn-lt"/>
              </a:rPr>
              <a:t>Select a </a:t>
            </a:r>
            <a:r>
              <a:rPr lang="en-US" sz="1600" b="1" i="0" dirty="0">
                <a:solidFill>
                  <a:srgbClr val="172B4D"/>
                </a:solidFill>
                <a:effectLst/>
                <a:latin typeface="-apple-system"/>
              </a:rPr>
              <a:t>Fixed Temperature</a:t>
            </a:r>
            <a:r>
              <a:rPr lang="en-US" sz="1600" b="0" i="0" dirty="0">
                <a:solidFill>
                  <a:srgbClr val="172B4D"/>
                </a:solidFill>
                <a:effectLst/>
                <a:latin typeface="-apple-system"/>
              </a:rPr>
              <a:t> or a </a:t>
            </a:r>
            <a:r>
              <a:rPr lang="en-US" sz="1600" b="1" i="0" dirty="0">
                <a:solidFill>
                  <a:srgbClr val="172B4D"/>
                </a:solidFill>
                <a:effectLst/>
                <a:latin typeface="-apple-system"/>
              </a:rPr>
              <a:t>Temperature Time-Series Gage</a:t>
            </a:r>
            <a:r>
              <a:rPr lang="en-US" sz="1600" b="0" i="0" dirty="0">
                <a:solidFill>
                  <a:srgbClr val="172B4D"/>
                </a:solidFill>
                <a:effectLst/>
                <a:latin typeface="-apple-system"/>
              </a:rPr>
              <a:t>.</a:t>
            </a:r>
            <a:r>
              <a:rPr lang="en-US" sz="1400" b="0" i="0" dirty="0">
                <a:solidFill>
                  <a:srgbClr val="0E101A"/>
                </a:solidFill>
                <a:effectLst/>
                <a:latin typeface="+mn-lt"/>
              </a:rPr>
              <a:t> </a:t>
            </a:r>
            <a:endParaRPr lang="en-US" sz="1400" b="0" i="0" dirty="0">
              <a:solidFill>
                <a:srgbClr val="172B4D"/>
              </a:solidFill>
              <a:effectLst/>
              <a:latin typeface="+mn-lt"/>
            </a:endParaRPr>
          </a:p>
          <a:p>
            <a:pPr lvl="2"/>
            <a:r>
              <a:rPr lang="en-US" sz="1400" b="1" i="0" dirty="0">
                <a:solidFill>
                  <a:srgbClr val="172B4D"/>
                </a:solidFill>
                <a:effectLst/>
                <a:latin typeface="+mn-lt"/>
              </a:rPr>
              <a:t>Reservoir Capacity Method: </a:t>
            </a:r>
            <a:r>
              <a:rPr lang="en-US" sz="1400" b="0" i="0" dirty="0">
                <a:solidFill>
                  <a:srgbClr val="172B4D"/>
                </a:solidFill>
                <a:effectLst/>
                <a:latin typeface="+mn-lt"/>
              </a:rPr>
              <a:t>the option for simulating the dynamic reservoir/debris basin volume reduction;</a:t>
            </a:r>
          </a:p>
          <a:p>
            <a:pPr lvl="3"/>
            <a:r>
              <a:rPr lang="en-US" sz="1400" b="1" i="0" dirty="0">
                <a:solidFill>
                  <a:srgbClr val="172B4D"/>
                </a:solidFill>
                <a:effectLst/>
                <a:latin typeface="+mn-lt"/>
              </a:rPr>
              <a:t>Yes: </a:t>
            </a:r>
            <a:r>
              <a:rPr lang="en-US" sz="1400" b="0" i="0" dirty="0">
                <a:solidFill>
                  <a:srgbClr val="172B4D"/>
                </a:solidFill>
                <a:effectLst/>
                <a:latin typeface="+mn-lt"/>
              </a:rPr>
              <a:t>two deposition shape options (</a:t>
            </a:r>
            <a:r>
              <a:rPr lang="en-US" sz="1400" b="1" i="0" dirty="0">
                <a:solidFill>
                  <a:srgbClr val="172B4D"/>
                </a:solidFill>
                <a:effectLst/>
                <a:latin typeface="+mn-lt"/>
              </a:rPr>
              <a:t>V-Shape</a:t>
            </a:r>
            <a:r>
              <a:rPr lang="en-US" sz="1400" b="0" i="0" dirty="0">
                <a:solidFill>
                  <a:srgbClr val="172B4D"/>
                </a:solidFill>
                <a:effectLst/>
                <a:latin typeface="+mn-lt"/>
              </a:rPr>
              <a:t> and </a:t>
            </a:r>
            <a:r>
              <a:rPr lang="en-US" sz="1400" b="1" i="0" dirty="0">
                <a:solidFill>
                  <a:srgbClr val="172B4D"/>
                </a:solidFill>
                <a:effectLst/>
                <a:latin typeface="+mn-lt"/>
              </a:rPr>
              <a:t>Elongated Taper</a:t>
            </a:r>
            <a:r>
              <a:rPr lang="en-US" sz="1400" b="0" i="0" dirty="0">
                <a:solidFill>
                  <a:srgbClr val="172B4D"/>
                </a:solidFill>
                <a:effectLst/>
                <a:latin typeface="+mn-lt"/>
              </a:rPr>
              <a:t>) .  </a:t>
            </a:r>
          </a:p>
          <a:p>
            <a:pPr lvl="4"/>
            <a:r>
              <a:rPr lang="en-US" sz="1400" b="1" i="0" dirty="0">
                <a:solidFill>
                  <a:srgbClr val="172B4D"/>
                </a:solidFill>
                <a:effectLst/>
                <a:latin typeface="+mn-lt"/>
              </a:rPr>
              <a:t>V-Shape</a:t>
            </a:r>
            <a:r>
              <a:rPr lang="en-US" sz="1400" b="0" i="0" dirty="0">
                <a:solidFill>
                  <a:srgbClr val="172B4D"/>
                </a:solidFill>
                <a:effectLst/>
                <a:latin typeface="+mn-lt"/>
              </a:rPr>
              <a:t> update the elevation-storage curve and elevation-area curve from the reservoir bottom elevation based on the siltation volume by each grain size (Clay, Silt, Sand, and Gravel) at each time step.</a:t>
            </a:r>
          </a:p>
          <a:p>
            <a:pPr lvl="4"/>
            <a:r>
              <a:rPr lang="en-US" sz="1400" b="1" i="0" dirty="0">
                <a:solidFill>
                  <a:srgbClr val="172B4D"/>
                </a:solidFill>
                <a:effectLst/>
                <a:latin typeface="+mn-lt"/>
              </a:rPr>
              <a:t>Elongated Taper</a:t>
            </a:r>
            <a:r>
              <a:rPr lang="en-US" sz="1400" b="0" i="0" dirty="0">
                <a:solidFill>
                  <a:srgbClr val="172B4D"/>
                </a:solidFill>
                <a:effectLst/>
                <a:latin typeface="+mn-lt"/>
              </a:rPr>
              <a:t> update the elevation-storage curve and elevation-area curve from the reservoir bottom for fine particles (Clay and Silt) and from the reservoir top elevation for the granular materials (sand and gravel) based on the siltation volume at each time step. </a:t>
            </a:r>
            <a:endParaRPr lang="en-US" sz="1400" dirty="0">
              <a:latin typeface="+mn-lt"/>
            </a:endParaRPr>
          </a:p>
        </p:txBody>
      </p:sp>
      <p:pic>
        <p:nvPicPr>
          <p:cNvPr id="6" name="Picture 2">
            <a:extLst>
              <a:ext uri="{FF2B5EF4-FFF2-40B4-BE49-F238E27FC236}">
                <a16:creationId xmlns:a16="http://schemas.microsoft.com/office/drawing/2014/main" id="{42E7CC4E-C9AB-B7E8-53AA-3F3E7A0D4B3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10069" y="2337219"/>
            <a:ext cx="5005614" cy="2860351"/>
          </a:xfrm>
          <a:prstGeom prst="rect">
            <a:avLst/>
          </a:prstGeom>
          <a:noFill/>
          <a:ln w="12700">
            <a:solidFill>
              <a:schemeClr val="bg2"/>
            </a:solidFill>
          </a:ln>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76B9D674-B979-181F-3E22-19693B6195E0}"/>
              </a:ext>
            </a:extLst>
          </p:cNvPr>
          <p:cNvSpPr txBox="1"/>
          <p:nvPr/>
        </p:nvSpPr>
        <p:spPr>
          <a:xfrm>
            <a:off x="819808" y="6082688"/>
            <a:ext cx="10945426" cy="646331"/>
          </a:xfrm>
          <a:prstGeom prst="rect">
            <a:avLst/>
          </a:prstGeom>
          <a:noFill/>
        </p:spPr>
        <p:txBody>
          <a:bodyPr wrap="square" rtlCol="0">
            <a:spAutoFit/>
          </a:bodyPr>
          <a:lstStyle/>
          <a:p>
            <a:r>
              <a:rPr lang="en-US" b="1" dirty="0"/>
              <a:t>Note: In a future version, we will introduce two deposition pattern choices for each grain size to enhance precision.</a:t>
            </a:r>
          </a:p>
        </p:txBody>
      </p:sp>
    </p:spTree>
    <p:extLst>
      <p:ext uri="{BB962C8B-B14F-4D97-AF65-F5344CB8AC3E}">
        <p14:creationId xmlns:p14="http://schemas.microsoft.com/office/powerpoint/2010/main" val="21687806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3438" y="241154"/>
            <a:ext cx="10217333" cy="737041"/>
          </a:xfrm>
        </p:spPr>
        <p:txBody>
          <a:bodyPr/>
          <a:lstStyle/>
          <a:p>
            <a:r>
              <a:rPr lang="en-US" dirty="0"/>
              <a:t>Brune’s Sediment Trap (</a:t>
            </a:r>
            <a:r>
              <a:rPr lang="en-US" dirty="0" err="1"/>
              <a:t>Brune</a:t>
            </a:r>
            <a:r>
              <a:rPr lang="en-US" dirty="0"/>
              <a:t> 1953)</a:t>
            </a:r>
          </a:p>
        </p:txBody>
      </p:sp>
      <p:sp>
        <p:nvSpPr>
          <p:cNvPr id="3" name="Content Placeholder 2"/>
          <p:cNvSpPr>
            <a:spLocks noGrp="1"/>
          </p:cNvSpPr>
          <p:nvPr>
            <p:ph idx="1"/>
          </p:nvPr>
        </p:nvSpPr>
        <p:spPr>
          <a:xfrm>
            <a:off x="266700" y="1148316"/>
            <a:ext cx="11658600" cy="5481084"/>
          </a:xfrm>
        </p:spPr>
        <p:txBody>
          <a:bodyPr/>
          <a:lstStyle/>
          <a:p>
            <a:pPr marL="342900" indent="-342900">
              <a:buFont typeface="Arial" panose="020B0604020202020204" pitchFamily="34" charset="0"/>
              <a:buChar char="•"/>
            </a:pPr>
            <a:r>
              <a:rPr lang="en-US" dirty="0"/>
              <a:t>Capacity/Annual Inflow Ratio</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endParaRPr lang="en-US" dirty="0"/>
          </a:p>
          <a:p>
            <a:pPr marL="1030288" lvl="3" indent="-342900"/>
            <a:endParaRPr lang="en-US" dirty="0"/>
          </a:p>
          <a:p>
            <a:pPr marL="1030288" lvl="3" indent="-342900">
              <a:buFont typeface="Arial" panose="020B0604020202020204" pitchFamily="34" charset="0"/>
              <a:buChar char="•"/>
            </a:pPr>
            <a:r>
              <a:rPr lang="en-US" i="1" dirty="0" err="1"/>
              <a:t>V</a:t>
            </a:r>
            <a:r>
              <a:rPr lang="en-US" i="1" baseline="-25000" dirty="0" err="1"/>
              <a:t>res</a:t>
            </a:r>
            <a:r>
              <a:rPr lang="en-US" i="1" baseline="-25000" dirty="0"/>
              <a:t> </a:t>
            </a:r>
            <a:r>
              <a:rPr lang="en-US" i="1" dirty="0"/>
              <a:t>= </a:t>
            </a:r>
            <a:r>
              <a:rPr lang="en-US" i="1" baseline="-25000" dirty="0"/>
              <a:t> </a:t>
            </a:r>
            <a:r>
              <a:rPr lang="en-US" i="1" dirty="0"/>
              <a:t>Reservoir Capacity</a:t>
            </a:r>
          </a:p>
          <a:p>
            <a:pPr marL="1030288" lvl="3" indent="-342900">
              <a:buFont typeface="Arial" panose="020B0604020202020204" pitchFamily="34" charset="0"/>
              <a:buChar char="•"/>
            </a:pPr>
            <a:r>
              <a:rPr lang="en-US" i="1" dirty="0" err="1"/>
              <a:t>V</a:t>
            </a:r>
            <a:r>
              <a:rPr lang="en-US" i="1" baseline="-25000" dirty="0" err="1"/>
              <a:t>inflow</a:t>
            </a:r>
            <a:r>
              <a:rPr lang="en-US" i="1" baseline="-25000" dirty="0"/>
              <a:t> </a:t>
            </a:r>
            <a:r>
              <a:rPr lang="en-US" i="1" dirty="0"/>
              <a:t>= Annual Inflow (A user specified initial value is required)</a:t>
            </a:r>
          </a:p>
          <a:p>
            <a:pPr marL="1030288" lvl="3" indent="-342900">
              <a:buFont typeface="Arial" panose="020B0604020202020204" pitchFamily="34" charset="0"/>
              <a:buChar char="•"/>
            </a:pPr>
            <a:endParaRPr lang="en-US" i="1" dirty="0"/>
          </a:p>
          <a:p>
            <a:pPr marL="1030288" lvl="3" indent="-342900"/>
            <a:endParaRPr lang="en-US" i="1" dirty="0"/>
          </a:p>
          <a:p>
            <a:pPr marL="1030288" lvl="3" indent="-342900"/>
            <a:endParaRPr lang="en-US" baseline="-25000" dirty="0"/>
          </a:p>
          <a:p>
            <a:pPr marL="342900" indent="-342900">
              <a:buFont typeface="Arial" panose="020B0604020202020204" pitchFamily="34" charset="0"/>
              <a:buChar char="•"/>
            </a:pPr>
            <a:r>
              <a:rPr lang="en-US" dirty="0"/>
              <a:t>Trapping Efficiency</a:t>
            </a:r>
          </a:p>
          <a:p>
            <a:pPr marL="1035050" lvl="2" indent="-342900"/>
            <a:endParaRPr lang="en-US" dirty="0"/>
          </a:p>
          <a:p>
            <a:pPr marL="1035050" lvl="2" indent="-342900"/>
            <a:endParaRPr lang="en-US" dirty="0"/>
          </a:p>
          <a:p>
            <a:pPr marL="1035050" lvl="2" indent="-342900"/>
            <a:endParaRPr lang="en-US" dirty="0"/>
          </a:p>
          <a:p>
            <a:pPr marL="1035050" lvl="2" indent="-342900"/>
            <a:endParaRPr lang="en-US" dirty="0"/>
          </a:p>
          <a:p>
            <a:pPr marL="1030288" lvl="3" indent="-342900">
              <a:buFont typeface="Arial" panose="020B0604020202020204" pitchFamily="34" charset="0"/>
              <a:buChar char="•"/>
            </a:pPr>
            <a:r>
              <a:rPr lang="en-US" i="1" dirty="0"/>
              <a:t>a</a:t>
            </a:r>
            <a:r>
              <a:rPr lang="en-US" i="1" baseline="-25000" dirty="0"/>
              <a:t> </a:t>
            </a:r>
            <a:r>
              <a:rPr lang="en-US" i="1" dirty="0"/>
              <a:t>= </a:t>
            </a:r>
            <a:r>
              <a:rPr lang="en-US" i="1" baseline="-25000" dirty="0"/>
              <a:t> </a:t>
            </a:r>
            <a:r>
              <a:rPr lang="en-US" i="1" dirty="0"/>
              <a:t>Coefficient (Low=95, Medium=97, High=100)</a:t>
            </a:r>
          </a:p>
          <a:p>
            <a:pPr marL="1030288" lvl="3" indent="-342900">
              <a:buFont typeface="Arial" panose="020B0604020202020204" pitchFamily="34" charset="0"/>
              <a:buChar char="•"/>
            </a:pPr>
            <a:r>
              <a:rPr lang="en-US" i="1" dirty="0"/>
              <a:t>b</a:t>
            </a:r>
            <a:r>
              <a:rPr lang="en-US" i="1" baseline="-25000" dirty="0"/>
              <a:t> </a:t>
            </a:r>
            <a:r>
              <a:rPr lang="en-US" i="1" dirty="0"/>
              <a:t>= </a:t>
            </a:r>
            <a:r>
              <a:rPr lang="en-US" i="1" baseline="-25000" dirty="0"/>
              <a:t> </a:t>
            </a:r>
            <a:r>
              <a:rPr lang="en-US" i="1" dirty="0"/>
              <a:t>Coefficient (Low=5.37, 6.42, High=7.71)</a:t>
            </a:r>
          </a:p>
        </p:txBody>
      </p:sp>
      <mc:AlternateContent xmlns:mc="http://schemas.openxmlformats.org/markup-compatibility/2006" xmlns:a14="http://schemas.microsoft.com/office/drawing/2010/main">
        <mc:Choice Requires="a14">
          <p:sp>
            <p:nvSpPr>
              <p:cNvPr id="6" name="Object 8"/>
              <p:cNvSpPr txBox="1"/>
              <p:nvPr/>
            </p:nvSpPr>
            <p:spPr bwMode="auto">
              <a:xfrm>
                <a:off x="1826769" y="1624029"/>
                <a:ext cx="2776537" cy="636588"/>
              </a:xfrm>
              <a:prstGeom prst="rect">
                <a:avLst/>
              </a:prstGeom>
              <a:noFill/>
              <a:ln>
                <a:noFill/>
              </a:ln>
            </p:spPr>
            <p:txBody>
              <a:bodyPr>
                <a:normAutofit fontScale="85000" lnSpcReduction="10000"/>
              </a:bodyPr>
              <a:lstStyle/>
              <a:p>
                <a:pPr/>
                <a14:m>
                  <m:oMathPara xmlns:m="http://schemas.openxmlformats.org/officeDocument/2006/math">
                    <m:oMathParaPr>
                      <m:jc m:val="left"/>
                    </m:oMathParaPr>
                    <m:oMath xmlns:m="http://schemas.openxmlformats.org/officeDocument/2006/math">
                      <m:sSub>
                        <m:sSubPr>
                          <m:ctrlPr>
                            <a:rPr lang="en-US" i="1" smtClean="0">
                              <a:solidFill>
                                <a:srgbClr val="000000"/>
                              </a:solidFill>
                              <a:latin typeface="Cambria Math" panose="02040503050406030204" pitchFamily="18" charset="0"/>
                            </a:rPr>
                          </m:ctrlPr>
                        </m:sSubPr>
                        <m:e>
                          <m:r>
                            <a:rPr lang="en-US" b="0" i="1" smtClean="0">
                              <a:solidFill>
                                <a:srgbClr val="000000"/>
                              </a:solidFill>
                              <a:latin typeface="Cambria Math" panose="02040503050406030204" pitchFamily="18" charset="0"/>
                            </a:rPr>
                            <m:t>𝑉</m:t>
                          </m:r>
                        </m:e>
                        <m:sub>
                          <m:r>
                            <a:rPr lang="en-US" b="0" i="1" smtClean="0">
                              <a:solidFill>
                                <a:srgbClr val="000000"/>
                              </a:solidFill>
                              <a:latin typeface="Cambria Math" panose="02040503050406030204" pitchFamily="18" charset="0"/>
                            </a:rPr>
                            <m:t>∗</m:t>
                          </m:r>
                        </m:sub>
                      </m:sSub>
                      <m:r>
                        <a:rPr lang="en-US" i="1">
                          <a:solidFill>
                            <a:srgbClr val="000000"/>
                          </a:solidFill>
                          <a:latin typeface="Cambria Math" panose="02040503050406030204" pitchFamily="18" charset="0"/>
                        </a:rPr>
                        <m:t>=</m:t>
                      </m:r>
                      <m:f>
                        <m:fPr>
                          <m:ctrlPr>
                            <a:rPr lang="en-US" i="1" smtClean="0">
                              <a:solidFill>
                                <a:srgbClr val="000000"/>
                              </a:solidFill>
                              <a:latin typeface="Cambria Math" panose="02040503050406030204" pitchFamily="18" charset="0"/>
                            </a:rPr>
                          </m:ctrlPr>
                        </m:fPr>
                        <m:num>
                          <m:sSub>
                            <m:sSubPr>
                              <m:ctrlPr>
                                <a:rPr lang="en-US" i="1" smtClean="0">
                                  <a:solidFill>
                                    <a:srgbClr val="000000"/>
                                  </a:solidFill>
                                  <a:latin typeface="Cambria Math" panose="02040503050406030204" pitchFamily="18" charset="0"/>
                                </a:rPr>
                              </m:ctrlPr>
                            </m:sSubPr>
                            <m:e>
                              <m:r>
                                <a:rPr lang="en-US" b="0" i="1" smtClean="0">
                                  <a:solidFill>
                                    <a:srgbClr val="000000"/>
                                  </a:solidFill>
                                  <a:latin typeface="Cambria Math" panose="02040503050406030204" pitchFamily="18" charset="0"/>
                                </a:rPr>
                                <m:t>𝑉</m:t>
                              </m:r>
                            </m:e>
                            <m:sub>
                              <m:r>
                                <a:rPr lang="en-US" b="0" i="1" smtClean="0">
                                  <a:solidFill>
                                    <a:srgbClr val="000000"/>
                                  </a:solidFill>
                                  <a:latin typeface="Cambria Math" panose="02040503050406030204" pitchFamily="18" charset="0"/>
                                </a:rPr>
                                <m:t>𝑟𝑒𝑠</m:t>
                              </m:r>
                            </m:sub>
                          </m:sSub>
                        </m:num>
                        <m:den>
                          <m:sSub>
                            <m:sSubPr>
                              <m:ctrlPr>
                                <a:rPr lang="en-US" i="1" smtClean="0">
                                  <a:solidFill>
                                    <a:srgbClr val="000000"/>
                                  </a:solidFill>
                                  <a:latin typeface="Cambria Math" panose="02040503050406030204" pitchFamily="18" charset="0"/>
                                </a:rPr>
                              </m:ctrlPr>
                            </m:sSubPr>
                            <m:e>
                              <m:r>
                                <a:rPr lang="en-US" b="0" i="1" smtClean="0">
                                  <a:solidFill>
                                    <a:srgbClr val="000000"/>
                                  </a:solidFill>
                                  <a:latin typeface="Cambria Math" panose="02040503050406030204" pitchFamily="18" charset="0"/>
                                </a:rPr>
                                <m:t>𝑉</m:t>
                              </m:r>
                            </m:e>
                            <m:sub>
                              <m:r>
                                <a:rPr lang="en-US" b="0" i="1" smtClean="0">
                                  <a:solidFill>
                                    <a:srgbClr val="000000"/>
                                  </a:solidFill>
                                  <a:latin typeface="Cambria Math" panose="02040503050406030204" pitchFamily="18" charset="0"/>
                                </a:rPr>
                                <m:t>𝑖𝑛𝑓𝑙𝑜𝑤</m:t>
                              </m:r>
                            </m:sub>
                          </m:sSub>
                        </m:den>
                      </m:f>
                    </m:oMath>
                  </m:oMathPara>
                </a14:m>
                <a:endParaRPr lang="en-US" dirty="0"/>
              </a:p>
            </p:txBody>
          </p:sp>
        </mc:Choice>
        <mc:Fallback xmlns="">
          <p:sp>
            <p:nvSpPr>
              <p:cNvPr id="6" name="Object 8"/>
              <p:cNvSpPr txBox="1">
                <a:spLocks noRot="1" noChangeAspect="1" noMove="1" noResize="1" noEditPoints="1" noAdjustHandles="1" noChangeArrowheads="1" noChangeShapeType="1" noTextEdit="1"/>
              </p:cNvSpPr>
              <p:nvPr/>
            </p:nvSpPr>
            <p:spPr bwMode="auto">
              <a:xfrm>
                <a:off x="1826769" y="1624029"/>
                <a:ext cx="2776537" cy="636588"/>
              </a:xfrm>
              <a:prstGeom prst="rect">
                <a:avLst/>
              </a:prstGeom>
              <a:blipFill>
                <a:blip r:embed="rId2"/>
                <a:stretch>
                  <a:fillRect/>
                </a:stretch>
              </a:blipFill>
              <a:ln>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Object 12"/>
              <p:cNvSpPr txBox="1"/>
              <p:nvPr/>
            </p:nvSpPr>
            <p:spPr bwMode="auto">
              <a:xfrm>
                <a:off x="1665265" y="4148915"/>
                <a:ext cx="2373335" cy="448469"/>
              </a:xfrm>
              <a:prstGeom prst="rect">
                <a:avLst/>
              </a:prstGeom>
              <a:noFill/>
              <a:ln w="25400">
                <a:solidFill>
                  <a:srgbClr val="FF0000"/>
                </a:solidFill>
                <a:miter lim="800000"/>
                <a:headEnd/>
                <a:tailEnd/>
              </a:ln>
            </p:spPr>
            <p:txBody>
              <a:bodyPr>
                <a:normAutofit/>
              </a:bodyPr>
              <a:lstStyle/>
              <a:p>
                <a:pPr/>
                <a14:m>
                  <m:oMathPara xmlns:m="http://schemas.openxmlformats.org/officeDocument/2006/math">
                    <m:oMathParaPr>
                      <m:jc m:val="left"/>
                    </m:oMathParaPr>
                    <m:oMath xmlns:m="http://schemas.openxmlformats.org/officeDocument/2006/math">
                      <m:r>
                        <a:rPr lang="en-US" i="1" smtClean="0">
                          <a:solidFill>
                            <a:srgbClr val="000000"/>
                          </a:solidFill>
                          <a:latin typeface="Cambria Math" panose="02040503050406030204" pitchFamily="18" charset="0"/>
                        </a:rPr>
                        <m:t>𝑇𝐸</m:t>
                      </m:r>
                      <m:r>
                        <a:rPr lang="en-US" i="1" smtClean="0">
                          <a:solidFill>
                            <a:srgbClr val="000000"/>
                          </a:solidFill>
                          <a:latin typeface="Cambria Math" panose="02040503050406030204" pitchFamily="18" charset="0"/>
                        </a:rPr>
                        <m:t>=</m:t>
                      </m:r>
                      <m:r>
                        <a:rPr lang="en-US" b="0" i="1" smtClean="0">
                          <a:solidFill>
                            <a:srgbClr val="000000"/>
                          </a:solidFill>
                          <a:latin typeface="Cambria Math" panose="02040503050406030204" pitchFamily="18" charset="0"/>
                        </a:rPr>
                        <m:t>𝑎</m:t>
                      </m:r>
                      <m:d>
                        <m:dPr>
                          <m:begChr m:val="["/>
                          <m:endChr m:val="]"/>
                          <m:ctrlPr>
                            <a:rPr lang="en-US" b="0" i="1" smtClean="0">
                              <a:solidFill>
                                <a:srgbClr val="000000"/>
                              </a:solidFill>
                              <a:latin typeface="Cambria Math" panose="02040503050406030204" pitchFamily="18" charset="0"/>
                            </a:rPr>
                          </m:ctrlPr>
                        </m:dPr>
                        <m:e>
                          <m:r>
                            <a:rPr lang="en-US" b="0" i="1" smtClean="0">
                              <a:solidFill>
                                <a:srgbClr val="000000"/>
                              </a:solidFill>
                              <a:latin typeface="Cambria Math" panose="02040503050406030204" pitchFamily="18" charset="0"/>
                            </a:rPr>
                            <m:t>1−2</m:t>
                          </m:r>
                          <m:sSup>
                            <m:sSupPr>
                              <m:ctrlPr>
                                <a:rPr lang="en-US" b="0" i="1" smtClean="0">
                                  <a:solidFill>
                                    <a:srgbClr val="000000"/>
                                  </a:solidFill>
                                  <a:latin typeface="Cambria Math" panose="02040503050406030204" pitchFamily="18" charset="0"/>
                                </a:rPr>
                              </m:ctrlPr>
                            </m:sSupPr>
                            <m:e>
                              <m:r>
                                <a:rPr lang="en-US" b="0" i="1" smtClean="0">
                                  <a:solidFill>
                                    <a:srgbClr val="000000"/>
                                  </a:solidFill>
                                  <a:latin typeface="Cambria Math" panose="02040503050406030204" pitchFamily="18" charset="0"/>
                                </a:rPr>
                                <m:t>𝑒</m:t>
                              </m:r>
                            </m:e>
                            <m:sup>
                              <m:r>
                                <a:rPr lang="en-US" b="0" i="1" smtClean="0">
                                  <a:solidFill>
                                    <a:srgbClr val="000000"/>
                                  </a:solidFill>
                                  <a:latin typeface="Cambria Math" panose="02040503050406030204" pitchFamily="18" charset="0"/>
                                </a:rPr>
                                <m:t>−</m:t>
                              </m:r>
                              <m:r>
                                <a:rPr lang="en-US" b="0" i="1" smtClean="0">
                                  <a:solidFill>
                                    <a:srgbClr val="000000"/>
                                  </a:solidFill>
                                  <a:latin typeface="Cambria Math" panose="02040503050406030204" pitchFamily="18" charset="0"/>
                                </a:rPr>
                                <m:t>𝑏</m:t>
                              </m:r>
                              <m:sSubSup>
                                <m:sSubSupPr>
                                  <m:ctrlPr>
                                    <a:rPr lang="en-US" b="0" i="1" smtClean="0">
                                      <a:solidFill>
                                        <a:srgbClr val="000000"/>
                                      </a:solidFill>
                                      <a:latin typeface="Cambria Math" panose="02040503050406030204" pitchFamily="18" charset="0"/>
                                    </a:rPr>
                                  </m:ctrlPr>
                                </m:sSubSupPr>
                                <m:e>
                                  <m:r>
                                    <a:rPr lang="en-US" b="0" i="1" smtClean="0">
                                      <a:solidFill>
                                        <a:srgbClr val="000000"/>
                                      </a:solidFill>
                                      <a:latin typeface="Cambria Math" panose="02040503050406030204" pitchFamily="18" charset="0"/>
                                    </a:rPr>
                                    <m:t>𝑉</m:t>
                                  </m:r>
                                </m:e>
                                <m:sub>
                                  <m:r>
                                    <a:rPr lang="en-US" b="0" i="1" smtClean="0">
                                      <a:solidFill>
                                        <a:srgbClr val="000000"/>
                                      </a:solidFill>
                                      <a:latin typeface="Cambria Math" panose="02040503050406030204" pitchFamily="18" charset="0"/>
                                    </a:rPr>
                                    <m:t>∗</m:t>
                                  </m:r>
                                </m:sub>
                                <m:sup>
                                  <m:r>
                                    <a:rPr lang="en-US" b="0" i="1" smtClean="0">
                                      <a:solidFill>
                                        <a:srgbClr val="000000"/>
                                      </a:solidFill>
                                      <a:latin typeface="Cambria Math" panose="02040503050406030204" pitchFamily="18" charset="0"/>
                                    </a:rPr>
                                    <m:t>0.35</m:t>
                                  </m:r>
                                </m:sup>
                              </m:sSubSup>
                            </m:sup>
                          </m:sSup>
                        </m:e>
                      </m:d>
                    </m:oMath>
                  </m:oMathPara>
                </a14:m>
                <a:endParaRPr lang="en-US" dirty="0"/>
              </a:p>
            </p:txBody>
          </p:sp>
        </mc:Choice>
        <mc:Fallback xmlns="">
          <p:sp>
            <p:nvSpPr>
              <p:cNvPr id="8" name="Object 12"/>
              <p:cNvSpPr txBox="1">
                <a:spLocks noRot="1" noChangeAspect="1" noMove="1" noResize="1" noEditPoints="1" noAdjustHandles="1" noChangeArrowheads="1" noChangeShapeType="1" noTextEdit="1"/>
              </p:cNvSpPr>
              <p:nvPr/>
            </p:nvSpPr>
            <p:spPr bwMode="auto">
              <a:xfrm>
                <a:off x="1665265" y="4148915"/>
                <a:ext cx="2373335" cy="448469"/>
              </a:xfrm>
              <a:prstGeom prst="rect">
                <a:avLst/>
              </a:prstGeom>
              <a:blipFill>
                <a:blip r:embed="rId3"/>
                <a:stretch>
                  <a:fillRect/>
                </a:stretch>
              </a:blipFill>
              <a:ln w="25400">
                <a:solidFill>
                  <a:srgbClr val="FF0000"/>
                </a:solidFill>
                <a:miter lim="800000"/>
                <a:headEnd/>
                <a:tailEnd/>
              </a:ln>
            </p:spPr>
            <p:txBody>
              <a:bodyPr/>
              <a:lstStyle/>
              <a:p>
                <a:r>
                  <a:rPr lang="en-US">
                    <a:noFill/>
                  </a:rPr>
                  <a:t> </a:t>
                </a:r>
              </a:p>
            </p:txBody>
          </p:sp>
        </mc:Fallback>
      </mc:AlternateContent>
      <p:pic>
        <p:nvPicPr>
          <p:cNvPr id="12" name="Picture 11">
            <a:extLst>
              <a:ext uri="{FF2B5EF4-FFF2-40B4-BE49-F238E27FC236}">
                <a16:creationId xmlns:a16="http://schemas.microsoft.com/office/drawing/2014/main" id="{4E0BA07B-E0EB-B035-9504-AB7DFD98CD87}"/>
              </a:ext>
            </a:extLst>
          </p:cNvPr>
          <p:cNvPicPr>
            <a:picLocks noChangeAspect="1"/>
          </p:cNvPicPr>
          <p:nvPr/>
        </p:nvPicPr>
        <p:blipFill>
          <a:blip r:embed="rId4"/>
          <a:stretch>
            <a:fillRect/>
          </a:stretch>
        </p:blipFill>
        <p:spPr>
          <a:xfrm>
            <a:off x="5684973" y="2968565"/>
            <a:ext cx="6240327" cy="3660835"/>
          </a:xfrm>
          <a:prstGeom prst="rect">
            <a:avLst/>
          </a:prstGeom>
        </p:spPr>
      </p:pic>
    </p:spTree>
    <p:extLst>
      <p:ext uri="{BB962C8B-B14F-4D97-AF65-F5344CB8AC3E}">
        <p14:creationId xmlns:p14="http://schemas.microsoft.com/office/powerpoint/2010/main" val="27426302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0A37F5-125E-FCA6-668C-9FAB02B2E861}"/>
              </a:ext>
            </a:extLst>
          </p:cNvPr>
          <p:cNvSpPr>
            <a:spLocks noGrp="1"/>
          </p:cNvSpPr>
          <p:nvPr>
            <p:ph type="title"/>
          </p:nvPr>
        </p:nvSpPr>
        <p:spPr/>
        <p:txBody>
          <a:bodyPr/>
          <a:lstStyle/>
          <a:p>
            <a:r>
              <a:rPr kumimoji="0" lang="en-US" altLang="en-US" sz="3200" b="0" i="0" u="none" strike="noStrike" cap="none" normalizeH="0" baseline="0" dirty="0" err="1">
                <a:ln>
                  <a:noFill/>
                </a:ln>
                <a:solidFill>
                  <a:srgbClr val="172B4D"/>
                </a:solidFill>
                <a:effectLst/>
                <a:latin typeface="Arial" panose="020B0604020202020204" pitchFamily="34" charset="0"/>
                <a:ea typeface="-apple-system"/>
              </a:rPr>
              <a:t>Brune</a:t>
            </a:r>
            <a:r>
              <a:rPr kumimoji="0" lang="en-US" altLang="en-US" sz="3200" b="0" i="0" u="none" strike="noStrike" cap="none" normalizeH="0" baseline="0" dirty="0">
                <a:ln>
                  <a:noFill/>
                </a:ln>
                <a:solidFill>
                  <a:srgbClr val="172B4D"/>
                </a:solidFill>
                <a:effectLst/>
                <a:latin typeface="Arial" panose="020B0604020202020204" pitchFamily="34" charset="0"/>
                <a:ea typeface="-apple-system"/>
              </a:rPr>
              <a:t> Sediment Trap</a:t>
            </a:r>
            <a:endParaRPr lang="en-US" dirty="0"/>
          </a:p>
        </p:txBody>
      </p:sp>
      <p:sp>
        <p:nvSpPr>
          <p:cNvPr id="3" name="Content Placeholder 2">
            <a:extLst>
              <a:ext uri="{FF2B5EF4-FFF2-40B4-BE49-F238E27FC236}">
                <a16:creationId xmlns:a16="http://schemas.microsoft.com/office/drawing/2014/main" id="{A4B74458-0EE9-FBB1-108E-2D69B42904EF}"/>
              </a:ext>
            </a:extLst>
          </p:cNvPr>
          <p:cNvSpPr>
            <a:spLocks noGrp="1"/>
          </p:cNvSpPr>
          <p:nvPr>
            <p:ph idx="1"/>
          </p:nvPr>
        </p:nvSpPr>
        <p:spPr>
          <a:xfrm>
            <a:off x="266700" y="1028700"/>
            <a:ext cx="6127012" cy="5600700"/>
          </a:xfrm>
        </p:spPr>
        <p:txBody>
          <a:bodyPr/>
          <a:lstStyle/>
          <a:p>
            <a:pPr marL="285750" marR="0" lvl="0" indent="-28575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pPr>
            <a:r>
              <a:rPr kumimoji="0" lang="en-US" altLang="en-US" sz="1400" b="0" i="0" u="none" strike="noStrike" cap="none" normalizeH="0" baseline="0" dirty="0" err="1">
                <a:ln>
                  <a:noFill/>
                </a:ln>
                <a:solidFill>
                  <a:srgbClr val="172B4D"/>
                </a:solidFill>
                <a:effectLst/>
                <a:latin typeface="+mn-lt"/>
                <a:ea typeface="-apple-system"/>
              </a:rPr>
              <a:t>Brune</a:t>
            </a:r>
            <a:r>
              <a:rPr kumimoji="0" lang="en-US" altLang="en-US" sz="1400" b="0" i="0" u="none" strike="noStrike" cap="none" normalizeH="0" baseline="0" dirty="0">
                <a:ln>
                  <a:noFill/>
                </a:ln>
                <a:solidFill>
                  <a:srgbClr val="172B4D"/>
                </a:solidFill>
                <a:effectLst/>
                <a:latin typeface="+mn-lt"/>
                <a:ea typeface="-apple-system"/>
              </a:rPr>
              <a:t> (1953) developed the curve with the relation between trap efficiency and reservoir capacity-annual inflow ratio (C/I).</a:t>
            </a:r>
          </a:p>
          <a:p>
            <a:pPr marL="285750" marR="0" lvl="0" indent="-285750" algn="l" defTabSz="914400" rtl="0" eaLnBrk="0" fontAlgn="base" latinLnBrk="0" hangingPunct="0">
              <a:lnSpc>
                <a:spcPct val="100000"/>
              </a:lnSpc>
              <a:spcBef>
                <a:spcPct val="0"/>
              </a:spcBef>
              <a:spcAft>
                <a:spcPct val="0"/>
              </a:spcAft>
              <a:buClrTx/>
              <a:buSzTx/>
              <a:buFont typeface="Wingdings" panose="05000000000000000000" pitchFamily="2" charset="2"/>
              <a:buChar char="§"/>
              <a:tabLst/>
            </a:pPr>
            <a:endParaRPr kumimoji="0" lang="en-US" altLang="en-US" sz="1400" b="0" i="0" u="none" strike="noStrike" cap="none" normalizeH="0" baseline="0" dirty="0">
              <a:ln>
                <a:noFill/>
              </a:ln>
              <a:solidFill>
                <a:srgbClr val="172B4D"/>
              </a:solidFill>
              <a:effectLst/>
              <a:latin typeface="+mn-lt"/>
              <a:ea typeface="-apple-system"/>
            </a:endParaRPr>
          </a:p>
          <a:p>
            <a:pPr lvl="2"/>
            <a:r>
              <a:rPr lang="en-US" sz="1400" b="1" i="0" dirty="0">
                <a:solidFill>
                  <a:srgbClr val="0E101A"/>
                </a:solidFill>
                <a:effectLst/>
                <a:latin typeface="+mn-lt"/>
              </a:rPr>
              <a:t>Annual Inflow Volume: </a:t>
            </a:r>
            <a:r>
              <a:rPr lang="en-US" sz="1400" b="0" i="0" dirty="0">
                <a:solidFill>
                  <a:srgbClr val="0E101A"/>
                </a:solidFill>
                <a:effectLst/>
                <a:latin typeface="+mn-lt"/>
              </a:rPr>
              <a:t>the mean annual inflow volume to the reservoir.</a:t>
            </a:r>
            <a:endParaRPr lang="en-US" sz="1400" b="0" i="0" dirty="0">
              <a:solidFill>
                <a:srgbClr val="172B4D"/>
              </a:solidFill>
              <a:effectLst/>
              <a:latin typeface="+mn-lt"/>
            </a:endParaRPr>
          </a:p>
          <a:p>
            <a:pPr lvl="2"/>
            <a:r>
              <a:rPr lang="en-US" sz="1400" b="1" i="0" dirty="0">
                <a:solidFill>
                  <a:srgbClr val="0E101A"/>
                </a:solidFill>
                <a:effectLst/>
                <a:latin typeface="+mn-lt"/>
              </a:rPr>
              <a:t>Capacity Elevation:</a:t>
            </a:r>
            <a:r>
              <a:rPr lang="en-US" sz="1400" b="0" i="0" dirty="0">
                <a:solidFill>
                  <a:srgbClr val="0E101A"/>
                </a:solidFill>
                <a:effectLst/>
                <a:latin typeface="+mn-lt"/>
              </a:rPr>
              <a:t> the elevation of reservoir at the reservoir capacity.</a:t>
            </a:r>
            <a:endParaRPr lang="en-US" sz="1400" b="0" i="0" dirty="0">
              <a:solidFill>
                <a:srgbClr val="172B4D"/>
              </a:solidFill>
              <a:effectLst/>
              <a:latin typeface="+mn-lt"/>
            </a:endParaRPr>
          </a:p>
          <a:p>
            <a:pPr lvl="2"/>
            <a:r>
              <a:rPr lang="en-US" sz="1400" b="1" i="0" dirty="0">
                <a:solidFill>
                  <a:srgbClr val="0E101A"/>
                </a:solidFill>
                <a:effectLst/>
                <a:latin typeface="+mn-lt"/>
              </a:rPr>
              <a:t>Constant A: </a:t>
            </a:r>
            <a:r>
              <a:rPr lang="en-US" sz="1400" b="0" i="0" dirty="0">
                <a:solidFill>
                  <a:srgbClr val="0E101A"/>
                </a:solidFill>
                <a:effectLst/>
                <a:latin typeface="+mn-lt"/>
              </a:rPr>
              <a:t>95 to 100.</a:t>
            </a:r>
            <a:endParaRPr lang="en-US" sz="1400" b="0" i="0" dirty="0">
              <a:solidFill>
                <a:srgbClr val="172B4D"/>
              </a:solidFill>
              <a:effectLst/>
              <a:latin typeface="+mn-lt"/>
            </a:endParaRPr>
          </a:p>
          <a:p>
            <a:pPr lvl="2"/>
            <a:r>
              <a:rPr lang="en-US" sz="1400" b="1" i="0" dirty="0">
                <a:solidFill>
                  <a:srgbClr val="0E101A"/>
                </a:solidFill>
                <a:effectLst/>
                <a:latin typeface="+mn-lt"/>
              </a:rPr>
              <a:t>Constant B: </a:t>
            </a:r>
            <a:r>
              <a:rPr lang="en-US" sz="1400" b="0" i="0" dirty="0">
                <a:solidFill>
                  <a:srgbClr val="0E101A"/>
                </a:solidFill>
                <a:effectLst/>
                <a:latin typeface="+mn-lt"/>
              </a:rPr>
              <a:t>5.37 to 7.71.</a:t>
            </a:r>
            <a:endParaRPr lang="en-US" sz="1400" b="0" i="0" dirty="0">
              <a:solidFill>
                <a:srgbClr val="172B4D"/>
              </a:solidFill>
              <a:effectLst/>
              <a:latin typeface="+mn-lt"/>
            </a:endParaRPr>
          </a:p>
          <a:p>
            <a:pPr lvl="2"/>
            <a:r>
              <a:rPr lang="en-US" sz="1400" b="1" i="0" dirty="0">
                <a:solidFill>
                  <a:srgbClr val="172B4D"/>
                </a:solidFill>
                <a:effectLst/>
                <a:latin typeface="+mn-lt"/>
              </a:rPr>
              <a:t>Reservoir Capacity Method: </a:t>
            </a:r>
            <a:r>
              <a:rPr lang="en-US" sz="1400" b="0" i="0" dirty="0">
                <a:solidFill>
                  <a:srgbClr val="172B4D"/>
                </a:solidFill>
                <a:effectLst/>
                <a:latin typeface="+mn-lt"/>
              </a:rPr>
              <a:t>the option for simulating the dynamic reservoir/debris basin volume reduction;</a:t>
            </a:r>
          </a:p>
          <a:p>
            <a:pPr lvl="3"/>
            <a:r>
              <a:rPr lang="en-US" sz="1400" b="1" i="0" dirty="0">
                <a:solidFill>
                  <a:srgbClr val="172B4D"/>
                </a:solidFill>
                <a:effectLst/>
                <a:latin typeface="+mn-lt"/>
              </a:rPr>
              <a:t>Yes: </a:t>
            </a:r>
            <a:r>
              <a:rPr lang="en-US" sz="1400" b="0" i="0" dirty="0">
                <a:solidFill>
                  <a:srgbClr val="172B4D"/>
                </a:solidFill>
                <a:effectLst/>
                <a:latin typeface="+mn-lt"/>
              </a:rPr>
              <a:t>two deposition shape options (</a:t>
            </a:r>
            <a:r>
              <a:rPr lang="en-US" sz="1400" b="1" i="0" dirty="0">
                <a:solidFill>
                  <a:srgbClr val="172B4D"/>
                </a:solidFill>
                <a:effectLst/>
                <a:latin typeface="+mn-lt"/>
              </a:rPr>
              <a:t>V-Shape</a:t>
            </a:r>
            <a:r>
              <a:rPr lang="en-US" sz="1400" b="0" i="0" dirty="0">
                <a:solidFill>
                  <a:srgbClr val="172B4D"/>
                </a:solidFill>
                <a:effectLst/>
                <a:latin typeface="+mn-lt"/>
              </a:rPr>
              <a:t> and </a:t>
            </a:r>
            <a:r>
              <a:rPr lang="en-US" sz="1400" b="1" i="0" dirty="0">
                <a:solidFill>
                  <a:srgbClr val="172B4D"/>
                </a:solidFill>
                <a:effectLst/>
                <a:latin typeface="+mn-lt"/>
              </a:rPr>
              <a:t>Elongated Taper</a:t>
            </a:r>
            <a:r>
              <a:rPr lang="en-US" sz="1400" b="0" i="0" dirty="0">
                <a:solidFill>
                  <a:srgbClr val="172B4D"/>
                </a:solidFill>
                <a:effectLst/>
                <a:latin typeface="+mn-lt"/>
              </a:rPr>
              <a:t>) .  </a:t>
            </a:r>
          </a:p>
          <a:p>
            <a:pPr lvl="4"/>
            <a:r>
              <a:rPr lang="en-US" sz="1400" b="1" i="0" dirty="0">
                <a:solidFill>
                  <a:srgbClr val="172B4D"/>
                </a:solidFill>
                <a:effectLst/>
                <a:latin typeface="+mn-lt"/>
              </a:rPr>
              <a:t>V-Shape</a:t>
            </a:r>
            <a:r>
              <a:rPr lang="en-US" sz="1400" b="0" i="0" dirty="0">
                <a:solidFill>
                  <a:srgbClr val="172B4D"/>
                </a:solidFill>
                <a:effectLst/>
                <a:latin typeface="+mn-lt"/>
              </a:rPr>
              <a:t> update the elevation-storage curve and elevation-area curve from the </a:t>
            </a:r>
            <a:r>
              <a:rPr lang="en-US" sz="1400" b="1" i="0" dirty="0">
                <a:solidFill>
                  <a:srgbClr val="172B4D"/>
                </a:solidFill>
                <a:effectLst/>
                <a:latin typeface="+mn-lt"/>
              </a:rPr>
              <a:t>reservoir bottom elevation</a:t>
            </a:r>
            <a:r>
              <a:rPr lang="en-US" sz="1400" b="0" i="0" dirty="0">
                <a:solidFill>
                  <a:srgbClr val="172B4D"/>
                </a:solidFill>
                <a:effectLst/>
                <a:latin typeface="+mn-lt"/>
              </a:rPr>
              <a:t> based on the siltation volume by each grain size (Clay, Silt, Sand, and Gravel) at each time step.</a:t>
            </a:r>
          </a:p>
          <a:p>
            <a:pPr lvl="4"/>
            <a:r>
              <a:rPr lang="en-US" sz="1400" b="1" i="0" dirty="0">
                <a:solidFill>
                  <a:srgbClr val="172B4D"/>
                </a:solidFill>
                <a:effectLst/>
                <a:latin typeface="+mn-lt"/>
              </a:rPr>
              <a:t>Elongated Taper</a:t>
            </a:r>
            <a:r>
              <a:rPr lang="en-US" sz="1400" b="0" i="0" dirty="0">
                <a:solidFill>
                  <a:srgbClr val="172B4D"/>
                </a:solidFill>
                <a:effectLst/>
                <a:latin typeface="+mn-lt"/>
              </a:rPr>
              <a:t> update the elevation-storage curve and elevation-area curve from the </a:t>
            </a:r>
            <a:r>
              <a:rPr lang="en-US" sz="1400" b="1" i="0" dirty="0">
                <a:solidFill>
                  <a:srgbClr val="172B4D"/>
                </a:solidFill>
                <a:effectLst/>
                <a:latin typeface="+mn-lt"/>
              </a:rPr>
              <a:t>reservoir bottom </a:t>
            </a:r>
            <a:r>
              <a:rPr lang="en-US" sz="1400" b="0" i="0" dirty="0">
                <a:solidFill>
                  <a:srgbClr val="172B4D"/>
                </a:solidFill>
                <a:effectLst/>
                <a:latin typeface="+mn-lt"/>
              </a:rPr>
              <a:t>for fine particles (Clay and Silt) and from the </a:t>
            </a:r>
            <a:r>
              <a:rPr lang="en-US" sz="1400" b="1" i="0" dirty="0">
                <a:solidFill>
                  <a:srgbClr val="172B4D"/>
                </a:solidFill>
                <a:effectLst/>
                <a:latin typeface="+mn-lt"/>
              </a:rPr>
              <a:t>reservoir top elevation </a:t>
            </a:r>
            <a:r>
              <a:rPr lang="en-US" sz="1400" b="0" i="0" dirty="0">
                <a:solidFill>
                  <a:srgbClr val="172B4D"/>
                </a:solidFill>
                <a:effectLst/>
                <a:latin typeface="+mn-lt"/>
              </a:rPr>
              <a:t>for the granular materials (sand and gravel) based on the siltation volume at each time step. </a:t>
            </a:r>
            <a:endParaRPr lang="en-US" sz="1400" dirty="0">
              <a:latin typeface="+mn-lt"/>
            </a:endParaRPr>
          </a:p>
        </p:txBody>
      </p:sp>
      <p:pic>
        <p:nvPicPr>
          <p:cNvPr id="1026" name="Picture 2" descr="Brune Sediment Trap Method Editor at a reservoir element">
            <a:extLst>
              <a:ext uri="{FF2B5EF4-FFF2-40B4-BE49-F238E27FC236}">
                <a16:creationId xmlns:a16="http://schemas.microsoft.com/office/drawing/2014/main" id="{D2A4485D-804B-EAD5-FD34-34D4D9E74EC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87983" y="1648416"/>
            <a:ext cx="5172159" cy="3973919"/>
          </a:xfrm>
          <a:prstGeom prst="rect">
            <a:avLst/>
          </a:prstGeom>
          <a:noFill/>
          <a:ln w="22225">
            <a:solidFill>
              <a:schemeClr val="tx1"/>
            </a:solidFill>
          </a:ln>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172459A1-024E-7C3B-FA95-5132DBC5D0CF}"/>
              </a:ext>
            </a:extLst>
          </p:cNvPr>
          <p:cNvSpPr txBox="1"/>
          <p:nvPr/>
        </p:nvSpPr>
        <p:spPr>
          <a:xfrm>
            <a:off x="574691" y="6033185"/>
            <a:ext cx="10945426" cy="646331"/>
          </a:xfrm>
          <a:prstGeom prst="rect">
            <a:avLst/>
          </a:prstGeom>
          <a:noFill/>
        </p:spPr>
        <p:txBody>
          <a:bodyPr wrap="square" rtlCol="0">
            <a:spAutoFit/>
          </a:bodyPr>
          <a:lstStyle/>
          <a:p>
            <a:r>
              <a:rPr lang="en-US" b="1" dirty="0"/>
              <a:t>Note: In a future version, we will introduce two deposition pattern choices for each grain size to enhance precision.</a:t>
            </a:r>
          </a:p>
        </p:txBody>
      </p:sp>
    </p:spTree>
    <p:extLst>
      <p:ext uri="{BB962C8B-B14F-4D97-AF65-F5344CB8AC3E}">
        <p14:creationId xmlns:p14="http://schemas.microsoft.com/office/powerpoint/2010/main" val="41541757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16981" y="17883"/>
            <a:ext cx="8229600" cy="1143000"/>
          </a:xfrm>
        </p:spPr>
        <p:txBody>
          <a:bodyPr/>
          <a:lstStyle/>
          <a:p>
            <a:r>
              <a:rPr lang="en-US" dirty="0"/>
              <a:t>Methodology</a:t>
            </a:r>
          </a:p>
        </p:txBody>
      </p:sp>
      <p:sp>
        <p:nvSpPr>
          <p:cNvPr id="3" name="Content Placeholder 2"/>
          <p:cNvSpPr>
            <a:spLocks noGrp="1"/>
          </p:cNvSpPr>
          <p:nvPr>
            <p:ph idx="1"/>
          </p:nvPr>
        </p:nvSpPr>
        <p:spPr>
          <a:xfrm>
            <a:off x="949842" y="949841"/>
            <a:ext cx="9937898" cy="5771635"/>
          </a:xfrm>
        </p:spPr>
        <p:txBody>
          <a:bodyPr/>
          <a:lstStyle/>
          <a:p>
            <a:pPr marL="342900" indent="-342900">
              <a:buFont typeface="Arial" panose="020B0604020202020204" pitchFamily="34" charset="0"/>
              <a:buChar char="•"/>
            </a:pPr>
            <a:r>
              <a:rPr lang="en-US" dirty="0"/>
              <a:t>Sediment deposition</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Suspended sediment</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Outflow sediment</a:t>
            </a:r>
          </a:p>
        </p:txBody>
      </p:sp>
      <p:graphicFrame>
        <p:nvGraphicFramePr>
          <p:cNvPr id="7" name="Object 10"/>
          <p:cNvGraphicFramePr>
            <a:graphicFrameLocks noChangeAspect="1"/>
          </p:cNvGraphicFramePr>
          <p:nvPr>
            <p:extLst>
              <p:ext uri="{D42A27DB-BD31-4B8C-83A1-F6EECF244321}">
                <p14:modId xmlns:p14="http://schemas.microsoft.com/office/powerpoint/2010/main" val="687704492"/>
              </p:ext>
            </p:extLst>
          </p:nvPr>
        </p:nvGraphicFramePr>
        <p:xfrm>
          <a:off x="6916038" y="2365875"/>
          <a:ext cx="3335337" cy="1597025"/>
        </p:xfrm>
        <a:graphic>
          <a:graphicData uri="http://schemas.openxmlformats.org/presentationml/2006/ole">
            <mc:AlternateContent xmlns:mc="http://schemas.openxmlformats.org/markup-compatibility/2006">
              <mc:Choice xmlns:v="urn:schemas-microsoft-com:vml" Requires="v">
                <p:oleObj name="Equation" r:id="rId2" imgW="2031840" imgH="965160" progId="Equation.DSMT4">
                  <p:embed/>
                </p:oleObj>
              </mc:Choice>
              <mc:Fallback>
                <p:oleObj name="Equation" r:id="rId2" imgW="2031840" imgH="965160" progId="Equation.DSMT4">
                  <p:embed/>
                  <p:pic>
                    <p:nvPicPr>
                      <p:cNvPr id="7" name="Object 10"/>
                      <p:cNvPicPr>
                        <a:picLocks noChangeAspect="1" noChangeArrowheads="1"/>
                      </p:cNvPicPr>
                      <p:nvPr/>
                    </p:nvPicPr>
                    <p:blipFill>
                      <a:blip r:embed="rId3"/>
                      <a:srcRect/>
                      <a:stretch>
                        <a:fillRect/>
                      </a:stretch>
                    </p:blipFill>
                    <p:spPr bwMode="auto">
                      <a:xfrm>
                        <a:off x="6916038" y="2365875"/>
                        <a:ext cx="3335337" cy="1597025"/>
                      </a:xfrm>
                      <a:prstGeom prst="rect">
                        <a:avLst/>
                      </a:prstGeom>
                      <a:noFill/>
                      <a:ln>
                        <a:noFill/>
                      </a:ln>
                    </p:spPr>
                  </p:pic>
                </p:oleObj>
              </mc:Fallback>
            </mc:AlternateContent>
          </a:graphicData>
        </a:graphic>
      </p:graphicFrame>
      <p:graphicFrame>
        <p:nvGraphicFramePr>
          <p:cNvPr id="8" name="Object 10"/>
          <p:cNvGraphicFramePr>
            <a:graphicFrameLocks noChangeAspect="1"/>
          </p:cNvGraphicFramePr>
          <p:nvPr>
            <p:extLst>
              <p:ext uri="{D42A27DB-BD31-4B8C-83A1-F6EECF244321}">
                <p14:modId xmlns:p14="http://schemas.microsoft.com/office/powerpoint/2010/main" val="231883949"/>
              </p:ext>
            </p:extLst>
          </p:nvPr>
        </p:nvGraphicFramePr>
        <p:xfrm>
          <a:off x="3345564" y="1436472"/>
          <a:ext cx="1930400" cy="787400"/>
        </p:xfrm>
        <a:graphic>
          <a:graphicData uri="http://schemas.openxmlformats.org/presentationml/2006/ole">
            <mc:AlternateContent xmlns:mc="http://schemas.openxmlformats.org/markup-compatibility/2006">
              <mc:Choice xmlns:v="urn:schemas-microsoft-com:vml" Requires="v">
                <p:oleObj name="Equation" r:id="rId4" imgW="965160" imgH="393480" progId="Equation.DSMT4">
                  <p:embed/>
                </p:oleObj>
              </mc:Choice>
              <mc:Fallback>
                <p:oleObj name="Equation" r:id="rId4" imgW="965160" imgH="393480" progId="Equation.DSMT4">
                  <p:embed/>
                  <p:pic>
                    <p:nvPicPr>
                      <p:cNvPr id="8" name="Object 10"/>
                      <p:cNvPicPr>
                        <a:picLocks noChangeAspect="1" noChangeArrowheads="1"/>
                      </p:cNvPicPr>
                      <p:nvPr/>
                    </p:nvPicPr>
                    <p:blipFill>
                      <a:blip r:embed="rId5"/>
                      <a:srcRect/>
                      <a:stretch>
                        <a:fillRect/>
                      </a:stretch>
                    </p:blipFill>
                    <p:spPr bwMode="auto">
                      <a:xfrm>
                        <a:off x="3345564" y="1436472"/>
                        <a:ext cx="1930400" cy="787400"/>
                      </a:xfrm>
                      <a:prstGeom prst="rect">
                        <a:avLst/>
                      </a:prstGeom>
                      <a:noFill/>
                      <a:ln>
                        <a:noFill/>
                      </a:ln>
                    </p:spPr>
                  </p:pic>
                </p:oleObj>
              </mc:Fallback>
            </mc:AlternateContent>
          </a:graphicData>
        </a:graphic>
      </p:graphicFrame>
      <p:graphicFrame>
        <p:nvGraphicFramePr>
          <p:cNvPr id="9" name="Object 10"/>
          <p:cNvGraphicFramePr>
            <a:graphicFrameLocks noChangeAspect="1"/>
          </p:cNvGraphicFramePr>
          <p:nvPr>
            <p:extLst>
              <p:ext uri="{D42A27DB-BD31-4B8C-83A1-F6EECF244321}">
                <p14:modId xmlns:p14="http://schemas.microsoft.com/office/powerpoint/2010/main" val="306152597"/>
              </p:ext>
            </p:extLst>
          </p:nvPr>
        </p:nvGraphicFramePr>
        <p:xfrm>
          <a:off x="3422558" y="2821337"/>
          <a:ext cx="1776412" cy="482600"/>
        </p:xfrm>
        <a:graphic>
          <a:graphicData uri="http://schemas.openxmlformats.org/presentationml/2006/ole">
            <mc:AlternateContent xmlns:mc="http://schemas.openxmlformats.org/markup-compatibility/2006">
              <mc:Choice xmlns:v="urn:schemas-microsoft-com:vml" Requires="v">
                <p:oleObj name="Equation" r:id="rId6" imgW="888840" imgH="241200" progId="Equation.DSMT4">
                  <p:embed/>
                </p:oleObj>
              </mc:Choice>
              <mc:Fallback>
                <p:oleObj name="Equation" r:id="rId6" imgW="888840" imgH="241200" progId="Equation.DSMT4">
                  <p:embed/>
                  <p:pic>
                    <p:nvPicPr>
                      <p:cNvPr id="9" name="Object 10"/>
                      <p:cNvPicPr>
                        <a:picLocks noChangeAspect="1" noChangeArrowheads="1"/>
                      </p:cNvPicPr>
                      <p:nvPr/>
                    </p:nvPicPr>
                    <p:blipFill>
                      <a:blip r:embed="rId7"/>
                      <a:srcRect/>
                      <a:stretch>
                        <a:fillRect/>
                      </a:stretch>
                    </p:blipFill>
                    <p:spPr bwMode="auto">
                      <a:xfrm>
                        <a:off x="3422558" y="2821337"/>
                        <a:ext cx="1776412" cy="482600"/>
                      </a:xfrm>
                      <a:prstGeom prst="rect">
                        <a:avLst/>
                      </a:prstGeom>
                      <a:noFill/>
                      <a:ln>
                        <a:noFill/>
                      </a:ln>
                    </p:spPr>
                  </p:pic>
                </p:oleObj>
              </mc:Fallback>
            </mc:AlternateContent>
          </a:graphicData>
        </a:graphic>
      </p:graphicFrame>
      <p:graphicFrame>
        <p:nvGraphicFramePr>
          <p:cNvPr id="10" name="Object 2"/>
          <p:cNvGraphicFramePr>
            <a:graphicFrameLocks noChangeAspect="1"/>
          </p:cNvGraphicFramePr>
          <p:nvPr>
            <p:extLst>
              <p:ext uri="{D42A27DB-BD31-4B8C-83A1-F6EECF244321}">
                <p14:modId xmlns:p14="http://schemas.microsoft.com/office/powerpoint/2010/main" val="2358887430"/>
              </p:ext>
            </p:extLst>
          </p:nvPr>
        </p:nvGraphicFramePr>
        <p:xfrm>
          <a:off x="3474151" y="3962900"/>
          <a:ext cx="1801813" cy="863600"/>
        </p:xfrm>
        <a:graphic>
          <a:graphicData uri="http://schemas.openxmlformats.org/presentationml/2006/ole">
            <mc:AlternateContent xmlns:mc="http://schemas.openxmlformats.org/markup-compatibility/2006">
              <mc:Choice xmlns:v="urn:schemas-microsoft-com:vml" Requires="v">
                <p:oleObj name="Equation" r:id="rId8" imgW="901440" imgH="431640" progId="Equation.DSMT4">
                  <p:embed/>
                </p:oleObj>
              </mc:Choice>
              <mc:Fallback>
                <p:oleObj name="Equation" r:id="rId8" imgW="901440" imgH="431640" progId="Equation.DSMT4">
                  <p:embed/>
                  <p:pic>
                    <p:nvPicPr>
                      <p:cNvPr id="10" name="Object 2"/>
                      <p:cNvPicPr>
                        <a:picLocks noChangeAspect="1" noChangeArrowheads="1"/>
                      </p:cNvPicPr>
                      <p:nvPr/>
                    </p:nvPicPr>
                    <p:blipFill>
                      <a:blip r:embed="rId9"/>
                      <a:srcRect/>
                      <a:stretch>
                        <a:fillRect/>
                      </a:stretch>
                    </p:blipFill>
                    <p:spPr bwMode="auto">
                      <a:xfrm>
                        <a:off x="3474151" y="3962900"/>
                        <a:ext cx="1801813" cy="863600"/>
                      </a:xfrm>
                      <a:prstGeom prst="rect">
                        <a:avLst/>
                      </a:prstGeom>
                      <a:noFill/>
                      <a:ln>
                        <a:noFill/>
                      </a:ln>
                    </p:spPr>
                  </p:pic>
                </p:oleObj>
              </mc:Fallback>
            </mc:AlternateContent>
          </a:graphicData>
        </a:graphic>
      </p:graphicFrame>
    </p:spTree>
    <p:extLst>
      <p:ext uri="{BB962C8B-B14F-4D97-AF65-F5344CB8AC3E}">
        <p14:creationId xmlns:p14="http://schemas.microsoft.com/office/powerpoint/2010/main" val="16353288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Freeform 2"/>
          <p:cNvSpPr>
            <a:spLocks/>
          </p:cNvSpPr>
          <p:nvPr/>
        </p:nvSpPr>
        <p:spPr bwMode="auto">
          <a:xfrm>
            <a:off x="2695576" y="2420939"/>
            <a:ext cx="7102475" cy="4371975"/>
          </a:xfrm>
          <a:custGeom>
            <a:avLst/>
            <a:gdLst>
              <a:gd name="T0" fmla="*/ 0 w 4474"/>
              <a:gd name="T1" fmla="*/ 0 h 2754"/>
              <a:gd name="T2" fmla="*/ 2147483646 w 4474"/>
              <a:gd name="T3" fmla="*/ 2147483646 h 2754"/>
              <a:gd name="T4" fmla="*/ 2147483646 w 4474"/>
              <a:gd name="T5" fmla="*/ 2147483646 h 2754"/>
              <a:gd name="T6" fmla="*/ 2147483646 w 4474"/>
              <a:gd name="T7" fmla="*/ 2147483646 h 2754"/>
              <a:gd name="T8" fmla="*/ 2147483646 w 4474"/>
              <a:gd name="T9" fmla="*/ 2147483646 h 2754"/>
              <a:gd name="T10" fmla="*/ 2147483646 w 4474"/>
              <a:gd name="T11" fmla="*/ 2147483646 h 2754"/>
              <a:gd name="T12" fmla="*/ 0 w 4474"/>
              <a:gd name="T13" fmla="*/ 0 h 2754"/>
              <a:gd name="T14" fmla="*/ 0 60000 65536"/>
              <a:gd name="T15" fmla="*/ 0 60000 65536"/>
              <a:gd name="T16" fmla="*/ 0 60000 65536"/>
              <a:gd name="T17" fmla="*/ 0 60000 65536"/>
              <a:gd name="T18" fmla="*/ 0 60000 65536"/>
              <a:gd name="T19" fmla="*/ 0 60000 65536"/>
              <a:gd name="T20" fmla="*/ 0 60000 65536"/>
              <a:gd name="T21" fmla="*/ 0 w 4474"/>
              <a:gd name="T22" fmla="*/ 0 h 2754"/>
              <a:gd name="T23" fmla="*/ 4474 w 4474"/>
              <a:gd name="T24" fmla="*/ 2754 h 275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474" h="2754">
                <a:moveTo>
                  <a:pt x="0" y="0"/>
                </a:moveTo>
                <a:lnTo>
                  <a:pt x="203" y="1559"/>
                </a:lnTo>
                <a:lnTo>
                  <a:pt x="913" y="2747"/>
                </a:lnTo>
                <a:lnTo>
                  <a:pt x="3870" y="2754"/>
                </a:lnTo>
                <a:lnTo>
                  <a:pt x="4291" y="1545"/>
                </a:lnTo>
                <a:lnTo>
                  <a:pt x="4474" y="7"/>
                </a:lnTo>
                <a:lnTo>
                  <a:pt x="0" y="0"/>
                </a:lnTo>
                <a:close/>
              </a:path>
            </a:pathLst>
          </a:custGeom>
          <a:solidFill>
            <a:schemeClr val="accent1">
              <a:alpha val="65881"/>
            </a:schemeClr>
          </a:solidFill>
          <a:ln w="9525" cap="flat" cmpd="sng">
            <a:solidFill>
              <a:schemeClr val="tx1"/>
            </a:solidFill>
            <a:prstDash val="solid"/>
            <a:round/>
            <a:headEnd/>
            <a:tailEnd/>
          </a:ln>
        </p:spPr>
        <p:txBody>
          <a:bodyPr wrap="none" anchor="ctr"/>
          <a:lstStyle/>
          <a:p>
            <a:endParaRPr lang="en-US"/>
          </a:p>
        </p:txBody>
      </p:sp>
      <p:sp>
        <p:nvSpPr>
          <p:cNvPr id="11267" name="Freeform 3" descr="Granite"/>
          <p:cNvSpPr>
            <a:spLocks/>
          </p:cNvSpPr>
          <p:nvPr/>
        </p:nvSpPr>
        <p:spPr bwMode="auto">
          <a:xfrm>
            <a:off x="3452813" y="5621338"/>
            <a:ext cx="5776912" cy="1160462"/>
          </a:xfrm>
          <a:custGeom>
            <a:avLst/>
            <a:gdLst>
              <a:gd name="T0" fmla="*/ 0 w 3639"/>
              <a:gd name="T1" fmla="*/ 0 h 731"/>
              <a:gd name="T2" fmla="*/ 2147483646 w 3639"/>
              <a:gd name="T3" fmla="*/ 2147483646 h 731"/>
              <a:gd name="T4" fmla="*/ 2147483646 w 3639"/>
              <a:gd name="T5" fmla="*/ 2147483646 h 731"/>
              <a:gd name="T6" fmla="*/ 2147483646 w 3639"/>
              <a:gd name="T7" fmla="*/ 2147483646 h 731"/>
              <a:gd name="T8" fmla="*/ 0 w 3639"/>
              <a:gd name="T9" fmla="*/ 0 h 731"/>
              <a:gd name="T10" fmla="*/ 0 60000 65536"/>
              <a:gd name="T11" fmla="*/ 0 60000 65536"/>
              <a:gd name="T12" fmla="*/ 0 60000 65536"/>
              <a:gd name="T13" fmla="*/ 0 60000 65536"/>
              <a:gd name="T14" fmla="*/ 0 60000 65536"/>
              <a:gd name="T15" fmla="*/ 0 w 3639"/>
              <a:gd name="T16" fmla="*/ 0 h 731"/>
              <a:gd name="T17" fmla="*/ 3639 w 3639"/>
              <a:gd name="T18" fmla="*/ 731 h 731"/>
            </a:gdLst>
            <a:ahLst/>
            <a:cxnLst>
              <a:cxn ang="T10">
                <a:pos x="T0" y="T1"/>
              </a:cxn>
              <a:cxn ang="T11">
                <a:pos x="T2" y="T3"/>
              </a:cxn>
              <a:cxn ang="T12">
                <a:pos x="T4" y="T5"/>
              </a:cxn>
              <a:cxn ang="T13">
                <a:pos x="T6" y="T7"/>
              </a:cxn>
              <a:cxn ang="T14">
                <a:pos x="T8" y="T9"/>
              </a:cxn>
            </a:cxnLst>
            <a:rect l="T15" t="T16" r="T17" b="T18"/>
            <a:pathLst>
              <a:path w="3639" h="731">
                <a:moveTo>
                  <a:pt x="0" y="0"/>
                </a:moveTo>
                <a:lnTo>
                  <a:pt x="436" y="731"/>
                </a:lnTo>
                <a:lnTo>
                  <a:pt x="3386" y="731"/>
                </a:lnTo>
                <a:lnTo>
                  <a:pt x="3639" y="21"/>
                </a:lnTo>
                <a:lnTo>
                  <a:pt x="0" y="0"/>
                </a:lnTo>
                <a:close/>
              </a:path>
            </a:pathLst>
          </a:custGeom>
          <a:blipFill dpi="0" rotWithShape="1">
            <a:blip r:embed="rId2"/>
            <a:srcRect/>
            <a:tile tx="0" ty="0" sx="100000" sy="100000" flip="none" algn="tl"/>
          </a:blipFill>
          <a:ln w="9525" cap="flat" cmpd="sng">
            <a:solidFill>
              <a:schemeClr val="tx1"/>
            </a:solidFill>
            <a:prstDash val="solid"/>
            <a:round/>
            <a:headEnd/>
            <a:tailEnd/>
          </a:ln>
        </p:spPr>
        <p:txBody>
          <a:bodyPr wrap="none" anchor="ctr"/>
          <a:lstStyle/>
          <a:p>
            <a:endParaRPr lang="en-US"/>
          </a:p>
        </p:txBody>
      </p:sp>
      <p:sp>
        <p:nvSpPr>
          <p:cNvPr id="11268" name="Text Box 4"/>
          <p:cNvSpPr txBox="1">
            <a:spLocks noChangeArrowheads="1"/>
          </p:cNvSpPr>
          <p:nvPr/>
        </p:nvSpPr>
        <p:spPr bwMode="auto">
          <a:xfrm>
            <a:off x="7389813" y="6303963"/>
            <a:ext cx="1535112"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1800">
                <a:solidFill>
                  <a:schemeClr val="accent2"/>
                </a:solidFill>
                <a:latin typeface="Tahoma" panose="020B0604030504040204" pitchFamily="34" charset="0"/>
              </a:rPr>
              <a:t>Bottom Layer</a:t>
            </a:r>
          </a:p>
        </p:txBody>
      </p:sp>
      <p:sp>
        <p:nvSpPr>
          <p:cNvPr id="11269" name="Text Box 10"/>
          <p:cNvSpPr txBox="1">
            <a:spLocks noChangeArrowheads="1"/>
          </p:cNvSpPr>
          <p:nvPr/>
        </p:nvSpPr>
        <p:spPr bwMode="auto">
          <a:xfrm>
            <a:off x="1652589" y="2632076"/>
            <a:ext cx="1495425" cy="974725"/>
          </a:xfrm>
          <a:prstGeom prst="rect">
            <a:avLst/>
          </a:prstGeom>
          <a:noFill/>
          <a:ln w="31750">
            <a:solidFill>
              <a:srgbClr val="FFFF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lgn="ctr">
              <a:defRPr sz="3200">
                <a:solidFill>
                  <a:schemeClr val="tx1"/>
                </a:solidFill>
                <a:latin typeface="Arial" panose="020B0604020202020204" pitchFamily="34" charset="0"/>
              </a:defRPr>
            </a:lvl1pPr>
            <a:lvl2pPr marL="742950" indent="-285750" algn="ctr">
              <a:defRPr sz="3200">
                <a:solidFill>
                  <a:schemeClr val="tx1"/>
                </a:solidFill>
                <a:latin typeface="Arial" panose="020B0604020202020204" pitchFamily="34" charset="0"/>
              </a:defRPr>
            </a:lvl2pPr>
            <a:lvl3pPr marL="1143000" indent="-228600" algn="ctr">
              <a:defRPr sz="3200">
                <a:solidFill>
                  <a:schemeClr val="tx1"/>
                </a:solidFill>
                <a:latin typeface="Arial" panose="020B0604020202020204" pitchFamily="34" charset="0"/>
              </a:defRPr>
            </a:lvl3pPr>
            <a:lvl4pPr marL="1600200" indent="-228600" algn="ctr">
              <a:defRPr sz="3200">
                <a:solidFill>
                  <a:schemeClr val="tx1"/>
                </a:solidFill>
                <a:latin typeface="Arial" panose="020B0604020202020204" pitchFamily="34" charset="0"/>
              </a:defRPr>
            </a:lvl4pPr>
            <a:lvl5pPr marL="2057400" indent="-228600" algn="ctr">
              <a:defRPr sz="3200">
                <a:solidFill>
                  <a:schemeClr val="tx1"/>
                </a:solidFill>
                <a:latin typeface="Arial" panose="020B0604020202020204" pitchFamily="34" charset="0"/>
              </a:defRPr>
            </a:lvl5pPr>
            <a:lvl6pPr marL="2514600" indent="-228600" algn="ctr" eaLnBrk="0" fontAlgn="base" hangingPunct="0">
              <a:spcBef>
                <a:spcPct val="0"/>
              </a:spcBef>
              <a:spcAft>
                <a:spcPct val="0"/>
              </a:spcAft>
              <a:defRPr sz="3200">
                <a:solidFill>
                  <a:schemeClr val="tx1"/>
                </a:solidFill>
                <a:latin typeface="Arial" panose="020B0604020202020204" pitchFamily="34" charset="0"/>
              </a:defRPr>
            </a:lvl6pPr>
            <a:lvl7pPr marL="2971800" indent="-228600" algn="ctr" eaLnBrk="0" fontAlgn="base" hangingPunct="0">
              <a:spcBef>
                <a:spcPct val="0"/>
              </a:spcBef>
              <a:spcAft>
                <a:spcPct val="0"/>
              </a:spcAft>
              <a:defRPr sz="3200">
                <a:solidFill>
                  <a:schemeClr val="tx1"/>
                </a:solidFill>
                <a:latin typeface="Arial" panose="020B0604020202020204" pitchFamily="34" charset="0"/>
              </a:defRPr>
            </a:lvl7pPr>
            <a:lvl8pPr marL="3429000" indent="-228600" algn="ctr" eaLnBrk="0" fontAlgn="base" hangingPunct="0">
              <a:spcBef>
                <a:spcPct val="0"/>
              </a:spcBef>
              <a:spcAft>
                <a:spcPct val="0"/>
              </a:spcAft>
              <a:defRPr sz="3200">
                <a:solidFill>
                  <a:schemeClr val="tx1"/>
                </a:solidFill>
                <a:latin typeface="Arial" panose="020B0604020202020204" pitchFamily="34" charset="0"/>
              </a:defRPr>
            </a:lvl8pPr>
            <a:lvl9pPr marL="3886200" indent="-228600" algn="ctr" eaLnBrk="0" fontAlgn="base" hangingPunct="0">
              <a:spcBef>
                <a:spcPct val="0"/>
              </a:spcBef>
              <a:spcAft>
                <a:spcPct val="0"/>
              </a:spcAft>
              <a:defRPr sz="3200">
                <a:solidFill>
                  <a:schemeClr val="tx1"/>
                </a:solidFill>
                <a:latin typeface="Arial" panose="020B0604020202020204" pitchFamily="34" charset="0"/>
              </a:defRPr>
            </a:lvl9pPr>
          </a:lstStyle>
          <a:p>
            <a:r>
              <a:rPr lang="en-US" altLang="en-US" sz="1400" u="sng">
                <a:latin typeface="Tahoma" panose="020B0604030504040204" pitchFamily="34" charset="0"/>
              </a:rPr>
              <a:t>Sediment Inflow</a:t>
            </a:r>
          </a:p>
          <a:p>
            <a:r>
              <a:rPr lang="en-US" altLang="en-US" sz="1400">
                <a:latin typeface="Tahoma" panose="020B0604030504040204" pitchFamily="34" charset="0"/>
              </a:rPr>
              <a:t>Clay = 200 T/d</a:t>
            </a:r>
          </a:p>
          <a:p>
            <a:r>
              <a:rPr lang="en-US" altLang="en-US" sz="1400">
                <a:latin typeface="Tahoma" panose="020B0604030504040204" pitchFamily="34" charset="0"/>
              </a:rPr>
              <a:t>Silt = 70 T/d</a:t>
            </a:r>
          </a:p>
          <a:p>
            <a:r>
              <a:rPr lang="en-US" altLang="en-US" sz="1400">
                <a:latin typeface="Tahoma" panose="020B0604030504040204" pitchFamily="34" charset="0"/>
              </a:rPr>
              <a:t>Sand = 1 T/d</a:t>
            </a:r>
          </a:p>
        </p:txBody>
      </p:sp>
      <p:sp>
        <p:nvSpPr>
          <p:cNvPr id="11270" name="Text Box 11"/>
          <p:cNvSpPr txBox="1">
            <a:spLocks noChangeArrowheads="1"/>
          </p:cNvSpPr>
          <p:nvPr/>
        </p:nvSpPr>
        <p:spPr bwMode="auto">
          <a:xfrm>
            <a:off x="3384550" y="2633663"/>
            <a:ext cx="1765300" cy="971550"/>
          </a:xfrm>
          <a:prstGeom prst="rect">
            <a:avLst/>
          </a:prstGeom>
          <a:noFill/>
          <a:ln w="28575">
            <a:solidFill>
              <a:srgbClr val="FFFF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lgn="ctr">
              <a:defRPr sz="3200">
                <a:solidFill>
                  <a:schemeClr val="tx1"/>
                </a:solidFill>
                <a:latin typeface="Arial" panose="020B0604020202020204" pitchFamily="34" charset="0"/>
              </a:defRPr>
            </a:lvl1pPr>
            <a:lvl2pPr marL="742950" indent="-285750" algn="ctr">
              <a:defRPr sz="3200">
                <a:solidFill>
                  <a:schemeClr val="tx1"/>
                </a:solidFill>
                <a:latin typeface="Arial" panose="020B0604020202020204" pitchFamily="34" charset="0"/>
              </a:defRPr>
            </a:lvl2pPr>
            <a:lvl3pPr marL="1143000" indent="-228600" algn="ctr">
              <a:defRPr sz="3200">
                <a:solidFill>
                  <a:schemeClr val="tx1"/>
                </a:solidFill>
                <a:latin typeface="Arial" panose="020B0604020202020204" pitchFamily="34" charset="0"/>
              </a:defRPr>
            </a:lvl3pPr>
            <a:lvl4pPr marL="1600200" indent="-228600" algn="ctr">
              <a:defRPr sz="3200">
                <a:solidFill>
                  <a:schemeClr val="tx1"/>
                </a:solidFill>
                <a:latin typeface="Arial" panose="020B0604020202020204" pitchFamily="34" charset="0"/>
              </a:defRPr>
            </a:lvl4pPr>
            <a:lvl5pPr marL="2057400" indent="-228600" algn="ctr">
              <a:defRPr sz="3200">
                <a:solidFill>
                  <a:schemeClr val="tx1"/>
                </a:solidFill>
                <a:latin typeface="Arial" panose="020B0604020202020204" pitchFamily="34" charset="0"/>
              </a:defRPr>
            </a:lvl5pPr>
            <a:lvl6pPr marL="2514600" indent="-228600" algn="ctr" eaLnBrk="0" fontAlgn="base" hangingPunct="0">
              <a:spcBef>
                <a:spcPct val="0"/>
              </a:spcBef>
              <a:spcAft>
                <a:spcPct val="0"/>
              </a:spcAft>
              <a:defRPr sz="3200">
                <a:solidFill>
                  <a:schemeClr val="tx1"/>
                </a:solidFill>
                <a:latin typeface="Arial" panose="020B0604020202020204" pitchFamily="34" charset="0"/>
              </a:defRPr>
            </a:lvl6pPr>
            <a:lvl7pPr marL="2971800" indent="-228600" algn="ctr" eaLnBrk="0" fontAlgn="base" hangingPunct="0">
              <a:spcBef>
                <a:spcPct val="0"/>
              </a:spcBef>
              <a:spcAft>
                <a:spcPct val="0"/>
              </a:spcAft>
              <a:defRPr sz="3200">
                <a:solidFill>
                  <a:schemeClr val="tx1"/>
                </a:solidFill>
                <a:latin typeface="Arial" panose="020B0604020202020204" pitchFamily="34" charset="0"/>
              </a:defRPr>
            </a:lvl7pPr>
            <a:lvl8pPr marL="3429000" indent="-228600" algn="ctr" eaLnBrk="0" fontAlgn="base" hangingPunct="0">
              <a:spcBef>
                <a:spcPct val="0"/>
              </a:spcBef>
              <a:spcAft>
                <a:spcPct val="0"/>
              </a:spcAft>
              <a:defRPr sz="3200">
                <a:solidFill>
                  <a:schemeClr val="tx1"/>
                </a:solidFill>
                <a:latin typeface="Arial" panose="020B0604020202020204" pitchFamily="34" charset="0"/>
              </a:defRPr>
            </a:lvl8pPr>
            <a:lvl9pPr marL="3886200" indent="-228600" algn="ctr" eaLnBrk="0" fontAlgn="base" hangingPunct="0">
              <a:spcBef>
                <a:spcPct val="0"/>
              </a:spcBef>
              <a:spcAft>
                <a:spcPct val="0"/>
              </a:spcAft>
              <a:defRPr sz="3200">
                <a:solidFill>
                  <a:schemeClr val="tx1"/>
                </a:solidFill>
                <a:latin typeface="Arial" panose="020B0604020202020204" pitchFamily="34" charset="0"/>
              </a:defRPr>
            </a:lvl9pPr>
          </a:lstStyle>
          <a:p>
            <a:r>
              <a:rPr lang="en-US" altLang="en-US" sz="1400" u="sng">
                <a:latin typeface="Tahoma" panose="020B0604030504040204" pitchFamily="34" charset="0"/>
              </a:rPr>
              <a:t>Trap Efficiency (TE)</a:t>
            </a:r>
          </a:p>
          <a:p>
            <a:r>
              <a:rPr lang="en-US" altLang="en-US" sz="1400">
                <a:latin typeface="Tahoma" panose="020B0604030504040204" pitchFamily="34" charset="0"/>
              </a:rPr>
              <a:t>Clay = 0.7</a:t>
            </a:r>
          </a:p>
          <a:p>
            <a:r>
              <a:rPr lang="en-US" altLang="en-US" sz="1400">
                <a:latin typeface="Tahoma" panose="020B0604030504040204" pitchFamily="34" charset="0"/>
              </a:rPr>
              <a:t>Silt = 1</a:t>
            </a:r>
          </a:p>
          <a:p>
            <a:r>
              <a:rPr lang="en-US" altLang="en-US" sz="1400">
                <a:latin typeface="Tahoma" panose="020B0604030504040204" pitchFamily="34" charset="0"/>
              </a:rPr>
              <a:t>Sand = 1</a:t>
            </a:r>
          </a:p>
        </p:txBody>
      </p:sp>
      <p:sp>
        <p:nvSpPr>
          <p:cNvPr id="11271" name="Text Box 12"/>
          <p:cNvSpPr txBox="1">
            <a:spLocks noChangeArrowheads="1"/>
          </p:cNvSpPr>
          <p:nvPr/>
        </p:nvSpPr>
        <p:spPr bwMode="auto">
          <a:xfrm>
            <a:off x="4089401" y="5675313"/>
            <a:ext cx="4754563" cy="1098550"/>
          </a:xfrm>
          <a:prstGeom prst="rect">
            <a:avLst/>
          </a:prstGeom>
          <a:noFill/>
          <a:ln w="2857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n-US" altLang="en-US" sz="1600" b="1" u="sng" dirty="0">
                <a:latin typeface="Tahoma" panose="020B0604030504040204" pitchFamily="34" charset="0"/>
              </a:rPr>
              <a:t>Sediment Deposit=Sediment Inflow X TE</a:t>
            </a:r>
          </a:p>
          <a:p>
            <a:pPr algn="ctr">
              <a:spcBef>
                <a:spcPct val="0"/>
              </a:spcBef>
              <a:buFontTx/>
              <a:buNone/>
            </a:pPr>
            <a:r>
              <a:rPr lang="en-US" altLang="en-US" sz="1600" b="1" dirty="0">
                <a:latin typeface="Tahoma" panose="020B0604030504040204" pitchFamily="34" charset="0"/>
              </a:rPr>
              <a:t>Silt = 140 T/d </a:t>
            </a:r>
          </a:p>
          <a:p>
            <a:pPr algn="ctr">
              <a:spcBef>
                <a:spcPct val="0"/>
              </a:spcBef>
              <a:buFontTx/>
              <a:buNone/>
            </a:pPr>
            <a:r>
              <a:rPr lang="en-US" altLang="en-US" sz="1600" b="1" dirty="0">
                <a:latin typeface="Tahoma" panose="020B0604030504040204" pitchFamily="34" charset="0"/>
              </a:rPr>
              <a:t>Sand = 70 T/d </a:t>
            </a:r>
          </a:p>
          <a:p>
            <a:pPr algn="ctr">
              <a:spcBef>
                <a:spcPct val="0"/>
              </a:spcBef>
              <a:buFontTx/>
              <a:buNone/>
            </a:pPr>
            <a:r>
              <a:rPr lang="en-US" altLang="en-US" sz="1600" b="1" dirty="0">
                <a:latin typeface="Tahoma" panose="020B0604030504040204" pitchFamily="34" charset="0"/>
              </a:rPr>
              <a:t>Gravel = 1 T/d </a:t>
            </a:r>
          </a:p>
        </p:txBody>
      </p:sp>
      <p:sp>
        <p:nvSpPr>
          <p:cNvPr id="11272" name="Text Box 13"/>
          <p:cNvSpPr txBox="1">
            <a:spLocks noChangeArrowheads="1"/>
          </p:cNvSpPr>
          <p:nvPr/>
        </p:nvSpPr>
        <p:spPr bwMode="auto">
          <a:xfrm>
            <a:off x="3095625" y="2800351"/>
            <a:ext cx="311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1800">
                <a:latin typeface="Arial" panose="020B0604020202020204" pitchFamily="34" charset="0"/>
              </a:rPr>
              <a:t>X</a:t>
            </a:r>
          </a:p>
        </p:txBody>
      </p:sp>
      <p:sp>
        <p:nvSpPr>
          <p:cNvPr id="11273" name="Text Box 14"/>
          <p:cNvSpPr txBox="1">
            <a:spLocks noChangeArrowheads="1"/>
          </p:cNvSpPr>
          <p:nvPr/>
        </p:nvSpPr>
        <p:spPr bwMode="auto">
          <a:xfrm>
            <a:off x="5481639" y="2603500"/>
            <a:ext cx="2936875" cy="1187450"/>
          </a:xfrm>
          <a:prstGeom prst="rect">
            <a:avLst/>
          </a:prstGeom>
          <a:noFill/>
          <a:ln w="31750">
            <a:solidFill>
              <a:srgbClr val="FFFF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lgn="ctr">
              <a:defRPr sz="3200">
                <a:solidFill>
                  <a:schemeClr val="tx1"/>
                </a:solidFill>
                <a:latin typeface="Arial" panose="020B0604020202020204" pitchFamily="34" charset="0"/>
              </a:defRPr>
            </a:lvl1pPr>
            <a:lvl2pPr marL="742950" indent="-285750" algn="ctr">
              <a:defRPr sz="3200">
                <a:solidFill>
                  <a:schemeClr val="tx1"/>
                </a:solidFill>
                <a:latin typeface="Arial" panose="020B0604020202020204" pitchFamily="34" charset="0"/>
              </a:defRPr>
            </a:lvl2pPr>
            <a:lvl3pPr marL="1143000" indent="-228600" algn="ctr">
              <a:defRPr sz="3200">
                <a:solidFill>
                  <a:schemeClr val="tx1"/>
                </a:solidFill>
                <a:latin typeface="Arial" panose="020B0604020202020204" pitchFamily="34" charset="0"/>
              </a:defRPr>
            </a:lvl3pPr>
            <a:lvl4pPr marL="1600200" indent="-228600" algn="ctr">
              <a:defRPr sz="3200">
                <a:solidFill>
                  <a:schemeClr val="tx1"/>
                </a:solidFill>
                <a:latin typeface="Arial" panose="020B0604020202020204" pitchFamily="34" charset="0"/>
              </a:defRPr>
            </a:lvl4pPr>
            <a:lvl5pPr marL="2057400" indent="-228600" algn="ctr">
              <a:defRPr sz="3200">
                <a:solidFill>
                  <a:schemeClr val="tx1"/>
                </a:solidFill>
                <a:latin typeface="Arial" panose="020B0604020202020204" pitchFamily="34" charset="0"/>
              </a:defRPr>
            </a:lvl5pPr>
            <a:lvl6pPr marL="2514600" indent="-228600" algn="ctr" eaLnBrk="0" fontAlgn="base" hangingPunct="0">
              <a:spcBef>
                <a:spcPct val="0"/>
              </a:spcBef>
              <a:spcAft>
                <a:spcPct val="0"/>
              </a:spcAft>
              <a:defRPr sz="3200">
                <a:solidFill>
                  <a:schemeClr val="tx1"/>
                </a:solidFill>
                <a:latin typeface="Arial" panose="020B0604020202020204" pitchFamily="34" charset="0"/>
              </a:defRPr>
            </a:lvl6pPr>
            <a:lvl7pPr marL="2971800" indent="-228600" algn="ctr" eaLnBrk="0" fontAlgn="base" hangingPunct="0">
              <a:spcBef>
                <a:spcPct val="0"/>
              </a:spcBef>
              <a:spcAft>
                <a:spcPct val="0"/>
              </a:spcAft>
              <a:defRPr sz="3200">
                <a:solidFill>
                  <a:schemeClr val="tx1"/>
                </a:solidFill>
                <a:latin typeface="Arial" panose="020B0604020202020204" pitchFamily="34" charset="0"/>
              </a:defRPr>
            </a:lvl7pPr>
            <a:lvl8pPr marL="3429000" indent="-228600" algn="ctr" eaLnBrk="0" fontAlgn="base" hangingPunct="0">
              <a:spcBef>
                <a:spcPct val="0"/>
              </a:spcBef>
              <a:spcAft>
                <a:spcPct val="0"/>
              </a:spcAft>
              <a:defRPr sz="3200">
                <a:solidFill>
                  <a:schemeClr val="tx1"/>
                </a:solidFill>
                <a:latin typeface="Arial" panose="020B0604020202020204" pitchFamily="34" charset="0"/>
              </a:defRPr>
            </a:lvl8pPr>
            <a:lvl9pPr marL="3886200" indent="-228600" algn="ctr" eaLnBrk="0" fontAlgn="base" hangingPunct="0">
              <a:spcBef>
                <a:spcPct val="0"/>
              </a:spcBef>
              <a:spcAft>
                <a:spcPct val="0"/>
              </a:spcAft>
              <a:defRPr sz="3200">
                <a:solidFill>
                  <a:schemeClr val="tx1"/>
                </a:solidFill>
                <a:latin typeface="Arial" panose="020B0604020202020204" pitchFamily="34" charset="0"/>
              </a:defRPr>
            </a:lvl9pPr>
          </a:lstStyle>
          <a:p>
            <a:r>
              <a:rPr lang="en-US" altLang="en-US" sz="1400" u="sng" dirty="0">
                <a:latin typeface="Tahoma" panose="020B0604030504040204" pitchFamily="34" charset="0"/>
              </a:rPr>
              <a:t>Suspended Sediment =</a:t>
            </a:r>
          </a:p>
          <a:p>
            <a:r>
              <a:rPr lang="en-US" altLang="en-US" sz="1400" u="sng" dirty="0">
                <a:latin typeface="Tahoma" panose="020B0604030504040204" pitchFamily="34" charset="0"/>
              </a:rPr>
              <a:t>Sediment Inflow-Sediment Deposit</a:t>
            </a:r>
          </a:p>
          <a:p>
            <a:r>
              <a:rPr lang="en-US" altLang="en-US" sz="1400" dirty="0">
                <a:latin typeface="Tahoma" panose="020B0604030504040204" pitchFamily="34" charset="0"/>
              </a:rPr>
              <a:t>Clay = 60 T/d</a:t>
            </a:r>
          </a:p>
          <a:p>
            <a:r>
              <a:rPr lang="en-US" altLang="en-US" sz="1400" dirty="0">
                <a:latin typeface="Tahoma" panose="020B0604030504040204" pitchFamily="34" charset="0"/>
              </a:rPr>
              <a:t>Silt = 0 T/d</a:t>
            </a:r>
          </a:p>
          <a:p>
            <a:r>
              <a:rPr lang="en-US" altLang="en-US" sz="1400" dirty="0">
                <a:latin typeface="Tahoma" panose="020B0604030504040204" pitchFamily="34" charset="0"/>
              </a:rPr>
              <a:t>Sand = 0 T/d</a:t>
            </a:r>
          </a:p>
        </p:txBody>
      </p:sp>
      <p:sp>
        <p:nvSpPr>
          <p:cNvPr id="11275" name="AutoShape 16"/>
          <p:cNvSpPr>
            <a:spLocks noChangeArrowheads="1"/>
          </p:cNvSpPr>
          <p:nvPr/>
        </p:nvSpPr>
        <p:spPr bwMode="auto">
          <a:xfrm rot="3096812">
            <a:off x="4137026" y="4410076"/>
            <a:ext cx="2435225" cy="457200"/>
          </a:xfrm>
          <a:prstGeom prst="rightArrow">
            <a:avLst>
              <a:gd name="adj1" fmla="val 50000"/>
              <a:gd name="adj2" fmla="val 133160"/>
            </a:avLst>
          </a:prstGeom>
          <a:solidFill>
            <a:schemeClr val="accent1"/>
          </a:solidFill>
          <a:ln w="9525" algn="ctr">
            <a:solidFill>
              <a:schemeClr val="tx1"/>
            </a:solidFill>
            <a:miter lim="800000"/>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endParaRPr lang="en-US" altLang="en-US">
              <a:latin typeface="Arial" panose="020B0604020202020204" pitchFamily="34" charset="0"/>
            </a:endParaRPr>
          </a:p>
        </p:txBody>
      </p:sp>
      <p:sp>
        <p:nvSpPr>
          <p:cNvPr id="11276" name="AutoShape 17"/>
          <p:cNvSpPr>
            <a:spLocks noChangeArrowheads="1"/>
          </p:cNvSpPr>
          <p:nvPr/>
        </p:nvSpPr>
        <p:spPr bwMode="auto">
          <a:xfrm>
            <a:off x="8450264" y="2662238"/>
            <a:ext cx="477837" cy="468312"/>
          </a:xfrm>
          <a:prstGeom prst="rightArrow">
            <a:avLst>
              <a:gd name="adj1" fmla="val 50000"/>
              <a:gd name="adj2" fmla="val 25508"/>
            </a:avLst>
          </a:prstGeom>
          <a:solidFill>
            <a:schemeClr val="accent1"/>
          </a:solidFill>
          <a:ln w="9525" algn="ctr">
            <a:solidFill>
              <a:schemeClr val="tx1"/>
            </a:solidFill>
            <a:miter lim="800000"/>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endParaRPr lang="en-US" altLang="en-US">
              <a:latin typeface="Arial" panose="020B0604020202020204" pitchFamily="34" charset="0"/>
            </a:endParaRPr>
          </a:p>
        </p:txBody>
      </p:sp>
      <p:sp>
        <p:nvSpPr>
          <p:cNvPr id="11277" name="Text Box 18"/>
          <p:cNvSpPr txBox="1">
            <a:spLocks noChangeArrowheads="1"/>
          </p:cNvSpPr>
          <p:nvPr/>
        </p:nvSpPr>
        <p:spPr bwMode="auto">
          <a:xfrm>
            <a:off x="8963025" y="2595564"/>
            <a:ext cx="1612900" cy="974725"/>
          </a:xfrm>
          <a:prstGeom prst="rect">
            <a:avLst/>
          </a:prstGeom>
          <a:noFill/>
          <a:ln w="31750">
            <a:solidFill>
              <a:srgbClr val="FFFF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lgn="ctr">
              <a:defRPr sz="3200">
                <a:solidFill>
                  <a:schemeClr val="tx1"/>
                </a:solidFill>
                <a:latin typeface="Arial" panose="020B0604020202020204" pitchFamily="34" charset="0"/>
              </a:defRPr>
            </a:lvl1pPr>
            <a:lvl2pPr marL="742950" indent="-285750" algn="ctr">
              <a:defRPr sz="3200">
                <a:solidFill>
                  <a:schemeClr val="tx1"/>
                </a:solidFill>
                <a:latin typeface="Arial" panose="020B0604020202020204" pitchFamily="34" charset="0"/>
              </a:defRPr>
            </a:lvl2pPr>
            <a:lvl3pPr marL="1143000" indent="-228600" algn="ctr">
              <a:defRPr sz="3200">
                <a:solidFill>
                  <a:schemeClr val="tx1"/>
                </a:solidFill>
                <a:latin typeface="Arial" panose="020B0604020202020204" pitchFamily="34" charset="0"/>
              </a:defRPr>
            </a:lvl3pPr>
            <a:lvl4pPr marL="1600200" indent="-228600" algn="ctr">
              <a:defRPr sz="3200">
                <a:solidFill>
                  <a:schemeClr val="tx1"/>
                </a:solidFill>
                <a:latin typeface="Arial" panose="020B0604020202020204" pitchFamily="34" charset="0"/>
              </a:defRPr>
            </a:lvl4pPr>
            <a:lvl5pPr marL="2057400" indent="-228600" algn="ctr">
              <a:defRPr sz="3200">
                <a:solidFill>
                  <a:schemeClr val="tx1"/>
                </a:solidFill>
                <a:latin typeface="Arial" panose="020B0604020202020204" pitchFamily="34" charset="0"/>
              </a:defRPr>
            </a:lvl5pPr>
            <a:lvl6pPr marL="2514600" indent="-228600" algn="ctr" eaLnBrk="0" fontAlgn="base" hangingPunct="0">
              <a:spcBef>
                <a:spcPct val="0"/>
              </a:spcBef>
              <a:spcAft>
                <a:spcPct val="0"/>
              </a:spcAft>
              <a:defRPr sz="3200">
                <a:solidFill>
                  <a:schemeClr val="tx1"/>
                </a:solidFill>
                <a:latin typeface="Arial" panose="020B0604020202020204" pitchFamily="34" charset="0"/>
              </a:defRPr>
            </a:lvl6pPr>
            <a:lvl7pPr marL="2971800" indent="-228600" algn="ctr" eaLnBrk="0" fontAlgn="base" hangingPunct="0">
              <a:spcBef>
                <a:spcPct val="0"/>
              </a:spcBef>
              <a:spcAft>
                <a:spcPct val="0"/>
              </a:spcAft>
              <a:defRPr sz="3200">
                <a:solidFill>
                  <a:schemeClr val="tx1"/>
                </a:solidFill>
                <a:latin typeface="Arial" panose="020B0604020202020204" pitchFamily="34" charset="0"/>
              </a:defRPr>
            </a:lvl7pPr>
            <a:lvl8pPr marL="3429000" indent="-228600" algn="ctr" eaLnBrk="0" fontAlgn="base" hangingPunct="0">
              <a:spcBef>
                <a:spcPct val="0"/>
              </a:spcBef>
              <a:spcAft>
                <a:spcPct val="0"/>
              </a:spcAft>
              <a:defRPr sz="3200">
                <a:solidFill>
                  <a:schemeClr val="tx1"/>
                </a:solidFill>
                <a:latin typeface="Arial" panose="020B0604020202020204" pitchFamily="34" charset="0"/>
              </a:defRPr>
            </a:lvl8pPr>
            <a:lvl9pPr marL="3886200" indent="-228600" algn="ctr" eaLnBrk="0" fontAlgn="base" hangingPunct="0">
              <a:spcBef>
                <a:spcPct val="0"/>
              </a:spcBef>
              <a:spcAft>
                <a:spcPct val="0"/>
              </a:spcAft>
              <a:defRPr sz="3200">
                <a:solidFill>
                  <a:schemeClr val="tx1"/>
                </a:solidFill>
                <a:latin typeface="Arial" panose="020B0604020202020204" pitchFamily="34" charset="0"/>
              </a:defRPr>
            </a:lvl9pPr>
          </a:lstStyle>
          <a:p>
            <a:r>
              <a:rPr lang="en-US" altLang="en-US" sz="1400" u="sng">
                <a:latin typeface="Tahoma" panose="020B0604030504040204" pitchFamily="34" charset="0"/>
              </a:rPr>
              <a:t>Sediment Outflow</a:t>
            </a:r>
          </a:p>
          <a:p>
            <a:r>
              <a:rPr lang="en-US" altLang="en-US" sz="1400">
                <a:latin typeface="Tahoma" panose="020B0604030504040204" pitchFamily="34" charset="0"/>
              </a:rPr>
              <a:t>Clay = 60 T/d</a:t>
            </a:r>
          </a:p>
          <a:p>
            <a:r>
              <a:rPr lang="en-US" altLang="en-US" sz="1400">
                <a:latin typeface="Tahoma" panose="020B0604030504040204" pitchFamily="34" charset="0"/>
              </a:rPr>
              <a:t>By </a:t>
            </a:r>
          </a:p>
          <a:p>
            <a:r>
              <a:rPr lang="en-US" altLang="en-US" sz="1400">
                <a:latin typeface="Tahoma" panose="020B0604030504040204" pitchFamily="34" charset="0"/>
              </a:rPr>
              <a:t>Volume Ratio</a:t>
            </a:r>
          </a:p>
        </p:txBody>
      </p:sp>
      <mc:AlternateContent xmlns:mc="http://schemas.openxmlformats.org/markup-compatibility/2006" xmlns:a14="http://schemas.microsoft.com/office/drawing/2010/main">
        <mc:Choice Requires="a14">
          <p:sp>
            <p:nvSpPr>
              <p:cNvPr id="11278" name="Object 19"/>
              <p:cNvSpPr txBox="1"/>
              <p:nvPr/>
            </p:nvSpPr>
            <p:spPr bwMode="auto">
              <a:xfrm>
                <a:off x="278262" y="1943363"/>
                <a:ext cx="4244078" cy="357719"/>
              </a:xfrm>
              <a:prstGeom prst="rect">
                <a:avLst/>
              </a:prstGeom>
              <a:solidFill>
                <a:schemeClr val="bg1"/>
              </a:solidFill>
              <a:ln>
                <a:noFill/>
              </a:ln>
            </p:spPr>
            <p:txBody>
              <a:bodyPr>
                <a:normAutofit fontScale="85000" lnSpcReduction="10000"/>
              </a:bodyPr>
              <a:lstStyle/>
              <a:p>
                <a:pPr/>
                <a14:m>
                  <m:oMathPara xmlns:m="http://schemas.openxmlformats.org/officeDocument/2006/math">
                    <m:oMathParaPr>
                      <m:jc m:val="left"/>
                    </m:oMathParaPr>
                    <m:oMath xmlns:m="http://schemas.openxmlformats.org/officeDocument/2006/math">
                      <m:r>
                        <m:rPr>
                          <m:sty m:val="p"/>
                        </m:rPr>
                        <a:rPr lang="en-US" b="0" i="0" smtClean="0">
                          <a:solidFill>
                            <a:srgbClr val="000000"/>
                          </a:solidFill>
                          <a:latin typeface="Cambria Math" panose="02040503050406030204" pitchFamily="18" charset="0"/>
                        </a:rPr>
                        <m:t>Trap</m:t>
                      </m:r>
                      <m:r>
                        <a:rPr lang="en-US" b="0" i="0" smtClean="0">
                          <a:solidFill>
                            <a:srgbClr val="000000"/>
                          </a:solidFill>
                          <a:latin typeface="Cambria Math" panose="02040503050406030204" pitchFamily="18" charset="0"/>
                        </a:rPr>
                        <m:t> </m:t>
                      </m:r>
                      <m:r>
                        <m:rPr>
                          <m:sty m:val="p"/>
                        </m:rPr>
                        <a:rPr lang="en-US" b="0" i="0" smtClean="0">
                          <a:solidFill>
                            <a:srgbClr val="000000"/>
                          </a:solidFill>
                          <a:latin typeface="Cambria Math" panose="02040503050406030204" pitchFamily="18" charset="0"/>
                        </a:rPr>
                        <m:t>Efficiency</m:t>
                      </m:r>
                      <m:r>
                        <a:rPr lang="en-US" b="0" i="0" smtClean="0">
                          <a:solidFill>
                            <a:srgbClr val="000000"/>
                          </a:solidFill>
                          <a:latin typeface="Cambria Math" panose="02040503050406030204" pitchFamily="18" charset="0"/>
                        </a:rPr>
                        <m:t> </m:t>
                      </m:r>
                      <m:d>
                        <m:dPr>
                          <m:ctrlPr>
                            <a:rPr lang="en-US" i="1" smtClean="0">
                              <a:solidFill>
                                <a:srgbClr val="000000"/>
                              </a:solidFill>
                              <a:latin typeface="Cambria Math" panose="02040503050406030204" pitchFamily="18" charset="0"/>
                            </a:rPr>
                          </m:ctrlPr>
                        </m:dPr>
                        <m:e>
                          <m:r>
                            <m:rPr>
                              <m:sty m:val="p"/>
                            </m:rPr>
                            <a:rPr lang="en-US" b="0" i="0" smtClean="0">
                              <a:solidFill>
                                <a:srgbClr val="000000"/>
                              </a:solidFill>
                              <a:latin typeface="Cambria Math" panose="02040503050406030204" pitchFamily="18" charset="0"/>
                            </a:rPr>
                            <m:t>TE</m:t>
                          </m:r>
                        </m:e>
                      </m:d>
                      <m:r>
                        <a:rPr lang="en-US" b="0" i="0" smtClean="0">
                          <a:solidFill>
                            <a:srgbClr val="000000"/>
                          </a:solidFill>
                          <a:latin typeface="Cambria Math" panose="02040503050406030204" pitchFamily="18" charset="0"/>
                        </a:rPr>
                        <m:t>:</m:t>
                      </m:r>
                      <m:r>
                        <m:rPr>
                          <m:sty m:val="p"/>
                        </m:rPr>
                        <a:rPr lang="en-US" b="0" i="0" smtClean="0">
                          <a:solidFill>
                            <a:srgbClr val="000000"/>
                          </a:solidFill>
                          <a:latin typeface="Cambria Math" panose="02040503050406030204" pitchFamily="18" charset="0"/>
                        </a:rPr>
                        <m:t>by</m:t>
                      </m:r>
                      <m:r>
                        <a:rPr lang="en-US" b="0" i="0" smtClean="0">
                          <a:solidFill>
                            <a:srgbClr val="000000"/>
                          </a:solidFill>
                          <a:latin typeface="Cambria Math" panose="02040503050406030204" pitchFamily="18" charset="0"/>
                        </a:rPr>
                        <m:t> </m:t>
                      </m:r>
                      <m:r>
                        <m:rPr>
                          <m:sty m:val="p"/>
                        </m:rPr>
                        <a:rPr lang="en-US" b="0" i="0" smtClean="0">
                          <a:solidFill>
                            <a:srgbClr val="000000"/>
                          </a:solidFill>
                          <a:latin typeface="Cambria Math" panose="02040503050406030204" pitchFamily="18" charset="0"/>
                        </a:rPr>
                        <m:t>Chen</m:t>
                      </m:r>
                      <m:r>
                        <a:rPr lang="en-US" b="0" i="0" smtClean="0">
                          <a:solidFill>
                            <a:srgbClr val="000000"/>
                          </a:solidFill>
                          <a:latin typeface="Cambria Math" panose="02040503050406030204" pitchFamily="18" charset="0"/>
                        </a:rPr>
                        <m:t> </m:t>
                      </m:r>
                      <m:r>
                        <m:rPr>
                          <m:sty m:val="p"/>
                        </m:rPr>
                        <a:rPr lang="en-US" b="0" i="0" smtClean="0">
                          <a:solidFill>
                            <a:srgbClr val="000000"/>
                          </a:solidFill>
                          <a:latin typeface="Cambria Math" panose="02040503050406030204" pitchFamily="18" charset="0"/>
                        </a:rPr>
                        <m:t>or</m:t>
                      </m:r>
                      <m:r>
                        <a:rPr lang="en-US" b="0" i="0" smtClean="0">
                          <a:solidFill>
                            <a:srgbClr val="000000"/>
                          </a:solidFill>
                          <a:latin typeface="Cambria Math" panose="02040503050406030204" pitchFamily="18" charset="0"/>
                        </a:rPr>
                        <m:t> </m:t>
                      </m:r>
                      <m:r>
                        <m:rPr>
                          <m:sty m:val="p"/>
                        </m:rPr>
                        <a:rPr lang="en-US" b="0" i="0" smtClean="0">
                          <a:solidFill>
                            <a:srgbClr val="000000"/>
                          </a:solidFill>
                          <a:latin typeface="Cambria Math" panose="02040503050406030204" pitchFamily="18" charset="0"/>
                        </a:rPr>
                        <m:t>Brune</m:t>
                      </m:r>
                      <m:r>
                        <a:rPr lang="en-US" b="0" i="0" smtClean="0">
                          <a:solidFill>
                            <a:srgbClr val="000000"/>
                          </a:solidFill>
                          <a:latin typeface="Cambria Math" panose="02040503050406030204" pitchFamily="18" charset="0"/>
                        </a:rPr>
                        <m:t> </m:t>
                      </m:r>
                      <m:r>
                        <m:rPr>
                          <m:sty m:val="p"/>
                        </m:rPr>
                        <a:rPr lang="en-US" b="0" i="0" smtClean="0">
                          <a:solidFill>
                            <a:srgbClr val="000000"/>
                          </a:solidFill>
                          <a:latin typeface="Cambria Math" panose="02040503050406030204" pitchFamily="18" charset="0"/>
                        </a:rPr>
                        <m:t>Methods</m:t>
                      </m:r>
                    </m:oMath>
                  </m:oMathPara>
                </a14:m>
                <a:endParaRPr lang="en-US" dirty="0"/>
              </a:p>
            </p:txBody>
          </p:sp>
        </mc:Choice>
        <mc:Fallback xmlns="">
          <p:sp>
            <p:nvSpPr>
              <p:cNvPr id="11278" name="Object 19"/>
              <p:cNvSpPr txBox="1">
                <a:spLocks noRot="1" noChangeAspect="1" noMove="1" noResize="1" noEditPoints="1" noAdjustHandles="1" noChangeArrowheads="1" noChangeShapeType="1" noTextEdit="1"/>
              </p:cNvSpPr>
              <p:nvPr/>
            </p:nvSpPr>
            <p:spPr bwMode="auto">
              <a:xfrm>
                <a:off x="278262" y="1943363"/>
                <a:ext cx="4244078" cy="357719"/>
              </a:xfrm>
              <a:prstGeom prst="rect">
                <a:avLst/>
              </a:prstGeom>
              <a:blipFill>
                <a:blip r:embed="rId3"/>
                <a:stretch>
                  <a:fillRect b="-1724"/>
                </a:stretch>
              </a:blipFill>
              <a:ln>
                <a:noFill/>
              </a:ln>
            </p:spPr>
            <p:txBody>
              <a:bodyPr/>
              <a:lstStyle/>
              <a:p>
                <a:r>
                  <a:rPr lang="en-US">
                    <a:noFill/>
                  </a:rPr>
                  <a:t> </a:t>
                </a:r>
              </a:p>
            </p:txBody>
          </p:sp>
        </mc:Fallback>
      </mc:AlternateContent>
      <p:graphicFrame>
        <p:nvGraphicFramePr>
          <p:cNvPr id="11279" name="Object 22"/>
          <p:cNvGraphicFramePr>
            <a:graphicFrameLocks noChangeAspect="1"/>
          </p:cNvGraphicFramePr>
          <p:nvPr>
            <p:extLst>
              <p:ext uri="{D42A27DB-BD31-4B8C-83A1-F6EECF244321}">
                <p14:modId xmlns:p14="http://schemas.microsoft.com/office/powerpoint/2010/main" val="1309447593"/>
              </p:ext>
            </p:extLst>
          </p:nvPr>
        </p:nvGraphicFramePr>
        <p:xfrm>
          <a:off x="7885114" y="1462089"/>
          <a:ext cx="2782887" cy="915987"/>
        </p:xfrm>
        <a:graphic>
          <a:graphicData uri="http://schemas.openxmlformats.org/presentationml/2006/ole">
            <mc:AlternateContent xmlns:mc="http://schemas.openxmlformats.org/markup-compatibility/2006">
              <mc:Choice xmlns:v="urn:schemas-microsoft-com:vml" Requires="v">
                <p:oleObj name="Equation" r:id="rId4" imgW="2565400" imgH="850900" progId="Equation.3">
                  <p:embed/>
                </p:oleObj>
              </mc:Choice>
              <mc:Fallback>
                <p:oleObj name="Equation" r:id="rId4" imgW="2565400" imgH="850900" progId="Equation.3">
                  <p:embed/>
                  <p:pic>
                    <p:nvPicPr>
                      <p:cNvPr id="11279" name="Object 2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885114" y="1462089"/>
                        <a:ext cx="2782887" cy="9159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1280" name="AutoShape 23"/>
          <p:cNvSpPr>
            <a:spLocks noChangeArrowheads="1"/>
          </p:cNvSpPr>
          <p:nvPr/>
        </p:nvSpPr>
        <p:spPr bwMode="auto">
          <a:xfrm flipV="1">
            <a:off x="6523038" y="2209801"/>
            <a:ext cx="266700" cy="182563"/>
          </a:xfrm>
          <a:prstGeom prst="triangle">
            <a:avLst>
              <a:gd name="adj" fmla="val 50000"/>
            </a:avLst>
          </a:prstGeom>
          <a:noFill/>
          <a:ln w="38100">
            <a:solidFill>
              <a:srgbClr val="00FFFF"/>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endParaRPr lang="en-US" altLang="en-US">
              <a:latin typeface="Arial" panose="020B0604020202020204" pitchFamily="34" charset="0"/>
            </a:endParaRPr>
          </a:p>
        </p:txBody>
      </p:sp>
      <p:grpSp>
        <p:nvGrpSpPr>
          <p:cNvPr id="11281" name="Group 24"/>
          <p:cNvGrpSpPr>
            <a:grpSpLocks/>
          </p:cNvGrpSpPr>
          <p:nvPr/>
        </p:nvGrpSpPr>
        <p:grpSpPr bwMode="auto">
          <a:xfrm>
            <a:off x="6545264" y="2435226"/>
            <a:ext cx="219075" cy="74613"/>
            <a:chOff x="4409" y="2227"/>
            <a:chExt cx="291" cy="68"/>
          </a:xfrm>
        </p:grpSpPr>
        <p:sp>
          <p:nvSpPr>
            <p:cNvPr id="11283" name="Line 25"/>
            <p:cNvSpPr>
              <a:spLocks noChangeShapeType="1"/>
            </p:cNvSpPr>
            <p:nvPr/>
          </p:nvSpPr>
          <p:spPr bwMode="auto">
            <a:xfrm>
              <a:off x="4409" y="2227"/>
              <a:ext cx="291" cy="0"/>
            </a:xfrm>
            <a:prstGeom prst="line">
              <a:avLst/>
            </a:prstGeom>
            <a:noFill/>
            <a:ln w="19050">
              <a:solidFill>
                <a:srgbClr val="00FF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284" name="Line 26"/>
            <p:cNvSpPr>
              <a:spLocks noChangeShapeType="1"/>
            </p:cNvSpPr>
            <p:nvPr/>
          </p:nvSpPr>
          <p:spPr bwMode="auto">
            <a:xfrm>
              <a:off x="4477" y="2263"/>
              <a:ext cx="156" cy="0"/>
            </a:xfrm>
            <a:prstGeom prst="line">
              <a:avLst/>
            </a:prstGeom>
            <a:noFill/>
            <a:ln w="19050">
              <a:solidFill>
                <a:srgbClr val="00FFFF"/>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1285" name="Line 27"/>
            <p:cNvSpPr>
              <a:spLocks noChangeShapeType="1"/>
            </p:cNvSpPr>
            <p:nvPr/>
          </p:nvSpPr>
          <p:spPr bwMode="auto">
            <a:xfrm>
              <a:off x="4527" y="2295"/>
              <a:ext cx="48" cy="0"/>
            </a:xfrm>
            <a:prstGeom prst="line">
              <a:avLst/>
            </a:prstGeom>
            <a:noFill/>
            <a:ln w="19050">
              <a:solidFill>
                <a:srgbClr val="00FFFF"/>
              </a:solidFill>
              <a:round/>
              <a:headEnd/>
              <a:tailEnd/>
            </a:ln>
            <a:extLst>
              <a:ext uri="{909E8E84-426E-40DD-AFC4-6F175D3DCCD1}">
                <a14:hiddenFill xmlns:a14="http://schemas.microsoft.com/office/drawing/2010/main">
                  <a:noFill/>
                </a14:hiddenFill>
              </a:ext>
            </a:extLst>
          </p:spPr>
          <p:txBody>
            <a:bodyPr/>
            <a:lstStyle/>
            <a:p>
              <a:endParaRPr lang="en-US"/>
            </a:p>
          </p:txBody>
        </p:sp>
      </p:grpSp>
      <p:sp>
        <p:nvSpPr>
          <p:cNvPr id="11282" name="AutoShape 28"/>
          <p:cNvSpPr>
            <a:spLocks noChangeArrowheads="1"/>
          </p:cNvSpPr>
          <p:nvPr/>
        </p:nvSpPr>
        <p:spPr bwMode="auto">
          <a:xfrm>
            <a:off x="5191125" y="2859089"/>
            <a:ext cx="254000" cy="312737"/>
          </a:xfrm>
          <a:prstGeom prst="rightArrow">
            <a:avLst>
              <a:gd name="adj1" fmla="val 50000"/>
              <a:gd name="adj2" fmla="val 25000"/>
            </a:avLst>
          </a:prstGeom>
          <a:solidFill>
            <a:schemeClr val="accent1"/>
          </a:solidFill>
          <a:ln w="9525" algn="ctr">
            <a:solidFill>
              <a:schemeClr val="tx1"/>
            </a:solidFill>
            <a:miter lim="800000"/>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endParaRPr lang="en-US" altLang="en-US">
              <a:latin typeface="Arial" panose="020B0604020202020204" pitchFamily="34" charset="0"/>
            </a:endParaRPr>
          </a:p>
        </p:txBody>
      </p:sp>
      <p:sp>
        <p:nvSpPr>
          <p:cNvPr id="2" name="Title 1">
            <a:extLst>
              <a:ext uri="{FF2B5EF4-FFF2-40B4-BE49-F238E27FC236}">
                <a16:creationId xmlns:a16="http://schemas.microsoft.com/office/drawing/2014/main" id="{5BB902B4-A8A9-9D8E-C8CD-AEC757262C71}"/>
              </a:ext>
            </a:extLst>
          </p:cNvPr>
          <p:cNvSpPr>
            <a:spLocks noGrp="1"/>
          </p:cNvSpPr>
          <p:nvPr>
            <p:ph type="title"/>
          </p:nvPr>
        </p:nvSpPr>
        <p:spPr>
          <a:xfrm>
            <a:off x="863950" y="17883"/>
            <a:ext cx="10222361" cy="1143000"/>
          </a:xfrm>
        </p:spPr>
        <p:txBody>
          <a:bodyPr/>
          <a:lstStyle/>
          <a:p>
            <a:r>
              <a:rPr lang="en-US" dirty="0"/>
              <a:t>Reservoir volume reduction calculation process</a:t>
            </a:r>
          </a:p>
        </p:txBody>
      </p:sp>
      <p:sp>
        <p:nvSpPr>
          <p:cNvPr id="5" name="Object 19">
            <a:extLst>
              <a:ext uri="{FF2B5EF4-FFF2-40B4-BE49-F238E27FC236}">
                <a16:creationId xmlns:a16="http://schemas.microsoft.com/office/drawing/2014/main" id="{84FC041C-0A23-B0E5-1F49-F244E6F1410E}"/>
              </a:ext>
            </a:extLst>
          </p:cNvPr>
          <p:cNvSpPr txBox="1"/>
          <p:nvPr/>
        </p:nvSpPr>
        <p:spPr bwMode="auto">
          <a:xfrm>
            <a:off x="341425" y="5767436"/>
            <a:ext cx="2922364" cy="818655"/>
          </a:xfrm>
          <a:prstGeom prst="rect">
            <a:avLst/>
          </a:prstGeom>
          <a:solidFill>
            <a:schemeClr val="bg1"/>
          </a:solidFill>
          <a:ln>
            <a:noFill/>
          </a:ln>
        </p:spPr>
        <p:txBody>
          <a:bodyPr>
            <a:normAutofit fontScale="85000" lnSpcReduction="10000"/>
          </a:bodyPr>
          <a:lstStyle/>
          <a:p>
            <a:r>
              <a:rPr lang="en-US" b="1" dirty="0">
                <a:solidFill>
                  <a:srgbClr val="FFFF00"/>
                </a:solidFill>
              </a:rPr>
              <a:t>Update E-A &amp; E-V curves for Reservoir Volume Reduction (V-Shape &amp; Elongated Taper) </a:t>
            </a:r>
          </a:p>
        </p:txBody>
      </p:sp>
      <p:sp>
        <p:nvSpPr>
          <p:cNvPr id="4" name="Smiley Face 3">
            <a:extLst>
              <a:ext uri="{FF2B5EF4-FFF2-40B4-BE49-F238E27FC236}">
                <a16:creationId xmlns:a16="http://schemas.microsoft.com/office/drawing/2014/main" id="{6366C8EB-74DD-2DA5-F482-D7A968A922CA}"/>
              </a:ext>
            </a:extLst>
          </p:cNvPr>
          <p:cNvSpPr/>
          <p:nvPr/>
        </p:nvSpPr>
        <p:spPr>
          <a:xfrm>
            <a:off x="1338974" y="4948781"/>
            <a:ext cx="788276" cy="818655"/>
          </a:xfrm>
          <a:prstGeom prst="smileyFace">
            <a:avLst/>
          </a:prstGeom>
          <a:solidFill>
            <a:srgbClr val="FFFF00">
              <a:alpha val="89000"/>
            </a:srgb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4">
            <a:extLst>
              <a:ext uri="{FF2B5EF4-FFF2-40B4-BE49-F238E27FC236}">
                <a16:creationId xmlns:a16="http://schemas.microsoft.com/office/drawing/2014/main" id="{AB2B4B6E-CE20-4792-60AD-77D19CDFD4A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38395" y="1629843"/>
            <a:ext cx="3248025" cy="2495550"/>
          </a:xfrm>
          <a:prstGeom prst="rect">
            <a:avLst/>
          </a:prstGeom>
          <a:noFill/>
          <a:ln w="12700">
            <a:solidFill>
              <a:schemeClr val="bg2"/>
            </a:solidFill>
          </a:ln>
          <a:extLst>
            <a:ext uri="{909E8E84-426E-40DD-AFC4-6F175D3DCCD1}">
              <a14:hiddenFill xmlns:a14="http://schemas.microsoft.com/office/drawing/2010/main">
                <a:solidFill>
                  <a:srgbClr val="FFFFFF"/>
                </a:solidFill>
              </a14:hiddenFill>
            </a:ext>
          </a:extLst>
        </p:spPr>
      </p:pic>
      <p:pic>
        <p:nvPicPr>
          <p:cNvPr id="19" name="Picture 18">
            <a:extLst>
              <a:ext uri="{FF2B5EF4-FFF2-40B4-BE49-F238E27FC236}">
                <a16:creationId xmlns:a16="http://schemas.microsoft.com/office/drawing/2014/main" id="{63CD62CD-283C-FBAA-84D4-4126DE48AF9E}"/>
              </a:ext>
            </a:extLst>
          </p:cNvPr>
          <p:cNvPicPr>
            <a:picLocks noChangeAspect="1"/>
          </p:cNvPicPr>
          <p:nvPr/>
        </p:nvPicPr>
        <p:blipFill>
          <a:blip r:embed="rId3"/>
          <a:stretch>
            <a:fillRect/>
          </a:stretch>
        </p:blipFill>
        <p:spPr>
          <a:xfrm>
            <a:off x="1228093" y="1773210"/>
            <a:ext cx="2458380" cy="3498246"/>
          </a:xfrm>
          <a:prstGeom prst="rect">
            <a:avLst/>
          </a:prstGeom>
          <a:ln w="25400">
            <a:solidFill>
              <a:schemeClr val="accent1"/>
            </a:solidFill>
          </a:ln>
        </p:spPr>
      </p:pic>
      <p:sp>
        <p:nvSpPr>
          <p:cNvPr id="2" name="Title 1"/>
          <p:cNvSpPr>
            <a:spLocks noGrp="1"/>
          </p:cNvSpPr>
          <p:nvPr>
            <p:ph type="title"/>
          </p:nvPr>
        </p:nvSpPr>
        <p:spPr>
          <a:xfrm>
            <a:off x="889216" y="92511"/>
            <a:ext cx="7886700" cy="994172"/>
          </a:xfrm>
        </p:spPr>
        <p:txBody>
          <a:bodyPr/>
          <a:lstStyle/>
          <a:p>
            <a:r>
              <a:rPr lang="en-US" b="1" dirty="0"/>
              <a:t>HEC-HMS </a:t>
            </a:r>
            <a:r>
              <a:rPr lang="en-US" dirty="0"/>
              <a:t>GUI for two sediment trap efficiency Methods</a:t>
            </a:r>
          </a:p>
        </p:txBody>
      </p:sp>
      <p:grpSp>
        <p:nvGrpSpPr>
          <p:cNvPr id="5" name="Group 4"/>
          <p:cNvGrpSpPr/>
          <p:nvPr/>
        </p:nvGrpSpPr>
        <p:grpSpPr>
          <a:xfrm>
            <a:off x="2671534" y="2877618"/>
            <a:ext cx="1480395" cy="2361825"/>
            <a:chOff x="1530042" y="3036106"/>
            <a:chExt cx="1973860" cy="3149100"/>
          </a:xfrm>
        </p:grpSpPr>
        <p:cxnSp>
          <p:nvCxnSpPr>
            <p:cNvPr id="13" name="Straight Arrow Connector 12"/>
            <p:cNvCxnSpPr>
              <a:cxnSpLocks/>
              <a:endCxn id="23" idx="1"/>
            </p:cNvCxnSpPr>
            <p:nvPr/>
          </p:nvCxnSpPr>
          <p:spPr>
            <a:xfrm flipV="1">
              <a:off x="1530042" y="3036106"/>
              <a:ext cx="1955814" cy="2637222"/>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a:cxnSpLocks/>
              <a:endCxn id="22" idx="1"/>
            </p:cNvCxnSpPr>
            <p:nvPr/>
          </p:nvCxnSpPr>
          <p:spPr>
            <a:xfrm>
              <a:off x="1530042" y="5796194"/>
              <a:ext cx="1973860" cy="389012"/>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pic>
        <p:nvPicPr>
          <p:cNvPr id="22" name="Picture 2">
            <a:extLst>
              <a:ext uri="{FF2B5EF4-FFF2-40B4-BE49-F238E27FC236}">
                <a16:creationId xmlns:a16="http://schemas.microsoft.com/office/drawing/2014/main" id="{F3630855-A05B-C917-AA8F-67C39BA14A6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51929" y="4305993"/>
            <a:ext cx="3267075" cy="1866900"/>
          </a:xfrm>
          <a:prstGeom prst="rect">
            <a:avLst/>
          </a:prstGeom>
          <a:noFill/>
          <a:ln w="12700">
            <a:solidFill>
              <a:schemeClr val="bg2"/>
            </a:solidFill>
          </a:ln>
          <a:extLst>
            <a:ext uri="{909E8E84-426E-40DD-AFC4-6F175D3DCCD1}">
              <a14:hiddenFill xmlns:a14="http://schemas.microsoft.com/office/drawing/2010/main">
                <a:solidFill>
                  <a:srgbClr val="FFFFFF"/>
                </a:solidFill>
              </a14:hiddenFill>
            </a:ext>
          </a:extLst>
        </p:spPr>
      </p:pic>
      <p:pic>
        <p:nvPicPr>
          <p:cNvPr id="28" name="Picture 27">
            <a:extLst>
              <a:ext uri="{FF2B5EF4-FFF2-40B4-BE49-F238E27FC236}">
                <a16:creationId xmlns:a16="http://schemas.microsoft.com/office/drawing/2014/main" id="{AE2BF15C-8A15-B5C6-4CA8-0E19793C18B7}"/>
              </a:ext>
            </a:extLst>
          </p:cNvPr>
          <p:cNvPicPr>
            <a:picLocks noChangeAspect="1"/>
          </p:cNvPicPr>
          <p:nvPr/>
        </p:nvPicPr>
        <p:blipFill>
          <a:blip r:embed="rId5"/>
          <a:stretch>
            <a:fillRect/>
          </a:stretch>
        </p:blipFill>
        <p:spPr>
          <a:xfrm>
            <a:off x="7924407" y="4117204"/>
            <a:ext cx="3861193" cy="2055689"/>
          </a:xfrm>
          <a:prstGeom prst="rect">
            <a:avLst/>
          </a:prstGeom>
          <a:ln w="12700">
            <a:solidFill>
              <a:schemeClr val="bg2"/>
            </a:solidFill>
          </a:ln>
        </p:spPr>
      </p:pic>
      <p:pic>
        <p:nvPicPr>
          <p:cNvPr id="29" name="Picture 28">
            <a:extLst>
              <a:ext uri="{FF2B5EF4-FFF2-40B4-BE49-F238E27FC236}">
                <a16:creationId xmlns:a16="http://schemas.microsoft.com/office/drawing/2014/main" id="{5611E33A-3392-7561-C176-74B44CC1E6C4}"/>
              </a:ext>
            </a:extLst>
          </p:cNvPr>
          <p:cNvPicPr>
            <a:picLocks noChangeAspect="1"/>
          </p:cNvPicPr>
          <p:nvPr/>
        </p:nvPicPr>
        <p:blipFill>
          <a:blip r:embed="rId6"/>
          <a:stretch>
            <a:fillRect/>
          </a:stretch>
        </p:blipFill>
        <p:spPr>
          <a:xfrm>
            <a:off x="7913088" y="1629843"/>
            <a:ext cx="3861193" cy="2154162"/>
          </a:xfrm>
          <a:prstGeom prst="rect">
            <a:avLst/>
          </a:prstGeom>
          <a:ln w="12700">
            <a:solidFill>
              <a:schemeClr val="bg2"/>
            </a:solidFill>
          </a:ln>
        </p:spPr>
      </p:pic>
    </p:spTree>
    <p:extLst>
      <p:ext uri="{BB962C8B-B14F-4D97-AF65-F5344CB8AC3E}">
        <p14:creationId xmlns:p14="http://schemas.microsoft.com/office/powerpoint/2010/main" val="197354137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8B3816-7AFF-486E-BEE7-2086D14E6F24}"/>
              </a:ext>
            </a:extLst>
          </p:cNvPr>
          <p:cNvSpPr>
            <a:spLocks noGrp="1"/>
          </p:cNvSpPr>
          <p:nvPr>
            <p:ph type="title"/>
          </p:nvPr>
        </p:nvSpPr>
        <p:spPr>
          <a:xfrm>
            <a:off x="920662" y="274638"/>
            <a:ext cx="10661737" cy="806451"/>
          </a:xfrm>
        </p:spPr>
        <p:txBody>
          <a:bodyPr/>
          <a:lstStyle/>
          <a:p>
            <a:r>
              <a:rPr lang="en-US" dirty="0"/>
              <a:t>overview</a:t>
            </a:r>
          </a:p>
        </p:txBody>
      </p:sp>
      <p:sp>
        <p:nvSpPr>
          <p:cNvPr id="3" name="Content Placeholder 2">
            <a:extLst>
              <a:ext uri="{FF2B5EF4-FFF2-40B4-BE49-F238E27FC236}">
                <a16:creationId xmlns:a16="http://schemas.microsoft.com/office/drawing/2014/main" id="{7A437792-47B1-40B4-A0EA-F47026A7A7CD}"/>
              </a:ext>
            </a:extLst>
          </p:cNvPr>
          <p:cNvSpPr>
            <a:spLocks noGrp="1"/>
          </p:cNvSpPr>
          <p:nvPr>
            <p:ph idx="1"/>
          </p:nvPr>
        </p:nvSpPr>
        <p:spPr/>
        <p:txBody>
          <a:bodyPr/>
          <a:lstStyle/>
          <a:p>
            <a:pPr marL="919163" lvl="2" indent="-457200">
              <a:buFont typeface="+mj-lt"/>
              <a:buAutoNum type="arabicPeriod"/>
              <a:defRPr/>
            </a:pPr>
            <a:r>
              <a:rPr lang="en-US" dirty="0"/>
              <a:t>Fire Impacts on Debris Basin and Reservoir</a:t>
            </a:r>
          </a:p>
          <a:p>
            <a:pPr marL="919163" lvl="2" indent="-457200">
              <a:buFont typeface="+mj-lt"/>
              <a:buAutoNum type="arabicPeriod"/>
              <a:defRPr/>
            </a:pPr>
            <a:r>
              <a:rPr lang="en-US" dirty="0"/>
              <a:t>Data Requirement for Reservoir Element</a:t>
            </a:r>
          </a:p>
          <a:p>
            <a:pPr marL="919163" lvl="2" indent="-457200">
              <a:buFont typeface="+mj-lt"/>
              <a:buAutoNum type="arabicPeriod"/>
              <a:defRPr/>
            </a:pPr>
            <a:r>
              <a:rPr lang="en-US" dirty="0"/>
              <a:t>Reservoir Volume Reduction Process</a:t>
            </a:r>
          </a:p>
          <a:p>
            <a:pPr marL="1144588" lvl="3" indent="-457200">
              <a:buFont typeface="Wingdings" panose="05000000000000000000" pitchFamily="2" charset="2"/>
              <a:buChar char="§"/>
              <a:defRPr/>
            </a:pPr>
            <a:r>
              <a:rPr lang="en-US" dirty="0"/>
              <a:t>Two Trap Efficiency Methods</a:t>
            </a:r>
          </a:p>
          <a:p>
            <a:pPr marL="1371600" lvl="4" indent="-457200">
              <a:buFont typeface="+mj-lt"/>
              <a:buAutoNum type="alphaLcPeriod"/>
              <a:defRPr/>
            </a:pPr>
            <a:r>
              <a:rPr lang="en-US" dirty="0"/>
              <a:t>Chen Sediment Trap</a:t>
            </a:r>
          </a:p>
          <a:p>
            <a:pPr marL="1371600" lvl="4" indent="-457200">
              <a:buFont typeface="+mj-lt"/>
              <a:buAutoNum type="alphaLcPeriod"/>
              <a:defRPr/>
            </a:pPr>
            <a:r>
              <a:rPr lang="en-US" dirty="0" err="1"/>
              <a:t>Brune</a:t>
            </a:r>
            <a:r>
              <a:rPr lang="en-US" dirty="0"/>
              <a:t> Sediment Trap</a:t>
            </a:r>
          </a:p>
          <a:p>
            <a:pPr marL="1144588" lvl="3" indent="-457200">
              <a:buFont typeface="Wingdings" panose="05000000000000000000" pitchFamily="2" charset="2"/>
              <a:buChar char="§"/>
              <a:defRPr/>
            </a:pPr>
            <a:r>
              <a:rPr lang="en-US" dirty="0"/>
              <a:t>Two Volume Reduction Options</a:t>
            </a:r>
          </a:p>
          <a:p>
            <a:pPr marL="1428750" lvl="4" indent="-514350">
              <a:buFont typeface="+mj-lt"/>
              <a:buAutoNum type="alphaLcPeriod"/>
              <a:defRPr/>
            </a:pPr>
            <a:r>
              <a:rPr lang="en-US" dirty="0"/>
              <a:t>V-Shape</a:t>
            </a:r>
          </a:p>
          <a:p>
            <a:pPr marL="1428750" lvl="4" indent="-514350">
              <a:buFont typeface="+mj-lt"/>
              <a:buAutoNum type="alphaLcPeriod"/>
              <a:defRPr/>
            </a:pPr>
            <a:r>
              <a:rPr lang="en-US" dirty="0"/>
              <a:t>Elongated Taper </a:t>
            </a:r>
          </a:p>
          <a:p>
            <a:pPr marL="919163" lvl="2" indent="-457200">
              <a:buFont typeface="+mj-lt"/>
              <a:buAutoNum type="arabicPeriod"/>
            </a:pPr>
            <a:r>
              <a:rPr lang="en-US" b="1" dirty="0">
                <a:solidFill>
                  <a:srgbClr val="00B0F0"/>
                </a:solidFill>
              </a:rPr>
              <a:t>Case Studies:  </a:t>
            </a:r>
          </a:p>
          <a:p>
            <a:pPr marL="1144588" lvl="3" indent="-457200">
              <a:buFont typeface="Wingdings" panose="05000000000000000000" pitchFamily="2" charset="2"/>
              <a:buChar char="§"/>
            </a:pPr>
            <a:r>
              <a:rPr lang="en-US" dirty="0">
                <a:solidFill>
                  <a:srgbClr val="00B0F0"/>
                </a:solidFill>
              </a:rPr>
              <a:t>Brand Debris Analysis with Debris Basin</a:t>
            </a:r>
          </a:p>
          <a:p>
            <a:pPr marL="1144588" lvl="3" indent="-457200">
              <a:buFont typeface="Wingdings" panose="05000000000000000000" pitchFamily="2" charset="2"/>
              <a:buChar char="§"/>
            </a:pPr>
            <a:r>
              <a:rPr lang="en-US" dirty="0">
                <a:solidFill>
                  <a:srgbClr val="00B0F0"/>
                </a:solidFill>
              </a:rPr>
              <a:t>Large Reservoir Volume Reduction Analyses without Fires</a:t>
            </a:r>
          </a:p>
          <a:p>
            <a:pPr marL="919163" lvl="2" indent="-457200">
              <a:buFont typeface="+mj-lt"/>
              <a:buAutoNum type="arabicPeriod"/>
            </a:pPr>
            <a:r>
              <a:rPr lang="en-US" dirty="0"/>
              <a:t>Need To Improve for Reservoir Routing Analysis</a:t>
            </a:r>
          </a:p>
          <a:p>
            <a:pPr lvl="3" indent="0">
              <a:buNone/>
            </a:pPr>
            <a:endParaRPr lang="en-US" dirty="0"/>
          </a:p>
          <a:p>
            <a:endParaRPr lang="en-US" dirty="0"/>
          </a:p>
        </p:txBody>
      </p:sp>
    </p:spTree>
    <p:extLst>
      <p:ext uri="{BB962C8B-B14F-4D97-AF65-F5344CB8AC3E}">
        <p14:creationId xmlns:p14="http://schemas.microsoft.com/office/powerpoint/2010/main" val="429094473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1070973" y="370449"/>
            <a:ext cx="9720115" cy="6243001"/>
          </a:xfrm>
          <a:prstGeom prst="rect">
            <a:avLst/>
          </a:prstGeom>
        </p:spPr>
      </p:pic>
    </p:spTree>
    <p:extLst>
      <p:ext uri="{BB962C8B-B14F-4D97-AF65-F5344CB8AC3E}">
        <p14:creationId xmlns:p14="http://schemas.microsoft.com/office/powerpoint/2010/main" val="15047249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D999D15D-5292-4AAA-8A9E-D83DCFAF6DE4}"/>
              </a:ext>
            </a:extLst>
          </p:cNvPr>
          <p:cNvPicPr>
            <a:picLocks noChangeAspect="1"/>
          </p:cNvPicPr>
          <p:nvPr/>
        </p:nvPicPr>
        <p:blipFill>
          <a:blip r:embed="rId2"/>
          <a:stretch>
            <a:fillRect/>
          </a:stretch>
        </p:blipFill>
        <p:spPr>
          <a:xfrm>
            <a:off x="4125433" y="825323"/>
            <a:ext cx="7909666" cy="5978960"/>
          </a:xfrm>
          <a:prstGeom prst="rect">
            <a:avLst/>
          </a:prstGeom>
        </p:spPr>
      </p:pic>
      <p:pic>
        <p:nvPicPr>
          <p:cNvPr id="8" name="Picture 7">
            <a:extLst>
              <a:ext uri="{FF2B5EF4-FFF2-40B4-BE49-F238E27FC236}">
                <a16:creationId xmlns:a16="http://schemas.microsoft.com/office/drawing/2014/main" id="{310E9004-334A-425A-A69E-45337A962C08}"/>
              </a:ext>
            </a:extLst>
          </p:cNvPr>
          <p:cNvPicPr>
            <a:picLocks noChangeAspect="1"/>
          </p:cNvPicPr>
          <p:nvPr/>
        </p:nvPicPr>
        <p:blipFill>
          <a:blip r:embed="rId3"/>
          <a:stretch>
            <a:fillRect/>
          </a:stretch>
        </p:blipFill>
        <p:spPr>
          <a:xfrm>
            <a:off x="156901" y="797356"/>
            <a:ext cx="2543769" cy="304088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0" name="Picture 9">
            <a:extLst>
              <a:ext uri="{FF2B5EF4-FFF2-40B4-BE49-F238E27FC236}">
                <a16:creationId xmlns:a16="http://schemas.microsoft.com/office/drawing/2014/main" id="{6434FF34-4C2A-4EBE-B52B-968A8C5EDF4F}"/>
              </a:ext>
            </a:extLst>
          </p:cNvPr>
          <p:cNvPicPr>
            <a:picLocks noChangeAspect="1"/>
          </p:cNvPicPr>
          <p:nvPr/>
        </p:nvPicPr>
        <p:blipFill>
          <a:blip r:embed="rId4"/>
          <a:stretch>
            <a:fillRect/>
          </a:stretch>
        </p:blipFill>
        <p:spPr>
          <a:xfrm>
            <a:off x="1649435" y="3838244"/>
            <a:ext cx="2475997" cy="296603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1" name="Title 1">
            <a:extLst>
              <a:ext uri="{FF2B5EF4-FFF2-40B4-BE49-F238E27FC236}">
                <a16:creationId xmlns:a16="http://schemas.microsoft.com/office/drawing/2014/main" id="{8FF71AE7-F7B1-4D7D-ACB2-36D138BF5455}"/>
              </a:ext>
            </a:extLst>
          </p:cNvPr>
          <p:cNvSpPr txBox="1">
            <a:spLocks/>
          </p:cNvSpPr>
          <p:nvPr/>
        </p:nvSpPr>
        <p:spPr bwMode="auto">
          <a:xfrm>
            <a:off x="815163" y="53717"/>
            <a:ext cx="10242697" cy="806451"/>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ctr" rtl="0" eaLnBrk="1" fontAlgn="base" hangingPunct="1">
              <a:spcBef>
                <a:spcPct val="0"/>
              </a:spcBef>
              <a:spcAft>
                <a:spcPct val="0"/>
              </a:spcAft>
              <a:defRPr sz="4500" b="1" kern="1200" cap="all">
                <a:solidFill>
                  <a:schemeClr val="tx1">
                    <a:lumMod val="75000"/>
                    <a:lumOff val="25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a:lstStyle>
          <a:p>
            <a:r>
              <a:rPr lang="en-US" dirty="0">
                <a:solidFill>
                  <a:schemeClr val="bg1"/>
                </a:solidFill>
              </a:rPr>
              <a:t>Estimation of E-A &amp; E-S Curves </a:t>
            </a:r>
          </a:p>
        </p:txBody>
      </p:sp>
      <p:pic>
        <p:nvPicPr>
          <p:cNvPr id="12" name="Picture 11">
            <a:extLst>
              <a:ext uri="{FF2B5EF4-FFF2-40B4-BE49-F238E27FC236}">
                <a16:creationId xmlns:a16="http://schemas.microsoft.com/office/drawing/2014/main" id="{50370DA8-B73E-456B-9125-33FAF4438709}"/>
              </a:ext>
            </a:extLst>
          </p:cNvPr>
          <p:cNvPicPr>
            <a:picLocks noChangeAspect="1"/>
          </p:cNvPicPr>
          <p:nvPr/>
        </p:nvPicPr>
        <p:blipFill>
          <a:blip r:embed="rId5"/>
          <a:stretch>
            <a:fillRect/>
          </a:stretch>
        </p:blipFill>
        <p:spPr>
          <a:xfrm>
            <a:off x="6682579" y="4601066"/>
            <a:ext cx="2941641" cy="2058629"/>
          </a:xfrm>
          <a:prstGeom prst="rect">
            <a:avLst/>
          </a:prstGeom>
          <a:ln w="47625">
            <a:solidFill>
              <a:schemeClr val="accent1"/>
            </a:solidFill>
          </a:ln>
        </p:spPr>
      </p:pic>
    </p:spTree>
    <p:extLst>
      <p:ext uri="{BB962C8B-B14F-4D97-AF65-F5344CB8AC3E}">
        <p14:creationId xmlns:p14="http://schemas.microsoft.com/office/powerpoint/2010/main" val="21575612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8B3816-7AFF-486E-BEE7-2086D14E6F24}"/>
              </a:ext>
            </a:extLst>
          </p:cNvPr>
          <p:cNvSpPr>
            <a:spLocks noGrp="1"/>
          </p:cNvSpPr>
          <p:nvPr>
            <p:ph type="title"/>
          </p:nvPr>
        </p:nvSpPr>
        <p:spPr>
          <a:xfrm>
            <a:off x="920662" y="274638"/>
            <a:ext cx="10661737" cy="806451"/>
          </a:xfrm>
        </p:spPr>
        <p:txBody>
          <a:bodyPr/>
          <a:lstStyle/>
          <a:p>
            <a:r>
              <a:rPr lang="en-US" dirty="0"/>
              <a:t>overview</a:t>
            </a:r>
          </a:p>
        </p:txBody>
      </p:sp>
      <p:sp>
        <p:nvSpPr>
          <p:cNvPr id="3" name="Content Placeholder 2">
            <a:extLst>
              <a:ext uri="{FF2B5EF4-FFF2-40B4-BE49-F238E27FC236}">
                <a16:creationId xmlns:a16="http://schemas.microsoft.com/office/drawing/2014/main" id="{7A437792-47B1-40B4-A0EA-F47026A7A7CD}"/>
              </a:ext>
            </a:extLst>
          </p:cNvPr>
          <p:cNvSpPr>
            <a:spLocks noGrp="1"/>
          </p:cNvSpPr>
          <p:nvPr>
            <p:ph idx="1"/>
          </p:nvPr>
        </p:nvSpPr>
        <p:spPr/>
        <p:txBody>
          <a:bodyPr/>
          <a:lstStyle/>
          <a:p>
            <a:pPr marL="919163" lvl="2" indent="-457200">
              <a:buFont typeface="+mj-lt"/>
              <a:buAutoNum type="arabicPeriod"/>
              <a:defRPr/>
            </a:pPr>
            <a:r>
              <a:rPr lang="en-US" b="1" dirty="0">
                <a:solidFill>
                  <a:srgbClr val="00B0F0"/>
                </a:solidFill>
              </a:rPr>
              <a:t>Fire Impacts on Debris Basin and Reservoir</a:t>
            </a:r>
          </a:p>
          <a:p>
            <a:pPr marL="919163" lvl="2" indent="-457200">
              <a:buFont typeface="+mj-lt"/>
              <a:buAutoNum type="arabicPeriod"/>
              <a:defRPr/>
            </a:pPr>
            <a:r>
              <a:rPr lang="en-US" dirty="0"/>
              <a:t>Data Requirement for Reservoir Element</a:t>
            </a:r>
          </a:p>
          <a:p>
            <a:pPr marL="919163" lvl="2" indent="-457200">
              <a:buFont typeface="+mj-lt"/>
              <a:buAutoNum type="arabicPeriod"/>
              <a:defRPr/>
            </a:pPr>
            <a:r>
              <a:rPr lang="en-US" dirty="0"/>
              <a:t>Reservoir Volume Reduction Process</a:t>
            </a:r>
          </a:p>
          <a:p>
            <a:pPr marL="1144588" lvl="3" indent="-457200">
              <a:buFont typeface="Wingdings" panose="05000000000000000000" pitchFamily="2" charset="2"/>
              <a:buChar char="§"/>
              <a:defRPr/>
            </a:pPr>
            <a:r>
              <a:rPr lang="en-US" dirty="0"/>
              <a:t>Two Trap Efficiency Methods</a:t>
            </a:r>
          </a:p>
          <a:p>
            <a:pPr marL="1371600" lvl="4" indent="-457200">
              <a:buFont typeface="+mj-lt"/>
              <a:buAutoNum type="alphaLcPeriod"/>
              <a:defRPr/>
            </a:pPr>
            <a:r>
              <a:rPr lang="en-US" dirty="0"/>
              <a:t>Chen Sediment Trap</a:t>
            </a:r>
          </a:p>
          <a:p>
            <a:pPr marL="1371600" lvl="4" indent="-457200">
              <a:buFont typeface="+mj-lt"/>
              <a:buAutoNum type="alphaLcPeriod"/>
              <a:defRPr/>
            </a:pPr>
            <a:r>
              <a:rPr lang="en-US" dirty="0" err="1"/>
              <a:t>Brune</a:t>
            </a:r>
            <a:r>
              <a:rPr lang="en-US" dirty="0"/>
              <a:t> Sediment Trap</a:t>
            </a:r>
          </a:p>
          <a:p>
            <a:pPr marL="1144588" lvl="3" indent="-457200">
              <a:buFont typeface="Wingdings" panose="05000000000000000000" pitchFamily="2" charset="2"/>
              <a:buChar char="§"/>
              <a:defRPr/>
            </a:pPr>
            <a:r>
              <a:rPr lang="en-US" dirty="0"/>
              <a:t>Two Volume Reduction Options</a:t>
            </a:r>
          </a:p>
          <a:p>
            <a:pPr marL="1428750" lvl="4" indent="-514350">
              <a:buFont typeface="+mj-lt"/>
              <a:buAutoNum type="alphaLcPeriod"/>
              <a:defRPr/>
            </a:pPr>
            <a:r>
              <a:rPr lang="en-US" dirty="0"/>
              <a:t>V-Shape</a:t>
            </a:r>
          </a:p>
          <a:p>
            <a:pPr marL="1428750" lvl="4" indent="-514350">
              <a:buFont typeface="+mj-lt"/>
              <a:buAutoNum type="alphaLcPeriod"/>
              <a:defRPr/>
            </a:pPr>
            <a:r>
              <a:rPr lang="en-US" dirty="0"/>
              <a:t>Elongated Taper </a:t>
            </a:r>
          </a:p>
          <a:p>
            <a:pPr marL="919163" lvl="2" indent="-457200">
              <a:buFont typeface="+mj-lt"/>
              <a:buAutoNum type="arabicPeriod"/>
            </a:pPr>
            <a:r>
              <a:rPr lang="en-US" dirty="0"/>
              <a:t>Case Studies:  </a:t>
            </a:r>
          </a:p>
          <a:p>
            <a:pPr marL="1144588" lvl="3" indent="-457200">
              <a:buFont typeface="Wingdings" panose="05000000000000000000" pitchFamily="2" charset="2"/>
              <a:buChar char="§"/>
            </a:pPr>
            <a:r>
              <a:rPr lang="en-US" dirty="0"/>
              <a:t>Brand Debris Analysis with Debris Basin</a:t>
            </a:r>
          </a:p>
          <a:p>
            <a:pPr marL="1144588" lvl="3" indent="-457200">
              <a:buFont typeface="Wingdings" panose="05000000000000000000" pitchFamily="2" charset="2"/>
              <a:buChar char="§"/>
            </a:pPr>
            <a:r>
              <a:rPr lang="en-US" dirty="0"/>
              <a:t>Large Reservoir Volume Reduction Analyses without Fires</a:t>
            </a:r>
          </a:p>
          <a:p>
            <a:pPr marL="919163" lvl="2" indent="-457200">
              <a:buFont typeface="+mj-lt"/>
              <a:buAutoNum type="arabicPeriod"/>
            </a:pPr>
            <a:r>
              <a:rPr lang="en-US" dirty="0"/>
              <a:t>Need To Improve for Reservoir Routing Analysis</a:t>
            </a:r>
          </a:p>
          <a:p>
            <a:pPr marL="1144588" lvl="3" indent="-457200">
              <a:buFont typeface="Wingdings" panose="05000000000000000000" pitchFamily="2" charset="2"/>
              <a:buChar char="§"/>
            </a:pPr>
            <a:endParaRPr lang="en-US" dirty="0"/>
          </a:p>
          <a:p>
            <a:endParaRPr lang="en-US" dirty="0"/>
          </a:p>
        </p:txBody>
      </p:sp>
    </p:spTree>
    <p:extLst>
      <p:ext uri="{BB962C8B-B14F-4D97-AF65-F5344CB8AC3E}">
        <p14:creationId xmlns:p14="http://schemas.microsoft.com/office/powerpoint/2010/main" val="75080902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1AFB54-FB89-479F-B66C-15E64A6239EE}"/>
              </a:ext>
            </a:extLst>
          </p:cNvPr>
          <p:cNvSpPr>
            <a:spLocks noGrp="1"/>
          </p:cNvSpPr>
          <p:nvPr>
            <p:ph type="title"/>
          </p:nvPr>
        </p:nvSpPr>
        <p:spPr/>
        <p:txBody>
          <a:bodyPr/>
          <a:lstStyle/>
          <a:p>
            <a:pPr algn="ctr"/>
            <a:r>
              <a:rPr lang="en-US" dirty="0"/>
              <a:t>Summary of simulation results</a:t>
            </a:r>
          </a:p>
        </p:txBody>
      </p:sp>
      <p:graphicFrame>
        <p:nvGraphicFramePr>
          <p:cNvPr id="6" name="Table 6">
            <a:extLst>
              <a:ext uri="{FF2B5EF4-FFF2-40B4-BE49-F238E27FC236}">
                <a16:creationId xmlns:a16="http://schemas.microsoft.com/office/drawing/2014/main" id="{66F09511-5C01-4727-91F9-093100649362}"/>
              </a:ext>
            </a:extLst>
          </p:cNvPr>
          <p:cNvGraphicFramePr>
            <a:graphicFrameLocks noGrp="1"/>
          </p:cNvGraphicFramePr>
          <p:nvPr>
            <p:ph idx="1"/>
          </p:nvPr>
        </p:nvGraphicFramePr>
        <p:xfrm>
          <a:off x="406400" y="1128702"/>
          <a:ext cx="11176000" cy="1981200"/>
        </p:xfrm>
        <a:graphic>
          <a:graphicData uri="http://schemas.openxmlformats.org/drawingml/2006/table">
            <a:tbl>
              <a:tblPr firstRow="1" bandRow="1">
                <a:tableStyleId>{C4B1156A-380E-4F78-BDF5-A606A8083BF9}</a:tableStyleId>
              </a:tblPr>
              <a:tblGrid>
                <a:gridCol w="1016000">
                  <a:extLst>
                    <a:ext uri="{9D8B030D-6E8A-4147-A177-3AD203B41FA5}">
                      <a16:colId xmlns:a16="http://schemas.microsoft.com/office/drawing/2014/main" val="1111154261"/>
                    </a:ext>
                  </a:extLst>
                </a:gridCol>
                <a:gridCol w="778466">
                  <a:extLst>
                    <a:ext uri="{9D8B030D-6E8A-4147-A177-3AD203B41FA5}">
                      <a16:colId xmlns:a16="http://schemas.microsoft.com/office/drawing/2014/main" val="1336693841"/>
                    </a:ext>
                  </a:extLst>
                </a:gridCol>
                <a:gridCol w="769357">
                  <a:extLst>
                    <a:ext uri="{9D8B030D-6E8A-4147-A177-3AD203B41FA5}">
                      <a16:colId xmlns:a16="http://schemas.microsoft.com/office/drawing/2014/main" val="2415565385"/>
                    </a:ext>
                  </a:extLst>
                </a:gridCol>
                <a:gridCol w="1008994">
                  <a:extLst>
                    <a:ext uri="{9D8B030D-6E8A-4147-A177-3AD203B41FA5}">
                      <a16:colId xmlns:a16="http://schemas.microsoft.com/office/drawing/2014/main" val="2660318293"/>
                    </a:ext>
                  </a:extLst>
                </a:gridCol>
                <a:gridCol w="655845">
                  <a:extLst>
                    <a:ext uri="{9D8B030D-6E8A-4147-A177-3AD203B41FA5}">
                      <a16:colId xmlns:a16="http://schemas.microsoft.com/office/drawing/2014/main" val="4169001532"/>
                    </a:ext>
                  </a:extLst>
                </a:gridCol>
                <a:gridCol w="1046830">
                  <a:extLst>
                    <a:ext uri="{9D8B030D-6E8A-4147-A177-3AD203B41FA5}">
                      <a16:colId xmlns:a16="http://schemas.microsoft.com/office/drawing/2014/main" val="3820523335"/>
                    </a:ext>
                  </a:extLst>
                </a:gridCol>
                <a:gridCol w="851338">
                  <a:extLst>
                    <a:ext uri="{9D8B030D-6E8A-4147-A177-3AD203B41FA5}">
                      <a16:colId xmlns:a16="http://schemas.microsoft.com/office/drawing/2014/main" val="2947895529"/>
                    </a:ext>
                  </a:extLst>
                </a:gridCol>
                <a:gridCol w="987533">
                  <a:extLst>
                    <a:ext uri="{9D8B030D-6E8A-4147-A177-3AD203B41FA5}">
                      <a16:colId xmlns:a16="http://schemas.microsoft.com/office/drawing/2014/main" val="1750673213"/>
                    </a:ext>
                  </a:extLst>
                </a:gridCol>
                <a:gridCol w="1270089">
                  <a:extLst>
                    <a:ext uri="{9D8B030D-6E8A-4147-A177-3AD203B41FA5}">
                      <a16:colId xmlns:a16="http://schemas.microsoft.com/office/drawing/2014/main" val="2615808544"/>
                    </a:ext>
                  </a:extLst>
                </a:gridCol>
                <a:gridCol w="1280160">
                  <a:extLst>
                    <a:ext uri="{9D8B030D-6E8A-4147-A177-3AD203B41FA5}">
                      <a16:colId xmlns:a16="http://schemas.microsoft.com/office/drawing/2014/main" val="3428607325"/>
                    </a:ext>
                  </a:extLst>
                </a:gridCol>
                <a:gridCol w="1511388">
                  <a:extLst>
                    <a:ext uri="{9D8B030D-6E8A-4147-A177-3AD203B41FA5}">
                      <a16:colId xmlns:a16="http://schemas.microsoft.com/office/drawing/2014/main" val="3220337907"/>
                    </a:ext>
                  </a:extLst>
                </a:gridCol>
              </a:tblGrid>
              <a:tr h="370840">
                <a:tc>
                  <a:txBody>
                    <a:bodyPr/>
                    <a:lstStyle/>
                    <a:p>
                      <a:r>
                        <a:rPr lang="en-US" sz="1000" dirty="0"/>
                        <a:t>Debris Yield Method</a:t>
                      </a:r>
                    </a:p>
                  </a:txBody>
                  <a:tcPr/>
                </a:tc>
                <a:tc>
                  <a:txBody>
                    <a:bodyPr/>
                    <a:lstStyle/>
                    <a:p>
                      <a:r>
                        <a:rPr lang="en-US" sz="1000" dirty="0"/>
                        <a:t>Area (km</a:t>
                      </a:r>
                      <a:r>
                        <a:rPr lang="en-US" sz="1000" baseline="30000" dirty="0"/>
                        <a:t>2</a:t>
                      </a:r>
                      <a:r>
                        <a:rPr lang="en-US" sz="1000" dirty="0"/>
                        <a:t>)</a:t>
                      </a:r>
                    </a:p>
                  </a:txBody>
                  <a:tcPr/>
                </a:tc>
                <a:tc>
                  <a:txBody>
                    <a:bodyPr/>
                    <a:lstStyle/>
                    <a:p>
                      <a:r>
                        <a:rPr lang="en-US" sz="1000" dirty="0"/>
                        <a:t>A-T Factor</a:t>
                      </a:r>
                    </a:p>
                  </a:txBody>
                  <a:tcPr/>
                </a:tc>
                <a:tc>
                  <a:txBody>
                    <a:bodyPr/>
                    <a:lstStyle/>
                    <a:p>
                      <a:r>
                        <a:rPr lang="en-US" sz="1000" dirty="0"/>
                        <a:t>Relief Ratio (m/km)</a:t>
                      </a:r>
                    </a:p>
                  </a:txBody>
                  <a:tcPr/>
                </a:tc>
                <a:tc>
                  <a:txBody>
                    <a:bodyPr/>
                    <a:lstStyle/>
                    <a:p>
                      <a:r>
                        <a:rPr lang="en-US" sz="1000" dirty="0"/>
                        <a:t>Relief (m)</a:t>
                      </a:r>
                    </a:p>
                  </a:txBody>
                  <a:tcPr/>
                </a:tc>
                <a:tc>
                  <a:txBody>
                    <a:bodyPr/>
                    <a:lstStyle/>
                    <a:p>
                      <a:r>
                        <a:rPr lang="en-US" sz="1000" dirty="0"/>
                        <a:t>Fire Factor Method</a:t>
                      </a:r>
                    </a:p>
                  </a:txBody>
                  <a:tcPr/>
                </a:tc>
                <a:tc>
                  <a:txBody>
                    <a:bodyPr/>
                    <a:lstStyle/>
                    <a:p>
                      <a:r>
                        <a:rPr lang="en-US" sz="1000" dirty="0"/>
                        <a:t>Burn Date</a:t>
                      </a:r>
                    </a:p>
                  </a:txBody>
                  <a:tcPr/>
                </a:tc>
                <a:tc>
                  <a:txBody>
                    <a:bodyPr/>
                    <a:lstStyle/>
                    <a:p>
                      <a:r>
                        <a:rPr lang="en-US" sz="1000" dirty="0"/>
                        <a:t>Burn %/Burn area (km</a:t>
                      </a:r>
                      <a:r>
                        <a:rPr lang="en-US" sz="1000" baseline="30000" dirty="0"/>
                        <a:t>2</a:t>
                      </a:r>
                      <a:r>
                        <a:rPr lang="en-US" sz="1000" dirty="0"/>
                        <a:t>)</a:t>
                      </a:r>
                    </a:p>
                  </a:txBody>
                  <a:tcPr/>
                </a:tc>
                <a:tc>
                  <a:txBody>
                    <a:bodyPr/>
                    <a:lstStyle/>
                    <a:p>
                      <a:r>
                        <a:rPr lang="en-US" sz="1000" dirty="0"/>
                        <a:t>Flow Rate Threshold (m</a:t>
                      </a:r>
                      <a:r>
                        <a:rPr lang="en-US" sz="1000" baseline="30000" dirty="0"/>
                        <a:t>3</a:t>
                      </a:r>
                      <a:r>
                        <a:rPr lang="en-US" sz="1000" dirty="0"/>
                        <a:t>/s)</a:t>
                      </a:r>
                    </a:p>
                  </a:txBody>
                  <a:tcPr/>
                </a:tc>
                <a:tc>
                  <a:txBody>
                    <a:bodyPr/>
                    <a:lstStyle/>
                    <a:p>
                      <a:r>
                        <a:rPr lang="en-US" sz="1000" dirty="0"/>
                        <a:t>Max. 1-hr Rainfall Intensity (mm/</a:t>
                      </a:r>
                      <a:r>
                        <a:rPr lang="en-US" sz="1000" dirty="0" err="1"/>
                        <a:t>hr</a:t>
                      </a:r>
                      <a:r>
                        <a:rPr lang="en-US" sz="1000" dirty="0"/>
                        <a:t>)</a:t>
                      </a:r>
                    </a:p>
                  </a:txBody>
                  <a:tcPr/>
                </a:tc>
                <a:tc>
                  <a:txBody>
                    <a:bodyPr/>
                    <a:lstStyle/>
                    <a:p>
                      <a:r>
                        <a:rPr lang="en-US" sz="1000" dirty="0"/>
                        <a:t>Total Min. Rainfall Amount (mm)</a:t>
                      </a:r>
                    </a:p>
                  </a:txBody>
                  <a:tcPr/>
                </a:tc>
                <a:extLst>
                  <a:ext uri="{0D108BD9-81ED-4DB2-BD59-A6C34878D82A}">
                    <a16:rowId xmlns:a16="http://schemas.microsoft.com/office/drawing/2014/main" val="3435930437"/>
                  </a:ext>
                </a:extLst>
              </a:tr>
              <a:tr h="370840">
                <a:tc>
                  <a:txBody>
                    <a:bodyPr/>
                    <a:lstStyle/>
                    <a:p>
                      <a:r>
                        <a:rPr lang="en-US" sz="1000" dirty="0"/>
                        <a:t>LA District Method EQ 1</a:t>
                      </a:r>
                    </a:p>
                  </a:txBody>
                  <a:tcPr/>
                </a:tc>
                <a:tc>
                  <a:txBody>
                    <a:bodyPr/>
                    <a:lstStyle/>
                    <a:p>
                      <a:r>
                        <a:rPr lang="en-US" sz="1000" dirty="0"/>
                        <a:t>2.6263</a:t>
                      </a:r>
                    </a:p>
                  </a:txBody>
                  <a:tcPr/>
                </a:tc>
                <a:tc>
                  <a:txBody>
                    <a:bodyPr/>
                    <a:lstStyle/>
                    <a:p>
                      <a:r>
                        <a:rPr lang="en-US" sz="1000" dirty="0"/>
                        <a:t>1</a:t>
                      </a:r>
                    </a:p>
                  </a:txBody>
                  <a:tcPr/>
                </a:tc>
                <a:tc>
                  <a:txBody>
                    <a:bodyPr/>
                    <a:lstStyle/>
                    <a:p>
                      <a:r>
                        <a:rPr lang="en-US" sz="1000" dirty="0"/>
                        <a:t>216.21</a:t>
                      </a:r>
                    </a:p>
                  </a:txBody>
                  <a:tcPr/>
                </a:tc>
                <a:tc>
                  <a:txBody>
                    <a:bodyPr/>
                    <a:lstStyle/>
                    <a:p>
                      <a:r>
                        <a:rPr lang="en-US" sz="1000" dirty="0"/>
                        <a:t>N/A</a:t>
                      </a:r>
                    </a:p>
                  </a:txBody>
                  <a:tcPr/>
                </a:tc>
                <a:tc>
                  <a:txBody>
                    <a:bodyPr/>
                    <a:lstStyle/>
                    <a:p>
                      <a:r>
                        <a:rPr lang="en-US" sz="1000" dirty="0"/>
                        <a:t>Pak &amp; Lee Fire Factor</a:t>
                      </a:r>
                    </a:p>
                  </a:txBody>
                  <a:tcPr/>
                </a:tc>
                <a:tc>
                  <a:txBody>
                    <a:bodyPr/>
                    <a:lstStyle/>
                    <a:p>
                      <a:r>
                        <a:rPr lang="en-US" sz="1000" dirty="0"/>
                        <a:t>02 Sep 2002</a:t>
                      </a:r>
                    </a:p>
                  </a:txBody>
                  <a:tcPr/>
                </a:tc>
                <a:tc>
                  <a:txBody>
                    <a:bodyPr/>
                    <a:lstStyle/>
                    <a:p>
                      <a:r>
                        <a:rPr lang="en-US" sz="1000" dirty="0"/>
                        <a:t>90%</a:t>
                      </a:r>
                    </a:p>
                  </a:txBody>
                  <a:tcPr/>
                </a:tc>
                <a:tc>
                  <a:txBody>
                    <a:bodyPr/>
                    <a:lstStyle/>
                    <a:p>
                      <a:r>
                        <a:rPr lang="en-US" sz="1000" b="1" dirty="0">
                          <a:solidFill>
                            <a:srgbClr val="FF0000"/>
                          </a:solidFill>
                        </a:rPr>
                        <a:t>4.8</a:t>
                      </a:r>
                    </a:p>
                  </a:txBody>
                  <a:tcPr/>
                </a:tc>
                <a:tc>
                  <a:txBody>
                    <a:bodyPr/>
                    <a:lstStyle/>
                    <a:p>
                      <a:r>
                        <a:rPr lang="en-US" sz="1000" dirty="0"/>
                        <a:t>N/A</a:t>
                      </a:r>
                    </a:p>
                  </a:txBody>
                  <a:tcPr/>
                </a:tc>
                <a:tc>
                  <a:txBody>
                    <a:bodyPr/>
                    <a:lstStyle/>
                    <a:p>
                      <a:r>
                        <a:rPr lang="en-US" sz="1000" dirty="0"/>
                        <a:t>N/A</a:t>
                      </a:r>
                    </a:p>
                  </a:txBody>
                  <a:tcPr/>
                </a:tc>
                <a:extLst>
                  <a:ext uri="{0D108BD9-81ED-4DB2-BD59-A6C34878D82A}">
                    <a16:rowId xmlns:a16="http://schemas.microsoft.com/office/drawing/2014/main" val="4172312602"/>
                  </a:ext>
                </a:extLst>
              </a:tr>
              <a:tr h="370840">
                <a:tc>
                  <a:txBody>
                    <a:bodyPr/>
                    <a:lstStyle/>
                    <a:p>
                      <a:r>
                        <a:rPr lang="en-US" sz="1000" dirty="0"/>
                        <a:t>MSDPM</a:t>
                      </a:r>
                    </a:p>
                  </a:txBody>
                  <a:tcPr/>
                </a:tc>
                <a:tc>
                  <a:txBody>
                    <a:bodyPr/>
                    <a:lstStyle/>
                    <a:p>
                      <a:r>
                        <a:rPr lang="en-US" sz="1000" dirty="0"/>
                        <a:t>2.6263</a:t>
                      </a:r>
                    </a:p>
                  </a:txBody>
                  <a:tcPr/>
                </a:tc>
                <a:tc>
                  <a:txBody>
                    <a:bodyPr/>
                    <a:lstStyle/>
                    <a:p>
                      <a:r>
                        <a:rPr lang="en-US" sz="1000" dirty="0"/>
                        <a:t>1</a:t>
                      </a:r>
                    </a:p>
                  </a:txBody>
                  <a:tcPr/>
                </a:tc>
                <a:tc>
                  <a:txBody>
                    <a:bodyPr/>
                    <a:lstStyle/>
                    <a:p>
                      <a:r>
                        <a:rPr lang="en-US" sz="1000" dirty="0"/>
                        <a:t>216.21</a:t>
                      </a:r>
                    </a:p>
                  </a:txBody>
                  <a:tcPr/>
                </a:tc>
                <a:tc>
                  <a:txBody>
                    <a:bodyPr/>
                    <a:lstStyle/>
                    <a:p>
                      <a:pPr marL="0" marR="0" lvl="0" indent="0" algn="l" defTabSz="514350" rtl="0" eaLnBrk="1" fontAlgn="auto" latinLnBrk="0" hangingPunct="1">
                        <a:lnSpc>
                          <a:spcPct val="100000"/>
                        </a:lnSpc>
                        <a:spcBef>
                          <a:spcPts val="0"/>
                        </a:spcBef>
                        <a:spcAft>
                          <a:spcPts val="0"/>
                        </a:spcAft>
                        <a:buClrTx/>
                        <a:buSzTx/>
                        <a:buFontTx/>
                        <a:buNone/>
                        <a:tabLst/>
                        <a:defRPr/>
                      </a:pPr>
                      <a:r>
                        <a:rPr lang="en-US" sz="1000" dirty="0"/>
                        <a:t>N/A</a:t>
                      </a:r>
                    </a:p>
                    <a:p>
                      <a:endParaRPr lang="en-US" sz="1000" dirty="0"/>
                    </a:p>
                  </a:txBody>
                  <a:tcPr/>
                </a:tc>
                <a:tc>
                  <a:txBody>
                    <a:bodyPr/>
                    <a:lstStyle/>
                    <a:p>
                      <a:r>
                        <a:rPr lang="en-US" sz="1000" dirty="0"/>
                        <a:t>Pak &amp; Lee Fire Factor</a:t>
                      </a:r>
                    </a:p>
                  </a:txBody>
                  <a:tcPr/>
                </a:tc>
                <a:tc>
                  <a:txBody>
                    <a:bodyPr/>
                    <a:lstStyle/>
                    <a:p>
                      <a:r>
                        <a:rPr lang="en-US" sz="1000" dirty="0"/>
                        <a:t>02 Sep 2002</a:t>
                      </a:r>
                    </a:p>
                  </a:txBody>
                  <a:tcPr/>
                </a:tc>
                <a:tc>
                  <a:txBody>
                    <a:bodyPr/>
                    <a:lstStyle/>
                    <a:p>
                      <a:r>
                        <a:rPr lang="en-US" sz="1000" dirty="0"/>
                        <a:t>90%</a:t>
                      </a:r>
                    </a:p>
                  </a:txBody>
                  <a:tcPr/>
                </a:tc>
                <a:tc>
                  <a:txBody>
                    <a:bodyPr/>
                    <a:lstStyle/>
                    <a:p>
                      <a:r>
                        <a:rPr lang="en-US" sz="1000" b="1" dirty="0">
                          <a:solidFill>
                            <a:srgbClr val="FF0000"/>
                          </a:solidFill>
                        </a:rPr>
                        <a:t>1.00</a:t>
                      </a:r>
                    </a:p>
                  </a:txBody>
                  <a:tcPr/>
                </a:tc>
                <a:tc>
                  <a:txBody>
                    <a:bodyPr/>
                    <a:lstStyle/>
                    <a:p>
                      <a:r>
                        <a:rPr lang="en-US" sz="1000" dirty="0"/>
                        <a:t>7.11</a:t>
                      </a:r>
                    </a:p>
                  </a:txBody>
                  <a:tcPr/>
                </a:tc>
                <a:tc>
                  <a:txBody>
                    <a:bodyPr/>
                    <a:lstStyle/>
                    <a:p>
                      <a:r>
                        <a:rPr lang="en-US" sz="1000" dirty="0"/>
                        <a:t>40.00</a:t>
                      </a:r>
                    </a:p>
                  </a:txBody>
                  <a:tcPr/>
                </a:tc>
                <a:extLst>
                  <a:ext uri="{0D108BD9-81ED-4DB2-BD59-A6C34878D82A}">
                    <a16:rowId xmlns:a16="http://schemas.microsoft.com/office/drawing/2014/main" val="352855375"/>
                  </a:ext>
                </a:extLst>
              </a:tr>
              <a:tr h="370840">
                <a:tc>
                  <a:txBody>
                    <a:bodyPr/>
                    <a:lstStyle/>
                    <a:p>
                      <a:r>
                        <a:rPr lang="en-US" sz="1000" dirty="0"/>
                        <a:t>USGS EA</a:t>
                      </a:r>
                    </a:p>
                  </a:txBody>
                  <a:tcPr/>
                </a:tc>
                <a:tc>
                  <a:txBody>
                    <a:bodyPr/>
                    <a:lstStyle/>
                    <a:p>
                      <a:pPr marL="0" marR="0" lvl="0" indent="0" algn="l" defTabSz="514350" rtl="0" eaLnBrk="1" fontAlgn="auto" latinLnBrk="0" hangingPunct="1">
                        <a:lnSpc>
                          <a:spcPct val="100000"/>
                        </a:lnSpc>
                        <a:spcBef>
                          <a:spcPts val="0"/>
                        </a:spcBef>
                        <a:spcAft>
                          <a:spcPts val="0"/>
                        </a:spcAft>
                        <a:buClrTx/>
                        <a:buSzTx/>
                        <a:buFontTx/>
                        <a:buNone/>
                        <a:tabLst/>
                        <a:defRPr/>
                      </a:pPr>
                      <a:r>
                        <a:rPr lang="en-US" sz="1000" dirty="0"/>
                        <a:t>2.6263</a:t>
                      </a:r>
                    </a:p>
                    <a:p>
                      <a:endParaRPr lang="en-US" sz="1000" dirty="0"/>
                    </a:p>
                  </a:txBody>
                  <a:tcPr/>
                </a:tc>
                <a:tc>
                  <a:txBody>
                    <a:bodyPr/>
                    <a:lstStyle/>
                    <a:p>
                      <a:pPr marL="0" marR="0" lvl="0" indent="0" algn="l" defTabSz="514350" rtl="0" eaLnBrk="1" fontAlgn="auto" latinLnBrk="0" hangingPunct="1">
                        <a:lnSpc>
                          <a:spcPct val="100000"/>
                        </a:lnSpc>
                        <a:spcBef>
                          <a:spcPts val="0"/>
                        </a:spcBef>
                        <a:spcAft>
                          <a:spcPts val="0"/>
                        </a:spcAft>
                        <a:buClrTx/>
                        <a:buSzTx/>
                        <a:buFontTx/>
                        <a:buNone/>
                        <a:tabLst/>
                        <a:defRPr/>
                      </a:pPr>
                      <a:r>
                        <a:rPr lang="en-US" sz="1000" dirty="0"/>
                        <a:t>N/A</a:t>
                      </a:r>
                    </a:p>
                    <a:p>
                      <a:endParaRPr lang="en-US" sz="1000" dirty="0"/>
                    </a:p>
                  </a:txBody>
                  <a:tcPr/>
                </a:tc>
                <a:tc>
                  <a:txBody>
                    <a:bodyPr/>
                    <a:lstStyle/>
                    <a:p>
                      <a:pPr marL="0" marR="0" lvl="0" indent="0" algn="l" defTabSz="514350" rtl="0" eaLnBrk="1" fontAlgn="auto" latinLnBrk="0" hangingPunct="1">
                        <a:lnSpc>
                          <a:spcPct val="100000"/>
                        </a:lnSpc>
                        <a:spcBef>
                          <a:spcPts val="0"/>
                        </a:spcBef>
                        <a:spcAft>
                          <a:spcPts val="0"/>
                        </a:spcAft>
                        <a:buClrTx/>
                        <a:buSzTx/>
                        <a:buFontTx/>
                        <a:buNone/>
                        <a:tabLst/>
                        <a:defRPr/>
                      </a:pPr>
                      <a:r>
                        <a:rPr lang="en-US" sz="1000" dirty="0"/>
                        <a:t>N/A</a:t>
                      </a:r>
                    </a:p>
                    <a:p>
                      <a:endParaRPr lang="en-US" sz="1000" dirty="0"/>
                    </a:p>
                  </a:txBody>
                  <a:tcPr/>
                </a:tc>
                <a:tc>
                  <a:txBody>
                    <a:bodyPr/>
                    <a:lstStyle/>
                    <a:p>
                      <a:pPr marL="0" marR="0" lvl="0" indent="0" algn="l" defTabSz="514350" rtl="0" eaLnBrk="1" fontAlgn="auto" latinLnBrk="0" hangingPunct="1">
                        <a:lnSpc>
                          <a:spcPct val="100000"/>
                        </a:lnSpc>
                        <a:spcBef>
                          <a:spcPts val="0"/>
                        </a:spcBef>
                        <a:spcAft>
                          <a:spcPts val="0"/>
                        </a:spcAft>
                        <a:buClrTx/>
                        <a:buSzTx/>
                        <a:buFontTx/>
                        <a:buNone/>
                        <a:tabLst/>
                        <a:defRPr/>
                      </a:pPr>
                      <a:r>
                        <a:rPr lang="en-US" sz="1000" dirty="0"/>
                        <a:t>620.268</a:t>
                      </a:r>
                    </a:p>
                    <a:p>
                      <a:endParaRPr lang="en-US" sz="1000" dirty="0"/>
                    </a:p>
                  </a:txBody>
                  <a:tcPr/>
                </a:tc>
                <a:tc>
                  <a:txBody>
                    <a:bodyPr/>
                    <a:lstStyle/>
                    <a:p>
                      <a:pPr marL="0" marR="0" lvl="0" indent="0" algn="l" defTabSz="514350" rtl="0" eaLnBrk="1" fontAlgn="auto" latinLnBrk="0" hangingPunct="1">
                        <a:lnSpc>
                          <a:spcPct val="100000"/>
                        </a:lnSpc>
                        <a:spcBef>
                          <a:spcPts val="0"/>
                        </a:spcBef>
                        <a:spcAft>
                          <a:spcPts val="0"/>
                        </a:spcAft>
                        <a:buClrTx/>
                        <a:buSzTx/>
                        <a:buFontTx/>
                        <a:buNone/>
                        <a:tabLst/>
                        <a:defRPr/>
                      </a:pPr>
                      <a:r>
                        <a:rPr lang="en-US" sz="1000" dirty="0"/>
                        <a:t>N/A</a:t>
                      </a:r>
                    </a:p>
                    <a:p>
                      <a:endParaRPr lang="en-US" sz="1000" dirty="0"/>
                    </a:p>
                  </a:txBody>
                  <a:tcPr/>
                </a:tc>
                <a:tc>
                  <a:txBody>
                    <a:bodyPr/>
                    <a:lstStyle/>
                    <a:p>
                      <a:pPr marL="0" marR="0" lvl="0" indent="0" algn="l" defTabSz="514350" rtl="0" eaLnBrk="1" fontAlgn="auto" latinLnBrk="0" hangingPunct="1">
                        <a:lnSpc>
                          <a:spcPct val="100000"/>
                        </a:lnSpc>
                        <a:spcBef>
                          <a:spcPts val="0"/>
                        </a:spcBef>
                        <a:spcAft>
                          <a:spcPts val="0"/>
                        </a:spcAft>
                        <a:buClrTx/>
                        <a:buSzTx/>
                        <a:buFontTx/>
                        <a:buNone/>
                        <a:tabLst/>
                        <a:defRPr/>
                      </a:pPr>
                      <a:r>
                        <a:rPr lang="en-US" sz="1000" dirty="0"/>
                        <a:t>N/A</a:t>
                      </a:r>
                    </a:p>
                    <a:p>
                      <a:endParaRPr lang="en-US" sz="1000" dirty="0"/>
                    </a:p>
                  </a:txBody>
                  <a:tcPr/>
                </a:tc>
                <a:tc>
                  <a:txBody>
                    <a:bodyPr/>
                    <a:lstStyle/>
                    <a:p>
                      <a:pPr marL="0" marR="0" lvl="0" indent="0" algn="l" defTabSz="514350" rtl="0" eaLnBrk="1" fontAlgn="auto" latinLnBrk="0" hangingPunct="1">
                        <a:lnSpc>
                          <a:spcPct val="100000"/>
                        </a:lnSpc>
                        <a:spcBef>
                          <a:spcPts val="0"/>
                        </a:spcBef>
                        <a:spcAft>
                          <a:spcPts val="0"/>
                        </a:spcAft>
                        <a:buClrTx/>
                        <a:buSzTx/>
                        <a:buFontTx/>
                        <a:buNone/>
                        <a:tabLst/>
                        <a:defRPr/>
                      </a:pPr>
                      <a:r>
                        <a:rPr lang="en-US" sz="1000" dirty="0"/>
                        <a:t>2.36367 km</a:t>
                      </a:r>
                      <a:r>
                        <a:rPr lang="en-US" sz="1000" baseline="30000" dirty="0"/>
                        <a:t>2</a:t>
                      </a:r>
                    </a:p>
                    <a:p>
                      <a:endParaRPr lang="en-US" sz="1000" dirty="0"/>
                    </a:p>
                  </a:txBody>
                  <a:tcPr/>
                </a:tc>
                <a:tc>
                  <a:txBody>
                    <a:bodyPr/>
                    <a:lstStyle/>
                    <a:p>
                      <a:r>
                        <a:rPr lang="en-US" sz="1000" b="1" dirty="0">
                          <a:solidFill>
                            <a:srgbClr val="FF0000"/>
                          </a:solidFill>
                        </a:rPr>
                        <a:t>1.75</a:t>
                      </a:r>
                    </a:p>
                  </a:txBody>
                  <a:tcPr/>
                </a:tc>
                <a:tc>
                  <a:txBody>
                    <a:bodyPr/>
                    <a:lstStyle/>
                    <a:p>
                      <a:pPr marL="0" marR="0" lvl="0" indent="0" algn="l" defTabSz="514350" rtl="0" eaLnBrk="1" fontAlgn="auto" latinLnBrk="0" hangingPunct="1">
                        <a:lnSpc>
                          <a:spcPct val="100000"/>
                        </a:lnSpc>
                        <a:spcBef>
                          <a:spcPts val="0"/>
                        </a:spcBef>
                        <a:spcAft>
                          <a:spcPts val="0"/>
                        </a:spcAft>
                        <a:buClrTx/>
                        <a:buSzTx/>
                        <a:buFontTx/>
                        <a:buNone/>
                        <a:tabLst/>
                        <a:defRPr/>
                      </a:pPr>
                      <a:r>
                        <a:rPr lang="en-US" sz="1000" dirty="0"/>
                        <a:t>N/A</a:t>
                      </a:r>
                    </a:p>
                    <a:p>
                      <a:endParaRPr lang="en-US" sz="1000" dirty="0"/>
                    </a:p>
                  </a:txBody>
                  <a:tcPr/>
                </a:tc>
                <a:tc>
                  <a:txBody>
                    <a:bodyPr/>
                    <a:lstStyle/>
                    <a:p>
                      <a:pPr marL="0" marR="0" lvl="0" indent="0" algn="l" defTabSz="514350" rtl="0" eaLnBrk="1" fontAlgn="auto" latinLnBrk="0" hangingPunct="1">
                        <a:lnSpc>
                          <a:spcPct val="100000"/>
                        </a:lnSpc>
                        <a:spcBef>
                          <a:spcPts val="0"/>
                        </a:spcBef>
                        <a:spcAft>
                          <a:spcPts val="0"/>
                        </a:spcAft>
                        <a:buClrTx/>
                        <a:buSzTx/>
                        <a:buFontTx/>
                        <a:buNone/>
                        <a:tabLst/>
                        <a:defRPr/>
                      </a:pPr>
                      <a:r>
                        <a:rPr lang="en-US" sz="1000" dirty="0"/>
                        <a:t>N/A</a:t>
                      </a:r>
                    </a:p>
                    <a:p>
                      <a:endParaRPr lang="en-US" sz="1000" dirty="0"/>
                    </a:p>
                  </a:txBody>
                  <a:tcPr/>
                </a:tc>
                <a:extLst>
                  <a:ext uri="{0D108BD9-81ED-4DB2-BD59-A6C34878D82A}">
                    <a16:rowId xmlns:a16="http://schemas.microsoft.com/office/drawing/2014/main" val="250351442"/>
                  </a:ext>
                </a:extLst>
              </a:tr>
              <a:tr h="370840">
                <a:tc>
                  <a:txBody>
                    <a:bodyPr/>
                    <a:lstStyle/>
                    <a:p>
                      <a:r>
                        <a:rPr lang="en-US" sz="1000" dirty="0"/>
                        <a:t>USGS LT</a:t>
                      </a:r>
                    </a:p>
                  </a:txBody>
                  <a:tcPr/>
                </a:tc>
                <a:tc>
                  <a:txBody>
                    <a:bodyPr/>
                    <a:lstStyle/>
                    <a:p>
                      <a:pPr marL="0" marR="0" lvl="0" indent="0" algn="l" defTabSz="514350" rtl="0" eaLnBrk="1" fontAlgn="auto" latinLnBrk="0" hangingPunct="1">
                        <a:lnSpc>
                          <a:spcPct val="100000"/>
                        </a:lnSpc>
                        <a:spcBef>
                          <a:spcPts val="0"/>
                        </a:spcBef>
                        <a:spcAft>
                          <a:spcPts val="0"/>
                        </a:spcAft>
                        <a:buClrTx/>
                        <a:buSzTx/>
                        <a:buFontTx/>
                        <a:buNone/>
                        <a:tabLst/>
                        <a:defRPr/>
                      </a:pPr>
                      <a:r>
                        <a:rPr lang="en-US" sz="1000" dirty="0"/>
                        <a:t>2.6263</a:t>
                      </a:r>
                    </a:p>
                    <a:p>
                      <a:endParaRPr lang="en-US" sz="1000" dirty="0"/>
                    </a:p>
                  </a:txBody>
                  <a:tcPr/>
                </a:tc>
                <a:tc>
                  <a:txBody>
                    <a:bodyPr/>
                    <a:lstStyle/>
                    <a:p>
                      <a:pPr marL="0" marR="0" lvl="0" indent="0" algn="l" defTabSz="514350" rtl="0" eaLnBrk="1" fontAlgn="auto" latinLnBrk="0" hangingPunct="1">
                        <a:lnSpc>
                          <a:spcPct val="100000"/>
                        </a:lnSpc>
                        <a:spcBef>
                          <a:spcPts val="0"/>
                        </a:spcBef>
                        <a:spcAft>
                          <a:spcPts val="0"/>
                        </a:spcAft>
                        <a:buClrTx/>
                        <a:buSzTx/>
                        <a:buFontTx/>
                        <a:buNone/>
                        <a:tabLst/>
                        <a:defRPr/>
                      </a:pPr>
                      <a:r>
                        <a:rPr lang="en-US" sz="1000" dirty="0"/>
                        <a:t>N/A</a:t>
                      </a:r>
                    </a:p>
                    <a:p>
                      <a:endParaRPr lang="en-US" sz="1000" dirty="0"/>
                    </a:p>
                  </a:txBody>
                  <a:tcPr/>
                </a:tc>
                <a:tc>
                  <a:txBody>
                    <a:bodyPr/>
                    <a:lstStyle/>
                    <a:p>
                      <a:pPr marL="0" marR="0" lvl="0" indent="0" algn="l" defTabSz="514350" rtl="0" eaLnBrk="1" fontAlgn="auto" latinLnBrk="0" hangingPunct="1">
                        <a:lnSpc>
                          <a:spcPct val="100000"/>
                        </a:lnSpc>
                        <a:spcBef>
                          <a:spcPts val="0"/>
                        </a:spcBef>
                        <a:spcAft>
                          <a:spcPts val="0"/>
                        </a:spcAft>
                        <a:buClrTx/>
                        <a:buSzTx/>
                        <a:buFontTx/>
                        <a:buNone/>
                        <a:tabLst/>
                        <a:defRPr/>
                      </a:pPr>
                      <a:r>
                        <a:rPr lang="en-US" sz="1000" dirty="0"/>
                        <a:t>N/A</a:t>
                      </a:r>
                    </a:p>
                    <a:p>
                      <a:endParaRPr lang="en-US" sz="1000" dirty="0"/>
                    </a:p>
                  </a:txBody>
                  <a:tcPr/>
                </a:tc>
                <a:tc>
                  <a:txBody>
                    <a:bodyPr/>
                    <a:lstStyle/>
                    <a:p>
                      <a:pPr marL="0" marR="0" lvl="0" indent="0" algn="l" defTabSz="514350" rtl="0" eaLnBrk="1" fontAlgn="auto" latinLnBrk="0" hangingPunct="1">
                        <a:lnSpc>
                          <a:spcPct val="100000"/>
                        </a:lnSpc>
                        <a:spcBef>
                          <a:spcPts val="0"/>
                        </a:spcBef>
                        <a:spcAft>
                          <a:spcPts val="0"/>
                        </a:spcAft>
                        <a:buClrTx/>
                        <a:buSzTx/>
                        <a:buFontTx/>
                        <a:buNone/>
                        <a:tabLst/>
                        <a:defRPr/>
                      </a:pPr>
                      <a:r>
                        <a:rPr lang="en-US" sz="1000" dirty="0"/>
                        <a:t>620.268</a:t>
                      </a:r>
                    </a:p>
                    <a:p>
                      <a:endParaRPr lang="en-US" sz="1000" dirty="0"/>
                    </a:p>
                  </a:txBody>
                  <a:tcPr/>
                </a:tc>
                <a:tc>
                  <a:txBody>
                    <a:bodyPr/>
                    <a:lstStyle/>
                    <a:p>
                      <a:pPr marL="0" marR="0" lvl="0" indent="0" algn="l" defTabSz="514350" rtl="0" eaLnBrk="1" fontAlgn="auto" latinLnBrk="0" hangingPunct="1">
                        <a:lnSpc>
                          <a:spcPct val="100000"/>
                        </a:lnSpc>
                        <a:spcBef>
                          <a:spcPts val="0"/>
                        </a:spcBef>
                        <a:spcAft>
                          <a:spcPts val="0"/>
                        </a:spcAft>
                        <a:buClrTx/>
                        <a:buSzTx/>
                        <a:buFontTx/>
                        <a:buNone/>
                        <a:tabLst/>
                        <a:defRPr/>
                      </a:pPr>
                      <a:r>
                        <a:rPr lang="en-US" sz="1000" dirty="0"/>
                        <a:t>N/A</a:t>
                      </a:r>
                    </a:p>
                    <a:p>
                      <a:endParaRPr lang="en-US" sz="1000" dirty="0"/>
                    </a:p>
                  </a:txBody>
                  <a:tcPr/>
                </a:tc>
                <a:tc>
                  <a:txBody>
                    <a:bodyPr/>
                    <a:lstStyle/>
                    <a:p>
                      <a:pPr marL="0" marR="0" lvl="0" indent="0" algn="l" defTabSz="514350" rtl="0" eaLnBrk="1" fontAlgn="auto" latinLnBrk="0" hangingPunct="1">
                        <a:lnSpc>
                          <a:spcPct val="100000"/>
                        </a:lnSpc>
                        <a:spcBef>
                          <a:spcPts val="0"/>
                        </a:spcBef>
                        <a:spcAft>
                          <a:spcPts val="0"/>
                        </a:spcAft>
                        <a:buClrTx/>
                        <a:buSzTx/>
                        <a:buFontTx/>
                        <a:buNone/>
                        <a:tabLst/>
                        <a:defRPr/>
                      </a:pPr>
                      <a:r>
                        <a:rPr lang="en-US" sz="1000" dirty="0"/>
                        <a:t>N/A</a:t>
                      </a:r>
                    </a:p>
                    <a:p>
                      <a:endParaRPr lang="en-US" sz="1000" dirty="0"/>
                    </a:p>
                  </a:txBody>
                  <a:tcPr/>
                </a:tc>
                <a:tc>
                  <a:txBody>
                    <a:bodyPr/>
                    <a:lstStyle/>
                    <a:p>
                      <a:pPr marL="0" marR="0" lvl="0" indent="0" algn="l" defTabSz="514350" rtl="0" eaLnBrk="1" fontAlgn="auto" latinLnBrk="0" hangingPunct="1">
                        <a:lnSpc>
                          <a:spcPct val="100000"/>
                        </a:lnSpc>
                        <a:spcBef>
                          <a:spcPts val="0"/>
                        </a:spcBef>
                        <a:spcAft>
                          <a:spcPts val="0"/>
                        </a:spcAft>
                        <a:buClrTx/>
                        <a:buSzTx/>
                        <a:buFontTx/>
                        <a:buNone/>
                        <a:tabLst/>
                        <a:defRPr/>
                      </a:pPr>
                      <a:r>
                        <a:rPr lang="en-US" sz="1000" dirty="0"/>
                        <a:t>2.36367 km</a:t>
                      </a:r>
                      <a:r>
                        <a:rPr lang="en-US" sz="1000" baseline="30000" dirty="0"/>
                        <a:t>2</a:t>
                      </a:r>
                    </a:p>
                    <a:p>
                      <a:endParaRPr lang="en-US" sz="1000" dirty="0"/>
                    </a:p>
                  </a:txBody>
                  <a:tcPr/>
                </a:tc>
                <a:tc>
                  <a:txBody>
                    <a:bodyPr/>
                    <a:lstStyle/>
                    <a:p>
                      <a:r>
                        <a:rPr lang="en-US" sz="1000" b="1" dirty="0">
                          <a:solidFill>
                            <a:srgbClr val="FF0000"/>
                          </a:solidFill>
                        </a:rPr>
                        <a:t>4.5</a:t>
                      </a:r>
                    </a:p>
                  </a:txBody>
                  <a:tcPr/>
                </a:tc>
                <a:tc>
                  <a:txBody>
                    <a:bodyPr/>
                    <a:lstStyle/>
                    <a:p>
                      <a:pPr marL="0" marR="0" lvl="0" indent="0" algn="l" defTabSz="514350" rtl="0" eaLnBrk="1" fontAlgn="auto" latinLnBrk="0" hangingPunct="1">
                        <a:lnSpc>
                          <a:spcPct val="100000"/>
                        </a:lnSpc>
                        <a:spcBef>
                          <a:spcPts val="0"/>
                        </a:spcBef>
                        <a:spcAft>
                          <a:spcPts val="0"/>
                        </a:spcAft>
                        <a:buClrTx/>
                        <a:buSzTx/>
                        <a:buFontTx/>
                        <a:buNone/>
                        <a:tabLst/>
                        <a:defRPr/>
                      </a:pPr>
                      <a:r>
                        <a:rPr lang="en-US" sz="1000" dirty="0"/>
                        <a:t>N/A</a:t>
                      </a:r>
                    </a:p>
                  </a:txBody>
                  <a:tcPr/>
                </a:tc>
                <a:tc>
                  <a:txBody>
                    <a:bodyPr/>
                    <a:lstStyle/>
                    <a:p>
                      <a:pPr marL="0" marR="0" lvl="0" indent="0" algn="l" defTabSz="514350" rtl="0" eaLnBrk="1" fontAlgn="auto" latinLnBrk="0" hangingPunct="1">
                        <a:lnSpc>
                          <a:spcPct val="100000"/>
                        </a:lnSpc>
                        <a:spcBef>
                          <a:spcPts val="0"/>
                        </a:spcBef>
                        <a:spcAft>
                          <a:spcPts val="0"/>
                        </a:spcAft>
                        <a:buClrTx/>
                        <a:buSzTx/>
                        <a:buFontTx/>
                        <a:buNone/>
                        <a:tabLst/>
                        <a:defRPr/>
                      </a:pPr>
                      <a:r>
                        <a:rPr lang="en-US" sz="1000" dirty="0"/>
                        <a:t>N/A</a:t>
                      </a:r>
                    </a:p>
                  </a:txBody>
                  <a:tcPr/>
                </a:tc>
                <a:extLst>
                  <a:ext uri="{0D108BD9-81ED-4DB2-BD59-A6C34878D82A}">
                    <a16:rowId xmlns:a16="http://schemas.microsoft.com/office/drawing/2014/main" val="1918398734"/>
                  </a:ext>
                </a:extLst>
              </a:tr>
            </a:tbl>
          </a:graphicData>
        </a:graphic>
      </p:graphicFrame>
      <p:pic>
        <p:nvPicPr>
          <p:cNvPr id="8" name="Picture 7">
            <a:extLst>
              <a:ext uri="{FF2B5EF4-FFF2-40B4-BE49-F238E27FC236}">
                <a16:creationId xmlns:a16="http://schemas.microsoft.com/office/drawing/2014/main" id="{AB5BDB14-8695-45EC-AB77-9FA0FD2CB000}"/>
              </a:ext>
            </a:extLst>
          </p:cNvPr>
          <p:cNvPicPr>
            <a:picLocks noChangeAspect="1"/>
          </p:cNvPicPr>
          <p:nvPr/>
        </p:nvPicPr>
        <p:blipFill>
          <a:blip r:embed="rId2"/>
          <a:stretch>
            <a:fillRect/>
          </a:stretch>
        </p:blipFill>
        <p:spPr>
          <a:xfrm>
            <a:off x="406400" y="3429000"/>
            <a:ext cx="5693409" cy="3031156"/>
          </a:xfrm>
          <a:prstGeom prst="rect">
            <a:avLst/>
          </a:prstGeom>
        </p:spPr>
      </p:pic>
      <p:pic>
        <p:nvPicPr>
          <p:cNvPr id="17" name="Picture 16">
            <a:extLst>
              <a:ext uri="{FF2B5EF4-FFF2-40B4-BE49-F238E27FC236}">
                <a16:creationId xmlns:a16="http://schemas.microsoft.com/office/drawing/2014/main" id="{2B200A44-6875-4C8A-821D-3E0E4C158D82}"/>
              </a:ext>
            </a:extLst>
          </p:cNvPr>
          <p:cNvPicPr>
            <a:picLocks noChangeAspect="1"/>
          </p:cNvPicPr>
          <p:nvPr/>
        </p:nvPicPr>
        <p:blipFill>
          <a:blip r:embed="rId3"/>
          <a:stretch>
            <a:fillRect/>
          </a:stretch>
        </p:blipFill>
        <p:spPr>
          <a:xfrm>
            <a:off x="6149255" y="3429000"/>
            <a:ext cx="5433145" cy="3031155"/>
          </a:xfrm>
          <a:prstGeom prst="rect">
            <a:avLst/>
          </a:prstGeom>
        </p:spPr>
      </p:pic>
    </p:spTree>
    <p:extLst>
      <p:ext uri="{BB962C8B-B14F-4D97-AF65-F5344CB8AC3E}">
        <p14:creationId xmlns:p14="http://schemas.microsoft.com/office/powerpoint/2010/main" val="174165148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2FEA30-73AA-D12C-AC69-E0BBCA6BE135}"/>
              </a:ext>
            </a:extLst>
          </p:cNvPr>
          <p:cNvSpPr>
            <a:spLocks noGrp="1"/>
          </p:cNvSpPr>
          <p:nvPr>
            <p:ph type="title"/>
          </p:nvPr>
        </p:nvSpPr>
        <p:spPr>
          <a:xfrm>
            <a:off x="800888" y="274638"/>
            <a:ext cx="10304342" cy="589312"/>
          </a:xfrm>
        </p:spPr>
        <p:txBody>
          <a:bodyPr/>
          <a:lstStyle/>
          <a:p>
            <a:r>
              <a:rPr lang="en-US" dirty="0"/>
              <a:t>Debris Basin Operation &amp; Maintenance </a:t>
            </a:r>
          </a:p>
        </p:txBody>
      </p:sp>
      <p:sp>
        <p:nvSpPr>
          <p:cNvPr id="3" name="Content Placeholder 2">
            <a:extLst>
              <a:ext uri="{FF2B5EF4-FFF2-40B4-BE49-F238E27FC236}">
                <a16:creationId xmlns:a16="http://schemas.microsoft.com/office/drawing/2014/main" id="{513BAA16-6A05-8542-78E9-17C25430DB2B}"/>
              </a:ext>
            </a:extLst>
          </p:cNvPr>
          <p:cNvSpPr>
            <a:spLocks noGrp="1"/>
          </p:cNvSpPr>
          <p:nvPr>
            <p:ph idx="1"/>
          </p:nvPr>
        </p:nvSpPr>
        <p:spPr>
          <a:xfrm>
            <a:off x="431625" y="910240"/>
            <a:ext cx="11176000" cy="4718049"/>
          </a:xfrm>
        </p:spPr>
        <p:txBody>
          <a:bodyPr/>
          <a:lstStyle/>
          <a:p>
            <a:r>
              <a:rPr lang="en-US" sz="1800" b="0" i="0" dirty="0">
                <a:solidFill>
                  <a:srgbClr val="14140C"/>
                </a:solidFill>
                <a:effectLst/>
                <a:latin typeface="Arial" panose="020B0604020202020204" pitchFamily="34" charset="0"/>
              </a:rPr>
              <a:t>The </a:t>
            </a:r>
            <a:r>
              <a:rPr lang="en-US" sz="1800" b="1" i="0" dirty="0">
                <a:solidFill>
                  <a:srgbClr val="FF0000"/>
                </a:solidFill>
                <a:effectLst/>
                <a:latin typeface="Arial" panose="020B0604020202020204" pitchFamily="34" charset="0"/>
              </a:rPr>
              <a:t>Operation and Maintenance </a:t>
            </a:r>
            <a:r>
              <a:rPr lang="en-US" sz="1800" b="0" i="0" dirty="0">
                <a:solidFill>
                  <a:srgbClr val="14140C"/>
                </a:solidFill>
                <a:effectLst/>
                <a:latin typeface="Arial" panose="020B0604020202020204" pitchFamily="34" charset="0"/>
              </a:rPr>
              <a:t>Program is </a:t>
            </a:r>
            <a:r>
              <a:rPr lang="en-US" sz="1800" b="1" i="0" dirty="0">
                <a:solidFill>
                  <a:srgbClr val="14140C"/>
                </a:solidFill>
                <a:effectLst/>
                <a:latin typeface="Arial" panose="020B0604020202020204" pitchFamily="34" charset="0"/>
              </a:rPr>
              <a:t>one of the District's highest priority </a:t>
            </a:r>
            <a:r>
              <a:rPr lang="en-US" sz="1800" b="0" i="0" dirty="0">
                <a:solidFill>
                  <a:srgbClr val="14140C"/>
                </a:solidFill>
                <a:effectLst/>
                <a:latin typeface="Arial" panose="020B0604020202020204" pitchFamily="34" charset="0"/>
              </a:rPr>
              <a:t>ongoing programs. It involves normal operation of the District's basins, channels, and other flood protection facilities and the routine and emergency maintenance and repair of these facilities. Maintenance of channels, debris basins, dams and storm drain facilities prevents minor storm problems from becoming major flood problems. (</a:t>
            </a:r>
            <a:r>
              <a:rPr lang="en-US" sz="1800" b="0" i="0" dirty="0">
                <a:solidFill>
                  <a:srgbClr val="14140C"/>
                </a:solidFill>
                <a:effectLst/>
                <a:latin typeface="Arial" panose="020B0604020202020204" pitchFamily="34" charset="0"/>
                <a:hlinkClick r:id="rId2"/>
              </a:rPr>
              <a:t>https://www.countyofsb.org/2156/Operation-Maintenance</a:t>
            </a:r>
            <a:r>
              <a:rPr lang="en-US" sz="1800" b="0" i="0" dirty="0">
                <a:solidFill>
                  <a:srgbClr val="14140C"/>
                </a:solidFill>
                <a:effectLst/>
                <a:latin typeface="Arial" panose="020B0604020202020204" pitchFamily="34" charset="0"/>
              </a:rPr>
              <a:t>)</a:t>
            </a:r>
            <a:endParaRPr lang="en-US" sz="1800" dirty="0">
              <a:solidFill>
                <a:srgbClr val="14140C"/>
              </a:solidFill>
            </a:endParaRPr>
          </a:p>
          <a:p>
            <a:endParaRPr lang="en-US" sz="1800" dirty="0">
              <a:solidFill>
                <a:srgbClr val="14140C"/>
              </a:solidFill>
            </a:endParaRPr>
          </a:p>
          <a:p>
            <a:endParaRPr lang="en-US" sz="1800" dirty="0">
              <a:solidFill>
                <a:srgbClr val="14140C"/>
              </a:solidFill>
            </a:endParaRPr>
          </a:p>
          <a:p>
            <a:endParaRPr lang="en-US" sz="1800" dirty="0">
              <a:solidFill>
                <a:srgbClr val="14140C"/>
              </a:solidFill>
            </a:endParaRPr>
          </a:p>
          <a:p>
            <a:endParaRPr lang="en-US" sz="1800" dirty="0">
              <a:solidFill>
                <a:srgbClr val="14140C"/>
              </a:solidFill>
            </a:endParaRPr>
          </a:p>
          <a:p>
            <a:endParaRPr lang="en-US" sz="1800" dirty="0">
              <a:solidFill>
                <a:srgbClr val="14140C"/>
              </a:solidFill>
            </a:endParaRPr>
          </a:p>
          <a:p>
            <a:endParaRPr lang="en-US" sz="1800" dirty="0">
              <a:solidFill>
                <a:srgbClr val="14140C"/>
              </a:solidFill>
            </a:endParaRPr>
          </a:p>
          <a:p>
            <a:endParaRPr lang="en-US" sz="1800" dirty="0">
              <a:solidFill>
                <a:srgbClr val="14140C"/>
              </a:solidFill>
            </a:endParaRPr>
          </a:p>
          <a:p>
            <a:endParaRPr lang="en-US" sz="1800" dirty="0">
              <a:solidFill>
                <a:srgbClr val="14140C"/>
              </a:solidFill>
            </a:endParaRPr>
          </a:p>
          <a:p>
            <a:endParaRPr lang="en-US" sz="1800" dirty="0">
              <a:solidFill>
                <a:srgbClr val="14140C"/>
              </a:solidFill>
            </a:endParaRPr>
          </a:p>
          <a:p>
            <a:endParaRPr lang="en-US" sz="1800" dirty="0">
              <a:solidFill>
                <a:srgbClr val="14140C"/>
              </a:solidFill>
            </a:endParaRPr>
          </a:p>
          <a:p>
            <a:endParaRPr lang="en-US" sz="1800" dirty="0">
              <a:solidFill>
                <a:srgbClr val="14140C"/>
              </a:solidFill>
            </a:endParaRPr>
          </a:p>
          <a:p>
            <a:endParaRPr lang="en-US" sz="1800" dirty="0">
              <a:solidFill>
                <a:srgbClr val="14140C"/>
              </a:solidFill>
            </a:endParaRPr>
          </a:p>
          <a:p>
            <a:pPr marL="342900" indent="-342900">
              <a:buFont typeface="+mj-lt"/>
              <a:buAutoNum type="arabicPeriod"/>
            </a:pPr>
            <a:r>
              <a:rPr lang="en-US" sz="1800" dirty="0">
                <a:solidFill>
                  <a:srgbClr val="14140C"/>
                </a:solidFill>
              </a:rPr>
              <a:t>How should we establish a priority list for debris basin cleanouts?</a:t>
            </a:r>
          </a:p>
          <a:p>
            <a:pPr marL="342900" indent="-342900">
              <a:buFont typeface="+mj-lt"/>
              <a:buAutoNum type="arabicPeriod"/>
            </a:pPr>
            <a:r>
              <a:rPr lang="en-US" sz="1800" dirty="0">
                <a:solidFill>
                  <a:srgbClr val="14140C"/>
                </a:solidFill>
              </a:rPr>
              <a:t>What are the current capacities of our debris basins?</a:t>
            </a:r>
          </a:p>
          <a:p>
            <a:pPr marL="342900" indent="-342900">
              <a:buFont typeface="+mj-lt"/>
              <a:buAutoNum type="arabicPeriod"/>
            </a:pPr>
            <a:r>
              <a:rPr lang="en-US" sz="1800" dirty="0">
                <a:solidFill>
                  <a:srgbClr val="14140C"/>
                </a:solidFill>
              </a:rPr>
              <a:t>What are the expected debris yield amounts based on forecasted rainfall?</a:t>
            </a:r>
          </a:p>
          <a:p>
            <a:pPr marL="342900" indent="-342900">
              <a:buFont typeface="+mj-lt"/>
              <a:buAutoNum type="arabicPeriod"/>
            </a:pPr>
            <a:r>
              <a:rPr lang="en-US" sz="1800" dirty="0">
                <a:solidFill>
                  <a:srgbClr val="14140C"/>
                </a:solidFill>
              </a:rPr>
              <a:t>Do you have the appropriate tools or resources available to provide answers to these questions?</a:t>
            </a:r>
            <a:endParaRPr lang="en-US" sz="1800" dirty="0"/>
          </a:p>
        </p:txBody>
      </p:sp>
      <p:graphicFrame>
        <p:nvGraphicFramePr>
          <p:cNvPr id="4" name="Object 42">
            <a:extLst>
              <a:ext uri="{FF2B5EF4-FFF2-40B4-BE49-F238E27FC236}">
                <a16:creationId xmlns:a16="http://schemas.microsoft.com/office/drawing/2014/main" id="{8F005B45-7C75-B791-D7EE-E2010BD608C6}"/>
              </a:ext>
            </a:extLst>
          </p:cNvPr>
          <p:cNvGraphicFramePr>
            <a:graphicFrameLocks noChangeAspect="1"/>
          </p:cNvGraphicFramePr>
          <p:nvPr>
            <p:extLst>
              <p:ext uri="{D42A27DB-BD31-4B8C-83A1-F6EECF244321}">
                <p14:modId xmlns:p14="http://schemas.microsoft.com/office/powerpoint/2010/main" val="3236188341"/>
              </p:ext>
            </p:extLst>
          </p:nvPr>
        </p:nvGraphicFramePr>
        <p:xfrm>
          <a:off x="2105306" y="2243256"/>
          <a:ext cx="6961081" cy="394362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29050135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BAD4B0BE-D471-46C6-8DE0-E7D08EAA1CD4}"/>
              </a:ext>
            </a:extLst>
          </p:cNvPr>
          <p:cNvSpPr>
            <a:spLocks noGrp="1"/>
          </p:cNvSpPr>
          <p:nvPr>
            <p:ph sz="quarter" idx="10"/>
          </p:nvPr>
        </p:nvSpPr>
        <p:spPr>
          <a:xfrm>
            <a:off x="276225" y="1344310"/>
            <a:ext cx="6867630" cy="5114226"/>
          </a:xfrm>
        </p:spPr>
        <p:txBody>
          <a:bodyPr/>
          <a:lstStyle/>
          <a:p>
            <a:r>
              <a:rPr lang="en-US" sz="2400" u="sng" dirty="0"/>
              <a:t>Basin Model</a:t>
            </a:r>
          </a:p>
          <a:p>
            <a:pPr lvl="1"/>
            <a:r>
              <a:rPr lang="en-US" sz="1600" dirty="0"/>
              <a:t>Inflow element</a:t>
            </a:r>
          </a:p>
          <a:p>
            <a:pPr lvl="1"/>
            <a:r>
              <a:rPr lang="en-US" sz="1600" dirty="0"/>
              <a:t>Reservoir element </a:t>
            </a:r>
          </a:p>
          <a:p>
            <a:pPr lvl="1"/>
            <a:r>
              <a:rPr lang="en-US" sz="1600" dirty="0"/>
              <a:t>Outflow element</a:t>
            </a:r>
          </a:p>
          <a:p>
            <a:endParaRPr lang="en-US" sz="1800" dirty="0"/>
          </a:p>
          <a:p>
            <a:r>
              <a:rPr lang="en-US" sz="2400" u="sng" dirty="0"/>
              <a:t>Inflow Element</a:t>
            </a:r>
          </a:p>
          <a:p>
            <a:pPr lvl="1"/>
            <a:r>
              <a:rPr lang="en-US" sz="1600" dirty="0"/>
              <a:t>Daily sediment loads taken from the Kansas Watershed Study</a:t>
            </a:r>
          </a:p>
          <a:p>
            <a:pPr lvl="1"/>
            <a:r>
              <a:rPr lang="en-US" sz="1600" dirty="0"/>
              <a:t>Incoming gradation from USGS measurements </a:t>
            </a:r>
          </a:p>
          <a:p>
            <a:endParaRPr lang="en-US" sz="1800" dirty="0"/>
          </a:p>
          <a:p>
            <a:pPr marL="569913" lvl="1" indent="-342900">
              <a:buFont typeface="Arial" panose="020B0604020202020204" pitchFamily="34" charset="0"/>
              <a:buChar char="•"/>
            </a:pPr>
            <a:endParaRPr lang="en-US" sz="1800" dirty="0"/>
          </a:p>
        </p:txBody>
      </p:sp>
      <p:sp>
        <p:nvSpPr>
          <p:cNvPr id="5" name="Title 4">
            <a:extLst>
              <a:ext uri="{FF2B5EF4-FFF2-40B4-BE49-F238E27FC236}">
                <a16:creationId xmlns:a16="http://schemas.microsoft.com/office/drawing/2014/main" id="{7BAA366E-A38F-4DF5-8A96-1E8583514324}"/>
              </a:ext>
            </a:extLst>
          </p:cNvPr>
          <p:cNvSpPr>
            <a:spLocks noGrp="1"/>
          </p:cNvSpPr>
          <p:nvPr>
            <p:ph type="title"/>
          </p:nvPr>
        </p:nvSpPr>
        <p:spPr>
          <a:xfrm>
            <a:off x="863950" y="259462"/>
            <a:ext cx="10607193" cy="806450"/>
          </a:xfrm>
        </p:spPr>
        <p:txBody>
          <a:bodyPr/>
          <a:lstStyle/>
          <a:p>
            <a:r>
              <a:rPr lang="en-US" dirty="0"/>
              <a:t>HMS Models for Large Reservoir Volume Reduction</a:t>
            </a:r>
          </a:p>
        </p:txBody>
      </p:sp>
      <p:pic>
        <p:nvPicPr>
          <p:cNvPr id="7" name="Picture 6">
            <a:extLst>
              <a:ext uri="{FF2B5EF4-FFF2-40B4-BE49-F238E27FC236}">
                <a16:creationId xmlns:a16="http://schemas.microsoft.com/office/drawing/2014/main" id="{A4FB3AA9-627C-49E6-A15B-9CFF878DABEB}"/>
              </a:ext>
            </a:extLst>
          </p:cNvPr>
          <p:cNvPicPr>
            <a:picLocks noChangeAspect="1"/>
          </p:cNvPicPr>
          <p:nvPr/>
        </p:nvPicPr>
        <p:blipFill>
          <a:blip r:embed="rId3"/>
          <a:stretch>
            <a:fillRect/>
          </a:stretch>
        </p:blipFill>
        <p:spPr>
          <a:xfrm>
            <a:off x="4139880" y="3819356"/>
            <a:ext cx="3573977" cy="2435856"/>
          </a:xfrm>
          <a:prstGeom prst="rect">
            <a:avLst/>
          </a:prstGeom>
          <a:ln>
            <a:solidFill>
              <a:schemeClr val="tx1"/>
            </a:solidFill>
          </a:ln>
        </p:spPr>
      </p:pic>
      <p:pic>
        <p:nvPicPr>
          <p:cNvPr id="8" name="Picture 7">
            <a:extLst>
              <a:ext uri="{FF2B5EF4-FFF2-40B4-BE49-F238E27FC236}">
                <a16:creationId xmlns:a16="http://schemas.microsoft.com/office/drawing/2014/main" id="{4D8DFF5F-9682-4D2C-87B1-A47D4907837D}"/>
              </a:ext>
            </a:extLst>
          </p:cNvPr>
          <p:cNvPicPr>
            <a:picLocks noChangeAspect="1"/>
          </p:cNvPicPr>
          <p:nvPr/>
        </p:nvPicPr>
        <p:blipFill rotWithShape="1">
          <a:blip r:embed="rId4"/>
          <a:srcRect t="-6" b="1"/>
          <a:stretch/>
        </p:blipFill>
        <p:spPr>
          <a:xfrm>
            <a:off x="7865919" y="1344310"/>
            <a:ext cx="3961245" cy="4851003"/>
          </a:xfrm>
          <a:prstGeom prst="rect">
            <a:avLst/>
          </a:prstGeom>
          <a:ln>
            <a:solidFill>
              <a:schemeClr val="tx1"/>
            </a:solidFill>
          </a:ln>
        </p:spPr>
      </p:pic>
    </p:spTree>
    <p:extLst>
      <p:ext uri="{BB962C8B-B14F-4D97-AF65-F5344CB8AC3E}">
        <p14:creationId xmlns:p14="http://schemas.microsoft.com/office/powerpoint/2010/main" val="339235970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F60FA92-72A2-43B0-823E-DC361E129D6A}"/>
              </a:ext>
            </a:extLst>
          </p:cNvPr>
          <p:cNvSpPr>
            <a:spLocks noGrp="1"/>
          </p:cNvSpPr>
          <p:nvPr>
            <p:ph sz="quarter" idx="10"/>
          </p:nvPr>
        </p:nvSpPr>
        <p:spPr/>
        <p:txBody>
          <a:bodyPr/>
          <a:lstStyle/>
          <a:p>
            <a:r>
              <a:rPr lang="en-US" sz="2400" u="sng" dirty="0"/>
              <a:t>Reservoir Element</a:t>
            </a:r>
          </a:p>
          <a:p>
            <a:pPr marL="285750" indent="-285750">
              <a:buFontTx/>
              <a:buChar char="-"/>
            </a:pPr>
            <a:r>
              <a:rPr lang="en-US" sz="1800" dirty="0"/>
              <a:t>Initial elevation-storage and elevation-area tables</a:t>
            </a:r>
          </a:p>
          <a:p>
            <a:pPr marL="285750" indent="-285750">
              <a:buFontTx/>
              <a:buChar char="-"/>
            </a:pPr>
            <a:r>
              <a:rPr lang="en-US" sz="1800" dirty="0"/>
              <a:t>Trapping Efficiency: both the </a:t>
            </a:r>
            <a:r>
              <a:rPr lang="en-US" sz="1800" dirty="0" err="1"/>
              <a:t>Brune</a:t>
            </a:r>
            <a:r>
              <a:rPr lang="en-US" sz="1800" dirty="0"/>
              <a:t> and Chen methods tested</a:t>
            </a:r>
          </a:p>
          <a:p>
            <a:pPr marL="285750" indent="-285750">
              <a:buFontTx/>
              <a:buChar char="-"/>
            </a:pPr>
            <a:r>
              <a:rPr lang="en-US" sz="1800" dirty="0"/>
              <a:t>Deposition Shape: both the V-shape and Elongated tested</a:t>
            </a:r>
          </a:p>
          <a:p>
            <a:pPr marL="285750" indent="-285750">
              <a:buFontTx/>
              <a:buChar char="-"/>
            </a:pPr>
            <a:r>
              <a:rPr lang="en-US" sz="1800" dirty="0"/>
              <a:t>Outflow: specified release</a:t>
            </a:r>
          </a:p>
          <a:p>
            <a:endParaRPr lang="en-US" sz="1800" dirty="0"/>
          </a:p>
          <a:p>
            <a:r>
              <a:rPr lang="en-US" sz="2400" u="sng" dirty="0"/>
              <a:t>Control Specifications</a:t>
            </a:r>
            <a:endParaRPr lang="en-US" sz="2000" u="sng" dirty="0"/>
          </a:p>
          <a:p>
            <a:pPr marL="285750" indent="-285750">
              <a:buFontTx/>
              <a:buChar char="-"/>
            </a:pPr>
            <a:r>
              <a:rPr lang="en-US" sz="1800" dirty="0"/>
              <a:t>Timestep: 12 hours</a:t>
            </a:r>
          </a:p>
          <a:p>
            <a:pPr marL="285750" indent="-285750">
              <a:buFontTx/>
              <a:buChar char="-"/>
            </a:pPr>
            <a:r>
              <a:rPr lang="en-US" sz="1800" dirty="0"/>
              <a:t>Simulation period </a:t>
            </a:r>
          </a:p>
          <a:p>
            <a:pPr marL="512763" lvl="1" indent="-285750">
              <a:buFont typeface="Arial" panose="020B0604020202020204" pitchFamily="34" charset="0"/>
              <a:buChar char="•"/>
            </a:pPr>
            <a:r>
              <a:rPr lang="en-US" sz="1800" dirty="0"/>
              <a:t>Tuttle Creek: 1972-2020 </a:t>
            </a:r>
          </a:p>
          <a:p>
            <a:pPr marL="512763" lvl="1" indent="-285750">
              <a:buFont typeface="Arial" panose="020B0604020202020204" pitchFamily="34" charset="0"/>
              <a:buChar char="•"/>
            </a:pPr>
            <a:r>
              <a:rPr lang="en-US" sz="1800" dirty="0" err="1"/>
              <a:t>Kanopolis</a:t>
            </a:r>
            <a:r>
              <a:rPr lang="en-US" sz="1800" dirty="0"/>
              <a:t>: 1960-2017</a:t>
            </a:r>
          </a:p>
          <a:p>
            <a:pPr marL="512763" lvl="1" indent="-285750">
              <a:buFont typeface="Arial" panose="020B0604020202020204" pitchFamily="34" charset="0"/>
              <a:buChar char="•"/>
            </a:pPr>
            <a:r>
              <a:rPr lang="en-US" sz="1800" dirty="0"/>
              <a:t>Perry: 1979-2009</a:t>
            </a:r>
          </a:p>
          <a:p>
            <a:endParaRPr lang="en-US" dirty="0"/>
          </a:p>
        </p:txBody>
      </p:sp>
      <p:sp>
        <p:nvSpPr>
          <p:cNvPr id="3" name="Title 2">
            <a:extLst>
              <a:ext uri="{FF2B5EF4-FFF2-40B4-BE49-F238E27FC236}">
                <a16:creationId xmlns:a16="http://schemas.microsoft.com/office/drawing/2014/main" id="{1DBC2B25-4A3F-4C59-8D55-BCC11258E088}"/>
              </a:ext>
            </a:extLst>
          </p:cNvPr>
          <p:cNvSpPr>
            <a:spLocks noGrp="1"/>
          </p:cNvSpPr>
          <p:nvPr>
            <p:ph type="title"/>
          </p:nvPr>
        </p:nvSpPr>
        <p:spPr>
          <a:xfrm>
            <a:off x="807195" y="128981"/>
            <a:ext cx="10878206" cy="785419"/>
          </a:xfrm>
        </p:spPr>
        <p:txBody>
          <a:bodyPr/>
          <a:lstStyle/>
          <a:p>
            <a:r>
              <a:rPr lang="en-US" dirty="0"/>
              <a:t>HMS Reservoir Sedimentation Models </a:t>
            </a:r>
            <a:br>
              <a:rPr lang="en-US" dirty="0"/>
            </a:br>
            <a:r>
              <a:rPr lang="en-US" sz="1200" dirty="0"/>
              <a:t>(Webinar: Reservoir Sedimentation (</a:t>
            </a:r>
            <a:r>
              <a:rPr lang="en-US" sz="1200" dirty="0">
                <a:hlinkClick r:id="rId2"/>
              </a:rPr>
              <a:t>https://www.hec.usace.army.mil/confluence/pages/viewpage.action?pageId=51479129</a:t>
            </a:r>
            <a:r>
              <a:rPr lang="en-US" sz="1200" dirty="0"/>
              <a:t>))</a:t>
            </a:r>
          </a:p>
        </p:txBody>
      </p:sp>
      <p:pic>
        <p:nvPicPr>
          <p:cNvPr id="5" name="Picture 4">
            <a:extLst>
              <a:ext uri="{FF2B5EF4-FFF2-40B4-BE49-F238E27FC236}">
                <a16:creationId xmlns:a16="http://schemas.microsoft.com/office/drawing/2014/main" id="{EE2CC4A9-95A8-41B4-B92A-8E4553F5FBC9}"/>
              </a:ext>
            </a:extLst>
          </p:cNvPr>
          <p:cNvPicPr>
            <a:picLocks noChangeAspect="1"/>
          </p:cNvPicPr>
          <p:nvPr/>
        </p:nvPicPr>
        <p:blipFill>
          <a:blip r:embed="rId3"/>
          <a:stretch>
            <a:fillRect/>
          </a:stretch>
        </p:blipFill>
        <p:spPr>
          <a:xfrm>
            <a:off x="7622278" y="1028700"/>
            <a:ext cx="4303022" cy="4887507"/>
          </a:xfrm>
          <a:prstGeom prst="rect">
            <a:avLst/>
          </a:prstGeom>
          <a:ln>
            <a:solidFill>
              <a:schemeClr val="tx1"/>
            </a:solidFill>
          </a:ln>
        </p:spPr>
      </p:pic>
      <p:pic>
        <p:nvPicPr>
          <p:cNvPr id="7" name="Picture 6">
            <a:extLst>
              <a:ext uri="{FF2B5EF4-FFF2-40B4-BE49-F238E27FC236}">
                <a16:creationId xmlns:a16="http://schemas.microsoft.com/office/drawing/2014/main" id="{D88F4FC4-575C-47F1-9548-6CF693C1F3B9}"/>
              </a:ext>
            </a:extLst>
          </p:cNvPr>
          <p:cNvPicPr>
            <a:picLocks noChangeAspect="1"/>
          </p:cNvPicPr>
          <p:nvPr/>
        </p:nvPicPr>
        <p:blipFill>
          <a:blip r:embed="rId4"/>
          <a:stretch>
            <a:fillRect/>
          </a:stretch>
        </p:blipFill>
        <p:spPr>
          <a:xfrm>
            <a:off x="4276075" y="2580601"/>
            <a:ext cx="3179189" cy="1299902"/>
          </a:xfrm>
          <a:prstGeom prst="rect">
            <a:avLst/>
          </a:prstGeom>
          <a:ln>
            <a:solidFill>
              <a:schemeClr val="tx1"/>
            </a:solidFill>
          </a:ln>
        </p:spPr>
      </p:pic>
      <p:pic>
        <p:nvPicPr>
          <p:cNvPr id="4" name="Picture Placeholder 41" descr="Map&#10;&#10;Description automatically generated">
            <a:extLst>
              <a:ext uri="{FF2B5EF4-FFF2-40B4-BE49-F238E27FC236}">
                <a16:creationId xmlns:a16="http://schemas.microsoft.com/office/drawing/2014/main" id="{3C419E72-4C55-9B80-8A6A-272A17390627}"/>
              </a:ext>
            </a:extLst>
          </p:cNvPr>
          <p:cNvPicPr>
            <a:picLocks noChangeAspect="1"/>
          </p:cNvPicPr>
          <p:nvPr/>
        </p:nvPicPr>
        <p:blipFill>
          <a:blip r:embed="rId5">
            <a:extLst>
              <a:ext uri="{28A0092B-C50C-407E-A947-70E740481C1C}">
                <a14:useLocalDpi xmlns:a14="http://schemas.microsoft.com/office/drawing/2010/main" val="0"/>
              </a:ext>
            </a:extLst>
          </a:blip>
          <a:srcRect t="680" b="680"/>
          <a:stretch>
            <a:fillRect/>
          </a:stretch>
        </p:blipFill>
        <p:spPr>
          <a:xfrm>
            <a:off x="3102654" y="4163798"/>
            <a:ext cx="4431586" cy="2591852"/>
          </a:xfrm>
          <a:prstGeom prst="rect">
            <a:avLst/>
          </a:prstGeom>
          <a:ln w="31750">
            <a:solidFill>
              <a:schemeClr val="tx1"/>
            </a:solidFill>
          </a:ln>
        </p:spPr>
      </p:pic>
    </p:spTree>
    <p:extLst>
      <p:ext uri="{BB962C8B-B14F-4D97-AF65-F5344CB8AC3E}">
        <p14:creationId xmlns:p14="http://schemas.microsoft.com/office/powerpoint/2010/main" val="395760372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258994D-7BF5-4EC5-BBA5-E94B4B6C361C}"/>
              </a:ext>
            </a:extLst>
          </p:cNvPr>
          <p:cNvSpPr>
            <a:spLocks noGrp="1"/>
          </p:cNvSpPr>
          <p:nvPr>
            <p:ph type="title"/>
          </p:nvPr>
        </p:nvSpPr>
        <p:spPr/>
        <p:txBody>
          <a:bodyPr/>
          <a:lstStyle/>
          <a:p>
            <a:r>
              <a:rPr lang="en-US" dirty="0"/>
              <a:t>Tuttle Creek Results</a:t>
            </a:r>
          </a:p>
        </p:txBody>
      </p:sp>
      <p:sp>
        <p:nvSpPr>
          <p:cNvPr id="8" name="Content Placeholder 7">
            <a:extLst>
              <a:ext uri="{FF2B5EF4-FFF2-40B4-BE49-F238E27FC236}">
                <a16:creationId xmlns:a16="http://schemas.microsoft.com/office/drawing/2014/main" id="{4CDC36E7-3C6A-4C78-BB38-614630AEE579}"/>
              </a:ext>
            </a:extLst>
          </p:cNvPr>
          <p:cNvSpPr>
            <a:spLocks noGrp="1"/>
          </p:cNvSpPr>
          <p:nvPr>
            <p:ph sz="quarter" idx="10"/>
          </p:nvPr>
        </p:nvSpPr>
        <p:spPr>
          <a:xfrm>
            <a:off x="266700" y="1028700"/>
            <a:ext cx="4889416" cy="5600700"/>
          </a:xfrm>
        </p:spPr>
        <p:txBody>
          <a:bodyPr/>
          <a:lstStyle/>
          <a:p>
            <a:r>
              <a:rPr lang="en-US" sz="2400" u="sng" dirty="0"/>
              <a:t>Calibration Method</a:t>
            </a:r>
          </a:p>
          <a:p>
            <a:pPr marL="342900" indent="-342900">
              <a:buFont typeface="Arial" panose="020B0604020202020204" pitchFamily="34" charset="0"/>
              <a:buChar char="•"/>
            </a:pPr>
            <a:r>
              <a:rPr lang="en-US" sz="2000" dirty="0"/>
              <a:t>Shifted majority of fine and silt fraction to sand</a:t>
            </a:r>
          </a:p>
          <a:p>
            <a:pPr marL="342900" indent="-342900">
              <a:buFont typeface="Arial" panose="020B0604020202020204" pitchFamily="34" charset="0"/>
              <a:buChar char="•"/>
            </a:pPr>
            <a:r>
              <a:rPr lang="en-US" sz="2000" dirty="0"/>
              <a:t>Maintained volume balance by lowering sand and clay specific weights</a:t>
            </a:r>
          </a:p>
          <a:p>
            <a:pPr marL="342900" indent="-342900">
              <a:buFont typeface="Arial" panose="020B0604020202020204" pitchFamily="34" charset="0"/>
              <a:buChar char="•"/>
            </a:pPr>
            <a:r>
              <a:rPr lang="en-US" sz="2000" b="1" dirty="0">
                <a:solidFill>
                  <a:srgbClr val="FF0000"/>
                </a:solidFill>
              </a:rPr>
              <a:t>Final gradation was 5% clay and 95% sand: NG (Measured: Clay:47%, Silt:41%, Sand:12%)</a:t>
            </a:r>
          </a:p>
          <a:p>
            <a:pPr marL="342900" indent="-342900">
              <a:buFont typeface="Arial" panose="020B0604020202020204" pitchFamily="34" charset="0"/>
              <a:buChar char="•"/>
            </a:pPr>
            <a:r>
              <a:rPr lang="en-US" sz="2000" dirty="0"/>
              <a:t>Models further calibrated by adjusting sand specific weight</a:t>
            </a:r>
          </a:p>
          <a:p>
            <a:pPr marL="342900" indent="-342900">
              <a:buFont typeface="Arial" panose="020B0604020202020204" pitchFamily="34" charset="0"/>
              <a:buChar char="•"/>
            </a:pPr>
            <a:r>
              <a:rPr lang="en-US" sz="2000" dirty="0"/>
              <a:t>Measured data may have errors</a:t>
            </a:r>
          </a:p>
          <a:p>
            <a:pPr marL="342900" indent="-342900">
              <a:buFont typeface="Arial" panose="020B0604020202020204" pitchFamily="34" charset="0"/>
              <a:buChar char="•"/>
            </a:pPr>
            <a:endParaRPr lang="en-US" sz="2000" dirty="0"/>
          </a:p>
          <a:p>
            <a:endParaRPr lang="en-US" sz="2000" dirty="0"/>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endParaRPr lang="en-US" sz="2000" dirty="0"/>
          </a:p>
        </p:txBody>
      </p:sp>
      <p:pic>
        <p:nvPicPr>
          <p:cNvPr id="4" name="Picture 3">
            <a:extLst>
              <a:ext uri="{FF2B5EF4-FFF2-40B4-BE49-F238E27FC236}">
                <a16:creationId xmlns:a16="http://schemas.microsoft.com/office/drawing/2014/main" id="{00FCD716-F6ED-430E-99DB-4168B1862A5D}"/>
              </a:ext>
            </a:extLst>
          </p:cNvPr>
          <p:cNvPicPr>
            <a:picLocks noChangeAspect="1"/>
          </p:cNvPicPr>
          <p:nvPr/>
        </p:nvPicPr>
        <p:blipFill>
          <a:blip r:embed="rId3"/>
          <a:stretch>
            <a:fillRect/>
          </a:stretch>
        </p:blipFill>
        <p:spPr>
          <a:xfrm>
            <a:off x="5293254" y="1497128"/>
            <a:ext cx="6437934" cy="4663844"/>
          </a:xfrm>
          <a:prstGeom prst="rect">
            <a:avLst/>
          </a:prstGeom>
        </p:spPr>
      </p:pic>
      <p:pic>
        <p:nvPicPr>
          <p:cNvPr id="9" name="Picture 8">
            <a:extLst>
              <a:ext uri="{FF2B5EF4-FFF2-40B4-BE49-F238E27FC236}">
                <a16:creationId xmlns:a16="http://schemas.microsoft.com/office/drawing/2014/main" id="{0743ABC2-159B-4AB7-8F09-F280EE25C32A}"/>
              </a:ext>
            </a:extLst>
          </p:cNvPr>
          <p:cNvPicPr>
            <a:picLocks noChangeAspect="1"/>
          </p:cNvPicPr>
          <p:nvPr/>
        </p:nvPicPr>
        <p:blipFill>
          <a:blip r:embed="rId4"/>
          <a:stretch>
            <a:fillRect/>
          </a:stretch>
        </p:blipFill>
        <p:spPr>
          <a:xfrm>
            <a:off x="460812" y="4767943"/>
            <a:ext cx="4200525" cy="1676400"/>
          </a:xfrm>
          <a:prstGeom prst="rect">
            <a:avLst/>
          </a:prstGeom>
        </p:spPr>
      </p:pic>
      <p:cxnSp>
        <p:nvCxnSpPr>
          <p:cNvPr id="3" name="Straight Arrow Connector 2">
            <a:extLst>
              <a:ext uri="{FF2B5EF4-FFF2-40B4-BE49-F238E27FC236}">
                <a16:creationId xmlns:a16="http://schemas.microsoft.com/office/drawing/2014/main" id="{FC26E48D-98B5-6AD9-31F8-00BEB5F2642D}"/>
              </a:ext>
            </a:extLst>
          </p:cNvPr>
          <p:cNvCxnSpPr/>
          <p:nvPr/>
        </p:nvCxnSpPr>
        <p:spPr>
          <a:xfrm flipH="1">
            <a:off x="11288110" y="2680136"/>
            <a:ext cx="618009" cy="0"/>
          </a:xfrm>
          <a:prstGeom prst="straightConnector1">
            <a:avLst/>
          </a:prstGeom>
          <a:ln w="762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830601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DE2E750C-9563-1CEC-8C36-CD48276B7CEC}"/>
              </a:ext>
            </a:extLst>
          </p:cNvPr>
          <p:cNvPicPr>
            <a:picLocks noGrp="1" noChangeAspect="1"/>
          </p:cNvPicPr>
          <p:nvPr>
            <p:ph sz="quarter" idx="10"/>
          </p:nvPr>
        </p:nvPicPr>
        <p:blipFill>
          <a:blip r:embed="rId2"/>
          <a:stretch>
            <a:fillRect/>
          </a:stretch>
        </p:blipFill>
        <p:spPr>
          <a:xfrm>
            <a:off x="5513028" y="993132"/>
            <a:ext cx="6437934" cy="5243014"/>
          </a:xfrm>
          <a:prstGeom prst="rect">
            <a:avLst/>
          </a:prstGeom>
        </p:spPr>
      </p:pic>
      <p:sp>
        <p:nvSpPr>
          <p:cNvPr id="3" name="Title 2">
            <a:extLst>
              <a:ext uri="{FF2B5EF4-FFF2-40B4-BE49-F238E27FC236}">
                <a16:creationId xmlns:a16="http://schemas.microsoft.com/office/drawing/2014/main" id="{BCDAB995-CE0C-BEF5-A1EB-D027B03B0EFB}"/>
              </a:ext>
            </a:extLst>
          </p:cNvPr>
          <p:cNvSpPr>
            <a:spLocks noGrp="1"/>
          </p:cNvSpPr>
          <p:nvPr>
            <p:ph type="title"/>
          </p:nvPr>
        </p:nvSpPr>
        <p:spPr/>
        <p:txBody>
          <a:bodyPr/>
          <a:lstStyle/>
          <a:p>
            <a:r>
              <a:rPr lang="en-US" dirty="0"/>
              <a:t>Updated Tuttle Creek Results (Research)</a:t>
            </a:r>
          </a:p>
        </p:txBody>
      </p:sp>
      <p:sp>
        <p:nvSpPr>
          <p:cNvPr id="5" name="Content Placeholder 7">
            <a:extLst>
              <a:ext uri="{FF2B5EF4-FFF2-40B4-BE49-F238E27FC236}">
                <a16:creationId xmlns:a16="http://schemas.microsoft.com/office/drawing/2014/main" id="{3A0132E3-D3DB-5C20-C756-08A722A65F0F}"/>
              </a:ext>
            </a:extLst>
          </p:cNvPr>
          <p:cNvSpPr txBox="1">
            <a:spLocks/>
          </p:cNvSpPr>
          <p:nvPr/>
        </p:nvSpPr>
        <p:spPr bwMode="auto">
          <a:xfrm>
            <a:off x="266700" y="1028700"/>
            <a:ext cx="4889416"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1" fontAlgn="base" hangingPunct="1">
              <a:spcBef>
                <a:spcPts val="0"/>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r>
              <a:rPr lang="en-US" sz="2400" u="sng" dirty="0"/>
              <a:t>Calibration Method</a:t>
            </a:r>
          </a:p>
          <a:p>
            <a:pPr marL="342900" indent="-342900">
              <a:buFont typeface="Arial" pitchFamily="34" charset="0"/>
              <a:buChar char="•"/>
            </a:pPr>
            <a:r>
              <a:rPr lang="en-US" sz="2000" dirty="0"/>
              <a:t>Shifted majority of fine and silt fraction to sand (NO)</a:t>
            </a:r>
          </a:p>
          <a:p>
            <a:pPr marL="342900" indent="-342900">
              <a:buFont typeface="Arial" pitchFamily="34" charset="0"/>
              <a:buChar char="•"/>
            </a:pPr>
            <a:r>
              <a:rPr lang="en-US" sz="2000" dirty="0"/>
              <a:t>Maintained volume balance by lowering sand and clay specific weights (NO)</a:t>
            </a:r>
          </a:p>
          <a:p>
            <a:pPr marL="342900" indent="-342900">
              <a:buFont typeface="Arial" pitchFamily="34" charset="0"/>
              <a:buChar char="•"/>
            </a:pPr>
            <a:r>
              <a:rPr lang="en-US" sz="2000" dirty="0"/>
              <a:t>Final gradation was 5% clay and 95% sand: (NO) </a:t>
            </a:r>
            <a:r>
              <a:rPr lang="en-US" sz="2000" dirty="0">
                <a:solidFill>
                  <a:srgbClr val="00B050"/>
                </a:solidFill>
              </a:rPr>
              <a:t>(</a:t>
            </a:r>
            <a:r>
              <a:rPr lang="en-US" sz="2000" b="1" dirty="0">
                <a:solidFill>
                  <a:srgbClr val="00B050"/>
                </a:solidFill>
              </a:rPr>
              <a:t>Using Measured: Clay:47%, Silt:41%, Sand:12%)</a:t>
            </a:r>
          </a:p>
          <a:p>
            <a:pPr marL="342900" indent="-342900">
              <a:buFont typeface="Arial" pitchFamily="34" charset="0"/>
              <a:buChar char="•"/>
            </a:pPr>
            <a:r>
              <a:rPr lang="en-US" sz="2000" dirty="0"/>
              <a:t>Models further calibrated by adjusting sand specific weight (NO)</a:t>
            </a:r>
          </a:p>
          <a:p>
            <a:pPr marL="342900" indent="-342900">
              <a:buFont typeface="Arial" pitchFamily="34" charset="0"/>
              <a:buChar char="•"/>
            </a:pPr>
            <a:r>
              <a:rPr lang="en-US" sz="2000" b="1" i="0" dirty="0">
                <a:solidFill>
                  <a:srgbClr val="172B4D"/>
                </a:solidFill>
                <a:effectLst/>
                <a:latin typeface="+mn-lt"/>
              </a:rPr>
              <a:t>Elongated Taper</a:t>
            </a:r>
            <a:r>
              <a:rPr lang="en-US" sz="2000" b="0" i="0" dirty="0">
                <a:solidFill>
                  <a:srgbClr val="172B4D"/>
                </a:solidFill>
                <a:effectLst/>
                <a:latin typeface="+mn-lt"/>
              </a:rPr>
              <a:t> Pattern was selected for each grain size (Using the "quick and simple experimental code" for this testing.).</a:t>
            </a:r>
            <a:r>
              <a:rPr lang="en-US" sz="2000" dirty="0"/>
              <a:t> </a:t>
            </a:r>
          </a:p>
          <a:p>
            <a:pPr marL="342900" indent="-342900">
              <a:buFont typeface="Arial" pitchFamily="34" charset="0"/>
              <a:buChar char="•"/>
            </a:pPr>
            <a:endParaRPr lang="en-US" sz="2000" dirty="0"/>
          </a:p>
          <a:p>
            <a:endParaRPr lang="en-US" sz="2000" dirty="0"/>
          </a:p>
          <a:p>
            <a:pPr marL="342900" indent="-342900">
              <a:buFont typeface="Arial" pitchFamily="34" charset="0"/>
              <a:buChar char="•"/>
            </a:pPr>
            <a:endParaRPr lang="en-US" sz="2000" dirty="0"/>
          </a:p>
          <a:p>
            <a:pPr marL="342900" indent="-342900">
              <a:buFont typeface="Arial" pitchFamily="34" charset="0"/>
              <a:buChar char="•"/>
            </a:pPr>
            <a:endParaRPr lang="en-US" sz="2000" dirty="0"/>
          </a:p>
        </p:txBody>
      </p:sp>
    </p:spTree>
    <p:extLst>
      <p:ext uri="{BB962C8B-B14F-4D97-AF65-F5344CB8AC3E}">
        <p14:creationId xmlns:p14="http://schemas.microsoft.com/office/powerpoint/2010/main" val="176691012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F16EA8A-3009-4911-B6CC-8BEE3102DB95}"/>
              </a:ext>
            </a:extLst>
          </p:cNvPr>
          <p:cNvSpPr>
            <a:spLocks noGrp="1"/>
          </p:cNvSpPr>
          <p:nvPr>
            <p:ph type="title"/>
          </p:nvPr>
        </p:nvSpPr>
        <p:spPr/>
        <p:txBody>
          <a:bodyPr/>
          <a:lstStyle/>
          <a:p>
            <a:r>
              <a:rPr lang="en-US" dirty="0" err="1"/>
              <a:t>Kanopolis</a:t>
            </a:r>
            <a:r>
              <a:rPr lang="en-US" dirty="0"/>
              <a:t> Results (older Surveys)</a:t>
            </a:r>
          </a:p>
        </p:txBody>
      </p:sp>
      <p:sp>
        <p:nvSpPr>
          <p:cNvPr id="16" name="Content Placeholder 7">
            <a:extLst>
              <a:ext uri="{FF2B5EF4-FFF2-40B4-BE49-F238E27FC236}">
                <a16:creationId xmlns:a16="http://schemas.microsoft.com/office/drawing/2014/main" id="{D7AFB76A-4871-48A2-87D3-C9EC40155B56}"/>
              </a:ext>
            </a:extLst>
          </p:cNvPr>
          <p:cNvSpPr txBox="1">
            <a:spLocks/>
          </p:cNvSpPr>
          <p:nvPr/>
        </p:nvSpPr>
        <p:spPr bwMode="auto">
          <a:xfrm>
            <a:off x="266700" y="1028699"/>
            <a:ext cx="4204815" cy="3181559"/>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1" fontAlgn="base" hangingPunct="1">
              <a:spcBef>
                <a:spcPts val="0"/>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r>
              <a:rPr lang="en-US" sz="2000" u="sng" dirty="0">
                <a:solidFill>
                  <a:schemeClr val="bg1"/>
                </a:solidFill>
              </a:rPr>
              <a:t>Calibration</a:t>
            </a:r>
          </a:p>
          <a:p>
            <a:pPr marL="342900" indent="-342900">
              <a:buFont typeface="Arial" pitchFamily="34" charset="0"/>
              <a:buChar char="•"/>
            </a:pPr>
            <a:r>
              <a:rPr lang="en-US" sz="2000" dirty="0">
                <a:solidFill>
                  <a:schemeClr val="bg1"/>
                </a:solidFill>
              </a:rPr>
              <a:t>Applied same methodology as for Tuttle Creek</a:t>
            </a:r>
          </a:p>
          <a:p>
            <a:pPr marL="342900" indent="-342900">
              <a:buFont typeface="Arial" pitchFamily="34" charset="0"/>
              <a:buChar char="•"/>
            </a:pPr>
            <a:r>
              <a:rPr lang="en-US" sz="2000" dirty="0" err="1">
                <a:solidFill>
                  <a:schemeClr val="bg1"/>
                </a:solidFill>
              </a:rPr>
              <a:t>Kanopolis</a:t>
            </a:r>
            <a:r>
              <a:rPr lang="en-US" sz="2000" dirty="0">
                <a:solidFill>
                  <a:schemeClr val="bg1"/>
                </a:solidFill>
              </a:rPr>
              <a:t> showed more deposition at lower elevations</a:t>
            </a:r>
          </a:p>
          <a:p>
            <a:pPr marL="342900" indent="-342900">
              <a:buFont typeface="Arial" pitchFamily="34" charset="0"/>
              <a:buChar char="•"/>
            </a:pPr>
            <a:r>
              <a:rPr lang="en-US" sz="2000" dirty="0">
                <a:solidFill>
                  <a:schemeClr val="bg1"/>
                </a:solidFill>
              </a:rPr>
              <a:t>Final gradation was 10% clay and 90% sand.</a:t>
            </a:r>
          </a:p>
          <a:p>
            <a:pPr marL="342900" indent="-342900">
              <a:buFont typeface="Arial" pitchFamily="34" charset="0"/>
              <a:buChar char="•"/>
            </a:pPr>
            <a:r>
              <a:rPr lang="en-US" sz="2000" dirty="0">
                <a:solidFill>
                  <a:schemeClr val="bg1"/>
                </a:solidFill>
              </a:rPr>
              <a:t>Errors in the observed data.</a:t>
            </a:r>
          </a:p>
          <a:p>
            <a:pPr marL="342900" indent="-342900">
              <a:buFont typeface="Arial" pitchFamily="34" charset="0"/>
              <a:buChar char="•"/>
            </a:pPr>
            <a:endParaRPr lang="en-US" sz="2000" dirty="0"/>
          </a:p>
          <a:p>
            <a:pPr marL="342900" indent="-342900">
              <a:buFont typeface="Arial" pitchFamily="34" charset="0"/>
              <a:buChar char="•"/>
            </a:pPr>
            <a:endParaRPr lang="en-US" sz="2000" dirty="0"/>
          </a:p>
        </p:txBody>
      </p:sp>
      <p:pic>
        <p:nvPicPr>
          <p:cNvPr id="10" name="Picture 9">
            <a:extLst>
              <a:ext uri="{FF2B5EF4-FFF2-40B4-BE49-F238E27FC236}">
                <a16:creationId xmlns:a16="http://schemas.microsoft.com/office/drawing/2014/main" id="{E814BA8D-C8BE-468D-9EA4-70E2292FFECF}"/>
              </a:ext>
            </a:extLst>
          </p:cNvPr>
          <p:cNvPicPr>
            <a:picLocks noChangeAspect="1"/>
          </p:cNvPicPr>
          <p:nvPr/>
        </p:nvPicPr>
        <p:blipFill>
          <a:blip r:embed="rId3"/>
          <a:stretch>
            <a:fillRect/>
          </a:stretch>
        </p:blipFill>
        <p:spPr>
          <a:xfrm>
            <a:off x="4977704" y="2282463"/>
            <a:ext cx="6162244" cy="4046089"/>
          </a:xfrm>
          <a:prstGeom prst="rect">
            <a:avLst/>
          </a:prstGeom>
        </p:spPr>
      </p:pic>
    </p:spTree>
    <p:extLst>
      <p:ext uri="{BB962C8B-B14F-4D97-AF65-F5344CB8AC3E}">
        <p14:creationId xmlns:p14="http://schemas.microsoft.com/office/powerpoint/2010/main" val="192258462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A7B2375-C1BA-49E4-B9DF-8287E9DC39B4}"/>
              </a:ext>
            </a:extLst>
          </p:cNvPr>
          <p:cNvSpPr>
            <a:spLocks noGrp="1"/>
          </p:cNvSpPr>
          <p:nvPr>
            <p:ph type="dt" sz="half" idx="11"/>
          </p:nvPr>
        </p:nvSpPr>
        <p:spPr>
          <a:xfrm>
            <a:off x="9182100" y="6640512"/>
            <a:ext cx="2743200" cy="182880"/>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3" name="Footer Placeholder 2">
            <a:extLst>
              <a:ext uri="{FF2B5EF4-FFF2-40B4-BE49-F238E27FC236}">
                <a16:creationId xmlns:a16="http://schemas.microsoft.com/office/drawing/2014/main" id="{3C5FD4EF-626F-40FB-B759-FF449E555543}"/>
              </a:ext>
            </a:extLst>
          </p:cNvPr>
          <p:cNvSpPr>
            <a:spLocks noGrp="1"/>
          </p:cNvSpPr>
          <p:nvPr>
            <p:ph type="ftr" sz="quarter" idx="12"/>
          </p:nvPr>
        </p:nvSpPr>
        <p:spPr>
          <a:xfrm>
            <a:off x="276225" y="6640512"/>
            <a:ext cx="4114800" cy="182880"/>
          </a:xfrm>
          <a:prstGeom prst="rect">
            <a:avLst/>
          </a:prstGeom>
        </p:spPr>
        <p:txBody>
          <a:bodyPr vert="horz" lIns="91440" tIns="45720" rIns="91440" bIns="45720" rtlCol="0" anchor="ctr"/>
          <a:lstStyle>
            <a:defPPr>
              <a:defRPr lang="en-US"/>
            </a:defPPr>
            <a:lvl1pPr marL="0" algn="l" defTabSz="914400" rtl="0" eaLnBrk="1" latinLnBrk="0" hangingPunct="1">
              <a:defRPr sz="8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4" name="Content Placeholder 3">
            <a:extLst>
              <a:ext uri="{FF2B5EF4-FFF2-40B4-BE49-F238E27FC236}">
                <a16:creationId xmlns:a16="http://schemas.microsoft.com/office/drawing/2014/main" id="{D6009A11-4B40-40D4-9864-0F36C122EFFB}"/>
              </a:ext>
            </a:extLst>
          </p:cNvPr>
          <p:cNvSpPr>
            <a:spLocks noGrp="1"/>
          </p:cNvSpPr>
          <p:nvPr>
            <p:ph sz="quarter" idx="10"/>
          </p:nvPr>
        </p:nvSpPr>
        <p:spPr>
          <a:xfrm>
            <a:off x="266700" y="1106717"/>
            <a:ext cx="5587562" cy="2717325"/>
          </a:xfrm>
        </p:spPr>
        <p:txBody>
          <a:bodyPr/>
          <a:lstStyle/>
          <a:p>
            <a:r>
              <a:rPr lang="en-US" sz="2000" u="sng" dirty="0"/>
              <a:t>Calibration</a:t>
            </a:r>
          </a:p>
          <a:p>
            <a:pPr marL="342900" indent="-342900">
              <a:buFont typeface="Arial" panose="020B0604020202020204" pitchFamily="34" charset="0"/>
              <a:buChar char="•"/>
            </a:pPr>
            <a:r>
              <a:rPr lang="en-US" sz="1800" dirty="0"/>
              <a:t>Applied same methodology as for Tuttle Creek</a:t>
            </a:r>
          </a:p>
          <a:p>
            <a:pPr marL="342900" indent="-342900">
              <a:buFont typeface="Arial" panose="020B0604020202020204" pitchFamily="34" charset="0"/>
              <a:buChar char="•"/>
            </a:pPr>
            <a:r>
              <a:rPr lang="en-US" sz="1800" dirty="0"/>
              <a:t>Final gradation was 9% clay and 91% sand</a:t>
            </a:r>
          </a:p>
          <a:p>
            <a:pPr marL="342900" indent="-342900">
              <a:buFont typeface="Arial" panose="020B0604020202020204" pitchFamily="34" charset="0"/>
              <a:buChar char="•"/>
            </a:pPr>
            <a:r>
              <a:rPr lang="en-US" sz="1800" dirty="0"/>
              <a:t>Survey data may have errors</a:t>
            </a:r>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endParaRPr lang="en-US" u="sng" dirty="0"/>
          </a:p>
        </p:txBody>
      </p:sp>
      <p:sp>
        <p:nvSpPr>
          <p:cNvPr id="5" name="Title 4">
            <a:extLst>
              <a:ext uri="{FF2B5EF4-FFF2-40B4-BE49-F238E27FC236}">
                <a16:creationId xmlns:a16="http://schemas.microsoft.com/office/drawing/2014/main" id="{28D3A2D6-8134-4B12-BB95-42CED188DEBB}"/>
              </a:ext>
            </a:extLst>
          </p:cNvPr>
          <p:cNvSpPr>
            <a:spLocks noGrp="1"/>
          </p:cNvSpPr>
          <p:nvPr>
            <p:ph type="title"/>
          </p:nvPr>
        </p:nvSpPr>
        <p:spPr/>
        <p:txBody>
          <a:bodyPr/>
          <a:lstStyle/>
          <a:p>
            <a:r>
              <a:rPr lang="en-US" dirty="0"/>
              <a:t>Perry Results</a:t>
            </a:r>
          </a:p>
        </p:txBody>
      </p:sp>
      <p:pic>
        <p:nvPicPr>
          <p:cNvPr id="8" name="Picture 7">
            <a:extLst>
              <a:ext uri="{FF2B5EF4-FFF2-40B4-BE49-F238E27FC236}">
                <a16:creationId xmlns:a16="http://schemas.microsoft.com/office/drawing/2014/main" id="{FF6051E8-C82D-4633-94F0-ABAC60B2D531}"/>
              </a:ext>
            </a:extLst>
          </p:cNvPr>
          <p:cNvPicPr>
            <a:picLocks noChangeAspect="1"/>
          </p:cNvPicPr>
          <p:nvPr/>
        </p:nvPicPr>
        <p:blipFill>
          <a:blip r:embed="rId3"/>
          <a:stretch>
            <a:fillRect/>
          </a:stretch>
        </p:blipFill>
        <p:spPr>
          <a:xfrm>
            <a:off x="745310" y="2988909"/>
            <a:ext cx="4871126" cy="3292125"/>
          </a:xfrm>
          <a:prstGeom prst="rect">
            <a:avLst/>
          </a:prstGeom>
        </p:spPr>
      </p:pic>
      <p:pic>
        <p:nvPicPr>
          <p:cNvPr id="9" name="Picture 8">
            <a:extLst>
              <a:ext uri="{FF2B5EF4-FFF2-40B4-BE49-F238E27FC236}">
                <a16:creationId xmlns:a16="http://schemas.microsoft.com/office/drawing/2014/main" id="{9AD8BDBA-3987-4FA1-BE57-F314ECD8C8E3}"/>
              </a:ext>
            </a:extLst>
          </p:cNvPr>
          <p:cNvPicPr>
            <a:picLocks noChangeAspect="1"/>
          </p:cNvPicPr>
          <p:nvPr/>
        </p:nvPicPr>
        <p:blipFill>
          <a:blip r:embed="rId4"/>
          <a:stretch>
            <a:fillRect/>
          </a:stretch>
        </p:blipFill>
        <p:spPr>
          <a:xfrm>
            <a:off x="6047404" y="2072570"/>
            <a:ext cx="5562590" cy="3775779"/>
          </a:xfrm>
          <a:prstGeom prst="rect">
            <a:avLst/>
          </a:prstGeom>
        </p:spPr>
      </p:pic>
      <p:sp>
        <p:nvSpPr>
          <p:cNvPr id="10" name="TextBox 9">
            <a:extLst>
              <a:ext uri="{FF2B5EF4-FFF2-40B4-BE49-F238E27FC236}">
                <a16:creationId xmlns:a16="http://schemas.microsoft.com/office/drawing/2014/main" id="{38BFBB4E-AA22-4A8E-83E8-8D3C20E7B489}"/>
              </a:ext>
            </a:extLst>
          </p:cNvPr>
          <p:cNvSpPr txBox="1"/>
          <p:nvPr/>
        </p:nvSpPr>
        <p:spPr>
          <a:xfrm>
            <a:off x="2536305" y="6281034"/>
            <a:ext cx="1289135" cy="307777"/>
          </a:xfrm>
          <a:prstGeom prst="rect">
            <a:avLst/>
          </a:prstGeom>
          <a:noFill/>
        </p:spPr>
        <p:txBody>
          <a:bodyPr wrap="none" rtlCol="0">
            <a:spAutoFit/>
          </a:bodyPr>
          <a:lstStyle/>
          <a:p>
            <a:r>
              <a:rPr lang="en-US" sz="1400" i="1" dirty="0"/>
              <a:t>Older surveys</a:t>
            </a:r>
          </a:p>
        </p:txBody>
      </p:sp>
      <p:sp>
        <p:nvSpPr>
          <p:cNvPr id="11" name="TextBox 10">
            <a:extLst>
              <a:ext uri="{FF2B5EF4-FFF2-40B4-BE49-F238E27FC236}">
                <a16:creationId xmlns:a16="http://schemas.microsoft.com/office/drawing/2014/main" id="{D12E0766-8944-4DE7-A99C-3585B142D673}"/>
              </a:ext>
            </a:extLst>
          </p:cNvPr>
          <p:cNvSpPr txBox="1"/>
          <p:nvPr/>
        </p:nvSpPr>
        <p:spPr>
          <a:xfrm>
            <a:off x="8497457" y="5848349"/>
            <a:ext cx="1369286" cy="307777"/>
          </a:xfrm>
          <a:prstGeom prst="rect">
            <a:avLst/>
          </a:prstGeom>
          <a:noFill/>
        </p:spPr>
        <p:txBody>
          <a:bodyPr wrap="none" rtlCol="0">
            <a:spAutoFit/>
          </a:bodyPr>
          <a:lstStyle/>
          <a:p>
            <a:r>
              <a:rPr lang="en-US" sz="1400" i="1" dirty="0"/>
              <a:t>Newer surveys</a:t>
            </a:r>
          </a:p>
        </p:txBody>
      </p:sp>
    </p:spTree>
    <p:extLst>
      <p:ext uri="{BB962C8B-B14F-4D97-AF65-F5344CB8AC3E}">
        <p14:creationId xmlns:p14="http://schemas.microsoft.com/office/powerpoint/2010/main" val="267859435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6E179496-303B-4F55-9A42-3BD4074D6C8C}"/>
              </a:ext>
            </a:extLst>
          </p:cNvPr>
          <p:cNvSpPr>
            <a:spLocks noGrp="1"/>
          </p:cNvSpPr>
          <p:nvPr>
            <p:ph type="title"/>
          </p:nvPr>
        </p:nvSpPr>
        <p:spPr/>
        <p:txBody>
          <a:bodyPr/>
          <a:lstStyle/>
          <a:p>
            <a:r>
              <a:rPr lang="en-US" dirty="0"/>
              <a:t>Pool Elevation</a:t>
            </a:r>
          </a:p>
        </p:txBody>
      </p:sp>
      <p:sp>
        <p:nvSpPr>
          <p:cNvPr id="9" name="Content Placeholder 3">
            <a:extLst>
              <a:ext uri="{FF2B5EF4-FFF2-40B4-BE49-F238E27FC236}">
                <a16:creationId xmlns:a16="http://schemas.microsoft.com/office/drawing/2014/main" id="{0E73D296-0360-4389-9ABD-C899EA7694F6}"/>
              </a:ext>
            </a:extLst>
          </p:cNvPr>
          <p:cNvSpPr txBox="1">
            <a:spLocks/>
          </p:cNvSpPr>
          <p:nvPr/>
        </p:nvSpPr>
        <p:spPr bwMode="auto">
          <a:xfrm>
            <a:off x="266698" y="925512"/>
            <a:ext cx="10760531" cy="232060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0" indent="0" algn="l" rtl="0" eaLnBrk="1" fontAlgn="base" hangingPunct="1">
              <a:spcBef>
                <a:spcPts val="0"/>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a:lstStyle>
          <a:p>
            <a:pPr>
              <a:lnSpc>
                <a:spcPct val="150000"/>
              </a:lnSpc>
            </a:pPr>
            <a:r>
              <a:rPr lang="en-US" sz="2400" dirty="0">
                <a:solidFill>
                  <a:schemeClr val="bg1"/>
                </a:solidFill>
              </a:rPr>
              <a:t>Modeled pool elevation matched well with observed</a:t>
            </a:r>
          </a:p>
          <a:p>
            <a:pPr>
              <a:lnSpc>
                <a:spcPct val="150000"/>
              </a:lnSpc>
            </a:pPr>
            <a:r>
              <a:rPr lang="en-US" sz="2400" dirty="0">
                <a:solidFill>
                  <a:schemeClr val="bg1"/>
                </a:solidFill>
              </a:rPr>
              <a:t>Without sediment, the model underpredicts stage by as much as 9 feet</a:t>
            </a:r>
          </a:p>
        </p:txBody>
      </p:sp>
      <p:pic>
        <p:nvPicPr>
          <p:cNvPr id="4" name="Picture 3">
            <a:extLst>
              <a:ext uri="{FF2B5EF4-FFF2-40B4-BE49-F238E27FC236}">
                <a16:creationId xmlns:a16="http://schemas.microsoft.com/office/drawing/2014/main" id="{CF09EEA4-FF50-463D-97D2-FB42DC2D7987}"/>
              </a:ext>
            </a:extLst>
          </p:cNvPr>
          <p:cNvPicPr>
            <a:picLocks noChangeAspect="1"/>
          </p:cNvPicPr>
          <p:nvPr/>
        </p:nvPicPr>
        <p:blipFill>
          <a:blip r:embed="rId3"/>
          <a:stretch>
            <a:fillRect/>
          </a:stretch>
        </p:blipFill>
        <p:spPr>
          <a:xfrm>
            <a:off x="1696636" y="2085816"/>
            <a:ext cx="8595528" cy="4127218"/>
          </a:xfrm>
          <a:prstGeom prst="rect">
            <a:avLst/>
          </a:prstGeom>
        </p:spPr>
      </p:pic>
    </p:spTree>
    <p:extLst>
      <p:ext uri="{BB962C8B-B14F-4D97-AF65-F5344CB8AC3E}">
        <p14:creationId xmlns:p14="http://schemas.microsoft.com/office/powerpoint/2010/main" val="362886811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4D1007A5-E283-4225-920F-58FA5859A470}"/>
              </a:ext>
            </a:extLst>
          </p:cNvPr>
          <p:cNvSpPr>
            <a:spLocks noGrp="1"/>
          </p:cNvSpPr>
          <p:nvPr>
            <p:ph sz="quarter" idx="10"/>
          </p:nvPr>
        </p:nvSpPr>
        <p:spPr>
          <a:xfrm>
            <a:off x="266700" y="1028700"/>
            <a:ext cx="4317206" cy="5600700"/>
          </a:xfrm>
        </p:spPr>
        <p:txBody>
          <a:bodyPr/>
          <a:lstStyle/>
          <a:p>
            <a:r>
              <a:rPr lang="en-US" sz="2400" u="sng" dirty="0"/>
              <a:t>HEC-RAS Model</a:t>
            </a:r>
          </a:p>
          <a:p>
            <a:pPr marL="342900" indent="-342900">
              <a:buFont typeface="Arial" panose="020B0604020202020204" pitchFamily="34" charset="0"/>
              <a:buChar char="•"/>
            </a:pPr>
            <a:r>
              <a:rPr lang="en-US" sz="2000" dirty="0"/>
              <a:t>1D quasi-unsteady sediment</a:t>
            </a:r>
          </a:p>
          <a:p>
            <a:pPr marL="342900" indent="-342900">
              <a:buFont typeface="Arial" panose="020B0604020202020204" pitchFamily="34" charset="0"/>
              <a:buChar char="•"/>
            </a:pPr>
            <a:r>
              <a:rPr lang="en-US" sz="2000" dirty="0"/>
              <a:t>Same inputs for incoming sediment load</a:t>
            </a:r>
          </a:p>
          <a:p>
            <a:pPr marL="342900" indent="-342900">
              <a:buFont typeface="Arial" panose="020B0604020202020204" pitchFamily="34" charset="0"/>
              <a:buChar char="•"/>
            </a:pPr>
            <a:r>
              <a:rPr lang="en-US" sz="2000" dirty="0"/>
              <a:t>Calibrated to the 2009-2020 period</a:t>
            </a:r>
          </a:p>
          <a:p>
            <a:pPr marL="342900" indent="-342900">
              <a:buFont typeface="Arial" panose="020B0604020202020204" pitchFamily="34" charset="0"/>
              <a:buChar char="•"/>
            </a:pPr>
            <a:endParaRPr lang="en-US" sz="2000" dirty="0"/>
          </a:p>
          <a:p>
            <a:r>
              <a:rPr lang="en-US" sz="2400" u="sng" dirty="0"/>
              <a:t>Comparison</a:t>
            </a:r>
            <a:endParaRPr lang="en-US" sz="2000" u="sng" dirty="0"/>
          </a:p>
          <a:p>
            <a:pPr marL="342900" indent="-342900">
              <a:buFont typeface="Arial" panose="020B0604020202020204" pitchFamily="34" charset="0"/>
              <a:buChar char="•"/>
            </a:pPr>
            <a:r>
              <a:rPr lang="en-US" sz="2000" dirty="0"/>
              <a:t>Both model agreed relatively well</a:t>
            </a:r>
          </a:p>
          <a:p>
            <a:pPr marL="342900" indent="-342900">
              <a:buFont typeface="Arial" panose="020B0604020202020204" pitchFamily="34" charset="0"/>
              <a:buChar char="•"/>
            </a:pPr>
            <a:r>
              <a:rPr lang="en-US" sz="2000" dirty="0"/>
              <a:t>HEC-RAS deposits more sediment at higher elevations</a:t>
            </a:r>
          </a:p>
        </p:txBody>
      </p:sp>
      <p:sp>
        <p:nvSpPr>
          <p:cNvPr id="5" name="Title 4">
            <a:extLst>
              <a:ext uri="{FF2B5EF4-FFF2-40B4-BE49-F238E27FC236}">
                <a16:creationId xmlns:a16="http://schemas.microsoft.com/office/drawing/2014/main" id="{FCF58ADF-2487-4331-8CFF-37299C4E8C3B}"/>
              </a:ext>
            </a:extLst>
          </p:cNvPr>
          <p:cNvSpPr>
            <a:spLocks noGrp="1"/>
          </p:cNvSpPr>
          <p:nvPr>
            <p:ph type="title"/>
          </p:nvPr>
        </p:nvSpPr>
        <p:spPr/>
        <p:txBody>
          <a:bodyPr/>
          <a:lstStyle/>
          <a:p>
            <a:r>
              <a:rPr lang="en-US" dirty="0"/>
              <a:t>HEC-RAS Comparison</a:t>
            </a:r>
          </a:p>
        </p:txBody>
      </p:sp>
      <p:pic>
        <p:nvPicPr>
          <p:cNvPr id="7" name="Picture 6">
            <a:extLst>
              <a:ext uri="{FF2B5EF4-FFF2-40B4-BE49-F238E27FC236}">
                <a16:creationId xmlns:a16="http://schemas.microsoft.com/office/drawing/2014/main" id="{56DD73F8-3A94-43DB-A2CB-F14022838F5A}"/>
              </a:ext>
            </a:extLst>
          </p:cNvPr>
          <p:cNvPicPr>
            <a:picLocks noChangeAspect="1"/>
          </p:cNvPicPr>
          <p:nvPr/>
        </p:nvPicPr>
        <p:blipFill>
          <a:blip r:embed="rId3"/>
          <a:stretch>
            <a:fillRect/>
          </a:stretch>
        </p:blipFill>
        <p:spPr>
          <a:xfrm>
            <a:off x="4646913" y="1211580"/>
            <a:ext cx="7278387" cy="4969329"/>
          </a:xfrm>
          <a:prstGeom prst="rect">
            <a:avLst/>
          </a:prstGeom>
        </p:spPr>
      </p:pic>
    </p:spTree>
    <p:extLst>
      <p:ext uri="{BB962C8B-B14F-4D97-AF65-F5344CB8AC3E}">
        <p14:creationId xmlns:p14="http://schemas.microsoft.com/office/powerpoint/2010/main" val="14723189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5922" name="Rectangle 2">
            <a:extLst>
              <a:ext uri="{FF2B5EF4-FFF2-40B4-BE49-F238E27FC236}">
                <a16:creationId xmlns:a16="http://schemas.microsoft.com/office/drawing/2014/main" id="{D1479BC2-4DB4-462E-8719-715154C3DEDB}"/>
              </a:ext>
            </a:extLst>
          </p:cNvPr>
          <p:cNvSpPr>
            <a:spLocks noGrp="1" noChangeArrowheads="1"/>
          </p:cNvSpPr>
          <p:nvPr>
            <p:ph type="title"/>
          </p:nvPr>
        </p:nvSpPr>
        <p:spPr>
          <a:xfrm>
            <a:off x="944098" y="280843"/>
            <a:ext cx="9979465" cy="806450"/>
          </a:xfrm>
        </p:spPr>
        <p:txBody>
          <a:bodyPr/>
          <a:lstStyle/>
          <a:p>
            <a:pPr algn="ctr" eaLnBrk="1" hangingPunct="1">
              <a:defRPr/>
            </a:pPr>
            <a:r>
              <a:rPr lang="en-US" dirty="0"/>
              <a:t>Fire impacts on debris basin and reservoir</a:t>
            </a:r>
          </a:p>
        </p:txBody>
      </p:sp>
      <p:pic>
        <p:nvPicPr>
          <p:cNvPr id="18435" name="Picture 3">
            <a:extLst>
              <a:ext uri="{FF2B5EF4-FFF2-40B4-BE49-F238E27FC236}">
                <a16:creationId xmlns:a16="http://schemas.microsoft.com/office/drawing/2014/main" id="{D651FD25-1AF9-4E81-90EA-6DCD0C5924FD}"/>
              </a:ext>
            </a:extLst>
          </p:cNvPr>
          <p:cNvPicPr>
            <a:picLocks noGrp="1" noChangeAspect="1" noChangeArrowheads="1"/>
          </p:cNvPicPr>
          <p:nvPr>
            <p:ph type="body" idx="1"/>
          </p:nvPr>
        </p:nvPicPr>
        <p:blipFill>
          <a:blip r:embed="rId2" cstate="email">
            <a:extLst>
              <a:ext uri="{28A0092B-C50C-407E-A947-70E740481C1C}">
                <a14:useLocalDpi xmlns:a14="http://schemas.microsoft.com/office/drawing/2010/main" val="0"/>
              </a:ext>
            </a:extLst>
          </a:blip>
          <a:srcRect/>
          <a:stretch>
            <a:fillRect/>
          </a:stretch>
        </p:blipFill>
        <p:spPr>
          <a:xfrm rot="16200000">
            <a:off x="8638400" y="480553"/>
            <a:ext cx="2642547" cy="4103844"/>
          </a:xfrm>
          <a:noFill/>
          <a:ln w="57150">
            <a:solidFill>
              <a:srgbClr val="CC0000"/>
            </a:solidFill>
          </a:ln>
          <a:extLst>
            <a:ext uri="{909E8E84-426E-40DD-AFC4-6F175D3DCCD1}">
              <a14:hiddenFill xmlns:a14="http://schemas.microsoft.com/office/drawing/2010/main">
                <a:solidFill>
                  <a:srgbClr val="FFFFFF"/>
                </a:solidFill>
              </a14:hiddenFill>
            </a:ext>
          </a:extLst>
        </p:spPr>
      </p:pic>
      <p:sp>
        <p:nvSpPr>
          <p:cNvPr id="18436" name="Text Box 4">
            <a:extLst>
              <a:ext uri="{FF2B5EF4-FFF2-40B4-BE49-F238E27FC236}">
                <a16:creationId xmlns:a16="http://schemas.microsoft.com/office/drawing/2014/main" id="{5EA610E9-CCDA-4D3C-821B-A0407AF9BE0E}"/>
              </a:ext>
            </a:extLst>
          </p:cNvPr>
          <p:cNvSpPr txBox="1">
            <a:spLocks noChangeArrowheads="1"/>
          </p:cNvSpPr>
          <p:nvPr/>
        </p:nvSpPr>
        <p:spPr bwMode="auto">
          <a:xfrm>
            <a:off x="7907751" y="964182"/>
            <a:ext cx="4333276"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wrap="square">
            <a:spAutoFit/>
          </a:bodyP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algn="ctr" eaLnBrk="0" fontAlgn="base" hangingPunct="0">
              <a:spcBef>
                <a:spcPct val="0"/>
              </a:spcBef>
              <a:spcAft>
                <a:spcPct val="0"/>
              </a:spcAft>
              <a:defRPr>
                <a:solidFill>
                  <a:schemeClr val="tx1"/>
                </a:solidFill>
                <a:latin typeface="Tahoma" panose="020B0604030504040204" pitchFamily="34" charset="0"/>
              </a:defRPr>
            </a:lvl6pPr>
            <a:lvl7pPr marL="2971800" indent="-228600" algn="ctr" eaLnBrk="0" fontAlgn="base" hangingPunct="0">
              <a:spcBef>
                <a:spcPct val="0"/>
              </a:spcBef>
              <a:spcAft>
                <a:spcPct val="0"/>
              </a:spcAft>
              <a:defRPr>
                <a:solidFill>
                  <a:schemeClr val="tx1"/>
                </a:solidFill>
                <a:latin typeface="Tahoma" panose="020B0604030504040204" pitchFamily="34" charset="0"/>
              </a:defRPr>
            </a:lvl7pPr>
            <a:lvl8pPr marL="3429000" indent="-228600" algn="ctr" eaLnBrk="0" fontAlgn="base" hangingPunct="0">
              <a:spcBef>
                <a:spcPct val="0"/>
              </a:spcBef>
              <a:spcAft>
                <a:spcPct val="0"/>
              </a:spcAft>
              <a:defRPr>
                <a:solidFill>
                  <a:schemeClr val="tx1"/>
                </a:solidFill>
                <a:latin typeface="Tahoma" panose="020B0604030504040204" pitchFamily="34" charset="0"/>
              </a:defRPr>
            </a:lvl8pPr>
            <a:lvl9pPr marL="3886200" indent="-228600" algn="ctr" eaLnBrk="0" fontAlgn="base" hangingPunct="0">
              <a:spcBef>
                <a:spcPct val="0"/>
              </a:spcBef>
              <a:spcAft>
                <a:spcPct val="0"/>
              </a:spcAft>
              <a:defRPr>
                <a:solidFill>
                  <a:schemeClr val="tx1"/>
                </a:solidFill>
                <a:latin typeface="Tahoma" panose="020B0604030504040204" pitchFamily="34" charset="0"/>
              </a:defRPr>
            </a:lvl9pPr>
          </a:lstStyle>
          <a:p>
            <a:r>
              <a:rPr lang="en-US" altLang="en-US" sz="1000" dirty="0"/>
              <a:t>Source: Morris and Fan (1998), Reservoir Sedimentation Handbook</a:t>
            </a:r>
          </a:p>
        </p:txBody>
      </p:sp>
      <p:pic>
        <p:nvPicPr>
          <p:cNvPr id="3" name="Picture 2">
            <a:extLst>
              <a:ext uri="{FF2B5EF4-FFF2-40B4-BE49-F238E27FC236}">
                <a16:creationId xmlns:a16="http://schemas.microsoft.com/office/drawing/2014/main" id="{D3B8FA92-CE3C-4E97-A102-5460E7BEDD3F}"/>
              </a:ext>
            </a:extLst>
          </p:cNvPr>
          <p:cNvPicPr>
            <a:picLocks noChangeAspect="1"/>
          </p:cNvPicPr>
          <p:nvPr/>
        </p:nvPicPr>
        <p:blipFill>
          <a:blip r:embed="rId3"/>
          <a:stretch>
            <a:fillRect/>
          </a:stretch>
        </p:blipFill>
        <p:spPr>
          <a:xfrm>
            <a:off x="4113533" y="3651617"/>
            <a:ext cx="4149970" cy="3113155"/>
          </a:xfrm>
          <a:prstGeom prst="rect">
            <a:avLst/>
          </a:prstGeom>
        </p:spPr>
      </p:pic>
      <p:pic>
        <p:nvPicPr>
          <p:cNvPr id="8" name="Picture 7">
            <a:extLst>
              <a:ext uri="{FF2B5EF4-FFF2-40B4-BE49-F238E27FC236}">
                <a16:creationId xmlns:a16="http://schemas.microsoft.com/office/drawing/2014/main" id="{E1549F66-BDC0-4AF3-916D-ED72DDB3290C}"/>
              </a:ext>
            </a:extLst>
          </p:cNvPr>
          <p:cNvPicPr>
            <a:picLocks noChangeAspect="1"/>
          </p:cNvPicPr>
          <p:nvPr/>
        </p:nvPicPr>
        <p:blipFill>
          <a:blip r:embed="rId4"/>
          <a:stretch>
            <a:fillRect/>
          </a:stretch>
        </p:blipFill>
        <p:spPr>
          <a:xfrm>
            <a:off x="134282" y="1120898"/>
            <a:ext cx="4384029" cy="2901421"/>
          </a:xfrm>
          <a:prstGeom prst="rect">
            <a:avLst/>
          </a:prstGeom>
        </p:spPr>
      </p:pic>
      <p:sp>
        <p:nvSpPr>
          <p:cNvPr id="2" name="TextBox 1">
            <a:extLst>
              <a:ext uri="{FF2B5EF4-FFF2-40B4-BE49-F238E27FC236}">
                <a16:creationId xmlns:a16="http://schemas.microsoft.com/office/drawing/2014/main" id="{AC028E25-AD9C-4912-B2D5-426C6A9BB9C9}"/>
              </a:ext>
            </a:extLst>
          </p:cNvPr>
          <p:cNvSpPr txBox="1"/>
          <p:nvPr/>
        </p:nvSpPr>
        <p:spPr>
          <a:xfrm>
            <a:off x="365440" y="4647337"/>
            <a:ext cx="3509570" cy="923330"/>
          </a:xfrm>
          <a:prstGeom prst="rect">
            <a:avLst/>
          </a:prstGeom>
          <a:noFill/>
        </p:spPr>
        <p:txBody>
          <a:bodyPr wrap="square" rtlCol="0">
            <a:spAutoFit/>
          </a:bodyPr>
          <a:lstStyle/>
          <a:p>
            <a:r>
              <a:rPr lang="en-US" b="1" dirty="0">
                <a:solidFill>
                  <a:srgbClr val="0070C0"/>
                </a:solidFill>
              </a:rPr>
              <a:t>Do we have the proper tools to simulate debris flow for the debris basin</a:t>
            </a:r>
            <a:r>
              <a:rPr lang="en-US" b="1">
                <a:solidFill>
                  <a:srgbClr val="0070C0"/>
                </a:solidFill>
              </a:rPr>
              <a:t>/reservoir (FIRO)?</a:t>
            </a:r>
            <a:endParaRPr lang="en-US" b="1" dirty="0">
              <a:solidFill>
                <a:srgbClr val="0070C0"/>
              </a:solidFill>
            </a:endParaRPr>
          </a:p>
        </p:txBody>
      </p:sp>
      <p:sp>
        <p:nvSpPr>
          <p:cNvPr id="4" name="TextBox 3">
            <a:extLst>
              <a:ext uri="{FF2B5EF4-FFF2-40B4-BE49-F238E27FC236}">
                <a16:creationId xmlns:a16="http://schemas.microsoft.com/office/drawing/2014/main" id="{46650221-83BC-2B18-F1C3-67C13F7916E2}"/>
              </a:ext>
            </a:extLst>
          </p:cNvPr>
          <p:cNvSpPr txBox="1"/>
          <p:nvPr/>
        </p:nvSpPr>
        <p:spPr>
          <a:xfrm>
            <a:off x="4554552" y="1210403"/>
            <a:ext cx="3082895" cy="1477328"/>
          </a:xfrm>
          <a:prstGeom prst="rect">
            <a:avLst/>
          </a:prstGeom>
          <a:noFill/>
        </p:spPr>
        <p:txBody>
          <a:bodyPr wrap="none" rtlCol="0">
            <a:spAutoFit/>
          </a:bodyPr>
          <a:lstStyle/>
          <a:p>
            <a:pPr marL="342900" indent="-342900">
              <a:buFont typeface="+mj-lt"/>
              <a:buAutoNum type="arabicPeriod"/>
            </a:pPr>
            <a:r>
              <a:rPr lang="en-US" dirty="0"/>
              <a:t>Increased Sedimentation</a:t>
            </a:r>
          </a:p>
          <a:p>
            <a:pPr marL="342900" indent="-342900">
              <a:buFont typeface="+mj-lt"/>
              <a:buAutoNum type="arabicPeriod"/>
            </a:pPr>
            <a:r>
              <a:rPr lang="en-US" dirty="0"/>
              <a:t>Water Quality Issues</a:t>
            </a:r>
          </a:p>
          <a:p>
            <a:pPr marL="342900" indent="-342900">
              <a:buFont typeface="+mj-lt"/>
              <a:buAutoNum type="arabicPeriod"/>
            </a:pPr>
            <a:r>
              <a:rPr lang="en-US" dirty="0"/>
              <a:t>Structural Damage</a:t>
            </a:r>
          </a:p>
          <a:p>
            <a:pPr marL="342900" indent="-342900">
              <a:buFont typeface="+mj-lt"/>
              <a:buAutoNum type="arabicPeriod"/>
            </a:pPr>
            <a:r>
              <a:rPr lang="en-US" dirty="0"/>
              <a:t>Increased Flooding Risk</a:t>
            </a:r>
          </a:p>
          <a:p>
            <a:pPr marL="342900" indent="-342900">
              <a:buFont typeface="+mj-lt"/>
              <a:buAutoNum type="arabicPeriod"/>
            </a:pPr>
            <a:r>
              <a:rPr lang="en-US" dirty="0"/>
              <a:t>Vegetation Loss</a:t>
            </a:r>
          </a:p>
        </p:txBody>
      </p:sp>
      <p:sp>
        <p:nvSpPr>
          <p:cNvPr id="5" name="TextBox 4">
            <a:extLst>
              <a:ext uri="{FF2B5EF4-FFF2-40B4-BE49-F238E27FC236}">
                <a16:creationId xmlns:a16="http://schemas.microsoft.com/office/drawing/2014/main" id="{D5A79EFE-8D2F-56D8-BABE-6EA1187ED2E9}"/>
              </a:ext>
            </a:extLst>
          </p:cNvPr>
          <p:cNvSpPr txBox="1"/>
          <p:nvPr/>
        </p:nvSpPr>
        <p:spPr>
          <a:xfrm>
            <a:off x="8449756" y="4093339"/>
            <a:ext cx="2634054" cy="1477328"/>
          </a:xfrm>
          <a:prstGeom prst="rect">
            <a:avLst/>
          </a:prstGeom>
          <a:noFill/>
        </p:spPr>
        <p:txBody>
          <a:bodyPr wrap="none" rtlCol="0">
            <a:spAutoFit/>
          </a:bodyPr>
          <a:lstStyle/>
          <a:p>
            <a:r>
              <a:rPr lang="en-US" dirty="0"/>
              <a:t>Mitigation:</a:t>
            </a:r>
          </a:p>
          <a:p>
            <a:pPr marL="342900" indent="-342900">
              <a:buFont typeface="+mj-lt"/>
              <a:buAutoNum type="arabicPeriod"/>
            </a:pPr>
            <a:r>
              <a:rPr lang="en-US" dirty="0"/>
              <a:t>Erosion Control</a:t>
            </a:r>
          </a:p>
          <a:p>
            <a:pPr marL="342900" indent="-342900">
              <a:buFont typeface="+mj-lt"/>
              <a:buAutoNum type="arabicPeriod"/>
            </a:pPr>
            <a:r>
              <a:rPr lang="en-US" dirty="0"/>
              <a:t>Sediment Removal </a:t>
            </a:r>
          </a:p>
          <a:p>
            <a:pPr marL="342900" indent="-342900">
              <a:buFont typeface="+mj-lt"/>
              <a:buAutoNum type="arabicPeriod"/>
            </a:pPr>
            <a:r>
              <a:rPr lang="en-US" dirty="0"/>
              <a:t>WQ Monitoring</a:t>
            </a:r>
          </a:p>
          <a:p>
            <a:pPr marL="342900" indent="-342900">
              <a:buFont typeface="+mj-lt"/>
              <a:buAutoNum type="arabicPeriod"/>
            </a:pPr>
            <a:r>
              <a:rPr lang="en-US" dirty="0"/>
              <a:t>Infrastructure Repair</a:t>
            </a:r>
          </a:p>
        </p:txBody>
      </p:sp>
    </p:spTree>
    <p:extLst>
      <p:ext uri="{BB962C8B-B14F-4D97-AF65-F5344CB8AC3E}">
        <p14:creationId xmlns:p14="http://schemas.microsoft.com/office/powerpoint/2010/main" val="311548243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5922" name="Rectangle 2">
            <a:extLst>
              <a:ext uri="{FF2B5EF4-FFF2-40B4-BE49-F238E27FC236}">
                <a16:creationId xmlns:a16="http://schemas.microsoft.com/office/drawing/2014/main" id="{D1479BC2-4DB4-462E-8719-715154C3DEDB}"/>
              </a:ext>
            </a:extLst>
          </p:cNvPr>
          <p:cNvSpPr>
            <a:spLocks noGrp="1" noChangeArrowheads="1"/>
          </p:cNvSpPr>
          <p:nvPr>
            <p:ph type="title"/>
          </p:nvPr>
        </p:nvSpPr>
        <p:spPr>
          <a:xfrm>
            <a:off x="763051" y="525462"/>
            <a:ext cx="10518753" cy="806450"/>
          </a:xfrm>
        </p:spPr>
        <p:txBody>
          <a:bodyPr/>
          <a:lstStyle/>
          <a:p>
            <a:pPr eaLnBrk="1" hangingPunct="1">
              <a:defRPr/>
            </a:pPr>
            <a:r>
              <a:rPr lang="en-US" sz="2800" dirty="0"/>
              <a:t>Looking for Dataset with wildfire events: Please contact me (</a:t>
            </a:r>
            <a:r>
              <a:rPr lang="en-US" sz="2800" dirty="0">
                <a:hlinkClick r:id="rId2"/>
              </a:rPr>
              <a:t>jay.h.pak@usace.army.mil</a:t>
            </a:r>
            <a:r>
              <a:rPr lang="en-US" sz="2800" dirty="0"/>
              <a:t>) if you have field data</a:t>
            </a:r>
            <a:r>
              <a:rPr lang="en-US" dirty="0"/>
              <a:t>.</a:t>
            </a:r>
          </a:p>
        </p:txBody>
      </p:sp>
      <p:pic>
        <p:nvPicPr>
          <p:cNvPr id="18435" name="Picture 3">
            <a:extLst>
              <a:ext uri="{FF2B5EF4-FFF2-40B4-BE49-F238E27FC236}">
                <a16:creationId xmlns:a16="http://schemas.microsoft.com/office/drawing/2014/main" id="{D651FD25-1AF9-4E81-90EA-6DCD0C5924FD}"/>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tretch>
            <a:fillRect/>
          </a:stretch>
        </p:blipFill>
        <p:spPr>
          <a:xfrm rot="16200000">
            <a:off x="5722831" y="396393"/>
            <a:ext cx="4529932" cy="7030415"/>
          </a:xfrm>
          <a:noFill/>
          <a:ln w="57150">
            <a:solidFill>
              <a:srgbClr val="CC0000"/>
            </a:solidFill>
          </a:ln>
          <a:extLst>
            <a:ext uri="{909E8E84-426E-40DD-AFC4-6F175D3DCCD1}">
              <a14:hiddenFill xmlns:a14="http://schemas.microsoft.com/office/drawing/2010/main">
                <a:solidFill>
                  <a:srgbClr val="FFFFFF"/>
                </a:solidFill>
              </a14:hiddenFill>
            </a:ext>
          </a:extLst>
        </p:spPr>
      </p:pic>
      <p:sp>
        <p:nvSpPr>
          <p:cNvPr id="18436" name="Text Box 4">
            <a:extLst>
              <a:ext uri="{FF2B5EF4-FFF2-40B4-BE49-F238E27FC236}">
                <a16:creationId xmlns:a16="http://schemas.microsoft.com/office/drawing/2014/main" id="{5EA610E9-CCDA-4D3C-821B-A0407AF9BE0E}"/>
              </a:ext>
            </a:extLst>
          </p:cNvPr>
          <p:cNvSpPr txBox="1">
            <a:spLocks noChangeArrowheads="1"/>
          </p:cNvSpPr>
          <p:nvPr/>
        </p:nvSpPr>
        <p:spPr bwMode="auto">
          <a:xfrm>
            <a:off x="1691641" y="6491288"/>
            <a:ext cx="6958013"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lgn="ctr">
                <a:solidFill>
                  <a:srgbClr val="000000"/>
                </a:solidFill>
                <a:miter lim="800000"/>
                <a:headEnd/>
                <a:tailEnd/>
              </a14:hiddenLine>
            </a:ext>
          </a:extLst>
        </p:spPr>
        <p:txBody>
          <a:bodyPr wrap="none">
            <a:spAutoFit/>
          </a:bodyPr>
          <a:lstStyle>
            <a:lvl1pPr>
              <a:defRPr>
                <a:solidFill>
                  <a:schemeClr val="tx1"/>
                </a:solidFill>
                <a:latin typeface="Tahoma" panose="020B0604030504040204" pitchFamily="34" charset="0"/>
              </a:defRPr>
            </a:lvl1pPr>
            <a:lvl2pPr marL="742950" indent="-285750">
              <a:defRPr>
                <a:solidFill>
                  <a:schemeClr val="tx1"/>
                </a:solidFill>
                <a:latin typeface="Tahoma" panose="020B0604030504040204" pitchFamily="34" charset="0"/>
              </a:defRPr>
            </a:lvl2pPr>
            <a:lvl3pPr marL="1143000" indent="-228600">
              <a:defRPr>
                <a:solidFill>
                  <a:schemeClr val="tx1"/>
                </a:solidFill>
                <a:latin typeface="Tahoma" panose="020B0604030504040204" pitchFamily="34" charset="0"/>
              </a:defRPr>
            </a:lvl3pPr>
            <a:lvl4pPr marL="1600200" indent="-228600">
              <a:defRPr>
                <a:solidFill>
                  <a:schemeClr val="tx1"/>
                </a:solidFill>
                <a:latin typeface="Tahoma" panose="020B0604030504040204" pitchFamily="34" charset="0"/>
              </a:defRPr>
            </a:lvl4pPr>
            <a:lvl5pPr marL="2057400" indent="-228600">
              <a:defRPr>
                <a:solidFill>
                  <a:schemeClr val="tx1"/>
                </a:solidFill>
                <a:latin typeface="Tahoma" panose="020B0604030504040204" pitchFamily="34" charset="0"/>
              </a:defRPr>
            </a:lvl5pPr>
            <a:lvl6pPr marL="2514600" indent="-228600" algn="ctr" eaLnBrk="0" fontAlgn="base" hangingPunct="0">
              <a:spcBef>
                <a:spcPct val="0"/>
              </a:spcBef>
              <a:spcAft>
                <a:spcPct val="0"/>
              </a:spcAft>
              <a:defRPr>
                <a:solidFill>
                  <a:schemeClr val="tx1"/>
                </a:solidFill>
                <a:latin typeface="Tahoma" panose="020B0604030504040204" pitchFamily="34" charset="0"/>
              </a:defRPr>
            </a:lvl6pPr>
            <a:lvl7pPr marL="2971800" indent="-228600" algn="ctr" eaLnBrk="0" fontAlgn="base" hangingPunct="0">
              <a:spcBef>
                <a:spcPct val="0"/>
              </a:spcBef>
              <a:spcAft>
                <a:spcPct val="0"/>
              </a:spcAft>
              <a:defRPr>
                <a:solidFill>
                  <a:schemeClr val="tx1"/>
                </a:solidFill>
                <a:latin typeface="Tahoma" panose="020B0604030504040204" pitchFamily="34" charset="0"/>
              </a:defRPr>
            </a:lvl7pPr>
            <a:lvl8pPr marL="3429000" indent="-228600" algn="ctr" eaLnBrk="0" fontAlgn="base" hangingPunct="0">
              <a:spcBef>
                <a:spcPct val="0"/>
              </a:spcBef>
              <a:spcAft>
                <a:spcPct val="0"/>
              </a:spcAft>
              <a:defRPr>
                <a:solidFill>
                  <a:schemeClr val="tx1"/>
                </a:solidFill>
                <a:latin typeface="Tahoma" panose="020B0604030504040204" pitchFamily="34" charset="0"/>
              </a:defRPr>
            </a:lvl8pPr>
            <a:lvl9pPr marL="3886200" indent="-228600" algn="ctr" eaLnBrk="0" fontAlgn="base" hangingPunct="0">
              <a:spcBef>
                <a:spcPct val="0"/>
              </a:spcBef>
              <a:spcAft>
                <a:spcPct val="0"/>
              </a:spcAft>
              <a:defRPr>
                <a:solidFill>
                  <a:schemeClr val="tx1"/>
                </a:solidFill>
                <a:latin typeface="Tahoma" panose="020B0604030504040204" pitchFamily="34" charset="0"/>
              </a:defRPr>
            </a:lvl9pPr>
          </a:lstStyle>
          <a:p>
            <a:r>
              <a:rPr lang="en-US" altLang="en-US" dirty="0"/>
              <a:t>Source: Morris and Fan (1998), Reservoir Sedimentation Handbook</a:t>
            </a:r>
          </a:p>
        </p:txBody>
      </p:sp>
      <p:sp>
        <p:nvSpPr>
          <p:cNvPr id="2" name="TextBox 1">
            <a:extLst>
              <a:ext uri="{FF2B5EF4-FFF2-40B4-BE49-F238E27FC236}">
                <a16:creationId xmlns:a16="http://schemas.microsoft.com/office/drawing/2014/main" id="{68439BC1-B9B4-460F-9F93-C2FF71809531}"/>
              </a:ext>
            </a:extLst>
          </p:cNvPr>
          <p:cNvSpPr txBox="1"/>
          <p:nvPr/>
        </p:nvSpPr>
        <p:spPr>
          <a:xfrm>
            <a:off x="342900" y="1646633"/>
            <a:ext cx="3902671" cy="830997"/>
          </a:xfrm>
          <a:prstGeom prst="rect">
            <a:avLst/>
          </a:prstGeom>
          <a:noFill/>
        </p:spPr>
        <p:txBody>
          <a:bodyPr wrap="none" rtlCol="0">
            <a:spAutoFit/>
          </a:bodyPr>
          <a:lstStyle/>
          <a:p>
            <a:pPr marL="342900" indent="-342900">
              <a:buFont typeface="Arial" panose="020B0604020202020204" pitchFamily="34" charset="0"/>
              <a:buChar char="•"/>
            </a:pPr>
            <a:r>
              <a:rPr lang="en-US" dirty="0">
                <a:solidFill>
                  <a:schemeClr val="bg1"/>
                </a:solidFill>
              </a:rPr>
              <a:t>Willow Ck Reservoir, CO</a:t>
            </a:r>
          </a:p>
          <a:p>
            <a:pPr marL="342900" indent="-342900">
              <a:buFont typeface="Arial" panose="020B0604020202020204" pitchFamily="34" charset="0"/>
              <a:buChar char="•"/>
            </a:pPr>
            <a:r>
              <a:rPr lang="en-US" dirty="0">
                <a:solidFill>
                  <a:schemeClr val="bg1"/>
                </a:solidFill>
              </a:rPr>
              <a:t>Detroit Lake, OR</a:t>
            </a:r>
          </a:p>
        </p:txBody>
      </p:sp>
    </p:spTree>
    <p:extLst>
      <p:ext uri="{BB962C8B-B14F-4D97-AF65-F5344CB8AC3E}">
        <p14:creationId xmlns:p14="http://schemas.microsoft.com/office/powerpoint/2010/main" val="321816552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8B3816-7AFF-486E-BEE7-2086D14E6F24}"/>
              </a:ext>
            </a:extLst>
          </p:cNvPr>
          <p:cNvSpPr>
            <a:spLocks noGrp="1"/>
          </p:cNvSpPr>
          <p:nvPr>
            <p:ph type="title"/>
          </p:nvPr>
        </p:nvSpPr>
        <p:spPr>
          <a:xfrm>
            <a:off x="920662" y="274638"/>
            <a:ext cx="10661737" cy="806451"/>
          </a:xfrm>
        </p:spPr>
        <p:txBody>
          <a:bodyPr/>
          <a:lstStyle/>
          <a:p>
            <a:r>
              <a:rPr lang="en-US" dirty="0"/>
              <a:t>overview</a:t>
            </a:r>
          </a:p>
        </p:txBody>
      </p:sp>
      <p:sp>
        <p:nvSpPr>
          <p:cNvPr id="3" name="Content Placeholder 2">
            <a:extLst>
              <a:ext uri="{FF2B5EF4-FFF2-40B4-BE49-F238E27FC236}">
                <a16:creationId xmlns:a16="http://schemas.microsoft.com/office/drawing/2014/main" id="{7A437792-47B1-40B4-A0EA-F47026A7A7CD}"/>
              </a:ext>
            </a:extLst>
          </p:cNvPr>
          <p:cNvSpPr>
            <a:spLocks noGrp="1"/>
          </p:cNvSpPr>
          <p:nvPr>
            <p:ph idx="1"/>
          </p:nvPr>
        </p:nvSpPr>
        <p:spPr/>
        <p:txBody>
          <a:bodyPr/>
          <a:lstStyle/>
          <a:p>
            <a:pPr marL="919163" lvl="2" indent="-457200">
              <a:buFont typeface="+mj-lt"/>
              <a:buAutoNum type="arabicPeriod"/>
              <a:defRPr/>
            </a:pPr>
            <a:r>
              <a:rPr lang="en-US" dirty="0"/>
              <a:t>Fire Impacts on Debris Basin and Reservoir</a:t>
            </a:r>
          </a:p>
          <a:p>
            <a:pPr marL="919163" lvl="2" indent="-457200">
              <a:buFont typeface="+mj-lt"/>
              <a:buAutoNum type="arabicPeriod"/>
              <a:defRPr/>
            </a:pPr>
            <a:r>
              <a:rPr lang="en-US" dirty="0"/>
              <a:t>Data Requirement for Reservoir Element</a:t>
            </a:r>
          </a:p>
          <a:p>
            <a:pPr marL="919163" lvl="2" indent="-457200">
              <a:buFont typeface="+mj-lt"/>
              <a:buAutoNum type="arabicPeriod"/>
              <a:defRPr/>
            </a:pPr>
            <a:r>
              <a:rPr lang="en-US" dirty="0"/>
              <a:t>Reservoir Volume Reduction Process</a:t>
            </a:r>
          </a:p>
          <a:p>
            <a:pPr marL="1144588" lvl="3" indent="-457200">
              <a:buFont typeface="Wingdings" panose="05000000000000000000" pitchFamily="2" charset="2"/>
              <a:buChar char="§"/>
              <a:defRPr/>
            </a:pPr>
            <a:r>
              <a:rPr lang="en-US" dirty="0"/>
              <a:t>Two Trap Efficiency Methods</a:t>
            </a:r>
          </a:p>
          <a:p>
            <a:pPr marL="1371600" lvl="4" indent="-457200">
              <a:buFont typeface="+mj-lt"/>
              <a:buAutoNum type="alphaLcPeriod"/>
              <a:defRPr/>
            </a:pPr>
            <a:r>
              <a:rPr lang="en-US" dirty="0"/>
              <a:t>Chen Sediment Trap</a:t>
            </a:r>
          </a:p>
          <a:p>
            <a:pPr marL="1371600" lvl="4" indent="-457200">
              <a:buFont typeface="+mj-lt"/>
              <a:buAutoNum type="alphaLcPeriod"/>
              <a:defRPr/>
            </a:pPr>
            <a:r>
              <a:rPr lang="en-US" dirty="0" err="1"/>
              <a:t>Brune</a:t>
            </a:r>
            <a:r>
              <a:rPr lang="en-US" dirty="0"/>
              <a:t> Sediment Trap</a:t>
            </a:r>
          </a:p>
          <a:p>
            <a:pPr marL="1144588" lvl="3" indent="-457200">
              <a:buFont typeface="Wingdings" panose="05000000000000000000" pitchFamily="2" charset="2"/>
              <a:buChar char="§"/>
              <a:defRPr/>
            </a:pPr>
            <a:r>
              <a:rPr lang="en-US" dirty="0"/>
              <a:t>Two Volume Reduction Options</a:t>
            </a:r>
          </a:p>
          <a:p>
            <a:pPr marL="1428750" lvl="4" indent="-514350">
              <a:buFont typeface="+mj-lt"/>
              <a:buAutoNum type="alphaLcPeriod"/>
              <a:defRPr/>
            </a:pPr>
            <a:r>
              <a:rPr lang="en-US" dirty="0"/>
              <a:t>V-Shape</a:t>
            </a:r>
          </a:p>
          <a:p>
            <a:pPr marL="1428750" lvl="4" indent="-514350">
              <a:buFont typeface="+mj-lt"/>
              <a:buAutoNum type="alphaLcPeriod"/>
              <a:defRPr/>
            </a:pPr>
            <a:r>
              <a:rPr lang="en-US" dirty="0"/>
              <a:t>Elongated Taper </a:t>
            </a:r>
          </a:p>
          <a:p>
            <a:pPr marL="919163" lvl="2" indent="-457200">
              <a:buFont typeface="+mj-lt"/>
              <a:buAutoNum type="arabicPeriod"/>
            </a:pPr>
            <a:r>
              <a:rPr lang="en-US" dirty="0"/>
              <a:t>Case Studies:  </a:t>
            </a:r>
          </a:p>
          <a:p>
            <a:pPr marL="1144588" lvl="3" indent="-457200">
              <a:buFont typeface="Wingdings" panose="05000000000000000000" pitchFamily="2" charset="2"/>
              <a:buChar char="§"/>
            </a:pPr>
            <a:r>
              <a:rPr lang="en-US" dirty="0"/>
              <a:t>Brand Debris Analysis with Debris Basin</a:t>
            </a:r>
          </a:p>
          <a:p>
            <a:pPr marL="1144588" lvl="3" indent="-457200">
              <a:buFont typeface="Wingdings" panose="05000000000000000000" pitchFamily="2" charset="2"/>
              <a:buChar char="§"/>
            </a:pPr>
            <a:r>
              <a:rPr lang="en-US" dirty="0"/>
              <a:t>Large Reservoir Volume Reduction Analyses without Fires</a:t>
            </a:r>
          </a:p>
          <a:p>
            <a:pPr marL="919163" lvl="2" indent="-457200">
              <a:buFont typeface="+mj-lt"/>
              <a:buAutoNum type="arabicPeriod"/>
            </a:pPr>
            <a:r>
              <a:rPr lang="en-US" b="1" dirty="0">
                <a:solidFill>
                  <a:srgbClr val="00B0F0"/>
                </a:solidFill>
              </a:rPr>
              <a:t>Need To Improve for Reservoir Routing Analysis</a:t>
            </a:r>
          </a:p>
          <a:p>
            <a:pPr marL="1144588" lvl="3" indent="-457200">
              <a:buFont typeface="Wingdings" panose="05000000000000000000" pitchFamily="2" charset="2"/>
              <a:buChar char="§"/>
            </a:pPr>
            <a:endParaRPr lang="en-US" dirty="0"/>
          </a:p>
          <a:p>
            <a:endParaRPr lang="en-US" dirty="0"/>
          </a:p>
        </p:txBody>
      </p:sp>
    </p:spTree>
    <p:extLst>
      <p:ext uri="{BB962C8B-B14F-4D97-AF65-F5344CB8AC3E}">
        <p14:creationId xmlns:p14="http://schemas.microsoft.com/office/powerpoint/2010/main" val="125980738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83603" y="154894"/>
            <a:ext cx="10126983" cy="641056"/>
          </a:xfrm>
        </p:spPr>
        <p:txBody>
          <a:bodyPr/>
          <a:lstStyle/>
          <a:p>
            <a:r>
              <a:rPr lang="en-US" dirty="0">
                <a:solidFill>
                  <a:schemeClr val="tx1"/>
                </a:solidFill>
              </a:rPr>
              <a:t>Need to improve for Reservoir Element</a:t>
            </a:r>
          </a:p>
        </p:txBody>
      </p:sp>
      <p:sp>
        <p:nvSpPr>
          <p:cNvPr id="18434" name="Text Placeholder 2"/>
          <p:cNvSpPr>
            <a:spLocks noGrp="1"/>
          </p:cNvSpPr>
          <p:nvPr>
            <p:ph type="body" sz="quarter" idx="12"/>
          </p:nvPr>
        </p:nvSpPr>
        <p:spPr>
          <a:xfrm>
            <a:off x="983603" y="1457337"/>
            <a:ext cx="9484700" cy="2608702"/>
          </a:xfrm>
        </p:spPr>
        <p:txBody>
          <a:bodyPr/>
          <a:lstStyle/>
          <a:p>
            <a:pPr marL="285750" indent="-285750">
              <a:buFont typeface="Arial" panose="020B0604020202020204" pitchFamily="34" charset="0"/>
              <a:buChar char="•"/>
            </a:pPr>
            <a:r>
              <a:rPr lang="en-US" dirty="0">
                <a:solidFill>
                  <a:schemeClr val="tx1"/>
                </a:solidFill>
              </a:rPr>
              <a:t>Reservoir deposition pattern option for each grain size (Minor Code Development &amp; Case Studies)</a:t>
            </a:r>
          </a:p>
          <a:p>
            <a:pPr marL="285750" indent="-285750">
              <a:buFont typeface="Arial" panose="020B0604020202020204" pitchFamily="34" charset="0"/>
              <a:buChar char="•"/>
            </a:pPr>
            <a:r>
              <a:rPr lang="en-US" dirty="0">
                <a:solidFill>
                  <a:schemeClr val="tx1"/>
                </a:solidFill>
              </a:rPr>
              <a:t>Reservoir Flushing Operation Tools</a:t>
            </a:r>
          </a:p>
          <a:p>
            <a:pPr marL="285750" indent="-285750">
              <a:buFont typeface="Arial" panose="020B0604020202020204" pitchFamily="34" charset="0"/>
              <a:buChar char="•"/>
            </a:pPr>
            <a:r>
              <a:rPr lang="en-US" dirty="0">
                <a:solidFill>
                  <a:schemeClr val="tx1"/>
                </a:solidFill>
              </a:rPr>
              <a:t>Reservoir sediment routing analysis with the reservoir rule base option (Case Studies) </a:t>
            </a:r>
          </a:p>
          <a:p>
            <a:pPr marL="285750" indent="-285750">
              <a:buFont typeface="Arial" panose="020B0604020202020204" pitchFamily="34" charset="0"/>
              <a:buChar char="•"/>
            </a:pPr>
            <a:r>
              <a:rPr lang="en-US" dirty="0">
                <a:solidFill>
                  <a:schemeClr val="tx1"/>
                </a:solidFill>
              </a:rPr>
              <a:t>Intake Tower Outlet Structure (Research, Code Development, &amp; Case Studies)</a:t>
            </a:r>
          </a:p>
          <a:p>
            <a:pPr marL="285750" indent="-285750">
              <a:buFont typeface="Arial" panose="020B0604020202020204" pitchFamily="34" charset="0"/>
              <a:buChar char="•"/>
            </a:pPr>
            <a:r>
              <a:rPr lang="en-US" dirty="0">
                <a:solidFill>
                  <a:schemeClr val="tx1"/>
                </a:solidFill>
              </a:rPr>
              <a:t>Applications of long-term sediment analysis under fire conditions for the large reservoirs (Case Studies)</a:t>
            </a:r>
          </a:p>
          <a:p>
            <a:pPr marL="512763" lvl="1" indent="-285750">
              <a:buFont typeface="Arial" panose="020B0604020202020204" pitchFamily="34" charset="0"/>
              <a:buChar char="•"/>
            </a:pPr>
            <a:endParaRPr lang="en-US" dirty="0">
              <a:solidFill>
                <a:schemeClr val="tx1"/>
              </a:solidFill>
            </a:endParaRPr>
          </a:p>
          <a:p>
            <a:endParaRPr lang="en-US" dirty="0"/>
          </a:p>
        </p:txBody>
      </p:sp>
      <p:cxnSp>
        <p:nvCxnSpPr>
          <p:cNvPr id="23" name="Straight Connector 22"/>
          <p:cNvCxnSpPr/>
          <p:nvPr/>
        </p:nvCxnSpPr>
        <p:spPr>
          <a:xfrm>
            <a:off x="10715424" y="4096611"/>
            <a:ext cx="304130" cy="0"/>
          </a:xfrm>
          <a:prstGeom prst="line">
            <a:avLst/>
          </a:prstGeom>
          <a:ln w="15875">
            <a:solidFill>
              <a:schemeClr val="tx2"/>
            </a:solidFill>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57AE744A-383C-4AFC-950B-E5C24EC56858}"/>
              </a:ext>
            </a:extLst>
          </p:cNvPr>
          <p:cNvSpPr txBox="1"/>
          <p:nvPr/>
        </p:nvSpPr>
        <p:spPr>
          <a:xfrm>
            <a:off x="9649092" y="1027877"/>
            <a:ext cx="1370462" cy="276999"/>
          </a:xfrm>
          <a:prstGeom prst="rect">
            <a:avLst/>
          </a:prstGeom>
          <a:noFill/>
        </p:spPr>
        <p:txBody>
          <a:bodyPr wrap="square" rtlCol="0">
            <a:spAutoFit/>
          </a:bodyPr>
          <a:lstStyle/>
          <a:p>
            <a:r>
              <a:rPr lang="en-US" sz="1200" dirty="0">
                <a:solidFill>
                  <a:schemeClr val="tx2"/>
                </a:solidFill>
                <a:latin typeface="Times New Roman" panose="02020603050405020304" pitchFamily="18" charset="0"/>
                <a:cs typeface="Times New Roman" panose="02020603050405020304" pitchFamily="18" charset="0"/>
              </a:rPr>
              <a:t>New Mexico</a:t>
            </a:r>
          </a:p>
        </p:txBody>
      </p:sp>
    </p:spTree>
    <p:extLst>
      <p:ext uri="{BB962C8B-B14F-4D97-AF65-F5344CB8AC3E}">
        <p14:creationId xmlns:p14="http://schemas.microsoft.com/office/powerpoint/2010/main" val="105563992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E6663A-976D-4999-AC43-3E50CEFB2F00}"/>
              </a:ext>
            </a:extLst>
          </p:cNvPr>
          <p:cNvSpPr>
            <a:spLocks noGrp="1"/>
          </p:cNvSpPr>
          <p:nvPr>
            <p:ph type="title"/>
          </p:nvPr>
        </p:nvSpPr>
        <p:spPr/>
        <p:txBody>
          <a:bodyPr/>
          <a:lstStyle/>
          <a:p>
            <a:r>
              <a:rPr lang="en-US" dirty="0"/>
              <a:t>references</a:t>
            </a:r>
          </a:p>
        </p:txBody>
      </p:sp>
      <p:sp>
        <p:nvSpPr>
          <p:cNvPr id="3" name="Content Placeholder 2">
            <a:extLst>
              <a:ext uri="{FF2B5EF4-FFF2-40B4-BE49-F238E27FC236}">
                <a16:creationId xmlns:a16="http://schemas.microsoft.com/office/drawing/2014/main" id="{E69442E9-4112-4917-9722-8465AAA01A6B}"/>
              </a:ext>
            </a:extLst>
          </p:cNvPr>
          <p:cNvSpPr>
            <a:spLocks noGrp="1"/>
          </p:cNvSpPr>
          <p:nvPr>
            <p:ph idx="1"/>
          </p:nvPr>
        </p:nvSpPr>
        <p:spPr/>
        <p:txBody>
          <a:bodyPr/>
          <a:lstStyle/>
          <a:p>
            <a:pPr marL="457200" indent="-457200">
              <a:buAutoNum type="arabicPeriod"/>
            </a:pPr>
            <a:r>
              <a:rPr lang="en-US" sz="1800" dirty="0"/>
              <a:t>Morris, G.L. and Fan, J., 1998. Reservoir Sedimentation. Handbook, McGraw-Hill Book Co., New York. (</a:t>
            </a:r>
            <a:r>
              <a:rPr lang="en-US" sz="1800" dirty="0">
                <a:solidFill>
                  <a:schemeClr val="tx1"/>
                </a:solidFill>
                <a:hlinkClick r:id="rId2"/>
              </a:rPr>
              <a:t>https://www.engr.colostate.edu/~pierre/ce_old/classes/CE716/ResSedHandbook1_01.pdf</a:t>
            </a:r>
            <a:r>
              <a:rPr lang="en-US" sz="1800" dirty="0">
                <a:solidFill>
                  <a:schemeClr val="tx1"/>
                </a:solidFill>
              </a:rPr>
              <a:t>)</a:t>
            </a:r>
          </a:p>
          <a:p>
            <a:pPr marL="457200" indent="-457200">
              <a:buFont typeface="Arial" pitchFamily="34" charset="0"/>
              <a:buAutoNum type="arabicPeriod"/>
            </a:pPr>
            <a:r>
              <a:rPr lang="en-US" sz="1800" dirty="0"/>
              <a:t>Chen, C.N. 1975. Design of sediment retention basins. Proceedings of the National Symposium on Urban Hydrology and Sediment Control. 285-298. </a:t>
            </a:r>
          </a:p>
          <a:p>
            <a:pPr marL="457200" indent="-457200">
              <a:buFont typeface="Arial" pitchFamily="34" charset="0"/>
              <a:buAutoNum type="arabicPeriod"/>
            </a:pPr>
            <a:r>
              <a:rPr lang="en-US" sz="1800" dirty="0" err="1"/>
              <a:t>Brune</a:t>
            </a:r>
            <a:r>
              <a:rPr lang="en-US" sz="1800" dirty="0"/>
              <a:t>, G.M., 1953. Trap Efficiency of Reservoir. Trans. AGU, V. 34-3, 407-418 June 1953.</a:t>
            </a:r>
          </a:p>
          <a:p>
            <a:pPr marL="457200" indent="-457200">
              <a:buFont typeface="Arial" pitchFamily="34" charset="0"/>
              <a:buAutoNum type="arabicPeriod"/>
            </a:pPr>
            <a:r>
              <a:rPr lang="en-US" sz="1800" dirty="0" err="1"/>
              <a:t>Verstraeten</a:t>
            </a:r>
            <a:r>
              <a:rPr lang="en-US" sz="1800" dirty="0"/>
              <a:t>, G and </a:t>
            </a:r>
            <a:r>
              <a:rPr lang="en-US" sz="1800" dirty="0" err="1"/>
              <a:t>Poesen</a:t>
            </a:r>
            <a:r>
              <a:rPr lang="en-US" sz="1800" dirty="0"/>
              <a:t>, J., Estimating trap efficiency of small reservoirs and ponds: methods and implications for the assessment of sediment yield, Progress in Physical Geography 24, 2 (2000) pp. 219-251 </a:t>
            </a:r>
          </a:p>
          <a:p>
            <a:pPr marL="457200" indent="-457200">
              <a:buFont typeface="Arial" pitchFamily="34" charset="0"/>
              <a:buAutoNum type="arabicPeriod"/>
            </a:pPr>
            <a:r>
              <a:rPr lang="en-US" sz="1800" b="0" i="0" dirty="0">
                <a:solidFill>
                  <a:srgbClr val="172B4D"/>
                </a:solidFill>
                <a:effectLst/>
                <a:latin typeface="+mn-lt"/>
              </a:rPr>
              <a:t>Richardson, J.F. and </a:t>
            </a:r>
            <a:r>
              <a:rPr lang="en-US" sz="1800" b="0" i="0" dirty="0" err="1">
                <a:solidFill>
                  <a:srgbClr val="172B4D"/>
                </a:solidFill>
                <a:effectLst/>
                <a:latin typeface="+mn-lt"/>
              </a:rPr>
              <a:t>Zaki</a:t>
            </a:r>
            <a:r>
              <a:rPr lang="en-US" sz="1800" b="0" i="0" dirty="0">
                <a:solidFill>
                  <a:srgbClr val="172B4D"/>
                </a:solidFill>
                <a:effectLst/>
                <a:latin typeface="+mn-lt"/>
              </a:rPr>
              <a:t>, W.N. 1954. Sedimentation and </a:t>
            </a:r>
            <a:r>
              <a:rPr lang="en-US" sz="1800" b="0" i="0" dirty="0" err="1">
                <a:solidFill>
                  <a:srgbClr val="172B4D"/>
                </a:solidFill>
                <a:effectLst/>
                <a:latin typeface="+mn-lt"/>
              </a:rPr>
              <a:t>fluidisation</a:t>
            </a:r>
            <a:r>
              <a:rPr lang="en-US" sz="1800" b="0" i="0" dirty="0">
                <a:solidFill>
                  <a:srgbClr val="172B4D"/>
                </a:solidFill>
                <a:effectLst/>
                <a:latin typeface="+mn-lt"/>
              </a:rPr>
              <a:t>, Part I, Trans., Inst. Chem. </a:t>
            </a:r>
            <a:r>
              <a:rPr lang="en-US" sz="1800" b="0" i="0" dirty="0" err="1">
                <a:solidFill>
                  <a:srgbClr val="172B4D"/>
                </a:solidFill>
                <a:effectLst/>
                <a:latin typeface="+mn-lt"/>
              </a:rPr>
              <a:t>Engrs</a:t>
            </a:r>
            <a:r>
              <a:rPr lang="en-US" sz="1800" b="0" i="0" dirty="0">
                <a:solidFill>
                  <a:srgbClr val="172B4D"/>
                </a:solidFill>
                <a:effectLst/>
                <a:latin typeface="+mn-lt"/>
              </a:rPr>
              <a:t>., 32(1), 35–53.</a:t>
            </a:r>
          </a:p>
          <a:p>
            <a:pPr marL="457200" indent="-457200">
              <a:buFont typeface="Arial" pitchFamily="34" charset="0"/>
              <a:buAutoNum type="arabicPeriod"/>
            </a:pPr>
            <a:r>
              <a:rPr lang="en-US" sz="1800" b="0" i="0" dirty="0">
                <a:solidFill>
                  <a:srgbClr val="172B4D"/>
                </a:solidFill>
                <a:effectLst/>
                <a:latin typeface="+mn-lt"/>
              </a:rPr>
              <a:t>Kumbhakar, M. Kundu, S., Ghoshal, K. 2017. Hindered settling velocity in particle-fluid mixture: A theoretical study using Richardson and </a:t>
            </a:r>
            <a:r>
              <a:rPr lang="en-US" sz="1800" b="0" i="0" dirty="0" err="1">
                <a:solidFill>
                  <a:srgbClr val="172B4D"/>
                </a:solidFill>
                <a:effectLst/>
                <a:latin typeface="+mn-lt"/>
              </a:rPr>
              <a:t>Zaki</a:t>
            </a:r>
            <a:r>
              <a:rPr lang="en-US" sz="1800" b="0" i="0" dirty="0">
                <a:solidFill>
                  <a:srgbClr val="172B4D"/>
                </a:solidFill>
                <a:effectLst/>
                <a:latin typeface="+mn-lt"/>
              </a:rPr>
              <a:t> the entropy concept. J. </a:t>
            </a:r>
            <a:r>
              <a:rPr lang="en-US" sz="1800" b="0" i="0" dirty="0" err="1">
                <a:solidFill>
                  <a:srgbClr val="172B4D"/>
                </a:solidFill>
                <a:effectLst/>
                <a:latin typeface="+mn-lt"/>
              </a:rPr>
              <a:t>Hydraul</a:t>
            </a:r>
            <a:r>
              <a:rPr lang="en-US" sz="1800" b="0" i="0" dirty="0">
                <a:solidFill>
                  <a:srgbClr val="172B4D"/>
                </a:solidFill>
                <a:effectLst/>
                <a:latin typeface="+mn-lt"/>
              </a:rPr>
              <a:t>. Eng. 143(11): 1-8. </a:t>
            </a:r>
            <a:endParaRPr lang="en-US" sz="1800" dirty="0">
              <a:latin typeface="+mn-lt"/>
            </a:endParaRPr>
          </a:p>
          <a:p>
            <a:pPr marL="457200" indent="-457200">
              <a:buAutoNum type="arabicPeriod"/>
            </a:pPr>
            <a:endParaRPr lang="en-US" sz="1800" dirty="0">
              <a:solidFill>
                <a:schemeClr val="tx1"/>
              </a:solidFill>
            </a:endParaRPr>
          </a:p>
          <a:p>
            <a:pPr marL="228600" indent="-228600">
              <a:buAutoNum type="arabicPeriod"/>
            </a:pPr>
            <a:endParaRPr lang="en-US" sz="1800" dirty="0"/>
          </a:p>
          <a:p>
            <a:pPr marL="228600" indent="-228600">
              <a:buAutoNum type="arabicPeriod"/>
            </a:pPr>
            <a:endParaRPr lang="en-US" sz="1800" dirty="0"/>
          </a:p>
          <a:p>
            <a:pPr marL="457200" indent="-457200">
              <a:buFont typeface="+mj-lt"/>
              <a:buAutoNum type="arabicPeriod"/>
            </a:pPr>
            <a:endParaRPr lang="en-US" sz="1800" dirty="0"/>
          </a:p>
          <a:p>
            <a:pPr marL="457200" indent="-457200">
              <a:buFont typeface="Arial" pitchFamily="34" charset="0"/>
              <a:buAutoNum type="arabicPeriod"/>
            </a:pPr>
            <a:endParaRPr lang="en-US" sz="1800" i="0" dirty="0">
              <a:solidFill>
                <a:srgbClr val="1C1D1E"/>
              </a:solidFill>
              <a:effectLst/>
              <a:latin typeface="Open Sans" panose="020B0606030504020204" pitchFamily="34" charset="0"/>
            </a:endParaRPr>
          </a:p>
          <a:p>
            <a:pPr marL="457200" indent="-457200">
              <a:buFont typeface="Arial" pitchFamily="34" charset="0"/>
              <a:buAutoNum type="arabicPeriod"/>
            </a:pPr>
            <a:endParaRPr lang="en-US" sz="1800" b="1" i="0" dirty="0">
              <a:solidFill>
                <a:srgbClr val="1C1D1E"/>
              </a:solidFill>
              <a:effectLst/>
              <a:latin typeface="Open Sans" panose="020B0606030504020204" pitchFamily="34" charset="0"/>
            </a:endParaRPr>
          </a:p>
          <a:p>
            <a:pPr marL="457200" indent="-457200">
              <a:buAutoNum type="arabicPeriod"/>
            </a:pPr>
            <a:endParaRPr lang="en-US" dirty="0">
              <a:solidFill>
                <a:schemeClr val="tx1"/>
              </a:solidFill>
            </a:endParaRPr>
          </a:p>
        </p:txBody>
      </p:sp>
    </p:spTree>
    <p:extLst>
      <p:ext uri="{BB962C8B-B14F-4D97-AF65-F5344CB8AC3E}">
        <p14:creationId xmlns:p14="http://schemas.microsoft.com/office/powerpoint/2010/main" val="310062676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01518" y="1249108"/>
            <a:ext cx="9517770" cy="602808"/>
          </a:xfrm>
        </p:spPr>
        <p:txBody>
          <a:bodyPr/>
          <a:lstStyle/>
          <a:p>
            <a:r>
              <a:rPr lang="en-US" dirty="0"/>
              <a:t>Questions and Feedback</a:t>
            </a:r>
          </a:p>
        </p:txBody>
      </p:sp>
      <p:sp>
        <p:nvSpPr>
          <p:cNvPr id="3" name="Content Placeholder 2"/>
          <p:cNvSpPr>
            <a:spLocks noGrp="1"/>
          </p:cNvSpPr>
          <p:nvPr>
            <p:ph idx="1"/>
          </p:nvPr>
        </p:nvSpPr>
        <p:spPr>
          <a:xfrm>
            <a:off x="1301518" y="2200019"/>
            <a:ext cx="9517770" cy="3526661"/>
          </a:xfrm>
        </p:spPr>
        <p:txBody>
          <a:bodyPr/>
          <a:lstStyle/>
          <a:p>
            <a:r>
              <a:rPr lang="en-US" dirty="0"/>
              <a:t>POC: Jay Pak, </a:t>
            </a:r>
            <a:r>
              <a:rPr lang="en-US" dirty="0">
                <a:solidFill>
                  <a:schemeClr val="accent4"/>
                </a:solidFill>
                <a:hlinkClick r:id="rId2">
                  <a:extLst>
                    <a:ext uri="{A12FA001-AC4F-418D-AE19-62706E023703}">
                      <ahyp:hlinkClr xmlns:ahyp="http://schemas.microsoft.com/office/drawing/2018/hyperlinkcolor" val="tx"/>
                    </a:ext>
                  </a:extLst>
                </a:hlinkClick>
              </a:rPr>
              <a:t>jay.h.pak@usace.army.mil</a:t>
            </a:r>
            <a:endParaRPr lang="en-US" dirty="0">
              <a:solidFill>
                <a:schemeClr val="accent4"/>
              </a:solidFill>
            </a:endParaRPr>
          </a:p>
          <a:p>
            <a:r>
              <a:rPr lang="en-US" dirty="0"/>
              <a:t>          </a:t>
            </a:r>
          </a:p>
          <a:p>
            <a:endParaRPr lang="en-US" dirty="0"/>
          </a:p>
          <a:p>
            <a:r>
              <a:rPr lang="en-US" dirty="0"/>
              <a:t> </a:t>
            </a:r>
          </a:p>
        </p:txBody>
      </p:sp>
    </p:spTree>
    <p:extLst>
      <p:ext uri="{BB962C8B-B14F-4D97-AF65-F5344CB8AC3E}">
        <p14:creationId xmlns:p14="http://schemas.microsoft.com/office/powerpoint/2010/main" val="11888969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8B3816-7AFF-486E-BEE7-2086D14E6F24}"/>
              </a:ext>
            </a:extLst>
          </p:cNvPr>
          <p:cNvSpPr>
            <a:spLocks noGrp="1"/>
          </p:cNvSpPr>
          <p:nvPr>
            <p:ph type="title"/>
          </p:nvPr>
        </p:nvSpPr>
        <p:spPr>
          <a:xfrm>
            <a:off x="920662" y="274638"/>
            <a:ext cx="10661737" cy="806451"/>
          </a:xfrm>
        </p:spPr>
        <p:txBody>
          <a:bodyPr/>
          <a:lstStyle/>
          <a:p>
            <a:r>
              <a:rPr lang="en-US" dirty="0"/>
              <a:t>overview</a:t>
            </a:r>
          </a:p>
        </p:txBody>
      </p:sp>
      <p:sp>
        <p:nvSpPr>
          <p:cNvPr id="3" name="Content Placeholder 2">
            <a:extLst>
              <a:ext uri="{FF2B5EF4-FFF2-40B4-BE49-F238E27FC236}">
                <a16:creationId xmlns:a16="http://schemas.microsoft.com/office/drawing/2014/main" id="{7A437792-47B1-40B4-A0EA-F47026A7A7CD}"/>
              </a:ext>
            </a:extLst>
          </p:cNvPr>
          <p:cNvSpPr>
            <a:spLocks noGrp="1"/>
          </p:cNvSpPr>
          <p:nvPr>
            <p:ph idx="1"/>
          </p:nvPr>
        </p:nvSpPr>
        <p:spPr/>
        <p:txBody>
          <a:bodyPr/>
          <a:lstStyle/>
          <a:p>
            <a:pPr marL="919163" lvl="2" indent="-457200">
              <a:buFont typeface="+mj-lt"/>
              <a:buAutoNum type="arabicPeriod"/>
              <a:defRPr/>
            </a:pPr>
            <a:r>
              <a:rPr lang="en-US" dirty="0"/>
              <a:t>Fire Impacts on Debris Basin and Reservoir</a:t>
            </a:r>
          </a:p>
          <a:p>
            <a:pPr marL="919163" lvl="2" indent="-457200">
              <a:buFont typeface="+mj-lt"/>
              <a:buAutoNum type="arabicPeriod"/>
              <a:defRPr/>
            </a:pPr>
            <a:r>
              <a:rPr lang="en-US" b="1" dirty="0">
                <a:solidFill>
                  <a:srgbClr val="00B0F0"/>
                </a:solidFill>
              </a:rPr>
              <a:t>Data Requirement for Reservoir Element</a:t>
            </a:r>
          </a:p>
          <a:p>
            <a:pPr marL="919163" lvl="2" indent="-457200">
              <a:buFont typeface="+mj-lt"/>
              <a:buAutoNum type="arabicPeriod"/>
              <a:defRPr/>
            </a:pPr>
            <a:r>
              <a:rPr lang="en-US" dirty="0"/>
              <a:t>Reservoir Volume Reduction Process</a:t>
            </a:r>
          </a:p>
          <a:p>
            <a:pPr marL="1144588" lvl="3" indent="-457200">
              <a:buFont typeface="Wingdings" panose="05000000000000000000" pitchFamily="2" charset="2"/>
              <a:buChar char="§"/>
              <a:defRPr/>
            </a:pPr>
            <a:r>
              <a:rPr lang="en-US" dirty="0"/>
              <a:t>Two Trap Efficiency Methods</a:t>
            </a:r>
          </a:p>
          <a:p>
            <a:pPr marL="1371600" lvl="4" indent="-457200">
              <a:buFont typeface="+mj-lt"/>
              <a:buAutoNum type="alphaLcPeriod"/>
              <a:defRPr/>
            </a:pPr>
            <a:r>
              <a:rPr lang="en-US" dirty="0"/>
              <a:t>Chen Sediment Trap</a:t>
            </a:r>
          </a:p>
          <a:p>
            <a:pPr marL="1371600" lvl="4" indent="-457200">
              <a:buFont typeface="+mj-lt"/>
              <a:buAutoNum type="alphaLcPeriod"/>
              <a:defRPr/>
            </a:pPr>
            <a:r>
              <a:rPr lang="en-US" dirty="0" err="1"/>
              <a:t>Brune</a:t>
            </a:r>
            <a:r>
              <a:rPr lang="en-US" dirty="0"/>
              <a:t> Sediment Trap</a:t>
            </a:r>
          </a:p>
          <a:p>
            <a:pPr marL="1144588" lvl="3" indent="-457200">
              <a:buFont typeface="Wingdings" panose="05000000000000000000" pitchFamily="2" charset="2"/>
              <a:buChar char="§"/>
              <a:defRPr/>
            </a:pPr>
            <a:r>
              <a:rPr lang="en-US" dirty="0"/>
              <a:t>Two Volume Reduction Options</a:t>
            </a:r>
          </a:p>
          <a:p>
            <a:pPr marL="1428750" lvl="4" indent="-514350">
              <a:buFont typeface="+mj-lt"/>
              <a:buAutoNum type="alphaLcPeriod"/>
              <a:defRPr/>
            </a:pPr>
            <a:r>
              <a:rPr lang="en-US" dirty="0"/>
              <a:t>V-Shape</a:t>
            </a:r>
          </a:p>
          <a:p>
            <a:pPr marL="1428750" lvl="4" indent="-514350">
              <a:buFont typeface="+mj-lt"/>
              <a:buAutoNum type="alphaLcPeriod"/>
              <a:defRPr/>
            </a:pPr>
            <a:r>
              <a:rPr lang="en-US" dirty="0"/>
              <a:t>Elongated Taper </a:t>
            </a:r>
          </a:p>
          <a:p>
            <a:pPr marL="919163" lvl="2" indent="-457200">
              <a:buFont typeface="+mj-lt"/>
              <a:buAutoNum type="arabicPeriod"/>
            </a:pPr>
            <a:r>
              <a:rPr lang="en-US" dirty="0"/>
              <a:t>Case Studies:  </a:t>
            </a:r>
          </a:p>
          <a:p>
            <a:pPr marL="1144588" lvl="3" indent="-457200">
              <a:buFont typeface="Wingdings" panose="05000000000000000000" pitchFamily="2" charset="2"/>
              <a:buChar char="§"/>
            </a:pPr>
            <a:r>
              <a:rPr lang="en-US" dirty="0"/>
              <a:t>Brand Debris Analysis with Debris Basin</a:t>
            </a:r>
          </a:p>
          <a:p>
            <a:pPr marL="1144588" lvl="3" indent="-457200">
              <a:buFont typeface="Wingdings" panose="05000000000000000000" pitchFamily="2" charset="2"/>
              <a:buChar char="§"/>
            </a:pPr>
            <a:r>
              <a:rPr lang="en-US" dirty="0"/>
              <a:t>Large Reservoir Volume Reduction Analyses without Fires</a:t>
            </a:r>
          </a:p>
          <a:p>
            <a:pPr marL="919163" lvl="2" indent="-457200">
              <a:buFont typeface="+mj-lt"/>
              <a:buAutoNum type="arabicPeriod"/>
            </a:pPr>
            <a:r>
              <a:rPr lang="en-US" dirty="0"/>
              <a:t>Need To Improve for Reservoir Routing Analysis</a:t>
            </a:r>
          </a:p>
          <a:p>
            <a:pPr marL="1144588" lvl="3" indent="-457200">
              <a:buFont typeface="Wingdings" panose="05000000000000000000" pitchFamily="2" charset="2"/>
              <a:buChar char="§"/>
            </a:pPr>
            <a:endParaRPr lang="en-US" dirty="0"/>
          </a:p>
          <a:p>
            <a:endParaRPr lang="en-US" dirty="0"/>
          </a:p>
        </p:txBody>
      </p:sp>
    </p:spTree>
    <p:extLst>
      <p:ext uri="{BB962C8B-B14F-4D97-AF65-F5344CB8AC3E}">
        <p14:creationId xmlns:p14="http://schemas.microsoft.com/office/powerpoint/2010/main" val="24662150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DB0A7E-3225-D324-2879-0601FE819D08}"/>
              </a:ext>
            </a:extLst>
          </p:cNvPr>
          <p:cNvSpPr>
            <a:spLocks noGrp="1"/>
          </p:cNvSpPr>
          <p:nvPr>
            <p:ph type="title"/>
          </p:nvPr>
        </p:nvSpPr>
        <p:spPr>
          <a:xfrm>
            <a:off x="822960" y="274639"/>
            <a:ext cx="10254343" cy="528728"/>
          </a:xfrm>
        </p:spPr>
        <p:txBody>
          <a:bodyPr/>
          <a:lstStyle/>
          <a:p>
            <a:r>
              <a:rPr lang="en-US" dirty="0"/>
              <a:t>Data requirement FOR RESERVOIR ELEMENT</a:t>
            </a:r>
          </a:p>
        </p:txBody>
      </p:sp>
      <p:sp>
        <p:nvSpPr>
          <p:cNvPr id="3" name="Content Placeholder 2">
            <a:extLst>
              <a:ext uri="{FF2B5EF4-FFF2-40B4-BE49-F238E27FC236}">
                <a16:creationId xmlns:a16="http://schemas.microsoft.com/office/drawing/2014/main" id="{5B03124F-D4FE-2DC1-EF42-889DE102F5AE}"/>
              </a:ext>
            </a:extLst>
          </p:cNvPr>
          <p:cNvSpPr>
            <a:spLocks noGrp="1"/>
          </p:cNvSpPr>
          <p:nvPr>
            <p:ph idx="1"/>
          </p:nvPr>
        </p:nvSpPr>
        <p:spPr>
          <a:xfrm>
            <a:off x="406400" y="942521"/>
            <a:ext cx="11176000" cy="4718049"/>
          </a:xfrm>
        </p:spPr>
        <p:txBody>
          <a:bodyPr/>
          <a:lstStyle/>
          <a:p>
            <a:pPr marL="457200" indent="-457200">
              <a:buFont typeface="+mj-lt"/>
              <a:buAutoNum type="arabicPeriod"/>
            </a:pPr>
            <a:r>
              <a:rPr lang="en-US" dirty="0">
                <a:latin typeface="+mj-lt"/>
              </a:rPr>
              <a:t>Soil Gradation Curve, Specific Gravity, and Density (based on field measurement)</a:t>
            </a:r>
          </a:p>
          <a:p>
            <a:pPr marL="457200" indent="-457200">
              <a:buFont typeface="+mj-lt"/>
              <a:buAutoNum type="arabicPeriod"/>
            </a:pPr>
            <a:r>
              <a:rPr lang="en-US" dirty="0">
                <a:latin typeface="+mj-lt"/>
              </a:rPr>
              <a:t>Elevation - Storage Curve</a:t>
            </a:r>
          </a:p>
          <a:p>
            <a:pPr marL="457200" indent="-457200">
              <a:buFont typeface="+mj-lt"/>
              <a:buAutoNum type="arabicPeriod"/>
            </a:pPr>
            <a:r>
              <a:rPr lang="en-US" dirty="0">
                <a:latin typeface="+mj-lt"/>
              </a:rPr>
              <a:t>Elevation - Area Curve</a:t>
            </a:r>
          </a:p>
          <a:p>
            <a:pPr marL="457200" indent="-457200">
              <a:buFont typeface="+mj-lt"/>
              <a:buAutoNum type="arabicPeriod"/>
            </a:pPr>
            <a:r>
              <a:rPr lang="en-US" dirty="0">
                <a:latin typeface="+mj-lt"/>
              </a:rPr>
              <a:t>Reservoir/Debris Basin Physical Information (Spillway, Outlet Structure, etc.)</a:t>
            </a:r>
          </a:p>
          <a:p>
            <a:pPr marL="457200" indent="-457200">
              <a:buFont typeface="+mj-lt"/>
              <a:buAutoNum type="arabicPeriod"/>
            </a:pPr>
            <a:r>
              <a:rPr lang="en-US" dirty="0">
                <a:latin typeface="+mj-lt"/>
              </a:rPr>
              <a:t>Measured Debris Yield Amount (Truck Count, Survey)/Reservoir Survey Data</a:t>
            </a:r>
          </a:p>
          <a:p>
            <a:pPr marL="457200" indent="-457200">
              <a:buFont typeface="+mj-lt"/>
              <a:buAutoNum type="arabicPeriod"/>
            </a:pPr>
            <a:r>
              <a:rPr lang="en-US" dirty="0">
                <a:latin typeface="+mj-lt"/>
              </a:rPr>
              <a:t>Reservoir Inflow/Outflow including Sediment Data etc.</a:t>
            </a:r>
          </a:p>
          <a:p>
            <a:pPr marL="457200" indent="-457200">
              <a:buFont typeface="+mj-lt"/>
              <a:buAutoNum type="arabicPeriod"/>
            </a:pPr>
            <a:endParaRPr lang="en-US" dirty="0">
              <a:latin typeface="+mj-lt"/>
            </a:endParaRPr>
          </a:p>
        </p:txBody>
      </p:sp>
      <p:pic>
        <p:nvPicPr>
          <p:cNvPr id="5" name="Picture 4">
            <a:extLst>
              <a:ext uri="{FF2B5EF4-FFF2-40B4-BE49-F238E27FC236}">
                <a16:creationId xmlns:a16="http://schemas.microsoft.com/office/drawing/2014/main" id="{A957985B-A88D-33BC-D1E7-48369C9AA310}"/>
              </a:ext>
            </a:extLst>
          </p:cNvPr>
          <p:cNvPicPr>
            <a:picLocks noChangeAspect="1"/>
          </p:cNvPicPr>
          <p:nvPr/>
        </p:nvPicPr>
        <p:blipFill>
          <a:blip r:embed="rId2"/>
          <a:stretch>
            <a:fillRect/>
          </a:stretch>
        </p:blipFill>
        <p:spPr>
          <a:xfrm>
            <a:off x="822960" y="3692305"/>
            <a:ext cx="5066667" cy="2552381"/>
          </a:xfrm>
          <a:prstGeom prst="rect">
            <a:avLst/>
          </a:prstGeom>
          <a:ln>
            <a:solidFill>
              <a:schemeClr val="accent1"/>
            </a:solidFill>
          </a:ln>
        </p:spPr>
      </p:pic>
      <p:pic>
        <p:nvPicPr>
          <p:cNvPr id="7" name="Picture 6">
            <a:extLst>
              <a:ext uri="{FF2B5EF4-FFF2-40B4-BE49-F238E27FC236}">
                <a16:creationId xmlns:a16="http://schemas.microsoft.com/office/drawing/2014/main" id="{27926C6D-7050-7061-6385-FA51FC94EFE4}"/>
              </a:ext>
            </a:extLst>
          </p:cNvPr>
          <p:cNvPicPr>
            <a:picLocks noChangeAspect="1"/>
          </p:cNvPicPr>
          <p:nvPr/>
        </p:nvPicPr>
        <p:blipFill>
          <a:blip r:embed="rId3"/>
          <a:stretch>
            <a:fillRect/>
          </a:stretch>
        </p:blipFill>
        <p:spPr>
          <a:xfrm>
            <a:off x="7728857" y="3211286"/>
            <a:ext cx="3462355" cy="3514420"/>
          </a:xfrm>
          <a:prstGeom prst="rect">
            <a:avLst/>
          </a:prstGeom>
          <a:ln>
            <a:solidFill>
              <a:schemeClr val="accent1"/>
            </a:solidFill>
          </a:ln>
        </p:spPr>
      </p:pic>
    </p:spTree>
    <p:extLst>
      <p:ext uri="{BB962C8B-B14F-4D97-AF65-F5344CB8AC3E}">
        <p14:creationId xmlns:p14="http://schemas.microsoft.com/office/powerpoint/2010/main" val="1474954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8B3816-7AFF-486E-BEE7-2086D14E6F24}"/>
              </a:ext>
            </a:extLst>
          </p:cNvPr>
          <p:cNvSpPr>
            <a:spLocks noGrp="1"/>
          </p:cNvSpPr>
          <p:nvPr>
            <p:ph type="title"/>
          </p:nvPr>
        </p:nvSpPr>
        <p:spPr>
          <a:xfrm>
            <a:off x="920662" y="274638"/>
            <a:ext cx="10661737" cy="806451"/>
          </a:xfrm>
        </p:spPr>
        <p:txBody>
          <a:bodyPr/>
          <a:lstStyle/>
          <a:p>
            <a:r>
              <a:rPr lang="en-US" dirty="0"/>
              <a:t>overview</a:t>
            </a:r>
          </a:p>
        </p:txBody>
      </p:sp>
      <p:sp>
        <p:nvSpPr>
          <p:cNvPr id="3" name="Content Placeholder 2">
            <a:extLst>
              <a:ext uri="{FF2B5EF4-FFF2-40B4-BE49-F238E27FC236}">
                <a16:creationId xmlns:a16="http://schemas.microsoft.com/office/drawing/2014/main" id="{7A437792-47B1-40B4-A0EA-F47026A7A7CD}"/>
              </a:ext>
            </a:extLst>
          </p:cNvPr>
          <p:cNvSpPr>
            <a:spLocks noGrp="1"/>
          </p:cNvSpPr>
          <p:nvPr>
            <p:ph idx="1"/>
          </p:nvPr>
        </p:nvSpPr>
        <p:spPr/>
        <p:txBody>
          <a:bodyPr/>
          <a:lstStyle/>
          <a:p>
            <a:pPr marL="919163" lvl="2" indent="-457200">
              <a:buFont typeface="+mj-lt"/>
              <a:buAutoNum type="arabicPeriod"/>
              <a:defRPr/>
            </a:pPr>
            <a:r>
              <a:rPr lang="en-US" dirty="0"/>
              <a:t>Fire Impacts on Debris Basin and Reservoir</a:t>
            </a:r>
          </a:p>
          <a:p>
            <a:pPr marL="919163" lvl="2" indent="-457200">
              <a:buFont typeface="+mj-lt"/>
              <a:buAutoNum type="arabicPeriod"/>
              <a:defRPr/>
            </a:pPr>
            <a:r>
              <a:rPr lang="en-US" dirty="0"/>
              <a:t>Data Requirement for Reservoir Element</a:t>
            </a:r>
          </a:p>
          <a:p>
            <a:pPr marL="919163" lvl="2" indent="-457200">
              <a:buFont typeface="+mj-lt"/>
              <a:buAutoNum type="arabicPeriod"/>
              <a:defRPr/>
            </a:pPr>
            <a:r>
              <a:rPr lang="en-US" b="1" dirty="0">
                <a:solidFill>
                  <a:srgbClr val="00B0F0"/>
                </a:solidFill>
              </a:rPr>
              <a:t>Reservoir Volume Reduction Process</a:t>
            </a:r>
          </a:p>
          <a:p>
            <a:pPr marL="1144588" lvl="3" indent="-457200">
              <a:buFont typeface="Wingdings" panose="05000000000000000000" pitchFamily="2" charset="2"/>
              <a:buChar char="§"/>
              <a:defRPr/>
            </a:pPr>
            <a:r>
              <a:rPr lang="en-US" dirty="0">
                <a:solidFill>
                  <a:srgbClr val="00B0F0"/>
                </a:solidFill>
              </a:rPr>
              <a:t>Two Trap Efficiency Methods</a:t>
            </a:r>
          </a:p>
          <a:p>
            <a:pPr marL="1371600" lvl="4" indent="-457200">
              <a:buFont typeface="+mj-lt"/>
              <a:buAutoNum type="alphaLcPeriod"/>
              <a:defRPr/>
            </a:pPr>
            <a:r>
              <a:rPr lang="en-US" dirty="0">
                <a:solidFill>
                  <a:srgbClr val="00B0F0"/>
                </a:solidFill>
              </a:rPr>
              <a:t>Chen Sediment Trap</a:t>
            </a:r>
          </a:p>
          <a:p>
            <a:pPr marL="1371600" lvl="4" indent="-457200">
              <a:buFont typeface="+mj-lt"/>
              <a:buAutoNum type="alphaLcPeriod"/>
              <a:defRPr/>
            </a:pPr>
            <a:r>
              <a:rPr lang="en-US" dirty="0" err="1">
                <a:solidFill>
                  <a:srgbClr val="00B0F0"/>
                </a:solidFill>
              </a:rPr>
              <a:t>Brune</a:t>
            </a:r>
            <a:r>
              <a:rPr lang="en-US" dirty="0">
                <a:solidFill>
                  <a:srgbClr val="00B0F0"/>
                </a:solidFill>
              </a:rPr>
              <a:t> Sediment Trap</a:t>
            </a:r>
          </a:p>
          <a:p>
            <a:pPr marL="1144588" lvl="3" indent="-457200">
              <a:buFont typeface="Wingdings" panose="05000000000000000000" pitchFamily="2" charset="2"/>
              <a:buChar char="§"/>
              <a:defRPr/>
            </a:pPr>
            <a:r>
              <a:rPr lang="en-US" dirty="0">
                <a:solidFill>
                  <a:srgbClr val="00B0F0"/>
                </a:solidFill>
              </a:rPr>
              <a:t>Two Volume Reduction Options</a:t>
            </a:r>
          </a:p>
          <a:p>
            <a:pPr marL="1428750" lvl="4" indent="-514350">
              <a:buFont typeface="+mj-lt"/>
              <a:buAutoNum type="alphaLcPeriod"/>
              <a:defRPr/>
            </a:pPr>
            <a:r>
              <a:rPr lang="en-US" dirty="0">
                <a:solidFill>
                  <a:srgbClr val="00B0F0"/>
                </a:solidFill>
              </a:rPr>
              <a:t>V-Shape</a:t>
            </a:r>
          </a:p>
          <a:p>
            <a:pPr marL="1428750" lvl="4" indent="-514350">
              <a:buFont typeface="+mj-lt"/>
              <a:buAutoNum type="alphaLcPeriod"/>
              <a:defRPr/>
            </a:pPr>
            <a:r>
              <a:rPr lang="en-US" dirty="0">
                <a:solidFill>
                  <a:srgbClr val="00B0F0"/>
                </a:solidFill>
              </a:rPr>
              <a:t>Elongated Taper </a:t>
            </a:r>
            <a:endParaRPr lang="en-US" sz="2000" dirty="0">
              <a:solidFill>
                <a:srgbClr val="00B0F0"/>
              </a:solidFill>
            </a:endParaRPr>
          </a:p>
          <a:p>
            <a:pPr marL="919163" lvl="2" indent="-457200">
              <a:buFont typeface="+mj-lt"/>
              <a:buAutoNum type="arabicPeriod"/>
            </a:pPr>
            <a:r>
              <a:rPr lang="en-US" dirty="0"/>
              <a:t>Case Studies:  </a:t>
            </a:r>
          </a:p>
          <a:p>
            <a:pPr marL="1144588" lvl="3" indent="-457200">
              <a:buFont typeface="Wingdings" panose="05000000000000000000" pitchFamily="2" charset="2"/>
              <a:buChar char="§"/>
            </a:pPr>
            <a:r>
              <a:rPr lang="en-US" dirty="0"/>
              <a:t>Brand Debris Analysis with Debris Basin</a:t>
            </a:r>
          </a:p>
          <a:p>
            <a:pPr marL="1144588" lvl="3" indent="-457200">
              <a:buFont typeface="Wingdings" panose="05000000000000000000" pitchFamily="2" charset="2"/>
              <a:buChar char="§"/>
            </a:pPr>
            <a:r>
              <a:rPr lang="en-US" dirty="0"/>
              <a:t>Large Reservoir Volume Reduction Analyses without Fires</a:t>
            </a:r>
          </a:p>
          <a:p>
            <a:pPr marL="919163" lvl="2" indent="-457200">
              <a:buFont typeface="+mj-lt"/>
              <a:buAutoNum type="arabicPeriod"/>
            </a:pPr>
            <a:r>
              <a:rPr lang="en-US" dirty="0"/>
              <a:t>Need To Improve for Reservoir Routing Analysis</a:t>
            </a:r>
          </a:p>
          <a:p>
            <a:pPr marL="1144588" lvl="3" indent="-457200">
              <a:buFont typeface="Wingdings" panose="05000000000000000000" pitchFamily="2" charset="2"/>
              <a:buChar char="§"/>
            </a:pPr>
            <a:endParaRPr lang="en-US" dirty="0"/>
          </a:p>
          <a:p>
            <a:endParaRPr lang="en-US" dirty="0"/>
          </a:p>
        </p:txBody>
      </p:sp>
    </p:spTree>
    <p:extLst>
      <p:ext uri="{BB962C8B-B14F-4D97-AF65-F5344CB8AC3E}">
        <p14:creationId xmlns:p14="http://schemas.microsoft.com/office/powerpoint/2010/main" val="269647384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31984" y="427214"/>
            <a:ext cx="10328031" cy="806451"/>
          </a:xfrm>
        </p:spPr>
        <p:txBody>
          <a:bodyPr/>
          <a:lstStyle/>
          <a:p>
            <a:r>
              <a:rPr lang="en-US" sz="3200" dirty="0"/>
              <a:t>HEC-HMS Post-Fire Hydrology &amp; Debris Flow Analysis Features</a:t>
            </a:r>
            <a:endParaRPr lang="en-US" dirty="0">
              <a:solidFill>
                <a:schemeClr val="bg2">
                  <a:lumMod val="40000"/>
                  <a:lumOff val="60000"/>
                </a:schemeClr>
              </a:solidFill>
            </a:endParaRPr>
          </a:p>
        </p:txBody>
      </p:sp>
      <p:sp>
        <p:nvSpPr>
          <p:cNvPr id="7" name="Text Box 5">
            <a:extLst>
              <a:ext uri="{FF2B5EF4-FFF2-40B4-BE49-F238E27FC236}">
                <a16:creationId xmlns:a16="http://schemas.microsoft.com/office/drawing/2014/main" id="{D6F14E7A-D90E-47F3-B8AC-D73C71F8A074}"/>
              </a:ext>
            </a:extLst>
          </p:cNvPr>
          <p:cNvSpPr txBox="1">
            <a:spLocks noChangeArrowheads="1"/>
          </p:cNvSpPr>
          <p:nvPr/>
        </p:nvSpPr>
        <p:spPr bwMode="auto">
          <a:xfrm>
            <a:off x="1685925" y="1627188"/>
            <a:ext cx="1347788" cy="369332"/>
          </a:xfrm>
          <a:prstGeom prst="rect">
            <a:avLst/>
          </a:prstGeom>
          <a:solidFill>
            <a:schemeClr val="accent2"/>
          </a:solidFill>
          <a:ln w="25400">
            <a:solidFill>
              <a:schemeClr val="tx1"/>
            </a:solidFill>
            <a:miter lim="800000"/>
            <a:headEnd/>
            <a:tailEnd/>
          </a:ln>
        </p:spPr>
        <p:txBody>
          <a:bodyPr>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tx1"/>
              </a:buClr>
              <a:buChar char="–"/>
              <a:defRPr sz="2800">
                <a:solidFill>
                  <a:schemeClr val="tx1"/>
                </a:solidFill>
                <a:latin typeface="Tahoma" panose="020B0604030504040204" pitchFamily="34" charset="0"/>
              </a:defRPr>
            </a:lvl2pPr>
            <a:lvl3pPr marL="1143000" indent="-228600">
              <a:spcBef>
                <a:spcPct val="20000"/>
              </a:spcBef>
              <a:buClr>
                <a:schemeClr val="hlink"/>
              </a:buClr>
              <a:buSzPct val="7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tx1"/>
              </a:buClr>
              <a:buChar char="–"/>
              <a:defRPr sz="2000">
                <a:solidFill>
                  <a:schemeClr val="tx1"/>
                </a:solidFill>
                <a:latin typeface="Tahoma" panose="020B0604030504040204" pitchFamily="34"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r>
              <a:rPr lang="en-US" altLang="en-US" sz="1800" b="1" dirty="0"/>
              <a:t>Subbasin</a:t>
            </a:r>
          </a:p>
        </p:txBody>
      </p:sp>
      <p:sp>
        <p:nvSpPr>
          <p:cNvPr id="8" name="Text Box 6">
            <a:extLst>
              <a:ext uri="{FF2B5EF4-FFF2-40B4-BE49-F238E27FC236}">
                <a16:creationId xmlns:a16="http://schemas.microsoft.com/office/drawing/2014/main" id="{903EB48D-E1A3-445D-8280-BC0F2ECFD939}"/>
              </a:ext>
            </a:extLst>
          </p:cNvPr>
          <p:cNvSpPr txBox="1">
            <a:spLocks noChangeArrowheads="1"/>
          </p:cNvSpPr>
          <p:nvPr/>
        </p:nvSpPr>
        <p:spPr bwMode="auto">
          <a:xfrm>
            <a:off x="5572125" y="1627188"/>
            <a:ext cx="2439988" cy="369332"/>
          </a:xfrm>
          <a:prstGeom prst="rect">
            <a:avLst/>
          </a:prstGeom>
          <a:solidFill>
            <a:schemeClr val="accent2"/>
          </a:solidFill>
          <a:ln w="25400">
            <a:solidFill>
              <a:schemeClr val="tx1"/>
            </a:solidFill>
            <a:miter lim="800000"/>
            <a:headEnd/>
            <a:tailEnd/>
          </a:ln>
        </p:spPr>
        <p:txBody>
          <a:bodyPr>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tx1"/>
              </a:buClr>
              <a:buChar char="–"/>
              <a:defRPr sz="2800">
                <a:solidFill>
                  <a:schemeClr val="tx1"/>
                </a:solidFill>
                <a:latin typeface="Tahoma" panose="020B0604030504040204" pitchFamily="34" charset="0"/>
              </a:defRPr>
            </a:lvl2pPr>
            <a:lvl3pPr marL="1143000" indent="-228600">
              <a:spcBef>
                <a:spcPct val="20000"/>
              </a:spcBef>
              <a:buClr>
                <a:schemeClr val="hlink"/>
              </a:buClr>
              <a:buSzPct val="7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tx1"/>
              </a:buClr>
              <a:buChar char="–"/>
              <a:defRPr sz="2000">
                <a:solidFill>
                  <a:schemeClr val="tx1"/>
                </a:solidFill>
                <a:latin typeface="Tahoma" panose="020B0604030504040204" pitchFamily="34"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r>
              <a:rPr lang="en-US" altLang="en-US" sz="1800" b="1" dirty="0"/>
              <a:t>Reach</a:t>
            </a:r>
          </a:p>
        </p:txBody>
      </p:sp>
      <p:sp>
        <p:nvSpPr>
          <p:cNvPr id="9" name="Text Box 7">
            <a:extLst>
              <a:ext uri="{FF2B5EF4-FFF2-40B4-BE49-F238E27FC236}">
                <a16:creationId xmlns:a16="http://schemas.microsoft.com/office/drawing/2014/main" id="{DAB152D6-772A-4C80-91FB-4B4882830176}"/>
              </a:ext>
            </a:extLst>
          </p:cNvPr>
          <p:cNvSpPr txBox="1">
            <a:spLocks noChangeArrowheads="1"/>
          </p:cNvSpPr>
          <p:nvPr/>
        </p:nvSpPr>
        <p:spPr bwMode="auto">
          <a:xfrm>
            <a:off x="8621714" y="1627188"/>
            <a:ext cx="1893887" cy="369332"/>
          </a:xfrm>
          <a:prstGeom prst="rect">
            <a:avLst/>
          </a:prstGeom>
          <a:solidFill>
            <a:schemeClr val="accent2"/>
          </a:solidFill>
          <a:ln w="25400">
            <a:solidFill>
              <a:schemeClr val="tx1"/>
            </a:solidFill>
            <a:miter lim="800000"/>
            <a:headEnd/>
            <a:tailEnd/>
          </a:ln>
        </p:spPr>
        <p:txBody>
          <a:bodyPr>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tx1"/>
              </a:buClr>
              <a:buChar char="–"/>
              <a:defRPr sz="2800">
                <a:solidFill>
                  <a:schemeClr val="tx1"/>
                </a:solidFill>
                <a:latin typeface="Tahoma" panose="020B0604030504040204" pitchFamily="34" charset="0"/>
              </a:defRPr>
            </a:lvl2pPr>
            <a:lvl3pPr marL="1143000" indent="-228600">
              <a:spcBef>
                <a:spcPct val="20000"/>
              </a:spcBef>
              <a:buClr>
                <a:schemeClr val="hlink"/>
              </a:buClr>
              <a:buSzPct val="7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tx1"/>
              </a:buClr>
              <a:buChar char="–"/>
              <a:defRPr sz="2000">
                <a:solidFill>
                  <a:schemeClr val="tx1"/>
                </a:solidFill>
                <a:latin typeface="Tahoma" panose="020B0604030504040204" pitchFamily="34"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r>
              <a:rPr lang="en-US" altLang="en-US" sz="1800" dirty="0"/>
              <a:t>Reach Outlet</a:t>
            </a:r>
          </a:p>
        </p:txBody>
      </p:sp>
      <p:sp>
        <p:nvSpPr>
          <p:cNvPr id="10" name="Text Box 8">
            <a:extLst>
              <a:ext uri="{FF2B5EF4-FFF2-40B4-BE49-F238E27FC236}">
                <a16:creationId xmlns:a16="http://schemas.microsoft.com/office/drawing/2014/main" id="{44B74037-E2E1-4065-8F21-931894208C82}"/>
              </a:ext>
            </a:extLst>
          </p:cNvPr>
          <p:cNvSpPr txBox="1">
            <a:spLocks noChangeArrowheads="1"/>
          </p:cNvSpPr>
          <p:nvPr/>
        </p:nvSpPr>
        <p:spPr bwMode="auto">
          <a:xfrm>
            <a:off x="3603625" y="1614488"/>
            <a:ext cx="1347788" cy="646331"/>
          </a:xfrm>
          <a:prstGeom prst="rect">
            <a:avLst/>
          </a:prstGeom>
          <a:solidFill>
            <a:schemeClr val="accent2"/>
          </a:solidFill>
          <a:ln w="25400">
            <a:solidFill>
              <a:schemeClr val="tx1"/>
            </a:solidFill>
            <a:miter lim="800000"/>
            <a:headEnd/>
            <a:tailEnd/>
          </a:ln>
        </p:spPr>
        <p:txBody>
          <a:bodyPr>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tx1"/>
              </a:buClr>
              <a:buChar char="–"/>
              <a:defRPr sz="2800">
                <a:solidFill>
                  <a:schemeClr val="tx1"/>
                </a:solidFill>
                <a:latin typeface="Tahoma" panose="020B0604030504040204" pitchFamily="34" charset="0"/>
              </a:defRPr>
            </a:lvl2pPr>
            <a:lvl3pPr marL="1143000" indent="-228600">
              <a:spcBef>
                <a:spcPct val="20000"/>
              </a:spcBef>
              <a:buClr>
                <a:schemeClr val="hlink"/>
              </a:buClr>
              <a:buSzPct val="7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tx1"/>
              </a:buClr>
              <a:buChar char="–"/>
              <a:defRPr sz="2000">
                <a:solidFill>
                  <a:schemeClr val="tx1"/>
                </a:solidFill>
                <a:latin typeface="Tahoma" panose="020B0604030504040204" pitchFamily="34"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r>
              <a:rPr lang="en-US" altLang="en-US" sz="1800" dirty="0"/>
              <a:t>Subbasin Outlet</a:t>
            </a:r>
          </a:p>
        </p:txBody>
      </p:sp>
      <p:sp>
        <p:nvSpPr>
          <p:cNvPr id="11" name="Text Box 9">
            <a:extLst>
              <a:ext uri="{FF2B5EF4-FFF2-40B4-BE49-F238E27FC236}">
                <a16:creationId xmlns:a16="http://schemas.microsoft.com/office/drawing/2014/main" id="{1608EF83-289A-42BA-85E3-A97F9B12A390}"/>
              </a:ext>
            </a:extLst>
          </p:cNvPr>
          <p:cNvSpPr txBox="1">
            <a:spLocks noChangeArrowheads="1"/>
          </p:cNvSpPr>
          <p:nvPr/>
        </p:nvSpPr>
        <p:spPr bwMode="auto">
          <a:xfrm>
            <a:off x="1685925" y="2172135"/>
            <a:ext cx="1347788" cy="369332"/>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tx1"/>
              </a:buClr>
              <a:buChar char="–"/>
              <a:defRPr sz="2800">
                <a:solidFill>
                  <a:schemeClr val="tx1"/>
                </a:solidFill>
                <a:latin typeface="Tahoma" panose="020B0604030504040204" pitchFamily="34" charset="0"/>
              </a:defRPr>
            </a:lvl2pPr>
            <a:lvl3pPr marL="1143000" indent="-228600">
              <a:spcBef>
                <a:spcPct val="20000"/>
              </a:spcBef>
              <a:buClr>
                <a:schemeClr val="hlink"/>
              </a:buClr>
              <a:buSzPct val="7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tx1"/>
              </a:buClr>
              <a:buChar char="–"/>
              <a:defRPr sz="2000">
                <a:solidFill>
                  <a:schemeClr val="tx1"/>
                </a:solidFill>
                <a:latin typeface="Tahoma" panose="020B0604030504040204" pitchFamily="34"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r>
              <a:rPr lang="en-US" altLang="en-US" sz="1800" dirty="0">
                <a:solidFill>
                  <a:srgbClr val="00B050"/>
                </a:solidFill>
              </a:rPr>
              <a:t>LADM EQ 1 </a:t>
            </a:r>
          </a:p>
        </p:txBody>
      </p:sp>
      <p:sp>
        <p:nvSpPr>
          <p:cNvPr id="12" name="Text Box 10">
            <a:extLst>
              <a:ext uri="{FF2B5EF4-FFF2-40B4-BE49-F238E27FC236}">
                <a16:creationId xmlns:a16="http://schemas.microsoft.com/office/drawing/2014/main" id="{8557681D-E844-43C7-BCAE-ABDB8F087F6F}"/>
              </a:ext>
            </a:extLst>
          </p:cNvPr>
          <p:cNvSpPr txBox="1">
            <a:spLocks noChangeArrowheads="1"/>
          </p:cNvSpPr>
          <p:nvPr/>
        </p:nvSpPr>
        <p:spPr bwMode="auto">
          <a:xfrm>
            <a:off x="1684191" y="2979770"/>
            <a:ext cx="1347788" cy="369332"/>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tx1"/>
              </a:buClr>
              <a:buChar char="–"/>
              <a:defRPr sz="2800">
                <a:solidFill>
                  <a:schemeClr val="tx1"/>
                </a:solidFill>
                <a:latin typeface="Tahoma" panose="020B0604030504040204" pitchFamily="34" charset="0"/>
              </a:defRPr>
            </a:lvl2pPr>
            <a:lvl3pPr marL="1143000" indent="-228600">
              <a:spcBef>
                <a:spcPct val="20000"/>
              </a:spcBef>
              <a:buClr>
                <a:schemeClr val="hlink"/>
              </a:buClr>
              <a:buSzPct val="7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tx1"/>
              </a:buClr>
              <a:buChar char="–"/>
              <a:defRPr sz="2000">
                <a:solidFill>
                  <a:schemeClr val="tx1"/>
                </a:solidFill>
                <a:latin typeface="Tahoma" panose="020B0604030504040204" pitchFamily="34"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r>
              <a:rPr lang="en-US" altLang="en-US" sz="1800" dirty="0">
                <a:solidFill>
                  <a:srgbClr val="00B050"/>
                </a:solidFill>
              </a:rPr>
              <a:t>USGS-LT</a:t>
            </a:r>
          </a:p>
        </p:txBody>
      </p:sp>
      <p:sp>
        <p:nvSpPr>
          <p:cNvPr id="13" name="Text Box 11">
            <a:extLst>
              <a:ext uri="{FF2B5EF4-FFF2-40B4-BE49-F238E27FC236}">
                <a16:creationId xmlns:a16="http://schemas.microsoft.com/office/drawing/2014/main" id="{13BF26FE-731B-4F96-8E06-1FBBE757F90F}"/>
              </a:ext>
            </a:extLst>
          </p:cNvPr>
          <p:cNvSpPr txBox="1">
            <a:spLocks noChangeArrowheads="1"/>
          </p:cNvSpPr>
          <p:nvPr/>
        </p:nvSpPr>
        <p:spPr bwMode="auto">
          <a:xfrm>
            <a:off x="1668822" y="3796703"/>
            <a:ext cx="1347789" cy="646331"/>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tx1"/>
              </a:buClr>
              <a:buChar char="–"/>
              <a:defRPr sz="2800">
                <a:solidFill>
                  <a:schemeClr val="tx1"/>
                </a:solidFill>
                <a:latin typeface="Tahoma" panose="020B0604030504040204" pitchFamily="34" charset="0"/>
              </a:defRPr>
            </a:lvl2pPr>
            <a:lvl3pPr marL="1143000" indent="-228600">
              <a:spcBef>
                <a:spcPct val="20000"/>
              </a:spcBef>
              <a:buClr>
                <a:schemeClr val="hlink"/>
              </a:buClr>
              <a:buSzPct val="7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tx1"/>
              </a:buClr>
              <a:buChar char="–"/>
              <a:defRPr sz="2000">
                <a:solidFill>
                  <a:schemeClr val="tx1"/>
                </a:solidFill>
                <a:latin typeface="Tahoma" panose="020B0604030504040204" pitchFamily="34"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r>
              <a:rPr lang="en-US" altLang="en-US" sz="1800" dirty="0">
                <a:solidFill>
                  <a:srgbClr val="00B050"/>
                </a:solidFill>
              </a:rPr>
              <a:t>LADM EQs 2-5</a:t>
            </a:r>
          </a:p>
        </p:txBody>
      </p:sp>
      <p:sp>
        <p:nvSpPr>
          <p:cNvPr id="14" name="Text Box 12">
            <a:extLst>
              <a:ext uri="{FF2B5EF4-FFF2-40B4-BE49-F238E27FC236}">
                <a16:creationId xmlns:a16="http://schemas.microsoft.com/office/drawing/2014/main" id="{3CF09A49-BC8D-4DCC-9E33-05D4A6FEC8AD}"/>
              </a:ext>
            </a:extLst>
          </p:cNvPr>
          <p:cNvSpPr txBox="1">
            <a:spLocks noChangeArrowheads="1"/>
          </p:cNvSpPr>
          <p:nvPr/>
        </p:nvSpPr>
        <p:spPr bwMode="auto">
          <a:xfrm>
            <a:off x="3616325" y="2441145"/>
            <a:ext cx="1347788" cy="369332"/>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tx1"/>
              </a:buClr>
              <a:buChar char="–"/>
              <a:defRPr sz="2800">
                <a:solidFill>
                  <a:schemeClr val="tx1"/>
                </a:solidFill>
                <a:latin typeface="Tahoma" panose="020B0604030504040204" pitchFamily="34" charset="0"/>
              </a:defRPr>
            </a:lvl2pPr>
            <a:lvl3pPr marL="1143000" indent="-228600">
              <a:spcBef>
                <a:spcPct val="20000"/>
              </a:spcBef>
              <a:buClr>
                <a:schemeClr val="hlink"/>
              </a:buClr>
              <a:buSzPct val="7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tx1"/>
              </a:buClr>
              <a:buChar char="–"/>
              <a:defRPr sz="2000">
                <a:solidFill>
                  <a:schemeClr val="tx1"/>
                </a:solidFill>
                <a:latin typeface="Tahoma" panose="020B0604030504040204" pitchFamily="34"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r>
              <a:rPr lang="en-US" altLang="en-US" sz="1800" dirty="0">
                <a:solidFill>
                  <a:srgbClr val="00B050"/>
                </a:solidFill>
              </a:rPr>
              <a:t>Bulk Flow</a:t>
            </a:r>
          </a:p>
        </p:txBody>
      </p:sp>
      <p:sp>
        <p:nvSpPr>
          <p:cNvPr id="15" name="Text Box 14">
            <a:extLst>
              <a:ext uri="{FF2B5EF4-FFF2-40B4-BE49-F238E27FC236}">
                <a16:creationId xmlns:a16="http://schemas.microsoft.com/office/drawing/2014/main" id="{DEC09C0F-B5F9-471B-8DA0-30342B12FD5C}"/>
              </a:ext>
            </a:extLst>
          </p:cNvPr>
          <p:cNvSpPr txBox="1">
            <a:spLocks noChangeArrowheads="1"/>
          </p:cNvSpPr>
          <p:nvPr/>
        </p:nvSpPr>
        <p:spPr bwMode="auto">
          <a:xfrm>
            <a:off x="5584825" y="2160588"/>
            <a:ext cx="2439988" cy="646331"/>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tx1"/>
              </a:buClr>
              <a:buChar char="–"/>
              <a:defRPr sz="2800">
                <a:solidFill>
                  <a:schemeClr val="tx1"/>
                </a:solidFill>
                <a:latin typeface="Tahoma" panose="020B0604030504040204" pitchFamily="34" charset="0"/>
              </a:defRPr>
            </a:lvl2pPr>
            <a:lvl3pPr marL="1143000" indent="-228600">
              <a:spcBef>
                <a:spcPct val="20000"/>
              </a:spcBef>
              <a:buClr>
                <a:schemeClr val="hlink"/>
              </a:buClr>
              <a:buSzPct val="7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tx1"/>
              </a:buClr>
              <a:buChar char="–"/>
              <a:defRPr sz="2000">
                <a:solidFill>
                  <a:schemeClr val="tx1"/>
                </a:solidFill>
                <a:latin typeface="Tahoma" panose="020B0604030504040204" pitchFamily="34"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r>
              <a:rPr lang="en-US" altLang="en-US" sz="1800" dirty="0">
                <a:solidFill>
                  <a:srgbClr val="00B050"/>
                </a:solidFill>
              </a:rPr>
              <a:t>Debris Routing </a:t>
            </a:r>
          </a:p>
          <a:p>
            <a:pPr>
              <a:spcBef>
                <a:spcPct val="0"/>
              </a:spcBef>
              <a:buClrTx/>
              <a:buSzTx/>
              <a:buFontTx/>
              <a:buNone/>
            </a:pPr>
            <a:r>
              <a:rPr lang="en-US" altLang="en-US" sz="1800" dirty="0">
                <a:solidFill>
                  <a:srgbClr val="00B050"/>
                </a:solidFill>
              </a:rPr>
              <a:t>(SDR+ Muskingum)</a:t>
            </a:r>
          </a:p>
        </p:txBody>
      </p:sp>
      <p:sp>
        <p:nvSpPr>
          <p:cNvPr id="17" name="Text Box 19">
            <a:extLst>
              <a:ext uri="{FF2B5EF4-FFF2-40B4-BE49-F238E27FC236}">
                <a16:creationId xmlns:a16="http://schemas.microsoft.com/office/drawing/2014/main" id="{D2021929-5524-428F-8FD9-7B094EF84754}"/>
              </a:ext>
            </a:extLst>
          </p:cNvPr>
          <p:cNvSpPr txBox="1">
            <a:spLocks noChangeArrowheads="1"/>
          </p:cNvSpPr>
          <p:nvPr/>
        </p:nvSpPr>
        <p:spPr bwMode="auto">
          <a:xfrm>
            <a:off x="5604453" y="4219144"/>
            <a:ext cx="2427288" cy="369332"/>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tx1"/>
              </a:buClr>
              <a:buChar char="–"/>
              <a:defRPr sz="2800">
                <a:solidFill>
                  <a:schemeClr val="tx1"/>
                </a:solidFill>
                <a:latin typeface="Tahoma" panose="020B0604030504040204" pitchFamily="34" charset="0"/>
              </a:defRPr>
            </a:lvl2pPr>
            <a:lvl3pPr marL="1143000" indent="-228600">
              <a:spcBef>
                <a:spcPct val="20000"/>
              </a:spcBef>
              <a:buClr>
                <a:schemeClr val="hlink"/>
              </a:buClr>
              <a:buSzPct val="7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tx1"/>
              </a:buClr>
              <a:buChar char="–"/>
              <a:defRPr sz="2000">
                <a:solidFill>
                  <a:schemeClr val="tx1"/>
                </a:solidFill>
                <a:latin typeface="Tahoma" panose="020B0604030504040204" pitchFamily="34"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r>
              <a:rPr lang="en-US" altLang="en-US" sz="1800" dirty="0">
                <a:solidFill>
                  <a:srgbClr val="00B050"/>
                </a:solidFill>
              </a:rPr>
              <a:t>Volume Reduction</a:t>
            </a:r>
          </a:p>
        </p:txBody>
      </p:sp>
      <p:sp>
        <p:nvSpPr>
          <p:cNvPr id="18" name="Text Box 20">
            <a:extLst>
              <a:ext uri="{FF2B5EF4-FFF2-40B4-BE49-F238E27FC236}">
                <a16:creationId xmlns:a16="http://schemas.microsoft.com/office/drawing/2014/main" id="{C95A2461-8F0B-42C2-8F4A-AB264121DDE0}"/>
              </a:ext>
            </a:extLst>
          </p:cNvPr>
          <p:cNvSpPr txBox="1">
            <a:spLocks noChangeArrowheads="1"/>
          </p:cNvSpPr>
          <p:nvPr/>
        </p:nvSpPr>
        <p:spPr bwMode="auto">
          <a:xfrm>
            <a:off x="5607917" y="4642864"/>
            <a:ext cx="2414588" cy="646331"/>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tx1"/>
              </a:buClr>
              <a:buChar char="–"/>
              <a:defRPr sz="2800">
                <a:solidFill>
                  <a:schemeClr val="tx1"/>
                </a:solidFill>
                <a:latin typeface="Tahoma" panose="020B0604030504040204" pitchFamily="34" charset="0"/>
              </a:defRPr>
            </a:lvl2pPr>
            <a:lvl3pPr marL="1143000" indent="-228600">
              <a:spcBef>
                <a:spcPct val="20000"/>
              </a:spcBef>
              <a:buClr>
                <a:schemeClr val="hlink"/>
              </a:buClr>
              <a:buSzPct val="7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tx1"/>
              </a:buClr>
              <a:buChar char="–"/>
              <a:defRPr sz="2000">
                <a:solidFill>
                  <a:schemeClr val="tx1"/>
                </a:solidFill>
                <a:latin typeface="Tahoma" panose="020B0604030504040204" pitchFamily="34"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r>
              <a:rPr lang="en-US" altLang="en-US" sz="1800" dirty="0">
                <a:solidFill>
                  <a:srgbClr val="00B050"/>
                </a:solidFill>
              </a:rPr>
              <a:t>Chen &amp; </a:t>
            </a:r>
            <a:r>
              <a:rPr lang="en-US" altLang="en-US" sz="1800" dirty="0" err="1">
                <a:solidFill>
                  <a:srgbClr val="00B050"/>
                </a:solidFill>
              </a:rPr>
              <a:t>Brune</a:t>
            </a:r>
            <a:r>
              <a:rPr lang="en-US" altLang="en-US" sz="1800" dirty="0">
                <a:solidFill>
                  <a:srgbClr val="00B050"/>
                </a:solidFill>
              </a:rPr>
              <a:t> Trap Efficiency Methods</a:t>
            </a:r>
          </a:p>
        </p:txBody>
      </p:sp>
      <p:sp>
        <p:nvSpPr>
          <p:cNvPr id="19" name="Text Box 21">
            <a:extLst>
              <a:ext uri="{FF2B5EF4-FFF2-40B4-BE49-F238E27FC236}">
                <a16:creationId xmlns:a16="http://schemas.microsoft.com/office/drawing/2014/main" id="{E1D8D014-A06F-495B-8F65-8454777FEFE7}"/>
              </a:ext>
            </a:extLst>
          </p:cNvPr>
          <p:cNvSpPr txBox="1">
            <a:spLocks noChangeArrowheads="1"/>
          </p:cNvSpPr>
          <p:nvPr/>
        </p:nvSpPr>
        <p:spPr bwMode="auto">
          <a:xfrm>
            <a:off x="5607917" y="5334434"/>
            <a:ext cx="2414588" cy="646331"/>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tx1"/>
              </a:buClr>
              <a:buChar char="–"/>
              <a:defRPr sz="2800">
                <a:solidFill>
                  <a:schemeClr val="tx1"/>
                </a:solidFill>
                <a:latin typeface="Tahoma" panose="020B0604030504040204" pitchFamily="34" charset="0"/>
              </a:defRPr>
            </a:lvl2pPr>
            <a:lvl3pPr marL="1143000" indent="-228600">
              <a:spcBef>
                <a:spcPct val="20000"/>
              </a:spcBef>
              <a:buClr>
                <a:schemeClr val="hlink"/>
              </a:buClr>
              <a:buSzPct val="7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tx1"/>
              </a:buClr>
              <a:buChar char="–"/>
              <a:defRPr sz="2000">
                <a:solidFill>
                  <a:schemeClr val="tx1"/>
                </a:solidFill>
                <a:latin typeface="Tahoma" panose="020B0604030504040204" pitchFamily="34"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r>
              <a:rPr lang="en-US" altLang="en-US" sz="1800" dirty="0">
                <a:solidFill>
                  <a:srgbClr val="00B050"/>
                </a:solidFill>
              </a:rPr>
              <a:t>Settling Velocity (Hindered)</a:t>
            </a:r>
          </a:p>
        </p:txBody>
      </p:sp>
      <p:sp>
        <p:nvSpPr>
          <p:cNvPr id="20" name="Text Box 23">
            <a:extLst>
              <a:ext uri="{FF2B5EF4-FFF2-40B4-BE49-F238E27FC236}">
                <a16:creationId xmlns:a16="http://schemas.microsoft.com/office/drawing/2014/main" id="{C0BB7B21-9DEB-484F-B913-01F90178810A}"/>
              </a:ext>
            </a:extLst>
          </p:cNvPr>
          <p:cNvSpPr txBox="1">
            <a:spLocks noChangeArrowheads="1"/>
          </p:cNvSpPr>
          <p:nvPr/>
        </p:nvSpPr>
        <p:spPr bwMode="auto">
          <a:xfrm>
            <a:off x="8625178" y="2168676"/>
            <a:ext cx="1881187" cy="369332"/>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tx1"/>
              </a:buClr>
              <a:buChar char="–"/>
              <a:defRPr sz="2800">
                <a:solidFill>
                  <a:schemeClr val="tx1"/>
                </a:solidFill>
                <a:latin typeface="Tahoma" panose="020B0604030504040204" pitchFamily="34" charset="0"/>
              </a:defRPr>
            </a:lvl2pPr>
            <a:lvl3pPr marL="1143000" indent="-228600">
              <a:spcBef>
                <a:spcPct val="20000"/>
              </a:spcBef>
              <a:buClr>
                <a:schemeClr val="hlink"/>
              </a:buClr>
              <a:buSzPct val="7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tx1"/>
              </a:buClr>
              <a:buChar char="–"/>
              <a:defRPr sz="2000">
                <a:solidFill>
                  <a:schemeClr val="tx1"/>
                </a:solidFill>
                <a:latin typeface="Tahoma" panose="020B0604030504040204" pitchFamily="34"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r>
              <a:rPr lang="en-US" altLang="en-US" sz="1800" dirty="0">
                <a:solidFill>
                  <a:srgbClr val="00B050"/>
                </a:solidFill>
              </a:rPr>
              <a:t>Bulk Flow</a:t>
            </a:r>
          </a:p>
        </p:txBody>
      </p:sp>
      <p:sp>
        <p:nvSpPr>
          <p:cNvPr id="21" name="AutoShape 27">
            <a:extLst>
              <a:ext uri="{FF2B5EF4-FFF2-40B4-BE49-F238E27FC236}">
                <a16:creationId xmlns:a16="http://schemas.microsoft.com/office/drawing/2014/main" id="{B856B29C-EB4C-448C-85F8-CFCBC19673A5}"/>
              </a:ext>
            </a:extLst>
          </p:cNvPr>
          <p:cNvSpPr>
            <a:spLocks noChangeArrowheads="1"/>
          </p:cNvSpPr>
          <p:nvPr/>
        </p:nvSpPr>
        <p:spPr bwMode="auto">
          <a:xfrm>
            <a:off x="3200400" y="1676400"/>
            <a:ext cx="228600" cy="304800"/>
          </a:xfrm>
          <a:prstGeom prst="rightArrow">
            <a:avLst>
              <a:gd name="adj1" fmla="val 50000"/>
              <a:gd name="adj2" fmla="val 25000"/>
            </a:avLst>
          </a:prstGeom>
          <a:solidFill>
            <a:schemeClr val="accent1"/>
          </a:solidFill>
          <a:ln w="9525">
            <a:solidFill>
              <a:schemeClr val="tx1"/>
            </a:solidFill>
            <a:miter lim="800000"/>
            <a:headEnd/>
            <a:tailEnd/>
          </a:ln>
        </p:spPr>
        <p:txBody>
          <a:bodyPr wrap="none" anchor="ctr"/>
          <a:lstStyle>
            <a:lvl1pPr>
              <a:spcBef>
                <a:spcPct val="20000"/>
              </a:spcBef>
              <a:buClr>
                <a:schemeClr val="hlink"/>
              </a:buClr>
              <a:buSzPct val="7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tx1"/>
              </a:buClr>
              <a:buChar char="–"/>
              <a:defRPr sz="2800">
                <a:solidFill>
                  <a:schemeClr val="tx1"/>
                </a:solidFill>
                <a:latin typeface="Tahoma" panose="020B0604030504040204" pitchFamily="34" charset="0"/>
              </a:defRPr>
            </a:lvl2pPr>
            <a:lvl3pPr marL="1143000" indent="-228600">
              <a:spcBef>
                <a:spcPct val="20000"/>
              </a:spcBef>
              <a:buClr>
                <a:schemeClr val="hlink"/>
              </a:buClr>
              <a:buSzPct val="7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tx1"/>
              </a:buClr>
              <a:buChar char="–"/>
              <a:defRPr sz="2000">
                <a:solidFill>
                  <a:schemeClr val="tx1"/>
                </a:solidFill>
                <a:latin typeface="Tahoma" panose="020B0604030504040204" pitchFamily="34"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endParaRPr lang="en-US" altLang="en-US" sz="1800"/>
          </a:p>
        </p:txBody>
      </p:sp>
      <p:sp>
        <p:nvSpPr>
          <p:cNvPr id="22" name="AutoShape 28">
            <a:extLst>
              <a:ext uri="{FF2B5EF4-FFF2-40B4-BE49-F238E27FC236}">
                <a16:creationId xmlns:a16="http://schemas.microsoft.com/office/drawing/2014/main" id="{AE8C79CA-165B-492D-B60D-0889FE8478EF}"/>
              </a:ext>
            </a:extLst>
          </p:cNvPr>
          <p:cNvSpPr>
            <a:spLocks noChangeArrowheads="1"/>
          </p:cNvSpPr>
          <p:nvPr/>
        </p:nvSpPr>
        <p:spPr bwMode="auto">
          <a:xfrm>
            <a:off x="5105400" y="1689100"/>
            <a:ext cx="228600" cy="304800"/>
          </a:xfrm>
          <a:prstGeom prst="rightArrow">
            <a:avLst>
              <a:gd name="adj1" fmla="val 50000"/>
              <a:gd name="adj2" fmla="val 25000"/>
            </a:avLst>
          </a:prstGeom>
          <a:solidFill>
            <a:schemeClr val="accent1"/>
          </a:solidFill>
          <a:ln w="9525">
            <a:solidFill>
              <a:schemeClr val="tx1"/>
            </a:solidFill>
            <a:miter lim="800000"/>
            <a:headEnd/>
            <a:tailEnd/>
          </a:ln>
        </p:spPr>
        <p:txBody>
          <a:bodyPr wrap="none" anchor="ctr"/>
          <a:lstStyle>
            <a:lvl1pPr>
              <a:spcBef>
                <a:spcPct val="20000"/>
              </a:spcBef>
              <a:buClr>
                <a:schemeClr val="hlink"/>
              </a:buClr>
              <a:buSzPct val="7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tx1"/>
              </a:buClr>
              <a:buChar char="–"/>
              <a:defRPr sz="2800">
                <a:solidFill>
                  <a:schemeClr val="tx1"/>
                </a:solidFill>
                <a:latin typeface="Tahoma" panose="020B0604030504040204" pitchFamily="34" charset="0"/>
              </a:defRPr>
            </a:lvl2pPr>
            <a:lvl3pPr marL="1143000" indent="-228600">
              <a:spcBef>
                <a:spcPct val="20000"/>
              </a:spcBef>
              <a:buClr>
                <a:schemeClr val="hlink"/>
              </a:buClr>
              <a:buSzPct val="7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tx1"/>
              </a:buClr>
              <a:buChar char="–"/>
              <a:defRPr sz="2000">
                <a:solidFill>
                  <a:schemeClr val="tx1"/>
                </a:solidFill>
                <a:latin typeface="Tahoma" panose="020B0604030504040204" pitchFamily="34"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endParaRPr lang="en-US" altLang="en-US" sz="1800"/>
          </a:p>
        </p:txBody>
      </p:sp>
      <p:sp>
        <p:nvSpPr>
          <p:cNvPr id="23" name="AutoShape 29">
            <a:extLst>
              <a:ext uri="{FF2B5EF4-FFF2-40B4-BE49-F238E27FC236}">
                <a16:creationId xmlns:a16="http://schemas.microsoft.com/office/drawing/2014/main" id="{5D65D5AD-0989-4A9F-BA44-280CF1C10AD6}"/>
              </a:ext>
            </a:extLst>
          </p:cNvPr>
          <p:cNvSpPr>
            <a:spLocks noChangeArrowheads="1"/>
          </p:cNvSpPr>
          <p:nvPr/>
        </p:nvSpPr>
        <p:spPr bwMode="auto">
          <a:xfrm>
            <a:off x="8191500" y="1663700"/>
            <a:ext cx="228600" cy="304800"/>
          </a:xfrm>
          <a:prstGeom prst="rightArrow">
            <a:avLst>
              <a:gd name="adj1" fmla="val 50000"/>
              <a:gd name="adj2" fmla="val 25000"/>
            </a:avLst>
          </a:prstGeom>
          <a:solidFill>
            <a:schemeClr val="accent1"/>
          </a:solidFill>
          <a:ln w="9525">
            <a:solidFill>
              <a:schemeClr val="tx1"/>
            </a:solidFill>
            <a:miter lim="800000"/>
            <a:headEnd/>
            <a:tailEnd/>
          </a:ln>
        </p:spPr>
        <p:txBody>
          <a:bodyPr wrap="none" anchor="ctr"/>
          <a:lstStyle>
            <a:lvl1pPr>
              <a:spcBef>
                <a:spcPct val="20000"/>
              </a:spcBef>
              <a:buClr>
                <a:schemeClr val="hlink"/>
              </a:buClr>
              <a:buSzPct val="7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tx1"/>
              </a:buClr>
              <a:buChar char="–"/>
              <a:defRPr sz="2800">
                <a:solidFill>
                  <a:schemeClr val="tx1"/>
                </a:solidFill>
                <a:latin typeface="Tahoma" panose="020B0604030504040204" pitchFamily="34" charset="0"/>
              </a:defRPr>
            </a:lvl2pPr>
            <a:lvl3pPr marL="1143000" indent="-228600">
              <a:spcBef>
                <a:spcPct val="20000"/>
              </a:spcBef>
              <a:buClr>
                <a:schemeClr val="hlink"/>
              </a:buClr>
              <a:buSzPct val="7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tx1"/>
              </a:buClr>
              <a:buChar char="–"/>
              <a:defRPr sz="2000">
                <a:solidFill>
                  <a:schemeClr val="tx1"/>
                </a:solidFill>
                <a:latin typeface="Tahoma" panose="020B0604030504040204" pitchFamily="34"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endParaRPr lang="en-US" altLang="en-US" sz="1800"/>
          </a:p>
        </p:txBody>
      </p:sp>
      <p:sp>
        <p:nvSpPr>
          <p:cNvPr id="24" name="AutoShape 36">
            <a:extLst>
              <a:ext uri="{FF2B5EF4-FFF2-40B4-BE49-F238E27FC236}">
                <a16:creationId xmlns:a16="http://schemas.microsoft.com/office/drawing/2014/main" id="{80E0D10C-47D1-410C-80A8-CE53B6136AF0}"/>
              </a:ext>
            </a:extLst>
          </p:cNvPr>
          <p:cNvSpPr>
            <a:spLocks noChangeArrowheads="1"/>
          </p:cNvSpPr>
          <p:nvPr/>
        </p:nvSpPr>
        <p:spPr bwMode="auto">
          <a:xfrm>
            <a:off x="5219700" y="3710711"/>
            <a:ext cx="228600" cy="304800"/>
          </a:xfrm>
          <a:prstGeom prst="rightArrow">
            <a:avLst>
              <a:gd name="adj1" fmla="val 50000"/>
              <a:gd name="adj2" fmla="val 25000"/>
            </a:avLst>
          </a:prstGeom>
          <a:solidFill>
            <a:schemeClr val="accent1"/>
          </a:solidFill>
          <a:ln w="9525">
            <a:solidFill>
              <a:schemeClr val="tx1"/>
            </a:solidFill>
            <a:miter lim="800000"/>
            <a:headEnd/>
            <a:tailEnd/>
          </a:ln>
        </p:spPr>
        <p:txBody>
          <a:bodyPr wrap="none" anchor="ctr"/>
          <a:lstStyle>
            <a:lvl1pPr>
              <a:spcBef>
                <a:spcPct val="20000"/>
              </a:spcBef>
              <a:buClr>
                <a:schemeClr val="hlink"/>
              </a:buClr>
              <a:buSzPct val="7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tx1"/>
              </a:buClr>
              <a:buChar char="–"/>
              <a:defRPr sz="2800">
                <a:solidFill>
                  <a:schemeClr val="tx1"/>
                </a:solidFill>
                <a:latin typeface="Tahoma" panose="020B0604030504040204" pitchFamily="34" charset="0"/>
              </a:defRPr>
            </a:lvl2pPr>
            <a:lvl3pPr marL="1143000" indent="-228600">
              <a:spcBef>
                <a:spcPct val="20000"/>
              </a:spcBef>
              <a:buClr>
                <a:schemeClr val="hlink"/>
              </a:buClr>
              <a:buSzPct val="7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tx1"/>
              </a:buClr>
              <a:buChar char="–"/>
              <a:defRPr sz="2000">
                <a:solidFill>
                  <a:schemeClr val="tx1"/>
                </a:solidFill>
                <a:latin typeface="Tahoma" panose="020B0604030504040204" pitchFamily="34"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endParaRPr lang="en-US" altLang="en-US" sz="1800" dirty="0"/>
          </a:p>
        </p:txBody>
      </p:sp>
      <p:sp>
        <p:nvSpPr>
          <p:cNvPr id="25" name="Text Box 10">
            <a:extLst>
              <a:ext uri="{FF2B5EF4-FFF2-40B4-BE49-F238E27FC236}">
                <a16:creationId xmlns:a16="http://schemas.microsoft.com/office/drawing/2014/main" id="{5E1F25F4-B00E-440C-999B-2E6F57351E9B}"/>
              </a:ext>
            </a:extLst>
          </p:cNvPr>
          <p:cNvSpPr txBox="1">
            <a:spLocks noChangeArrowheads="1"/>
          </p:cNvSpPr>
          <p:nvPr/>
        </p:nvSpPr>
        <p:spPr bwMode="auto">
          <a:xfrm>
            <a:off x="1675100" y="3388577"/>
            <a:ext cx="1347788" cy="369332"/>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tx1"/>
              </a:buClr>
              <a:buChar char="–"/>
              <a:defRPr sz="2800">
                <a:solidFill>
                  <a:schemeClr val="tx1"/>
                </a:solidFill>
                <a:latin typeface="Tahoma" panose="020B0604030504040204" pitchFamily="34" charset="0"/>
              </a:defRPr>
            </a:lvl2pPr>
            <a:lvl3pPr marL="1143000" indent="-228600">
              <a:spcBef>
                <a:spcPct val="20000"/>
              </a:spcBef>
              <a:buClr>
                <a:schemeClr val="hlink"/>
              </a:buClr>
              <a:buSzPct val="7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tx1"/>
              </a:buClr>
              <a:buChar char="–"/>
              <a:defRPr sz="2000">
                <a:solidFill>
                  <a:schemeClr val="tx1"/>
                </a:solidFill>
                <a:latin typeface="Tahoma" panose="020B0604030504040204" pitchFamily="34"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r>
              <a:rPr lang="en-US" altLang="en-US" sz="1800" dirty="0">
                <a:solidFill>
                  <a:srgbClr val="00B050"/>
                </a:solidFill>
              </a:rPr>
              <a:t>USGS-EA</a:t>
            </a:r>
          </a:p>
        </p:txBody>
      </p:sp>
      <p:sp>
        <p:nvSpPr>
          <p:cNvPr id="26" name="Text Box 10">
            <a:extLst>
              <a:ext uri="{FF2B5EF4-FFF2-40B4-BE49-F238E27FC236}">
                <a16:creationId xmlns:a16="http://schemas.microsoft.com/office/drawing/2014/main" id="{6A30DF96-CDBC-4FB0-8729-43450B547E1F}"/>
              </a:ext>
            </a:extLst>
          </p:cNvPr>
          <p:cNvSpPr txBox="1">
            <a:spLocks noChangeArrowheads="1"/>
          </p:cNvSpPr>
          <p:nvPr/>
        </p:nvSpPr>
        <p:spPr bwMode="auto">
          <a:xfrm>
            <a:off x="1684336" y="2572752"/>
            <a:ext cx="1347788" cy="369332"/>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tx1"/>
              </a:buClr>
              <a:buChar char="–"/>
              <a:defRPr sz="2800">
                <a:solidFill>
                  <a:schemeClr val="tx1"/>
                </a:solidFill>
                <a:latin typeface="Tahoma" panose="020B0604030504040204" pitchFamily="34" charset="0"/>
              </a:defRPr>
            </a:lvl2pPr>
            <a:lvl3pPr marL="1143000" indent="-228600">
              <a:spcBef>
                <a:spcPct val="20000"/>
              </a:spcBef>
              <a:buClr>
                <a:schemeClr val="hlink"/>
              </a:buClr>
              <a:buSzPct val="7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tx1"/>
              </a:buClr>
              <a:buChar char="–"/>
              <a:defRPr sz="2000">
                <a:solidFill>
                  <a:schemeClr val="tx1"/>
                </a:solidFill>
                <a:latin typeface="Tahoma" panose="020B0604030504040204" pitchFamily="34"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r>
              <a:rPr lang="en-US" altLang="en-US" sz="1800" dirty="0">
                <a:solidFill>
                  <a:srgbClr val="00B050"/>
                </a:solidFill>
              </a:rPr>
              <a:t>MSDPM</a:t>
            </a:r>
          </a:p>
        </p:txBody>
      </p:sp>
      <p:sp>
        <p:nvSpPr>
          <p:cNvPr id="27" name="Text Box 11">
            <a:extLst>
              <a:ext uri="{FF2B5EF4-FFF2-40B4-BE49-F238E27FC236}">
                <a16:creationId xmlns:a16="http://schemas.microsoft.com/office/drawing/2014/main" id="{EC8252A7-3335-420F-9CF1-37D00D15AC58}"/>
              </a:ext>
            </a:extLst>
          </p:cNvPr>
          <p:cNvSpPr txBox="1">
            <a:spLocks noChangeArrowheads="1"/>
          </p:cNvSpPr>
          <p:nvPr/>
        </p:nvSpPr>
        <p:spPr bwMode="auto">
          <a:xfrm>
            <a:off x="1664205" y="4503291"/>
            <a:ext cx="1347789" cy="954107"/>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tx1"/>
              </a:buClr>
              <a:buChar char="–"/>
              <a:defRPr sz="2800">
                <a:solidFill>
                  <a:schemeClr val="tx1"/>
                </a:solidFill>
                <a:latin typeface="Tahoma" panose="020B0604030504040204" pitchFamily="34" charset="0"/>
              </a:defRPr>
            </a:lvl2pPr>
            <a:lvl3pPr marL="1143000" indent="-228600">
              <a:spcBef>
                <a:spcPct val="20000"/>
              </a:spcBef>
              <a:buClr>
                <a:schemeClr val="hlink"/>
              </a:buClr>
              <a:buSzPct val="7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tx1"/>
              </a:buClr>
              <a:buChar char="–"/>
              <a:defRPr sz="2000">
                <a:solidFill>
                  <a:schemeClr val="tx1"/>
                </a:solidFill>
                <a:latin typeface="Tahoma" panose="020B0604030504040204" pitchFamily="34"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r>
              <a:rPr lang="en-US" altLang="en-US" sz="1400" dirty="0">
                <a:solidFill>
                  <a:srgbClr val="00B050"/>
                </a:solidFill>
              </a:rPr>
              <a:t>Dynamic Infiltration Loss Method (Pak &amp; Lee)</a:t>
            </a:r>
          </a:p>
        </p:txBody>
      </p:sp>
      <p:sp>
        <p:nvSpPr>
          <p:cNvPr id="28" name="Text Box 6">
            <a:extLst>
              <a:ext uri="{FF2B5EF4-FFF2-40B4-BE49-F238E27FC236}">
                <a16:creationId xmlns:a16="http://schemas.microsoft.com/office/drawing/2014/main" id="{D73FD9A6-6CFD-4306-B418-22961FBD7616}"/>
              </a:ext>
            </a:extLst>
          </p:cNvPr>
          <p:cNvSpPr txBox="1">
            <a:spLocks noChangeArrowheads="1"/>
          </p:cNvSpPr>
          <p:nvPr/>
        </p:nvSpPr>
        <p:spPr bwMode="auto">
          <a:xfrm>
            <a:off x="5585985" y="3680588"/>
            <a:ext cx="2439988" cy="369332"/>
          </a:xfrm>
          <a:prstGeom prst="rect">
            <a:avLst/>
          </a:prstGeom>
          <a:solidFill>
            <a:schemeClr val="accent2"/>
          </a:solidFill>
          <a:ln w="25400">
            <a:solidFill>
              <a:schemeClr val="tx1"/>
            </a:solidFill>
            <a:miter lim="800000"/>
            <a:headEnd/>
            <a:tailEnd/>
          </a:ln>
        </p:spPr>
        <p:txBody>
          <a:bodyPr>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tx1"/>
              </a:buClr>
              <a:buChar char="–"/>
              <a:defRPr sz="2800">
                <a:solidFill>
                  <a:schemeClr val="tx1"/>
                </a:solidFill>
                <a:latin typeface="Tahoma" panose="020B0604030504040204" pitchFamily="34" charset="0"/>
              </a:defRPr>
            </a:lvl2pPr>
            <a:lvl3pPr marL="1143000" indent="-228600">
              <a:spcBef>
                <a:spcPct val="20000"/>
              </a:spcBef>
              <a:buClr>
                <a:schemeClr val="hlink"/>
              </a:buClr>
              <a:buSzPct val="7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tx1"/>
              </a:buClr>
              <a:buChar char="–"/>
              <a:defRPr sz="2000">
                <a:solidFill>
                  <a:schemeClr val="tx1"/>
                </a:solidFill>
                <a:latin typeface="Tahoma" panose="020B0604030504040204" pitchFamily="34"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r>
              <a:rPr lang="en-US" altLang="en-US" sz="1800" b="1" dirty="0"/>
              <a:t>Reservoir</a:t>
            </a:r>
          </a:p>
        </p:txBody>
      </p:sp>
      <p:sp>
        <p:nvSpPr>
          <p:cNvPr id="29" name="Text Box 7">
            <a:extLst>
              <a:ext uri="{FF2B5EF4-FFF2-40B4-BE49-F238E27FC236}">
                <a16:creationId xmlns:a16="http://schemas.microsoft.com/office/drawing/2014/main" id="{848AB943-9194-4033-923F-4AE2AD234403}"/>
              </a:ext>
            </a:extLst>
          </p:cNvPr>
          <p:cNvSpPr txBox="1">
            <a:spLocks noChangeArrowheads="1"/>
          </p:cNvSpPr>
          <p:nvPr/>
        </p:nvSpPr>
        <p:spPr bwMode="auto">
          <a:xfrm>
            <a:off x="8617102" y="3673040"/>
            <a:ext cx="1893887" cy="369332"/>
          </a:xfrm>
          <a:prstGeom prst="rect">
            <a:avLst/>
          </a:prstGeom>
          <a:solidFill>
            <a:schemeClr val="accent2"/>
          </a:solidFill>
          <a:ln w="25400">
            <a:solidFill>
              <a:schemeClr val="tx1"/>
            </a:solidFill>
            <a:miter lim="800000"/>
            <a:headEnd/>
            <a:tailEnd/>
          </a:ln>
        </p:spPr>
        <p:txBody>
          <a:bodyPr>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tx1"/>
              </a:buClr>
              <a:buChar char="–"/>
              <a:defRPr sz="2800">
                <a:solidFill>
                  <a:schemeClr val="tx1"/>
                </a:solidFill>
                <a:latin typeface="Tahoma" panose="020B0604030504040204" pitchFamily="34" charset="0"/>
              </a:defRPr>
            </a:lvl2pPr>
            <a:lvl3pPr marL="1143000" indent="-228600">
              <a:spcBef>
                <a:spcPct val="20000"/>
              </a:spcBef>
              <a:buClr>
                <a:schemeClr val="hlink"/>
              </a:buClr>
              <a:buSzPct val="7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tx1"/>
              </a:buClr>
              <a:buChar char="–"/>
              <a:defRPr sz="2000">
                <a:solidFill>
                  <a:schemeClr val="tx1"/>
                </a:solidFill>
                <a:latin typeface="Tahoma" panose="020B0604030504040204" pitchFamily="34"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r>
              <a:rPr lang="en-US" altLang="en-US" sz="1800" dirty="0"/>
              <a:t>Reservoir Outlet</a:t>
            </a:r>
          </a:p>
        </p:txBody>
      </p:sp>
      <p:sp>
        <p:nvSpPr>
          <p:cNvPr id="30" name="Text Box 23">
            <a:extLst>
              <a:ext uri="{FF2B5EF4-FFF2-40B4-BE49-F238E27FC236}">
                <a16:creationId xmlns:a16="http://schemas.microsoft.com/office/drawing/2014/main" id="{49F92355-B12F-475F-B4E1-F444D03749B5}"/>
              </a:ext>
            </a:extLst>
          </p:cNvPr>
          <p:cNvSpPr txBox="1">
            <a:spLocks noChangeArrowheads="1"/>
          </p:cNvSpPr>
          <p:nvPr/>
        </p:nvSpPr>
        <p:spPr bwMode="auto">
          <a:xfrm>
            <a:off x="8620566" y="4214528"/>
            <a:ext cx="1881187" cy="369332"/>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chemeClr val="hlink"/>
              </a:buClr>
              <a:buSzPct val="7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tx1"/>
              </a:buClr>
              <a:buChar char="–"/>
              <a:defRPr sz="2800">
                <a:solidFill>
                  <a:schemeClr val="tx1"/>
                </a:solidFill>
                <a:latin typeface="Tahoma" panose="020B0604030504040204" pitchFamily="34" charset="0"/>
              </a:defRPr>
            </a:lvl2pPr>
            <a:lvl3pPr marL="1143000" indent="-228600">
              <a:spcBef>
                <a:spcPct val="20000"/>
              </a:spcBef>
              <a:buClr>
                <a:schemeClr val="hlink"/>
              </a:buClr>
              <a:buSzPct val="7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tx1"/>
              </a:buClr>
              <a:buChar char="–"/>
              <a:defRPr sz="2000">
                <a:solidFill>
                  <a:schemeClr val="tx1"/>
                </a:solidFill>
                <a:latin typeface="Tahoma" panose="020B0604030504040204" pitchFamily="34"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r>
              <a:rPr lang="en-US" altLang="en-US" sz="1800" dirty="0">
                <a:solidFill>
                  <a:srgbClr val="00B050"/>
                </a:solidFill>
              </a:rPr>
              <a:t>Bulk Flow</a:t>
            </a:r>
          </a:p>
        </p:txBody>
      </p:sp>
      <p:sp>
        <p:nvSpPr>
          <p:cNvPr id="31" name="AutoShape 29">
            <a:extLst>
              <a:ext uri="{FF2B5EF4-FFF2-40B4-BE49-F238E27FC236}">
                <a16:creationId xmlns:a16="http://schemas.microsoft.com/office/drawing/2014/main" id="{DC2C21F7-8AC6-4F50-84CC-AD517531A961}"/>
              </a:ext>
            </a:extLst>
          </p:cNvPr>
          <p:cNvSpPr>
            <a:spLocks noChangeArrowheads="1"/>
          </p:cNvSpPr>
          <p:nvPr/>
        </p:nvSpPr>
        <p:spPr bwMode="auto">
          <a:xfrm>
            <a:off x="8186888" y="3709552"/>
            <a:ext cx="228600" cy="304800"/>
          </a:xfrm>
          <a:prstGeom prst="rightArrow">
            <a:avLst>
              <a:gd name="adj1" fmla="val 50000"/>
              <a:gd name="adj2" fmla="val 25000"/>
            </a:avLst>
          </a:prstGeom>
          <a:solidFill>
            <a:schemeClr val="accent1"/>
          </a:solidFill>
          <a:ln w="9525">
            <a:solidFill>
              <a:schemeClr val="tx1"/>
            </a:solidFill>
            <a:miter lim="800000"/>
            <a:headEnd/>
            <a:tailEnd/>
          </a:ln>
        </p:spPr>
        <p:txBody>
          <a:bodyPr wrap="none" anchor="ctr"/>
          <a:lstStyle>
            <a:lvl1pPr>
              <a:spcBef>
                <a:spcPct val="20000"/>
              </a:spcBef>
              <a:buClr>
                <a:schemeClr val="hlink"/>
              </a:buClr>
              <a:buSzPct val="70000"/>
              <a:buFont typeface="Wingdings" panose="05000000000000000000" pitchFamily="2" charset="2"/>
              <a:buChar char="n"/>
              <a:defRPr sz="3200">
                <a:solidFill>
                  <a:schemeClr val="tx1"/>
                </a:solidFill>
                <a:latin typeface="Tahoma" panose="020B0604030504040204" pitchFamily="34" charset="0"/>
              </a:defRPr>
            </a:lvl1pPr>
            <a:lvl2pPr marL="742950" indent="-285750">
              <a:spcBef>
                <a:spcPct val="20000"/>
              </a:spcBef>
              <a:buClr>
                <a:schemeClr val="tx1"/>
              </a:buClr>
              <a:buChar char="–"/>
              <a:defRPr sz="2800">
                <a:solidFill>
                  <a:schemeClr val="tx1"/>
                </a:solidFill>
                <a:latin typeface="Tahoma" panose="020B0604030504040204" pitchFamily="34" charset="0"/>
              </a:defRPr>
            </a:lvl2pPr>
            <a:lvl3pPr marL="1143000" indent="-228600">
              <a:spcBef>
                <a:spcPct val="20000"/>
              </a:spcBef>
              <a:buClr>
                <a:schemeClr val="hlink"/>
              </a:buClr>
              <a:buSzPct val="70000"/>
              <a:buFont typeface="Wingdings" panose="05000000000000000000" pitchFamily="2" charset="2"/>
              <a:buChar char="n"/>
              <a:defRPr sz="2400">
                <a:solidFill>
                  <a:schemeClr val="tx1"/>
                </a:solidFill>
                <a:latin typeface="Tahoma" panose="020B0604030504040204" pitchFamily="34" charset="0"/>
              </a:defRPr>
            </a:lvl3pPr>
            <a:lvl4pPr marL="1600200" indent="-228600">
              <a:spcBef>
                <a:spcPct val="20000"/>
              </a:spcBef>
              <a:buClr>
                <a:schemeClr val="tx1"/>
              </a:buClr>
              <a:buChar char="–"/>
              <a:defRPr sz="2000">
                <a:solidFill>
                  <a:schemeClr val="tx1"/>
                </a:solidFill>
                <a:latin typeface="Tahoma" panose="020B0604030504040204" pitchFamily="34" charset="0"/>
              </a:defRPr>
            </a:lvl4pPr>
            <a:lvl5pPr marL="2057400" indent="-228600">
              <a:spcBef>
                <a:spcPct val="20000"/>
              </a:spcBef>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5pPr>
            <a:lvl6pPr marL="25146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6pPr>
            <a:lvl7pPr marL="29718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7pPr>
            <a:lvl8pPr marL="34290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8pPr>
            <a:lvl9pPr marL="3886200" indent="-228600" eaLnBrk="0" fontAlgn="base" hangingPunct="0">
              <a:spcBef>
                <a:spcPct val="20000"/>
              </a:spcBef>
              <a:spcAft>
                <a:spcPct val="0"/>
              </a:spcAft>
              <a:buClr>
                <a:schemeClr val="hlink"/>
              </a:buClr>
              <a:buSzPct val="70000"/>
              <a:buFont typeface="Wingdings" panose="05000000000000000000" pitchFamily="2" charset="2"/>
              <a:buChar char="n"/>
              <a:defRPr sz="2000">
                <a:solidFill>
                  <a:schemeClr val="tx1"/>
                </a:solidFill>
                <a:latin typeface="Tahoma" panose="020B0604030504040204" pitchFamily="34" charset="0"/>
              </a:defRPr>
            </a:lvl9pPr>
          </a:lstStyle>
          <a:p>
            <a:pPr>
              <a:spcBef>
                <a:spcPct val="0"/>
              </a:spcBef>
              <a:buClrTx/>
              <a:buSzTx/>
              <a:buFontTx/>
              <a:buNone/>
            </a:pPr>
            <a:endParaRPr lang="en-US" altLang="en-US" sz="1800"/>
          </a:p>
        </p:txBody>
      </p:sp>
      <p:sp>
        <p:nvSpPr>
          <p:cNvPr id="32" name="TextBox 31">
            <a:extLst>
              <a:ext uri="{FF2B5EF4-FFF2-40B4-BE49-F238E27FC236}">
                <a16:creationId xmlns:a16="http://schemas.microsoft.com/office/drawing/2014/main" id="{969E2064-3B07-44A7-A7EE-FDC017AD7B7D}"/>
              </a:ext>
            </a:extLst>
          </p:cNvPr>
          <p:cNvSpPr txBox="1"/>
          <p:nvPr/>
        </p:nvSpPr>
        <p:spPr>
          <a:xfrm>
            <a:off x="8520102" y="4872769"/>
            <a:ext cx="184731" cy="584775"/>
          </a:xfrm>
          <a:prstGeom prst="rect">
            <a:avLst/>
          </a:prstGeom>
          <a:noFill/>
        </p:spPr>
        <p:txBody>
          <a:bodyPr wrap="none" rtlCol="0">
            <a:spAutoFit/>
          </a:bodyPr>
          <a:lstStyle/>
          <a:p>
            <a:endParaRPr lang="en-US" altLang="en-US" sz="1400" dirty="0">
              <a:solidFill>
                <a:srgbClr val="FFFF00"/>
              </a:solidFill>
            </a:endParaRPr>
          </a:p>
          <a:p>
            <a:endParaRPr lang="en-US" dirty="0"/>
          </a:p>
        </p:txBody>
      </p:sp>
      <p:sp>
        <p:nvSpPr>
          <p:cNvPr id="3" name="Rectangle 2">
            <a:extLst>
              <a:ext uri="{FF2B5EF4-FFF2-40B4-BE49-F238E27FC236}">
                <a16:creationId xmlns:a16="http://schemas.microsoft.com/office/drawing/2014/main" id="{FF9D0778-6D15-4B8E-9915-098480B3FB9C}"/>
              </a:ext>
            </a:extLst>
          </p:cNvPr>
          <p:cNvSpPr/>
          <p:nvPr/>
        </p:nvSpPr>
        <p:spPr>
          <a:xfrm>
            <a:off x="5572125" y="3662022"/>
            <a:ext cx="2459616" cy="2318743"/>
          </a:xfrm>
          <a:prstGeom prst="rect">
            <a:avLst/>
          </a:prstGeom>
          <a:noFill/>
          <a:ln w="5715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0822534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310482" y="39688"/>
            <a:ext cx="9656012" cy="1143000"/>
          </a:xfrm>
        </p:spPr>
        <p:txBody>
          <a:bodyPr/>
          <a:lstStyle/>
          <a:p>
            <a:r>
              <a:rPr lang="en-US" altLang="en-US" dirty="0"/>
              <a:t>RESERVOIR sediment ROUTING PROCESSES</a:t>
            </a:r>
          </a:p>
        </p:txBody>
      </p:sp>
      <p:sp>
        <p:nvSpPr>
          <p:cNvPr id="8195" name="Text Box 4"/>
          <p:cNvSpPr txBox="1">
            <a:spLocks noChangeArrowheads="1"/>
          </p:cNvSpPr>
          <p:nvPr/>
        </p:nvSpPr>
        <p:spPr bwMode="auto">
          <a:xfrm>
            <a:off x="4205289" y="1668463"/>
            <a:ext cx="2439987" cy="369332"/>
          </a:xfrm>
          <a:prstGeom prst="rect">
            <a:avLst/>
          </a:prstGeom>
          <a:solidFill>
            <a:srgbClr val="FF9933"/>
          </a:solidFill>
          <a:ln w="25400">
            <a:solidFill>
              <a:schemeClr val="tx1"/>
            </a:solidFill>
            <a:miter lim="800000"/>
            <a:headEnd/>
            <a:tailEnd/>
          </a:ln>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n-US" altLang="en-US" sz="1800">
                <a:latin typeface="Tahoma" panose="020B0604030504040204" pitchFamily="34" charset="0"/>
              </a:rPr>
              <a:t>Reservoir</a:t>
            </a:r>
          </a:p>
        </p:txBody>
      </p:sp>
      <p:sp>
        <p:nvSpPr>
          <p:cNvPr id="8196" name="Text Box 5"/>
          <p:cNvSpPr txBox="1">
            <a:spLocks noChangeArrowheads="1"/>
          </p:cNvSpPr>
          <p:nvPr/>
        </p:nvSpPr>
        <p:spPr bwMode="auto">
          <a:xfrm>
            <a:off x="7043739" y="1668463"/>
            <a:ext cx="1893887" cy="369332"/>
          </a:xfrm>
          <a:prstGeom prst="rect">
            <a:avLst/>
          </a:prstGeom>
          <a:solidFill>
            <a:srgbClr val="FF9933"/>
          </a:solidFill>
          <a:ln w="25400">
            <a:solidFill>
              <a:schemeClr val="tx1"/>
            </a:solidFill>
            <a:miter lim="800000"/>
            <a:headEnd/>
            <a:tailEnd/>
          </a:ln>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n-US" altLang="en-US" sz="1800">
                <a:latin typeface="Tahoma" panose="020B0604030504040204" pitchFamily="34" charset="0"/>
              </a:rPr>
              <a:t>Reservoir Outlet</a:t>
            </a:r>
          </a:p>
        </p:txBody>
      </p:sp>
      <p:sp>
        <p:nvSpPr>
          <p:cNvPr id="8197" name="Text Box 6"/>
          <p:cNvSpPr txBox="1">
            <a:spLocks noChangeArrowheads="1"/>
          </p:cNvSpPr>
          <p:nvPr/>
        </p:nvSpPr>
        <p:spPr bwMode="auto">
          <a:xfrm>
            <a:off x="1689100" y="1655764"/>
            <a:ext cx="2027238" cy="941387"/>
          </a:xfrm>
          <a:prstGeom prst="rect">
            <a:avLst/>
          </a:prstGeom>
          <a:solidFill>
            <a:srgbClr val="FF9933"/>
          </a:solidFill>
          <a:ln w="25400">
            <a:solidFill>
              <a:schemeClr val="tx1"/>
            </a:solidFill>
            <a:miter lim="800000"/>
            <a:headEnd/>
            <a:tailEnd/>
          </a:ln>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n-US" altLang="en-US" sz="1800">
                <a:latin typeface="Tahoma" panose="020B0604030504040204" pitchFamily="34" charset="0"/>
              </a:rPr>
              <a:t>Watershed Outlet/Channel Outlet</a:t>
            </a:r>
          </a:p>
        </p:txBody>
      </p:sp>
      <p:sp>
        <p:nvSpPr>
          <p:cNvPr id="8199" name="Text Box 13"/>
          <p:cNvSpPr txBox="1">
            <a:spLocks noChangeArrowheads="1"/>
          </p:cNvSpPr>
          <p:nvPr/>
        </p:nvSpPr>
        <p:spPr bwMode="auto">
          <a:xfrm>
            <a:off x="4217989" y="2312402"/>
            <a:ext cx="2465387" cy="369332"/>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n-US" altLang="en-US" sz="1800" dirty="0" err="1">
                <a:solidFill>
                  <a:srgbClr val="00B0F0"/>
                </a:solidFill>
                <a:latin typeface="Tahoma" panose="020B0604030504040204" pitchFamily="34" charset="0"/>
              </a:rPr>
              <a:t>Brune</a:t>
            </a:r>
            <a:r>
              <a:rPr lang="en-US" altLang="en-US" sz="1800" dirty="0">
                <a:solidFill>
                  <a:srgbClr val="00B0F0"/>
                </a:solidFill>
                <a:latin typeface="Tahoma" panose="020B0604030504040204" pitchFamily="34" charset="0"/>
              </a:rPr>
              <a:t> Sediment Trap</a:t>
            </a:r>
          </a:p>
        </p:txBody>
      </p:sp>
      <p:sp>
        <p:nvSpPr>
          <p:cNvPr id="8200" name="Text Box 14"/>
          <p:cNvSpPr txBox="1">
            <a:spLocks noChangeArrowheads="1"/>
          </p:cNvSpPr>
          <p:nvPr/>
        </p:nvSpPr>
        <p:spPr bwMode="auto">
          <a:xfrm>
            <a:off x="4230688" y="3352483"/>
            <a:ext cx="2439987" cy="369887"/>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n-US" altLang="en-US" sz="1800" dirty="0">
                <a:latin typeface="Tahoma" panose="020B0604030504040204" pitchFamily="34" charset="0"/>
              </a:rPr>
              <a:t>100% Sediment Trap</a:t>
            </a:r>
          </a:p>
        </p:txBody>
      </p:sp>
      <p:sp>
        <p:nvSpPr>
          <p:cNvPr id="8201" name="Text Box 20"/>
          <p:cNvSpPr txBox="1">
            <a:spLocks noChangeArrowheads="1"/>
          </p:cNvSpPr>
          <p:nvPr/>
        </p:nvSpPr>
        <p:spPr bwMode="auto">
          <a:xfrm>
            <a:off x="7043739" y="2203450"/>
            <a:ext cx="1906587" cy="369332"/>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n-US" altLang="en-US" sz="1800">
                <a:latin typeface="Tahoma" panose="020B0604030504040204" pitchFamily="34" charset="0"/>
              </a:rPr>
              <a:t>Volume Ratio</a:t>
            </a:r>
          </a:p>
        </p:txBody>
      </p:sp>
      <p:sp>
        <p:nvSpPr>
          <p:cNvPr id="8202" name="AutoShape 24"/>
          <p:cNvSpPr>
            <a:spLocks noChangeArrowheads="1"/>
          </p:cNvSpPr>
          <p:nvPr/>
        </p:nvSpPr>
        <p:spPr bwMode="auto">
          <a:xfrm>
            <a:off x="3836988" y="1719263"/>
            <a:ext cx="228600" cy="304800"/>
          </a:xfrm>
          <a:prstGeom prst="rightArrow">
            <a:avLst>
              <a:gd name="adj1" fmla="val 50000"/>
              <a:gd name="adj2" fmla="val 25000"/>
            </a:avLst>
          </a:prstGeom>
          <a:solidFill>
            <a:schemeClr val="accent1"/>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endParaRPr lang="en-US" altLang="en-US">
              <a:latin typeface="Arial" panose="020B0604020202020204" pitchFamily="34" charset="0"/>
            </a:endParaRPr>
          </a:p>
        </p:txBody>
      </p:sp>
      <p:sp>
        <p:nvSpPr>
          <p:cNvPr id="8203" name="AutoShape 25"/>
          <p:cNvSpPr>
            <a:spLocks noChangeArrowheads="1"/>
          </p:cNvSpPr>
          <p:nvPr/>
        </p:nvSpPr>
        <p:spPr bwMode="auto">
          <a:xfrm>
            <a:off x="6735763" y="1704975"/>
            <a:ext cx="228600" cy="304800"/>
          </a:xfrm>
          <a:prstGeom prst="rightArrow">
            <a:avLst>
              <a:gd name="adj1" fmla="val 50000"/>
              <a:gd name="adj2" fmla="val 25000"/>
            </a:avLst>
          </a:prstGeom>
          <a:solidFill>
            <a:schemeClr val="accent1"/>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endParaRPr lang="en-US" altLang="en-US">
              <a:latin typeface="Arial" panose="020B0604020202020204" pitchFamily="34" charset="0"/>
            </a:endParaRPr>
          </a:p>
        </p:txBody>
      </p:sp>
      <p:sp>
        <p:nvSpPr>
          <p:cNvPr id="8204" name="Text Box 27"/>
          <p:cNvSpPr txBox="1">
            <a:spLocks noChangeArrowheads="1"/>
          </p:cNvSpPr>
          <p:nvPr/>
        </p:nvSpPr>
        <p:spPr bwMode="auto">
          <a:xfrm>
            <a:off x="4268789" y="5531762"/>
            <a:ext cx="2414587" cy="923330"/>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n-US" altLang="en-US" sz="1800" dirty="0">
                <a:solidFill>
                  <a:srgbClr val="00B0F0"/>
                </a:solidFill>
                <a:latin typeface="Tahoma" panose="020B0604030504040204" pitchFamily="34" charset="0"/>
              </a:rPr>
              <a:t>Reservoir Volume Reduction (Updating E-A &amp; E-S curves)</a:t>
            </a:r>
          </a:p>
        </p:txBody>
      </p:sp>
      <p:sp>
        <p:nvSpPr>
          <p:cNvPr id="8205" name="Text Box 28"/>
          <p:cNvSpPr txBox="1">
            <a:spLocks noChangeArrowheads="1"/>
          </p:cNvSpPr>
          <p:nvPr/>
        </p:nvSpPr>
        <p:spPr bwMode="auto">
          <a:xfrm>
            <a:off x="1725613" y="2714626"/>
            <a:ext cx="2000250" cy="2862322"/>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en-US" altLang="en-US" sz="1800" dirty="0">
                <a:latin typeface="Tahoma" panose="020B0604030504040204" pitchFamily="34" charset="0"/>
              </a:rPr>
              <a:t>Fall Velocities:</a:t>
            </a:r>
          </a:p>
          <a:p>
            <a:pPr>
              <a:spcBef>
                <a:spcPct val="0"/>
              </a:spcBef>
              <a:buFontTx/>
              <a:buAutoNum type="arabicPeriod"/>
            </a:pPr>
            <a:r>
              <a:rPr lang="en-US" altLang="en-US" sz="1800" dirty="0" err="1">
                <a:latin typeface="Tahoma" panose="020B0604030504040204" pitchFamily="34" charset="0"/>
              </a:rPr>
              <a:t>Rubey</a:t>
            </a:r>
            <a:endParaRPr lang="en-US" altLang="en-US" sz="1800" dirty="0">
              <a:latin typeface="Tahoma" panose="020B0604030504040204" pitchFamily="34" charset="0"/>
            </a:endParaRPr>
          </a:p>
          <a:p>
            <a:pPr>
              <a:spcBef>
                <a:spcPct val="0"/>
              </a:spcBef>
              <a:buFontTx/>
              <a:buAutoNum type="arabicPeriod"/>
            </a:pPr>
            <a:r>
              <a:rPr lang="en-US" altLang="en-US" sz="1800" dirty="0">
                <a:latin typeface="Tahoma" panose="020B0604030504040204" pitchFamily="34" charset="0"/>
              </a:rPr>
              <a:t>Van Rijn</a:t>
            </a:r>
          </a:p>
          <a:p>
            <a:pPr>
              <a:spcBef>
                <a:spcPct val="0"/>
              </a:spcBef>
              <a:buFontTx/>
              <a:buAutoNum type="arabicPeriod"/>
            </a:pPr>
            <a:r>
              <a:rPr lang="en-US" altLang="en-US" sz="1800" dirty="0" err="1">
                <a:latin typeface="Tahoma" panose="020B0604030504040204" pitchFamily="34" charset="0"/>
              </a:rPr>
              <a:t>Toffaleti</a:t>
            </a:r>
            <a:endParaRPr lang="en-US" altLang="en-US" sz="1800" dirty="0">
              <a:latin typeface="Tahoma" panose="020B0604030504040204" pitchFamily="34" charset="0"/>
            </a:endParaRPr>
          </a:p>
          <a:p>
            <a:pPr>
              <a:spcBef>
                <a:spcPct val="0"/>
              </a:spcBef>
              <a:buFontTx/>
              <a:buAutoNum type="arabicPeriod"/>
            </a:pPr>
            <a:r>
              <a:rPr lang="en-US" altLang="en-US" sz="1800" dirty="0">
                <a:latin typeface="Tahoma" panose="020B0604030504040204" pitchFamily="34" charset="0"/>
              </a:rPr>
              <a:t>Report 12</a:t>
            </a:r>
          </a:p>
          <a:p>
            <a:pPr>
              <a:spcBef>
                <a:spcPct val="0"/>
              </a:spcBef>
              <a:buFontTx/>
              <a:buAutoNum type="arabicPeriod"/>
            </a:pPr>
            <a:r>
              <a:rPr lang="en-US" altLang="en-US" sz="1800" dirty="0">
                <a:solidFill>
                  <a:srgbClr val="00B0F0"/>
                </a:solidFill>
                <a:latin typeface="Tahoma" panose="020B0604030504040204" pitchFamily="34" charset="0"/>
              </a:rPr>
              <a:t>Richardson and </a:t>
            </a:r>
            <a:r>
              <a:rPr lang="en-US" altLang="en-US" sz="1800" dirty="0" err="1">
                <a:solidFill>
                  <a:srgbClr val="00B0F0"/>
                </a:solidFill>
                <a:latin typeface="Tahoma" panose="020B0604030504040204" pitchFamily="34" charset="0"/>
              </a:rPr>
              <a:t>Zaki</a:t>
            </a:r>
            <a:r>
              <a:rPr lang="en-US" altLang="en-US" sz="1800" dirty="0">
                <a:solidFill>
                  <a:srgbClr val="00B0F0"/>
                </a:solidFill>
                <a:latin typeface="Tahoma" panose="020B0604030504040204" pitchFamily="34" charset="0"/>
              </a:rPr>
              <a:t> (1954) </a:t>
            </a:r>
          </a:p>
          <a:p>
            <a:pPr>
              <a:spcBef>
                <a:spcPct val="0"/>
              </a:spcBef>
              <a:buFontTx/>
              <a:buAutoNum type="arabicPeriod"/>
            </a:pPr>
            <a:r>
              <a:rPr lang="en-US" altLang="en-US" sz="1800" dirty="0">
                <a:solidFill>
                  <a:srgbClr val="00B0F0"/>
                </a:solidFill>
                <a:latin typeface="Tahoma" panose="020B0604030504040204" pitchFamily="34" charset="0"/>
              </a:rPr>
              <a:t>Kumbhakar (2017)</a:t>
            </a:r>
          </a:p>
        </p:txBody>
      </p:sp>
      <p:sp>
        <p:nvSpPr>
          <p:cNvPr id="8206" name="AutoShape 33"/>
          <p:cNvSpPr>
            <a:spLocks noChangeArrowheads="1"/>
          </p:cNvSpPr>
          <p:nvPr/>
        </p:nvSpPr>
        <p:spPr bwMode="auto">
          <a:xfrm>
            <a:off x="5278437" y="5251474"/>
            <a:ext cx="344487" cy="234950"/>
          </a:xfrm>
          <a:prstGeom prst="downArrow">
            <a:avLst>
              <a:gd name="adj1" fmla="val 50000"/>
              <a:gd name="adj2" fmla="val 25000"/>
            </a:avLst>
          </a:prstGeom>
          <a:solidFill>
            <a:schemeClr val="accent1"/>
          </a:solidFill>
          <a:ln w="9525" algn="ctr">
            <a:solidFill>
              <a:schemeClr val="tx1"/>
            </a:solidFill>
            <a:miter lim="800000"/>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endParaRPr lang="en-US" altLang="en-US">
              <a:latin typeface="Arial" panose="020B0604020202020204" pitchFamily="34" charset="0"/>
            </a:endParaRPr>
          </a:p>
        </p:txBody>
      </p:sp>
      <p:sp>
        <p:nvSpPr>
          <p:cNvPr id="8207" name="AutoShape 34"/>
          <p:cNvSpPr>
            <a:spLocks noChangeArrowheads="1"/>
          </p:cNvSpPr>
          <p:nvPr/>
        </p:nvSpPr>
        <p:spPr bwMode="auto">
          <a:xfrm>
            <a:off x="3781294" y="2752726"/>
            <a:ext cx="228600" cy="315913"/>
          </a:xfrm>
          <a:prstGeom prst="rightArrow">
            <a:avLst>
              <a:gd name="adj1" fmla="val 50000"/>
              <a:gd name="adj2" fmla="val 25002"/>
            </a:avLst>
          </a:prstGeom>
          <a:solidFill>
            <a:schemeClr val="accent1"/>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endParaRPr lang="en-US" altLang="en-US">
              <a:latin typeface="Arial" panose="020B0604020202020204" pitchFamily="34" charset="0"/>
            </a:endParaRPr>
          </a:p>
        </p:txBody>
      </p:sp>
      <p:sp>
        <p:nvSpPr>
          <p:cNvPr id="8208" name="Text Box 35"/>
          <p:cNvSpPr txBox="1">
            <a:spLocks noChangeArrowheads="1"/>
          </p:cNvSpPr>
          <p:nvPr/>
        </p:nvSpPr>
        <p:spPr bwMode="auto">
          <a:xfrm>
            <a:off x="9340850" y="1665288"/>
            <a:ext cx="1149350" cy="369332"/>
          </a:xfrm>
          <a:prstGeom prst="rect">
            <a:avLst/>
          </a:prstGeom>
          <a:solidFill>
            <a:srgbClr val="FF9933"/>
          </a:solidFill>
          <a:ln w="25400">
            <a:solidFill>
              <a:schemeClr val="tx1"/>
            </a:solidFill>
            <a:miter lim="800000"/>
            <a:headEnd/>
            <a:tailEnd/>
          </a:ln>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n-US" altLang="en-US" sz="1800">
                <a:latin typeface="Tahoma" panose="020B0604030504040204" pitchFamily="34" charset="0"/>
              </a:rPr>
              <a:t>Channel</a:t>
            </a:r>
          </a:p>
        </p:txBody>
      </p:sp>
      <p:sp>
        <p:nvSpPr>
          <p:cNvPr id="8209" name="AutoShape 36"/>
          <p:cNvSpPr>
            <a:spLocks noChangeArrowheads="1"/>
          </p:cNvSpPr>
          <p:nvPr/>
        </p:nvSpPr>
        <p:spPr bwMode="auto">
          <a:xfrm>
            <a:off x="9010650" y="1701800"/>
            <a:ext cx="228600" cy="304800"/>
          </a:xfrm>
          <a:prstGeom prst="rightArrow">
            <a:avLst>
              <a:gd name="adj1" fmla="val 50000"/>
              <a:gd name="adj2" fmla="val 25000"/>
            </a:avLst>
          </a:prstGeom>
          <a:solidFill>
            <a:schemeClr val="accent1"/>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endParaRPr lang="en-US" altLang="en-US">
              <a:latin typeface="Arial" panose="020B0604020202020204" pitchFamily="34" charset="0"/>
            </a:endParaRPr>
          </a:p>
        </p:txBody>
      </p:sp>
      <p:sp>
        <p:nvSpPr>
          <p:cNvPr id="8210" name="Text Box 37"/>
          <p:cNvSpPr txBox="1">
            <a:spLocks noChangeArrowheads="1"/>
          </p:cNvSpPr>
          <p:nvPr/>
        </p:nvSpPr>
        <p:spPr bwMode="auto">
          <a:xfrm>
            <a:off x="4230688" y="3872587"/>
            <a:ext cx="2439987" cy="369888"/>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n-US" altLang="en-US" sz="1800">
                <a:latin typeface="Tahoma" panose="020B0604030504040204" pitchFamily="34" charset="0"/>
              </a:rPr>
              <a:t>0% Sediment Trap</a:t>
            </a:r>
          </a:p>
        </p:txBody>
      </p:sp>
      <p:sp>
        <p:nvSpPr>
          <p:cNvPr id="8214" name="Text Box 37"/>
          <p:cNvSpPr txBox="1">
            <a:spLocks noChangeArrowheads="1"/>
          </p:cNvSpPr>
          <p:nvPr/>
        </p:nvSpPr>
        <p:spPr bwMode="auto">
          <a:xfrm>
            <a:off x="4234182" y="4405288"/>
            <a:ext cx="2439987" cy="647700"/>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n-US" altLang="en-US" sz="1800">
                <a:latin typeface="Tahoma" panose="020B0604030504040204" pitchFamily="34" charset="0"/>
              </a:rPr>
              <a:t>Specified </a:t>
            </a:r>
            <a:br>
              <a:rPr lang="en-US" altLang="en-US" sz="1800">
                <a:latin typeface="Tahoma" panose="020B0604030504040204" pitchFamily="34" charset="0"/>
              </a:rPr>
            </a:br>
            <a:r>
              <a:rPr lang="en-US" altLang="en-US" sz="1800">
                <a:latin typeface="Tahoma" panose="020B0604030504040204" pitchFamily="34" charset="0"/>
              </a:rPr>
              <a:t>Sediment Trap</a:t>
            </a:r>
          </a:p>
        </p:txBody>
      </p:sp>
      <p:sp>
        <p:nvSpPr>
          <p:cNvPr id="2" name="Text Box 13">
            <a:extLst>
              <a:ext uri="{FF2B5EF4-FFF2-40B4-BE49-F238E27FC236}">
                <a16:creationId xmlns:a16="http://schemas.microsoft.com/office/drawing/2014/main" id="{92D4DB63-1898-853C-8072-5BAD7A7EF309}"/>
              </a:ext>
            </a:extLst>
          </p:cNvPr>
          <p:cNvSpPr txBox="1">
            <a:spLocks noChangeArrowheads="1"/>
          </p:cNvSpPr>
          <p:nvPr/>
        </p:nvSpPr>
        <p:spPr bwMode="auto">
          <a:xfrm>
            <a:off x="4217986" y="2831951"/>
            <a:ext cx="2465387" cy="369332"/>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en-US" altLang="en-US" sz="1800" dirty="0">
                <a:solidFill>
                  <a:srgbClr val="00B0F0"/>
                </a:solidFill>
                <a:latin typeface="Tahoma" panose="020B0604030504040204" pitchFamily="34" charset="0"/>
              </a:rPr>
              <a:t>Chen Sediment Trap</a:t>
            </a:r>
          </a:p>
        </p:txBody>
      </p:sp>
      <p:sp>
        <p:nvSpPr>
          <p:cNvPr id="3" name="Rectangle 2">
            <a:extLst>
              <a:ext uri="{FF2B5EF4-FFF2-40B4-BE49-F238E27FC236}">
                <a16:creationId xmlns:a16="http://schemas.microsoft.com/office/drawing/2014/main" id="{C00CEE77-CF9A-4411-D2BA-91C761C34D5F}"/>
              </a:ext>
            </a:extLst>
          </p:cNvPr>
          <p:cNvSpPr/>
          <p:nvPr/>
        </p:nvSpPr>
        <p:spPr>
          <a:xfrm>
            <a:off x="4065588" y="2203450"/>
            <a:ext cx="2751418" cy="2949575"/>
          </a:xfrm>
          <a:prstGeom prst="rect">
            <a:avLst/>
          </a:prstGeom>
          <a:noFill/>
          <a:ln w="2857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6D6FA8-0B89-4853-AEA0-1BC66EF557C8}"/>
              </a:ext>
            </a:extLst>
          </p:cNvPr>
          <p:cNvSpPr>
            <a:spLocks noGrp="1"/>
          </p:cNvSpPr>
          <p:nvPr>
            <p:ph type="title"/>
          </p:nvPr>
        </p:nvSpPr>
        <p:spPr/>
        <p:txBody>
          <a:bodyPr/>
          <a:lstStyle/>
          <a:p>
            <a:r>
              <a:rPr lang="en-US" dirty="0"/>
              <a:t>Reservoir Volume Reduction Process</a:t>
            </a:r>
          </a:p>
        </p:txBody>
      </p:sp>
      <p:pic>
        <p:nvPicPr>
          <p:cNvPr id="6" name="Content Placeholder 5">
            <a:extLst>
              <a:ext uri="{FF2B5EF4-FFF2-40B4-BE49-F238E27FC236}">
                <a16:creationId xmlns:a16="http://schemas.microsoft.com/office/drawing/2014/main" id="{A03B6426-3B81-411C-958B-5885469DEA88}"/>
              </a:ext>
            </a:extLst>
          </p:cNvPr>
          <p:cNvPicPr>
            <a:picLocks noGrp="1" noRot="1" noChangeAspect="1" noMove="1" noResize="1" noEditPoints="1" noAdjustHandles="1" noChangeArrowheads="1" noChangeShapeType="1" noCrop="1"/>
          </p:cNvPicPr>
          <p:nvPr>
            <p:ph idx="1"/>
          </p:nvPr>
        </p:nvPicPr>
        <p:blipFill>
          <a:blip r:embed="rId2"/>
          <a:stretch>
            <a:fillRect/>
          </a:stretch>
        </p:blipFill>
        <p:spPr>
          <a:xfrm>
            <a:off x="266700" y="893111"/>
            <a:ext cx="11658600" cy="5076010"/>
          </a:xfrm>
          <a:prstGeom prst="rect">
            <a:avLst/>
          </a:prstGeom>
        </p:spPr>
      </p:pic>
      <p:sp>
        <p:nvSpPr>
          <p:cNvPr id="3" name="TextBox 2">
            <a:extLst>
              <a:ext uri="{FF2B5EF4-FFF2-40B4-BE49-F238E27FC236}">
                <a16:creationId xmlns:a16="http://schemas.microsoft.com/office/drawing/2014/main" id="{398D3613-A98B-DD7B-0155-CD1E4615CC89}"/>
              </a:ext>
            </a:extLst>
          </p:cNvPr>
          <p:cNvSpPr txBox="1"/>
          <p:nvPr/>
        </p:nvSpPr>
        <p:spPr>
          <a:xfrm>
            <a:off x="4944065" y="5964889"/>
            <a:ext cx="5887317" cy="646331"/>
          </a:xfrm>
          <a:prstGeom prst="rect">
            <a:avLst/>
          </a:prstGeom>
          <a:noFill/>
        </p:spPr>
        <p:txBody>
          <a:bodyPr wrap="none" rtlCol="0">
            <a:spAutoFit/>
          </a:bodyPr>
          <a:lstStyle/>
          <a:p>
            <a:r>
              <a:rPr lang="en-US" dirty="0"/>
              <a:t>Clay &amp; Slit: Only 1-Option (V-Shape)</a:t>
            </a:r>
          </a:p>
          <a:p>
            <a:r>
              <a:rPr lang="en-US" dirty="0"/>
              <a:t>Sand &amp; Gravel: 2-Optopn (V-Shape or Elongated Taper)</a:t>
            </a:r>
          </a:p>
        </p:txBody>
      </p:sp>
    </p:spTree>
    <p:extLst>
      <p:ext uri="{BB962C8B-B14F-4D97-AF65-F5344CB8AC3E}">
        <p14:creationId xmlns:p14="http://schemas.microsoft.com/office/powerpoint/2010/main" val="2846793293"/>
      </p:ext>
    </p:extLst>
  </p:cSld>
  <p:clrMapOvr>
    <a:masterClrMapping/>
  </p:clrMapOvr>
</p:sld>
</file>

<file path=ppt/theme/theme1.xml><?xml version="1.0" encoding="utf-8"?>
<a:theme xmlns:a="http://schemas.openxmlformats.org/drawingml/2006/main" name="ThemeHEC_Town_Hall_PPT">
  <a:themeElements>
    <a:clrScheme name="USACE">
      <a:dk1>
        <a:srgbClr val="000000"/>
      </a:dk1>
      <a:lt1>
        <a:srgbClr val="83847A"/>
      </a:lt1>
      <a:dk2>
        <a:srgbClr val="FFFFFF"/>
      </a:dk2>
      <a:lt2>
        <a:srgbClr val="A3A3A3"/>
      </a:lt2>
      <a:accent1>
        <a:srgbClr val="82786F"/>
      </a:accent1>
      <a:accent2>
        <a:srgbClr val="6E8778"/>
      </a:accent2>
      <a:accent3>
        <a:srgbClr val="705C38"/>
      </a:accent3>
      <a:accent4>
        <a:srgbClr val="3E6682"/>
      </a:accent4>
      <a:accent5>
        <a:srgbClr val="663830"/>
      </a:accent5>
      <a:accent6>
        <a:srgbClr val="DF1F2E"/>
      </a:accent6>
      <a:hlink>
        <a:srgbClr val="3E6682"/>
      </a:hlink>
      <a:folHlink>
        <a:srgbClr val="DF1F2E"/>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HEC_USACE_Presentation_Template_2020.potx" id="{97464ADE-7B83-4FE6-88B6-1504DB312CF7}" vid="{C41AA59A-8CA8-448A-8A5E-64A18ECA6E45}"/>
    </a:ext>
  </a:extLst>
</a:theme>
</file>

<file path=ppt/theme/theme2.xml><?xml version="1.0" encoding="utf-8"?>
<a:theme xmlns:a="http://schemas.openxmlformats.org/drawingml/2006/main" name="Chart Color Templates">
  <a:themeElements>
    <a:clrScheme name="USACE Charts">
      <a:dk1>
        <a:srgbClr val="000000"/>
      </a:dk1>
      <a:lt1>
        <a:srgbClr val="FFFFFF"/>
      </a:lt1>
      <a:dk2>
        <a:srgbClr val="3E6682"/>
      </a:dk2>
      <a:lt2>
        <a:srgbClr val="D9D9D9"/>
      </a:lt2>
      <a:accent1>
        <a:srgbClr val="50771B"/>
      </a:accent1>
      <a:accent2>
        <a:srgbClr val="FCAE3B"/>
      </a:accent2>
      <a:accent3>
        <a:srgbClr val="705C38"/>
      </a:accent3>
      <a:accent4>
        <a:srgbClr val="532476"/>
      </a:accent4>
      <a:accent5>
        <a:srgbClr val="DF1F2E"/>
      </a:accent5>
      <a:accent6>
        <a:srgbClr val="82786F"/>
      </a:accent6>
      <a:hlink>
        <a:srgbClr val="3E6682"/>
      </a:hlink>
      <a:folHlink>
        <a:srgbClr val="DF1F2E"/>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HEC_USACE_Presentation_Template_2020.potx" id="{97464ADE-7B83-4FE6-88B6-1504DB312CF7}" vid="{08A44E30-BBAC-4399-95A2-4A24DF3E50BD}"/>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HEC_USACE_Presentation_Template_2020</Template>
  <TotalTime>9065</TotalTime>
  <Words>2400</Words>
  <Application>Microsoft Office PowerPoint</Application>
  <PresentationFormat>Widescreen</PresentationFormat>
  <Paragraphs>414</Paragraphs>
  <Slides>34</Slides>
  <Notes>8</Notes>
  <HiddenSlides>0</HiddenSlides>
  <MMClips>0</MMClips>
  <ScaleCrop>false</ScaleCrop>
  <HeadingPairs>
    <vt:vector size="8" baseType="variant">
      <vt:variant>
        <vt:lpstr>Fonts Used</vt:lpstr>
      </vt:variant>
      <vt:variant>
        <vt:i4>8</vt:i4>
      </vt:variant>
      <vt:variant>
        <vt:lpstr>Theme</vt:lpstr>
      </vt:variant>
      <vt:variant>
        <vt:i4>2</vt:i4>
      </vt:variant>
      <vt:variant>
        <vt:lpstr>Embedded OLE Servers</vt:lpstr>
      </vt:variant>
      <vt:variant>
        <vt:i4>1</vt:i4>
      </vt:variant>
      <vt:variant>
        <vt:lpstr>Slide Titles</vt:lpstr>
      </vt:variant>
      <vt:variant>
        <vt:i4>34</vt:i4>
      </vt:variant>
    </vt:vector>
  </HeadingPairs>
  <TitlesOfParts>
    <vt:vector size="45" baseType="lpstr">
      <vt:lpstr>-apple-system</vt:lpstr>
      <vt:lpstr>Arial</vt:lpstr>
      <vt:lpstr>Calibri</vt:lpstr>
      <vt:lpstr>Cambria Math</vt:lpstr>
      <vt:lpstr>Open Sans</vt:lpstr>
      <vt:lpstr>Tahoma</vt:lpstr>
      <vt:lpstr>Times New Roman</vt:lpstr>
      <vt:lpstr>Wingdings</vt:lpstr>
      <vt:lpstr>ThemeHEC_Town_Hall_PPT</vt:lpstr>
      <vt:lpstr>Chart Color Templates</vt:lpstr>
      <vt:lpstr>Equation</vt:lpstr>
      <vt:lpstr>Debris Reservoir Routing Analysis</vt:lpstr>
      <vt:lpstr>overview</vt:lpstr>
      <vt:lpstr>Fire impacts on debris basin and reservoir</vt:lpstr>
      <vt:lpstr>overview</vt:lpstr>
      <vt:lpstr>Data requirement FOR RESERVOIR ELEMENT</vt:lpstr>
      <vt:lpstr>overview</vt:lpstr>
      <vt:lpstr>HEC-HMS Post-Fire Hydrology &amp; Debris Flow Analysis Features</vt:lpstr>
      <vt:lpstr>RESERVOIR sediment ROUTING PROCESSES</vt:lpstr>
      <vt:lpstr>Reservoir Volume Reduction Process</vt:lpstr>
      <vt:lpstr>Chen’s Sediment Trap (Chen 1975)</vt:lpstr>
      <vt:lpstr>Chen Sediment Trap</vt:lpstr>
      <vt:lpstr>Brune’s Sediment Trap (Brune 1953)</vt:lpstr>
      <vt:lpstr>Brune Sediment Trap</vt:lpstr>
      <vt:lpstr>Methodology</vt:lpstr>
      <vt:lpstr>Reservoir volume reduction calculation process</vt:lpstr>
      <vt:lpstr>HEC-HMS GUI for two sediment trap efficiency Methods</vt:lpstr>
      <vt:lpstr>overview</vt:lpstr>
      <vt:lpstr>PowerPoint Presentation</vt:lpstr>
      <vt:lpstr>PowerPoint Presentation</vt:lpstr>
      <vt:lpstr>Summary of simulation results</vt:lpstr>
      <vt:lpstr>Debris Basin Operation &amp; Maintenance </vt:lpstr>
      <vt:lpstr>HMS Models for Large Reservoir Volume Reduction</vt:lpstr>
      <vt:lpstr>HMS Reservoir Sedimentation Models  (Webinar: Reservoir Sedimentation (https://www.hec.usace.army.mil/confluence/pages/viewpage.action?pageId=51479129))</vt:lpstr>
      <vt:lpstr>Tuttle Creek Results</vt:lpstr>
      <vt:lpstr>Updated Tuttle Creek Results (Research)</vt:lpstr>
      <vt:lpstr>Kanopolis Results (older Surveys)</vt:lpstr>
      <vt:lpstr>Perry Results</vt:lpstr>
      <vt:lpstr>Pool Elevation</vt:lpstr>
      <vt:lpstr>HEC-RAS Comparison</vt:lpstr>
      <vt:lpstr>Looking for Dataset with wildfire events: Please contact me (jay.h.pak@usace.army.mil) if you have field data.</vt:lpstr>
      <vt:lpstr>overview</vt:lpstr>
      <vt:lpstr>Need to improve for Reservoir Element</vt:lpstr>
      <vt:lpstr>references</vt:lpstr>
      <vt:lpstr>Questions and Feedback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Pak, Jang H (Jay) CIV USARMY CEIWR-HEC (USA)</dc:creator>
  <cp:lastModifiedBy>Pak, Jang H (Jay) CIV USARMY CEIWR (USA)</cp:lastModifiedBy>
  <cp:revision>248</cp:revision>
  <dcterms:created xsi:type="dcterms:W3CDTF">2021-09-28T17:38:01Z</dcterms:created>
  <dcterms:modified xsi:type="dcterms:W3CDTF">2023-10-29T18:06:41Z</dcterms:modified>
</cp:coreProperties>
</file>