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17"/>
  </p:notesMasterIdLst>
  <p:handoutMasterIdLst>
    <p:handoutMasterId r:id="rId18"/>
  </p:handoutMasterIdLst>
  <p:sldIdLst>
    <p:sldId id="435" r:id="rId4"/>
    <p:sldId id="438" r:id="rId5"/>
    <p:sldId id="441" r:id="rId6"/>
    <p:sldId id="988" r:id="rId7"/>
    <p:sldId id="406" r:id="rId8"/>
    <p:sldId id="407" r:id="rId9"/>
    <p:sldId id="410" r:id="rId10"/>
    <p:sldId id="1050" r:id="rId11"/>
    <p:sldId id="1085" r:id="rId12"/>
    <p:sldId id="1086" r:id="rId13"/>
    <p:sldId id="1088" r:id="rId14"/>
    <p:sldId id="1090" r:id="rId15"/>
    <p:sldId id="1091" r:id="rId16"/>
  </p:sldIdLst>
  <p:sldSz cx="9144000" cy="6858000" type="screen4x3"/>
  <p:notesSz cx="7010400" cy="9296400"/>
  <p:embeddedFontLst>
    <p:embeddedFont>
      <p:font typeface="ＭＳ Ｐゴシック" panose="020B0600070205080204" pitchFamily="34" charset="-128"/>
      <p:regular r:id="rId19"/>
    </p:embeddedFont>
    <p:embeddedFont>
      <p:font typeface="Tahoma" panose="020B0604030504040204" pitchFamily="34" charset="0"/>
      <p:regular r:id="rId20"/>
      <p:bold r:id="rId21"/>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66FF"/>
    <a:srgbClr val="B19563"/>
    <a:srgbClr val="FF6600"/>
    <a:srgbClr val="336699"/>
    <a:srgbClr val="00B050"/>
    <a:srgbClr val="FF5050"/>
    <a:srgbClr val="00B0F0"/>
    <a:srgbClr val="007A37"/>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54" autoAdjust="0"/>
    <p:restoredTop sz="94960" autoAdjust="0"/>
  </p:normalViewPr>
  <p:slideViewPr>
    <p:cSldViewPr snapToGrid="0">
      <p:cViewPr varScale="1">
        <p:scale>
          <a:sx n="157" d="100"/>
          <a:sy n="157" d="100"/>
        </p:scale>
        <p:origin x="1812" y="150"/>
      </p:cViewPr>
      <p:guideLst>
        <p:guide orient="horz" pos="2160"/>
        <p:guide pos="2880"/>
      </p:guideLst>
    </p:cSldViewPr>
  </p:slideViewPr>
  <p:notesTextViewPr>
    <p:cViewPr>
      <p:scale>
        <a:sx n="3" d="2"/>
        <a:sy n="3" d="2"/>
      </p:scale>
      <p:origin x="0" y="0"/>
    </p:cViewPr>
  </p:notesTextViewPr>
  <p:sorterViewPr>
    <p:cViewPr varScale="1">
      <p:scale>
        <a:sx n="1" d="1"/>
        <a:sy n="1" d="1"/>
      </p:scale>
      <p:origin x="0" y="-4194"/>
    </p:cViewPr>
  </p:sorterViewPr>
  <p:notesViewPr>
    <p:cSldViewPr snapToGrid="0">
      <p:cViewPr varScale="1">
        <p:scale>
          <a:sx n="118" d="100"/>
          <a:sy n="118" d="100"/>
        </p:scale>
        <p:origin x="5034"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font" Target="fonts/font3.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font" Target="fonts/font1.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8/21/2024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47B44F20-0FCC-DFDC-618C-1064E3CABB85}"/>
              </a:ext>
            </a:extLst>
          </p:cNvPr>
          <p:cNvSpPr>
            <a:spLocks noGrp="1" noRot="1" noChangeAspect="1" noTextEdit="1"/>
          </p:cNvSpPr>
          <p:nvPr>
            <p:ph type="sldImg"/>
          </p:nvPr>
        </p:nvSpPr>
        <p:spPr>
          <a:xfrm>
            <a:off x="1141413" y="720725"/>
            <a:ext cx="5032375" cy="3775075"/>
          </a:xfrm>
          <a:ln/>
        </p:spPr>
      </p:sp>
      <p:sp>
        <p:nvSpPr>
          <p:cNvPr id="10243" name="Notes Placeholder 2">
            <a:extLst>
              <a:ext uri="{FF2B5EF4-FFF2-40B4-BE49-F238E27FC236}">
                <a16:creationId xmlns:a16="http://schemas.microsoft.com/office/drawing/2014/main" id="{007412BF-F15B-BBE7-0E0B-6C9FB16D472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244" name="Slide Number Placeholder 3">
            <a:extLst>
              <a:ext uri="{FF2B5EF4-FFF2-40B4-BE49-F238E27FC236}">
                <a16:creationId xmlns:a16="http://schemas.microsoft.com/office/drawing/2014/main" id="{D032AB1B-4A85-AD31-5516-8E60513FC09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Tahoma" panose="020B0604030504040204" pitchFamily="34" charset="0"/>
              </a:defRPr>
            </a:lvl1pPr>
            <a:lvl2pPr marL="742950" indent="-285750" defTabSz="966788">
              <a:defRPr>
                <a:solidFill>
                  <a:schemeClr val="tx1"/>
                </a:solidFill>
                <a:latin typeface="Tahoma" panose="020B0604030504040204" pitchFamily="34" charset="0"/>
              </a:defRPr>
            </a:lvl2pPr>
            <a:lvl3pPr marL="1143000" indent="-228600" defTabSz="966788">
              <a:defRPr>
                <a:solidFill>
                  <a:schemeClr val="tx1"/>
                </a:solidFill>
                <a:latin typeface="Tahoma" panose="020B0604030504040204" pitchFamily="34" charset="0"/>
              </a:defRPr>
            </a:lvl3pPr>
            <a:lvl4pPr marL="1600200" indent="-228600" defTabSz="966788">
              <a:defRPr>
                <a:solidFill>
                  <a:schemeClr val="tx1"/>
                </a:solidFill>
                <a:latin typeface="Tahoma" panose="020B0604030504040204" pitchFamily="34" charset="0"/>
              </a:defRPr>
            </a:lvl4pPr>
            <a:lvl5pPr marL="2057400" indent="-228600" defTabSz="966788">
              <a:defRPr>
                <a:solidFill>
                  <a:schemeClr val="tx1"/>
                </a:solidFill>
                <a:latin typeface="Tahoma" panose="020B0604030504040204" pitchFamily="34" charset="0"/>
              </a:defRPr>
            </a:lvl5pPr>
            <a:lvl6pPr marL="2514600" indent="-228600" defTabSz="966788" eaLnBrk="0" fontAlgn="base" hangingPunct="0">
              <a:spcBef>
                <a:spcPct val="0"/>
              </a:spcBef>
              <a:spcAft>
                <a:spcPct val="0"/>
              </a:spcAft>
              <a:defRPr>
                <a:solidFill>
                  <a:schemeClr val="tx1"/>
                </a:solidFill>
                <a:latin typeface="Tahoma" panose="020B0604030504040204" pitchFamily="34" charset="0"/>
              </a:defRPr>
            </a:lvl6pPr>
            <a:lvl7pPr marL="2971800" indent="-228600" defTabSz="966788" eaLnBrk="0" fontAlgn="base" hangingPunct="0">
              <a:spcBef>
                <a:spcPct val="0"/>
              </a:spcBef>
              <a:spcAft>
                <a:spcPct val="0"/>
              </a:spcAft>
              <a:defRPr>
                <a:solidFill>
                  <a:schemeClr val="tx1"/>
                </a:solidFill>
                <a:latin typeface="Tahoma" panose="020B0604030504040204" pitchFamily="34" charset="0"/>
              </a:defRPr>
            </a:lvl7pPr>
            <a:lvl8pPr marL="3429000" indent="-228600" defTabSz="966788" eaLnBrk="0" fontAlgn="base" hangingPunct="0">
              <a:spcBef>
                <a:spcPct val="0"/>
              </a:spcBef>
              <a:spcAft>
                <a:spcPct val="0"/>
              </a:spcAft>
              <a:defRPr>
                <a:solidFill>
                  <a:schemeClr val="tx1"/>
                </a:solidFill>
                <a:latin typeface="Tahoma" panose="020B0604030504040204" pitchFamily="34" charset="0"/>
              </a:defRPr>
            </a:lvl8pPr>
            <a:lvl9pPr marL="3886200" indent="-228600" defTabSz="966788" eaLnBrk="0" fontAlgn="base" hangingPunct="0">
              <a:spcBef>
                <a:spcPct val="0"/>
              </a:spcBef>
              <a:spcAft>
                <a:spcPct val="0"/>
              </a:spcAft>
              <a:defRPr>
                <a:solidFill>
                  <a:schemeClr val="tx1"/>
                </a:solidFill>
                <a:latin typeface="Tahoma" panose="020B0604030504040204" pitchFamily="34" charset="0"/>
              </a:defRPr>
            </a:lvl9pPr>
          </a:lstStyle>
          <a:p>
            <a:fld id="{823E724A-94A6-4846-BA9D-A787EF5DCE7B}" type="slidenum">
              <a:rPr lang="en-US" altLang="en-US">
                <a:latin typeface="Arial" panose="020B0604020202020204" pitchFamily="34" charset="0"/>
              </a:rPr>
              <a:pPr/>
              <a:t>2</a:t>
            </a:fld>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Within this presentation:</a:t>
            </a:r>
          </a:p>
          <a:p>
            <a:pPr marL="628650" lvl="1" indent="-171450">
              <a:buFont typeface="Arial" panose="020B0604020202020204" pitchFamily="34" charset="0"/>
              <a:buChar char="•"/>
            </a:pPr>
            <a:r>
              <a:rPr lang="en-US" dirty="0"/>
              <a:t>Discuss why we added the 2D flow and sediment transport capabilities to HEC-HMS</a:t>
            </a:r>
          </a:p>
          <a:p>
            <a:pPr marL="628650" lvl="1" indent="-171450">
              <a:buFont typeface="Arial" panose="020B0604020202020204" pitchFamily="34" charset="0"/>
              <a:buChar char="•"/>
            </a:pPr>
            <a:r>
              <a:rPr lang="en-US" dirty="0"/>
              <a:t>Go over some of the technical background and significance of these features</a:t>
            </a:r>
          </a:p>
          <a:p>
            <a:pPr marL="628650" lvl="1" indent="-171450">
              <a:buFont typeface="Arial" panose="020B0604020202020204" pitchFamily="34" charset="0"/>
              <a:buChar char="•"/>
            </a:pPr>
            <a:r>
              <a:rPr lang="en-US" dirty="0"/>
              <a:t>Then, we’ll demo these new capabilities within the software</a:t>
            </a:r>
          </a:p>
          <a:p>
            <a:pPr marL="628650" lvl="1" indent="-171450">
              <a:buFont typeface="Arial" panose="020B0604020202020204" pitchFamily="34" charset="0"/>
              <a:buChar char="•"/>
            </a:pPr>
            <a:r>
              <a:rPr lang="en-US" dirty="0"/>
              <a:t>We’ll finish with tech transfer documentation, discussion of our next steps and planned future improvements, and take questions</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a:t>
            </a:fld>
            <a:endParaRPr lang="en-US" altLang="en-US"/>
          </a:p>
        </p:txBody>
      </p:sp>
    </p:spTree>
    <p:extLst>
      <p:ext uri="{BB962C8B-B14F-4D97-AF65-F5344CB8AC3E}">
        <p14:creationId xmlns:p14="http://schemas.microsoft.com/office/powerpoint/2010/main" val="3300165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We set out to implement the 2D solver that was pioneered by the HEC-RAS team within HEC-HMS as part of a USACE R&amp;D project</a:t>
            </a:r>
          </a:p>
          <a:p>
            <a:pPr marL="165261" indent="-165261">
              <a:buFont typeface="Arial" panose="020B0604020202020204" pitchFamily="34" charset="0"/>
              <a:buChar char="•"/>
            </a:pPr>
            <a:r>
              <a:rPr lang="en-US" dirty="0"/>
              <a:t>This would expose the 2D solver to a new array of hydrologic </a:t>
            </a:r>
            <a:r>
              <a:rPr lang="en-US" baseline="0" dirty="0"/>
              <a:t>applications</a:t>
            </a:r>
          </a:p>
          <a:p>
            <a:pPr marL="165261" indent="-165261">
              <a:buFont typeface="Arial" panose="020B0604020202020204" pitchFamily="34" charset="0"/>
              <a:buChar char="•"/>
            </a:pPr>
            <a:r>
              <a:rPr lang="en-US" baseline="0" dirty="0"/>
              <a:t>As improvements are made to the solver, both teams benefit and the solver becomes more robust</a:t>
            </a:r>
          </a:p>
          <a:p>
            <a:pPr marL="165261" indent="-165261">
              <a:buFont typeface="Arial" panose="020B0604020202020204" pitchFamily="34" charset="0"/>
              <a:buChar char="•"/>
            </a:pPr>
            <a:r>
              <a:rPr lang="en-US" baseline="0" dirty="0"/>
              <a:t>We also set out to release the 2D flow and sediment transport capabilities to a wide range of platforms including Windows, MacOS, and Linux</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97871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2433687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14 Precipitation Gages &amp; 5 Stream Gages</a:t>
            </a:r>
          </a:p>
          <a:p>
            <a:pPr marL="165261" indent="-165261">
              <a:buFont typeface="Arial" panose="020B0604020202020204" pitchFamily="34" charset="0"/>
              <a:buChar char="•"/>
            </a:pPr>
            <a:r>
              <a:rPr lang="en-US" baseline="0" dirty="0"/>
              <a:t>356 mi2</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398375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603336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460082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9314548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pic>
        <p:nvPicPr>
          <p:cNvPr id="8" name="Picture 7">
            <a:extLst>
              <a:ext uri="{FF2B5EF4-FFF2-40B4-BE49-F238E27FC236}">
                <a16:creationId xmlns:a16="http://schemas.microsoft.com/office/drawing/2014/main" id="{9B70F0DC-5A6C-4D5E-8DD6-6155FE80A9CE}"/>
              </a:ext>
            </a:extLst>
          </p:cNvPr>
          <p:cNvPicPr>
            <a:picLocks noChangeAspect="1"/>
          </p:cNvPicPr>
          <p:nvPr userDrawn="1"/>
        </p:nvPicPr>
        <p:blipFill>
          <a:blip r:embed="rId2"/>
          <a:stretch>
            <a:fillRect/>
          </a:stretch>
        </p:blipFill>
        <p:spPr>
          <a:xfrm flipV="1">
            <a:off x="5296437" y="5662678"/>
            <a:ext cx="888656" cy="476853"/>
          </a:xfrm>
          <a:prstGeom prst="rect">
            <a:avLst/>
          </a:prstGeom>
        </p:spPr>
      </p:pic>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pic>
        <p:nvPicPr>
          <p:cNvPr id="7" name="Picture 6">
            <a:extLst>
              <a:ext uri="{FF2B5EF4-FFF2-40B4-BE49-F238E27FC236}">
                <a16:creationId xmlns:a16="http://schemas.microsoft.com/office/drawing/2014/main" id="{5FC01139-051F-4C52-AE01-0DE5DB68F06D}"/>
              </a:ext>
            </a:extLst>
          </p:cNvPr>
          <p:cNvPicPr>
            <a:picLocks noChangeAspect="1"/>
          </p:cNvPicPr>
          <p:nvPr userDrawn="1"/>
        </p:nvPicPr>
        <p:blipFill>
          <a:blip r:embed="rId2"/>
          <a:stretch>
            <a:fillRect/>
          </a:stretch>
        </p:blipFill>
        <p:spPr>
          <a:xfrm flipV="1">
            <a:off x="5375160" y="5626342"/>
            <a:ext cx="888656" cy="476853"/>
          </a:xfrm>
          <a:prstGeom prst="rect">
            <a:avLst/>
          </a:prstGeom>
        </p:spPr>
      </p:pic>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56353"/>
            <a:ext cx="2057400" cy="365125"/>
          </a:xfrm>
          <a:prstGeom prst="rect">
            <a:avLst/>
          </a:prstGeom>
        </p:spPr>
        <p:txBody>
          <a:bodyPr/>
          <a:lstStyle/>
          <a:p>
            <a:endParaRPr lang="en-US"/>
          </a:p>
        </p:txBody>
      </p:sp>
      <p:sp>
        <p:nvSpPr>
          <p:cNvPr id="5" name="Footer Placeholder 4"/>
          <p:cNvSpPr>
            <a:spLocks noGrp="1"/>
          </p:cNvSpPr>
          <p:nvPr>
            <p:ph type="ftr" sz="quarter" idx="11"/>
          </p:nvPr>
        </p:nvSpPr>
        <p:spPr>
          <a:xfrm>
            <a:off x="3028950" y="6356353"/>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6808657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457200" y="1600202"/>
            <a:ext cx="8229600" cy="4525963"/>
          </a:xfrm>
        </p:spPr>
        <p:txBody>
          <a:bodyPr/>
          <a:lstStyle/>
          <a:p>
            <a:pPr lvl="0"/>
            <a:endParaRPr lang="en-US" noProof="0"/>
          </a:p>
        </p:txBody>
      </p:sp>
    </p:spTree>
    <p:extLst>
      <p:ext uri="{BB962C8B-B14F-4D97-AF65-F5344CB8AC3E}">
        <p14:creationId xmlns:p14="http://schemas.microsoft.com/office/powerpoint/2010/main" val="38873363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7">
            <a:extLst>
              <a:ext uri="{FF2B5EF4-FFF2-40B4-BE49-F238E27FC236}">
                <a16:creationId xmlns:a16="http://schemas.microsoft.com/office/drawing/2014/main" id="{92353371-47B7-3562-1C0C-F5801731967A}"/>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18">
            <a:extLst>
              <a:ext uri="{FF2B5EF4-FFF2-40B4-BE49-F238E27FC236}">
                <a16:creationId xmlns:a16="http://schemas.microsoft.com/office/drawing/2014/main" id="{BF8AD543-2A2B-3E26-E75A-379D7FD09E46}"/>
              </a:ext>
            </a:extLst>
          </p:cNvPr>
          <p:cNvSpPr>
            <a:spLocks noGrp="1" noChangeArrowheads="1"/>
          </p:cNvSpPr>
          <p:nvPr>
            <p:ph type="ftr" sz="quarter" idx="11"/>
          </p:nvPr>
        </p:nvSpPr>
        <p:spPr>
          <a:ln/>
        </p:spPr>
        <p:txBody>
          <a:bodyPr/>
          <a:lstStyle>
            <a:lvl1pPr>
              <a:defRPr/>
            </a:lvl1pPr>
          </a:lstStyle>
          <a:p>
            <a:pPr>
              <a:defRPr/>
            </a:pPr>
            <a:r>
              <a:rPr lang="en-US"/>
              <a:t>Hydrologic Engineering Center</a:t>
            </a:r>
          </a:p>
        </p:txBody>
      </p:sp>
      <p:sp>
        <p:nvSpPr>
          <p:cNvPr id="9" name="Rectangle 19">
            <a:extLst>
              <a:ext uri="{FF2B5EF4-FFF2-40B4-BE49-F238E27FC236}">
                <a16:creationId xmlns:a16="http://schemas.microsoft.com/office/drawing/2014/main" id="{CED4E81B-3E20-3694-8F18-AC29FA399C93}"/>
              </a:ext>
            </a:extLst>
          </p:cNvPr>
          <p:cNvSpPr>
            <a:spLocks noGrp="1" noChangeArrowheads="1"/>
          </p:cNvSpPr>
          <p:nvPr>
            <p:ph type="sldNum" sz="quarter" idx="12"/>
          </p:nvPr>
        </p:nvSpPr>
        <p:spPr>
          <a:ln/>
        </p:spPr>
        <p:txBody>
          <a:bodyPr/>
          <a:lstStyle>
            <a:lvl1pPr>
              <a:defRPr/>
            </a:lvl1pPr>
          </a:lstStyle>
          <a:p>
            <a:fld id="{73850B31-F722-442F-8A2B-06C50C23A0CC}" type="slidenum">
              <a:rPr lang="en-US" altLang="en-US"/>
              <a:pPr/>
              <a:t>‹#›</a:t>
            </a:fld>
            <a:endParaRPr lang="en-US" altLang="en-US"/>
          </a:p>
        </p:txBody>
      </p:sp>
    </p:spTree>
    <p:extLst>
      <p:ext uri="{BB962C8B-B14F-4D97-AF65-F5344CB8AC3E}">
        <p14:creationId xmlns:p14="http://schemas.microsoft.com/office/powerpoint/2010/main" val="3174812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image" Target="../media/image5.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7.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6.png"/><Relationship Id="rId30" Type="http://schemas.openxmlformats.org/officeDocument/2006/relationships/image" Target="../media/image5.gi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image" Target="../media/image6.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32" Type="http://schemas.openxmlformats.org/officeDocument/2006/relationships/image" Target="../media/image5.gif"/><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1.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image" Target="../media/image7.png"/><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theme" Target="../theme/theme3.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pic>
        <p:nvPicPr>
          <p:cNvPr id="40" name="Picture 39">
            <a:extLst>
              <a:ext uri="{FF2B5EF4-FFF2-40B4-BE49-F238E27FC236}">
                <a16:creationId xmlns:a16="http://schemas.microsoft.com/office/drawing/2014/main" id="{D9AF05F2-042F-461F-8C74-C78AFAD2F522}"/>
              </a:ext>
            </a:extLst>
          </p:cNvPr>
          <p:cNvPicPr>
            <a:picLocks noChangeAspect="1"/>
          </p:cNvPicPr>
          <p:nvPr userDrawn="1"/>
        </p:nvPicPr>
        <p:blipFill>
          <a:blip r:embed="rId19"/>
          <a:stretch>
            <a:fillRect/>
          </a:stretch>
        </p:blipFill>
        <p:spPr>
          <a:xfrm flipV="1">
            <a:off x="5296437" y="5662678"/>
            <a:ext cx="888656" cy="476853"/>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pic>
        <p:nvPicPr>
          <p:cNvPr id="12" name="Picture 11">
            <a:extLst>
              <a:ext uri="{FF2B5EF4-FFF2-40B4-BE49-F238E27FC236}">
                <a16:creationId xmlns:a16="http://schemas.microsoft.com/office/drawing/2014/main" id="{2FC37546-72EF-41D8-A9AF-699E11260CBF}"/>
              </a:ext>
            </a:extLst>
          </p:cNvPr>
          <p:cNvPicPr>
            <a:picLocks noChangeAspect="1"/>
          </p:cNvPicPr>
          <p:nvPr userDrawn="1"/>
        </p:nvPicPr>
        <p:blipFill>
          <a:blip r:embed="rId30"/>
          <a:stretch>
            <a:fillRect/>
          </a:stretch>
        </p:blipFill>
        <p:spPr>
          <a:xfrm flipV="1">
            <a:off x="6157164" y="6047524"/>
            <a:ext cx="606964" cy="325697"/>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8"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9"/>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30"/>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pic>
        <p:nvPicPr>
          <p:cNvPr id="12" name="Picture 11">
            <a:extLst>
              <a:ext uri="{FF2B5EF4-FFF2-40B4-BE49-F238E27FC236}">
                <a16:creationId xmlns:a16="http://schemas.microsoft.com/office/drawing/2014/main" id="{526B4F69-4792-4925-9C67-83E34C90E2DF}"/>
              </a:ext>
            </a:extLst>
          </p:cNvPr>
          <p:cNvPicPr>
            <a:picLocks noChangeAspect="1"/>
          </p:cNvPicPr>
          <p:nvPr userDrawn="1"/>
        </p:nvPicPr>
        <p:blipFill>
          <a:blip r:embed="rId32"/>
          <a:stretch>
            <a:fillRect/>
          </a:stretch>
        </p:blipFill>
        <p:spPr>
          <a:xfrm flipV="1">
            <a:off x="6064183" y="6025657"/>
            <a:ext cx="675947" cy="362713"/>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53" r:id="rId24"/>
    <p:sldLayoutId id="2147483754" r:id="rId25"/>
    <p:sldLayoutId id="2147483755" r:id="rId26"/>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microsoft.com/office/2007/relationships/media" Target="../media/media2.MP4"/><Relationship Id="rId7" Type="http://schemas.openxmlformats.org/officeDocument/2006/relationships/image" Target="../media/image8.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video" Target="../media/media2.MP4"/><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3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38.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38.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microsoft.com/office/2007/relationships/media" Target="../media/media2.MP4"/><Relationship Id="rId7" Type="http://schemas.openxmlformats.org/officeDocument/2006/relationships/image" Target="../media/image8.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9.xml"/><Relationship Id="rId5" Type="http://schemas.openxmlformats.org/officeDocument/2006/relationships/slideLayout" Target="../slideLayouts/slideLayout38.xml"/><Relationship Id="rId4" Type="http://schemas.openxmlformats.org/officeDocument/2006/relationships/video" Target="../media/media2.MP4"/></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2.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sp>
        <p:nvSpPr>
          <p:cNvPr id="9" name="Text Placeholder 2"/>
          <p:cNvSpPr txBox="1">
            <a:spLocks/>
          </p:cNvSpPr>
          <p:nvPr/>
        </p:nvSpPr>
        <p:spPr>
          <a:xfrm>
            <a:off x="4268610" y="3718105"/>
            <a:ext cx="3949494" cy="159626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spcAft>
                <a:spcPts val="0"/>
              </a:spcAft>
            </a:pPr>
            <a:r>
              <a:rPr lang="en-US" dirty="0">
                <a:solidFill>
                  <a:srgbClr val="FFFFFF"/>
                </a:solidFill>
              </a:rPr>
              <a:t>Jay Pak, PhD, P.E.</a:t>
            </a:r>
          </a:p>
          <a:p>
            <a:pPr algn="r" fontAlgn="auto">
              <a:spcAft>
                <a:spcPts val="0"/>
              </a:spcAft>
            </a:pPr>
            <a:r>
              <a:rPr lang="en-US" dirty="0">
                <a:solidFill>
                  <a:srgbClr val="FFFFFF"/>
                </a:solidFill>
              </a:rPr>
              <a:t>Hydrologic Engineering Center</a:t>
            </a:r>
          </a:p>
        </p:txBody>
      </p:sp>
      <p:sp>
        <p:nvSpPr>
          <p:cNvPr id="15" name="Title 1"/>
          <p:cNvSpPr txBox="1">
            <a:spLocks/>
          </p:cNvSpPr>
          <p:nvPr/>
        </p:nvSpPr>
        <p:spPr>
          <a:xfrm>
            <a:off x="313138" y="246509"/>
            <a:ext cx="8609163" cy="1118396"/>
          </a:xfrm>
          <a:prstGeom prst="rect">
            <a:avLst/>
          </a:prstGeom>
        </p:spPr>
        <p:txBody>
          <a:bodyPr vert="horz" lIns="91440" tIns="45720" rIns="91440" bIns="45720" rtlCol="0" anchor="t">
            <a:normAutofit fontScale="40000" lnSpcReduction="20000"/>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6000" dirty="0"/>
              <a:t>Surface Erosion Modeling Application </a:t>
            </a:r>
          </a:p>
          <a:p>
            <a:pPr fontAlgn="auto">
              <a:spcAft>
                <a:spcPts val="0"/>
              </a:spcAft>
            </a:pPr>
            <a:r>
              <a:rPr lang="en-US" sz="6000" dirty="0"/>
              <a:t>with the Hydrologic Modeling System </a:t>
            </a:r>
          </a:p>
          <a:p>
            <a:pPr fontAlgn="auto">
              <a:spcAft>
                <a:spcPts val="0"/>
              </a:spcAft>
            </a:pPr>
            <a:r>
              <a:rPr lang="en-US" sz="6000" dirty="0"/>
              <a:t>(HEC-HMS) </a:t>
            </a:r>
            <a:endParaRPr lang="en-US" sz="6000" cap="none" dirty="0"/>
          </a:p>
          <a:p>
            <a:pPr fontAlgn="auto">
              <a:spcAft>
                <a:spcPts val="0"/>
              </a:spcAft>
            </a:pPr>
            <a:endParaRPr lang="en-US" dirty="0"/>
          </a:p>
        </p:txBody>
      </p:sp>
      <p:pic>
        <p:nvPicPr>
          <p:cNvPr id="11" name="61530E95-EFDB-4489-B34D-8C1C03D3D2FE">
            <a:hlinkClick r:id="" action="ppaction://media"/>
            <a:extLst>
              <a:ext uri="{FF2B5EF4-FFF2-40B4-BE49-F238E27FC236}">
                <a16:creationId xmlns:a16="http://schemas.microsoft.com/office/drawing/2014/main" id="{A545F48D-7C68-4B55-83DC-FD284C7BB1E8}"/>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4617720" y="1292271"/>
            <a:ext cx="1492997" cy="2349634"/>
          </a:xfrm>
          <a:prstGeom prst="roundRect">
            <a:avLst>
              <a:gd name="adj" fmla="val 5439"/>
            </a:avLst>
          </a:prstGeom>
          <a:ln>
            <a:noFill/>
          </a:ln>
          <a:effectLst>
            <a:innerShdw blurRad="114300" dist="50800">
              <a:srgbClr val="000000">
                <a:alpha val="0"/>
              </a:srgbClr>
            </a:innerShdw>
          </a:effectLst>
        </p:spPr>
      </p:pic>
      <p:pic>
        <p:nvPicPr>
          <p:cNvPr id="12" name="Picture 11">
            <a:extLst>
              <a:ext uri="{FF2B5EF4-FFF2-40B4-BE49-F238E27FC236}">
                <a16:creationId xmlns:a16="http://schemas.microsoft.com/office/drawing/2014/main" id="{795568C9-F9F7-4A85-9496-ACB3B5035C49}"/>
              </a:ext>
            </a:extLst>
          </p:cNvPr>
          <p:cNvPicPr>
            <a:picLocks noChangeAspect="1"/>
          </p:cNvPicPr>
          <p:nvPr/>
        </p:nvPicPr>
        <p:blipFill>
          <a:blip r:embed="rId8"/>
          <a:stretch>
            <a:fillRect/>
          </a:stretch>
        </p:blipFill>
        <p:spPr>
          <a:xfrm>
            <a:off x="397971" y="1295654"/>
            <a:ext cx="3870639" cy="3599302"/>
          </a:xfrm>
          <a:prstGeom prst="rect">
            <a:avLst/>
          </a:prstGeom>
        </p:spPr>
      </p:pic>
      <p:pic>
        <p:nvPicPr>
          <p:cNvPr id="13" name="DFBBD7BA-14A8-4096-8F8E-6F58E5D7B0D9">
            <a:hlinkClick r:id="" action="ppaction://media"/>
            <a:extLst>
              <a:ext uri="{FF2B5EF4-FFF2-40B4-BE49-F238E27FC236}">
                <a16:creationId xmlns:a16="http://schemas.microsoft.com/office/drawing/2014/main" id="{2D1F408E-D012-4A57-BAA7-874B809D7A37}"/>
              </a:ext>
            </a:extLst>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a:off x="6414107" y="1284968"/>
            <a:ext cx="1510880" cy="2349634"/>
          </a:xfrm>
          <a:prstGeom prst="roundRect">
            <a:avLst>
              <a:gd name="adj" fmla="val 5439"/>
            </a:avLst>
          </a:prstGeom>
          <a:ln>
            <a:noFill/>
          </a:ln>
          <a:effectLst>
            <a:innerShdw blurRad="114300" dist="50800">
              <a:srgbClr val="000000">
                <a:alpha val="0"/>
              </a:srgb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425" fill="hold"/>
                                        <p:tgtEl>
                                          <p:spTgt spid="11"/>
                                        </p:tgtEl>
                                      </p:cBhvr>
                                    </p:cmd>
                                  </p:childTnLst>
                                </p:cTn>
                              </p:par>
                            </p:childTnLst>
                          </p:cTn>
                        </p:par>
                        <p:par>
                          <p:cTn id="7" fill="hold">
                            <p:stCondLst>
                              <p:cond delay="10425"/>
                            </p:stCondLst>
                            <p:childTnLst>
                              <p:par>
                                <p:cTn id="8" presetID="1" presetClass="mediacall" presetSubtype="0" fill="hold" nodeType="afterEffect">
                                  <p:stCondLst>
                                    <p:cond delay="0"/>
                                  </p:stCondLst>
                                  <p:childTnLst>
                                    <p:cmd type="call" cmd="playFrom(0.0)">
                                      <p:cBhvr>
                                        <p:cTn id="9" dur="9822"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11"/>
                </p:tgtEl>
              </p:cMediaNode>
            </p:video>
            <p:seq concurrent="1" nextAc="seek">
              <p:cTn id="11" restart="whenNotActive" fill="hold" evtFilter="cancelBubble" nodeType="interactiveSeq">
                <p:stCondLst>
                  <p:cond evt="onClick" delay="0">
                    <p:tgtEl>
                      <p:spTgt spid="11"/>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1"/>
                                        </p:tgtEl>
                                      </p:cBhvr>
                                    </p:cmd>
                                  </p:childTnLst>
                                </p:cTn>
                              </p:par>
                            </p:childTnLst>
                          </p:cTn>
                        </p:par>
                      </p:childTnLst>
                    </p:cTn>
                  </p:par>
                </p:childTnLst>
              </p:cTn>
              <p:nextCondLst>
                <p:cond evt="onClick" delay="0">
                  <p:tgtEl>
                    <p:spTgt spid="11"/>
                  </p:tgtEl>
                </p:cond>
              </p:nextCondLst>
            </p:seq>
            <p:video>
              <p:cMediaNode vol="80000">
                <p:cTn id="16" fill="hold" display="0">
                  <p:stCondLst>
                    <p:cond delay="indefinite"/>
                  </p:stCondLst>
                </p:cTn>
                <p:tgtEl>
                  <p:spTgt spid="13"/>
                </p:tgtEl>
              </p:cMediaNode>
            </p:video>
            <p:seq concurrent="1" nextAc="seek">
              <p:cTn id="17" restart="whenNotActive" fill="hold" evtFilter="cancelBubble" nodeType="interactiveSeq">
                <p:stCondLst>
                  <p:cond evt="onClick" delay="0">
                    <p:tgtEl>
                      <p:spTgt spid="13"/>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13"/>
                                        </p:tgtEl>
                                      </p:cBhvr>
                                    </p:cmd>
                                  </p:childTnLst>
                                </p:cTn>
                              </p:par>
                            </p:childTnLst>
                          </p:cTn>
                        </p:par>
                      </p:childTnLst>
                    </p:cTn>
                  </p:par>
                </p:childTnLst>
              </p:cTn>
              <p:nextCondLst>
                <p:cond evt="onClick" delay="0">
                  <p:tgtEl>
                    <p:spTgt spid="13"/>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10</a:t>
            </a:fld>
            <a:endParaRPr lang="en-US"/>
          </a:p>
        </p:txBody>
      </p:sp>
      <p:sp>
        <p:nvSpPr>
          <p:cNvPr id="8" name="Title 1"/>
          <p:cNvSpPr>
            <a:spLocks noGrp="1"/>
          </p:cNvSpPr>
          <p:nvPr>
            <p:ph type="title"/>
          </p:nvPr>
        </p:nvSpPr>
        <p:spPr>
          <a:xfrm>
            <a:off x="-69029" y="40755"/>
            <a:ext cx="8780319" cy="806451"/>
          </a:xfrm>
        </p:spPr>
        <p:txBody>
          <a:bodyPr/>
          <a:lstStyle/>
          <a:p>
            <a:pPr algn="ctr"/>
            <a:r>
              <a:rPr lang="en-US" sz="3600" dirty="0"/>
              <a:t>Case Study: UNBRW SF020</a:t>
            </a:r>
          </a:p>
        </p:txBody>
      </p:sp>
      <p:pic>
        <p:nvPicPr>
          <p:cNvPr id="18" name="Picture 17">
            <a:extLst>
              <a:ext uri="{FF2B5EF4-FFF2-40B4-BE49-F238E27FC236}">
                <a16:creationId xmlns:a16="http://schemas.microsoft.com/office/drawing/2014/main" id="{F4C50148-47E6-4EB7-8191-29219836F34F}"/>
              </a:ext>
            </a:extLst>
          </p:cNvPr>
          <p:cNvPicPr>
            <a:picLocks noChangeAspect="1"/>
          </p:cNvPicPr>
          <p:nvPr/>
        </p:nvPicPr>
        <p:blipFill>
          <a:blip r:embed="rId3"/>
          <a:stretch>
            <a:fillRect/>
          </a:stretch>
        </p:blipFill>
        <p:spPr>
          <a:xfrm>
            <a:off x="4125406" y="1120724"/>
            <a:ext cx="2743202" cy="3873677"/>
          </a:xfrm>
          <a:prstGeom prst="rect">
            <a:avLst/>
          </a:prstGeom>
          <a:ln>
            <a:noFill/>
          </a:ln>
          <a:effectLst>
            <a:softEdge rad="112500"/>
          </a:effectLst>
        </p:spPr>
      </p:pic>
      <p:pic>
        <p:nvPicPr>
          <p:cNvPr id="19" name="Table Placeholder 3" descr="UNBR_Aggredation_Degredation.jpg">
            <a:extLst>
              <a:ext uri="{FF2B5EF4-FFF2-40B4-BE49-F238E27FC236}">
                <a16:creationId xmlns:a16="http://schemas.microsoft.com/office/drawing/2014/main" id="{CD338D18-141D-4285-A6FE-ADBBC1D2222E}"/>
              </a:ext>
            </a:extLst>
          </p:cNvPr>
          <p:cNvPicPr>
            <a:picLocks/>
          </p:cNvPicPr>
          <p:nvPr/>
        </p:nvPicPr>
        <p:blipFill>
          <a:blip r:embed="rId4" cstate="print"/>
          <a:stretch>
            <a:fillRect/>
          </a:stretch>
        </p:blipFill>
        <p:spPr bwMode="auto">
          <a:xfrm>
            <a:off x="42504" y="1132567"/>
            <a:ext cx="4082902" cy="5504347"/>
          </a:xfrm>
          <a:prstGeom prst="rect">
            <a:avLst/>
          </a:prstGeom>
          <a:ln>
            <a:noFill/>
          </a:ln>
          <a:effectLst>
            <a:softEdge rad="112500"/>
          </a:effectLst>
        </p:spPr>
      </p:pic>
      <p:sp>
        <p:nvSpPr>
          <p:cNvPr id="20" name="TextBox 19">
            <a:extLst>
              <a:ext uri="{FF2B5EF4-FFF2-40B4-BE49-F238E27FC236}">
                <a16:creationId xmlns:a16="http://schemas.microsoft.com/office/drawing/2014/main" id="{B9D89091-855B-4840-A246-966C637D4367}"/>
              </a:ext>
            </a:extLst>
          </p:cNvPr>
          <p:cNvSpPr txBox="1"/>
          <p:nvPr/>
        </p:nvSpPr>
        <p:spPr>
          <a:xfrm>
            <a:off x="4125406" y="4762735"/>
            <a:ext cx="4212574" cy="1292662"/>
          </a:xfrm>
          <a:prstGeom prst="rect">
            <a:avLst/>
          </a:prstGeom>
          <a:noFill/>
        </p:spPr>
        <p:txBody>
          <a:bodyPr wrap="square" rtlCol="0">
            <a:spAutoFit/>
          </a:bodyPr>
          <a:lstStyle/>
          <a:p>
            <a:pPr>
              <a:buFont typeface="Arial" pitchFamily="34" charset="0"/>
              <a:buChar char="•"/>
            </a:pPr>
            <a:r>
              <a:rPr lang="en-US" sz="1200" dirty="0"/>
              <a:t> </a:t>
            </a:r>
            <a:r>
              <a:rPr lang="en-US" sz="1100" dirty="0"/>
              <a:t>Precipitation: 750 mm/year</a:t>
            </a:r>
          </a:p>
          <a:p>
            <a:pPr>
              <a:buFont typeface="Arial" pitchFamily="34" charset="0"/>
              <a:buChar char="•"/>
            </a:pPr>
            <a:r>
              <a:rPr lang="en-US" sz="1100" dirty="0"/>
              <a:t> Soil Type: fine sandy loams</a:t>
            </a:r>
          </a:p>
          <a:p>
            <a:pPr>
              <a:buFont typeface="Arial" pitchFamily="34" charset="0"/>
              <a:buChar char="•"/>
            </a:pPr>
            <a:r>
              <a:rPr lang="en-US" sz="1100" dirty="0"/>
              <a:t> 2D Area: 3.3 mi</a:t>
            </a:r>
            <a:r>
              <a:rPr lang="en-US" sz="1100" baseline="30000" dirty="0"/>
              <a:t>2 </a:t>
            </a:r>
            <a:r>
              <a:rPr lang="en-US" sz="1100" dirty="0"/>
              <a:t>(8.5 km</a:t>
            </a:r>
            <a:r>
              <a:rPr lang="en-US" sz="1100" baseline="30000" dirty="0"/>
              <a:t>2</a:t>
            </a:r>
            <a:r>
              <a:rPr lang="en-US" sz="1100" dirty="0"/>
              <a:t>)</a:t>
            </a:r>
          </a:p>
          <a:p>
            <a:pPr>
              <a:buFont typeface="Arial" pitchFamily="34" charset="0"/>
              <a:buChar char="•"/>
            </a:pPr>
            <a:r>
              <a:rPr lang="en-US" sz="1100" dirty="0"/>
              <a:t> Elevation: 1457 ft – 1624 ft (444 m – 495 m)</a:t>
            </a:r>
          </a:p>
          <a:p>
            <a:pPr>
              <a:buFont typeface="Arial" pitchFamily="34" charset="0"/>
              <a:buChar char="•"/>
            </a:pPr>
            <a:r>
              <a:rPr lang="en-US" sz="1100" dirty="0"/>
              <a:t> Terrain Model: 10 m DEM</a:t>
            </a:r>
          </a:p>
          <a:p>
            <a:pPr>
              <a:buFont typeface="Arial" pitchFamily="34" charset="0"/>
              <a:buChar char="•"/>
            </a:pPr>
            <a:r>
              <a:rPr lang="en-US" sz="1100" dirty="0"/>
              <a:t> Grid Cell Number: 4035</a:t>
            </a:r>
          </a:p>
          <a:p>
            <a:pPr>
              <a:buFont typeface="Arial" pitchFamily="34" charset="0"/>
              <a:buChar char="•"/>
            </a:pPr>
            <a:r>
              <a:rPr lang="en-US" sz="1100" dirty="0"/>
              <a:t> Grid Cell Size: 150 ft X 150 ft</a:t>
            </a:r>
          </a:p>
        </p:txBody>
      </p:sp>
      <p:cxnSp>
        <p:nvCxnSpPr>
          <p:cNvPr id="21" name="Straight Arrow Connector 20">
            <a:extLst>
              <a:ext uri="{FF2B5EF4-FFF2-40B4-BE49-F238E27FC236}">
                <a16:creationId xmlns:a16="http://schemas.microsoft.com/office/drawing/2014/main" id="{D728E552-A45B-41B7-86B7-2DE4CC41BEE3}"/>
              </a:ext>
            </a:extLst>
          </p:cNvPr>
          <p:cNvCxnSpPr>
            <a:cxnSpLocks/>
          </p:cNvCxnSpPr>
          <p:nvPr/>
        </p:nvCxnSpPr>
        <p:spPr>
          <a:xfrm flipH="1">
            <a:off x="470297" y="1293170"/>
            <a:ext cx="4283073" cy="63173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6B51154-5E3A-4CF5-8D83-A95830A6F92B}"/>
              </a:ext>
            </a:extLst>
          </p:cNvPr>
          <p:cNvSpPr txBox="1"/>
          <p:nvPr/>
        </p:nvSpPr>
        <p:spPr>
          <a:xfrm>
            <a:off x="5703641" y="4462455"/>
            <a:ext cx="851515" cy="369332"/>
          </a:xfrm>
          <a:prstGeom prst="rect">
            <a:avLst/>
          </a:prstGeom>
          <a:noFill/>
        </p:spPr>
        <p:txBody>
          <a:bodyPr wrap="none" rtlCol="0">
            <a:spAutoFit/>
          </a:bodyPr>
          <a:lstStyle/>
          <a:p>
            <a:r>
              <a:rPr lang="en-US" b="1" dirty="0"/>
              <a:t>Outlet</a:t>
            </a:r>
          </a:p>
        </p:txBody>
      </p:sp>
      <p:sp>
        <p:nvSpPr>
          <p:cNvPr id="24" name="Rectangle 23">
            <a:extLst>
              <a:ext uri="{FF2B5EF4-FFF2-40B4-BE49-F238E27FC236}">
                <a16:creationId xmlns:a16="http://schemas.microsoft.com/office/drawing/2014/main" id="{CCB24704-8DFD-4524-8202-6C121A662C90}"/>
              </a:ext>
            </a:extLst>
          </p:cNvPr>
          <p:cNvSpPr/>
          <p:nvPr/>
        </p:nvSpPr>
        <p:spPr>
          <a:xfrm>
            <a:off x="7070548" y="4703379"/>
            <a:ext cx="1639251" cy="1020279"/>
          </a:xfrm>
          <a:prstGeom prst="rect">
            <a:avLst/>
          </a:prstGeom>
        </p:spPr>
        <p:txBody>
          <a:bodyPr wrap="square">
            <a:spAutoFit/>
          </a:bodyPr>
          <a:lstStyle/>
          <a:p>
            <a:pPr>
              <a:lnSpc>
                <a:spcPct val="90000"/>
              </a:lnSpc>
            </a:pPr>
            <a:r>
              <a:rPr lang="en-US" sz="1100" b="1" dirty="0"/>
              <a:t>2-D STM Results</a:t>
            </a:r>
          </a:p>
          <a:p>
            <a:pPr>
              <a:lnSpc>
                <a:spcPct val="90000"/>
              </a:lnSpc>
              <a:buFont typeface="Arial" pitchFamily="34" charset="0"/>
              <a:buChar char="•"/>
            </a:pPr>
            <a:r>
              <a:rPr lang="en-US" sz="1100" dirty="0"/>
              <a:t> Water Depth</a:t>
            </a:r>
          </a:p>
          <a:p>
            <a:pPr>
              <a:lnSpc>
                <a:spcPct val="90000"/>
              </a:lnSpc>
              <a:buFont typeface="Arial" pitchFamily="34" charset="0"/>
              <a:buChar char="•"/>
            </a:pPr>
            <a:r>
              <a:rPr lang="en-US" sz="1100" dirty="0"/>
              <a:t> Flow Velocity</a:t>
            </a:r>
          </a:p>
          <a:p>
            <a:pPr>
              <a:lnSpc>
                <a:spcPct val="90000"/>
              </a:lnSpc>
              <a:buFont typeface="Arial" pitchFamily="34" charset="0"/>
              <a:buChar char="•"/>
            </a:pPr>
            <a:r>
              <a:rPr lang="en-US" sz="1100" dirty="0"/>
              <a:t> Concentration</a:t>
            </a:r>
          </a:p>
          <a:p>
            <a:pPr>
              <a:lnSpc>
                <a:spcPct val="90000"/>
              </a:lnSpc>
              <a:buFont typeface="Arial" pitchFamily="34" charset="0"/>
              <a:buChar char="•"/>
            </a:pPr>
            <a:r>
              <a:rPr lang="en-US" sz="1100" dirty="0"/>
              <a:t> Bed Change</a:t>
            </a:r>
          </a:p>
          <a:p>
            <a:pPr>
              <a:lnSpc>
                <a:spcPct val="90000"/>
              </a:lnSpc>
              <a:buFont typeface="Arial" pitchFamily="34" charset="0"/>
              <a:buChar char="•"/>
            </a:pPr>
            <a:endParaRPr lang="en-US" sz="1200" dirty="0"/>
          </a:p>
        </p:txBody>
      </p:sp>
      <p:sp>
        <p:nvSpPr>
          <p:cNvPr id="26" name="TextBox 25">
            <a:extLst>
              <a:ext uri="{FF2B5EF4-FFF2-40B4-BE49-F238E27FC236}">
                <a16:creationId xmlns:a16="http://schemas.microsoft.com/office/drawing/2014/main" id="{401BE70F-8F7E-4D49-8292-6B464F9AEDB6}"/>
              </a:ext>
            </a:extLst>
          </p:cNvPr>
          <p:cNvSpPr txBox="1"/>
          <p:nvPr/>
        </p:nvSpPr>
        <p:spPr>
          <a:xfrm>
            <a:off x="380256" y="896422"/>
            <a:ext cx="2710999" cy="369332"/>
          </a:xfrm>
          <a:prstGeom prst="rect">
            <a:avLst/>
          </a:prstGeom>
          <a:noFill/>
          <a:ln w="28575">
            <a:solidFill>
              <a:schemeClr val="tx1"/>
            </a:solidFill>
          </a:ln>
        </p:spPr>
        <p:txBody>
          <a:bodyPr wrap="none" rtlCol="0">
            <a:spAutoFit/>
          </a:bodyPr>
          <a:lstStyle/>
          <a:p>
            <a:r>
              <a:rPr lang="en-US" b="1" dirty="0"/>
              <a:t>Lumped Model Results</a:t>
            </a:r>
          </a:p>
        </p:txBody>
      </p:sp>
      <p:sp>
        <p:nvSpPr>
          <p:cNvPr id="27" name="TextBox 26">
            <a:extLst>
              <a:ext uri="{FF2B5EF4-FFF2-40B4-BE49-F238E27FC236}">
                <a16:creationId xmlns:a16="http://schemas.microsoft.com/office/drawing/2014/main" id="{13B1B3D9-966E-4A81-A8D0-40FFE4DF0328}"/>
              </a:ext>
            </a:extLst>
          </p:cNvPr>
          <p:cNvSpPr txBox="1"/>
          <p:nvPr/>
        </p:nvSpPr>
        <p:spPr>
          <a:xfrm>
            <a:off x="7309500" y="763235"/>
            <a:ext cx="1454244" cy="369332"/>
          </a:xfrm>
          <a:prstGeom prst="rect">
            <a:avLst/>
          </a:prstGeom>
          <a:noFill/>
          <a:ln w="28575">
            <a:solidFill>
              <a:schemeClr val="tx1"/>
            </a:solidFill>
          </a:ln>
        </p:spPr>
        <p:txBody>
          <a:bodyPr wrap="none" rtlCol="0">
            <a:spAutoFit/>
          </a:bodyPr>
          <a:lstStyle/>
          <a:p>
            <a:r>
              <a:rPr lang="en-US" b="1" dirty="0"/>
              <a:t>2-D Results</a:t>
            </a:r>
          </a:p>
        </p:txBody>
      </p:sp>
      <p:pic>
        <p:nvPicPr>
          <p:cNvPr id="28" name="Picture 27">
            <a:extLst>
              <a:ext uri="{FF2B5EF4-FFF2-40B4-BE49-F238E27FC236}">
                <a16:creationId xmlns:a16="http://schemas.microsoft.com/office/drawing/2014/main" id="{F1060EEA-7F78-4575-AF05-B0565B019E7D}"/>
              </a:ext>
            </a:extLst>
          </p:cNvPr>
          <p:cNvPicPr>
            <a:picLocks noChangeAspect="1"/>
          </p:cNvPicPr>
          <p:nvPr/>
        </p:nvPicPr>
        <p:blipFill>
          <a:blip r:embed="rId5"/>
          <a:stretch>
            <a:fillRect/>
          </a:stretch>
        </p:blipFill>
        <p:spPr>
          <a:xfrm>
            <a:off x="6891279" y="1108280"/>
            <a:ext cx="2255759" cy="3614819"/>
          </a:xfrm>
          <a:prstGeom prst="rect">
            <a:avLst/>
          </a:prstGeom>
          <a:ln>
            <a:noFill/>
          </a:ln>
          <a:effectLst>
            <a:softEdge rad="112500"/>
          </a:effectLst>
        </p:spPr>
      </p:pic>
      <p:pic>
        <p:nvPicPr>
          <p:cNvPr id="29" name="Picture 6" descr="C:\Users\q0hecjhp\AppData\Local\Temp\3\SNAGHTMLeb4b4ab.PNG">
            <a:extLst>
              <a:ext uri="{FF2B5EF4-FFF2-40B4-BE49-F238E27FC236}">
                <a16:creationId xmlns:a16="http://schemas.microsoft.com/office/drawing/2014/main" id="{794349FE-399F-418C-97C9-98F5E44C0AE8}"/>
              </a:ext>
            </a:extLst>
          </p:cNvPr>
          <p:cNvPicPr>
            <a:picLocks noChangeAspect="1" noChangeArrowheads="1"/>
          </p:cNvPicPr>
          <p:nvPr/>
        </p:nvPicPr>
        <p:blipFill>
          <a:blip r:embed="rId6"/>
          <a:srcRect/>
          <a:stretch>
            <a:fillRect/>
          </a:stretch>
        </p:blipFill>
        <p:spPr bwMode="auto">
          <a:xfrm>
            <a:off x="3181198" y="2822353"/>
            <a:ext cx="944208" cy="764928"/>
          </a:xfrm>
          <a:prstGeom prst="rect">
            <a:avLst/>
          </a:prstGeom>
          <a:noFill/>
        </p:spPr>
      </p:pic>
      <p:cxnSp>
        <p:nvCxnSpPr>
          <p:cNvPr id="25" name="Straight Arrow Connector 24">
            <a:extLst>
              <a:ext uri="{FF2B5EF4-FFF2-40B4-BE49-F238E27FC236}">
                <a16:creationId xmlns:a16="http://schemas.microsoft.com/office/drawing/2014/main" id="{1D52413D-BF35-4001-B75F-D9DB7B853B9C}"/>
              </a:ext>
            </a:extLst>
          </p:cNvPr>
          <p:cNvCxnSpPr>
            <a:cxnSpLocks/>
          </p:cNvCxnSpPr>
          <p:nvPr/>
        </p:nvCxnSpPr>
        <p:spPr>
          <a:xfrm flipH="1" flipV="1">
            <a:off x="673443" y="2400638"/>
            <a:ext cx="5428347" cy="212019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5686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11</a:t>
            </a:fld>
            <a:endParaRPr lang="en-US"/>
          </a:p>
        </p:txBody>
      </p:sp>
      <p:sp>
        <p:nvSpPr>
          <p:cNvPr id="8" name="Title 1"/>
          <p:cNvSpPr>
            <a:spLocks noGrp="1"/>
          </p:cNvSpPr>
          <p:nvPr>
            <p:ph type="title"/>
          </p:nvPr>
        </p:nvSpPr>
        <p:spPr>
          <a:xfrm>
            <a:off x="201317" y="104626"/>
            <a:ext cx="8780319" cy="806451"/>
          </a:xfrm>
        </p:spPr>
        <p:txBody>
          <a:bodyPr/>
          <a:lstStyle/>
          <a:p>
            <a:pPr algn="ctr"/>
            <a:r>
              <a:rPr lang="en-US" sz="3600" dirty="0"/>
              <a:t>2D Flow Results </a:t>
            </a:r>
            <a:r>
              <a:rPr lang="en-US" sz="1800" dirty="0"/>
              <a:t>(HEC-HMS 6.9 </a:t>
            </a:r>
            <a:r>
              <a:rPr lang="en-US" sz="1800" dirty="0" err="1"/>
              <a:t>bETA</a:t>
            </a:r>
            <a:r>
              <a:rPr lang="en-US" sz="1800" dirty="0"/>
              <a:t> 6)</a:t>
            </a:r>
            <a:r>
              <a:rPr lang="en-US" sz="3600" dirty="0"/>
              <a:t> </a:t>
            </a:r>
          </a:p>
        </p:txBody>
      </p:sp>
      <p:sp>
        <p:nvSpPr>
          <p:cNvPr id="6" name="TextBox 5">
            <a:extLst>
              <a:ext uri="{FF2B5EF4-FFF2-40B4-BE49-F238E27FC236}">
                <a16:creationId xmlns:a16="http://schemas.microsoft.com/office/drawing/2014/main" id="{5751B937-60E9-4D8E-B728-621EDC262F81}"/>
              </a:ext>
            </a:extLst>
          </p:cNvPr>
          <p:cNvSpPr txBox="1"/>
          <p:nvPr/>
        </p:nvSpPr>
        <p:spPr>
          <a:xfrm>
            <a:off x="247679" y="761358"/>
            <a:ext cx="1620957" cy="369332"/>
          </a:xfrm>
          <a:prstGeom prst="rect">
            <a:avLst/>
          </a:prstGeom>
          <a:noFill/>
          <a:ln>
            <a:solidFill>
              <a:schemeClr val="tx1"/>
            </a:solidFill>
          </a:ln>
        </p:spPr>
        <p:txBody>
          <a:bodyPr wrap="none" rtlCol="0">
            <a:spAutoFit/>
          </a:bodyPr>
          <a:lstStyle/>
          <a:p>
            <a:r>
              <a:rPr lang="en-US" dirty="0"/>
              <a:t>150 ft X 150 ft</a:t>
            </a:r>
          </a:p>
        </p:txBody>
      </p:sp>
      <p:sp>
        <p:nvSpPr>
          <p:cNvPr id="7" name="TextBox 6">
            <a:extLst>
              <a:ext uri="{FF2B5EF4-FFF2-40B4-BE49-F238E27FC236}">
                <a16:creationId xmlns:a16="http://schemas.microsoft.com/office/drawing/2014/main" id="{A6822343-A04D-4F49-863C-7707D7B92BE1}"/>
              </a:ext>
            </a:extLst>
          </p:cNvPr>
          <p:cNvSpPr txBox="1"/>
          <p:nvPr/>
        </p:nvSpPr>
        <p:spPr>
          <a:xfrm>
            <a:off x="5134837" y="784149"/>
            <a:ext cx="1877437" cy="369332"/>
          </a:xfrm>
          <a:prstGeom prst="rect">
            <a:avLst/>
          </a:prstGeom>
          <a:noFill/>
          <a:ln>
            <a:solidFill>
              <a:schemeClr val="tx1"/>
            </a:solidFill>
          </a:ln>
        </p:spPr>
        <p:txBody>
          <a:bodyPr wrap="none" rtlCol="0">
            <a:spAutoFit/>
          </a:bodyPr>
          <a:lstStyle/>
          <a:p>
            <a:r>
              <a:rPr lang="en-US" dirty="0"/>
              <a:t>1000 ft X 1000 ft</a:t>
            </a:r>
          </a:p>
        </p:txBody>
      </p:sp>
      <p:pic>
        <p:nvPicPr>
          <p:cNvPr id="9" name="Picture 8">
            <a:extLst>
              <a:ext uri="{FF2B5EF4-FFF2-40B4-BE49-F238E27FC236}">
                <a16:creationId xmlns:a16="http://schemas.microsoft.com/office/drawing/2014/main" id="{8F805083-6209-4BB1-A048-26AEA414560C}"/>
              </a:ext>
            </a:extLst>
          </p:cNvPr>
          <p:cNvPicPr>
            <a:picLocks noChangeAspect="1"/>
          </p:cNvPicPr>
          <p:nvPr/>
        </p:nvPicPr>
        <p:blipFill>
          <a:blip r:embed="rId3"/>
          <a:stretch>
            <a:fillRect/>
          </a:stretch>
        </p:blipFill>
        <p:spPr>
          <a:xfrm>
            <a:off x="692095" y="1165121"/>
            <a:ext cx="3348964" cy="5160986"/>
          </a:xfrm>
          <a:prstGeom prst="rect">
            <a:avLst/>
          </a:prstGeom>
        </p:spPr>
      </p:pic>
      <p:pic>
        <p:nvPicPr>
          <p:cNvPr id="10" name="Picture 9">
            <a:extLst>
              <a:ext uri="{FF2B5EF4-FFF2-40B4-BE49-F238E27FC236}">
                <a16:creationId xmlns:a16="http://schemas.microsoft.com/office/drawing/2014/main" id="{878E2D17-5CC4-4952-9A2C-39756AB54DCB}"/>
              </a:ext>
            </a:extLst>
          </p:cNvPr>
          <p:cNvPicPr>
            <a:picLocks noChangeAspect="1"/>
          </p:cNvPicPr>
          <p:nvPr/>
        </p:nvPicPr>
        <p:blipFill>
          <a:blip r:embed="rId4"/>
          <a:stretch>
            <a:fillRect/>
          </a:stretch>
        </p:blipFill>
        <p:spPr>
          <a:xfrm>
            <a:off x="5134837" y="1165121"/>
            <a:ext cx="3223981" cy="5160986"/>
          </a:xfrm>
          <a:prstGeom prst="rect">
            <a:avLst/>
          </a:prstGeom>
        </p:spPr>
      </p:pic>
      <p:pic>
        <p:nvPicPr>
          <p:cNvPr id="11" name="Picture 10">
            <a:extLst>
              <a:ext uri="{FF2B5EF4-FFF2-40B4-BE49-F238E27FC236}">
                <a16:creationId xmlns:a16="http://schemas.microsoft.com/office/drawing/2014/main" id="{0B9EE9CE-88D3-4D5E-80B0-76E053E96E93}"/>
              </a:ext>
            </a:extLst>
          </p:cNvPr>
          <p:cNvPicPr>
            <a:picLocks noChangeAspect="1"/>
          </p:cNvPicPr>
          <p:nvPr/>
        </p:nvPicPr>
        <p:blipFill>
          <a:blip r:embed="rId5"/>
          <a:stretch>
            <a:fillRect/>
          </a:stretch>
        </p:blipFill>
        <p:spPr>
          <a:xfrm>
            <a:off x="4307665" y="4996485"/>
            <a:ext cx="2090307" cy="1758568"/>
          </a:xfrm>
          <a:prstGeom prst="rect">
            <a:avLst/>
          </a:prstGeom>
        </p:spPr>
      </p:pic>
      <p:cxnSp>
        <p:nvCxnSpPr>
          <p:cNvPr id="12" name="Straight Arrow Connector 11">
            <a:extLst>
              <a:ext uri="{FF2B5EF4-FFF2-40B4-BE49-F238E27FC236}">
                <a16:creationId xmlns:a16="http://schemas.microsoft.com/office/drawing/2014/main" id="{46347572-FB85-463A-99A3-BE5B875640AE}"/>
              </a:ext>
            </a:extLst>
          </p:cNvPr>
          <p:cNvCxnSpPr>
            <a:cxnSpLocks/>
          </p:cNvCxnSpPr>
          <p:nvPr/>
        </p:nvCxnSpPr>
        <p:spPr>
          <a:xfrm flipH="1">
            <a:off x="6397972" y="5912285"/>
            <a:ext cx="1080066" cy="413822"/>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CDA140F5-6071-4362-9098-FD5874A62BDB}"/>
              </a:ext>
            </a:extLst>
          </p:cNvPr>
          <p:cNvPicPr>
            <a:picLocks noChangeAspect="1"/>
          </p:cNvPicPr>
          <p:nvPr/>
        </p:nvPicPr>
        <p:blipFill>
          <a:blip r:embed="rId6"/>
          <a:stretch>
            <a:fillRect/>
          </a:stretch>
        </p:blipFill>
        <p:spPr>
          <a:xfrm>
            <a:off x="7111294" y="974598"/>
            <a:ext cx="1962556" cy="1651093"/>
          </a:xfrm>
          <a:prstGeom prst="rect">
            <a:avLst/>
          </a:prstGeom>
        </p:spPr>
      </p:pic>
      <p:cxnSp>
        <p:nvCxnSpPr>
          <p:cNvPr id="14" name="Straight Arrow Connector 13">
            <a:extLst>
              <a:ext uri="{FF2B5EF4-FFF2-40B4-BE49-F238E27FC236}">
                <a16:creationId xmlns:a16="http://schemas.microsoft.com/office/drawing/2014/main" id="{93EF139E-8E73-4510-84D4-FE81F2DE887B}"/>
              </a:ext>
            </a:extLst>
          </p:cNvPr>
          <p:cNvCxnSpPr>
            <a:cxnSpLocks/>
          </p:cNvCxnSpPr>
          <p:nvPr/>
        </p:nvCxnSpPr>
        <p:spPr>
          <a:xfrm flipH="1">
            <a:off x="7451876" y="2625691"/>
            <a:ext cx="759500" cy="295424"/>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8D415B0B-3082-436B-B9CB-811BC974E477}"/>
              </a:ext>
            </a:extLst>
          </p:cNvPr>
          <p:cNvPicPr>
            <a:picLocks noChangeAspect="1"/>
          </p:cNvPicPr>
          <p:nvPr/>
        </p:nvPicPr>
        <p:blipFill>
          <a:blip r:embed="rId7"/>
          <a:stretch>
            <a:fillRect/>
          </a:stretch>
        </p:blipFill>
        <p:spPr>
          <a:xfrm>
            <a:off x="43202" y="4954997"/>
            <a:ext cx="2090305" cy="1758568"/>
          </a:xfrm>
          <a:prstGeom prst="rect">
            <a:avLst/>
          </a:prstGeom>
        </p:spPr>
      </p:pic>
      <p:cxnSp>
        <p:nvCxnSpPr>
          <p:cNvPr id="18" name="Straight Arrow Connector 17">
            <a:extLst>
              <a:ext uri="{FF2B5EF4-FFF2-40B4-BE49-F238E27FC236}">
                <a16:creationId xmlns:a16="http://schemas.microsoft.com/office/drawing/2014/main" id="{CADDC45F-32FE-41F6-8A18-F679C2D6CAFD}"/>
              </a:ext>
            </a:extLst>
          </p:cNvPr>
          <p:cNvCxnSpPr>
            <a:cxnSpLocks/>
          </p:cNvCxnSpPr>
          <p:nvPr/>
        </p:nvCxnSpPr>
        <p:spPr>
          <a:xfrm flipH="1">
            <a:off x="2130410" y="5912285"/>
            <a:ext cx="1019886" cy="426007"/>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9F522F17-02A3-4DF9-8262-5794C44D0488}"/>
              </a:ext>
            </a:extLst>
          </p:cNvPr>
          <p:cNvPicPr>
            <a:picLocks noChangeAspect="1"/>
          </p:cNvPicPr>
          <p:nvPr/>
        </p:nvPicPr>
        <p:blipFill>
          <a:blip r:embed="rId8"/>
          <a:stretch>
            <a:fillRect/>
          </a:stretch>
        </p:blipFill>
        <p:spPr>
          <a:xfrm>
            <a:off x="3150297" y="921231"/>
            <a:ext cx="1962556" cy="1651092"/>
          </a:xfrm>
          <a:prstGeom prst="rect">
            <a:avLst/>
          </a:prstGeom>
        </p:spPr>
      </p:pic>
      <p:cxnSp>
        <p:nvCxnSpPr>
          <p:cNvPr id="20" name="Straight Arrow Connector 19">
            <a:extLst>
              <a:ext uri="{FF2B5EF4-FFF2-40B4-BE49-F238E27FC236}">
                <a16:creationId xmlns:a16="http://schemas.microsoft.com/office/drawing/2014/main" id="{BA88410B-F5AD-4F78-B2D3-D0D6AFD02763}"/>
              </a:ext>
            </a:extLst>
          </p:cNvPr>
          <p:cNvCxnSpPr>
            <a:cxnSpLocks/>
            <a:stCxn id="19" idx="2"/>
          </p:cNvCxnSpPr>
          <p:nvPr/>
        </p:nvCxnSpPr>
        <p:spPr>
          <a:xfrm flipH="1">
            <a:off x="3225707" y="2572323"/>
            <a:ext cx="905868" cy="201080"/>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7527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12</a:t>
            </a:fld>
            <a:endParaRPr lang="en-US"/>
          </a:p>
        </p:txBody>
      </p:sp>
      <p:sp>
        <p:nvSpPr>
          <p:cNvPr id="8" name="Title 1"/>
          <p:cNvSpPr>
            <a:spLocks noGrp="1"/>
          </p:cNvSpPr>
          <p:nvPr>
            <p:ph type="title"/>
          </p:nvPr>
        </p:nvSpPr>
        <p:spPr>
          <a:xfrm>
            <a:off x="201317" y="17967"/>
            <a:ext cx="8780319" cy="806451"/>
          </a:xfrm>
        </p:spPr>
        <p:txBody>
          <a:bodyPr/>
          <a:lstStyle/>
          <a:p>
            <a:pPr algn="ctr"/>
            <a:r>
              <a:rPr lang="en-US" sz="3600" dirty="0"/>
              <a:t>2D Sediment results </a:t>
            </a:r>
            <a:r>
              <a:rPr lang="en-US" sz="1800" dirty="0"/>
              <a:t>(HEC-HMS 6.9 </a:t>
            </a:r>
            <a:r>
              <a:rPr lang="en-US" sz="1800" dirty="0" err="1"/>
              <a:t>bETA</a:t>
            </a:r>
            <a:r>
              <a:rPr lang="en-US" sz="1800" dirty="0"/>
              <a:t> 6)</a:t>
            </a:r>
          </a:p>
        </p:txBody>
      </p:sp>
      <p:sp>
        <p:nvSpPr>
          <p:cNvPr id="6" name="TextBox 5">
            <a:extLst>
              <a:ext uri="{FF2B5EF4-FFF2-40B4-BE49-F238E27FC236}">
                <a16:creationId xmlns:a16="http://schemas.microsoft.com/office/drawing/2014/main" id="{5751B937-60E9-4D8E-B728-621EDC262F81}"/>
              </a:ext>
            </a:extLst>
          </p:cNvPr>
          <p:cNvSpPr txBox="1"/>
          <p:nvPr/>
        </p:nvSpPr>
        <p:spPr>
          <a:xfrm>
            <a:off x="247679" y="761358"/>
            <a:ext cx="1620957" cy="369332"/>
          </a:xfrm>
          <a:prstGeom prst="rect">
            <a:avLst/>
          </a:prstGeom>
          <a:noFill/>
          <a:ln>
            <a:solidFill>
              <a:schemeClr val="tx1"/>
            </a:solidFill>
          </a:ln>
        </p:spPr>
        <p:txBody>
          <a:bodyPr wrap="none" rtlCol="0">
            <a:spAutoFit/>
          </a:bodyPr>
          <a:lstStyle/>
          <a:p>
            <a:r>
              <a:rPr lang="en-US" dirty="0"/>
              <a:t>150 ft X 150 ft</a:t>
            </a:r>
          </a:p>
        </p:txBody>
      </p:sp>
      <p:sp>
        <p:nvSpPr>
          <p:cNvPr id="7" name="TextBox 6">
            <a:extLst>
              <a:ext uri="{FF2B5EF4-FFF2-40B4-BE49-F238E27FC236}">
                <a16:creationId xmlns:a16="http://schemas.microsoft.com/office/drawing/2014/main" id="{A6822343-A04D-4F49-863C-7707D7B92BE1}"/>
              </a:ext>
            </a:extLst>
          </p:cNvPr>
          <p:cNvSpPr txBox="1"/>
          <p:nvPr/>
        </p:nvSpPr>
        <p:spPr>
          <a:xfrm>
            <a:off x="5122747" y="761358"/>
            <a:ext cx="1877437" cy="369332"/>
          </a:xfrm>
          <a:prstGeom prst="rect">
            <a:avLst/>
          </a:prstGeom>
          <a:noFill/>
          <a:ln>
            <a:solidFill>
              <a:schemeClr val="tx1"/>
            </a:solidFill>
          </a:ln>
        </p:spPr>
        <p:txBody>
          <a:bodyPr wrap="none" rtlCol="0">
            <a:spAutoFit/>
          </a:bodyPr>
          <a:lstStyle/>
          <a:p>
            <a:r>
              <a:rPr lang="en-US" dirty="0"/>
              <a:t>1000 ft X 1000 ft</a:t>
            </a:r>
          </a:p>
        </p:txBody>
      </p:sp>
      <p:pic>
        <p:nvPicPr>
          <p:cNvPr id="16" name="Picture 15">
            <a:extLst>
              <a:ext uri="{FF2B5EF4-FFF2-40B4-BE49-F238E27FC236}">
                <a16:creationId xmlns:a16="http://schemas.microsoft.com/office/drawing/2014/main" id="{28A1805B-3FA5-4500-B853-8E33B27E4B8A}"/>
              </a:ext>
            </a:extLst>
          </p:cNvPr>
          <p:cNvPicPr>
            <a:picLocks noChangeAspect="1"/>
          </p:cNvPicPr>
          <p:nvPr/>
        </p:nvPicPr>
        <p:blipFill>
          <a:blip r:embed="rId3"/>
          <a:stretch>
            <a:fillRect/>
          </a:stretch>
        </p:blipFill>
        <p:spPr>
          <a:xfrm>
            <a:off x="717155" y="1165123"/>
            <a:ext cx="3346026" cy="5160136"/>
          </a:xfrm>
          <a:prstGeom prst="rect">
            <a:avLst/>
          </a:prstGeom>
        </p:spPr>
      </p:pic>
      <p:pic>
        <p:nvPicPr>
          <p:cNvPr id="21" name="Picture 20">
            <a:extLst>
              <a:ext uri="{FF2B5EF4-FFF2-40B4-BE49-F238E27FC236}">
                <a16:creationId xmlns:a16="http://schemas.microsoft.com/office/drawing/2014/main" id="{5183131B-23FE-4EF0-95C5-901C75DE098E}"/>
              </a:ext>
            </a:extLst>
          </p:cNvPr>
          <p:cNvPicPr>
            <a:picLocks noChangeAspect="1"/>
          </p:cNvPicPr>
          <p:nvPr/>
        </p:nvPicPr>
        <p:blipFill>
          <a:blip r:embed="rId4"/>
          <a:stretch>
            <a:fillRect/>
          </a:stretch>
        </p:blipFill>
        <p:spPr>
          <a:xfrm>
            <a:off x="4990718" y="1165121"/>
            <a:ext cx="3191620" cy="5160135"/>
          </a:xfrm>
          <a:prstGeom prst="rect">
            <a:avLst/>
          </a:prstGeom>
        </p:spPr>
      </p:pic>
      <p:pic>
        <p:nvPicPr>
          <p:cNvPr id="22" name="Picture 21">
            <a:extLst>
              <a:ext uri="{FF2B5EF4-FFF2-40B4-BE49-F238E27FC236}">
                <a16:creationId xmlns:a16="http://schemas.microsoft.com/office/drawing/2014/main" id="{129190EF-0660-4BD1-8EAD-E46CEBA44DDD}"/>
              </a:ext>
            </a:extLst>
          </p:cNvPr>
          <p:cNvPicPr>
            <a:picLocks noChangeAspect="1"/>
          </p:cNvPicPr>
          <p:nvPr/>
        </p:nvPicPr>
        <p:blipFill>
          <a:blip r:embed="rId5"/>
          <a:stretch>
            <a:fillRect/>
          </a:stretch>
        </p:blipFill>
        <p:spPr>
          <a:xfrm>
            <a:off x="121825" y="4915566"/>
            <a:ext cx="2196476" cy="1847889"/>
          </a:xfrm>
          <a:prstGeom prst="rect">
            <a:avLst/>
          </a:prstGeom>
        </p:spPr>
      </p:pic>
      <p:cxnSp>
        <p:nvCxnSpPr>
          <p:cNvPr id="23" name="Straight Arrow Connector 22">
            <a:extLst>
              <a:ext uri="{FF2B5EF4-FFF2-40B4-BE49-F238E27FC236}">
                <a16:creationId xmlns:a16="http://schemas.microsoft.com/office/drawing/2014/main" id="{03041E3B-5A45-4E6E-BE59-DB2BFB10AB21}"/>
              </a:ext>
            </a:extLst>
          </p:cNvPr>
          <p:cNvCxnSpPr/>
          <p:nvPr/>
        </p:nvCxnSpPr>
        <p:spPr>
          <a:xfrm flipV="1">
            <a:off x="1972849" y="5943600"/>
            <a:ext cx="1215025" cy="381659"/>
          </a:xfrm>
          <a:prstGeom prst="straightConnector1">
            <a:avLst/>
          </a:prstGeom>
          <a:ln>
            <a:solidFill>
              <a:srgbClr val="C00000"/>
            </a:solidFill>
            <a:tailEnd type="triangle"/>
          </a:ln>
        </p:spPr>
        <p:style>
          <a:lnRef idx="1">
            <a:schemeClr val="dk1"/>
          </a:lnRef>
          <a:fillRef idx="0">
            <a:schemeClr val="dk1"/>
          </a:fillRef>
          <a:effectRef idx="0">
            <a:schemeClr val="dk1"/>
          </a:effectRef>
          <a:fontRef idx="minor">
            <a:schemeClr val="tx1"/>
          </a:fontRef>
        </p:style>
      </p:cxnSp>
      <p:pic>
        <p:nvPicPr>
          <p:cNvPr id="24" name="Picture 23">
            <a:extLst>
              <a:ext uri="{FF2B5EF4-FFF2-40B4-BE49-F238E27FC236}">
                <a16:creationId xmlns:a16="http://schemas.microsoft.com/office/drawing/2014/main" id="{7AB909C9-DD8F-4541-9CD0-14A0A92407D6}"/>
              </a:ext>
            </a:extLst>
          </p:cNvPr>
          <p:cNvPicPr>
            <a:picLocks noChangeAspect="1"/>
          </p:cNvPicPr>
          <p:nvPr/>
        </p:nvPicPr>
        <p:blipFill>
          <a:blip r:embed="rId6"/>
          <a:stretch>
            <a:fillRect/>
          </a:stretch>
        </p:blipFill>
        <p:spPr>
          <a:xfrm>
            <a:off x="3046727" y="878180"/>
            <a:ext cx="2034094" cy="1711277"/>
          </a:xfrm>
          <a:prstGeom prst="rect">
            <a:avLst/>
          </a:prstGeom>
        </p:spPr>
      </p:pic>
      <p:cxnSp>
        <p:nvCxnSpPr>
          <p:cNvPr id="25" name="Straight Arrow Connector 24">
            <a:extLst>
              <a:ext uri="{FF2B5EF4-FFF2-40B4-BE49-F238E27FC236}">
                <a16:creationId xmlns:a16="http://schemas.microsoft.com/office/drawing/2014/main" id="{305BD217-2083-4575-ABCF-A587E43D2FF8}"/>
              </a:ext>
            </a:extLst>
          </p:cNvPr>
          <p:cNvCxnSpPr/>
          <p:nvPr/>
        </p:nvCxnSpPr>
        <p:spPr>
          <a:xfrm flipH="1">
            <a:off x="3275556" y="2589457"/>
            <a:ext cx="657617" cy="266477"/>
          </a:xfrm>
          <a:prstGeom prst="straightConnector1">
            <a:avLst/>
          </a:prstGeom>
          <a:ln>
            <a:solidFill>
              <a:srgbClr val="08519C"/>
            </a:solidFill>
            <a:tailEnd type="triangle"/>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68F2558E-8F18-4091-9C77-E878E20A404E}"/>
              </a:ext>
            </a:extLst>
          </p:cNvPr>
          <p:cNvPicPr>
            <a:picLocks noChangeAspect="1"/>
          </p:cNvPicPr>
          <p:nvPr/>
        </p:nvPicPr>
        <p:blipFill>
          <a:blip r:embed="rId7"/>
          <a:stretch>
            <a:fillRect/>
          </a:stretch>
        </p:blipFill>
        <p:spPr>
          <a:xfrm>
            <a:off x="3864991" y="4915567"/>
            <a:ext cx="2196476" cy="1847889"/>
          </a:xfrm>
          <a:prstGeom prst="rect">
            <a:avLst/>
          </a:prstGeom>
        </p:spPr>
      </p:pic>
      <p:cxnSp>
        <p:nvCxnSpPr>
          <p:cNvPr id="27" name="Straight Arrow Connector 26">
            <a:extLst>
              <a:ext uri="{FF2B5EF4-FFF2-40B4-BE49-F238E27FC236}">
                <a16:creationId xmlns:a16="http://schemas.microsoft.com/office/drawing/2014/main" id="{58100FFC-095A-4D81-99A8-8DCD02D12663}"/>
              </a:ext>
            </a:extLst>
          </p:cNvPr>
          <p:cNvCxnSpPr>
            <a:cxnSpLocks/>
          </p:cNvCxnSpPr>
          <p:nvPr/>
        </p:nvCxnSpPr>
        <p:spPr>
          <a:xfrm flipV="1">
            <a:off x="6061466" y="5968261"/>
            <a:ext cx="1215025" cy="381660"/>
          </a:xfrm>
          <a:prstGeom prst="straightConnector1">
            <a:avLst/>
          </a:prstGeom>
          <a:ln>
            <a:solidFill>
              <a:srgbClr val="C00000"/>
            </a:solidFill>
            <a:tailEnd type="triangle"/>
          </a:ln>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E9FF4A82-0458-4512-9EB5-307C69E00A6C}"/>
              </a:ext>
            </a:extLst>
          </p:cNvPr>
          <p:cNvCxnSpPr/>
          <p:nvPr/>
        </p:nvCxnSpPr>
        <p:spPr>
          <a:xfrm flipH="1">
            <a:off x="7305697" y="2589456"/>
            <a:ext cx="657617" cy="266477"/>
          </a:xfrm>
          <a:prstGeom prst="straightConnector1">
            <a:avLst/>
          </a:prstGeom>
          <a:ln>
            <a:solidFill>
              <a:srgbClr val="08519C"/>
            </a:solidFill>
            <a:tailEnd type="triangle"/>
          </a:ln>
        </p:spPr>
        <p:style>
          <a:lnRef idx="1">
            <a:schemeClr val="accent1"/>
          </a:lnRef>
          <a:fillRef idx="0">
            <a:schemeClr val="accent1"/>
          </a:fillRef>
          <a:effectRef idx="0">
            <a:schemeClr val="accent1"/>
          </a:effectRef>
          <a:fontRef idx="minor">
            <a:schemeClr val="tx1"/>
          </a:fontRef>
        </p:style>
      </p:cxnSp>
      <p:pic>
        <p:nvPicPr>
          <p:cNvPr id="29" name="Picture 28">
            <a:extLst>
              <a:ext uri="{FF2B5EF4-FFF2-40B4-BE49-F238E27FC236}">
                <a16:creationId xmlns:a16="http://schemas.microsoft.com/office/drawing/2014/main" id="{7DEFB1CF-3A55-43D9-93A8-831CEBA6D2FE}"/>
              </a:ext>
            </a:extLst>
          </p:cNvPr>
          <p:cNvPicPr>
            <a:picLocks noChangeAspect="1"/>
          </p:cNvPicPr>
          <p:nvPr/>
        </p:nvPicPr>
        <p:blipFill>
          <a:blip r:embed="rId8"/>
          <a:stretch>
            <a:fillRect/>
          </a:stretch>
        </p:blipFill>
        <p:spPr>
          <a:xfrm>
            <a:off x="6862713" y="872909"/>
            <a:ext cx="2118923" cy="1782643"/>
          </a:xfrm>
          <a:prstGeom prst="rect">
            <a:avLst/>
          </a:prstGeom>
        </p:spPr>
      </p:pic>
    </p:spTree>
    <p:extLst>
      <p:ext uri="{BB962C8B-B14F-4D97-AF65-F5344CB8AC3E}">
        <p14:creationId xmlns:p14="http://schemas.microsoft.com/office/powerpoint/2010/main" val="766862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13</a:t>
            </a:fld>
            <a:endParaRPr lang="en-US"/>
          </a:p>
        </p:txBody>
      </p:sp>
      <p:pic>
        <p:nvPicPr>
          <p:cNvPr id="6" name="61530E95-EFDB-4489-B34D-8C1C03D3D2FE">
            <a:hlinkClick r:id="" action="ppaction://media"/>
            <a:extLst>
              <a:ext uri="{FF2B5EF4-FFF2-40B4-BE49-F238E27FC236}">
                <a16:creationId xmlns:a16="http://schemas.microsoft.com/office/drawing/2014/main" id="{5C393A88-48C5-44C7-B999-2B08FEA8DB86}"/>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701466" y="941751"/>
            <a:ext cx="3621993" cy="5700185"/>
          </a:xfrm>
          <a:prstGeom prst="rect">
            <a:avLst/>
          </a:prstGeom>
        </p:spPr>
      </p:pic>
      <p:pic>
        <p:nvPicPr>
          <p:cNvPr id="7" name="DFBBD7BA-14A8-4096-8F8E-6F58E5D7B0D9">
            <a:hlinkClick r:id="" action="ppaction://media"/>
            <a:extLst>
              <a:ext uri="{FF2B5EF4-FFF2-40B4-BE49-F238E27FC236}">
                <a16:creationId xmlns:a16="http://schemas.microsoft.com/office/drawing/2014/main" id="{00587516-D9F3-443C-A40C-8D5CE2B2D025}"/>
              </a:ext>
            </a:extLst>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4804229" y="942351"/>
            <a:ext cx="3794291" cy="5707910"/>
          </a:xfrm>
          <a:prstGeom prst="rect">
            <a:avLst/>
          </a:prstGeom>
        </p:spPr>
      </p:pic>
      <p:sp>
        <p:nvSpPr>
          <p:cNvPr id="9" name="Title 1">
            <a:extLst>
              <a:ext uri="{FF2B5EF4-FFF2-40B4-BE49-F238E27FC236}">
                <a16:creationId xmlns:a16="http://schemas.microsoft.com/office/drawing/2014/main" id="{855F6EB5-B62D-4B17-847E-B556BA67A2F1}"/>
              </a:ext>
            </a:extLst>
          </p:cNvPr>
          <p:cNvSpPr>
            <a:spLocks noGrp="1"/>
          </p:cNvSpPr>
          <p:nvPr>
            <p:ph type="title"/>
          </p:nvPr>
        </p:nvSpPr>
        <p:spPr>
          <a:xfrm>
            <a:off x="187035" y="274637"/>
            <a:ext cx="8780319" cy="806451"/>
          </a:xfrm>
        </p:spPr>
        <p:txBody>
          <a:bodyPr/>
          <a:lstStyle/>
          <a:p>
            <a:pPr algn="ctr"/>
            <a:r>
              <a:rPr lang="en-US" sz="3600" dirty="0"/>
              <a:t>animation results </a:t>
            </a:r>
            <a:r>
              <a:rPr lang="en-US" sz="1800" dirty="0"/>
              <a:t>(HEC-HMS 6.9 </a:t>
            </a:r>
            <a:r>
              <a:rPr lang="en-US" sz="1800" dirty="0" err="1"/>
              <a:t>bETA</a:t>
            </a:r>
            <a:r>
              <a:rPr lang="en-US" sz="1800" dirty="0"/>
              <a:t> 6)</a:t>
            </a:r>
          </a:p>
        </p:txBody>
      </p:sp>
    </p:spTree>
    <p:extLst>
      <p:ext uri="{BB962C8B-B14F-4D97-AF65-F5344CB8AC3E}">
        <p14:creationId xmlns:p14="http://schemas.microsoft.com/office/powerpoint/2010/main" val="4103504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425"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982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7"/>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7"/>
                                        </p:tgtEl>
                                      </p:cBhvr>
                                    </p:cmd>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6"/>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6"/>
                                        </p:tgtEl>
                                      </p:cBhvr>
                                    </p:cmd>
                                  </p:childTnLst>
                                </p:cTn>
                              </p:par>
                            </p:childTnLst>
                          </p:cTn>
                        </p:par>
                      </p:childTnLst>
                    </p:cTn>
                  </p:par>
                </p:childTnLst>
              </p:cTn>
              <p:nextCondLst>
                <p:cond evt="onClick" delay="0">
                  <p:tgtEl>
                    <p:spTgt spid="6"/>
                  </p:tgtEl>
                </p:cond>
              </p:nextCondLst>
            </p:seq>
            <p:video>
              <p:cMediaNode vol="80000">
                <p:cTn id="21" fill="hold" display="0">
                  <p:stCondLst>
                    <p:cond delay="indefinite"/>
                  </p:stCondLst>
                </p:cTn>
                <p:tgtEl>
                  <p:spTgt spid="7"/>
                </p:tgtEl>
              </p:cMediaNode>
            </p:video>
            <p:video>
              <p:cMediaNode vol="80000">
                <p:cTn id="22" fill="hold" display="0">
                  <p:stCondLst>
                    <p:cond delay="indefinite"/>
                  </p:stCondLst>
                </p:cTn>
                <p:tgtEl>
                  <p:spTgt spid="6"/>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E7A04-295F-6C33-77E3-36FFC30A579D}"/>
              </a:ext>
            </a:extLst>
          </p:cNvPr>
          <p:cNvSpPr>
            <a:spLocks noGrp="1"/>
          </p:cNvSpPr>
          <p:nvPr>
            <p:ph type="title"/>
          </p:nvPr>
        </p:nvSpPr>
        <p:spPr>
          <a:xfrm>
            <a:off x="900684" y="237746"/>
            <a:ext cx="7723632" cy="1431925"/>
          </a:xfrm>
        </p:spPr>
        <p:txBody>
          <a:bodyPr/>
          <a:lstStyle/>
          <a:p>
            <a:pPr>
              <a:defRPr/>
            </a:pPr>
            <a:r>
              <a:rPr lang="en-US" dirty="0"/>
              <a:t>Introduction</a:t>
            </a:r>
          </a:p>
        </p:txBody>
      </p:sp>
      <p:sp>
        <p:nvSpPr>
          <p:cNvPr id="3" name="Content Placeholder 2">
            <a:extLst>
              <a:ext uri="{FF2B5EF4-FFF2-40B4-BE49-F238E27FC236}">
                <a16:creationId xmlns:a16="http://schemas.microsoft.com/office/drawing/2014/main" id="{15E821A7-3F2F-B17F-B798-C07594B8F2C7}"/>
              </a:ext>
            </a:extLst>
          </p:cNvPr>
          <p:cNvSpPr>
            <a:spLocks noGrp="1"/>
          </p:cNvSpPr>
          <p:nvPr>
            <p:ph idx="1"/>
          </p:nvPr>
        </p:nvSpPr>
        <p:spPr>
          <a:xfrm>
            <a:off x="900684" y="1854708"/>
            <a:ext cx="8178800" cy="4114800"/>
          </a:xfrm>
        </p:spPr>
        <p:txBody>
          <a:bodyPr/>
          <a:lstStyle/>
          <a:p>
            <a:pPr>
              <a:defRPr/>
            </a:pPr>
            <a:r>
              <a:rPr lang="en-US" b="1" dirty="0"/>
              <a:t>Why do we need the surface erosion model?</a:t>
            </a:r>
          </a:p>
          <a:p>
            <a:pPr lvl="1"/>
            <a:r>
              <a:rPr lang="en-US" dirty="0"/>
              <a:t>While </a:t>
            </a:r>
            <a:r>
              <a:rPr lang="en-US" b="1" dirty="0"/>
              <a:t>sediment rating curves</a:t>
            </a:r>
            <a:r>
              <a:rPr lang="en-US" dirty="0"/>
              <a:t> are useful for specific purposes, </a:t>
            </a:r>
            <a:r>
              <a:rPr lang="en-US" b="1" dirty="0">
                <a:solidFill>
                  <a:srgbClr val="FF0000"/>
                </a:solidFill>
              </a:rPr>
              <a:t>surface erosion models </a:t>
            </a:r>
            <a:r>
              <a:rPr lang="en-US" dirty="0"/>
              <a:t>provide a more detailed, predictive, and process-based approach to understanding and managing erosion, particularly </a:t>
            </a:r>
            <a:r>
              <a:rPr lang="en-US" b="1" dirty="0">
                <a:solidFill>
                  <a:srgbClr val="FF0000"/>
                </a:solidFill>
              </a:rPr>
              <a:t>in complex and changing environments</a:t>
            </a:r>
            <a:r>
              <a:rPr lang="en-US" dirty="0"/>
              <a:t>.</a:t>
            </a:r>
            <a:endParaRPr lang="en-US" sz="1200" dirty="0"/>
          </a:p>
          <a:p>
            <a:pPr lvl="2">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2349750-09E5-9DD8-DFA3-E215B28AEE84}"/>
              </a:ext>
            </a:extLst>
          </p:cNvPr>
          <p:cNvSpPr>
            <a:spLocks noGrp="1"/>
          </p:cNvSpPr>
          <p:nvPr>
            <p:ph type="title"/>
          </p:nvPr>
        </p:nvSpPr>
        <p:spPr>
          <a:xfrm>
            <a:off x="914400" y="174953"/>
            <a:ext cx="8229600" cy="1143000"/>
          </a:xfrm>
        </p:spPr>
        <p:txBody>
          <a:bodyPr/>
          <a:lstStyle/>
          <a:p>
            <a:r>
              <a:rPr lang="en-US" dirty="0"/>
              <a:t>Sediment Rating Curve</a:t>
            </a:r>
          </a:p>
        </p:txBody>
      </p:sp>
      <p:sp>
        <p:nvSpPr>
          <p:cNvPr id="5" name="Text Placeholder 4">
            <a:extLst>
              <a:ext uri="{FF2B5EF4-FFF2-40B4-BE49-F238E27FC236}">
                <a16:creationId xmlns:a16="http://schemas.microsoft.com/office/drawing/2014/main" id="{7DEBBDEE-0E07-FA7E-9959-D22D806230FC}"/>
              </a:ext>
            </a:extLst>
          </p:cNvPr>
          <p:cNvSpPr>
            <a:spLocks noGrp="1"/>
          </p:cNvSpPr>
          <p:nvPr>
            <p:ph type="body" idx="1"/>
          </p:nvPr>
        </p:nvSpPr>
        <p:spPr>
          <a:xfrm>
            <a:off x="932688" y="1187641"/>
            <a:ext cx="4040188" cy="639762"/>
          </a:xfrm>
        </p:spPr>
        <p:txBody>
          <a:bodyPr/>
          <a:lstStyle/>
          <a:p>
            <a:r>
              <a:rPr lang="en-US" dirty="0"/>
              <a:t>Pros</a:t>
            </a:r>
          </a:p>
        </p:txBody>
      </p:sp>
      <p:sp>
        <p:nvSpPr>
          <p:cNvPr id="6" name="Content Placeholder 5">
            <a:extLst>
              <a:ext uri="{FF2B5EF4-FFF2-40B4-BE49-F238E27FC236}">
                <a16:creationId xmlns:a16="http://schemas.microsoft.com/office/drawing/2014/main" id="{DA75D294-0414-AEBB-4A70-6A87C7074A0C}"/>
              </a:ext>
            </a:extLst>
          </p:cNvPr>
          <p:cNvSpPr>
            <a:spLocks noGrp="1"/>
          </p:cNvSpPr>
          <p:nvPr>
            <p:ph sz="half" idx="2"/>
          </p:nvPr>
        </p:nvSpPr>
        <p:spPr>
          <a:xfrm>
            <a:off x="932688" y="1827403"/>
            <a:ext cx="4040188" cy="3951288"/>
          </a:xfrm>
        </p:spPr>
        <p:txBody>
          <a:bodyPr/>
          <a:lstStyle/>
          <a:p>
            <a:pPr>
              <a:buFont typeface="Arial" panose="020B0604020202020204" pitchFamily="34" charset="0"/>
              <a:buChar char="•"/>
            </a:pPr>
            <a:r>
              <a:rPr lang="en-US" dirty="0"/>
              <a:t>Simplicity</a:t>
            </a:r>
          </a:p>
          <a:p>
            <a:pPr>
              <a:buFont typeface="Arial" panose="020B0604020202020204" pitchFamily="34" charset="0"/>
              <a:buChar char="•"/>
            </a:pPr>
            <a:r>
              <a:rPr lang="en-US" dirty="0"/>
              <a:t>Empirical Basis</a:t>
            </a:r>
          </a:p>
          <a:p>
            <a:pPr>
              <a:buFont typeface="Arial" panose="020B0604020202020204" pitchFamily="34" charset="0"/>
              <a:buChar char="•"/>
            </a:pPr>
            <a:r>
              <a:rPr lang="en-US" dirty="0"/>
              <a:t>Wide Application</a:t>
            </a:r>
          </a:p>
          <a:p>
            <a:pPr>
              <a:buFont typeface="Arial" panose="020B0604020202020204" pitchFamily="34" charset="0"/>
              <a:buChar char="•"/>
            </a:pPr>
            <a:r>
              <a:rPr lang="en-US" dirty="0"/>
              <a:t>Useful for Long-Term Studies</a:t>
            </a:r>
          </a:p>
          <a:p>
            <a:pPr>
              <a:buFont typeface="Arial" panose="020B0604020202020204" pitchFamily="34" charset="0"/>
              <a:buChar char="•"/>
            </a:pPr>
            <a:r>
              <a:rPr lang="en-US" dirty="0"/>
              <a:t>Cost-Effective</a:t>
            </a:r>
          </a:p>
          <a:p>
            <a:pPr>
              <a:buFont typeface="Arial" panose="020B0604020202020204" pitchFamily="34" charset="0"/>
              <a:buChar char="•"/>
            </a:pPr>
            <a:r>
              <a:rPr lang="en-US" dirty="0"/>
              <a:t>Data Availability (like Discharge records)</a:t>
            </a:r>
          </a:p>
        </p:txBody>
      </p:sp>
      <p:sp>
        <p:nvSpPr>
          <p:cNvPr id="7" name="Text Placeholder 6">
            <a:extLst>
              <a:ext uri="{FF2B5EF4-FFF2-40B4-BE49-F238E27FC236}">
                <a16:creationId xmlns:a16="http://schemas.microsoft.com/office/drawing/2014/main" id="{238217CB-BB48-34FC-E9C4-FBB9C196BD2B}"/>
              </a:ext>
            </a:extLst>
          </p:cNvPr>
          <p:cNvSpPr>
            <a:spLocks noGrp="1"/>
          </p:cNvSpPr>
          <p:nvPr>
            <p:ph type="body" sz="quarter" idx="3"/>
          </p:nvPr>
        </p:nvSpPr>
        <p:spPr>
          <a:xfrm>
            <a:off x="5120514" y="1187641"/>
            <a:ext cx="4041775" cy="639762"/>
          </a:xfrm>
        </p:spPr>
        <p:txBody>
          <a:bodyPr/>
          <a:lstStyle/>
          <a:p>
            <a:r>
              <a:rPr lang="en-US" dirty="0"/>
              <a:t>Cons</a:t>
            </a:r>
          </a:p>
        </p:txBody>
      </p:sp>
      <p:sp>
        <p:nvSpPr>
          <p:cNvPr id="8" name="Content Placeholder 7">
            <a:extLst>
              <a:ext uri="{FF2B5EF4-FFF2-40B4-BE49-F238E27FC236}">
                <a16:creationId xmlns:a16="http://schemas.microsoft.com/office/drawing/2014/main" id="{92072BF3-1D29-3BBD-36B0-F935DB2046F2}"/>
              </a:ext>
            </a:extLst>
          </p:cNvPr>
          <p:cNvSpPr>
            <a:spLocks noGrp="1"/>
          </p:cNvSpPr>
          <p:nvPr>
            <p:ph sz="quarter" idx="4"/>
          </p:nvPr>
        </p:nvSpPr>
        <p:spPr>
          <a:xfrm>
            <a:off x="5120514" y="1827403"/>
            <a:ext cx="4041775" cy="3951288"/>
          </a:xfrm>
        </p:spPr>
        <p:txBody>
          <a:bodyPr/>
          <a:lstStyle/>
          <a:p>
            <a:pPr>
              <a:buFont typeface="Arial" panose="020B0604020202020204" pitchFamily="34" charset="0"/>
              <a:buChar char="•"/>
            </a:pPr>
            <a:r>
              <a:rPr lang="en-US" dirty="0"/>
              <a:t>Accuracy Affected by various factors</a:t>
            </a:r>
          </a:p>
          <a:p>
            <a:pPr lvl="1"/>
            <a:r>
              <a:rPr lang="en-US" dirty="0"/>
              <a:t>Seasons</a:t>
            </a:r>
          </a:p>
          <a:p>
            <a:pPr lvl="1"/>
            <a:r>
              <a:rPr lang="en-US" dirty="0"/>
              <a:t>Sampling Frequency</a:t>
            </a:r>
          </a:p>
          <a:p>
            <a:pPr lvl="1"/>
            <a:r>
              <a:rPr lang="en-US" dirty="0"/>
              <a:t>Land use Change</a:t>
            </a:r>
          </a:p>
          <a:p>
            <a:pPr lvl="1"/>
            <a:r>
              <a:rPr lang="en-US" dirty="0"/>
              <a:t>Climate Change Effects</a:t>
            </a:r>
          </a:p>
          <a:p>
            <a:pPr lvl="2"/>
            <a:r>
              <a:rPr lang="en-US" dirty="0"/>
              <a:t>Rainfall Pattern &amp; Intensity</a:t>
            </a:r>
          </a:p>
          <a:p>
            <a:pPr lvl="2"/>
            <a:r>
              <a:rPr lang="en-US" dirty="0"/>
              <a:t>Wildfire Effects, etc.</a:t>
            </a:r>
          </a:p>
          <a:p>
            <a:pPr lvl="1"/>
            <a:endParaRPr lang="en-US" dirty="0"/>
          </a:p>
        </p:txBody>
      </p:sp>
      <p:sp>
        <p:nvSpPr>
          <p:cNvPr id="10" name="TextBox 9">
            <a:extLst>
              <a:ext uri="{FF2B5EF4-FFF2-40B4-BE49-F238E27FC236}">
                <a16:creationId xmlns:a16="http://schemas.microsoft.com/office/drawing/2014/main" id="{126C0633-7BEE-B15C-43AB-71186D7B14BE}"/>
              </a:ext>
            </a:extLst>
          </p:cNvPr>
          <p:cNvSpPr txBox="1"/>
          <p:nvPr/>
        </p:nvSpPr>
        <p:spPr>
          <a:xfrm>
            <a:off x="3700272" y="6313715"/>
            <a:ext cx="1910395" cy="369332"/>
          </a:xfrm>
          <a:prstGeom prst="rect">
            <a:avLst/>
          </a:prstGeom>
          <a:noFill/>
        </p:spPr>
        <p:txBody>
          <a:bodyPr wrap="none" rtlCol="0">
            <a:spAutoFit/>
          </a:bodyPr>
          <a:lstStyle/>
          <a:p>
            <a:r>
              <a:rPr lang="en-US" dirty="0"/>
              <a:t>Source: ChatGPT</a:t>
            </a:r>
          </a:p>
        </p:txBody>
      </p:sp>
    </p:spTree>
    <p:extLst>
      <p:ext uri="{BB962C8B-B14F-4D97-AF65-F5344CB8AC3E}">
        <p14:creationId xmlns:p14="http://schemas.microsoft.com/office/powerpoint/2010/main" val="2703637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Overview</a:t>
            </a:r>
          </a:p>
        </p:txBody>
      </p:sp>
      <p:sp>
        <p:nvSpPr>
          <p:cNvPr id="3" name="Content Placeholder 2"/>
          <p:cNvSpPr>
            <a:spLocks noGrp="1"/>
          </p:cNvSpPr>
          <p:nvPr>
            <p:ph sz="quarter" idx="16"/>
          </p:nvPr>
        </p:nvSpPr>
        <p:spPr>
          <a:xfrm>
            <a:off x="304800" y="1081088"/>
            <a:ext cx="4267200" cy="5416232"/>
          </a:xfrm>
        </p:spPr>
        <p:txBody>
          <a:bodyPr/>
          <a:lstStyle/>
          <a:p>
            <a:pPr>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Case Study: UNBRW, TX</a:t>
            </a:r>
          </a:p>
          <a:p>
            <a:pPr lvl="1">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Lumped Model</a:t>
            </a:r>
          </a:p>
          <a:p>
            <a:pPr lvl="1">
              <a:spcBef>
                <a:spcPts val="0"/>
              </a:spcBef>
              <a:spcAft>
                <a:spcPts val="600"/>
              </a:spcAft>
              <a:buFont typeface="Arial" panose="020B0604020202020204" pitchFamily="34" charset="0"/>
              <a:buChar char="•"/>
            </a:pPr>
            <a:r>
              <a:rPr lang="en-US" altLang="en-US" sz="3200" dirty="0">
                <a:ea typeface="ＭＳ Ｐゴシック" panose="020B0600070205080204" pitchFamily="34" charset="-128"/>
              </a:rPr>
              <a:t>2D Model</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4</a:t>
            </a:fld>
            <a:endParaRPr lang="en-US" altLang="en-US"/>
          </a:p>
        </p:txBody>
      </p:sp>
      <p:pic>
        <p:nvPicPr>
          <p:cNvPr id="7" name="Picture Placeholder 14">
            <a:extLst>
              <a:ext uri="{FF2B5EF4-FFF2-40B4-BE49-F238E27FC236}">
                <a16:creationId xmlns:a16="http://schemas.microsoft.com/office/drawing/2014/main" id="{E96097C5-C289-4993-AEAA-86DEF760AB8B}"/>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rcRect l="23454" r="23454"/>
          <a:stretch>
            <a:fillRect/>
          </a:stretch>
        </p:blipFill>
        <p:spPr bwMode="auto">
          <a:xfrm>
            <a:off x="4836177" y="957867"/>
            <a:ext cx="3689406" cy="5630862"/>
          </a:xfrm>
          <a:prstGeom prst="rect">
            <a:avLst/>
          </a:prstGeom>
          <a:noFill/>
          <a:ln w="9525">
            <a:noFill/>
            <a:miter lim="800000"/>
            <a:headEnd/>
            <a:tailEnd/>
          </a:ln>
        </p:spPr>
      </p:pic>
      <p:sp>
        <p:nvSpPr>
          <p:cNvPr id="10" name="TextBox 9">
            <a:extLst>
              <a:ext uri="{FF2B5EF4-FFF2-40B4-BE49-F238E27FC236}">
                <a16:creationId xmlns:a16="http://schemas.microsoft.com/office/drawing/2014/main" id="{1F0EB9CD-99E6-4C11-B779-8253A960A44E}"/>
              </a:ext>
            </a:extLst>
          </p:cNvPr>
          <p:cNvSpPr txBox="1"/>
          <p:nvPr/>
        </p:nvSpPr>
        <p:spPr>
          <a:xfrm>
            <a:off x="4836177" y="5835186"/>
            <a:ext cx="3477776" cy="1046440"/>
          </a:xfrm>
          <a:prstGeom prst="rect">
            <a:avLst/>
          </a:prstGeom>
          <a:noFill/>
        </p:spPr>
        <p:txBody>
          <a:bodyPr wrap="square" rtlCol="0">
            <a:spAutoFit/>
          </a:bodyPr>
          <a:lstStyle/>
          <a:p>
            <a:r>
              <a:rPr lang="en-US" sz="1100" dirty="0">
                <a:solidFill>
                  <a:schemeClr val="tx2"/>
                </a:solidFill>
              </a:rPr>
              <a:t>Damaged Home in the Montecito, CA (JAN 9, 2018)</a:t>
            </a:r>
          </a:p>
          <a:p>
            <a:r>
              <a:rPr lang="en-US" sz="1100" dirty="0">
                <a:solidFill>
                  <a:schemeClr val="tx2"/>
                </a:solidFill>
              </a:rPr>
              <a:t>Source: https://www.arcgis.com/apps/MapJournal/index.html?appid=541c23aa483b48978d1bc9904a6fb14d </a:t>
            </a:r>
          </a:p>
          <a:p>
            <a:endParaRPr lang="en-US" dirty="0"/>
          </a:p>
        </p:txBody>
      </p:sp>
    </p:spTree>
    <p:extLst>
      <p:ext uri="{BB962C8B-B14F-4D97-AF65-F5344CB8AC3E}">
        <p14:creationId xmlns:p14="http://schemas.microsoft.com/office/powerpoint/2010/main" val="3887201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3"/>
          <p:cNvSpPr>
            <a:spLocks noGrp="1" noChangeArrowheads="1"/>
          </p:cNvSpPr>
          <p:nvPr>
            <p:ph type="body" idx="1"/>
          </p:nvPr>
        </p:nvSpPr>
        <p:spPr>
          <a:xfrm>
            <a:off x="1543050" y="2200275"/>
            <a:ext cx="6172200" cy="3457575"/>
          </a:xfrm>
        </p:spPr>
        <p:txBody>
          <a:bodyPr/>
          <a:lstStyle/>
          <a:p>
            <a:pPr>
              <a:lnSpc>
                <a:spcPct val="80000"/>
              </a:lnSpc>
              <a:buFont typeface="Wingdings" panose="05000000000000000000" pitchFamily="2" charset="2"/>
              <a:buChar char="§"/>
              <a:defRPr/>
            </a:pPr>
            <a:r>
              <a:rPr lang="en-US" sz="1800" dirty="0">
                <a:solidFill>
                  <a:schemeClr val="tx1"/>
                </a:solidFill>
              </a:rPr>
              <a:t>Area: Approximately 921</a:t>
            </a:r>
            <a:r>
              <a:rPr lang="en-US" sz="1800" u="sng" dirty="0">
                <a:solidFill>
                  <a:schemeClr val="tx1"/>
                </a:solidFill>
              </a:rPr>
              <a:t> km</a:t>
            </a:r>
            <a:r>
              <a:rPr lang="en-US" sz="1800" u="sng" baseline="30000" dirty="0">
                <a:solidFill>
                  <a:schemeClr val="tx1"/>
                </a:solidFill>
              </a:rPr>
              <a:t>2</a:t>
            </a:r>
            <a:r>
              <a:rPr lang="en-US" sz="1800" u="sng" dirty="0">
                <a:solidFill>
                  <a:schemeClr val="tx1"/>
                </a:solidFill>
              </a:rPr>
              <a:t> </a:t>
            </a:r>
            <a:r>
              <a:rPr lang="en-US" sz="1800" dirty="0">
                <a:solidFill>
                  <a:schemeClr val="tx1"/>
                </a:solidFill>
              </a:rPr>
              <a:t>(BO070, Hico)</a:t>
            </a:r>
          </a:p>
          <a:p>
            <a:pPr>
              <a:lnSpc>
                <a:spcPct val="80000"/>
              </a:lnSpc>
              <a:buFont typeface="Wingdings" panose="05000000000000000000" pitchFamily="2" charset="2"/>
              <a:buChar char="§"/>
              <a:defRPr/>
            </a:pPr>
            <a:r>
              <a:rPr lang="en-US" sz="1800" dirty="0">
                <a:solidFill>
                  <a:schemeClr val="tx1"/>
                </a:solidFill>
              </a:rPr>
              <a:t>The UNBRW is 98% rural with the primary land uses being rangeland (43%), forage fields (23%), and dairy waste application fields (7%) (</a:t>
            </a:r>
            <a:r>
              <a:rPr lang="en-US" sz="1800" dirty="0" err="1">
                <a:solidFill>
                  <a:schemeClr val="tx1"/>
                </a:solidFill>
              </a:rPr>
              <a:t>McGarland</a:t>
            </a:r>
            <a:r>
              <a:rPr lang="en-US" sz="1800" dirty="0">
                <a:solidFill>
                  <a:schemeClr val="tx1"/>
                </a:solidFill>
              </a:rPr>
              <a:t> and Hauck, 1999). </a:t>
            </a:r>
          </a:p>
          <a:p>
            <a:pPr>
              <a:lnSpc>
                <a:spcPct val="80000"/>
              </a:lnSpc>
              <a:buFont typeface="Wingdings" panose="05000000000000000000" pitchFamily="2" charset="2"/>
              <a:buChar char="§"/>
              <a:defRPr/>
            </a:pPr>
            <a:r>
              <a:rPr lang="en-US" sz="1800" dirty="0">
                <a:solidFill>
                  <a:schemeClr val="tx1"/>
                </a:solidFill>
              </a:rPr>
              <a:t>Predominant soil types: fine sandy loams and clay loams (Ward et al., 1992). </a:t>
            </a:r>
          </a:p>
          <a:p>
            <a:pPr>
              <a:lnSpc>
                <a:spcPct val="80000"/>
              </a:lnSpc>
              <a:buFont typeface="Wingdings" panose="05000000000000000000" pitchFamily="2" charset="2"/>
              <a:buChar char="§"/>
              <a:defRPr/>
            </a:pPr>
            <a:r>
              <a:rPr lang="en-US" sz="1800" dirty="0">
                <a:solidFill>
                  <a:schemeClr val="tx1"/>
                </a:solidFill>
              </a:rPr>
              <a:t>The watershed receives an average annual precipitation of </a:t>
            </a:r>
            <a:r>
              <a:rPr lang="en-US" sz="1800" u="sng" dirty="0">
                <a:solidFill>
                  <a:schemeClr val="tx1"/>
                </a:solidFill>
              </a:rPr>
              <a:t>750 mm </a:t>
            </a:r>
            <a:r>
              <a:rPr lang="en-US" sz="1800" dirty="0">
                <a:solidFill>
                  <a:schemeClr val="tx1"/>
                </a:solidFill>
              </a:rPr>
              <a:t>and an average daily temperature ranges </a:t>
            </a:r>
            <a:r>
              <a:rPr lang="en-US" sz="1800" u="sng" dirty="0">
                <a:solidFill>
                  <a:schemeClr val="tx1"/>
                </a:solidFill>
              </a:rPr>
              <a:t>6</a:t>
            </a:r>
            <a:r>
              <a:rPr lang="en-US" sz="1800" u="sng" baseline="30000" dirty="0">
                <a:solidFill>
                  <a:schemeClr val="tx1"/>
                </a:solidFill>
              </a:rPr>
              <a:t>o</a:t>
            </a:r>
            <a:r>
              <a:rPr lang="en-US" sz="1800" u="sng" dirty="0">
                <a:solidFill>
                  <a:schemeClr val="tx1"/>
                </a:solidFill>
              </a:rPr>
              <a:t>C</a:t>
            </a:r>
            <a:r>
              <a:rPr lang="en-US" sz="1800" dirty="0">
                <a:solidFill>
                  <a:schemeClr val="tx1"/>
                </a:solidFill>
              </a:rPr>
              <a:t> in winter to </a:t>
            </a:r>
            <a:r>
              <a:rPr lang="en-US" sz="1800" u="sng" dirty="0">
                <a:solidFill>
                  <a:schemeClr val="tx1"/>
                </a:solidFill>
              </a:rPr>
              <a:t>28</a:t>
            </a:r>
            <a:r>
              <a:rPr lang="en-US" sz="1800" u="sng" baseline="30000" dirty="0">
                <a:solidFill>
                  <a:schemeClr val="tx1"/>
                </a:solidFill>
              </a:rPr>
              <a:t>o</a:t>
            </a:r>
            <a:r>
              <a:rPr lang="en-US" sz="1800" u="sng" dirty="0">
                <a:solidFill>
                  <a:schemeClr val="tx1"/>
                </a:solidFill>
              </a:rPr>
              <a:t>C</a:t>
            </a:r>
            <a:r>
              <a:rPr lang="en-US" sz="1800" dirty="0">
                <a:solidFill>
                  <a:schemeClr val="tx1"/>
                </a:solidFill>
              </a:rPr>
              <a:t> in summer (McFarland and Hauck, 1999). </a:t>
            </a:r>
          </a:p>
          <a:p>
            <a:pPr>
              <a:lnSpc>
                <a:spcPct val="80000"/>
              </a:lnSpc>
              <a:buFont typeface="Wingdings" panose="05000000000000000000" pitchFamily="2" charset="2"/>
              <a:buChar char="§"/>
              <a:defRPr/>
            </a:pPr>
            <a:r>
              <a:rPr lang="en-US" sz="1800" dirty="0">
                <a:solidFill>
                  <a:schemeClr val="tx1"/>
                </a:solidFill>
              </a:rPr>
              <a:t>Elevation in the watershed range from </a:t>
            </a:r>
            <a:r>
              <a:rPr lang="en-US" sz="1800" u="sng" dirty="0">
                <a:solidFill>
                  <a:schemeClr val="tx1"/>
                </a:solidFill>
              </a:rPr>
              <a:t>299 m</a:t>
            </a:r>
            <a:r>
              <a:rPr lang="en-US" sz="1800" dirty="0">
                <a:solidFill>
                  <a:schemeClr val="tx1"/>
                </a:solidFill>
              </a:rPr>
              <a:t> to </a:t>
            </a:r>
            <a:r>
              <a:rPr lang="en-US" sz="1800" u="sng" dirty="0">
                <a:solidFill>
                  <a:schemeClr val="tx1"/>
                </a:solidFill>
              </a:rPr>
              <a:t>495 m</a:t>
            </a:r>
            <a:r>
              <a:rPr lang="en-US" sz="1800" dirty="0">
                <a:solidFill>
                  <a:schemeClr val="tx1"/>
                </a:solidFill>
              </a:rPr>
              <a:t>. </a:t>
            </a:r>
          </a:p>
          <a:p>
            <a:pPr lvl="1">
              <a:lnSpc>
                <a:spcPct val="80000"/>
              </a:lnSpc>
              <a:buFont typeface="Wingdings" panose="05000000000000000000" pitchFamily="2" charset="2"/>
              <a:buChar char="§"/>
              <a:defRPr/>
            </a:pPr>
            <a:r>
              <a:rPr lang="en-US" sz="1800" dirty="0">
                <a:solidFill>
                  <a:schemeClr val="tx1"/>
                </a:solidFill>
              </a:rPr>
              <a:t>68 subbasins</a:t>
            </a:r>
          </a:p>
          <a:p>
            <a:pPr lvl="1">
              <a:lnSpc>
                <a:spcPct val="80000"/>
              </a:lnSpc>
              <a:buFont typeface="Wingdings" panose="05000000000000000000" pitchFamily="2" charset="2"/>
              <a:buChar char="§"/>
              <a:defRPr/>
            </a:pPr>
            <a:r>
              <a:rPr lang="en-US" sz="1800" dirty="0">
                <a:solidFill>
                  <a:schemeClr val="tx1"/>
                </a:solidFill>
              </a:rPr>
              <a:t>40 reservoirs</a:t>
            </a:r>
          </a:p>
        </p:txBody>
      </p:sp>
      <p:sp>
        <p:nvSpPr>
          <p:cNvPr id="38915" name="Rectangle 3"/>
          <p:cNvSpPr>
            <a:spLocks noChangeArrowheads="1"/>
          </p:cNvSpPr>
          <p:nvPr/>
        </p:nvSpPr>
        <p:spPr bwMode="auto">
          <a:xfrm>
            <a:off x="1654274" y="857251"/>
            <a:ext cx="5692584" cy="1061829"/>
          </a:xfrm>
          <a:prstGeom prst="rect">
            <a:avLst/>
          </a:prstGeom>
          <a:noFill/>
          <a:ln w="9525">
            <a:noFill/>
            <a:miter lim="800000"/>
            <a:headEnd/>
            <a:tailEnd/>
          </a:ln>
        </p:spPr>
        <p:txBody>
          <a:bodyPr wrap="none">
            <a:spAutoFit/>
          </a:bodyPr>
          <a:lstStyle/>
          <a:p>
            <a:pPr algn="ctr"/>
            <a:r>
              <a:rPr lang="en-US" sz="2700" b="1" dirty="0"/>
              <a:t>Watershed Sediment Case Study:</a:t>
            </a:r>
          </a:p>
          <a:p>
            <a:pPr algn="ctr"/>
            <a:endParaRPr lang="en-US" b="1" dirty="0"/>
          </a:p>
          <a:p>
            <a:pPr algn="ctr"/>
            <a:r>
              <a:rPr lang="en-US" dirty="0"/>
              <a:t>Study Site and Relevant Data</a:t>
            </a:r>
          </a:p>
        </p:txBody>
      </p:sp>
    </p:spTree>
    <p:extLst>
      <p:ext uri="{BB962C8B-B14F-4D97-AF65-F5344CB8AC3E}">
        <p14:creationId xmlns:p14="http://schemas.microsoft.com/office/powerpoint/2010/main" val="3989496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ChangeArrowheads="1"/>
          </p:cNvSpPr>
          <p:nvPr/>
        </p:nvSpPr>
        <p:spPr bwMode="auto">
          <a:xfrm>
            <a:off x="905857" y="168229"/>
            <a:ext cx="6507956" cy="415498"/>
          </a:xfrm>
          <a:prstGeom prst="rect">
            <a:avLst/>
          </a:prstGeom>
          <a:noFill/>
          <a:ln w="9525">
            <a:noFill/>
            <a:miter lim="800000"/>
            <a:headEnd/>
            <a:tailEnd/>
          </a:ln>
        </p:spPr>
        <p:txBody>
          <a:bodyPr>
            <a:spAutoFit/>
          </a:bodyPr>
          <a:lstStyle/>
          <a:p>
            <a:pPr algn="ctr"/>
            <a:r>
              <a:rPr lang="en-US" sz="2100" b="1" dirty="0"/>
              <a:t>Location of 5 Stream Gage Sites</a:t>
            </a:r>
          </a:p>
        </p:txBody>
      </p:sp>
      <p:sp>
        <p:nvSpPr>
          <p:cNvPr id="7" name="Oval 6"/>
          <p:cNvSpPr/>
          <p:nvPr/>
        </p:nvSpPr>
        <p:spPr bwMode="auto">
          <a:xfrm>
            <a:off x="6981825" y="5305425"/>
            <a:ext cx="161925" cy="161925"/>
          </a:xfrm>
          <a:prstGeom prst="ellipse">
            <a:avLst/>
          </a:prstGeom>
          <a:noFill/>
          <a:ln w="38100" cap="flat" cmpd="sng" algn="ctr">
            <a:solidFill>
              <a:srgbClr val="FF33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pic>
        <p:nvPicPr>
          <p:cNvPr id="3" name="Picture 2">
            <a:extLst>
              <a:ext uri="{FF2B5EF4-FFF2-40B4-BE49-F238E27FC236}">
                <a16:creationId xmlns:a16="http://schemas.microsoft.com/office/drawing/2014/main" id="{C0D8E228-0F77-83B2-A6A0-E18A1549772D}"/>
              </a:ext>
            </a:extLst>
          </p:cNvPr>
          <p:cNvPicPr>
            <a:picLocks noChangeAspect="1"/>
          </p:cNvPicPr>
          <p:nvPr/>
        </p:nvPicPr>
        <p:blipFill>
          <a:blip r:embed="rId2"/>
          <a:stretch>
            <a:fillRect/>
          </a:stretch>
        </p:blipFill>
        <p:spPr>
          <a:xfrm>
            <a:off x="221966" y="670016"/>
            <a:ext cx="4155980" cy="3737392"/>
          </a:xfrm>
          <a:prstGeom prst="rect">
            <a:avLst/>
          </a:prstGeom>
        </p:spPr>
      </p:pic>
      <p:sp>
        <p:nvSpPr>
          <p:cNvPr id="15" name="Rectangle: Rounded Corners 14">
            <a:extLst>
              <a:ext uri="{FF2B5EF4-FFF2-40B4-BE49-F238E27FC236}">
                <a16:creationId xmlns:a16="http://schemas.microsoft.com/office/drawing/2014/main" id="{6EC76A24-3A04-4CDF-FC60-7005B70FC8DA}"/>
              </a:ext>
            </a:extLst>
          </p:cNvPr>
          <p:cNvSpPr/>
          <p:nvPr/>
        </p:nvSpPr>
        <p:spPr>
          <a:xfrm>
            <a:off x="7099330" y="5079873"/>
            <a:ext cx="512064" cy="225552"/>
          </a:xfrm>
          <a:prstGeom prst="round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7" name="Table Placeholder 3" descr="UNBR_Aggredation_Degredation.jpg">
            <a:extLst>
              <a:ext uri="{FF2B5EF4-FFF2-40B4-BE49-F238E27FC236}">
                <a16:creationId xmlns:a16="http://schemas.microsoft.com/office/drawing/2014/main" id="{4BF9E323-DD59-78ED-9C23-AC36EA905748}"/>
              </a:ext>
            </a:extLst>
          </p:cNvPr>
          <p:cNvPicPr>
            <a:picLocks/>
          </p:cNvPicPr>
          <p:nvPr/>
        </p:nvPicPr>
        <p:blipFill>
          <a:blip r:embed="rId3" cstate="print"/>
          <a:stretch>
            <a:fillRect/>
          </a:stretch>
        </p:blipFill>
        <p:spPr bwMode="auto">
          <a:xfrm>
            <a:off x="4407408" y="583727"/>
            <a:ext cx="4570414" cy="6106044"/>
          </a:xfrm>
          <a:prstGeom prst="rect">
            <a:avLst/>
          </a:prstGeom>
          <a:ln>
            <a:noFill/>
          </a:ln>
          <a:effectLst>
            <a:softEdge rad="112500"/>
          </a:effectLst>
        </p:spPr>
      </p:pic>
    </p:spTree>
    <p:extLst>
      <p:ext uri="{BB962C8B-B14F-4D97-AF65-F5344CB8AC3E}">
        <p14:creationId xmlns:p14="http://schemas.microsoft.com/office/powerpoint/2010/main" val="3631628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3" name="Rectangle 4"/>
          <p:cNvSpPr>
            <a:spLocks noChangeArrowheads="1"/>
          </p:cNvSpPr>
          <p:nvPr/>
        </p:nvSpPr>
        <p:spPr bwMode="auto">
          <a:xfrm>
            <a:off x="2857500" y="156210"/>
            <a:ext cx="3429000" cy="784830"/>
          </a:xfrm>
          <a:prstGeom prst="rect">
            <a:avLst/>
          </a:prstGeom>
          <a:noFill/>
          <a:ln w="9525">
            <a:noFill/>
            <a:miter lim="800000"/>
            <a:headEnd/>
            <a:tailEnd/>
          </a:ln>
        </p:spPr>
        <p:txBody>
          <a:bodyPr>
            <a:spAutoFit/>
          </a:bodyPr>
          <a:lstStyle/>
          <a:p>
            <a:pPr algn="ctr"/>
            <a:r>
              <a:rPr lang="en-US" sz="2700" dirty="0"/>
              <a:t>Comparison </a:t>
            </a:r>
            <a:br>
              <a:rPr lang="en-US" dirty="0">
                <a:solidFill>
                  <a:srgbClr val="FFFF00"/>
                </a:solidFill>
              </a:rPr>
            </a:br>
            <a:r>
              <a:rPr lang="en-US" dirty="0"/>
              <a:t>(SWAT, HSPF, and HEC-HMS)</a:t>
            </a:r>
          </a:p>
        </p:txBody>
      </p:sp>
      <p:pic>
        <p:nvPicPr>
          <p:cNvPr id="5" name="Picture 4">
            <a:extLst>
              <a:ext uri="{FF2B5EF4-FFF2-40B4-BE49-F238E27FC236}">
                <a16:creationId xmlns:a16="http://schemas.microsoft.com/office/drawing/2014/main" id="{5A8C6ABB-AB62-550E-BB1B-D064B3D87980}"/>
              </a:ext>
            </a:extLst>
          </p:cNvPr>
          <p:cNvPicPr>
            <a:picLocks noChangeAspect="1"/>
          </p:cNvPicPr>
          <p:nvPr/>
        </p:nvPicPr>
        <p:blipFill>
          <a:blip r:embed="rId2"/>
          <a:stretch>
            <a:fillRect/>
          </a:stretch>
        </p:blipFill>
        <p:spPr>
          <a:xfrm>
            <a:off x="18288" y="1384592"/>
            <a:ext cx="4542701" cy="1925536"/>
          </a:xfrm>
          <a:prstGeom prst="rect">
            <a:avLst/>
          </a:prstGeom>
        </p:spPr>
      </p:pic>
      <p:pic>
        <p:nvPicPr>
          <p:cNvPr id="7" name="Picture 6">
            <a:extLst>
              <a:ext uri="{FF2B5EF4-FFF2-40B4-BE49-F238E27FC236}">
                <a16:creationId xmlns:a16="http://schemas.microsoft.com/office/drawing/2014/main" id="{6203BFBA-A62D-6EF4-A65B-34F66ADF5AC8}"/>
              </a:ext>
            </a:extLst>
          </p:cNvPr>
          <p:cNvPicPr>
            <a:picLocks noChangeAspect="1"/>
          </p:cNvPicPr>
          <p:nvPr/>
        </p:nvPicPr>
        <p:blipFill>
          <a:blip r:embed="rId3"/>
          <a:stretch>
            <a:fillRect/>
          </a:stretch>
        </p:blipFill>
        <p:spPr>
          <a:xfrm>
            <a:off x="4600551" y="1384592"/>
            <a:ext cx="4512761" cy="1925536"/>
          </a:xfrm>
          <a:prstGeom prst="rect">
            <a:avLst/>
          </a:prstGeom>
        </p:spPr>
      </p:pic>
      <p:pic>
        <p:nvPicPr>
          <p:cNvPr id="9" name="Picture 8">
            <a:extLst>
              <a:ext uri="{FF2B5EF4-FFF2-40B4-BE49-F238E27FC236}">
                <a16:creationId xmlns:a16="http://schemas.microsoft.com/office/drawing/2014/main" id="{63A47972-46D3-135C-6B58-60DE2D0DE8DD}"/>
              </a:ext>
            </a:extLst>
          </p:cNvPr>
          <p:cNvPicPr>
            <a:picLocks noChangeAspect="1"/>
          </p:cNvPicPr>
          <p:nvPr/>
        </p:nvPicPr>
        <p:blipFill>
          <a:blip r:embed="rId4"/>
          <a:stretch>
            <a:fillRect/>
          </a:stretch>
        </p:blipFill>
        <p:spPr>
          <a:xfrm>
            <a:off x="4571" y="3761752"/>
            <a:ext cx="4641265" cy="1974304"/>
          </a:xfrm>
          <a:prstGeom prst="rect">
            <a:avLst/>
          </a:prstGeom>
        </p:spPr>
      </p:pic>
      <p:pic>
        <p:nvPicPr>
          <p:cNvPr id="11" name="Picture 10">
            <a:extLst>
              <a:ext uri="{FF2B5EF4-FFF2-40B4-BE49-F238E27FC236}">
                <a16:creationId xmlns:a16="http://schemas.microsoft.com/office/drawing/2014/main" id="{A7E216D9-F910-FD73-3AC2-CAA2BFF139F1}"/>
              </a:ext>
            </a:extLst>
          </p:cNvPr>
          <p:cNvPicPr>
            <a:picLocks noChangeAspect="1"/>
          </p:cNvPicPr>
          <p:nvPr/>
        </p:nvPicPr>
        <p:blipFill>
          <a:blip r:embed="rId5"/>
          <a:stretch>
            <a:fillRect/>
          </a:stretch>
        </p:blipFill>
        <p:spPr>
          <a:xfrm>
            <a:off x="4677111" y="3761752"/>
            <a:ext cx="4439234" cy="1968488"/>
          </a:xfrm>
          <a:prstGeom prst="rect">
            <a:avLst/>
          </a:prstGeom>
        </p:spPr>
      </p:pic>
      <p:sp>
        <p:nvSpPr>
          <p:cNvPr id="12" name="Rectangle: Rounded Corners 11">
            <a:extLst>
              <a:ext uri="{FF2B5EF4-FFF2-40B4-BE49-F238E27FC236}">
                <a16:creationId xmlns:a16="http://schemas.microsoft.com/office/drawing/2014/main" id="{348C7AA9-429C-A91B-6088-000C092D937F}"/>
              </a:ext>
            </a:extLst>
          </p:cNvPr>
          <p:cNvSpPr/>
          <p:nvPr/>
        </p:nvSpPr>
        <p:spPr>
          <a:xfrm>
            <a:off x="1670304" y="3127248"/>
            <a:ext cx="1395984" cy="91440"/>
          </a:xfrm>
          <a:prstGeom prst="round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Rounded Corners 12">
            <a:extLst>
              <a:ext uri="{FF2B5EF4-FFF2-40B4-BE49-F238E27FC236}">
                <a16:creationId xmlns:a16="http://schemas.microsoft.com/office/drawing/2014/main" id="{5C3C5CD2-0EF7-9946-8C44-8A41D9463922}"/>
              </a:ext>
            </a:extLst>
          </p:cNvPr>
          <p:cNvSpPr/>
          <p:nvPr/>
        </p:nvSpPr>
        <p:spPr>
          <a:xfrm>
            <a:off x="6329857" y="5553456"/>
            <a:ext cx="1265759" cy="91440"/>
          </a:xfrm>
          <a:prstGeom prst="round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Rounded Corners 13">
            <a:extLst>
              <a:ext uri="{FF2B5EF4-FFF2-40B4-BE49-F238E27FC236}">
                <a16:creationId xmlns:a16="http://schemas.microsoft.com/office/drawing/2014/main" id="{4C5C3ADF-43DC-ED92-4BC4-EB15D5126DE5}"/>
              </a:ext>
            </a:extLst>
          </p:cNvPr>
          <p:cNvSpPr/>
          <p:nvPr/>
        </p:nvSpPr>
        <p:spPr>
          <a:xfrm>
            <a:off x="1688592" y="5553456"/>
            <a:ext cx="1304544" cy="91440"/>
          </a:xfrm>
          <a:prstGeom prst="round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Rounded Corners 14">
            <a:extLst>
              <a:ext uri="{FF2B5EF4-FFF2-40B4-BE49-F238E27FC236}">
                <a16:creationId xmlns:a16="http://schemas.microsoft.com/office/drawing/2014/main" id="{6D017704-0B56-BF2A-F61F-BADB8810D470}"/>
              </a:ext>
            </a:extLst>
          </p:cNvPr>
          <p:cNvSpPr/>
          <p:nvPr/>
        </p:nvSpPr>
        <p:spPr>
          <a:xfrm>
            <a:off x="6243485" y="3127248"/>
            <a:ext cx="1395984" cy="91440"/>
          </a:xfrm>
          <a:prstGeom prst="round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18254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8</a:t>
            </a:fld>
            <a:endParaRPr lang="en-US"/>
          </a:p>
        </p:txBody>
      </p:sp>
      <p:sp>
        <p:nvSpPr>
          <p:cNvPr id="7" name="Text Box 5">
            <a:extLst>
              <a:ext uri="{FF2B5EF4-FFF2-40B4-BE49-F238E27FC236}">
                <a16:creationId xmlns:a16="http://schemas.microsoft.com/office/drawing/2014/main" id="{F28A846B-1B54-4929-BBB8-56B06902EC6B}"/>
              </a:ext>
            </a:extLst>
          </p:cNvPr>
          <p:cNvSpPr txBox="1">
            <a:spLocks noChangeArrowheads="1"/>
          </p:cNvSpPr>
          <p:nvPr/>
        </p:nvSpPr>
        <p:spPr bwMode="auto">
          <a:xfrm>
            <a:off x="247610" y="1098477"/>
            <a:ext cx="4218064" cy="4555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US" altLang="en-US" sz="2800" dirty="0">
                <a:latin typeface="Arial" panose="020B0604020202020204" pitchFamily="34" charset="0"/>
              </a:rPr>
              <a:t>To highlight the 2D surface erosion modeling tools within HEC-HMS</a:t>
            </a:r>
          </a:p>
          <a:p>
            <a:pPr marL="285750" indent="-285750">
              <a:spcBef>
                <a:spcPts val="600"/>
              </a:spcBef>
              <a:buFont typeface="Arial" panose="020B0604020202020204" pitchFamily="34" charset="0"/>
              <a:buChar char="•"/>
            </a:pPr>
            <a:r>
              <a:rPr lang="en-US" altLang="en-US" sz="2800" dirty="0">
                <a:latin typeface="Arial" panose="020B0604020202020204" pitchFamily="34" charset="0"/>
              </a:rPr>
              <a:t>Shared computational 2D solver engine </a:t>
            </a:r>
            <a:br>
              <a:rPr lang="en-US" altLang="en-US" sz="2800" dirty="0">
                <a:latin typeface="Arial" panose="020B0604020202020204" pitchFamily="34" charset="0"/>
              </a:rPr>
            </a:br>
            <a:r>
              <a:rPr lang="en-US" altLang="en-US" sz="2800" dirty="0">
                <a:latin typeface="Arial" panose="020B0604020202020204" pitchFamily="34" charset="0"/>
              </a:rPr>
              <a:t>between HEC-HMS and HEC-RAS</a:t>
            </a:r>
          </a:p>
          <a:p>
            <a:pPr marL="285750" indent="-285750">
              <a:spcBef>
                <a:spcPts val="600"/>
              </a:spcBef>
              <a:buFont typeface="Arial" panose="020B0604020202020204" pitchFamily="34" charset="0"/>
              <a:buChar char="•"/>
            </a:pPr>
            <a:r>
              <a:rPr lang="en-US" altLang="en-US" sz="2800" dirty="0">
                <a:latin typeface="Arial" panose="020B0604020202020204" pitchFamily="34" charset="0"/>
              </a:rPr>
              <a:t>Release 2D capabilities for multiple platforms</a:t>
            </a:r>
          </a:p>
        </p:txBody>
      </p:sp>
      <p:sp>
        <p:nvSpPr>
          <p:cNvPr id="5" name="Slide Number Placeholder 3">
            <a:extLst>
              <a:ext uri="{FF2B5EF4-FFF2-40B4-BE49-F238E27FC236}">
                <a16:creationId xmlns:a16="http://schemas.microsoft.com/office/drawing/2014/main" id="{51E18A30-75B0-42E4-8414-637D3CE901CE}"/>
              </a:ext>
            </a:extLst>
          </p:cNvPr>
          <p:cNvSpPr txBox="1">
            <a:spLocks/>
          </p:cNvSpPr>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rtl="0" fontAlgn="base">
              <a:spcBef>
                <a:spcPct val="0"/>
              </a:spcBef>
              <a:spcAft>
                <a:spcPct val="0"/>
              </a:spcAft>
              <a:defRPr sz="1200" kern="1200">
                <a:solidFill>
                  <a:srgbClr val="898989"/>
                </a:solidFill>
                <a:latin typeface="Arial" charset="0"/>
                <a:ea typeface="+mn-ea"/>
                <a:cs typeface="Arial" pitchFamily="34" charset="0"/>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9A257827-C34C-4251-B995-96C9C233CCC8}" type="slidenum">
              <a:rPr lang="en-US" smtClean="0"/>
              <a:pPr/>
              <a:t>8</a:t>
            </a:fld>
            <a:endParaRPr lang="en-US"/>
          </a:p>
        </p:txBody>
      </p:sp>
      <p:sp>
        <p:nvSpPr>
          <p:cNvPr id="47" name="Title 1">
            <a:extLst>
              <a:ext uri="{FF2B5EF4-FFF2-40B4-BE49-F238E27FC236}">
                <a16:creationId xmlns:a16="http://schemas.microsoft.com/office/drawing/2014/main" id="{205988FE-3689-499D-9014-7DCBE819D395}"/>
              </a:ext>
            </a:extLst>
          </p:cNvPr>
          <p:cNvSpPr>
            <a:spLocks noGrp="1"/>
          </p:cNvSpPr>
          <p:nvPr>
            <p:ph type="title"/>
          </p:nvPr>
        </p:nvSpPr>
        <p:spPr>
          <a:xfrm>
            <a:off x="178421" y="274637"/>
            <a:ext cx="8794594" cy="806451"/>
          </a:xfrm>
        </p:spPr>
        <p:txBody>
          <a:bodyPr/>
          <a:lstStyle/>
          <a:p>
            <a:pPr algn="ctr"/>
            <a:r>
              <a:rPr lang="en-US" sz="4000" dirty="0"/>
              <a:t>2D Surface Erosion</a:t>
            </a:r>
          </a:p>
        </p:txBody>
      </p:sp>
      <p:pic>
        <p:nvPicPr>
          <p:cNvPr id="6" name="Picture 5">
            <a:extLst>
              <a:ext uri="{FF2B5EF4-FFF2-40B4-BE49-F238E27FC236}">
                <a16:creationId xmlns:a16="http://schemas.microsoft.com/office/drawing/2014/main" id="{4DE71120-62B1-4FDF-89B5-3CDA4BA0118F}"/>
              </a:ext>
            </a:extLst>
          </p:cNvPr>
          <p:cNvPicPr>
            <a:picLocks noChangeAspect="1"/>
          </p:cNvPicPr>
          <p:nvPr/>
        </p:nvPicPr>
        <p:blipFill>
          <a:blip r:embed="rId3"/>
          <a:stretch>
            <a:fillRect/>
          </a:stretch>
        </p:blipFill>
        <p:spPr>
          <a:xfrm>
            <a:off x="4421948" y="1560879"/>
            <a:ext cx="4551067" cy="4232031"/>
          </a:xfrm>
          <a:prstGeom prst="rect">
            <a:avLst/>
          </a:prstGeom>
        </p:spPr>
      </p:pic>
    </p:spTree>
    <p:extLst>
      <p:ext uri="{BB962C8B-B14F-4D97-AF65-F5344CB8AC3E}">
        <p14:creationId xmlns:p14="http://schemas.microsoft.com/office/powerpoint/2010/main" val="4181253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9</a:t>
            </a:fld>
            <a:endParaRPr lang="en-US"/>
          </a:p>
        </p:txBody>
      </p:sp>
      <p:sp>
        <p:nvSpPr>
          <p:cNvPr id="8" name="Title 1"/>
          <p:cNvSpPr>
            <a:spLocks noGrp="1"/>
          </p:cNvSpPr>
          <p:nvPr>
            <p:ph type="title"/>
          </p:nvPr>
        </p:nvSpPr>
        <p:spPr>
          <a:xfrm>
            <a:off x="181840" y="477483"/>
            <a:ext cx="8780319" cy="806451"/>
          </a:xfrm>
        </p:spPr>
        <p:txBody>
          <a:bodyPr/>
          <a:lstStyle/>
          <a:p>
            <a:pPr algn="ctr"/>
            <a:r>
              <a:rPr lang="en-US" sz="3200" dirty="0"/>
              <a:t>Why Do We Need the 2D Sediment Transport Method in HEC-HMS?</a:t>
            </a:r>
          </a:p>
        </p:txBody>
      </p:sp>
      <p:sp>
        <p:nvSpPr>
          <p:cNvPr id="9" name="Rectangle 3">
            <a:extLst>
              <a:ext uri="{FF2B5EF4-FFF2-40B4-BE49-F238E27FC236}">
                <a16:creationId xmlns:a16="http://schemas.microsoft.com/office/drawing/2014/main" id="{7E6C176F-412F-4093-BB9C-1504C558AC9E}"/>
              </a:ext>
            </a:extLst>
          </p:cNvPr>
          <p:cNvSpPr txBox="1">
            <a:spLocks noChangeArrowheads="1"/>
          </p:cNvSpPr>
          <p:nvPr/>
        </p:nvSpPr>
        <p:spPr bwMode="auto">
          <a:xfrm>
            <a:off x="457200" y="1735682"/>
            <a:ext cx="4040188" cy="430484"/>
          </a:xfrm>
          <a:prstGeom prst="rect">
            <a:avLst/>
          </a:prstGeom>
          <a:noFill/>
          <a:ln w="9525">
            <a:noFill/>
            <a:miter lim="800000"/>
            <a:headEnd/>
            <a:tailEnd/>
          </a:ln>
        </p:spPr>
        <p:txBody>
          <a:bodyPr vert="horz" wrap="square" lIns="90488" tIns="44450" rIns="90488" bIns="44450" numCol="1" anchor="t" anchorCtr="0" compatLnSpc="1">
            <a:prstTxWarp prst="textNoShape">
              <a:avLst/>
            </a:prstTxWarp>
          </a:bodyPr>
          <a:lstStyle>
            <a:lvl1pPr marL="0" indent="0" algn="l" rtl="0" eaLnBrk="1" fontAlgn="base" hangingPunct="1">
              <a:spcBef>
                <a:spcPts val="300"/>
              </a:spcBef>
              <a:spcAft>
                <a:spcPct val="0"/>
              </a:spcAft>
              <a:buFont typeface="Arial" pitchFamily="34" charset="0"/>
              <a:buNone/>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lgn="ctr">
              <a:lnSpc>
                <a:spcPct val="90000"/>
              </a:lnSpc>
              <a:buFont typeface="Arial" pitchFamily="34" charset="0"/>
              <a:buNone/>
            </a:pPr>
            <a:r>
              <a:rPr lang="en-US" dirty="0">
                <a:solidFill>
                  <a:srgbClr val="00B050"/>
                </a:solidFill>
              </a:rPr>
              <a:t>Advantages</a:t>
            </a:r>
          </a:p>
        </p:txBody>
      </p:sp>
      <p:sp>
        <p:nvSpPr>
          <p:cNvPr id="10" name="Content Placeholder 1">
            <a:extLst>
              <a:ext uri="{FF2B5EF4-FFF2-40B4-BE49-F238E27FC236}">
                <a16:creationId xmlns:a16="http://schemas.microsoft.com/office/drawing/2014/main" id="{792EC093-5E54-4D3F-A336-676003C82220}"/>
              </a:ext>
            </a:extLst>
          </p:cNvPr>
          <p:cNvSpPr txBox="1">
            <a:spLocks/>
          </p:cNvSpPr>
          <p:nvPr/>
        </p:nvSpPr>
        <p:spPr>
          <a:xfrm>
            <a:off x="457200" y="2158909"/>
            <a:ext cx="4040188" cy="1490099"/>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a:t>Specially distributed result</a:t>
            </a:r>
          </a:p>
          <a:p>
            <a:pPr lvl="1"/>
            <a:r>
              <a:rPr lang="en-US" sz="1400" dirty="0"/>
              <a:t>Guide for Sediment TMDL &amp; BMPs</a:t>
            </a:r>
          </a:p>
          <a:p>
            <a:pPr lvl="1"/>
            <a:r>
              <a:rPr lang="en-US" sz="1400" dirty="0"/>
              <a:t>Sediment Catch Basin Design (Locations &amp; Load Amounts)</a:t>
            </a:r>
          </a:p>
          <a:p>
            <a:pPr lvl="1"/>
            <a:r>
              <a:rPr lang="en-US" sz="1400" dirty="0"/>
              <a:t>Use remote sensing data (LIDAR, Aerial Photo, etc.) &amp; soil gradation data for calibration &amp; validation</a:t>
            </a:r>
          </a:p>
        </p:txBody>
      </p:sp>
      <p:sp>
        <p:nvSpPr>
          <p:cNvPr id="11" name="Text Placeholder 2">
            <a:extLst>
              <a:ext uri="{FF2B5EF4-FFF2-40B4-BE49-F238E27FC236}">
                <a16:creationId xmlns:a16="http://schemas.microsoft.com/office/drawing/2014/main" id="{ACB52672-2F86-4361-90FD-DF523032E101}"/>
              </a:ext>
            </a:extLst>
          </p:cNvPr>
          <p:cNvSpPr txBox="1">
            <a:spLocks/>
          </p:cNvSpPr>
          <p:nvPr/>
        </p:nvSpPr>
        <p:spPr>
          <a:xfrm>
            <a:off x="4645025" y="1707828"/>
            <a:ext cx="4041775" cy="486853"/>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srgbClr val="FF0000"/>
                </a:solidFill>
              </a:rPr>
              <a:t>    Disadvantages</a:t>
            </a:r>
          </a:p>
        </p:txBody>
      </p:sp>
      <p:sp>
        <p:nvSpPr>
          <p:cNvPr id="12" name="Content Placeholder 4">
            <a:extLst>
              <a:ext uri="{FF2B5EF4-FFF2-40B4-BE49-F238E27FC236}">
                <a16:creationId xmlns:a16="http://schemas.microsoft.com/office/drawing/2014/main" id="{CD740CB7-A2AF-4D9B-85A4-1CF98D3DEFDE}"/>
              </a:ext>
            </a:extLst>
          </p:cNvPr>
          <p:cNvSpPr txBox="1">
            <a:spLocks/>
          </p:cNvSpPr>
          <p:nvPr/>
        </p:nvSpPr>
        <p:spPr>
          <a:xfrm>
            <a:off x="4797425" y="2347590"/>
            <a:ext cx="4210549" cy="1254125"/>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a:t>Time and Cost Issues (Longer Run time:</a:t>
            </a:r>
            <a:r>
              <a:rPr lang="en-US" sz="1800" b="1" dirty="0">
                <a:solidFill>
                  <a:srgbClr val="FF0000"/>
                </a:solidFill>
              </a:rPr>
              <a:t>16.5 hours </a:t>
            </a:r>
            <a:r>
              <a:rPr lang="en-US" sz="1800" dirty="0"/>
              <a:t>– 3.3 mi</a:t>
            </a:r>
            <a:r>
              <a:rPr lang="en-US" sz="1800" baseline="30000" dirty="0"/>
              <a:t>2</a:t>
            </a:r>
            <a:r>
              <a:rPr lang="en-US" sz="1800" dirty="0"/>
              <a:t>, 150ft X150ft, 2-yr, 1 min, 1-core) (CPU@2.40GHz)</a:t>
            </a:r>
          </a:p>
        </p:txBody>
      </p:sp>
      <p:sp>
        <p:nvSpPr>
          <p:cNvPr id="13" name="Text Placeholder 2">
            <a:extLst>
              <a:ext uri="{FF2B5EF4-FFF2-40B4-BE49-F238E27FC236}">
                <a16:creationId xmlns:a16="http://schemas.microsoft.com/office/drawing/2014/main" id="{DB3E8964-6F6C-476B-8637-C6DEE2B5F1EC}"/>
              </a:ext>
            </a:extLst>
          </p:cNvPr>
          <p:cNvSpPr txBox="1">
            <a:spLocks/>
          </p:cNvSpPr>
          <p:nvPr/>
        </p:nvSpPr>
        <p:spPr bwMode="auto">
          <a:xfrm>
            <a:off x="4759324" y="3660136"/>
            <a:ext cx="4041775" cy="48685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Font typeface="Wingdings" pitchFamily="2" charset="2"/>
              <a:buNone/>
              <a:defRPr sz="2400" b="1">
                <a:solidFill>
                  <a:schemeClr val="tx1"/>
                </a:solidFill>
                <a:latin typeface="+mn-lt"/>
                <a:ea typeface="+mn-ea"/>
                <a:cs typeface="+mn-cs"/>
              </a:defRPr>
            </a:lvl1pPr>
            <a:lvl2pPr marL="457200" indent="0" algn="l" rtl="0" eaLnBrk="1" fontAlgn="base" hangingPunct="1">
              <a:spcBef>
                <a:spcPct val="20000"/>
              </a:spcBef>
              <a:spcAft>
                <a:spcPct val="0"/>
              </a:spcAft>
              <a:buSzPct val="75000"/>
              <a:buFont typeface="Arial" charset="0"/>
              <a:buNone/>
              <a:defRPr sz="2000" b="1">
                <a:solidFill>
                  <a:schemeClr val="tx1"/>
                </a:solidFill>
                <a:latin typeface="+mn-lt"/>
              </a:defRPr>
            </a:lvl2pPr>
            <a:lvl3pPr marL="914400" indent="0" algn="l" rtl="0" eaLnBrk="1" fontAlgn="base" hangingPunct="1">
              <a:spcBef>
                <a:spcPct val="20000"/>
              </a:spcBef>
              <a:spcAft>
                <a:spcPct val="0"/>
              </a:spcAft>
              <a:buNone/>
              <a:defRPr sz="1800" b="1">
                <a:solidFill>
                  <a:schemeClr val="tx1"/>
                </a:solidFill>
                <a:latin typeface="+mn-lt"/>
              </a:defRPr>
            </a:lvl3pPr>
            <a:lvl4pPr marL="1371600" indent="0" algn="l" rtl="0" eaLnBrk="1" fontAlgn="base" hangingPunct="1">
              <a:spcBef>
                <a:spcPct val="20000"/>
              </a:spcBef>
              <a:spcAft>
                <a:spcPct val="0"/>
              </a:spcAft>
              <a:buSzPct val="75000"/>
              <a:buFont typeface="Wingdings 3" pitchFamily="18" charset="2"/>
              <a:buNone/>
              <a:defRPr sz="1600" b="1">
                <a:solidFill>
                  <a:schemeClr val="tx1"/>
                </a:solidFill>
                <a:latin typeface="+mn-lt"/>
              </a:defRPr>
            </a:lvl4pPr>
            <a:lvl5pPr marL="1828800" indent="0" algn="l" rtl="0" eaLnBrk="1" fontAlgn="base" hangingPunct="1">
              <a:spcBef>
                <a:spcPct val="20000"/>
              </a:spcBef>
              <a:spcAft>
                <a:spcPct val="0"/>
              </a:spcAft>
              <a:buSzPct val="50000"/>
              <a:buFont typeface="Wingdings" pitchFamily="2" charset="2"/>
              <a:buNone/>
              <a:defRPr sz="1600" b="1">
                <a:solidFill>
                  <a:schemeClr val="tx1"/>
                </a:solidFill>
                <a:latin typeface="+mn-lt"/>
              </a:defRPr>
            </a:lvl5pPr>
            <a:lvl6pPr marL="2286000" indent="0" algn="l" rtl="0" eaLnBrk="1" fontAlgn="base" hangingPunct="1">
              <a:spcBef>
                <a:spcPct val="20000"/>
              </a:spcBef>
              <a:spcAft>
                <a:spcPct val="0"/>
              </a:spcAft>
              <a:buSzPct val="50000"/>
              <a:buFont typeface="Wingdings" pitchFamily="2" charset="2"/>
              <a:buNone/>
              <a:defRPr sz="1600" b="1">
                <a:solidFill>
                  <a:schemeClr val="tx1"/>
                </a:solidFill>
                <a:latin typeface="+mn-lt"/>
              </a:defRPr>
            </a:lvl6pPr>
            <a:lvl7pPr marL="2743200" indent="0" algn="l" rtl="0" eaLnBrk="1" fontAlgn="base" hangingPunct="1">
              <a:spcBef>
                <a:spcPct val="20000"/>
              </a:spcBef>
              <a:spcAft>
                <a:spcPct val="0"/>
              </a:spcAft>
              <a:buSzPct val="50000"/>
              <a:buFont typeface="Wingdings" pitchFamily="2" charset="2"/>
              <a:buNone/>
              <a:defRPr sz="1600" b="1">
                <a:solidFill>
                  <a:schemeClr val="tx1"/>
                </a:solidFill>
                <a:latin typeface="+mn-lt"/>
              </a:defRPr>
            </a:lvl7pPr>
            <a:lvl8pPr marL="3200400" indent="0" algn="l" rtl="0" eaLnBrk="1" fontAlgn="base" hangingPunct="1">
              <a:spcBef>
                <a:spcPct val="20000"/>
              </a:spcBef>
              <a:spcAft>
                <a:spcPct val="0"/>
              </a:spcAft>
              <a:buSzPct val="50000"/>
              <a:buFont typeface="Wingdings" pitchFamily="2" charset="2"/>
              <a:buNone/>
              <a:defRPr sz="1600" b="1">
                <a:solidFill>
                  <a:schemeClr val="tx1"/>
                </a:solidFill>
                <a:latin typeface="+mn-lt"/>
              </a:defRPr>
            </a:lvl8pPr>
            <a:lvl9pPr marL="3657600" indent="0" algn="l" rtl="0" eaLnBrk="1" fontAlgn="base" hangingPunct="1">
              <a:spcBef>
                <a:spcPct val="20000"/>
              </a:spcBef>
              <a:spcAft>
                <a:spcPct val="0"/>
              </a:spcAft>
              <a:buSzPct val="50000"/>
              <a:buFont typeface="Wingdings" pitchFamily="2" charset="2"/>
              <a:buNone/>
              <a:defRPr sz="1600" b="1">
                <a:solidFill>
                  <a:schemeClr val="tx1"/>
                </a:solidFill>
                <a:latin typeface="+mn-lt"/>
              </a:defRPr>
            </a:lvl9pPr>
          </a:lstStyle>
          <a:p>
            <a:pPr algn="ctr" defTabSz="914400"/>
            <a:r>
              <a:rPr lang="en-US" u="sng" kern="0" dirty="0">
                <a:solidFill>
                  <a:srgbClr val="0070C0"/>
                </a:solidFill>
                <a:effectLst>
                  <a:outerShdw blurRad="38100" dist="38100" dir="2700000" algn="tl">
                    <a:srgbClr val="000000">
                      <a:alpha val="43137"/>
                    </a:srgbClr>
                  </a:outerShdw>
                </a:effectLst>
              </a:rPr>
              <a:t> Solutions</a:t>
            </a:r>
          </a:p>
        </p:txBody>
      </p:sp>
      <p:sp>
        <p:nvSpPr>
          <p:cNvPr id="14" name="Content Placeholder 4">
            <a:extLst>
              <a:ext uri="{FF2B5EF4-FFF2-40B4-BE49-F238E27FC236}">
                <a16:creationId xmlns:a16="http://schemas.microsoft.com/office/drawing/2014/main" id="{8751B93D-7928-489A-B159-514B06A6CBEB}"/>
              </a:ext>
            </a:extLst>
          </p:cNvPr>
          <p:cNvSpPr txBox="1">
            <a:spLocks/>
          </p:cNvSpPr>
          <p:nvPr/>
        </p:nvSpPr>
        <p:spPr bwMode="auto">
          <a:xfrm>
            <a:off x="4759325" y="4128047"/>
            <a:ext cx="4210549" cy="226740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har char="•"/>
              <a:defRPr sz="18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16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16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16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16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16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1600">
                <a:solidFill>
                  <a:schemeClr val="tx1"/>
                </a:solidFill>
                <a:latin typeface="+mn-lt"/>
              </a:defRPr>
            </a:lvl9pPr>
          </a:lstStyle>
          <a:p>
            <a:pPr marL="0" indent="0">
              <a:buNone/>
            </a:pPr>
            <a:r>
              <a:rPr lang="en-US" sz="1800" kern="0" dirty="0"/>
              <a:t>Selecting proper grid size and time step with minimizing </a:t>
            </a:r>
            <a:r>
              <a:rPr lang="en-US" sz="1800" b="1" kern="0" dirty="0">
                <a:solidFill>
                  <a:srgbClr val="FF0000"/>
                </a:solidFill>
              </a:rPr>
              <a:t>precision loss </a:t>
            </a:r>
            <a:r>
              <a:rPr lang="en-US" sz="1800" kern="0" dirty="0"/>
              <a:t>(</a:t>
            </a:r>
            <a:r>
              <a:rPr lang="en-US" sz="1800" b="1" kern="0" dirty="0">
                <a:solidFill>
                  <a:srgbClr val="0070C0"/>
                </a:solidFill>
              </a:rPr>
              <a:t>18.5 minutes </a:t>
            </a:r>
            <a:r>
              <a:rPr lang="en-US" sz="1800" dirty="0"/>
              <a:t>–</a:t>
            </a:r>
            <a:r>
              <a:rPr lang="en-US" sz="1800" kern="0" dirty="0"/>
              <a:t> </a:t>
            </a:r>
            <a:r>
              <a:rPr lang="en-US" sz="1800" dirty="0"/>
              <a:t>3.3 mi</a:t>
            </a:r>
            <a:r>
              <a:rPr lang="en-US" sz="1800" baseline="30000" dirty="0"/>
              <a:t>2, </a:t>
            </a:r>
            <a:r>
              <a:rPr lang="en-US" sz="1800" kern="0" dirty="0"/>
              <a:t>1000ft X 1000ft, 2-yr, 15-min, 8-core)</a:t>
            </a:r>
          </a:p>
        </p:txBody>
      </p:sp>
    </p:spTree>
    <p:extLst>
      <p:ext uri="{BB962C8B-B14F-4D97-AF65-F5344CB8AC3E}">
        <p14:creationId xmlns:p14="http://schemas.microsoft.com/office/powerpoint/2010/main" val="1392100792"/>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42811</TotalTime>
  <Words>747</Words>
  <Application>Microsoft Office PowerPoint</Application>
  <PresentationFormat>On-screen Show (4:3)</PresentationFormat>
  <Paragraphs>110</Paragraphs>
  <Slides>13</Slides>
  <Notes>9</Notes>
  <HiddenSlides>0</HiddenSlides>
  <MMClips>4</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13</vt:i4>
      </vt:variant>
    </vt:vector>
  </HeadingPairs>
  <TitlesOfParts>
    <vt:vector size="21" baseType="lpstr">
      <vt:lpstr>Tahoma</vt:lpstr>
      <vt:lpstr>Calibri</vt:lpstr>
      <vt:lpstr>ＭＳ Ｐゴシック</vt:lpstr>
      <vt:lpstr>Wingdings</vt:lpstr>
      <vt:lpstr>Arial</vt:lpstr>
      <vt:lpstr>Title Slide Templates</vt:lpstr>
      <vt:lpstr>Content Templates</vt:lpstr>
      <vt:lpstr>1_Content Templates</vt:lpstr>
      <vt:lpstr>PowerPoint Presentation</vt:lpstr>
      <vt:lpstr>Introduction</vt:lpstr>
      <vt:lpstr>Sediment Rating Curve</vt:lpstr>
      <vt:lpstr>Overview</vt:lpstr>
      <vt:lpstr>PowerPoint Presentation</vt:lpstr>
      <vt:lpstr>PowerPoint Presentation</vt:lpstr>
      <vt:lpstr>PowerPoint Presentation</vt:lpstr>
      <vt:lpstr>2D Surface Erosion</vt:lpstr>
      <vt:lpstr>Why Do We Need the 2D Sediment Transport Method in HEC-HMS?</vt:lpstr>
      <vt:lpstr>Case Study: UNBRW SF020</vt:lpstr>
      <vt:lpstr>2D Flow Results (HEC-HMS 6.9 bETA 6) </vt:lpstr>
      <vt:lpstr>2D Sediment results (HEC-HMS 6.9 bETA 6)</vt:lpstr>
      <vt:lpstr>animation results (HEC-HMS 6.9 bETA 6)</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Jang</cp:lastModifiedBy>
  <cp:revision>1309</cp:revision>
  <cp:lastPrinted>2019-06-24T00:23:09Z</cp:lastPrinted>
  <dcterms:created xsi:type="dcterms:W3CDTF">2009-05-21T17:19:18Z</dcterms:created>
  <dcterms:modified xsi:type="dcterms:W3CDTF">2024-08-21T21:30:13Z</dcterms:modified>
</cp:coreProperties>
</file>