
<file path=[Content_Types].xml><?xml version="1.0" encoding="utf-8"?>
<Types xmlns="http://schemas.openxmlformats.org/package/2006/content-types">
  <Default Extension="emf" ContentType="image/x-emf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82" r:id="rId2"/>
    <p:sldId id="419" r:id="rId3"/>
    <p:sldId id="311" r:id="rId4"/>
    <p:sldId id="265" r:id="rId5"/>
    <p:sldId id="266" r:id="rId6"/>
    <p:sldId id="420" r:id="rId7"/>
    <p:sldId id="421" r:id="rId8"/>
    <p:sldId id="424" r:id="rId9"/>
    <p:sldId id="425" r:id="rId10"/>
    <p:sldId id="426" r:id="rId11"/>
    <p:sldId id="428" r:id="rId12"/>
    <p:sldId id="422" r:id="rId13"/>
    <p:sldId id="423" r:id="rId14"/>
    <p:sldId id="416" r:id="rId15"/>
    <p:sldId id="268" r:id="rId16"/>
    <p:sldId id="269" r:id="rId17"/>
    <p:sldId id="270" r:id="rId18"/>
    <p:sldId id="271" r:id="rId19"/>
    <p:sldId id="417" r:id="rId20"/>
    <p:sldId id="427" r:id="rId21"/>
    <p:sldId id="418" r:id="rId22"/>
    <p:sldId id="430" r:id="rId23"/>
    <p:sldId id="431" r:id="rId24"/>
    <p:sldId id="432" r:id="rId25"/>
    <p:sldId id="433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1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3" d="100"/>
          <a:sy n="93" d="100"/>
        </p:scale>
        <p:origin x="34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9934C-11FE-4324-A4A5-A830B6AD3FBA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2ABD24-8FE6-43B0-82EA-6D1F268E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998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EA788-868C-4C74-B597-47A542877B21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AEF5-3111-40E0-8E16-CA20267AD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723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EA788-868C-4C74-B597-47A542877B21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AEF5-3111-40E0-8E16-CA20267AD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948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EA788-868C-4C74-B597-47A542877B21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AEF5-3111-40E0-8E16-CA20267AD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816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EA788-868C-4C74-B597-47A542877B21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AEF5-3111-40E0-8E16-CA20267AD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931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EA788-868C-4C74-B597-47A542877B21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AEF5-3111-40E0-8E16-CA20267AD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24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EA788-868C-4C74-B597-47A542877B21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AEF5-3111-40E0-8E16-CA20267AD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891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EA788-868C-4C74-B597-47A542877B21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AEF5-3111-40E0-8E16-CA20267AD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869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EA788-868C-4C74-B597-47A542877B21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AEF5-3111-40E0-8E16-CA20267AD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8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EA788-868C-4C74-B597-47A542877B21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AEF5-3111-40E0-8E16-CA20267AD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777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EA788-868C-4C74-B597-47A542877B21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AEF5-3111-40E0-8E16-CA20267AD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758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EA788-868C-4C74-B597-47A542877B21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AEF5-3111-40E0-8E16-CA20267AD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905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EA788-868C-4C74-B597-47A542877B21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4AEF5-3111-40E0-8E16-CA20267AD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143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nextjournal.com/intelrefinery/simple-linear-regression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7240D88-D08D-4338-96F7-EA422A3EA3AB}"/>
              </a:ext>
            </a:extLst>
          </p:cNvPr>
          <p:cNvSpPr txBox="1"/>
          <p:nvPr/>
        </p:nvSpPr>
        <p:spPr>
          <a:xfrm>
            <a:off x="2672748" y="0"/>
            <a:ext cx="69385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Sediment Rating Curve Analysis Tool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544823-4C63-41BB-B602-23F9B26BEC12}"/>
              </a:ext>
            </a:extLst>
          </p:cNvPr>
          <p:cNvSpPr txBox="1"/>
          <p:nvPr/>
        </p:nvSpPr>
        <p:spPr>
          <a:xfrm>
            <a:off x="4433313" y="6148374"/>
            <a:ext cx="3752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Stanford Gibson, PhD and Zach Morris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Hydrologic Engineering Center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C76B590-6445-4A27-B512-A563B72D81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0827" y="618613"/>
            <a:ext cx="9917855" cy="5267377"/>
          </a:xfrm>
          <a:prstGeom prst="rect">
            <a:avLst/>
          </a:prstGeom>
        </p:spPr>
      </p:pic>
      <p:pic>
        <p:nvPicPr>
          <p:cNvPr id="16" name="Picture 15" descr="A close up of a sign&#10;&#10;Description automatically generated">
            <a:extLst>
              <a:ext uri="{FF2B5EF4-FFF2-40B4-BE49-F238E27FC236}">
                <a16:creationId xmlns:a16="http://schemas.microsoft.com/office/drawing/2014/main" id="{70E53163-A107-47BA-97B7-C1EBDA8D77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4519" y="6017787"/>
            <a:ext cx="1247158" cy="776918"/>
          </a:xfrm>
          <a:prstGeom prst="rect">
            <a:avLst/>
          </a:prstGeom>
        </p:spPr>
      </p:pic>
      <p:pic>
        <p:nvPicPr>
          <p:cNvPr id="19" name="Picture 18" descr="A close up of a sign&#10;&#10;Description automatically generated">
            <a:extLst>
              <a:ext uri="{FF2B5EF4-FFF2-40B4-BE49-F238E27FC236}">
                <a16:creationId xmlns:a16="http://schemas.microsoft.com/office/drawing/2014/main" id="{999D91D9-2AC5-4E91-A3B5-1EA783D57C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870" y="5999773"/>
            <a:ext cx="780223" cy="780223"/>
          </a:xfrm>
          <a:prstGeom prst="rect">
            <a:avLst/>
          </a:prstGeom>
        </p:spPr>
      </p:pic>
      <p:pic>
        <p:nvPicPr>
          <p:cNvPr id="22" name="Picture 21" descr="A picture containing sitting, water&#10;&#10;Description automatically generated">
            <a:extLst>
              <a:ext uri="{FF2B5EF4-FFF2-40B4-BE49-F238E27FC236}">
                <a16:creationId xmlns:a16="http://schemas.microsoft.com/office/drawing/2014/main" id="{54106F97-E79C-4CB6-9FCF-81418564A4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5" y="5993506"/>
            <a:ext cx="1544630" cy="8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539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1286070-6F3D-46E4-B4F3-10C9E8378F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3636"/>
          <a:stretch/>
        </p:blipFill>
        <p:spPr>
          <a:xfrm>
            <a:off x="0" y="730032"/>
            <a:ext cx="9310255" cy="57586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E8F296A-5182-4AE3-BCA5-527E5E852BBD}"/>
              </a:ext>
            </a:extLst>
          </p:cNvPr>
          <p:cNvSpPr txBox="1"/>
          <p:nvPr/>
        </p:nvSpPr>
        <p:spPr>
          <a:xfrm flipH="1">
            <a:off x="93035" y="6488668"/>
            <a:ext cx="229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Arkansas River, Tulsa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2DEE20-C62F-0C02-5D84-BEAB2A561E70}"/>
              </a:ext>
            </a:extLst>
          </p:cNvPr>
          <p:cNvSpPr txBox="1"/>
          <p:nvPr/>
        </p:nvSpPr>
        <p:spPr>
          <a:xfrm>
            <a:off x="1605094" y="75690"/>
            <a:ext cx="86526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What might cause this effect?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</a:rPr>
              <a:t>Load = </a:t>
            </a:r>
            <a:r>
              <a:rPr lang="en-US" sz="3200" dirty="0" err="1">
                <a:solidFill>
                  <a:schemeClr val="bg1"/>
                </a:solidFill>
              </a:rPr>
              <a:t>aQ</a:t>
            </a:r>
            <a:r>
              <a:rPr lang="en-US" sz="3200" baseline="30000" dirty="0" err="1">
                <a:solidFill>
                  <a:schemeClr val="bg1"/>
                </a:solidFill>
              </a:rPr>
              <a:t>b</a:t>
            </a:r>
            <a:endParaRPr lang="en-US" sz="3200" baseline="300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6DAAC0-972B-1E5F-38F1-53F5C54E77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84" t="9299" r="1161" b="8619"/>
          <a:stretch/>
        </p:blipFill>
        <p:spPr>
          <a:xfrm>
            <a:off x="9455726" y="3065318"/>
            <a:ext cx="2576947" cy="12573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440D615-ED8F-560A-15C1-0B616765AE78}"/>
              </a:ext>
            </a:extLst>
          </p:cNvPr>
          <p:cNvSpPr txBox="1"/>
          <p:nvPr/>
        </p:nvSpPr>
        <p:spPr>
          <a:xfrm>
            <a:off x="114300" y="75690"/>
            <a:ext cx="904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3)</a:t>
            </a:r>
          </a:p>
        </p:txBody>
      </p:sp>
    </p:spTree>
    <p:extLst>
      <p:ext uri="{BB962C8B-B14F-4D97-AF65-F5344CB8AC3E}">
        <p14:creationId xmlns:p14="http://schemas.microsoft.com/office/powerpoint/2010/main" val="1129542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7240D88-D08D-4338-96F7-EA422A3EA3AB}"/>
              </a:ext>
            </a:extLst>
          </p:cNvPr>
          <p:cNvSpPr txBox="1"/>
          <p:nvPr/>
        </p:nvSpPr>
        <p:spPr>
          <a:xfrm>
            <a:off x="3833681" y="84539"/>
            <a:ext cx="36920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“Bent” Rating Curves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E7F109-CC44-4F5B-8927-43953E07E167}"/>
              </a:ext>
            </a:extLst>
          </p:cNvPr>
          <p:cNvSpPr txBox="1"/>
          <p:nvPr/>
        </p:nvSpPr>
        <p:spPr>
          <a:xfrm>
            <a:off x="219464" y="824548"/>
            <a:ext cx="1045568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What happens if you fail to include a knot in your rating curve</a:t>
            </a:r>
          </a:p>
          <a:p>
            <a:r>
              <a:rPr lang="en-US" sz="3200" dirty="0">
                <a:solidFill>
                  <a:schemeClr val="bg1"/>
                </a:solidFill>
              </a:rPr>
              <a:t>where the data appears to flatten out?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341C6AA-ADC3-4200-970F-D63FA3DAFB76}"/>
              </a:ext>
            </a:extLst>
          </p:cNvPr>
          <p:cNvSpPr/>
          <p:nvPr/>
        </p:nvSpPr>
        <p:spPr>
          <a:xfrm>
            <a:off x="6617139" y="2713070"/>
            <a:ext cx="21296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Smoky Hill River</a:t>
            </a:r>
            <a:r>
              <a:rPr lang="en-US" dirty="0">
                <a:ea typeface="Calibri" panose="020F0502020204030204" pitchFamily="34" charset="0"/>
              </a:rPr>
              <a:t>, KS 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544823-4C63-41BB-B602-23F9B26BEC12}"/>
              </a:ext>
            </a:extLst>
          </p:cNvPr>
          <p:cNvSpPr txBox="1"/>
          <p:nvPr/>
        </p:nvSpPr>
        <p:spPr>
          <a:xfrm>
            <a:off x="85935" y="6178074"/>
            <a:ext cx="6762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Analysis by Dr. John Shelley</a:t>
            </a:r>
          </a:p>
          <a:p>
            <a:r>
              <a:rPr lang="en-US" dirty="0">
                <a:solidFill>
                  <a:schemeClr val="bg1"/>
                </a:solidFill>
              </a:rPr>
              <a:t>From Kansas River Basin- Sedimentation Existing Conditions Summary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21DB5B-9804-46BF-84A7-6D2C26FBB7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05" y="2223647"/>
            <a:ext cx="5956308" cy="376155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36538C-584A-410F-9C1C-4A8ECFD96294}"/>
              </a:ext>
            </a:extLst>
          </p:cNvPr>
          <p:cNvSpPr/>
          <p:nvPr/>
        </p:nvSpPr>
        <p:spPr>
          <a:xfrm>
            <a:off x="823544" y="3048090"/>
            <a:ext cx="1835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a typeface="Calibri" panose="020F0502020204030204" pitchFamily="34" charset="0"/>
              </a:rPr>
              <a:t>Big Blue River, KS 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211988C-17DA-427C-A9FD-D37B3D1E93F5}"/>
              </a:ext>
            </a:extLst>
          </p:cNvPr>
          <p:cNvCxnSpPr>
            <a:cxnSpLocks/>
          </p:cNvCxnSpPr>
          <p:nvPr/>
        </p:nvCxnSpPr>
        <p:spPr>
          <a:xfrm flipV="1">
            <a:off x="7525717" y="2445317"/>
            <a:ext cx="2924937" cy="24343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406BDBD-4946-4114-AA97-8D76D95F19A0}"/>
              </a:ext>
            </a:extLst>
          </p:cNvPr>
          <p:cNvCxnSpPr>
            <a:cxnSpLocks/>
          </p:cNvCxnSpPr>
          <p:nvPr/>
        </p:nvCxnSpPr>
        <p:spPr>
          <a:xfrm flipV="1">
            <a:off x="10518449" y="2256090"/>
            <a:ext cx="615297" cy="1424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0DFD9964-812B-415E-87CB-F5578D9529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0008" y="6076870"/>
            <a:ext cx="1106057" cy="689019"/>
          </a:xfrm>
          <a:prstGeom prst="rect">
            <a:avLst/>
          </a:prstGeom>
        </p:spPr>
      </p:pic>
      <p:pic>
        <p:nvPicPr>
          <p:cNvPr id="16" name="Picture 15" descr="A close up of a sign&#10;&#10;Description automatically generated">
            <a:extLst>
              <a:ext uri="{FF2B5EF4-FFF2-40B4-BE49-F238E27FC236}">
                <a16:creationId xmlns:a16="http://schemas.microsoft.com/office/drawing/2014/main" id="{615575B4-F1DB-4316-B5E1-237F032F0D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434" y="6079068"/>
            <a:ext cx="689019" cy="6890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F4B251-8BAB-4EB6-D6DA-B453144BCABB}"/>
              </a:ext>
            </a:extLst>
          </p:cNvPr>
          <p:cNvSpPr txBox="1"/>
          <p:nvPr/>
        </p:nvSpPr>
        <p:spPr>
          <a:xfrm>
            <a:off x="6096000" y="2094635"/>
            <a:ext cx="575704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A- Nothing much, so few events occur in the higher-flow range anyway</a:t>
            </a:r>
          </a:p>
          <a:p>
            <a:r>
              <a:rPr lang="en-US" sz="3200" dirty="0">
                <a:solidFill>
                  <a:schemeClr val="bg1"/>
                </a:solidFill>
              </a:rPr>
              <a:t>B- Most likely underpredict load</a:t>
            </a:r>
          </a:p>
          <a:p>
            <a:r>
              <a:rPr lang="en-US" sz="3200" dirty="0">
                <a:solidFill>
                  <a:schemeClr val="bg1"/>
                </a:solidFill>
              </a:rPr>
              <a:t>C- Most likely overpredict load</a:t>
            </a:r>
          </a:p>
          <a:p>
            <a:r>
              <a:rPr lang="en-US" sz="3200" dirty="0">
                <a:solidFill>
                  <a:schemeClr val="bg1"/>
                </a:solidFill>
              </a:rPr>
              <a:t>D- Depends on the number of replicates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E04FCE-A272-CC3E-66BE-119E4675F93A}"/>
              </a:ext>
            </a:extLst>
          </p:cNvPr>
          <p:cNvSpPr txBox="1"/>
          <p:nvPr/>
        </p:nvSpPr>
        <p:spPr>
          <a:xfrm>
            <a:off x="114300" y="259773"/>
            <a:ext cx="904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4)</a:t>
            </a:r>
          </a:p>
        </p:txBody>
      </p:sp>
    </p:spTree>
    <p:extLst>
      <p:ext uri="{BB962C8B-B14F-4D97-AF65-F5344CB8AC3E}">
        <p14:creationId xmlns:p14="http://schemas.microsoft.com/office/powerpoint/2010/main" val="1058673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B9550-725C-7236-C712-8EF777907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Throw your airplane quiz into the target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A3A118-F70C-91E3-F029-D426D6F6F6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84" t="9299" r="1161" b="8619"/>
          <a:stretch/>
        </p:blipFill>
        <p:spPr>
          <a:xfrm>
            <a:off x="3105944" y="2013646"/>
            <a:ext cx="7015086" cy="342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6610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1313624" y="2190141"/>
            <a:ext cx="0" cy="328911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313624" y="5479251"/>
            <a:ext cx="3955578" cy="2274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92644" y="5507730"/>
            <a:ext cx="776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Flow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689896" y="2218619"/>
            <a:ext cx="785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Load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1980217" y="2514628"/>
            <a:ext cx="2512427" cy="251242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538321" y="2238034"/>
            <a:ext cx="1031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Power fit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1966364" y="2484152"/>
            <a:ext cx="2512427" cy="2512427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802884" y="2038035"/>
            <a:ext cx="2512427" cy="2512427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2221287" y="2938584"/>
            <a:ext cx="2512427" cy="2512427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8900409">
            <a:off x="2610791" y="3898631"/>
            <a:ext cx="2701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92D050"/>
                </a:solidFill>
              </a:rPr>
              <a:t>B. Over Predict Load</a:t>
            </a:r>
          </a:p>
          <a:p>
            <a:pPr algn="ctr"/>
            <a:r>
              <a:rPr lang="en-US" dirty="0">
                <a:solidFill>
                  <a:srgbClr val="92D050"/>
                </a:solidFill>
              </a:rPr>
              <a:t>So you should adjust down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97856" y="1993977"/>
            <a:ext cx="1943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92D050"/>
                </a:solidFill>
              </a:rPr>
              <a:t>A. Predict w/o bias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605094" y="75690"/>
            <a:ext cx="86526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Will an Excel Power Fit…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</a:rPr>
              <a:t>Load = </a:t>
            </a:r>
            <a:r>
              <a:rPr lang="en-US" sz="3200" dirty="0" err="1">
                <a:solidFill>
                  <a:schemeClr val="bg1"/>
                </a:solidFill>
              </a:rPr>
              <a:t>aQ</a:t>
            </a:r>
            <a:r>
              <a:rPr lang="en-US" sz="3200" baseline="30000" dirty="0" err="1">
                <a:solidFill>
                  <a:schemeClr val="bg1"/>
                </a:solidFill>
              </a:rPr>
              <a:t>b</a:t>
            </a:r>
            <a:endParaRPr lang="en-US" sz="3200" baseline="300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18900409">
            <a:off x="1624868" y="2665225"/>
            <a:ext cx="24155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92D050"/>
                </a:solidFill>
              </a:rPr>
              <a:t>C. Under Predict Load</a:t>
            </a:r>
          </a:p>
          <a:p>
            <a:pPr algn="ctr"/>
            <a:r>
              <a:rPr lang="en-US" dirty="0">
                <a:solidFill>
                  <a:srgbClr val="92D050"/>
                </a:solidFill>
              </a:rPr>
              <a:t>So you should adjust up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DD0DC3-6854-482B-BBED-6C3E58BED71A}"/>
              </a:ext>
            </a:extLst>
          </p:cNvPr>
          <p:cNvSpPr txBox="1"/>
          <p:nvPr/>
        </p:nvSpPr>
        <p:spPr>
          <a:xfrm>
            <a:off x="4483508" y="3090038"/>
            <a:ext cx="75247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en-US" sz="1600" dirty="0">
              <a:solidFill>
                <a:schemeClr val="bg1"/>
              </a:solidFill>
            </a:endParaRPr>
          </a:p>
          <a:p>
            <a:pPr marL="1601788" lvl="2"/>
            <a:r>
              <a:rPr lang="en-US" sz="3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A.   …Predict Loads Without Bias?</a:t>
            </a:r>
          </a:p>
          <a:p>
            <a:pPr marL="1601788" lvl="2"/>
            <a:r>
              <a:rPr lang="en-US" sz="3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B.   …Over Predict Loads?</a:t>
            </a:r>
          </a:p>
          <a:p>
            <a:pPr marL="1601788" lvl="2"/>
            <a:r>
              <a:rPr lang="en-US" sz="3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C.   …Under Predict Loads?</a:t>
            </a:r>
          </a:p>
        </p:txBody>
      </p:sp>
    </p:spTree>
    <p:extLst>
      <p:ext uri="{BB962C8B-B14F-4D97-AF65-F5344CB8AC3E}">
        <p14:creationId xmlns:p14="http://schemas.microsoft.com/office/powerpoint/2010/main" val="3198970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1313624" y="2190141"/>
            <a:ext cx="0" cy="328911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313624" y="5479251"/>
            <a:ext cx="3955578" cy="2274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92644" y="5507730"/>
            <a:ext cx="776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Flow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689896" y="2218619"/>
            <a:ext cx="785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Load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1980217" y="2514628"/>
            <a:ext cx="2512427" cy="251242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538321" y="2238034"/>
            <a:ext cx="1031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Power fit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1966364" y="2484152"/>
            <a:ext cx="2512427" cy="2512427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802884" y="2038035"/>
            <a:ext cx="2512427" cy="2512427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2221287" y="2938584"/>
            <a:ext cx="2512427" cy="2512427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8900409">
            <a:off x="2610791" y="3898631"/>
            <a:ext cx="2701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92D050"/>
                </a:solidFill>
              </a:rPr>
              <a:t>B. Over Predict Load</a:t>
            </a:r>
          </a:p>
          <a:p>
            <a:pPr algn="ctr"/>
            <a:r>
              <a:rPr lang="en-US" dirty="0">
                <a:solidFill>
                  <a:srgbClr val="92D050"/>
                </a:solidFill>
              </a:rPr>
              <a:t>So you should adjust down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97856" y="1993977"/>
            <a:ext cx="1943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92D050"/>
                </a:solidFill>
              </a:rPr>
              <a:t>A. Predict w/o bias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605094" y="75690"/>
            <a:ext cx="86526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Will an Excel Power Fit…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</a:rPr>
              <a:t>Load = </a:t>
            </a:r>
            <a:r>
              <a:rPr lang="en-US" sz="3200" dirty="0" err="1">
                <a:solidFill>
                  <a:schemeClr val="bg1"/>
                </a:solidFill>
              </a:rPr>
              <a:t>aQ</a:t>
            </a:r>
            <a:r>
              <a:rPr lang="en-US" sz="3200" baseline="30000" dirty="0" err="1">
                <a:solidFill>
                  <a:schemeClr val="bg1"/>
                </a:solidFill>
              </a:rPr>
              <a:t>b</a:t>
            </a:r>
            <a:endParaRPr lang="en-US" sz="3200" baseline="300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18900409">
            <a:off x="1624868" y="2665225"/>
            <a:ext cx="24155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92D050"/>
                </a:solidFill>
              </a:rPr>
              <a:t>C. Under Predict Load</a:t>
            </a:r>
          </a:p>
          <a:p>
            <a:pPr algn="ctr"/>
            <a:r>
              <a:rPr lang="en-US" dirty="0">
                <a:solidFill>
                  <a:srgbClr val="92D050"/>
                </a:solidFill>
              </a:rPr>
              <a:t>So you should adjust up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DD0DC3-6854-482B-BBED-6C3E58BED71A}"/>
              </a:ext>
            </a:extLst>
          </p:cNvPr>
          <p:cNvSpPr txBox="1"/>
          <p:nvPr/>
        </p:nvSpPr>
        <p:spPr>
          <a:xfrm>
            <a:off x="4483508" y="3090038"/>
            <a:ext cx="75247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en-US" sz="1600" dirty="0">
              <a:solidFill>
                <a:schemeClr val="bg1"/>
              </a:solidFill>
            </a:endParaRPr>
          </a:p>
          <a:p>
            <a:pPr marL="1601788" lvl="2"/>
            <a:r>
              <a:rPr lang="en-US" sz="3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A.   …Predict Loads Without Bias?</a:t>
            </a:r>
          </a:p>
          <a:p>
            <a:pPr marL="1601788" lvl="2"/>
            <a:r>
              <a:rPr lang="en-US" sz="3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B.   …Over Predict Loads?</a:t>
            </a:r>
          </a:p>
          <a:p>
            <a:pPr marL="1601788" lvl="2"/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  …Under Predict Loads?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D2852A-13D9-B526-5B2B-44BB1F3BF40B}"/>
              </a:ext>
            </a:extLst>
          </p:cNvPr>
          <p:cNvSpPr txBox="1"/>
          <p:nvPr/>
        </p:nvSpPr>
        <p:spPr>
          <a:xfrm>
            <a:off x="114300" y="259773"/>
            <a:ext cx="904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1)</a:t>
            </a:r>
          </a:p>
        </p:txBody>
      </p:sp>
    </p:spTree>
    <p:extLst>
      <p:ext uri="{BB962C8B-B14F-4D97-AF65-F5344CB8AC3E}">
        <p14:creationId xmlns:p14="http://schemas.microsoft.com/office/powerpoint/2010/main" val="968384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F854C6-E681-4A44-A630-D7D8E974B6EB}"/>
              </a:ext>
            </a:extLst>
          </p:cNvPr>
          <p:cNvSpPr txBox="1"/>
          <p:nvPr/>
        </p:nvSpPr>
        <p:spPr>
          <a:xfrm>
            <a:off x="6732990" y="6540165"/>
            <a:ext cx="49444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Image Credit: </a:t>
            </a:r>
            <a:r>
              <a:rPr lang="en-US" sz="1200" dirty="0">
                <a:hlinkClick r:id="rId2"/>
              </a:rPr>
              <a:t>https://nextjournal.com/intelrefinery/simple-linear-regression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DC21D1-F226-49E6-854C-13A13916F5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0939" y="1704997"/>
            <a:ext cx="5878000" cy="46831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F909279-F2DE-44C4-9900-7C48D3E0B3D9}"/>
              </a:ext>
            </a:extLst>
          </p:cNvPr>
          <p:cNvSpPr txBox="1"/>
          <p:nvPr/>
        </p:nvSpPr>
        <p:spPr>
          <a:xfrm>
            <a:off x="6337817" y="99648"/>
            <a:ext cx="53396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Brief Review: Simple Linear Regression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Least Mean Square Error Analysis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The Line  </a:t>
            </a:r>
            <a:r>
              <a:rPr lang="en-US" sz="2400" dirty="0">
                <a:solidFill>
                  <a:schemeClr val="accent1"/>
                </a:solidFill>
              </a:rPr>
              <a:t>Y</a:t>
            </a:r>
            <a:r>
              <a:rPr lang="en-US" sz="2400" dirty="0">
                <a:solidFill>
                  <a:schemeClr val="bg1"/>
                </a:solidFill>
              </a:rPr>
              <a:t> = </a:t>
            </a:r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b0</a:t>
            </a:r>
            <a:r>
              <a:rPr lang="en-US" sz="2400" dirty="0">
                <a:solidFill>
                  <a:schemeClr val="bg1"/>
                </a:solidFill>
              </a:rPr>
              <a:t>+</a:t>
            </a:r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b1</a:t>
            </a:r>
            <a:r>
              <a:rPr lang="en-US" sz="2400" dirty="0">
                <a:solidFill>
                  <a:schemeClr val="bg1"/>
                </a:solidFill>
              </a:rPr>
              <a:t> X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Minimizes the Square of the Residuals </a:t>
            </a:r>
            <a:r>
              <a:rPr lang="en-US" sz="2400" dirty="0">
                <a:solidFill>
                  <a:srgbClr val="FF0000"/>
                </a:solidFill>
              </a:rPr>
              <a:t>(e)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E45ADB-F97A-4D3A-976F-27D1D55F9AA8}"/>
              </a:ext>
            </a:extLst>
          </p:cNvPr>
          <p:cNvSpPr txBox="1"/>
          <p:nvPr/>
        </p:nvSpPr>
        <p:spPr>
          <a:xfrm>
            <a:off x="378160" y="1588342"/>
            <a:ext cx="50372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Sediment Rating Curves</a:t>
            </a:r>
          </a:p>
          <a:p>
            <a:pPr algn="ctr"/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tend to take the form of power functions</a:t>
            </a:r>
          </a:p>
          <a:p>
            <a:pPr algn="ctr"/>
            <a:endParaRPr lang="en-US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sz="3600" dirty="0">
                <a:solidFill>
                  <a:schemeClr val="accent4">
                    <a:lumMod val="75000"/>
                  </a:schemeClr>
                </a:solidFill>
              </a:rPr>
              <a:t>Load</a:t>
            </a:r>
            <a:r>
              <a:rPr lang="en-US" sz="3600" dirty="0">
                <a:solidFill>
                  <a:schemeClr val="bg1">
                    <a:lumMod val="95000"/>
                  </a:schemeClr>
                </a:solidFill>
              </a:rPr>
              <a:t> = </a:t>
            </a:r>
            <a:r>
              <a:rPr lang="en-US" sz="3600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n-US" sz="36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3600" dirty="0">
                <a:solidFill>
                  <a:srgbClr val="00B0F0"/>
                </a:solidFill>
              </a:rPr>
              <a:t>Flow</a:t>
            </a:r>
            <a:r>
              <a:rPr lang="en-US" sz="3600" baseline="30000" dirty="0">
                <a:solidFill>
                  <a:schemeClr val="accent6">
                    <a:lumMod val="75000"/>
                  </a:schemeClr>
                </a:solidFill>
              </a:rPr>
              <a:t>b</a:t>
            </a:r>
          </a:p>
          <a:p>
            <a:pPr algn="ctr"/>
            <a:endParaRPr lang="en-US" sz="3600" baseline="30000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sz="3600" baseline="30000" dirty="0">
                <a:solidFill>
                  <a:schemeClr val="bg1">
                    <a:lumMod val="95000"/>
                  </a:schemeClr>
                </a:solidFill>
              </a:rPr>
              <a:t>Where </a:t>
            </a:r>
            <a:r>
              <a:rPr lang="en-US" sz="3600" baseline="30000" dirty="0">
                <a:solidFill>
                  <a:schemeClr val="accent6">
                    <a:lumMod val="75000"/>
                  </a:schemeClr>
                </a:solidFill>
              </a:rPr>
              <a:t>b=1.5 to 2.5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FA201F69-1108-4E10-807D-BB14FA4022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211" y="6128145"/>
            <a:ext cx="1106057" cy="689019"/>
          </a:xfrm>
          <a:prstGeom prst="rect">
            <a:avLst/>
          </a:prstGeom>
        </p:spPr>
      </p:pic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9E6BB230-DB72-4A44-A2C0-1E5CE17787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7" y="6130343"/>
            <a:ext cx="689019" cy="689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65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C82161-8D9F-40CE-A946-52865982C8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225" y="1208973"/>
            <a:ext cx="5592345" cy="517979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56302FF-E1C8-4D8C-92D2-54E297A3788D}"/>
              </a:ext>
            </a:extLst>
          </p:cNvPr>
          <p:cNvSpPr txBox="1"/>
          <p:nvPr/>
        </p:nvSpPr>
        <p:spPr>
          <a:xfrm>
            <a:off x="1961148" y="1603847"/>
            <a:ext cx="2076915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Load</a:t>
            </a:r>
            <a:r>
              <a:rPr lang="en-US" dirty="0"/>
              <a:t> = 0.001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Flow</a:t>
            </a:r>
            <a:r>
              <a:rPr lang="en-US" baseline="30000" dirty="0"/>
              <a:t>2.5</a:t>
            </a:r>
          </a:p>
          <a:p>
            <a:pPr algn="ctr"/>
            <a:endParaRPr lang="en-US" baseline="30000" dirty="0"/>
          </a:p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Qs</a:t>
            </a:r>
            <a:r>
              <a:rPr lang="en-US" dirty="0"/>
              <a:t> = 0.001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Q</a:t>
            </a:r>
            <a:r>
              <a:rPr lang="en-US" baseline="30000" dirty="0"/>
              <a:t>2.5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1A6A3C-9BA1-478C-B6B5-B3BE98D863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2067" y="1208972"/>
            <a:ext cx="5628708" cy="51797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C6FBB9-236C-4511-BE73-CD6680F32E22}"/>
              </a:ext>
            </a:extLst>
          </p:cNvPr>
          <p:cNvSpPr txBox="1"/>
          <p:nvPr/>
        </p:nvSpPr>
        <p:spPr>
          <a:xfrm>
            <a:off x="1635405" y="242094"/>
            <a:ext cx="105721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accent4">
                    <a:lumMod val="75000"/>
                  </a:schemeClr>
                </a:solidFill>
              </a:rPr>
              <a:t>Qs</a:t>
            </a:r>
            <a:r>
              <a:rPr lang="en-US" sz="4400" dirty="0">
                <a:solidFill>
                  <a:schemeClr val="bg1"/>
                </a:solidFill>
              </a:rPr>
              <a:t> = </a:t>
            </a:r>
            <a:r>
              <a:rPr lang="en-US" sz="4400" dirty="0">
                <a:solidFill>
                  <a:schemeClr val="accent2"/>
                </a:solidFill>
              </a:rPr>
              <a:t>a</a:t>
            </a:r>
            <a:r>
              <a:rPr lang="en-US" sz="4400" dirty="0">
                <a:solidFill>
                  <a:schemeClr val="bg1"/>
                </a:solidFill>
              </a:rPr>
              <a:t> </a:t>
            </a:r>
            <a:r>
              <a:rPr lang="en-US" sz="4400" dirty="0" err="1">
                <a:solidFill>
                  <a:schemeClr val="accent1">
                    <a:lumMod val="75000"/>
                  </a:schemeClr>
                </a:solidFill>
              </a:rPr>
              <a:t>Q</a:t>
            </a:r>
            <a:r>
              <a:rPr lang="en-US" sz="4400" baseline="30000" dirty="0" err="1">
                <a:solidFill>
                  <a:schemeClr val="accent6"/>
                </a:solidFill>
              </a:rPr>
              <a:t>b</a:t>
            </a:r>
            <a:r>
              <a:rPr lang="en-US" sz="4400" dirty="0">
                <a:solidFill>
                  <a:schemeClr val="bg1"/>
                </a:solidFill>
              </a:rPr>
              <a:t>         </a:t>
            </a:r>
            <a:r>
              <a:rPr lang="en-US" sz="4400" dirty="0">
                <a:solidFill>
                  <a:schemeClr val="bg1"/>
                </a:solidFill>
                <a:sym typeface="Wingdings" panose="05000000000000000000" pitchFamily="2" charset="2"/>
              </a:rPr>
              <a:t>       Log </a:t>
            </a:r>
            <a:r>
              <a:rPr lang="en-US" sz="4400" dirty="0">
                <a:solidFill>
                  <a:schemeClr val="accent4">
                    <a:lumMod val="75000"/>
                  </a:schemeClr>
                </a:solidFill>
                <a:sym typeface="Wingdings" panose="05000000000000000000" pitchFamily="2" charset="2"/>
              </a:rPr>
              <a:t>Qs</a:t>
            </a:r>
            <a:r>
              <a:rPr lang="en-US" sz="4400" dirty="0">
                <a:solidFill>
                  <a:schemeClr val="bg1"/>
                </a:solidFill>
                <a:sym typeface="Wingdings" panose="05000000000000000000" pitchFamily="2" charset="2"/>
              </a:rPr>
              <a:t> = Log </a:t>
            </a:r>
            <a:r>
              <a:rPr lang="en-US" sz="4400" dirty="0">
                <a:solidFill>
                  <a:schemeClr val="accent2"/>
                </a:solidFill>
                <a:sym typeface="Wingdings" panose="05000000000000000000" pitchFamily="2" charset="2"/>
              </a:rPr>
              <a:t>a</a:t>
            </a:r>
            <a:r>
              <a:rPr lang="en-US" sz="4400" dirty="0">
                <a:solidFill>
                  <a:schemeClr val="bg1"/>
                </a:solidFill>
                <a:sym typeface="Wingdings" panose="05000000000000000000" pitchFamily="2" charset="2"/>
              </a:rPr>
              <a:t> + </a:t>
            </a:r>
            <a:r>
              <a:rPr lang="en-US" sz="4400" dirty="0">
                <a:solidFill>
                  <a:schemeClr val="accent6"/>
                </a:solidFill>
                <a:sym typeface="Wingdings" panose="05000000000000000000" pitchFamily="2" charset="2"/>
              </a:rPr>
              <a:t>b</a:t>
            </a:r>
            <a:r>
              <a:rPr lang="en-US" sz="4400" dirty="0">
                <a:solidFill>
                  <a:schemeClr val="bg1"/>
                </a:solidFill>
                <a:sym typeface="Wingdings" panose="05000000000000000000" pitchFamily="2" charset="2"/>
              </a:rPr>
              <a:t> Log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Q</a:t>
            </a:r>
            <a:endParaRPr lang="en-US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0672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28D3B0A-C591-42D7-808C-07434BAFFD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959" y="185314"/>
            <a:ext cx="7195411" cy="432490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1C78909-CF47-441C-9A01-CC6EEC0DAF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6864" y="2549281"/>
            <a:ext cx="6860177" cy="4123405"/>
          </a:xfrm>
          <a:prstGeom prst="rect">
            <a:avLst/>
          </a:prstGeom>
        </p:spPr>
      </p:pic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05841675-F9DE-4D53-8A4C-3AB3131D50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211" y="6128145"/>
            <a:ext cx="1106057" cy="689019"/>
          </a:xfrm>
          <a:prstGeom prst="rect">
            <a:avLst/>
          </a:prstGeom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2882708B-E112-4BAB-B37E-A0281EFDEC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7" y="6130343"/>
            <a:ext cx="689019" cy="689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76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54B0AB52-35CE-4053-962B-4B90FFE0AE44}"/>
                  </a:ext>
                </a:extLst>
              </p:cNvPr>
              <p:cNvSpPr/>
              <p:nvPr/>
            </p:nvSpPr>
            <p:spPr>
              <a:xfrm>
                <a:off x="1871134" y="737168"/>
                <a:ext cx="5217967" cy="11308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d>
                            <m:dPr>
                              <m:begChr m:val=""/>
                              <m:ctrlPr>
                                <a:rPr lang="en-US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𝑒𝑥𝑝</m:t>
                              </m:r>
                              <m:r>
                                <a:rPr lang="en-US" sz="240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𝑙𝑛</m:t>
                              </m:r>
                              <m:r>
                                <a:rPr lang="en-US" sz="240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𝑄𝑠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sz="240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𝑜𝑏𝑠</m:t>
                              </m:r>
                              <m:r>
                                <a:rPr lang="en-US" sz="240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)−</m:t>
                              </m:r>
                              <m:r>
                                <a:rPr lang="en-US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𝑙𝑛</m:t>
                              </m:r>
                              <m:r>
                                <a:rPr lang="en-US" sz="240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p>
                              </m:sSup>
                            </m:e>
                          </m:d>
                        </m:e>
                      </m:nary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54B0AB52-35CE-4053-962B-4B90FFE0AE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1134" y="737168"/>
                <a:ext cx="5217967" cy="113082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E2317228-2A15-4A69-ABF2-A56120834645}"/>
              </a:ext>
            </a:extLst>
          </p:cNvPr>
          <p:cNvSpPr/>
          <p:nvPr/>
        </p:nvSpPr>
        <p:spPr>
          <a:xfrm>
            <a:off x="373147" y="90837"/>
            <a:ext cx="23471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chemeClr val="accent4">
                    <a:lumMod val="75000"/>
                  </a:schemeClr>
                </a:solidFill>
              </a:rPr>
              <a:t>Qs</a:t>
            </a:r>
            <a:r>
              <a:rPr lang="en-US" sz="3600" dirty="0">
                <a:solidFill>
                  <a:schemeClr val="bg1"/>
                </a:solidFill>
              </a:rPr>
              <a:t> = </a:t>
            </a:r>
            <a:r>
              <a:rPr lang="en-US" sz="3600" i="1" dirty="0">
                <a:solidFill>
                  <a:srgbClr val="7030A0"/>
                </a:solidFill>
              </a:rPr>
              <a:t>E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3600" dirty="0">
                <a:solidFill>
                  <a:schemeClr val="accent2"/>
                </a:solidFill>
              </a:rPr>
              <a:t>a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3600" dirty="0" err="1">
                <a:solidFill>
                  <a:schemeClr val="accent1">
                    <a:lumMod val="75000"/>
                  </a:schemeClr>
                </a:solidFill>
              </a:rPr>
              <a:t>Q</a:t>
            </a:r>
            <a:r>
              <a:rPr lang="en-US" sz="3600" baseline="30000" dirty="0" err="1">
                <a:solidFill>
                  <a:schemeClr val="accent6"/>
                </a:solidFill>
              </a:rPr>
              <a:t>b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  <a:endParaRPr lang="en-US" sz="3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CB6EC04-EA39-4B3E-A7F1-9C8DDB84DCEF}"/>
              </a:ext>
            </a:extLst>
          </p:cNvPr>
          <p:cNvSpPr/>
          <p:nvPr/>
        </p:nvSpPr>
        <p:spPr>
          <a:xfrm>
            <a:off x="266469" y="5728124"/>
            <a:ext cx="49514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5943600" algn="r"/>
                <a:tab pos="457200" algn="l"/>
              </a:tabLst>
            </a:pPr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Duan, N. (1983). “Smearing estimate: A nonparametric retransformation method.” </a:t>
            </a:r>
            <a:r>
              <a:rPr lang="en-US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Journal of the American Statistical Association</a:t>
            </a:r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78(383), 605–610.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F0446E4E-B585-46CB-BF19-EA89E379C5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7967" y="1725296"/>
            <a:ext cx="6861210" cy="4986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6DFAD62-26FA-4F89-897E-2BDE08079CD4}"/>
              </a:ext>
            </a:extLst>
          </p:cNvPr>
          <p:cNvSpPr/>
          <p:nvPr/>
        </p:nvSpPr>
        <p:spPr>
          <a:xfrm>
            <a:off x="1502229" y="643891"/>
            <a:ext cx="457200" cy="701040"/>
          </a:xfrm>
          <a:custGeom>
            <a:avLst/>
            <a:gdLst>
              <a:gd name="connsiteX0" fmla="*/ 0 w 457200"/>
              <a:gd name="connsiteY0" fmla="*/ 0 h 631371"/>
              <a:gd name="connsiteX1" fmla="*/ 0 w 457200"/>
              <a:gd name="connsiteY1" fmla="*/ 631371 h 631371"/>
              <a:gd name="connsiteX2" fmla="*/ 457200 w 457200"/>
              <a:gd name="connsiteY2" fmla="*/ 631371 h 631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7200" h="631371">
                <a:moveTo>
                  <a:pt x="0" y="0"/>
                </a:moveTo>
                <a:lnTo>
                  <a:pt x="0" y="631371"/>
                </a:lnTo>
                <a:lnTo>
                  <a:pt x="457200" y="631371"/>
                </a:lnTo>
              </a:path>
            </a:pathLst>
          </a:custGeom>
          <a:noFill/>
          <a:ln w="44450">
            <a:solidFill>
              <a:srgbClr val="7030A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7519B04-3813-4790-9AA8-88B2018C3E60}"/>
              </a:ext>
            </a:extLst>
          </p:cNvPr>
          <p:cNvCxnSpPr>
            <a:cxnSpLocks/>
          </p:cNvCxnSpPr>
          <p:nvPr/>
        </p:nvCxnSpPr>
        <p:spPr>
          <a:xfrm flipV="1">
            <a:off x="7127679" y="2333002"/>
            <a:ext cx="4542953" cy="3101787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435738C-BA7F-40AC-917E-67409E839200}"/>
              </a:ext>
            </a:extLst>
          </p:cNvPr>
          <p:cNvCxnSpPr>
            <a:cxnSpLocks/>
          </p:cNvCxnSpPr>
          <p:nvPr/>
        </p:nvCxnSpPr>
        <p:spPr>
          <a:xfrm flipV="1">
            <a:off x="6354235" y="2668493"/>
            <a:ext cx="216210" cy="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B7B5E0F-AEAC-4785-81F4-9C810777DA26}"/>
              </a:ext>
            </a:extLst>
          </p:cNvPr>
          <p:cNvCxnSpPr>
            <a:cxnSpLocks/>
          </p:cNvCxnSpPr>
          <p:nvPr/>
        </p:nvCxnSpPr>
        <p:spPr>
          <a:xfrm flipV="1">
            <a:off x="6354235" y="2973293"/>
            <a:ext cx="216210" cy="1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F0C8EA3-68A7-49E4-911A-6CA94F399CA0}"/>
              </a:ext>
            </a:extLst>
          </p:cNvPr>
          <p:cNvCxnSpPr>
            <a:cxnSpLocks/>
          </p:cNvCxnSpPr>
          <p:nvPr/>
        </p:nvCxnSpPr>
        <p:spPr>
          <a:xfrm flipV="1">
            <a:off x="7127678" y="2213811"/>
            <a:ext cx="4542954" cy="3088105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612DAA8-86BF-403E-AE8E-B30F275277FA}"/>
              </a:ext>
            </a:extLst>
          </p:cNvPr>
          <p:cNvSpPr txBox="1"/>
          <p:nvPr/>
        </p:nvSpPr>
        <p:spPr>
          <a:xfrm>
            <a:off x="1694104" y="3555861"/>
            <a:ext cx="27860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Bias Correction increases sediment load by  </a:t>
            </a:r>
            <a:r>
              <a:rPr lang="en-US" sz="2400" dirty="0">
                <a:solidFill>
                  <a:srgbClr val="7030A0"/>
                </a:solidFill>
              </a:rPr>
              <a:t>32%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6B48A4AF-9709-4DF7-95BC-316D92258E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3120" y="90837"/>
            <a:ext cx="1106057" cy="689019"/>
          </a:xfrm>
          <a:prstGeom prst="rect">
            <a:avLst/>
          </a:prstGeom>
        </p:spPr>
      </p:pic>
      <p:pic>
        <p:nvPicPr>
          <p:cNvPr id="16" name="Picture 15" descr="A close up of a sign&#10;&#10;Description automatically generated">
            <a:extLst>
              <a:ext uri="{FF2B5EF4-FFF2-40B4-BE49-F238E27FC236}">
                <a16:creationId xmlns:a16="http://schemas.microsoft.com/office/drawing/2014/main" id="{51CE354E-379A-4BC1-8217-BBA6E02471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0546" y="93035"/>
            <a:ext cx="689019" cy="689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8686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1286070-6F3D-46E4-B4F3-10C9E8378F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3636"/>
          <a:stretch/>
        </p:blipFill>
        <p:spPr>
          <a:xfrm>
            <a:off x="0" y="818068"/>
            <a:ext cx="9310255" cy="57586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E8F296A-5182-4AE3-BCA5-527E5E852BBD}"/>
              </a:ext>
            </a:extLst>
          </p:cNvPr>
          <p:cNvSpPr txBox="1"/>
          <p:nvPr/>
        </p:nvSpPr>
        <p:spPr>
          <a:xfrm flipH="1">
            <a:off x="93035" y="6488668"/>
            <a:ext cx="229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Arkansas River, Tulsa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2DEE20-C62F-0C02-5D84-BEAB2A561E70}"/>
              </a:ext>
            </a:extLst>
          </p:cNvPr>
          <p:cNvSpPr txBox="1"/>
          <p:nvPr/>
        </p:nvSpPr>
        <p:spPr>
          <a:xfrm>
            <a:off x="1605094" y="75690"/>
            <a:ext cx="8652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Data that looks like this is an example of…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354BDF-BE55-7585-E637-57BC2D71C9D6}"/>
              </a:ext>
            </a:extLst>
          </p:cNvPr>
          <p:cNvSpPr txBox="1"/>
          <p:nvPr/>
        </p:nvSpPr>
        <p:spPr>
          <a:xfrm>
            <a:off x="9414164" y="1683327"/>
            <a:ext cx="25665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A-Hysteresis</a:t>
            </a:r>
          </a:p>
          <a:p>
            <a:r>
              <a:rPr lang="en-US" sz="2800" dirty="0">
                <a:solidFill>
                  <a:schemeClr val="bg1"/>
                </a:solidFill>
              </a:rPr>
              <a:t>B- The “knot”</a:t>
            </a:r>
          </a:p>
          <a:p>
            <a:r>
              <a:rPr lang="en-US" sz="2800" dirty="0">
                <a:solidFill>
                  <a:schemeClr val="bg1"/>
                </a:solidFill>
              </a:rPr>
              <a:t>C- Non-stationarity</a:t>
            </a:r>
          </a:p>
          <a:p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983DF7-BD2A-CE9A-23E5-FB6EF72E9903}"/>
              </a:ext>
            </a:extLst>
          </p:cNvPr>
          <p:cNvSpPr txBox="1"/>
          <p:nvPr/>
        </p:nvSpPr>
        <p:spPr>
          <a:xfrm>
            <a:off x="114300" y="117995"/>
            <a:ext cx="904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2)</a:t>
            </a:r>
          </a:p>
        </p:txBody>
      </p:sp>
    </p:spTree>
    <p:extLst>
      <p:ext uri="{BB962C8B-B14F-4D97-AF65-F5344CB8AC3E}">
        <p14:creationId xmlns:p14="http://schemas.microsoft.com/office/powerpoint/2010/main" val="4076364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44EFD20-3A81-7B05-F12F-5CCC7FA2E6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84" t="9299" r="1161" b="8619"/>
          <a:stretch/>
        </p:blipFill>
        <p:spPr>
          <a:xfrm>
            <a:off x="7523017" y="1953489"/>
            <a:ext cx="4174232" cy="20366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FFD1DD0-174C-5D79-7754-AF0740478E11}"/>
              </a:ext>
            </a:extLst>
          </p:cNvPr>
          <p:cNvSpPr txBox="1"/>
          <p:nvPr/>
        </p:nvSpPr>
        <p:spPr>
          <a:xfrm>
            <a:off x="607846" y="2465153"/>
            <a:ext cx="6915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Folded into a paper-airplane quiz by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</a:rPr>
              <a:t>John Shelley, Ph.D., P.E.</a:t>
            </a:r>
          </a:p>
        </p:txBody>
      </p:sp>
    </p:spTree>
    <p:extLst>
      <p:ext uri="{BB962C8B-B14F-4D97-AF65-F5344CB8AC3E}">
        <p14:creationId xmlns:p14="http://schemas.microsoft.com/office/powerpoint/2010/main" val="31163377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1286070-6F3D-46E4-B4F3-10C9E8378F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3636"/>
          <a:stretch/>
        </p:blipFill>
        <p:spPr>
          <a:xfrm>
            <a:off x="0" y="818068"/>
            <a:ext cx="9310255" cy="57586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E8F296A-5182-4AE3-BCA5-527E5E852BBD}"/>
              </a:ext>
            </a:extLst>
          </p:cNvPr>
          <p:cNvSpPr txBox="1"/>
          <p:nvPr/>
        </p:nvSpPr>
        <p:spPr>
          <a:xfrm flipH="1">
            <a:off x="93035" y="6488668"/>
            <a:ext cx="229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Arkansas River, Tulsa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2DEE20-C62F-0C02-5D84-BEAB2A561E70}"/>
              </a:ext>
            </a:extLst>
          </p:cNvPr>
          <p:cNvSpPr txBox="1"/>
          <p:nvPr/>
        </p:nvSpPr>
        <p:spPr>
          <a:xfrm>
            <a:off x="1605094" y="75690"/>
            <a:ext cx="8652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Data that looks like this is an example of…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354BDF-BE55-7585-E637-57BC2D71C9D6}"/>
              </a:ext>
            </a:extLst>
          </p:cNvPr>
          <p:cNvSpPr txBox="1"/>
          <p:nvPr/>
        </p:nvSpPr>
        <p:spPr>
          <a:xfrm>
            <a:off x="9414164" y="1683327"/>
            <a:ext cx="25665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A-Hysteresis</a:t>
            </a:r>
          </a:p>
          <a:p>
            <a:r>
              <a:rPr lang="en-US" sz="2800" dirty="0">
                <a:solidFill>
                  <a:schemeClr val="bg1"/>
                </a:solidFill>
              </a:rPr>
              <a:t>B- The “knot”</a:t>
            </a:r>
          </a:p>
          <a:p>
            <a:r>
              <a:rPr lang="en-US" sz="2800" dirty="0">
                <a:solidFill>
                  <a:srgbClr val="FFFF00"/>
                </a:solidFill>
              </a:rPr>
              <a:t>C- Non-stationarity</a:t>
            </a:r>
          </a:p>
          <a:p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983DF7-BD2A-CE9A-23E5-FB6EF72E9903}"/>
              </a:ext>
            </a:extLst>
          </p:cNvPr>
          <p:cNvSpPr txBox="1"/>
          <p:nvPr/>
        </p:nvSpPr>
        <p:spPr>
          <a:xfrm>
            <a:off x="114300" y="117995"/>
            <a:ext cx="904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2)</a:t>
            </a:r>
          </a:p>
        </p:txBody>
      </p:sp>
    </p:spTree>
    <p:extLst>
      <p:ext uri="{BB962C8B-B14F-4D97-AF65-F5344CB8AC3E}">
        <p14:creationId xmlns:p14="http://schemas.microsoft.com/office/powerpoint/2010/main" val="2475920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1286070-6F3D-46E4-B4F3-10C9E8378F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3636"/>
          <a:stretch/>
        </p:blipFill>
        <p:spPr>
          <a:xfrm>
            <a:off x="0" y="730032"/>
            <a:ext cx="9310255" cy="57586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E8F296A-5182-4AE3-BCA5-527E5E852BBD}"/>
              </a:ext>
            </a:extLst>
          </p:cNvPr>
          <p:cNvSpPr txBox="1"/>
          <p:nvPr/>
        </p:nvSpPr>
        <p:spPr>
          <a:xfrm flipH="1">
            <a:off x="93035" y="6488668"/>
            <a:ext cx="229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Arkansas River, Tulsa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2DEE20-C62F-0C02-5D84-BEAB2A561E70}"/>
              </a:ext>
            </a:extLst>
          </p:cNvPr>
          <p:cNvSpPr txBox="1"/>
          <p:nvPr/>
        </p:nvSpPr>
        <p:spPr>
          <a:xfrm>
            <a:off x="1605094" y="75690"/>
            <a:ext cx="86526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What might cause such a non-stationarity?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</a:rPr>
              <a:t>Load = </a:t>
            </a:r>
            <a:r>
              <a:rPr lang="en-US" sz="3200" dirty="0" err="1">
                <a:solidFill>
                  <a:schemeClr val="bg1"/>
                </a:solidFill>
              </a:rPr>
              <a:t>aQ</a:t>
            </a:r>
            <a:r>
              <a:rPr lang="en-US" sz="3200" baseline="30000" dirty="0" err="1">
                <a:solidFill>
                  <a:schemeClr val="bg1"/>
                </a:solidFill>
              </a:rPr>
              <a:t>b</a:t>
            </a:r>
            <a:endParaRPr lang="en-US" sz="3200" baseline="300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40D615-ED8F-560A-15C1-0B616765AE78}"/>
              </a:ext>
            </a:extLst>
          </p:cNvPr>
          <p:cNvSpPr txBox="1"/>
          <p:nvPr/>
        </p:nvSpPr>
        <p:spPr>
          <a:xfrm>
            <a:off x="114300" y="75690"/>
            <a:ext cx="904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3)</a:t>
            </a:r>
          </a:p>
        </p:txBody>
      </p:sp>
    </p:spTree>
    <p:extLst>
      <p:ext uri="{BB962C8B-B14F-4D97-AF65-F5344CB8AC3E}">
        <p14:creationId xmlns:p14="http://schemas.microsoft.com/office/powerpoint/2010/main" val="27648129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1286070-6F3D-46E4-B4F3-10C9E8378F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3636"/>
          <a:stretch/>
        </p:blipFill>
        <p:spPr>
          <a:xfrm>
            <a:off x="0" y="730032"/>
            <a:ext cx="9310255" cy="57586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E8F296A-5182-4AE3-BCA5-527E5E852BBD}"/>
              </a:ext>
            </a:extLst>
          </p:cNvPr>
          <p:cNvSpPr txBox="1"/>
          <p:nvPr/>
        </p:nvSpPr>
        <p:spPr>
          <a:xfrm flipH="1">
            <a:off x="93035" y="6488668"/>
            <a:ext cx="229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Arkansas River, Tulsa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2DEE20-C62F-0C02-5D84-BEAB2A561E70}"/>
              </a:ext>
            </a:extLst>
          </p:cNvPr>
          <p:cNvSpPr txBox="1"/>
          <p:nvPr/>
        </p:nvSpPr>
        <p:spPr>
          <a:xfrm>
            <a:off x="1605094" y="75690"/>
            <a:ext cx="86526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What might cause such a non-stationarity?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</a:rPr>
              <a:t>Load = </a:t>
            </a:r>
            <a:r>
              <a:rPr lang="en-US" sz="3200" dirty="0" err="1">
                <a:solidFill>
                  <a:schemeClr val="bg1"/>
                </a:solidFill>
              </a:rPr>
              <a:t>aQ</a:t>
            </a:r>
            <a:r>
              <a:rPr lang="en-US" sz="3200" baseline="30000" dirty="0" err="1">
                <a:solidFill>
                  <a:schemeClr val="bg1"/>
                </a:solidFill>
              </a:rPr>
              <a:t>b</a:t>
            </a:r>
            <a:endParaRPr lang="en-US" sz="3200" baseline="300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40D615-ED8F-560A-15C1-0B616765AE78}"/>
              </a:ext>
            </a:extLst>
          </p:cNvPr>
          <p:cNvSpPr txBox="1"/>
          <p:nvPr/>
        </p:nvSpPr>
        <p:spPr>
          <a:xfrm>
            <a:off x="114300" y="75690"/>
            <a:ext cx="904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3)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AFAD9E-DD22-1A9D-5F16-62B6D3023C79}"/>
              </a:ext>
            </a:extLst>
          </p:cNvPr>
          <p:cNvSpPr txBox="1"/>
          <p:nvPr/>
        </p:nvSpPr>
        <p:spPr>
          <a:xfrm>
            <a:off x="9414164" y="1683327"/>
            <a:ext cx="256655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Upstream dam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Catastrophic flood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2109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7240D88-D08D-4338-96F7-EA422A3EA3AB}"/>
              </a:ext>
            </a:extLst>
          </p:cNvPr>
          <p:cNvSpPr txBox="1"/>
          <p:nvPr/>
        </p:nvSpPr>
        <p:spPr>
          <a:xfrm>
            <a:off x="3833681" y="84539"/>
            <a:ext cx="36920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“Bent” Rating Curves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E7F109-CC44-4F5B-8927-43953E07E167}"/>
              </a:ext>
            </a:extLst>
          </p:cNvPr>
          <p:cNvSpPr txBox="1"/>
          <p:nvPr/>
        </p:nvSpPr>
        <p:spPr>
          <a:xfrm>
            <a:off x="219464" y="824548"/>
            <a:ext cx="1045568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What happens if you fail to include a knot in your rating curve</a:t>
            </a:r>
          </a:p>
          <a:p>
            <a:r>
              <a:rPr lang="en-US" sz="3200" dirty="0">
                <a:solidFill>
                  <a:schemeClr val="bg1"/>
                </a:solidFill>
              </a:rPr>
              <a:t>where the data appears to flatten out?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341C6AA-ADC3-4200-970F-D63FA3DAFB76}"/>
              </a:ext>
            </a:extLst>
          </p:cNvPr>
          <p:cNvSpPr/>
          <p:nvPr/>
        </p:nvSpPr>
        <p:spPr>
          <a:xfrm>
            <a:off x="6617139" y="2713070"/>
            <a:ext cx="21296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Smoky Hill River</a:t>
            </a:r>
            <a:r>
              <a:rPr lang="en-US" dirty="0">
                <a:ea typeface="Calibri" panose="020F0502020204030204" pitchFamily="34" charset="0"/>
              </a:rPr>
              <a:t>, KS 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544823-4C63-41BB-B602-23F9B26BEC12}"/>
              </a:ext>
            </a:extLst>
          </p:cNvPr>
          <p:cNvSpPr txBox="1"/>
          <p:nvPr/>
        </p:nvSpPr>
        <p:spPr>
          <a:xfrm>
            <a:off x="85935" y="6178074"/>
            <a:ext cx="6762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Analysis by Dr. John Shelley</a:t>
            </a:r>
          </a:p>
          <a:p>
            <a:r>
              <a:rPr lang="en-US" dirty="0">
                <a:solidFill>
                  <a:schemeClr val="bg1"/>
                </a:solidFill>
              </a:rPr>
              <a:t>From Kansas River Basin- Sedimentation Existing Conditions Summary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21DB5B-9804-46BF-84A7-6D2C26FBB7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05" y="2223647"/>
            <a:ext cx="5956308" cy="376155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36538C-584A-410F-9C1C-4A8ECFD96294}"/>
              </a:ext>
            </a:extLst>
          </p:cNvPr>
          <p:cNvSpPr/>
          <p:nvPr/>
        </p:nvSpPr>
        <p:spPr>
          <a:xfrm>
            <a:off x="823544" y="3048090"/>
            <a:ext cx="1835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a typeface="Calibri" panose="020F0502020204030204" pitchFamily="34" charset="0"/>
              </a:rPr>
              <a:t>Big Blue River, KS 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211988C-17DA-427C-A9FD-D37B3D1E93F5}"/>
              </a:ext>
            </a:extLst>
          </p:cNvPr>
          <p:cNvCxnSpPr>
            <a:cxnSpLocks/>
          </p:cNvCxnSpPr>
          <p:nvPr/>
        </p:nvCxnSpPr>
        <p:spPr>
          <a:xfrm flipV="1">
            <a:off x="7525717" y="2445317"/>
            <a:ext cx="2924937" cy="24343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406BDBD-4946-4114-AA97-8D76D95F19A0}"/>
              </a:ext>
            </a:extLst>
          </p:cNvPr>
          <p:cNvCxnSpPr>
            <a:cxnSpLocks/>
          </p:cNvCxnSpPr>
          <p:nvPr/>
        </p:nvCxnSpPr>
        <p:spPr>
          <a:xfrm flipV="1">
            <a:off x="10518449" y="2256090"/>
            <a:ext cx="615297" cy="1424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0DFD9964-812B-415E-87CB-F5578D9529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0008" y="6076870"/>
            <a:ext cx="1106057" cy="689019"/>
          </a:xfrm>
          <a:prstGeom prst="rect">
            <a:avLst/>
          </a:prstGeom>
        </p:spPr>
      </p:pic>
      <p:pic>
        <p:nvPicPr>
          <p:cNvPr id="16" name="Picture 15" descr="A close up of a sign&#10;&#10;Description automatically generated">
            <a:extLst>
              <a:ext uri="{FF2B5EF4-FFF2-40B4-BE49-F238E27FC236}">
                <a16:creationId xmlns:a16="http://schemas.microsoft.com/office/drawing/2014/main" id="{615575B4-F1DB-4316-B5E1-237F032F0D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434" y="6079068"/>
            <a:ext cx="689019" cy="6890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F4B251-8BAB-4EB6-D6DA-B453144BCABB}"/>
              </a:ext>
            </a:extLst>
          </p:cNvPr>
          <p:cNvSpPr txBox="1"/>
          <p:nvPr/>
        </p:nvSpPr>
        <p:spPr>
          <a:xfrm>
            <a:off x="6096000" y="2094635"/>
            <a:ext cx="575704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A- Nothing much, so few events occur in the higher-flow range anyway</a:t>
            </a:r>
          </a:p>
          <a:p>
            <a:r>
              <a:rPr lang="en-US" sz="3200" dirty="0">
                <a:solidFill>
                  <a:schemeClr val="bg1"/>
                </a:solidFill>
              </a:rPr>
              <a:t>B- Most likely underpredict load</a:t>
            </a:r>
          </a:p>
          <a:p>
            <a:r>
              <a:rPr lang="en-US" sz="3200" dirty="0">
                <a:solidFill>
                  <a:schemeClr val="bg1"/>
                </a:solidFill>
              </a:rPr>
              <a:t>C- Most likely overpredict load</a:t>
            </a:r>
          </a:p>
          <a:p>
            <a:r>
              <a:rPr lang="en-US" sz="3200" dirty="0">
                <a:solidFill>
                  <a:schemeClr val="bg1"/>
                </a:solidFill>
              </a:rPr>
              <a:t>D- Depends on the number of replicates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E04FCE-A272-CC3E-66BE-119E4675F93A}"/>
              </a:ext>
            </a:extLst>
          </p:cNvPr>
          <p:cNvSpPr txBox="1"/>
          <p:nvPr/>
        </p:nvSpPr>
        <p:spPr>
          <a:xfrm>
            <a:off x="114300" y="259773"/>
            <a:ext cx="904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4)</a:t>
            </a:r>
          </a:p>
        </p:txBody>
      </p:sp>
    </p:spTree>
    <p:extLst>
      <p:ext uri="{BB962C8B-B14F-4D97-AF65-F5344CB8AC3E}">
        <p14:creationId xmlns:p14="http://schemas.microsoft.com/office/powerpoint/2010/main" val="55897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7240D88-D08D-4338-96F7-EA422A3EA3AB}"/>
              </a:ext>
            </a:extLst>
          </p:cNvPr>
          <p:cNvSpPr txBox="1"/>
          <p:nvPr/>
        </p:nvSpPr>
        <p:spPr>
          <a:xfrm>
            <a:off x="3833681" y="84539"/>
            <a:ext cx="36920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“Bent” Rating Curves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E7F109-CC44-4F5B-8927-43953E07E167}"/>
              </a:ext>
            </a:extLst>
          </p:cNvPr>
          <p:cNvSpPr txBox="1"/>
          <p:nvPr/>
        </p:nvSpPr>
        <p:spPr>
          <a:xfrm>
            <a:off x="219464" y="824548"/>
            <a:ext cx="1045568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What happens if you fail to include a knot in your rating curve</a:t>
            </a:r>
          </a:p>
          <a:p>
            <a:r>
              <a:rPr lang="en-US" sz="3200" dirty="0">
                <a:solidFill>
                  <a:schemeClr val="bg1"/>
                </a:solidFill>
              </a:rPr>
              <a:t>where the data appears to flatten out?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341C6AA-ADC3-4200-970F-D63FA3DAFB76}"/>
              </a:ext>
            </a:extLst>
          </p:cNvPr>
          <p:cNvSpPr/>
          <p:nvPr/>
        </p:nvSpPr>
        <p:spPr>
          <a:xfrm>
            <a:off x="6617139" y="2713070"/>
            <a:ext cx="21296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Smoky Hill River</a:t>
            </a:r>
            <a:r>
              <a:rPr lang="en-US" dirty="0">
                <a:ea typeface="Calibri" panose="020F0502020204030204" pitchFamily="34" charset="0"/>
              </a:rPr>
              <a:t>, KS 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544823-4C63-41BB-B602-23F9B26BEC12}"/>
              </a:ext>
            </a:extLst>
          </p:cNvPr>
          <p:cNvSpPr txBox="1"/>
          <p:nvPr/>
        </p:nvSpPr>
        <p:spPr>
          <a:xfrm>
            <a:off x="85935" y="6178074"/>
            <a:ext cx="6762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Analysis by Dr. John Shelley</a:t>
            </a:r>
          </a:p>
          <a:p>
            <a:r>
              <a:rPr lang="en-US" dirty="0">
                <a:solidFill>
                  <a:schemeClr val="bg1"/>
                </a:solidFill>
              </a:rPr>
              <a:t>From Kansas River Basin- Sedimentation Existing Conditions Summary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21DB5B-9804-46BF-84A7-6D2C26FBB7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05" y="2223647"/>
            <a:ext cx="5956308" cy="376155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36538C-584A-410F-9C1C-4A8ECFD96294}"/>
              </a:ext>
            </a:extLst>
          </p:cNvPr>
          <p:cNvSpPr/>
          <p:nvPr/>
        </p:nvSpPr>
        <p:spPr>
          <a:xfrm>
            <a:off x="823544" y="3048090"/>
            <a:ext cx="1835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a typeface="Calibri" panose="020F0502020204030204" pitchFamily="34" charset="0"/>
              </a:rPr>
              <a:t>Big Blue River, KS 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6340944-9500-4F1B-AB48-003FB8B12B97}"/>
              </a:ext>
            </a:extLst>
          </p:cNvPr>
          <p:cNvCxnSpPr/>
          <p:nvPr/>
        </p:nvCxnSpPr>
        <p:spPr>
          <a:xfrm flipV="1">
            <a:off x="2341548" y="2843237"/>
            <a:ext cx="2324456" cy="26605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4EF35F-4A1A-4D6E-B87F-5835331D44D5}"/>
              </a:ext>
            </a:extLst>
          </p:cNvPr>
          <p:cNvCxnSpPr>
            <a:cxnSpLocks/>
          </p:cNvCxnSpPr>
          <p:nvPr/>
        </p:nvCxnSpPr>
        <p:spPr>
          <a:xfrm flipV="1">
            <a:off x="4666004" y="2700781"/>
            <a:ext cx="615297" cy="1424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211988C-17DA-427C-A9FD-D37B3D1E93F5}"/>
              </a:ext>
            </a:extLst>
          </p:cNvPr>
          <p:cNvCxnSpPr>
            <a:cxnSpLocks/>
          </p:cNvCxnSpPr>
          <p:nvPr/>
        </p:nvCxnSpPr>
        <p:spPr>
          <a:xfrm flipV="1">
            <a:off x="7525717" y="2445317"/>
            <a:ext cx="2924937" cy="24343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406BDBD-4946-4114-AA97-8D76D95F19A0}"/>
              </a:ext>
            </a:extLst>
          </p:cNvPr>
          <p:cNvCxnSpPr>
            <a:cxnSpLocks/>
          </p:cNvCxnSpPr>
          <p:nvPr/>
        </p:nvCxnSpPr>
        <p:spPr>
          <a:xfrm flipV="1">
            <a:off x="10518449" y="2256090"/>
            <a:ext cx="615297" cy="1424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0DFD9964-812B-415E-87CB-F5578D9529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0008" y="6076870"/>
            <a:ext cx="1106057" cy="689019"/>
          </a:xfrm>
          <a:prstGeom prst="rect">
            <a:avLst/>
          </a:prstGeom>
        </p:spPr>
      </p:pic>
      <p:pic>
        <p:nvPicPr>
          <p:cNvPr id="16" name="Picture 15" descr="A close up of a sign&#10;&#10;Description automatically generated">
            <a:extLst>
              <a:ext uri="{FF2B5EF4-FFF2-40B4-BE49-F238E27FC236}">
                <a16:creationId xmlns:a16="http://schemas.microsoft.com/office/drawing/2014/main" id="{615575B4-F1DB-4316-B5E1-237F032F0D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434" y="6079068"/>
            <a:ext cx="689019" cy="6890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F4B251-8BAB-4EB6-D6DA-B453144BCABB}"/>
              </a:ext>
            </a:extLst>
          </p:cNvPr>
          <p:cNvSpPr txBox="1"/>
          <p:nvPr/>
        </p:nvSpPr>
        <p:spPr>
          <a:xfrm>
            <a:off x="6096000" y="2094635"/>
            <a:ext cx="575704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A- Nothing much, so few events occur in the higher-flow range anyway</a:t>
            </a:r>
          </a:p>
          <a:p>
            <a:r>
              <a:rPr lang="en-US" sz="3200" dirty="0">
                <a:solidFill>
                  <a:schemeClr val="bg1"/>
                </a:solidFill>
              </a:rPr>
              <a:t>B- Most likely underpredict load</a:t>
            </a:r>
          </a:p>
          <a:p>
            <a:r>
              <a:rPr lang="en-US" sz="3200" dirty="0">
                <a:solidFill>
                  <a:srgbClr val="FFFF00"/>
                </a:solidFill>
              </a:rPr>
              <a:t>C- Most likely overpredict load</a:t>
            </a:r>
          </a:p>
          <a:p>
            <a:r>
              <a:rPr lang="en-US" sz="3200" dirty="0">
                <a:solidFill>
                  <a:schemeClr val="bg1"/>
                </a:solidFill>
              </a:rPr>
              <a:t>D- Depends on the number of replicates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E04FCE-A272-CC3E-66BE-119E4675F93A}"/>
              </a:ext>
            </a:extLst>
          </p:cNvPr>
          <p:cNvSpPr txBox="1"/>
          <p:nvPr/>
        </p:nvSpPr>
        <p:spPr>
          <a:xfrm>
            <a:off x="114300" y="259773"/>
            <a:ext cx="904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4)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15B072C-8BB5-EF02-BD28-4E71A6946C22}"/>
              </a:ext>
            </a:extLst>
          </p:cNvPr>
          <p:cNvCxnSpPr>
            <a:cxnSpLocks/>
          </p:cNvCxnSpPr>
          <p:nvPr/>
        </p:nvCxnSpPr>
        <p:spPr>
          <a:xfrm flipV="1">
            <a:off x="4693613" y="2285058"/>
            <a:ext cx="459521" cy="525966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485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3EB42-A9C2-EDB0-6EB9-E88453D4D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Workshop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9A0884F-516B-C970-B85E-D4F2DD4851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034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08547" y="3481465"/>
            <a:ext cx="4018547" cy="30556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909606" y="6230037"/>
            <a:ext cx="617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Time</a:t>
            </a:r>
          </a:p>
        </p:txBody>
      </p:sp>
      <p:sp>
        <p:nvSpPr>
          <p:cNvPr id="21" name="TextBox 20"/>
          <p:cNvSpPr txBox="1"/>
          <p:nvPr/>
        </p:nvSpPr>
        <p:spPr>
          <a:xfrm rot="16200000">
            <a:off x="-193649" y="4673319"/>
            <a:ext cx="1120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Load (tons)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687" y="3598034"/>
            <a:ext cx="3648211" cy="2658386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382829" y="6169992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743183" y="6078543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2425593" y="5272093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451843" y="5804628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404524" y="6159687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390883" y="5999803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2497563" y="6108643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2334153" y="6044645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275510" y="6092102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483083" y="5987103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391643" y="6150462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3768270" y="6092102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780445" y="5876271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741221" y="6113967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08547" y="264696"/>
            <a:ext cx="4018547" cy="27801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rot="16200000">
            <a:off x="-130070" y="1395888"/>
            <a:ext cx="979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Flow (cfs)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909606" y="2717721"/>
            <a:ext cx="617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Time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102" y="395804"/>
            <a:ext cx="3597796" cy="2323809"/>
          </a:xfrm>
          <a:prstGeom prst="rect">
            <a:avLst/>
          </a:prstGeom>
        </p:spPr>
      </p:pic>
      <p:sp>
        <p:nvSpPr>
          <p:cNvPr id="39" name="Oval 38"/>
          <p:cNvSpPr/>
          <p:nvPr/>
        </p:nvSpPr>
        <p:spPr>
          <a:xfrm>
            <a:off x="1398872" y="2648747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1759226" y="2557298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2457678" y="1750848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2467886" y="2283383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2420567" y="2638442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2406926" y="2478558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2513606" y="2587398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2350196" y="2523400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3291553" y="2570857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3499126" y="2465858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3407686" y="2629217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3784313" y="2570857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796488" y="2355026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757264" y="2592722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2025539" y="3001552"/>
            <a:ext cx="617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970421" y="3013103"/>
            <a:ext cx="617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470957" y="2283383"/>
            <a:ext cx="3622286" cy="25516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3342" y="2374823"/>
            <a:ext cx="3127285" cy="2155622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5972195" y="4530445"/>
            <a:ext cx="10034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Flow (cfs)</a:t>
            </a:r>
          </a:p>
        </p:txBody>
      </p:sp>
      <p:sp>
        <p:nvSpPr>
          <p:cNvPr id="59" name="TextBox 58"/>
          <p:cNvSpPr txBox="1"/>
          <p:nvPr/>
        </p:nvSpPr>
        <p:spPr>
          <a:xfrm rot="16200000">
            <a:off x="4073412" y="3176327"/>
            <a:ext cx="1120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Load (tons)</a:t>
            </a:r>
          </a:p>
        </p:txBody>
      </p:sp>
    </p:spTree>
    <p:extLst>
      <p:ext uri="{BB962C8B-B14F-4D97-AF65-F5344CB8AC3E}">
        <p14:creationId xmlns:p14="http://schemas.microsoft.com/office/powerpoint/2010/main" val="2488327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08547" y="3481465"/>
            <a:ext cx="4018547" cy="30556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909606" y="6230037"/>
            <a:ext cx="617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Time</a:t>
            </a:r>
          </a:p>
        </p:txBody>
      </p:sp>
      <p:sp>
        <p:nvSpPr>
          <p:cNvPr id="21" name="TextBox 20"/>
          <p:cNvSpPr txBox="1"/>
          <p:nvPr/>
        </p:nvSpPr>
        <p:spPr>
          <a:xfrm rot="16200000">
            <a:off x="-193649" y="4673319"/>
            <a:ext cx="1120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Load (tons)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687" y="3598034"/>
            <a:ext cx="3648211" cy="2658386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382829" y="6169992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743183" y="6078543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2425593" y="5272093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451843" y="5804628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404524" y="6159687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390883" y="5999803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2497563" y="6108643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2334153" y="6044645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275510" y="6092102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483083" y="5987103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391643" y="6150462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3768270" y="6092102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780445" y="5876271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741221" y="6113967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08547" y="264696"/>
            <a:ext cx="4018547" cy="27801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rot="16200000">
            <a:off x="-130070" y="1395888"/>
            <a:ext cx="979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Flow (cfs)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909606" y="2717721"/>
            <a:ext cx="617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Time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102" y="395804"/>
            <a:ext cx="3597796" cy="2323809"/>
          </a:xfrm>
          <a:prstGeom prst="rect">
            <a:avLst/>
          </a:prstGeom>
        </p:spPr>
      </p:pic>
      <p:sp>
        <p:nvSpPr>
          <p:cNvPr id="39" name="Oval 38"/>
          <p:cNvSpPr/>
          <p:nvPr/>
        </p:nvSpPr>
        <p:spPr>
          <a:xfrm>
            <a:off x="1398872" y="2648747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1759226" y="2557298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2457678" y="1750848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2467886" y="2283383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2420567" y="2638442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2406926" y="2478558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2513606" y="2587398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2350196" y="2523400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3291553" y="2570857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3499126" y="2465858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3407686" y="2629217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3784313" y="2570857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796488" y="2355026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757264" y="2592722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2025539" y="3001552"/>
            <a:ext cx="617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970421" y="3013103"/>
            <a:ext cx="617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470957" y="3101525"/>
            <a:ext cx="3622286" cy="25516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3342" y="3192965"/>
            <a:ext cx="3127285" cy="2155622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5972195" y="5348587"/>
            <a:ext cx="10034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Flow (cfs)</a:t>
            </a:r>
          </a:p>
        </p:txBody>
      </p:sp>
      <p:sp>
        <p:nvSpPr>
          <p:cNvPr id="59" name="TextBox 58"/>
          <p:cNvSpPr txBox="1"/>
          <p:nvPr/>
        </p:nvSpPr>
        <p:spPr>
          <a:xfrm rot="16200000">
            <a:off x="4073412" y="3994469"/>
            <a:ext cx="1120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Load (tons)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273881" y="2617310"/>
            <a:ext cx="617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490450" y="264696"/>
            <a:ext cx="3602794" cy="24194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 rot="16200000">
            <a:off x="4151832" y="1035192"/>
            <a:ext cx="979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Flow (cfs)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191508" y="2357025"/>
            <a:ext cx="617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Time</a:t>
            </a: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004" y="316831"/>
            <a:ext cx="3161623" cy="2042086"/>
          </a:xfrm>
          <a:prstGeom prst="rect">
            <a:avLst/>
          </a:prstGeom>
        </p:spPr>
      </p:pic>
      <p:sp>
        <p:nvSpPr>
          <p:cNvPr id="79" name="TextBox 78"/>
          <p:cNvSpPr txBox="1"/>
          <p:nvPr/>
        </p:nvSpPr>
        <p:spPr>
          <a:xfrm>
            <a:off x="7784629" y="2614840"/>
            <a:ext cx="617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8286204" y="1458760"/>
            <a:ext cx="3798651" cy="28236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 rot="16200000">
            <a:off x="7875380" y="2515024"/>
            <a:ext cx="1120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Load (tons)</a:t>
            </a:r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43918" y="1586520"/>
            <a:ext cx="3216348" cy="2343695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9987263" y="3975258"/>
            <a:ext cx="617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4248194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08547" y="3481465"/>
            <a:ext cx="4018547" cy="30556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909606" y="6230037"/>
            <a:ext cx="617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Time</a:t>
            </a:r>
          </a:p>
        </p:txBody>
      </p:sp>
      <p:sp>
        <p:nvSpPr>
          <p:cNvPr id="21" name="TextBox 20"/>
          <p:cNvSpPr txBox="1"/>
          <p:nvPr/>
        </p:nvSpPr>
        <p:spPr>
          <a:xfrm rot="16200000">
            <a:off x="-193649" y="4673319"/>
            <a:ext cx="1120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Load (tons)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687" y="3598034"/>
            <a:ext cx="3648211" cy="2658386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382829" y="6169992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743183" y="6078543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2425593" y="5272093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451843" y="5804628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404524" y="6159687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390883" y="5999803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2497563" y="6108643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2334153" y="6044645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275510" y="6092102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483083" y="5987103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391643" y="6150462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3768270" y="6092102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780445" y="5876271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741221" y="6113967"/>
            <a:ext cx="91440" cy="9144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rgbClr val="321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08547" y="264696"/>
            <a:ext cx="4018547" cy="27801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rot="16200000">
            <a:off x="-130070" y="1395888"/>
            <a:ext cx="979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Flow (cfs)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909606" y="2717721"/>
            <a:ext cx="617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Time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102" y="395804"/>
            <a:ext cx="3597796" cy="2323809"/>
          </a:xfrm>
          <a:prstGeom prst="rect">
            <a:avLst/>
          </a:prstGeom>
        </p:spPr>
      </p:pic>
      <p:sp>
        <p:nvSpPr>
          <p:cNvPr id="39" name="Oval 38"/>
          <p:cNvSpPr/>
          <p:nvPr/>
        </p:nvSpPr>
        <p:spPr>
          <a:xfrm>
            <a:off x="1398872" y="2648747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1759226" y="2557298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2457678" y="1750848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2467886" y="2283383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2420567" y="2638442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2406926" y="2478558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2513606" y="2587398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2350196" y="2523400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3291553" y="2570857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3499126" y="2465858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3407686" y="2629217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3784313" y="2570857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796488" y="2355026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757264" y="2592722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2025539" y="3001552"/>
            <a:ext cx="617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970421" y="3013103"/>
            <a:ext cx="617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470957" y="3101525"/>
            <a:ext cx="3622286" cy="2551662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3342" y="3192965"/>
            <a:ext cx="3127285" cy="2155622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5972195" y="5348587"/>
            <a:ext cx="10034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Flow (cfs)</a:t>
            </a:r>
          </a:p>
        </p:txBody>
      </p:sp>
      <p:sp>
        <p:nvSpPr>
          <p:cNvPr id="59" name="TextBox 58"/>
          <p:cNvSpPr txBox="1"/>
          <p:nvPr/>
        </p:nvSpPr>
        <p:spPr>
          <a:xfrm rot="16200000">
            <a:off x="4073412" y="3994469"/>
            <a:ext cx="1120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Load (tons)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273881" y="2617310"/>
            <a:ext cx="617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490450" y="264696"/>
            <a:ext cx="3602794" cy="24194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 rot="16200000">
            <a:off x="4151832" y="1035192"/>
            <a:ext cx="979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Flow (cfs)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191508" y="2357025"/>
            <a:ext cx="617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Time</a:t>
            </a: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004" y="316831"/>
            <a:ext cx="3161623" cy="2042086"/>
          </a:xfrm>
          <a:prstGeom prst="rect">
            <a:avLst/>
          </a:prstGeom>
        </p:spPr>
      </p:pic>
      <p:sp>
        <p:nvSpPr>
          <p:cNvPr id="79" name="TextBox 78"/>
          <p:cNvSpPr txBox="1"/>
          <p:nvPr/>
        </p:nvSpPr>
        <p:spPr>
          <a:xfrm>
            <a:off x="7784629" y="2614840"/>
            <a:ext cx="617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8286204" y="1458760"/>
            <a:ext cx="3798651" cy="28236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 rot="16200000">
            <a:off x="7875380" y="2515024"/>
            <a:ext cx="1120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Load (tons)</a:t>
            </a:r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43918" y="1586520"/>
            <a:ext cx="3216348" cy="2343695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9987263" y="3975258"/>
            <a:ext cx="617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44507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44EFD20-3A81-7B05-F12F-5CCC7FA2E6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84" t="9299" r="1161" b="8619"/>
          <a:stretch/>
        </p:blipFill>
        <p:spPr>
          <a:xfrm>
            <a:off x="9489633" y="2441862"/>
            <a:ext cx="2576947" cy="1257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FFD1DD0-174C-5D79-7754-AF0740478E11}"/>
              </a:ext>
            </a:extLst>
          </p:cNvPr>
          <p:cNvSpPr txBox="1"/>
          <p:nvPr/>
        </p:nvSpPr>
        <p:spPr>
          <a:xfrm>
            <a:off x="0" y="1639351"/>
            <a:ext cx="962513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u="sng" dirty="0">
                <a:solidFill>
                  <a:schemeClr val="bg1"/>
                </a:solidFill>
              </a:rPr>
              <a:t>Instructions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</a:rPr>
              <a:t>Make a paper airplane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</a:rPr>
              <a:t>Write your name (or an awesome codename) on it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</a:rPr>
              <a:t>Write your quiz answers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</a:rPr>
              <a:t>Throw your airplane into the target</a:t>
            </a:r>
          </a:p>
        </p:txBody>
      </p:sp>
    </p:spTree>
    <p:extLst>
      <p:ext uri="{BB962C8B-B14F-4D97-AF65-F5344CB8AC3E}">
        <p14:creationId xmlns:p14="http://schemas.microsoft.com/office/powerpoint/2010/main" val="850252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A2859-B482-190E-7E51-58A85905A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0565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</a:rPr>
              <a:t>QUIZ</a:t>
            </a:r>
          </a:p>
        </p:txBody>
      </p:sp>
    </p:spTree>
    <p:extLst>
      <p:ext uri="{BB962C8B-B14F-4D97-AF65-F5344CB8AC3E}">
        <p14:creationId xmlns:p14="http://schemas.microsoft.com/office/powerpoint/2010/main" val="1399872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1313624" y="2190141"/>
            <a:ext cx="0" cy="328911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313624" y="5479251"/>
            <a:ext cx="3955578" cy="2274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92644" y="5507730"/>
            <a:ext cx="776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Flow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689896" y="2218619"/>
            <a:ext cx="785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Load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1980217" y="2514628"/>
            <a:ext cx="2512427" cy="251242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538321" y="2238034"/>
            <a:ext cx="1031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Power fit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1966364" y="2484152"/>
            <a:ext cx="2512427" cy="2512427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802884" y="2038035"/>
            <a:ext cx="2512427" cy="2512427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2221287" y="2938584"/>
            <a:ext cx="2512427" cy="2512427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8900409">
            <a:off x="2610791" y="3898631"/>
            <a:ext cx="2701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92D050"/>
                </a:solidFill>
              </a:rPr>
              <a:t>B. Over Predict Load</a:t>
            </a:r>
          </a:p>
          <a:p>
            <a:pPr algn="ctr"/>
            <a:r>
              <a:rPr lang="en-US" dirty="0">
                <a:solidFill>
                  <a:srgbClr val="92D050"/>
                </a:solidFill>
              </a:rPr>
              <a:t>So you should adjust down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97856" y="1993977"/>
            <a:ext cx="1943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92D050"/>
                </a:solidFill>
              </a:rPr>
              <a:t>A. Predict w/o bias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605094" y="75690"/>
            <a:ext cx="86526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Will an Excel Power Fit…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</a:rPr>
              <a:t>Load = </a:t>
            </a:r>
            <a:r>
              <a:rPr lang="en-US" sz="3200" dirty="0" err="1">
                <a:solidFill>
                  <a:schemeClr val="bg1"/>
                </a:solidFill>
              </a:rPr>
              <a:t>aQ</a:t>
            </a:r>
            <a:r>
              <a:rPr lang="en-US" sz="3200" baseline="30000" dirty="0" err="1">
                <a:solidFill>
                  <a:schemeClr val="bg1"/>
                </a:solidFill>
              </a:rPr>
              <a:t>b</a:t>
            </a:r>
            <a:endParaRPr lang="en-US" sz="3200" baseline="300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18900409">
            <a:off x="1624868" y="2665225"/>
            <a:ext cx="24155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92D050"/>
                </a:solidFill>
              </a:rPr>
              <a:t>C. Under Predict Load</a:t>
            </a:r>
          </a:p>
          <a:p>
            <a:pPr algn="ctr"/>
            <a:r>
              <a:rPr lang="en-US" dirty="0">
                <a:solidFill>
                  <a:srgbClr val="92D050"/>
                </a:solidFill>
              </a:rPr>
              <a:t>So you should adjust up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DD0DC3-6854-482B-BBED-6C3E58BED71A}"/>
              </a:ext>
            </a:extLst>
          </p:cNvPr>
          <p:cNvSpPr txBox="1"/>
          <p:nvPr/>
        </p:nvSpPr>
        <p:spPr>
          <a:xfrm>
            <a:off x="4483508" y="3090038"/>
            <a:ext cx="75247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en-US" sz="1600" dirty="0">
              <a:solidFill>
                <a:schemeClr val="bg1"/>
              </a:solidFill>
            </a:endParaRPr>
          </a:p>
          <a:p>
            <a:pPr marL="1601788" lvl="2"/>
            <a:r>
              <a:rPr lang="en-US" sz="3200" dirty="0">
                <a:solidFill>
                  <a:schemeClr val="bg1"/>
                </a:solidFill>
              </a:rPr>
              <a:t>A.   …Predict Loads Without Bias?</a:t>
            </a:r>
          </a:p>
          <a:p>
            <a:pPr marL="1601788" lvl="2"/>
            <a:r>
              <a:rPr lang="en-US" sz="3200" dirty="0">
                <a:solidFill>
                  <a:schemeClr val="bg1"/>
                </a:solidFill>
              </a:rPr>
              <a:t>B.   …Over Predict Loads?</a:t>
            </a:r>
          </a:p>
          <a:p>
            <a:pPr marL="1601788" lvl="2"/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  …Under Predict Loads?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D2852A-13D9-B526-5B2B-44BB1F3BF40B}"/>
              </a:ext>
            </a:extLst>
          </p:cNvPr>
          <p:cNvSpPr txBox="1"/>
          <p:nvPr/>
        </p:nvSpPr>
        <p:spPr>
          <a:xfrm>
            <a:off x="114300" y="259773"/>
            <a:ext cx="904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1)</a:t>
            </a:r>
          </a:p>
        </p:txBody>
      </p:sp>
    </p:spTree>
    <p:extLst>
      <p:ext uri="{BB962C8B-B14F-4D97-AF65-F5344CB8AC3E}">
        <p14:creationId xmlns:p14="http://schemas.microsoft.com/office/powerpoint/2010/main" val="731029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1286070-6F3D-46E4-B4F3-10C9E8378F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3636"/>
          <a:stretch/>
        </p:blipFill>
        <p:spPr>
          <a:xfrm>
            <a:off x="0" y="818068"/>
            <a:ext cx="9310255" cy="57586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E8F296A-5182-4AE3-BCA5-527E5E852BBD}"/>
              </a:ext>
            </a:extLst>
          </p:cNvPr>
          <p:cNvSpPr txBox="1"/>
          <p:nvPr/>
        </p:nvSpPr>
        <p:spPr>
          <a:xfrm flipH="1">
            <a:off x="93035" y="6488668"/>
            <a:ext cx="229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Arkansas River, Tulsa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2DEE20-C62F-0C02-5D84-BEAB2A561E70}"/>
              </a:ext>
            </a:extLst>
          </p:cNvPr>
          <p:cNvSpPr txBox="1"/>
          <p:nvPr/>
        </p:nvSpPr>
        <p:spPr>
          <a:xfrm>
            <a:off x="1605094" y="75690"/>
            <a:ext cx="8652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Data that looks like this is an example of…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354BDF-BE55-7585-E637-57BC2D71C9D6}"/>
              </a:ext>
            </a:extLst>
          </p:cNvPr>
          <p:cNvSpPr txBox="1"/>
          <p:nvPr/>
        </p:nvSpPr>
        <p:spPr>
          <a:xfrm>
            <a:off x="9414164" y="1683327"/>
            <a:ext cx="25665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A-Hysteresis</a:t>
            </a:r>
          </a:p>
          <a:p>
            <a:r>
              <a:rPr lang="en-US" sz="2800" dirty="0">
                <a:solidFill>
                  <a:schemeClr val="bg1"/>
                </a:solidFill>
              </a:rPr>
              <a:t>B- The “knot”</a:t>
            </a:r>
          </a:p>
          <a:p>
            <a:r>
              <a:rPr lang="en-US" sz="2800" dirty="0">
                <a:solidFill>
                  <a:schemeClr val="bg1"/>
                </a:solidFill>
              </a:rPr>
              <a:t>C- Non-stationarity</a:t>
            </a:r>
          </a:p>
          <a:p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983DF7-BD2A-CE9A-23E5-FB6EF72E9903}"/>
              </a:ext>
            </a:extLst>
          </p:cNvPr>
          <p:cNvSpPr txBox="1"/>
          <p:nvPr/>
        </p:nvSpPr>
        <p:spPr>
          <a:xfrm>
            <a:off x="114300" y="117995"/>
            <a:ext cx="904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2)</a:t>
            </a:r>
          </a:p>
        </p:txBody>
      </p:sp>
    </p:spTree>
    <p:extLst>
      <p:ext uri="{BB962C8B-B14F-4D97-AF65-F5344CB8AC3E}">
        <p14:creationId xmlns:p14="http://schemas.microsoft.com/office/powerpoint/2010/main" val="395218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8654</TotalTime>
  <Words>837</Words>
  <Application>Microsoft Office PowerPoint</Application>
  <PresentationFormat>Widescreen</PresentationFormat>
  <Paragraphs>181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QUIZ</vt:lpstr>
      <vt:lpstr>PowerPoint Presentation</vt:lpstr>
      <vt:lpstr>PowerPoint Presentation</vt:lpstr>
      <vt:lpstr>PowerPoint Presentation</vt:lpstr>
      <vt:lpstr>PowerPoint Presentation</vt:lpstr>
      <vt:lpstr>Throw your airplane quiz into the target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Workshop</vt:lpstr>
    </vt:vector>
  </TitlesOfParts>
  <Company>United States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Gibson, Stanford A CIV (US)</dc:creator>
  <cp:lastModifiedBy>Shelley, John E CIV USARMY CENWK (USA)</cp:lastModifiedBy>
  <cp:revision>58</cp:revision>
  <dcterms:created xsi:type="dcterms:W3CDTF">2020-08-30T17:57:09Z</dcterms:created>
  <dcterms:modified xsi:type="dcterms:W3CDTF">2024-08-27T02:57:44Z</dcterms:modified>
</cp:coreProperties>
</file>