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4.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5.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theme/theme6.xml" ContentType="application/vnd.openxmlformats-officedocument.theme+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4">
  <p:sldMasterIdLst>
    <p:sldMasterId id="2147483966" r:id="rId4"/>
    <p:sldMasterId id="2147484142" r:id="rId5"/>
    <p:sldMasterId id="2147484051" r:id="rId6"/>
    <p:sldMasterId id="2147484081" r:id="rId7"/>
    <p:sldMasterId id="2147484110" r:id="rId8"/>
    <p:sldMasterId id="2147484170" r:id="rId9"/>
    <p:sldMasterId id="2147483723" r:id="rId10"/>
  </p:sldMasterIdLst>
  <p:notesMasterIdLst>
    <p:notesMasterId r:id="rId49"/>
  </p:notesMasterIdLst>
  <p:handoutMasterIdLst>
    <p:handoutMasterId r:id="rId50"/>
  </p:handoutMasterIdLst>
  <p:sldIdLst>
    <p:sldId id="264" r:id="rId11"/>
    <p:sldId id="916" r:id="rId12"/>
    <p:sldId id="5984" r:id="rId13"/>
    <p:sldId id="5985" r:id="rId14"/>
    <p:sldId id="5986" r:id="rId15"/>
    <p:sldId id="8826" r:id="rId16"/>
    <p:sldId id="8828" r:id="rId17"/>
    <p:sldId id="8829" r:id="rId18"/>
    <p:sldId id="8831" r:id="rId19"/>
    <p:sldId id="8830" r:id="rId20"/>
    <p:sldId id="8846" r:id="rId21"/>
    <p:sldId id="8847" r:id="rId22"/>
    <p:sldId id="8848" r:id="rId23"/>
    <p:sldId id="8850" r:id="rId24"/>
    <p:sldId id="8851" r:id="rId25"/>
    <p:sldId id="8852" r:id="rId26"/>
    <p:sldId id="8853" r:id="rId27"/>
    <p:sldId id="8854" r:id="rId28"/>
    <p:sldId id="8833" r:id="rId29"/>
    <p:sldId id="8832" r:id="rId30"/>
    <p:sldId id="4253" r:id="rId31"/>
    <p:sldId id="4252" r:id="rId32"/>
    <p:sldId id="4255" r:id="rId33"/>
    <p:sldId id="4254" r:id="rId34"/>
    <p:sldId id="4256" r:id="rId35"/>
    <p:sldId id="4257" r:id="rId36"/>
    <p:sldId id="8835" r:id="rId37"/>
    <p:sldId id="8836" r:id="rId38"/>
    <p:sldId id="8837" r:id="rId39"/>
    <p:sldId id="8838" r:id="rId40"/>
    <p:sldId id="8839" r:id="rId41"/>
    <p:sldId id="4259" r:id="rId42"/>
    <p:sldId id="8834" r:id="rId43"/>
    <p:sldId id="8843" r:id="rId44"/>
    <p:sldId id="8842" r:id="rId45"/>
    <p:sldId id="8841" r:id="rId46"/>
    <p:sldId id="8845" r:id="rId47"/>
    <p:sldId id="8844"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E4E4"/>
    <a:srgbClr val="C8C8C8"/>
    <a:srgbClr val="000100"/>
    <a:srgbClr val="000000"/>
    <a:srgbClr val="FFFFFF"/>
    <a:srgbClr val="4D4D4D"/>
    <a:srgbClr val="DEDEDE"/>
    <a:srgbClr val="A29A92"/>
    <a:srgbClr val="00863D"/>
    <a:srgbClr val="00B05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709" autoAdjust="0"/>
    <p:restoredTop sz="96357" autoAdjust="0"/>
  </p:normalViewPr>
  <p:slideViewPr>
    <p:cSldViewPr snapToGrid="0">
      <p:cViewPr varScale="1">
        <p:scale>
          <a:sx n="85" d="100"/>
          <a:sy n="85" d="100"/>
        </p:scale>
        <p:origin x="413" y="72"/>
      </p:cViewPr>
      <p:guideLst/>
    </p:cSldViewPr>
  </p:slideViewPr>
  <p:notesTextViewPr>
    <p:cViewPr>
      <p:scale>
        <a:sx n="1" d="1"/>
        <a:sy n="1" d="1"/>
      </p:scale>
      <p:origin x="0" y="0"/>
    </p:cViewPr>
  </p:notesTextViewPr>
  <p:notesViewPr>
    <p:cSldViewPr snapToGrid="0" showGuides="1">
      <p:cViewPr varScale="1">
        <p:scale>
          <a:sx n="70" d="100"/>
          <a:sy n="70" d="100"/>
        </p:scale>
        <p:origin x="2238"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slide" Target="slides/slide37.xml"/><Relationship Id="rId50" Type="http://schemas.openxmlformats.org/officeDocument/2006/relationships/handoutMaster" Target="handoutMasters/handoutMaster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6.xml"/><Relationship Id="rId29" Type="http://schemas.openxmlformats.org/officeDocument/2006/relationships/slide" Target="slides/slide19.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8" Type="http://schemas.openxmlformats.org/officeDocument/2006/relationships/slideMaster" Target="slideMasters/slideMaster5.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8/27/2024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8/27/2024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35E9B7-76E8-6245-830F-21306A5EE2DC}" type="slidenum">
              <a:rPr lang="en-US" smtClean="0"/>
              <a:pPr/>
              <a:t>2</a:t>
            </a:fld>
            <a:endParaRPr lang="en-US"/>
          </a:p>
        </p:txBody>
      </p:sp>
    </p:spTree>
    <p:extLst>
      <p:ext uri="{BB962C8B-B14F-4D97-AF65-F5344CB8AC3E}">
        <p14:creationId xmlns:p14="http://schemas.microsoft.com/office/powerpoint/2010/main" val="3450798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29</a:t>
            </a:fld>
            <a:endParaRPr lang="en-US"/>
          </a:p>
        </p:txBody>
      </p:sp>
    </p:spTree>
    <p:extLst>
      <p:ext uri="{BB962C8B-B14F-4D97-AF65-F5344CB8AC3E}">
        <p14:creationId xmlns:p14="http://schemas.microsoft.com/office/powerpoint/2010/main" val="8271950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30</a:t>
            </a:fld>
            <a:endParaRPr lang="en-US"/>
          </a:p>
        </p:txBody>
      </p:sp>
    </p:spTree>
    <p:extLst>
      <p:ext uri="{BB962C8B-B14F-4D97-AF65-F5344CB8AC3E}">
        <p14:creationId xmlns:p14="http://schemas.microsoft.com/office/powerpoint/2010/main" val="19723306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31</a:t>
            </a:fld>
            <a:endParaRPr lang="en-US"/>
          </a:p>
        </p:txBody>
      </p:sp>
    </p:spTree>
    <p:extLst>
      <p:ext uri="{BB962C8B-B14F-4D97-AF65-F5344CB8AC3E}">
        <p14:creationId xmlns:p14="http://schemas.microsoft.com/office/powerpoint/2010/main" val="12457135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35</a:t>
            </a:fld>
            <a:endParaRPr lang="en-US"/>
          </a:p>
        </p:txBody>
      </p:sp>
    </p:spTree>
    <p:extLst>
      <p:ext uri="{BB962C8B-B14F-4D97-AF65-F5344CB8AC3E}">
        <p14:creationId xmlns:p14="http://schemas.microsoft.com/office/powerpoint/2010/main" val="9606530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Image from Dall-E: Question marks floating into a lake, digital art</a:t>
            </a:r>
          </a:p>
        </p:txBody>
      </p:sp>
      <p:sp>
        <p:nvSpPr>
          <p:cNvPr id="4" name="Slide Number Placeholder 3"/>
          <p:cNvSpPr>
            <a:spLocks noGrp="1"/>
          </p:cNvSpPr>
          <p:nvPr>
            <p:ph type="sldNum" sz="quarter" idx="5"/>
          </p:nvPr>
        </p:nvSpPr>
        <p:spPr/>
        <p:txBody>
          <a:bodyPr/>
          <a:lstStyle/>
          <a:p>
            <a:fld id="{BC3A86D8-1D95-4DFF-A26B-8F86AC3AC58E}" type="slidenum">
              <a:rPr lang="en-US" smtClean="0"/>
              <a:t>38</a:t>
            </a:fld>
            <a:endParaRPr lang="en-US"/>
          </a:p>
        </p:txBody>
      </p:sp>
    </p:spTree>
    <p:extLst>
      <p:ext uri="{BB962C8B-B14F-4D97-AF65-F5344CB8AC3E}">
        <p14:creationId xmlns:p14="http://schemas.microsoft.com/office/powerpoint/2010/main" val="3475437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35E9B7-76E8-6245-830F-21306A5EE2DC}" type="slidenum">
              <a:rPr lang="en-US" smtClean="0"/>
              <a:pPr/>
              <a:t>3</a:t>
            </a:fld>
            <a:endParaRPr lang="en-US"/>
          </a:p>
        </p:txBody>
      </p:sp>
    </p:spTree>
    <p:extLst>
      <p:ext uri="{BB962C8B-B14F-4D97-AF65-F5344CB8AC3E}">
        <p14:creationId xmlns:p14="http://schemas.microsoft.com/office/powerpoint/2010/main" val="5902397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a:p>
        </p:txBody>
      </p:sp>
    </p:spTree>
    <p:extLst>
      <p:ext uri="{BB962C8B-B14F-4D97-AF65-F5344CB8AC3E}">
        <p14:creationId xmlns:p14="http://schemas.microsoft.com/office/powerpoint/2010/main" val="41710807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a:p>
        </p:txBody>
      </p:sp>
    </p:spTree>
    <p:extLst>
      <p:ext uri="{BB962C8B-B14F-4D97-AF65-F5344CB8AC3E}">
        <p14:creationId xmlns:p14="http://schemas.microsoft.com/office/powerpoint/2010/main" val="22261825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14</a:t>
            </a:fld>
            <a:endParaRPr lang="en-US"/>
          </a:p>
        </p:txBody>
      </p:sp>
    </p:spTree>
    <p:extLst>
      <p:ext uri="{BB962C8B-B14F-4D97-AF65-F5344CB8AC3E}">
        <p14:creationId xmlns:p14="http://schemas.microsoft.com/office/powerpoint/2010/main" val="25398651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Problem with this are-</a:t>
            </a:r>
          </a:p>
          <a:p>
            <a:r>
              <a:rPr lang="en-US" dirty="0"/>
              <a:t>The fact that you are now raising the water level in the lake will lead to higher trapping efficiency.  So this is probably an underestimation.</a:t>
            </a:r>
          </a:p>
        </p:txBody>
      </p:sp>
      <p:sp>
        <p:nvSpPr>
          <p:cNvPr id="4" name="Slide Number Placeholder 3"/>
          <p:cNvSpPr>
            <a:spLocks noGrp="1"/>
          </p:cNvSpPr>
          <p:nvPr>
            <p:ph type="sldNum" sz="quarter" idx="5"/>
          </p:nvPr>
        </p:nvSpPr>
        <p:spPr/>
        <p:txBody>
          <a:bodyPr/>
          <a:lstStyle/>
          <a:p>
            <a:fld id="{BC3A86D8-1D95-4DFF-A26B-8F86AC3AC58E}" type="slidenum">
              <a:rPr lang="en-US" smtClean="0"/>
              <a:t>15</a:t>
            </a:fld>
            <a:endParaRPr lang="en-US"/>
          </a:p>
        </p:txBody>
      </p:sp>
    </p:spTree>
    <p:extLst>
      <p:ext uri="{BB962C8B-B14F-4D97-AF65-F5344CB8AC3E}">
        <p14:creationId xmlns:p14="http://schemas.microsoft.com/office/powerpoint/2010/main" val="4075206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Problem with this are-</a:t>
            </a:r>
          </a:p>
          <a:p>
            <a:r>
              <a:rPr lang="en-US" dirty="0"/>
              <a:t>The fact that you are now raising the water level in the lake will lead to higher trapping efficiency.  So this is probably an underestimation.</a:t>
            </a:r>
          </a:p>
        </p:txBody>
      </p:sp>
      <p:sp>
        <p:nvSpPr>
          <p:cNvPr id="4" name="Slide Number Placeholder 3"/>
          <p:cNvSpPr>
            <a:spLocks noGrp="1"/>
          </p:cNvSpPr>
          <p:nvPr>
            <p:ph type="sldNum" sz="quarter" idx="5"/>
          </p:nvPr>
        </p:nvSpPr>
        <p:spPr/>
        <p:txBody>
          <a:bodyPr/>
          <a:lstStyle/>
          <a:p>
            <a:fld id="{BC3A86D8-1D95-4DFF-A26B-8F86AC3AC58E}" type="slidenum">
              <a:rPr lang="en-US" smtClean="0"/>
              <a:t>16</a:t>
            </a:fld>
            <a:endParaRPr lang="en-US"/>
          </a:p>
        </p:txBody>
      </p:sp>
    </p:spTree>
    <p:extLst>
      <p:ext uri="{BB962C8B-B14F-4D97-AF65-F5344CB8AC3E}">
        <p14:creationId xmlns:p14="http://schemas.microsoft.com/office/powerpoint/2010/main" val="15648661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Problem with this are-</a:t>
            </a:r>
          </a:p>
          <a:p>
            <a:r>
              <a:rPr lang="en-US" dirty="0"/>
              <a:t>The fact that you are now raising the water level in the lake will lead to higher trapping efficiency.  So this is probably an underestimation.</a:t>
            </a:r>
          </a:p>
        </p:txBody>
      </p:sp>
      <p:sp>
        <p:nvSpPr>
          <p:cNvPr id="4" name="Slide Number Placeholder 3"/>
          <p:cNvSpPr>
            <a:spLocks noGrp="1"/>
          </p:cNvSpPr>
          <p:nvPr>
            <p:ph type="sldNum" sz="quarter" idx="5"/>
          </p:nvPr>
        </p:nvSpPr>
        <p:spPr/>
        <p:txBody>
          <a:bodyPr/>
          <a:lstStyle/>
          <a:p>
            <a:fld id="{BC3A86D8-1D95-4DFF-A26B-8F86AC3AC58E}" type="slidenum">
              <a:rPr lang="en-US" smtClean="0"/>
              <a:t>17</a:t>
            </a:fld>
            <a:endParaRPr lang="en-US"/>
          </a:p>
        </p:txBody>
      </p:sp>
    </p:spTree>
    <p:extLst>
      <p:ext uri="{BB962C8B-B14F-4D97-AF65-F5344CB8AC3E}">
        <p14:creationId xmlns:p14="http://schemas.microsoft.com/office/powerpoint/2010/main" val="32122352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Image generated by DALL-E.</a:t>
            </a:r>
          </a:p>
        </p:txBody>
      </p:sp>
      <p:sp>
        <p:nvSpPr>
          <p:cNvPr id="4" name="Slide Number Placeholder 3"/>
          <p:cNvSpPr>
            <a:spLocks noGrp="1"/>
          </p:cNvSpPr>
          <p:nvPr>
            <p:ph type="sldNum" sz="quarter" idx="5"/>
          </p:nvPr>
        </p:nvSpPr>
        <p:spPr/>
        <p:txBody>
          <a:bodyPr/>
          <a:lstStyle/>
          <a:p>
            <a:fld id="{BC3A86D8-1D95-4DFF-A26B-8F86AC3AC58E}" type="slidenum">
              <a:rPr lang="en-US" smtClean="0"/>
              <a:t>19</a:t>
            </a:fld>
            <a:endParaRPr lang="en-US"/>
          </a:p>
        </p:txBody>
      </p:sp>
    </p:spTree>
    <p:extLst>
      <p:ext uri="{BB962C8B-B14F-4D97-AF65-F5344CB8AC3E}">
        <p14:creationId xmlns:p14="http://schemas.microsoft.com/office/powerpoint/2010/main" val="38082141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r>
              <a:rPr lang="en-US" dirty="0"/>
              <a:t>DRAFT</a:t>
            </a:r>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8A186B-8D07-444A-8CA9-9220A2A0C89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C45154F-2EDA-4D7C-AF0F-ACCEEC53520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100EA61-F70B-48AF-A562-4FFC4037C86D}"/>
              </a:ext>
            </a:extLst>
          </p:cNvPr>
          <p:cNvSpPr>
            <a:spLocks noGrp="1"/>
          </p:cNvSpPr>
          <p:nvPr>
            <p:ph type="dt" sz="half" idx="10"/>
          </p:nvPr>
        </p:nvSpPr>
        <p:spPr/>
        <p:txBody>
          <a:bodyPr/>
          <a:lstStyle/>
          <a:p>
            <a:fld id="{5A0735D6-CA5B-4F14-B98D-6952668913B0}" type="datetimeFigureOut">
              <a:rPr lang="en-US" smtClean="0"/>
              <a:t>8/27/2024</a:t>
            </a:fld>
            <a:endParaRPr lang="en-US"/>
          </a:p>
        </p:txBody>
      </p:sp>
      <p:sp>
        <p:nvSpPr>
          <p:cNvPr id="5" name="Footer Placeholder 4">
            <a:extLst>
              <a:ext uri="{FF2B5EF4-FFF2-40B4-BE49-F238E27FC236}">
                <a16:creationId xmlns:a16="http://schemas.microsoft.com/office/drawing/2014/main" id="{D9FB9DD2-36F0-403F-91D7-2F046CDA17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E7B02A-5658-42B7-8097-16F3D689E537}"/>
              </a:ext>
            </a:extLst>
          </p:cNvPr>
          <p:cNvSpPr>
            <a:spLocks noGrp="1"/>
          </p:cNvSpPr>
          <p:nvPr>
            <p:ph type="sldNum" sz="quarter" idx="12"/>
          </p:nvPr>
        </p:nvSpPr>
        <p:spPr/>
        <p:txBody>
          <a:bodyPr/>
          <a:lstStyle/>
          <a:p>
            <a:fld id="{B7EB5B47-6F92-448A-9971-6BDD12138648}" type="slidenum">
              <a:rPr lang="en-US" smtClean="0"/>
              <a:t>‹#›</a:t>
            </a:fld>
            <a:endParaRPr lang="en-US"/>
          </a:p>
        </p:txBody>
      </p:sp>
    </p:spTree>
    <p:extLst>
      <p:ext uri="{BB962C8B-B14F-4D97-AF65-F5344CB8AC3E}">
        <p14:creationId xmlns:p14="http://schemas.microsoft.com/office/powerpoint/2010/main" val="770094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theme" Target="../theme/theme2.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26" Type="http://schemas.openxmlformats.org/officeDocument/2006/relationships/slideLayout" Target="../slideLayouts/slideLayout81.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5" Type="http://schemas.openxmlformats.org/officeDocument/2006/relationships/slideLayout" Target="../slideLayouts/slideLayout80.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29" Type="http://schemas.openxmlformats.org/officeDocument/2006/relationships/image" Target="../media/image1.pn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slideLayout" Target="../slideLayouts/slideLayout79.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28" Type="http://schemas.openxmlformats.org/officeDocument/2006/relationships/theme" Target="../theme/theme3.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31" Type="http://schemas.openxmlformats.org/officeDocument/2006/relationships/image" Target="../media/image5.png"/><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 Id="rId27" Type="http://schemas.openxmlformats.org/officeDocument/2006/relationships/slideLayout" Target="../slideLayouts/slideLayout82.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26" Type="http://schemas.openxmlformats.org/officeDocument/2006/relationships/slideLayout" Target="../slideLayouts/slideLayout108.xml"/><Relationship Id="rId3" Type="http://schemas.openxmlformats.org/officeDocument/2006/relationships/slideLayout" Target="../slideLayouts/slideLayout85.xml"/><Relationship Id="rId21" Type="http://schemas.openxmlformats.org/officeDocument/2006/relationships/slideLayout" Target="../slideLayouts/slideLayout103.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5" Type="http://schemas.openxmlformats.org/officeDocument/2006/relationships/slideLayout" Target="../slideLayouts/slideLayout107.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slideLayout" Target="../slideLayouts/slideLayout102.xml"/><Relationship Id="rId29" Type="http://schemas.openxmlformats.org/officeDocument/2006/relationships/theme" Target="../theme/theme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24" Type="http://schemas.openxmlformats.org/officeDocument/2006/relationships/slideLayout" Target="../slideLayouts/slideLayout106.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23" Type="http://schemas.openxmlformats.org/officeDocument/2006/relationships/slideLayout" Target="../slideLayouts/slideLayout105.xml"/><Relationship Id="rId28" Type="http://schemas.openxmlformats.org/officeDocument/2006/relationships/slideLayout" Target="../slideLayouts/slideLayout110.xml"/><Relationship Id="rId10" Type="http://schemas.openxmlformats.org/officeDocument/2006/relationships/slideLayout" Target="../slideLayouts/slideLayout92.xml"/><Relationship Id="rId19" Type="http://schemas.openxmlformats.org/officeDocument/2006/relationships/slideLayout" Target="../slideLayouts/slideLayout101.xml"/><Relationship Id="rId31" Type="http://schemas.openxmlformats.org/officeDocument/2006/relationships/image" Target="../media/image5.png"/><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 Id="rId22" Type="http://schemas.openxmlformats.org/officeDocument/2006/relationships/slideLayout" Target="../slideLayouts/slideLayout104.xml"/><Relationship Id="rId27" Type="http://schemas.openxmlformats.org/officeDocument/2006/relationships/slideLayout" Target="../slideLayouts/slideLayout109.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slideLayout" Target="../slideLayouts/slideLayout123.xml"/><Relationship Id="rId18" Type="http://schemas.openxmlformats.org/officeDocument/2006/relationships/slideLayout" Target="../slideLayouts/slideLayout128.xml"/><Relationship Id="rId26" Type="http://schemas.openxmlformats.org/officeDocument/2006/relationships/slideLayout" Target="../slideLayouts/slideLayout136.xml"/><Relationship Id="rId3" Type="http://schemas.openxmlformats.org/officeDocument/2006/relationships/slideLayout" Target="../slideLayouts/slideLayout113.xml"/><Relationship Id="rId21" Type="http://schemas.openxmlformats.org/officeDocument/2006/relationships/slideLayout" Target="../slideLayouts/slideLayout131.xml"/><Relationship Id="rId7" Type="http://schemas.openxmlformats.org/officeDocument/2006/relationships/slideLayout" Target="../slideLayouts/slideLayout117.xml"/><Relationship Id="rId12" Type="http://schemas.openxmlformats.org/officeDocument/2006/relationships/slideLayout" Target="../slideLayouts/slideLayout122.xml"/><Relationship Id="rId17" Type="http://schemas.openxmlformats.org/officeDocument/2006/relationships/slideLayout" Target="../slideLayouts/slideLayout127.xml"/><Relationship Id="rId25" Type="http://schemas.openxmlformats.org/officeDocument/2006/relationships/slideLayout" Target="../slideLayouts/slideLayout135.xml"/><Relationship Id="rId2" Type="http://schemas.openxmlformats.org/officeDocument/2006/relationships/slideLayout" Target="../slideLayouts/slideLayout112.xml"/><Relationship Id="rId16" Type="http://schemas.openxmlformats.org/officeDocument/2006/relationships/slideLayout" Target="../slideLayouts/slideLayout126.xml"/><Relationship Id="rId20" Type="http://schemas.openxmlformats.org/officeDocument/2006/relationships/slideLayout" Target="../slideLayouts/slideLayout130.xml"/><Relationship Id="rId29" Type="http://schemas.openxmlformats.org/officeDocument/2006/relationships/image" Target="../media/image1.pn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24" Type="http://schemas.openxmlformats.org/officeDocument/2006/relationships/slideLayout" Target="../slideLayouts/slideLayout134.xml"/><Relationship Id="rId5" Type="http://schemas.openxmlformats.org/officeDocument/2006/relationships/slideLayout" Target="../slideLayouts/slideLayout115.xml"/><Relationship Id="rId15" Type="http://schemas.openxmlformats.org/officeDocument/2006/relationships/slideLayout" Target="../slideLayouts/slideLayout125.xml"/><Relationship Id="rId23" Type="http://schemas.openxmlformats.org/officeDocument/2006/relationships/slideLayout" Target="../slideLayouts/slideLayout133.xml"/><Relationship Id="rId28" Type="http://schemas.openxmlformats.org/officeDocument/2006/relationships/theme" Target="../theme/theme5.xml"/><Relationship Id="rId10" Type="http://schemas.openxmlformats.org/officeDocument/2006/relationships/slideLayout" Target="../slideLayouts/slideLayout120.xml"/><Relationship Id="rId19" Type="http://schemas.openxmlformats.org/officeDocument/2006/relationships/slideLayout" Target="../slideLayouts/slideLayout129.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slideLayout" Target="../slideLayouts/slideLayout124.xml"/><Relationship Id="rId22" Type="http://schemas.openxmlformats.org/officeDocument/2006/relationships/slideLayout" Target="../slideLayouts/slideLayout132.xml"/><Relationship Id="rId27" Type="http://schemas.openxmlformats.org/officeDocument/2006/relationships/slideLayout" Target="../slideLayouts/slideLayout137.xml"/><Relationship Id="rId30" Type="http://schemas.openxmlformats.org/officeDocument/2006/relationships/image" Target="../media/image6.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slideLayout" Target="../slideLayouts/slideLayout150.xml"/><Relationship Id="rId18" Type="http://schemas.openxmlformats.org/officeDocument/2006/relationships/slideLayout" Target="../slideLayouts/slideLayout155.xml"/><Relationship Id="rId26" Type="http://schemas.openxmlformats.org/officeDocument/2006/relationships/slideLayout" Target="../slideLayouts/slideLayout163.xml"/><Relationship Id="rId3" Type="http://schemas.openxmlformats.org/officeDocument/2006/relationships/slideLayout" Target="../slideLayouts/slideLayout140.xml"/><Relationship Id="rId21" Type="http://schemas.openxmlformats.org/officeDocument/2006/relationships/slideLayout" Target="../slideLayouts/slideLayout158.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17" Type="http://schemas.openxmlformats.org/officeDocument/2006/relationships/slideLayout" Target="../slideLayouts/slideLayout154.xml"/><Relationship Id="rId25" Type="http://schemas.openxmlformats.org/officeDocument/2006/relationships/slideLayout" Target="../slideLayouts/slideLayout162.xml"/><Relationship Id="rId2" Type="http://schemas.openxmlformats.org/officeDocument/2006/relationships/slideLayout" Target="../slideLayouts/slideLayout139.xml"/><Relationship Id="rId16" Type="http://schemas.openxmlformats.org/officeDocument/2006/relationships/slideLayout" Target="../slideLayouts/slideLayout153.xml"/><Relationship Id="rId20" Type="http://schemas.openxmlformats.org/officeDocument/2006/relationships/slideLayout" Target="../slideLayouts/slideLayout157.xml"/><Relationship Id="rId29" Type="http://schemas.openxmlformats.org/officeDocument/2006/relationships/image" Target="../media/image1.png"/><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24" Type="http://schemas.openxmlformats.org/officeDocument/2006/relationships/slideLayout" Target="../slideLayouts/slideLayout161.xml"/><Relationship Id="rId5" Type="http://schemas.openxmlformats.org/officeDocument/2006/relationships/slideLayout" Target="../slideLayouts/slideLayout142.xml"/><Relationship Id="rId15" Type="http://schemas.openxmlformats.org/officeDocument/2006/relationships/slideLayout" Target="../slideLayouts/slideLayout152.xml"/><Relationship Id="rId23" Type="http://schemas.openxmlformats.org/officeDocument/2006/relationships/slideLayout" Target="../slideLayouts/slideLayout160.xml"/><Relationship Id="rId28" Type="http://schemas.openxmlformats.org/officeDocument/2006/relationships/theme" Target="../theme/theme6.xml"/><Relationship Id="rId10" Type="http://schemas.openxmlformats.org/officeDocument/2006/relationships/slideLayout" Target="../slideLayouts/slideLayout147.xml"/><Relationship Id="rId19" Type="http://schemas.openxmlformats.org/officeDocument/2006/relationships/slideLayout" Target="../slideLayouts/slideLayout156.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slideLayout" Target="../slideLayouts/slideLayout151.xml"/><Relationship Id="rId22" Type="http://schemas.openxmlformats.org/officeDocument/2006/relationships/slideLayout" Target="../slideLayouts/slideLayout159.xml"/><Relationship Id="rId27" Type="http://schemas.openxmlformats.org/officeDocument/2006/relationships/slideLayout" Target="../slideLayouts/slideLayout164.xml"/><Relationship Id="rId30" Type="http://schemas.openxmlformats.org/officeDocument/2006/relationships/image" Target="../media/image6.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6.xml"/><Relationship Id="rId1" Type="http://schemas.openxmlformats.org/officeDocument/2006/relationships/slideLayout" Target="../slideLayouts/slideLayout165.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0"/>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1"/>
          <a:stretch>
            <a:fillRect/>
          </a:stretch>
        </p:blipFill>
        <p:spPr>
          <a:xfrm>
            <a:off x="266700" y="319470"/>
            <a:ext cx="681666"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198"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7.png"/><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8.xml"/><Relationship Id="rId4" Type="http://schemas.openxmlformats.org/officeDocument/2006/relationships/image" Target="../media/image20.jpeg"/></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8.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28.xml"/><Relationship Id="rId5" Type="http://schemas.openxmlformats.org/officeDocument/2006/relationships/image" Target="../media/image220.png"/><Relationship Id="rId4" Type="http://schemas.openxmlformats.org/officeDocument/2006/relationships/image" Target="../media/image21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8.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8.xml"/></Relationships>
</file>

<file path=ppt/slides/_rels/slide3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C88CF-0C7A-9861-8509-503E88555AD9}"/>
              </a:ext>
            </a:extLst>
          </p:cNvPr>
          <p:cNvSpPr>
            <a:spLocks noGrp="1"/>
          </p:cNvSpPr>
          <p:nvPr>
            <p:ph type="title"/>
          </p:nvPr>
        </p:nvSpPr>
        <p:spPr>
          <a:xfrm>
            <a:off x="254000" y="122133"/>
            <a:ext cx="9865360" cy="3081132"/>
          </a:xfrm>
        </p:spPr>
        <p:txBody>
          <a:bodyPr/>
          <a:lstStyle/>
          <a:p>
            <a:r>
              <a:rPr lang="en-US" sz="2800" b="1" dirty="0">
                <a:effectLst/>
                <a:latin typeface="Georgia" panose="02040502050405020303" pitchFamily="18" charset="0"/>
                <a:ea typeface="Calibri" panose="020F0502020204030204" pitchFamily="34" charset="0"/>
                <a:cs typeface="Times New Roman" panose="02020603050405020304" pitchFamily="18" charset="0"/>
              </a:rPr>
              <a:t>Creating the Future Without Project Scenario: Introduction and Trendlines</a:t>
            </a:r>
            <a:endParaRPr lang="en-US" sz="3600" dirty="0"/>
          </a:p>
        </p:txBody>
      </p:sp>
      <p:sp>
        <p:nvSpPr>
          <p:cNvPr id="5" name="Text Placeholder 4">
            <a:extLst>
              <a:ext uri="{FF2B5EF4-FFF2-40B4-BE49-F238E27FC236}">
                <a16:creationId xmlns:a16="http://schemas.microsoft.com/office/drawing/2014/main" id="{E65773AC-49D3-8FCD-F653-D8B40C73EAA1}"/>
              </a:ext>
            </a:extLst>
          </p:cNvPr>
          <p:cNvSpPr>
            <a:spLocks noGrp="1"/>
          </p:cNvSpPr>
          <p:nvPr>
            <p:ph type="body" sz="quarter" idx="15"/>
          </p:nvPr>
        </p:nvSpPr>
        <p:spPr>
          <a:xfrm>
            <a:off x="266700" y="3203265"/>
            <a:ext cx="5816600" cy="2455463"/>
          </a:xfrm>
          <a:ln>
            <a:noFill/>
          </a:ln>
        </p:spPr>
        <p:txBody>
          <a:bodyPr/>
          <a:lstStyle/>
          <a:p>
            <a:r>
              <a:rPr lang="en-US" dirty="0"/>
              <a:t>John Shelley, Ph.D., P.E.</a:t>
            </a:r>
          </a:p>
          <a:p>
            <a:endParaRPr lang="en-US" sz="1200" dirty="0"/>
          </a:p>
          <a:p>
            <a:r>
              <a:rPr lang="en-US" dirty="0"/>
              <a:t>August 2024</a:t>
            </a:r>
          </a:p>
          <a:p>
            <a:endParaRPr lang="en-US" dirty="0"/>
          </a:p>
        </p:txBody>
      </p:sp>
      <p:sp>
        <p:nvSpPr>
          <p:cNvPr id="6" name="TextBox 5">
            <a:extLst>
              <a:ext uri="{FF2B5EF4-FFF2-40B4-BE49-F238E27FC236}">
                <a16:creationId xmlns:a16="http://schemas.microsoft.com/office/drawing/2014/main" id="{0ACCCE64-F306-43E4-7E0A-71AF44C3270B}"/>
              </a:ext>
            </a:extLst>
          </p:cNvPr>
          <p:cNvSpPr txBox="1"/>
          <p:nvPr/>
        </p:nvSpPr>
        <p:spPr>
          <a:xfrm>
            <a:off x="9517625" y="6302477"/>
            <a:ext cx="2605394" cy="461665"/>
          </a:xfrm>
          <a:prstGeom prst="rect">
            <a:avLst/>
          </a:prstGeom>
          <a:noFill/>
        </p:spPr>
        <p:txBody>
          <a:bodyPr wrap="square">
            <a:spAutoFit/>
          </a:bodyPr>
          <a:lstStyle/>
          <a:p>
            <a:r>
              <a:rPr lang="en-US" sz="1200" dirty="0"/>
              <a:t>Tuttle Creek Lake prior to filling.</a:t>
            </a:r>
          </a:p>
          <a:p>
            <a:endParaRPr lang="en-US" sz="1200" dirty="0"/>
          </a:p>
        </p:txBody>
      </p:sp>
      <p:sp>
        <p:nvSpPr>
          <p:cNvPr id="3" name="TextBox 2">
            <a:extLst>
              <a:ext uri="{FF2B5EF4-FFF2-40B4-BE49-F238E27FC236}">
                <a16:creationId xmlns:a16="http://schemas.microsoft.com/office/drawing/2014/main" id="{6D1EBAAD-9EB4-8488-235A-E94A8E917D62}"/>
              </a:ext>
            </a:extLst>
          </p:cNvPr>
          <p:cNvSpPr txBox="1"/>
          <p:nvPr/>
        </p:nvSpPr>
        <p:spPr>
          <a:xfrm>
            <a:off x="2785498" y="5332980"/>
            <a:ext cx="3434327" cy="1200329"/>
          </a:xfrm>
          <a:prstGeom prst="rect">
            <a:avLst/>
          </a:prstGeom>
          <a:noFill/>
        </p:spPr>
        <p:txBody>
          <a:bodyPr wrap="square">
            <a:spAutoFit/>
          </a:bodyPr>
          <a:lstStyle/>
          <a:p>
            <a:r>
              <a:rPr lang="en-US" altLang="en-US" sz="1200" i="1" dirty="0">
                <a:solidFill>
                  <a:schemeClr val="tx2"/>
                </a:solidFill>
              </a:rPr>
              <a:t>“</a:t>
            </a:r>
            <a:r>
              <a:rPr lang="en-US" sz="1200"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chemeClr val="tx2"/>
                </a:solidFill>
              </a:rPr>
              <a:t>”</a:t>
            </a:r>
          </a:p>
        </p:txBody>
      </p:sp>
      <p:pic>
        <p:nvPicPr>
          <p:cNvPr id="4" name="Picture Placeholder 3">
            <a:extLst>
              <a:ext uri="{FF2B5EF4-FFF2-40B4-BE49-F238E27FC236}">
                <a16:creationId xmlns:a16="http://schemas.microsoft.com/office/drawing/2014/main" id="{DF5B93DA-A3DC-6A37-55B3-1AD8D753A202}"/>
              </a:ext>
            </a:extLst>
          </p:cNvPr>
          <p:cNvPicPr>
            <a:picLocks noGrp="1" noChangeAspect="1"/>
          </p:cNvPicPr>
          <p:nvPr>
            <p:ph type="pic" sz="quarter" idx="14"/>
          </p:nvPr>
        </p:nvPicPr>
        <p:blipFill>
          <a:blip r:embed="rId2" cstate="screen">
            <a:extLst>
              <a:ext uri="{28A0092B-C50C-407E-A947-70E740481C1C}">
                <a14:useLocalDpi xmlns:a14="http://schemas.microsoft.com/office/drawing/2010/main"/>
              </a:ext>
            </a:extLst>
          </a:blip>
          <a:srcRect t="14025" b="14025"/>
          <a:stretch>
            <a:fillRect/>
          </a:stretch>
        </p:blipFill>
        <p:spPr bwMode="auto">
          <a:xfrm>
            <a:off x="6219825" y="3529013"/>
            <a:ext cx="5705475" cy="307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5337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D2AA14-20F7-4C67-F07F-FC06350734B4}"/>
              </a:ext>
            </a:extLst>
          </p:cNvPr>
          <p:cNvSpPr>
            <a:spLocks noGrp="1"/>
          </p:cNvSpPr>
          <p:nvPr>
            <p:ph type="title"/>
          </p:nvPr>
        </p:nvSpPr>
        <p:spPr>
          <a:xfrm>
            <a:off x="954860" y="348437"/>
            <a:ext cx="10185088" cy="832920"/>
          </a:xfrm>
        </p:spPr>
        <p:txBody>
          <a:bodyPr/>
          <a:lstStyle/>
          <a:p>
            <a:r>
              <a:rPr lang="en-US" dirty="0"/>
              <a:t>Why is the Deposition rate so different between time periods?</a:t>
            </a:r>
          </a:p>
        </p:txBody>
      </p:sp>
      <p:sp>
        <p:nvSpPr>
          <p:cNvPr id="3" name="Content Placeholder 2">
            <a:extLst>
              <a:ext uri="{FF2B5EF4-FFF2-40B4-BE49-F238E27FC236}">
                <a16:creationId xmlns:a16="http://schemas.microsoft.com/office/drawing/2014/main" id="{7BED3B7D-CCF7-729B-4248-E30513D12E75}"/>
              </a:ext>
            </a:extLst>
          </p:cNvPr>
          <p:cNvSpPr>
            <a:spLocks noGrp="1"/>
          </p:cNvSpPr>
          <p:nvPr>
            <p:ph idx="1"/>
          </p:nvPr>
        </p:nvSpPr>
        <p:spPr>
          <a:xfrm>
            <a:off x="266700" y="1853184"/>
            <a:ext cx="11658600" cy="4776216"/>
          </a:xfrm>
        </p:spPr>
        <p:txBody>
          <a:bodyPr/>
          <a:lstStyle/>
          <a:p>
            <a:pPr marL="342900" indent="-342900">
              <a:buFont typeface="Arial" panose="020B0604020202020204" pitchFamily="34" charset="0"/>
              <a:buChar char="•"/>
            </a:pPr>
            <a:r>
              <a:rPr lang="en-US" sz="3200" dirty="0"/>
              <a:t>Differences in flow</a:t>
            </a:r>
          </a:p>
          <a:p>
            <a:pPr marL="342900" indent="-342900">
              <a:buFont typeface="Arial" panose="020B0604020202020204" pitchFamily="34" charset="0"/>
              <a:buChar char="•"/>
            </a:pPr>
            <a:r>
              <a:rPr lang="en-US" sz="3200" dirty="0"/>
              <a:t>Depletions</a:t>
            </a:r>
          </a:p>
          <a:p>
            <a:pPr marL="342900" indent="-342900">
              <a:buFont typeface="Arial" panose="020B0604020202020204" pitchFamily="34" charset="0"/>
              <a:buChar char="•"/>
            </a:pPr>
            <a:r>
              <a:rPr lang="en-US" sz="3200" dirty="0"/>
              <a:t>Shifts in land use</a:t>
            </a:r>
          </a:p>
          <a:p>
            <a:pPr marL="342900" indent="-342900">
              <a:buFont typeface="Arial" panose="020B0604020202020204" pitchFamily="34" charset="0"/>
              <a:buChar char="•"/>
            </a:pPr>
            <a:r>
              <a:rPr lang="en-US" sz="3200" dirty="0"/>
              <a:t>Channel evolution </a:t>
            </a:r>
            <a:r>
              <a:rPr lang="en-US" sz="3200" dirty="0">
                <a:sym typeface="Wingdings" panose="05000000000000000000" pitchFamily="2" charset="2"/>
              </a:rPr>
              <a:t> Lower loads for later stages</a:t>
            </a:r>
            <a:endParaRPr lang="en-US" sz="3200" dirty="0"/>
          </a:p>
          <a:p>
            <a:pPr marL="342900" indent="-342900">
              <a:buFont typeface="Arial" panose="020B0604020202020204" pitchFamily="34" charset="0"/>
              <a:buChar char="•"/>
            </a:pPr>
            <a:r>
              <a:rPr lang="en-US" sz="3200" dirty="0"/>
              <a:t>Upstream dams</a:t>
            </a:r>
          </a:p>
          <a:p>
            <a:pPr marL="342900" indent="-342900">
              <a:buFont typeface="Arial" panose="020B0604020202020204" pitchFamily="34" charset="0"/>
              <a:buChar char="•"/>
            </a:pPr>
            <a:r>
              <a:rPr lang="en-US" sz="3200" dirty="0"/>
              <a:t>Wildfires</a:t>
            </a:r>
          </a:p>
          <a:p>
            <a:pPr marL="342900" indent="-342900">
              <a:buFont typeface="Arial" panose="020B0604020202020204" pitchFamily="34" charset="0"/>
              <a:buChar char="•"/>
            </a:pPr>
            <a:r>
              <a:rPr lang="en-US" sz="3200" dirty="0"/>
              <a:t>Climate change</a:t>
            </a:r>
          </a:p>
        </p:txBody>
      </p:sp>
      <p:sp>
        <p:nvSpPr>
          <p:cNvPr id="4" name="Footer Placeholder 3">
            <a:extLst>
              <a:ext uri="{FF2B5EF4-FFF2-40B4-BE49-F238E27FC236}">
                <a16:creationId xmlns:a16="http://schemas.microsoft.com/office/drawing/2014/main" id="{1E9884EE-6523-8570-5F25-8DFB65AA9CF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7B25D0E0-5C66-A895-915B-1741A12A712E}"/>
              </a:ext>
            </a:extLst>
          </p:cNvPr>
          <p:cNvSpPr>
            <a:spLocks noGrp="1"/>
          </p:cNvSpPr>
          <p:nvPr>
            <p:ph type="sldNum" sz="quarter" idx="12"/>
          </p:nvPr>
        </p:nvSpPr>
        <p:spPr/>
        <p:txBody>
          <a:bodyPr/>
          <a:lstStyle/>
          <a:p>
            <a:endParaRPr lang="en-US" dirty="0"/>
          </a:p>
        </p:txBody>
      </p:sp>
    </p:spTree>
    <p:extLst>
      <p:ext uri="{BB962C8B-B14F-4D97-AF65-F5344CB8AC3E}">
        <p14:creationId xmlns:p14="http://schemas.microsoft.com/office/powerpoint/2010/main" val="41432542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5669-BF58-782D-EB8D-3F461D93C4CA}"/>
              </a:ext>
            </a:extLst>
          </p:cNvPr>
          <p:cNvSpPr>
            <a:spLocks noGrp="1"/>
          </p:cNvSpPr>
          <p:nvPr>
            <p:ph type="title"/>
          </p:nvPr>
        </p:nvSpPr>
        <p:spPr/>
        <p:txBody>
          <a:bodyPr/>
          <a:lstStyle/>
          <a:p>
            <a:r>
              <a:rPr lang="en-US" dirty="0"/>
              <a:t>What is going on here?</a:t>
            </a:r>
          </a:p>
        </p:txBody>
      </p:sp>
      <p:sp>
        <p:nvSpPr>
          <p:cNvPr id="4" name="Footer Placeholder 3">
            <a:extLst>
              <a:ext uri="{FF2B5EF4-FFF2-40B4-BE49-F238E27FC236}">
                <a16:creationId xmlns:a16="http://schemas.microsoft.com/office/drawing/2014/main" id="{4C0022FF-55F0-9D66-31CA-6DCC3D7B71C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4EE0308-91A2-B553-5A49-83598F767E64}"/>
              </a:ext>
            </a:extLst>
          </p:cNvPr>
          <p:cNvSpPr>
            <a:spLocks noGrp="1"/>
          </p:cNvSpPr>
          <p:nvPr>
            <p:ph type="sldNum" sz="quarter" idx="12"/>
          </p:nvPr>
        </p:nvSpPr>
        <p:spPr/>
        <p:txBody>
          <a:bodyPr/>
          <a:lstStyle/>
          <a:p>
            <a:fld id="{B7EB5B47-6F92-448A-9971-6BDD12138648}" type="slidenum">
              <a:rPr lang="en-US" smtClean="0"/>
              <a:t>11</a:t>
            </a:fld>
            <a:endParaRPr lang="en-US"/>
          </a:p>
        </p:txBody>
      </p:sp>
      <p:pic>
        <p:nvPicPr>
          <p:cNvPr id="6" name="Picture 5">
            <a:extLst>
              <a:ext uri="{FF2B5EF4-FFF2-40B4-BE49-F238E27FC236}">
                <a16:creationId xmlns:a16="http://schemas.microsoft.com/office/drawing/2014/main" id="{417E3920-CAA9-892A-47BB-D76C6D1C9EAC}"/>
              </a:ext>
            </a:extLst>
          </p:cNvPr>
          <p:cNvPicPr>
            <a:picLocks noChangeAspect="1"/>
          </p:cNvPicPr>
          <p:nvPr/>
        </p:nvPicPr>
        <p:blipFill>
          <a:blip r:embed="rId2"/>
          <a:stretch>
            <a:fillRect/>
          </a:stretch>
        </p:blipFill>
        <p:spPr>
          <a:xfrm>
            <a:off x="1041168" y="867640"/>
            <a:ext cx="7500158" cy="5948010"/>
          </a:xfrm>
          <a:prstGeom prst="rect">
            <a:avLst/>
          </a:prstGeom>
        </p:spPr>
      </p:pic>
    </p:spTree>
    <p:extLst>
      <p:ext uri="{BB962C8B-B14F-4D97-AF65-F5344CB8AC3E}">
        <p14:creationId xmlns:p14="http://schemas.microsoft.com/office/powerpoint/2010/main" val="19114613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5669-BF58-782D-EB8D-3F461D93C4CA}"/>
              </a:ext>
            </a:extLst>
          </p:cNvPr>
          <p:cNvSpPr>
            <a:spLocks noGrp="1"/>
          </p:cNvSpPr>
          <p:nvPr>
            <p:ph type="title"/>
          </p:nvPr>
        </p:nvSpPr>
        <p:spPr/>
        <p:txBody>
          <a:bodyPr/>
          <a:lstStyle/>
          <a:p>
            <a:r>
              <a:rPr lang="en-US" dirty="0"/>
              <a:t>What is going on here?</a:t>
            </a:r>
          </a:p>
        </p:txBody>
      </p:sp>
      <p:sp>
        <p:nvSpPr>
          <p:cNvPr id="4" name="Footer Placeholder 3">
            <a:extLst>
              <a:ext uri="{FF2B5EF4-FFF2-40B4-BE49-F238E27FC236}">
                <a16:creationId xmlns:a16="http://schemas.microsoft.com/office/drawing/2014/main" id="{4C0022FF-55F0-9D66-31CA-6DCC3D7B71C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4EE0308-91A2-B553-5A49-83598F767E64}"/>
              </a:ext>
            </a:extLst>
          </p:cNvPr>
          <p:cNvSpPr>
            <a:spLocks noGrp="1"/>
          </p:cNvSpPr>
          <p:nvPr>
            <p:ph type="sldNum" sz="quarter" idx="12"/>
          </p:nvPr>
        </p:nvSpPr>
        <p:spPr/>
        <p:txBody>
          <a:bodyPr/>
          <a:lstStyle/>
          <a:p>
            <a:fld id="{B7EB5B47-6F92-448A-9971-6BDD12138648}" type="slidenum">
              <a:rPr lang="en-US" smtClean="0"/>
              <a:t>12</a:t>
            </a:fld>
            <a:endParaRPr lang="en-US"/>
          </a:p>
        </p:txBody>
      </p:sp>
      <p:pic>
        <p:nvPicPr>
          <p:cNvPr id="6" name="Picture 5">
            <a:extLst>
              <a:ext uri="{FF2B5EF4-FFF2-40B4-BE49-F238E27FC236}">
                <a16:creationId xmlns:a16="http://schemas.microsoft.com/office/drawing/2014/main" id="{417E3920-CAA9-892A-47BB-D76C6D1C9EAC}"/>
              </a:ext>
            </a:extLst>
          </p:cNvPr>
          <p:cNvPicPr>
            <a:picLocks noChangeAspect="1"/>
          </p:cNvPicPr>
          <p:nvPr/>
        </p:nvPicPr>
        <p:blipFill>
          <a:blip r:embed="rId2"/>
          <a:stretch>
            <a:fillRect/>
          </a:stretch>
        </p:blipFill>
        <p:spPr>
          <a:xfrm>
            <a:off x="1041168" y="867640"/>
            <a:ext cx="7500158" cy="5948010"/>
          </a:xfrm>
          <a:prstGeom prst="rect">
            <a:avLst/>
          </a:prstGeom>
        </p:spPr>
      </p:pic>
      <p:sp>
        <p:nvSpPr>
          <p:cNvPr id="3" name="TextBox 2">
            <a:extLst>
              <a:ext uri="{FF2B5EF4-FFF2-40B4-BE49-F238E27FC236}">
                <a16:creationId xmlns:a16="http://schemas.microsoft.com/office/drawing/2014/main" id="{6D3526CD-36C2-B9E7-21B6-18D6BF4F68CD}"/>
              </a:ext>
            </a:extLst>
          </p:cNvPr>
          <p:cNvSpPr txBox="1"/>
          <p:nvPr/>
        </p:nvSpPr>
        <p:spPr>
          <a:xfrm>
            <a:off x="8624455" y="961901"/>
            <a:ext cx="3127663" cy="3416320"/>
          </a:xfrm>
          <a:prstGeom prst="rect">
            <a:avLst/>
          </a:prstGeom>
          <a:noFill/>
        </p:spPr>
        <p:txBody>
          <a:bodyPr wrap="square" rtlCol="0">
            <a:spAutoFit/>
          </a:bodyPr>
          <a:lstStyle/>
          <a:p>
            <a:r>
              <a:rPr lang="en-US" b="1" dirty="0">
                <a:highlight>
                  <a:srgbClr val="FFFF00"/>
                </a:highlight>
              </a:rPr>
              <a:t>Possibilities</a:t>
            </a:r>
          </a:p>
          <a:p>
            <a:pPr marL="285750" indent="-285750">
              <a:buFont typeface="Arial" panose="020B0604020202020204" pitchFamily="34" charset="0"/>
              <a:buChar char="•"/>
            </a:pPr>
            <a:r>
              <a:rPr lang="en-US" dirty="0"/>
              <a:t>Pool raise (reallocation from flood storage to conservation pool storage)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Change in survey methods (</a:t>
            </a:r>
            <a:r>
              <a:rPr lang="en-US" dirty="0" err="1"/>
              <a:t>rangelines</a:t>
            </a:r>
            <a:r>
              <a:rPr lang="en-US" dirty="0"/>
              <a:t> to surface-based)</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Actual sediment removal (probably not)</a:t>
            </a:r>
          </a:p>
        </p:txBody>
      </p:sp>
    </p:spTree>
    <p:extLst>
      <p:ext uri="{BB962C8B-B14F-4D97-AF65-F5344CB8AC3E}">
        <p14:creationId xmlns:p14="http://schemas.microsoft.com/office/powerpoint/2010/main" val="27341425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5669-BF58-782D-EB8D-3F461D93C4CA}"/>
              </a:ext>
            </a:extLst>
          </p:cNvPr>
          <p:cNvSpPr>
            <a:spLocks noGrp="1"/>
          </p:cNvSpPr>
          <p:nvPr>
            <p:ph type="title"/>
          </p:nvPr>
        </p:nvSpPr>
        <p:spPr/>
        <p:txBody>
          <a:bodyPr/>
          <a:lstStyle/>
          <a:p>
            <a:r>
              <a:rPr lang="en-US" dirty="0"/>
              <a:t>How do you project a trendline?</a:t>
            </a:r>
          </a:p>
        </p:txBody>
      </p:sp>
      <p:sp>
        <p:nvSpPr>
          <p:cNvPr id="4" name="Footer Placeholder 3">
            <a:extLst>
              <a:ext uri="{FF2B5EF4-FFF2-40B4-BE49-F238E27FC236}">
                <a16:creationId xmlns:a16="http://schemas.microsoft.com/office/drawing/2014/main" id="{4C0022FF-55F0-9D66-31CA-6DCC3D7B71C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4EE0308-91A2-B553-5A49-83598F767E64}"/>
              </a:ext>
            </a:extLst>
          </p:cNvPr>
          <p:cNvSpPr>
            <a:spLocks noGrp="1"/>
          </p:cNvSpPr>
          <p:nvPr>
            <p:ph type="sldNum" sz="quarter" idx="12"/>
          </p:nvPr>
        </p:nvSpPr>
        <p:spPr/>
        <p:txBody>
          <a:bodyPr/>
          <a:lstStyle/>
          <a:p>
            <a:fld id="{B7EB5B47-6F92-448A-9971-6BDD12138648}" type="slidenum">
              <a:rPr lang="en-US" smtClean="0"/>
              <a:t>13</a:t>
            </a:fld>
            <a:endParaRPr lang="en-US"/>
          </a:p>
        </p:txBody>
      </p:sp>
      <p:pic>
        <p:nvPicPr>
          <p:cNvPr id="6" name="Picture 5">
            <a:extLst>
              <a:ext uri="{FF2B5EF4-FFF2-40B4-BE49-F238E27FC236}">
                <a16:creationId xmlns:a16="http://schemas.microsoft.com/office/drawing/2014/main" id="{417E3920-CAA9-892A-47BB-D76C6D1C9EAC}"/>
              </a:ext>
            </a:extLst>
          </p:cNvPr>
          <p:cNvPicPr>
            <a:picLocks noChangeAspect="1"/>
          </p:cNvPicPr>
          <p:nvPr/>
        </p:nvPicPr>
        <p:blipFill>
          <a:blip r:embed="rId2"/>
          <a:stretch>
            <a:fillRect/>
          </a:stretch>
        </p:blipFill>
        <p:spPr>
          <a:xfrm>
            <a:off x="1041168" y="867640"/>
            <a:ext cx="7500158" cy="5948010"/>
          </a:xfrm>
          <a:prstGeom prst="rect">
            <a:avLst/>
          </a:prstGeom>
        </p:spPr>
      </p:pic>
    </p:spTree>
    <p:extLst>
      <p:ext uri="{BB962C8B-B14F-4D97-AF65-F5344CB8AC3E}">
        <p14:creationId xmlns:p14="http://schemas.microsoft.com/office/powerpoint/2010/main" val="26009550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5669-BF58-782D-EB8D-3F461D93C4CA}"/>
              </a:ext>
            </a:extLst>
          </p:cNvPr>
          <p:cNvSpPr>
            <a:spLocks noGrp="1"/>
          </p:cNvSpPr>
          <p:nvPr>
            <p:ph type="title"/>
          </p:nvPr>
        </p:nvSpPr>
        <p:spPr/>
        <p:txBody>
          <a:bodyPr/>
          <a:lstStyle/>
          <a:p>
            <a:r>
              <a:rPr lang="en-US" dirty="0"/>
              <a:t>How do you project a trendline?</a:t>
            </a:r>
          </a:p>
        </p:txBody>
      </p:sp>
      <p:sp>
        <p:nvSpPr>
          <p:cNvPr id="4" name="Footer Placeholder 3">
            <a:extLst>
              <a:ext uri="{FF2B5EF4-FFF2-40B4-BE49-F238E27FC236}">
                <a16:creationId xmlns:a16="http://schemas.microsoft.com/office/drawing/2014/main" id="{4C0022FF-55F0-9D66-31CA-6DCC3D7B71C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4EE0308-91A2-B553-5A49-83598F767E64}"/>
              </a:ext>
            </a:extLst>
          </p:cNvPr>
          <p:cNvSpPr>
            <a:spLocks noGrp="1"/>
          </p:cNvSpPr>
          <p:nvPr>
            <p:ph type="sldNum" sz="quarter" idx="12"/>
          </p:nvPr>
        </p:nvSpPr>
        <p:spPr/>
        <p:txBody>
          <a:bodyPr/>
          <a:lstStyle/>
          <a:p>
            <a:fld id="{B7EB5B47-6F92-448A-9971-6BDD12138648}" type="slidenum">
              <a:rPr lang="en-US" smtClean="0"/>
              <a:t>14</a:t>
            </a:fld>
            <a:endParaRPr lang="en-US"/>
          </a:p>
        </p:txBody>
      </p:sp>
      <p:pic>
        <p:nvPicPr>
          <p:cNvPr id="6" name="Picture 5">
            <a:extLst>
              <a:ext uri="{FF2B5EF4-FFF2-40B4-BE49-F238E27FC236}">
                <a16:creationId xmlns:a16="http://schemas.microsoft.com/office/drawing/2014/main" id="{417E3920-CAA9-892A-47BB-D76C6D1C9EAC}"/>
              </a:ext>
            </a:extLst>
          </p:cNvPr>
          <p:cNvPicPr>
            <a:picLocks noChangeAspect="1"/>
          </p:cNvPicPr>
          <p:nvPr/>
        </p:nvPicPr>
        <p:blipFill>
          <a:blip r:embed="rId3"/>
          <a:stretch>
            <a:fillRect/>
          </a:stretch>
        </p:blipFill>
        <p:spPr>
          <a:xfrm>
            <a:off x="1041168" y="867640"/>
            <a:ext cx="7500158" cy="5948010"/>
          </a:xfrm>
          <a:prstGeom prst="rect">
            <a:avLst/>
          </a:prstGeom>
        </p:spPr>
      </p:pic>
      <p:cxnSp>
        <p:nvCxnSpPr>
          <p:cNvPr id="7" name="Straight Connector 6">
            <a:extLst>
              <a:ext uri="{FF2B5EF4-FFF2-40B4-BE49-F238E27FC236}">
                <a16:creationId xmlns:a16="http://schemas.microsoft.com/office/drawing/2014/main" id="{D2BC7BFD-A5F1-4168-7A5B-B43F3642C66A}"/>
              </a:ext>
            </a:extLst>
          </p:cNvPr>
          <p:cNvCxnSpPr/>
          <p:nvPr/>
        </p:nvCxnSpPr>
        <p:spPr>
          <a:xfrm>
            <a:off x="2768252" y="1440493"/>
            <a:ext cx="1916482" cy="526093"/>
          </a:xfrm>
          <a:prstGeom prst="line">
            <a:avLst/>
          </a:prstGeom>
          <a:ln w="19050">
            <a:solidFill>
              <a:srgbClr val="C00000"/>
            </a:solidFill>
            <a:prstDash val="lgDash"/>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E446BBE-11F3-D925-3BAE-9480F9DBD4A2}"/>
              </a:ext>
            </a:extLst>
          </p:cNvPr>
          <p:cNvCxnSpPr/>
          <p:nvPr/>
        </p:nvCxnSpPr>
        <p:spPr>
          <a:xfrm>
            <a:off x="6154299" y="1628384"/>
            <a:ext cx="1916482" cy="526093"/>
          </a:xfrm>
          <a:prstGeom prst="line">
            <a:avLst/>
          </a:prstGeom>
          <a:ln w="19050">
            <a:solidFill>
              <a:srgbClr val="C00000"/>
            </a:solidFill>
            <a:prstDash val="lgDash"/>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284A2C8E-310B-B7E6-9A37-E211797A1304}"/>
              </a:ext>
            </a:extLst>
          </p:cNvPr>
          <p:cNvSpPr txBox="1"/>
          <p:nvPr/>
        </p:nvSpPr>
        <p:spPr>
          <a:xfrm>
            <a:off x="3067865" y="2432652"/>
            <a:ext cx="1516661" cy="2308324"/>
          </a:xfrm>
          <a:prstGeom prst="rect">
            <a:avLst/>
          </a:prstGeom>
          <a:noFill/>
        </p:spPr>
        <p:txBody>
          <a:bodyPr wrap="square" rtlCol="0">
            <a:spAutoFit/>
          </a:bodyPr>
          <a:lstStyle/>
          <a:p>
            <a:r>
              <a:rPr lang="en-US" dirty="0"/>
              <a:t>Use the annual rate from earlier time periods with similar methods and no pool raises</a:t>
            </a:r>
          </a:p>
        </p:txBody>
      </p:sp>
      <p:sp>
        <p:nvSpPr>
          <p:cNvPr id="10" name="TextBox 9">
            <a:extLst>
              <a:ext uri="{FF2B5EF4-FFF2-40B4-BE49-F238E27FC236}">
                <a16:creationId xmlns:a16="http://schemas.microsoft.com/office/drawing/2014/main" id="{411081B5-120B-E131-B801-7BE50AD7DA3A}"/>
              </a:ext>
            </a:extLst>
          </p:cNvPr>
          <p:cNvSpPr txBox="1"/>
          <p:nvPr/>
        </p:nvSpPr>
        <p:spPr>
          <a:xfrm>
            <a:off x="6354209" y="2432652"/>
            <a:ext cx="1516661" cy="1754326"/>
          </a:xfrm>
          <a:prstGeom prst="rect">
            <a:avLst/>
          </a:prstGeom>
          <a:noFill/>
        </p:spPr>
        <p:txBody>
          <a:bodyPr wrap="square" rtlCol="0">
            <a:spAutoFit/>
          </a:bodyPr>
          <a:lstStyle/>
          <a:p>
            <a:r>
              <a:rPr lang="en-US" dirty="0"/>
              <a:t>Apply that annual rate to the most recent, accurate data point</a:t>
            </a:r>
          </a:p>
        </p:txBody>
      </p:sp>
      <p:cxnSp>
        <p:nvCxnSpPr>
          <p:cNvPr id="12" name="Straight Arrow Connector 11">
            <a:extLst>
              <a:ext uri="{FF2B5EF4-FFF2-40B4-BE49-F238E27FC236}">
                <a16:creationId xmlns:a16="http://schemas.microsoft.com/office/drawing/2014/main" id="{629B8118-592B-837A-76E9-F8275CC98976}"/>
              </a:ext>
            </a:extLst>
          </p:cNvPr>
          <p:cNvCxnSpPr/>
          <p:nvPr/>
        </p:nvCxnSpPr>
        <p:spPr>
          <a:xfrm flipV="1">
            <a:off x="3557392" y="1703539"/>
            <a:ext cx="0" cy="729113"/>
          </a:xfrm>
          <a:prstGeom prst="straightConnector1">
            <a:avLst/>
          </a:prstGeom>
          <a:ln w="41275">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015E3B88-73B3-FE8F-0782-A03D2424ADBD}"/>
              </a:ext>
            </a:extLst>
          </p:cNvPr>
          <p:cNvCxnSpPr>
            <a:cxnSpLocks/>
          </p:cNvCxnSpPr>
          <p:nvPr/>
        </p:nvCxnSpPr>
        <p:spPr>
          <a:xfrm flipV="1">
            <a:off x="6976997" y="1891430"/>
            <a:ext cx="0" cy="541222"/>
          </a:xfrm>
          <a:prstGeom prst="straightConnector1">
            <a:avLst/>
          </a:prstGeom>
          <a:ln w="41275">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DA275ED4-E86E-E43B-AF0B-BFC32E1CBEAF}"/>
              </a:ext>
            </a:extLst>
          </p:cNvPr>
          <p:cNvSpPr txBox="1"/>
          <p:nvPr/>
        </p:nvSpPr>
        <p:spPr>
          <a:xfrm>
            <a:off x="8624455" y="961901"/>
            <a:ext cx="3127663" cy="1200329"/>
          </a:xfrm>
          <a:prstGeom prst="rect">
            <a:avLst/>
          </a:prstGeom>
          <a:noFill/>
        </p:spPr>
        <p:txBody>
          <a:bodyPr wrap="square" rtlCol="0">
            <a:spAutoFit/>
          </a:bodyPr>
          <a:lstStyle/>
          <a:p>
            <a:r>
              <a:rPr lang="en-US" b="1" dirty="0">
                <a:highlight>
                  <a:srgbClr val="FFFF00"/>
                </a:highlight>
              </a:rPr>
              <a:t>Options</a:t>
            </a:r>
          </a:p>
          <a:p>
            <a:pPr marL="285750" indent="-285750">
              <a:buFont typeface="Arial" panose="020B0604020202020204" pitchFamily="34" charset="0"/>
              <a:buChar char="•"/>
            </a:pPr>
            <a:r>
              <a:rPr lang="en-US" dirty="0"/>
              <a:t>Compute the annual loss rate from earlier, more consistent measurements</a:t>
            </a:r>
          </a:p>
        </p:txBody>
      </p:sp>
    </p:spTree>
    <p:extLst>
      <p:ext uri="{BB962C8B-B14F-4D97-AF65-F5344CB8AC3E}">
        <p14:creationId xmlns:p14="http://schemas.microsoft.com/office/powerpoint/2010/main" val="29018267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5669-BF58-782D-EB8D-3F461D93C4CA}"/>
              </a:ext>
            </a:extLst>
          </p:cNvPr>
          <p:cNvSpPr>
            <a:spLocks noGrp="1"/>
          </p:cNvSpPr>
          <p:nvPr>
            <p:ph type="title"/>
          </p:nvPr>
        </p:nvSpPr>
        <p:spPr/>
        <p:txBody>
          <a:bodyPr/>
          <a:lstStyle/>
          <a:p>
            <a:r>
              <a:rPr lang="en-US" dirty="0"/>
              <a:t>How do you project a trendline?</a:t>
            </a:r>
          </a:p>
        </p:txBody>
      </p:sp>
      <p:sp>
        <p:nvSpPr>
          <p:cNvPr id="4" name="Footer Placeholder 3">
            <a:extLst>
              <a:ext uri="{FF2B5EF4-FFF2-40B4-BE49-F238E27FC236}">
                <a16:creationId xmlns:a16="http://schemas.microsoft.com/office/drawing/2014/main" id="{4C0022FF-55F0-9D66-31CA-6DCC3D7B71C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4EE0308-91A2-B553-5A49-83598F767E64}"/>
              </a:ext>
            </a:extLst>
          </p:cNvPr>
          <p:cNvSpPr>
            <a:spLocks noGrp="1"/>
          </p:cNvSpPr>
          <p:nvPr>
            <p:ph type="sldNum" sz="quarter" idx="12"/>
          </p:nvPr>
        </p:nvSpPr>
        <p:spPr/>
        <p:txBody>
          <a:bodyPr/>
          <a:lstStyle/>
          <a:p>
            <a:fld id="{B7EB5B47-6F92-448A-9971-6BDD12138648}" type="slidenum">
              <a:rPr lang="en-US" smtClean="0"/>
              <a:t>15</a:t>
            </a:fld>
            <a:endParaRPr lang="en-US"/>
          </a:p>
        </p:txBody>
      </p:sp>
      <p:pic>
        <p:nvPicPr>
          <p:cNvPr id="6" name="Picture 5">
            <a:extLst>
              <a:ext uri="{FF2B5EF4-FFF2-40B4-BE49-F238E27FC236}">
                <a16:creationId xmlns:a16="http://schemas.microsoft.com/office/drawing/2014/main" id="{417E3920-CAA9-892A-47BB-D76C6D1C9EAC}"/>
              </a:ext>
            </a:extLst>
          </p:cNvPr>
          <p:cNvPicPr>
            <a:picLocks noChangeAspect="1"/>
          </p:cNvPicPr>
          <p:nvPr/>
        </p:nvPicPr>
        <p:blipFill>
          <a:blip r:embed="rId3"/>
          <a:stretch>
            <a:fillRect/>
          </a:stretch>
        </p:blipFill>
        <p:spPr>
          <a:xfrm>
            <a:off x="1041168" y="867640"/>
            <a:ext cx="7500158" cy="5948010"/>
          </a:xfrm>
          <a:prstGeom prst="rect">
            <a:avLst/>
          </a:prstGeom>
        </p:spPr>
      </p:pic>
      <p:cxnSp>
        <p:nvCxnSpPr>
          <p:cNvPr id="7" name="Straight Connector 6">
            <a:extLst>
              <a:ext uri="{FF2B5EF4-FFF2-40B4-BE49-F238E27FC236}">
                <a16:creationId xmlns:a16="http://schemas.microsoft.com/office/drawing/2014/main" id="{D2BC7BFD-A5F1-4168-7A5B-B43F3642C66A}"/>
              </a:ext>
            </a:extLst>
          </p:cNvPr>
          <p:cNvCxnSpPr>
            <a:cxnSpLocks/>
          </p:cNvCxnSpPr>
          <p:nvPr/>
        </p:nvCxnSpPr>
        <p:spPr>
          <a:xfrm>
            <a:off x="2768252" y="711525"/>
            <a:ext cx="3386047" cy="916859"/>
          </a:xfrm>
          <a:prstGeom prst="line">
            <a:avLst/>
          </a:prstGeom>
          <a:ln w="19050">
            <a:solidFill>
              <a:srgbClr val="C00000"/>
            </a:solidFill>
            <a:prstDash val="lgDash"/>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E446BBE-11F3-D925-3BAE-9480F9DBD4A2}"/>
              </a:ext>
            </a:extLst>
          </p:cNvPr>
          <p:cNvCxnSpPr/>
          <p:nvPr/>
        </p:nvCxnSpPr>
        <p:spPr>
          <a:xfrm>
            <a:off x="6154299" y="1628384"/>
            <a:ext cx="1916482" cy="526093"/>
          </a:xfrm>
          <a:prstGeom prst="line">
            <a:avLst/>
          </a:prstGeom>
          <a:ln w="19050">
            <a:solidFill>
              <a:srgbClr val="C00000"/>
            </a:solidFill>
            <a:prstDash val="lgDash"/>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DA275ED4-E86E-E43B-AF0B-BFC32E1CBEAF}"/>
              </a:ext>
            </a:extLst>
          </p:cNvPr>
          <p:cNvSpPr txBox="1"/>
          <p:nvPr/>
        </p:nvSpPr>
        <p:spPr>
          <a:xfrm>
            <a:off x="8624455" y="961901"/>
            <a:ext cx="3127663" cy="2585323"/>
          </a:xfrm>
          <a:prstGeom prst="rect">
            <a:avLst/>
          </a:prstGeom>
          <a:noFill/>
        </p:spPr>
        <p:txBody>
          <a:bodyPr wrap="square" rtlCol="0">
            <a:spAutoFit/>
          </a:bodyPr>
          <a:lstStyle/>
          <a:p>
            <a:r>
              <a:rPr lang="en-US" b="1" dirty="0">
                <a:highlight>
                  <a:srgbClr val="FFFF00"/>
                </a:highlight>
              </a:rPr>
              <a:t>Options</a:t>
            </a:r>
          </a:p>
          <a:p>
            <a:pPr marL="285750" indent="-285750">
              <a:buFont typeface="Arial" panose="020B0604020202020204" pitchFamily="34" charset="0"/>
              <a:buChar char="•"/>
            </a:pPr>
            <a:r>
              <a:rPr lang="en-US" dirty="0"/>
              <a:t>For a </a:t>
            </a:r>
            <a:r>
              <a:rPr lang="en-US" dirty="0">
                <a:highlight>
                  <a:srgbClr val="FFFF00"/>
                </a:highlight>
              </a:rPr>
              <a:t>pool raise</a:t>
            </a:r>
            <a:r>
              <a:rPr lang="en-US" dirty="0"/>
              <a:t>: recompute the storage volume of the higher pool over time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What might be the problem with this approach?</a:t>
            </a:r>
          </a:p>
        </p:txBody>
      </p:sp>
      <p:sp>
        <p:nvSpPr>
          <p:cNvPr id="3" name="Rectangle 2">
            <a:extLst>
              <a:ext uri="{FF2B5EF4-FFF2-40B4-BE49-F238E27FC236}">
                <a16:creationId xmlns:a16="http://schemas.microsoft.com/office/drawing/2014/main" id="{791705CA-5D3D-5C68-1860-D4B2DF785373}"/>
              </a:ext>
            </a:extLst>
          </p:cNvPr>
          <p:cNvSpPr/>
          <p:nvPr/>
        </p:nvSpPr>
        <p:spPr>
          <a:xfrm>
            <a:off x="2605414" y="640028"/>
            <a:ext cx="187890" cy="162523"/>
          </a:xfrm>
          <a:prstGeom prst="rect">
            <a:avLst/>
          </a:prstGeom>
          <a:no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6B468190-EC0A-386B-2FAC-FEFC99FE77E7}"/>
              </a:ext>
            </a:extLst>
          </p:cNvPr>
          <p:cNvSpPr/>
          <p:nvPr/>
        </p:nvSpPr>
        <p:spPr>
          <a:xfrm>
            <a:off x="3168073" y="622939"/>
            <a:ext cx="187890" cy="162523"/>
          </a:xfrm>
          <a:prstGeom prst="rect">
            <a:avLst/>
          </a:prstGeom>
          <a:no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A742593-E160-32DD-FEF9-A736B3ADFDC4}"/>
              </a:ext>
            </a:extLst>
          </p:cNvPr>
          <p:cNvSpPr/>
          <p:nvPr/>
        </p:nvSpPr>
        <p:spPr>
          <a:xfrm>
            <a:off x="4584526" y="1132619"/>
            <a:ext cx="187890" cy="162523"/>
          </a:xfrm>
          <a:prstGeom prst="rect">
            <a:avLst/>
          </a:prstGeom>
          <a:no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5802169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5669-BF58-782D-EB8D-3F461D93C4CA}"/>
              </a:ext>
            </a:extLst>
          </p:cNvPr>
          <p:cNvSpPr>
            <a:spLocks noGrp="1"/>
          </p:cNvSpPr>
          <p:nvPr>
            <p:ph type="title"/>
          </p:nvPr>
        </p:nvSpPr>
        <p:spPr/>
        <p:txBody>
          <a:bodyPr/>
          <a:lstStyle/>
          <a:p>
            <a:r>
              <a:rPr lang="en-US" dirty="0"/>
              <a:t>How do you project a trendline?</a:t>
            </a:r>
          </a:p>
        </p:txBody>
      </p:sp>
      <p:sp>
        <p:nvSpPr>
          <p:cNvPr id="4" name="Footer Placeholder 3">
            <a:extLst>
              <a:ext uri="{FF2B5EF4-FFF2-40B4-BE49-F238E27FC236}">
                <a16:creationId xmlns:a16="http://schemas.microsoft.com/office/drawing/2014/main" id="{4C0022FF-55F0-9D66-31CA-6DCC3D7B71C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4EE0308-91A2-B553-5A49-83598F767E64}"/>
              </a:ext>
            </a:extLst>
          </p:cNvPr>
          <p:cNvSpPr>
            <a:spLocks noGrp="1"/>
          </p:cNvSpPr>
          <p:nvPr>
            <p:ph type="sldNum" sz="quarter" idx="12"/>
          </p:nvPr>
        </p:nvSpPr>
        <p:spPr/>
        <p:txBody>
          <a:bodyPr/>
          <a:lstStyle/>
          <a:p>
            <a:fld id="{B7EB5B47-6F92-448A-9971-6BDD12138648}" type="slidenum">
              <a:rPr lang="en-US" smtClean="0"/>
              <a:t>16</a:t>
            </a:fld>
            <a:endParaRPr lang="en-US"/>
          </a:p>
        </p:txBody>
      </p:sp>
      <p:pic>
        <p:nvPicPr>
          <p:cNvPr id="6" name="Picture 5">
            <a:extLst>
              <a:ext uri="{FF2B5EF4-FFF2-40B4-BE49-F238E27FC236}">
                <a16:creationId xmlns:a16="http://schemas.microsoft.com/office/drawing/2014/main" id="{417E3920-CAA9-892A-47BB-D76C6D1C9EAC}"/>
              </a:ext>
            </a:extLst>
          </p:cNvPr>
          <p:cNvPicPr>
            <a:picLocks noChangeAspect="1"/>
          </p:cNvPicPr>
          <p:nvPr/>
        </p:nvPicPr>
        <p:blipFill>
          <a:blip r:embed="rId3"/>
          <a:stretch>
            <a:fillRect/>
          </a:stretch>
        </p:blipFill>
        <p:spPr>
          <a:xfrm>
            <a:off x="1041168" y="867640"/>
            <a:ext cx="7500158" cy="5948010"/>
          </a:xfrm>
          <a:prstGeom prst="rect">
            <a:avLst/>
          </a:prstGeom>
        </p:spPr>
      </p:pic>
      <p:cxnSp>
        <p:nvCxnSpPr>
          <p:cNvPr id="7" name="Straight Connector 6">
            <a:extLst>
              <a:ext uri="{FF2B5EF4-FFF2-40B4-BE49-F238E27FC236}">
                <a16:creationId xmlns:a16="http://schemas.microsoft.com/office/drawing/2014/main" id="{D2BC7BFD-A5F1-4168-7A5B-B43F3642C66A}"/>
              </a:ext>
            </a:extLst>
          </p:cNvPr>
          <p:cNvCxnSpPr>
            <a:cxnSpLocks/>
          </p:cNvCxnSpPr>
          <p:nvPr/>
        </p:nvCxnSpPr>
        <p:spPr>
          <a:xfrm>
            <a:off x="2709953" y="1541210"/>
            <a:ext cx="3386047" cy="916859"/>
          </a:xfrm>
          <a:prstGeom prst="line">
            <a:avLst/>
          </a:prstGeom>
          <a:ln w="19050">
            <a:solidFill>
              <a:srgbClr val="C00000"/>
            </a:solidFill>
            <a:prstDash val="lgDash"/>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E446BBE-11F3-D925-3BAE-9480F9DBD4A2}"/>
              </a:ext>
            </a:extLst>
          </p:cNvPr>
          <p:cNvCxnSpPr>
            <a:cxnSpLocks/>
          </p:cNvCxnSpPr>
          <p:nvPr/>
        </p:nvCxnSpPr>
        <p:spPr>
          <a:xfrm>
            <a:off x="6188802" y="1653108"/>
            <a:ext cx="1916482" cy="526093"/>
          </a:xfrm>
          <a:prstGeom prst="line">
            <a:avLst/>
          </a:prstGeom>
          <a:ln w="19050">
            <a:solidFill>
              <a:srgbClr val="C00000"/>
            </a:solidFill>
            <a:prstDash val="lgDash"/>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DA275ED4-E86E-E43B-AF0B-BFC32E1CBEAF}"/>
              </a:ext>
            </a:extLst>
          </p:cNvPr>
          <p:cNvSpPr txBox="1"/>
          <p:nvPr/>
        </p:nvSpPr>
        <p:spPr>
          <a:xfrm>
            <a:off x="8624455" y="961901"/>
            <a:ext cx="3127663" cy="3139321"/>
          </a:xfrm>
          <a:prstGeom prst="rect">
            <a:avLst/>
          </a:prstGeom>
          <a:noFill/>
        </p:spPr>
        <p:txBody>
          <a:bodyPr wrap="square" rtlCol="0">
            <a:spAutoFit/>
          </a:bodyPr>
          <a:lstStyle/>
          <a:p>
            <a:r>
              <a:rPr lang="en-US" b="1" dirty="0">
                <a:highlight>
                  <a:srgbClr val="FFFF00"/>
                </a:highlight>
              </a:rPr>
              <a:t>Options</a:t>
            </a:r>
          </a:p>
          <a:p>
            <a:pPr marL="285750" indent="-285750">
              <a:buFont typeface="Arial" panose="020B0604020202020204" pitchFamily="34" charset="0"/>
              <a:buChar char="•"/>
            </a:pPr>
            <a:r>
              <a:rPr lang="en-US" dirty="0"/>
              <a:t>For a </a:t>
            </a:r>
            <a:r>
              <a:rPr lang="en-US" dirty="0">
                <a:highlight>
                  <a:srgbClr val="FFFF00"/>
                </a:highlight>
              </a:rPr>
              <a:t>changed survey method</a:t>
            </a:r>
            <a:r>
              <a:rPr lang="en-US" dirty="0"/>
              <a:t>: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Re-analyze the new survey using the old method</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Then apply the new annual rate starting at the most recent, new survey</a:t>
            </a:r>
          </a:p>
        </p:txBody>
      </p:sp>
      <p:sp>
        <p:nvSpPr>
          <p:cNvPr id="14" name="Rectangle 13">
            <a:extLst>
              <a:ext uri="{FF2B5EF4-FFF2-40B4-BE49-F238E27FC236}">
                <a16:creationId xmlns:a16="http://schemas.microsoft.com/office/drawing/2014/main" id="{2A742593-E160-32DD-FEF9-A736B3ADFDC4}"/>
              </a:ext>
            </a:extLst>
          </p:cNvPr>
          <p:cNvSpPr/>
          <p:nvPr/>
        </p:nvSpPr>
        <p:spPr>
          <a:xfrm>
            <a:off x="6104195" y="2367043"/>
            <a:ext cx="187890" cy="162523"/>
          </a:xfrm>
          <a:prstGeom prst="rect">
            <a:avLst/>
          </a:prstGeom>
          <a:no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380781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05669-BF58-782D-EB8D-3F461D93C4CA}"/>
              </a:ext>
            </a:extLst>
          </p:cNvPr>
          <p:cNvSpPr>
            <a:spLocks noGrp="1"/>
          </p:cNvSpPr>
          <p:nvPr>
            <p:ph type="title"/>
          </p:nvPr>
        </p:nvSpPr>
        <p:spPr/>
        <p:txBody>
          <a:bodyPr/>
          <a:lstStyle/>
          <a:p>
            <a:r>
              <a:rPr lang="en-US" dirty="0"/>
              <a:t>How do you project a trendline?</a:t>
            </a:r>
          </a:p>
        </p:txBody>
      </p:sp>
      <p:sp>
        <p:nvSpPr>
          <p:cNvPr id="4" name="Footer Placeholder 3">
            <a:extLst>
              <a:ext uri="{FF2B5EF4-FFF2-40B4-BE49-F238E27FC236}">
                <a16:creationId xmlns:a16="http://schemas.microsoft.com/office/drawing/2014/main" id="{4C0022FF-55F0-9D66-31CA-6DCC3D7B71C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4EE0308-91A2-B553-5A49-83598F767E64}"/>
              </a:ext>
            </a:extLst>
          </p:cNvPr>
          <p:cNvSpPr>
            <a:spLocks noGrp="1"/>
          </p:cNvSpPr>
          <p:nvPr>
            <p:ph type="sldNum" sz="quarter" idx="12"/>
          </p:nvPr>
        </p:nvSpPr>
        <p:spPr/>
        <p:txBody>
          <a:bodyPr/>
          <a:lstStyle/>
          <a:p>
            <a:fld id="{B7EB5B47-6F92-448A-9971-6BDD12138648}" type="slidenum">
              <a:rPr lang="en-US" smtClean="0"/>
              <a:t>17</a:t>
            </a:fld>
            <a:endParaRPr lang="en-US"/>
          </a:p>
        </p:txBody>
      </p:sp>
      <p:pic>
        <p:nvPicPr>
          <p:cNvPr id="6" name="Picture 5">
            <a:extLst>
              <a:ext uri="{FF2B5EF4-FFF2-40B4-BE49-F238E27FC236}">
                <a16:creationId xmlns:a16="http://schemas.microsoft.com/office/drawing/2014/main" id="{417E3920-CAA9-892A-47BB-D76C6D1C9EAC}"/>
              </a:ext>
            </a:extLst>
          </p:cNvPr>
          <p:cNvPicPr>
            <a:picLocks noChangeAspect="1"/>
          </p:cNvPicPr>
          <p:nvPr/>
        </p:nvPicPr>
        <p:blipFill>
          <a:blip r:embed="rId3"/>
          <a:stretch>
            <a:fillRect/>
          </a:stretch>
        </p:blipFill>
        <p:spPr>
          <a:xfrm>
            <a:off x="1041168" y="867640"/>
            <a:ext cx="7500158" cy="5948010"/>
          </a:xfrm>
          <a:prstGeom prst="rect">
            <a:avLst/>
          </a:prstGeom>
        </p:spPr>
      </p:pic>
      <p:cxnSp>
        <p:nvCxnSpPr>
          <p:cNvPr id="7" name="Straight Connector 6">
            <a:extLst>
              <a:ext uri="{FF2B5EF4-FFF2-40B4-BE49-F238E27FC236}">
                <a16:creationId xmlns:a16="http://schemas.microsoft.com/office/drawing/2014/main" id="{D2BC7BFD-A5F1-4168-7A5B-B43F3642C66A}"/>
              </a:ext>
            </a:extLst>
          </p:cNvPr>
          <p:cNvCxnSpPr>
            <a:cxnSpLocks/>
          </p:cNvCxnSpPr>
          <p:nvPr/>
        </p:nvCxnSpPr>
        <p:spPr>
          <a:xfrm>
            <a:off x="2709953" y="1541210"/>
            <a:ext cx="3386047" cy="916859"/>
          </a:xfrm>
          <a:prstGeom prst="line">
            <a:avLst/>
          </a:prstGeom>
          <a:ln w="19050">
            <a:solidFill>
              <a:srgbClr val="C00000"/>
            </a:solidFill>
            <a:prstDash val="lgDash"/>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E446BBE-11F3-D925-3BAE-9480F9DBD4A2}"/>
              </a:ext>
            </a:extLst>
          </p:cNvPr>
          <p:cNvCxnSpPr>
            <a:cxnSpLocks/>
          </p:cNvCxnSpPr>
          <p:nvPr/>
        </p:nvCxnSpPr>
        <p:spPr>
          <a:xfrm>
            <a:off x="6188802" y="1653108"/>
            <a:ext cx="1916482" cy="526093"/>
          </a:xfrm>
          <a:prstGeom prst="line">
            <a:avLst/>
          </a:prstGeom>
          <a:ln w="19050">
            <a:solidFill>
              <a:srgbClr val="C00000"/>
            </a:solidFill>
            <a:prstDash val="lgDash"/>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DA275ED4-E86E-E43B-AF0B-BFC32E1CBEAF}"/>
              </a:ext>
            </a:extLst>
          </p:cNvPr>
          <p:cNvSpPr txBox="1"/>
          <p:nvPr/>
        </p:nvSpPr>
        <p:spPr>
          <a:xfrm>
            <a:off x="8624455" y="961901"/>
            <a:ext cx="3127663" cy="2862322"/>
          </a:xfrm>
          <a:prstGeom prst="rect">
            <a:avLst/>
          </a:prstGeom>
          <a:noFill/>
        </p:spPr>
        <p:txBody>
          <a:bodyPr wrap="square" rtlCol="0">
            <a:spAutoFit/>
          </a:bodyPr>
          <a:lstStyle/>
          <a:p>
            <a:r>
              <a:rPr lang="en-US" b="1" dirty="0">
                <a:highlight>
                  <a:srgbClr val="FFFF00"/>
                </a:highlight>
              </a:rPr>
              <a:t>Options</a:t>
            </a:r>
          </a:p>
          <a:p>
            <a:pPr marL="285750" indent="-285750">
              <a:buFont typeface="Arial" panose="020B0604020202020204" pitchFamily="34" charset="0"/>
              <a:buChar char="•"/>
            </a:pPr>
            <a:r>
              <a:rPr lang="en-US" dirty="0"/>
              <a:t>For </a:t>
            </a:r>
            <a:r>
              <a:rPr lang="en-US" dirty="0">
                <a:highlight>
                  <a:srgbClr val="FFFF00"/>
                </a:highlight>
              </a:rPr>
              <a:t>sediment removal</a:t>
            </a:r>
            <a:r>
              <a:rPr lang="en-US" dirty="0"/>
              <a:t>: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Add the volume removed back in to compute the annual sedimentation rate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Then apply the adjusted annual rate starting at the most recent, new survey</a:t>
            </a:r>
          </a:p>
        </p:txBody>
      </p:sp>
      <p:sp>
        <p:nvSpPr>
          <p:cNvPr id="14" name="Rectangle 13">
            <a:extLst>
              <a:ext uri="{FF2B5EF4-FFF2-40B4-BE49-F238E27FC236}">
                <a16:creationId xmlns:a16="http://schemas.microsoft.com/office/drawing/2014/main" id="{2A742593-E160-32DD-FEF9-A736B3ADFDC4}"/>
              </a:ext>
            </a:extLst>
          </p:cNvPr>
          <p:cNvSpPr/>
          <p:nvPr/>
        </p:nvSpPr>
        <p:spPr>
          <a:xfrm>
            <a:off x="6104195" y="2367043"/>
            <a:ext cx="187890" cy="162523"/>
          </a:xfrm>
          <a:prstGeom prst="rect">
            <a:avLst/>
          </a:prstGeom>
          <a:no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641099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1297C6-23B5-5C83-7B84-045E9ACD1234}"/>
              </a:ext>
            </a:extLst>
          </p:cNvPr>
          <p:cNvSpPr>
            <a:spLocks noGrp="1"/>
          </p:cNvSpPr>
          <p:nvPr>
            <p:ph type="title"/>
          </p:nvPr>
        </p:nvSpPr>
        <p:spPr/>
        <p:txBody>
          <a:bodyPr/>
          <a:lstStyle/>
          <a:p>
            <a:r>
              <a:rPr lang="en-US" dirty="0"/>
              <a:t>What’s Going On Here?</a:t>
            </a:r>
          </a:p>
        </p:txBody>
      </p:sp>
      <p:sp>
        <p:nvSpPr>
          <p:cNvPr id="4" name="Footer Placeholder 3">
            <a:extLst>
              <a:ext uri="{FF2B5EF4-FFF2-40B4-BE49-F238E27FC236}">
                <a16:creationId xmlns:a16="http://schemas.microsoft.com/office/drawing/2014/main" id="{18FB82B5-3760-56D3-364A-8AACF35F7BD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7B8AECF-3E85-0652-1682-5E24C8D96C70}"/>
              </a:ext>
            </a:extLst>
          </p:cNvPr>
          <p:cNvSpPr>
            <a:spLocks noGrp="1"/>
          </p:cNvSpPr>
          <p:nvPr>
            <p:ph type="sldNum" sz="quarter" idx="12"/>
          </p:nvPr>
        </p:nvSpPr>
        <p:spPr/>
        <p:txBody>
          <a:bodyPr/>
          <a:lstStyle/>
          <a:p>
            <a:fld id="{B7EB5B47-6F92-448A-9971-6BDD12138648}" type="slidenum">
              <a:rPr lang="en-US" smtClean="0"/>
              <a:t>18</a:t>
            </a:fld>
            <a:endParaRPr lang="en-US"/>
          </a:p>
        </p:txBody>
      </p:sp>
      <p:pic>
        <p:nvPicPr>
          <p:cNvPr id="6" name="Picture 5">
            <a:extLst>
              <a:ext uri="{FF2B5EF4-FFF2-40B4-BE49-F238E27FC236}">
                <a16:creationId xmlns:a16="http://schemas.microsoft.com/office/drawing/2014/main" id="{D8C27CB9-2958-289D-173D-FA87E268F0FC}"/>
              </a:ext>
            </a:extLst>
          </p:cNvPr>
          <p:cNvPicPr>
            <a:picLocks noChangeAspect="1"/>
          </p:cNvPicPr>
          <p:nvPr/>
        </p:nvPicPr>
        <p:blipFill>
          <a:blip r:embed="rId2"/>
          <a:stretch>
            <a:fillRect/>
          </a:stretch>
        </p:blipFill>
        <p:spPr>
          <a:xfrm>
            <a:off x="266700" y="961900"/>
            <a:ext cx="7379294" cy="5852159"/>
          </a:xfrm>
          <a:prstGeom prst="rect">
            <a:avLst/>
          </a:prstGeom>
        </p:spPr>
      </p:pic>
      <p:sp>
        <p:nvSpPr>
          <p:cNvPr id="7" name="TextBox 6">
            <a:extLst>
              <a:ext uri="{FF2B5EF4-FFF2-40B4-BE49-F238E27FC236}">
                <a16:creationId xmlns:a16="http://schemas.microsoft.com/office/drawing/2014/main" id="{BA120E01-9008-A741-920E-24B0ED6C657B}"/>
              </a:ext>
            </a:extLst>
          </p:cNvPr>
          <p:cNvSpPr txBox="1"/>
          <p:nvPr/>
        </p:nvSpPr>
        <p:spPr>
          <a:xfrm>
            <a:off x="7923278" y="961900"/>
            <a:ext cx="3898299" cy="3693319"/>
          </a:xfrm>
          <a:prstGeom prst="rect">
            <a:avLst/>
          </a:prstGeom>
          <a:noFill/>
        </p:spPr>
        <p:txBody>
          <a:bodyPr wrap="square" rtlCol="0">
            <a:spAutoFit/>
          </a:bodyPr>
          <a:lstStyle/>
          <a:p>
            <a:r>
              <a:rPr lang="en-US" b="1" dirty="0">
                <a:highlight>
                  <a:srgbClr val="FFFF00"/>
                </a:highlight>
              </a:rPr>
              <a:t>What causes the increase in volume from 1994 to 2009?</a:t>
            </a:r>
          </a:p>
          <a:p>
            <a:endParaRPr lang="en-US" b="1" dirty="0">
              <a:highlight>
                <a:srgbClr val="FFFF00"/>
              </a:highlight>
            </a:endParaRPr>
          </a:p>
          <a:p>
            <a:r>
              <a:rPr lang="en-US" b="1" dirty="0">
                <a:highlight>
                  <a:srgbClr val="FFFF00"/>
                </a:highlight>
              </a:rPr>
              <a:t>What causes the dramatic drop in annual sedimentation rate from 2009 to 2020 compared to 1967 to 1979?</a:t>
            </a:r>
          </a:p>
          <a:p>
            <a:endParaRPr lang="en-US" b="1" dirty="0">
              <a:highlight>
                <a:srgbClr val="FFFF00"/>
              </a:highlight>
            </a:endParaRPr>
          </a:p>
          <a:p>
            <a:r>
              <a:rPr lang="en-US" b="1" dirty="0">
                <a:highlight>
                  <a:srgbClr val="FFFF00"/>
                </a:highlight>
              </a:rPr>
              <a:t>Which rate should you use to project?</a:t>
            </a:r>
          </a:p>
          <a:p>
            <a:endParaRPr lang="en-US" b="1" dirty="0">
              <a:highlight>
                <a:srgbClr val="FFFF00"/>
              </a:highlight>
            </a:endParaRPr>
          </a:p>
          <a:p>
            <a:r>
              <a:rPr lang="en-US" b="1" dirty="0">
                <a:highlight>
                  <a:srgbClr val="FFFF00"/>
                </a:highlight>
              </a:rPr>
              <a:t>Why might that be a problem?</a:t>
            </a:r>
          </a:p>
          <a:p>
            <a:endParaRPr lang="en-US" b="1" dirty="0">
              <a:highlight>
                <a:srgbClr val="FFFF00"/>
              </a:highlight>
            </a:endParaRPr>
          </a:p>
        </p:txBody>
      </p:sp>
      <p:sp>
        <p:nvSpPr>
          <p:cNvPr id="11" name="TextBox 10">
            <a:extLst>
              <a:ext uri="{FF2B5EF4-FFF2-40B4-BE49-F238E27FC236}">
                <a16:creationId xmlns:a16="http://schemas.microsoft.com/office/drawing/2014/main" id="{4C529665-D3CF-F2A2-0F40-03CAF88D7390}"/>
              </a:ext>
            </a:extLst>
          </p:cNvPr>
          <p:cNvSpPr txBox="1"/>
          <p:nvPr/>
        </p:nvSpPr>
        <p:spPr>
          <a:xfrm>
            <a:off x="1791222" y="1387791"/>
            <a:ext cx="651354" cy="369332"/>
          </a:xfrm>
          <a:prstGeom prst="rect">
            <a:avLst/>
          </a:prstGeom>
          <a:noFill/>
        </p:spPr>
        <p:txBody>
          <a:bodyPr wrap="square" rtlCol="0">
            <a:spAutoFit/>
          </a:bodyPr>
          <a:lstStyle/>
          <a:p>
            <a:r>
              <a:rPr lang="en-US" dirty="0"/>
              <a:t>SRL</a:t>
            </a:r>
          </a:p>
        </p:txBody>
      </p:sp>
      <p:sp>
        <p:nvSpPr>
          <p:cNvPr id="12" name="TextBox 11">
            <a:extLst>
              <a:ext uri="{FF2B5EF4-FFF2-40B4-BE49-F238E27FC236}">
                <a16:creationId xmlns:a16="http://schemas.microsoft.com/office/drawing/2014/main" id="{09C0F2D2-375A-5C38-29C1-D0AE7F93DEB1}"/>
              </a:ext>
            </a:extLst>
          </p:cNvPr>
          <p:cNvSpPr txBox="1"/>
          <p:nvPr/>
        </p:nvSpPr>
        <p:spPr>
          <a:xfrm>
            <a:off x="3493750" y="4208942"/>
            <a:ext cx="3633560" cy="1077218"/>
          </a:xfrm>
          <a:prstGeom prst="rect">
            <a:avLst/>
          </a:prstGeom>
          <a:solidFill>
            <a:schemeClr val="tx2"/>
          </a:solidFill>
        </p:spPr>
        <p:txBody>
          <a:bodyPr wrap="square" rtlCol="0">
            <a:spAutoFit/>
          </a:bodyPr>
          <a:lstStyle/>
          <a:p>
            <a:r>
              <a:rPr lang="en-US" sz="1600" dirty="0"/>
              <a:t>Survey Type:</a:t>
            </a:r>
          </a:p>
          <a:p>
            <a:r>
              <a:rPr lang="en-US" sz="1600" dirty="0"/>
              <a:t>SRL = Sediment </a:t>
            </a:r>
            <a:r>
              <a:rPr lang="en-US" sz="1600" dirty="0" err="1"/>
              <a:t>Rangelines</a:t>
            </a:r>
            <a:endParaRPr lang="en-US" sz="1600" dirty="0"/>
          </a:p>
          <a:p>
            <a:endParaRPr lang="en-US" sz="1600" dirty="0"/>
          </a:p>
          <a:p>
            <a:r>
              <a:rPr lang="en-US" sz="1600" dirty="0"/>
              <a:t>DBS = Dense Bathymetric Survey</a:t>
            </a:r>
          </a:p>
        </p:txBody>
      </p:sp>
      <p:sp>
        <p:nvSpPr>
          <p:cNvPr id="3" name="TextBox 2">
            <a:extLst>
              <a:ext uri="{FF2B5EF4-FFF2-40B4-BE49-F238E27FC236}">
                <a16:creationId xmlns:a16="http://schemas.microsoft.com/office/drawing/2014/main" id="{D90A22C9-CE4A-7800-5A86-D2A366FC29C7}"/>
              </a:ext>
            </a:extLst>
          </p:cNvPr>
          <p:cNvSpPr txBox="1"/>
          <p:nvPr/>
        </p:nvSpPr>
        <p:spPr>
          <a:xfrm>
            <a:off x="2842396" y="2779694"/>
            <a:ext cx="651354" cy="369332"/>
          </a:xfrm>
          <a:prstGeom prst="rect">
            <a:avLst/>
          </a:prstGeom>
          <a:noFill/>
        </p:spPr>
        <p:txBody>
          <a:bodyPr wrap="square" rtlCol="0">
            <a:spAutoFit/>
          </a:bodyPr>
          <a:lstStyle/>
          <a:p>
            <a:r>
              <a:rPr lang="en-US" dirty="0"/>
              <a:t>SRL</a:t>
            </a:r>
          </a:p>
        </p:txBody>
      </p:sp>
      <p:sp>
        <p:nvSpPr>
          <p:cNvPr id="8" name="TextBox 7">
            <a:extLst>
              <a:ext uri="{FF2B5EF4-FFF2-40B4-BE49-F238E27FC236}">
                <a16:creationId xmlns:a16="http://schemas.microsoft.com/office/drawing/2014/main" id="{71A47281-13F6-FCBA-5798-F55279C01289}"/>
              </a:ext>
            </a:extLst>
          </p:cNvPr>
          <p:cNvSpPr txBox="1"/>
          <p:nvPr/>
        </p:nvSpPr>
        <p:spPr>
          <a:xfrm>
            <a:off x="4170155" y="2670060"/>
            <a:ext cx="651354" cy="369332"/>
          </a:xfrm>
          <a:prstGeom prst="rect">
            <a:avLst/>
          </a:prstGeom>
          <a:noFill/>
        </p:spPr>
        <p:txBody>
          <a:bodyPr wrap="square" rtlCol="0">
            <a:spAutoFit/>
          </a:bodyPr>
          <a:lstStyle/>
          <a:p>
            <a:r>
              <a:rPr lang="en-US" dirty="0"/>
              <a:t>SRL</a:t>
            </a:r>
          </a:p>
        </p:txBody>
      </p:sp>
      <p:sp>
        <p:nvSpPr>
          <p:cNvPr id="9" name="TextBox 8">
            <a:extLst>
              <a:ext uri="{FF2B5EF4-FFF2-40B4-BE49-F238E27FC236}">
                <a16:creationId xmlns:a16="http://schemas.microsoft.com/office/drawing/2014/main" id="{F407898B-8C08-DEA5-46B8-3ABD0FF7412D}"/>
              </a:ext>
            </a:extLst>
          </p:cNvPr>
          <p:cNvSpPr txBox="1"/>
          <p:nvPr/>
        </p:nvSpPr>
        <p:spPr>
          <a:xfrm>
            <a:off x="5547365" y="2670060"/>
            <a:ext cx="853436" cy="369332"/>
          </a:xfrm>
          <a:prstGeom prst="rect">
            <a:avLst/>
          </a:prstGeom>
          <a:noFill/>
        </p:spPr>
        <p:txBody>
          <a:bodyPr wrap="square" rtlCol="0">
            <a:spAutoFit/>
          </a:bodyPr>
          <a:lstStyle/>
          <a:p>
            <a:r>
              <a:rPr lang="en-US" dirty="0"/>
              <a:t>DSB</a:t>
            </a:r>
          </a:p>
        </p:txBody>
      </p:sp>
      <p:sp>
        <p:nvSpPr>
          <p:cNvPr id="10" name="TextBox 9">
            <a:extLst>
              <a:ext uri="{FF2B5EF4-FFF2-40B4-BE49-F238E27FC236}">
                <a16:creationId xmlns:a16="http://schemas.microsoft.com/office/drawing/2014/main" id="{9A817579-09E6-5427-6F85-849FAB114FB4}"/>
              </a:ext>
            </a:extLst>
          </p:cNvPr>
          <p:cNvSpPr txBox="1"/>
          <p:nvPr/>
        </p:nvSpPr>
        <p:spPr>
          <a:xfrm>
            <a:off x="6556057" y="2854726"/>
            <a:ext cx="853436" cy="369332"/>
          </a:xfrm>
          <a:prstGeom prst="rect">
            <a:avLst/>
          </a:prstGeom>
          <a:noFill/>
        </p:spPr>
        <p:txBody>
          <a:bodyPr wrap="square" rtlCol="0">
            <a:spAutoFit/>
          </a:bodyPr>
          <a:lstStyle/>
          <a:p>
            <a:r>
              <a:rPr lang="en-US" dirty="0"/>
              <a:t>DSB</a:t>
            </a:r>
          </a:p>
        </p:txBody>
      </p:sp>
      <p:sp>
        <p:nvSpPr>
          <p:cNvPr id="13" name="TextBox 12">
            <a:extLst>
              <a:ext uri="{FF2B5EF4-FFF2-40B4-BE49-F238E27FC236}">
                <a16:creationId xmlns:a16="http://schemas.microsoft.com/office/drawing/2014/main" id="{CBCA4C3D-41A1-3C7B-ECE1-D74BA94F51BF}"/>
              </a:ext>
            </a:extLst>
          </p:cNvPr>
          <p:cNvSpPr txBox="1"/>
          <p:nvPr/>
        </p:nvSpPr>
        <p:spPr>
          <a:xfrm>
            <a:off x="2442576" y="1992952"/>
            <a:ext cx="1878903" cy="369332"/>
          </a:xfrm>
          <a:prstGeom prst="rect">
            <a:avLst/>
          </a:prstGeom>
          <a:noFill/>
        </p:spPr>
        <p:txBody>
          <a:bodyPr wrap="square" rtlCol="0">
            <a:spAutoFit/>
          </a:bodyPr>
          <a:lstStyle/>
          <a:p>
            <a:r>
              <a:rPr lang="en-US" dirty="0"/>
              <a:t>-2211 ac-ft/year</a:t>
            </a:r>
          </a:p>
        </p:txBody>
      </p:sp>
      <p:sp>
        <p:nvSpPr>
          <p:cNvPr id="14" name="TextBox 13">
            <a:extLst>
              <a:ext uri="{FF2B5EF4-FFF2-40B4-BE49-F238E27FC236}">
                <a16:creationId xmlns:a16="http://schemas.microsoft.com/office/drawing/2014/main" id="{BF9891C4-AF5D-2098-644D-84D9B810D6A6}"/>
              </a:ext>
            </a:extLst>
          </p:cNvPr>
          <p:cNvSpPr txBox="1"/>
          <p:nvPr/>
        </p:nvSpPr>
        <p:spPr>
          <a:xfrm>
            <a:off x="5859891" y="3494465"/>
            <a:ext cx="1773577" cy="369332"/>
          </a:xfrm>
          <a:prstGeom prst="rect">
            <a:avLst/>
          </a:prstGeom>
          <a:noFill/>
        </p:spPr>
        <p:txBody>
          <a:bodyPr wrap="square" rtlCol="0">
            <a:spAutoFit/>
          </a:bodyPr>
          <a:lstStyle/>
          <a:p>
            <a:r>
              <a:rPr lang="en-US" dirty="0"/>
              <a:t>-590 ac-ft/year</a:t>
            </a:r>
          </a:p>
        </p:txBody>
      </p:sp>
      <p:sp>
        <p:nvSpPr>
          <p:cNvPr id="15" name="TextBox 14">
            <a:extLst>
              <a:ext uri="{FF2B5EF4-FFF2-40B4-BE49-F238E27FC236}">
                <a16:creationId xmlns:a16="http://schemas.microsoft.com/office/drawing/2014/main" id="{D78DAF0F-5D48-84C6-65C6-5C51BED154E0}"/>
              </a:ext>
            </a:extLst>
          </p:cNvPr>
          <p:cNvSpPr txBox="1"/>
          <p:nvPr/>
        </p:nvSpPr>
        <p:spPr>
          <a:xfrm>
            <a:off x="4495832" y="1335310"/>
            <a:ext cx="2028584" cy="646331"/>
          </a:xfrm>
          <a:prstGeom prst="rect">
            <a:avLst/>
          </a:prstGeom>
          <a:noFill/>
        </p:spPr>
        <p:txBody>
          <a:bodyPr wrap="square" rtlCol="0">
            <a:spAutoFit/>
          </a:bodyPr>
          <a:lstStyle/>
          <a:p>
            <a:r>
              <a:rPr lang="en-US" dirty="0"/>
              <a:t>Overall:</a:t>
            </a:r>
          </a:p>
          <a:p>
            <a:r>
              <a:rPr lang="en-US" dirty="0"/>
              <a:t>-919 ac-ft/year</a:t>
            </a:r>
          </a:p>
        </p:txBody>
      </p:sp>
    </p:spTree>
    <p:extLst>
      <p:ext uri="{BB962C8B-B14F-4D97-AF65-F5344CB8AC3E}">
        <p14:creationId xmlns:p14="http://schemas.microsoft.com/office/powerpoint/2010/main" val="1774041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05DB8-F959-909F-BF24-A0DD47553EC2}"/>
              </a:ext>
            </a:extLst>
          </p:cNvPr>
          <p:cNvSpPr>
            <a:spLocks noGrp="1"/>
          </p:cNvSpPr>
          <p:nvPr>
            <p:ph type="title"/>
          </p:nvPr>
        </p:nvSpPr>
        <p:spPr/>
        <p:txBody>
          <a:bodyPr/>
          <a:lstStyle/>
          <a:p>
            <a:endParaRPr lang="en-US"/>
          </a:p>
        </p:txBody>
      </p:sp>
      <p:pic>
        <p:nvPicPr>
          <p:cNvPr id="6" name="Content Placeholder 5" descr="A picture containing old&#10;&#10;Description automatically generated">
            <a:extLst>
              <a:ext uri="{FF2B5EF4-FFF2-40B4-BE49-F238E27FC236}">
                <a16:creationId xmlns:a16="http://schemas.microsoft.com/office/drawing/2014/main" id="{8E4F7E55-08ED-4E1A-9E40-A2088CF646B5}"/>
              </a:ext>
            </a:extLst>
          </p:cNvPr>
          <p:cNvPicPr>
            <a:picLocks noGrp="1" noChangeAspect="1"/>
          </p:cNvPicPr>
          <p:nvPr>
            <p:ph sz="quarter" idx="10"/>
          </p:nvPr>
        </p:nvPicPr>
        <p:blipFill rotWithShape="1">
          <a:blip r:embed="rId3"/>
          <a:srcRect l="25985" t="62738" b="4793"/>
          <a:stretch/>
        </p:blipFill>
        <p:spPr>
          <a:xfrm>
            <a:off x="1477108" y="0"/>
            <a:ext cx="10714891" cy="4700472"/>
          </a:xfrm>
        </p:spPr>
      </p:pic>
      <p:sp>
        <p:nvSpPr>
          <p:cNvPr id="4" name="Footer Placeholder 3">
            <a:extLst>
              <a:ext uri="{FF2B5EF4-FFF2-40B4-BE49-F238E27FC236}">
                <a16:creationId xmlns:a16="http://schemas.microsoft.com/office/drawing/2014/main" id="{B2E86514-1C41-86D4-87D5-5F39333C0E57}"/>
              </a:ext>
            </a:extLst>
          </p:cNvPr>
          <p:cNvSpPr>
            <a:spLocks noGrp="1"/>
          </p:cNvSpPr>
          <p:nvPr>
            <p:ph type="ftr" sz="quarter" idx="12"/>
          </p:nvPr>
        </p:nvSpPr>
        <p:spPr/>
        <p:txBody>
          <a:bodyPr/>
          <a:lstStyle/>
          <a:p>
            <a:endParaRPr lang="en-US"/>
          </a:p>
        </p:txBody>
      </p:sp>
      <p:sp>
        <p:nvSpPr>
          <p:cNvPr id="7" name="TextBox 6">
            <a:extLst>
              <a:ext uri="{FF2B5EF4-FFF2-40B4-BE49-F238E27FC236}">
                <a16:creationId xmlns:a16="http://schemas.microsoft.com/office/drawing/2014/main" id="{7CE3B1F3-520D-4E49-C0CA-7CCBA0353C1A}"/>
              </a:ext>
            </a:extLst>
          </p:cNvPr>
          <p:cNvSpPr txBox="1"/>
          <p:nvPr/>
        </p:nvSpPr>
        <p:spPr>
          <a:xfrm>
            <a:off x="2695956" y="3994091"/>
            <a:ext cx="1938528" cy="646331"/>
          </a:xfrm>
          <a:prstGeom prst="rect">
            <a:avLst/>
          </a:prstGeom>
          <a:noFill/>
        </p:spPr>
        <p:txBody>
          <a:bodyPr wrap="square" rtlCol="0">
            <a:spAutoFit/>
          </a:bodyPr>
          <a:lstStyle/>
          <a:p>
            <a:r>
              <a:rPr lang="en-US" dirty="0">
                <a:solidFill>
                  <a:schemeClr val="tx2"/>
                </a:solidFill>
              </a:rPr>
              <a:t>Volume Change Analysis</a:t>
            </a:r>
          </a:p>
        </p:txBody>
      </p:sp>
      <p:sp>
        <p:nvSpPr>
          <p:cNvPr id="8" name="TextBox 7">
            <a:extLst>
              <a:ext uri="{FF2B5EF4-FFF2-40B4-BE49-F238E27FC236}">
                <a16:creationId xmlns:a16="http://schemas.microsoft.com/office/drawing/2014/main" id="{B6B7B07F-4FAE-3BC9-9130-E6591D5F84B8}"/>
              </a:ext>
            </a:extLst>
          </p:cNvPr>
          <p:cNvSpPr txBox="1"/>
          <p:nvPr/>
        </p:nvSpPr>
        <p:spPr>
          <a:xfrm>
            <a:off x="5930469" y="2828835"/>
            <a:ext cx="1808167" cy="1200329"/>
          </a:xfrm>
          <a:prstGeom prst="rect">
            <a:avLst/>
          </a:prstGeom>
          <a:noFill/>
        </p:spPr>
        <p:txBody>
          <a:bodyPr wrap="square" rtlCol="0">
            <a:spAutoFit/>
          </a:bodyPr>
          <a:lstStyle/>
          <a:p>
            <a:r>
              <a:rPr lang="en-US" dirty="0">
                <a:solidFill>
                  <a:schemeClr val="tx2"/>
                </a:solidFill>
              </a:rPr>
              <a:t>Rating Curve/Trapping Efficiency Analysis</a:t>
            </a:r>
          </a:p>
        </p:txBody>
      </p:sp>
      <p:sp>
        <p:nvSpPr>
          <p:cNvPr id="9" name="TextBox 8">
            <a:extLst>
              <a:ext uri="{FF2B5EF4-FFF2-40B4-BE49-F238E27FC236}">
                <a16:creationId xmlns:a16="http://schemas.microsoft.com/office/drawing/2014/main" id="{198B381B-A593-6189-6135-FF08E118FE47}"/>
              </a:ext>
            </a:extLst>
          </p:cNvPr>
          <p:cNvSpPr txBox="1"/>
          <p:nvPr/>
        </p:nvSpPr>
        <p:spPr>
          <a:xfrm>
            <a:off x="8346032" y="1877341"/>
            <a:ext cx="1975104" cy="646331"/>
          </a:xfrm>
          <a:prstGeom prst="rect">
            <a:avLst/>
          </a:prstGeom>
          <a:noFill/>
        </p:spPr>
        <p:txBody>
          <a:bodyPr wrap="square" rtlCol="0">
            <a:spAutoFit/>
          </a:bodyPr>
          <a:lstStyle/>
          <a:p>
            <a:r>
              <a:rPr lang="en-US" dirty="0">
                <a:solidFill>
                  <a:schemeClr val="tx2"/>
                </a:solidFill>
              </a:rPr>
              <a:t>Numerical Modeling</a:t>
            </a:r>
          </a:p>
        </p:txBody>
      </p:sp>
      <p:sp>
        <p:nvSpPr>
          <p:cNvPr id="10" name="TextBox 9">
            <a:extLst>
              <a:ext uri="{FF2B5EF4-FFF2-40B4-BE49-F238E27FC236}">
                <a16:creationId xmlns:a16="http://schemas.microsoft.com/office/drawing/2014/main" id="{B7B11AF9-D09B-E1A8-8F74-B7C40759E363}"/>
              </a:ext>
            </a:extLst>
          </p:cNvPr>
          <p:cNvSpPr txBox="1"/>
          <p:nvPr/>
        </p:nvSpPr>
        <p:spPr>
          <a:xfrm>
            <a:off x="2599944" y="3354800"/>
            <a:ext cx="1395984" cy="369332"/>
          </a:xfrm>
          <a:prstGeom prst="rect">
            <a:avLst/>
          </a:prstGeom>
          <a:noFill/>
        </p:spPr>
        <p:txBody>
          <a:bodyPr wrap="square" rtlCol="0">
            <a:spAutoFit/>
          </a:bodyPr>
          <a:lstStyle/>
          <a:p>
            <a:r>
              <a:rPr lang="en-US" b="1" dirty="0">
                <a:solidFill>
                  <a:schemeClr val="tx2"/>
                </a:solidFill>
                <a:effectLst>
                  <a:outerShdw blurRad="38100" dist="38100" dir="2700000" algn="tl">
                    <a:srgbClr val="000000">
                      <a:alpha val="43137"/>
                    </a:srgbClr>
                  </a:outerShdw>
                </a:effectLst>
              </a:rPr>
              <a:t>Trendlines</a:t>
            </a:r>
          </a:p>
        </p:txBody>
      </p:sp>
      <p:sp>
        <p:nvSpPr>
          <p:cNvPr id="11" name="TextBox 10">
            <a:extLst>
              <a:ext uri="{FF2B5EF4-FFF2-40B4-BE49-F238E27FC236}">
                <a16:creationId xmlns:a16="http://schemas.microsoft.com/office/drawing/2014/main" id="{1F709D98-FE34-A55F-C3B5-2C5DE5475D07}"/>
              </a:ext>
            </a:extLst>
          </p:cNvPr>
          <p:cNvSpPr txBox="1"/>
          <p:nvPr/>
        </p:nvSpPr>
        <p:spPr>
          <a:xfrm>
            <a:off x="5443781" y="2068982"/>
            <a:ext cx="1395984" cy="646331"/>
          </a:xfrm>
          <a:prstGeom prst="rect">
            <a:avLst/>
          </a:prstGeom>
          <a:noFill/>
        </p:spPr>
        <p:txBody>
          <a:bodyPr wrap="square" rtlCol="0">
            <a:spAutoFit/>
          </a:bodyPr>
          <a:lstStyle/>
          <a:p>
            <a:r>
              <a:rPr lang="en-US" b="1" dirty="0">
                <a:solidFill>
                  <a:schemeClr val="tx2"/>
                </a:solidFill>
                <a:effectLst>
                  <a:outerShdw blurRad="38100" dist="38100" dir="2700000" algn="tl">
                    <a:srgbClr val="000000">
                      <a:alpha val="43137"/>
                    </a:srgbClr>
                  </a:outerShdw>
                </a:effectLst>
              </a:rPr>
              <a:t>Sediment Budget</a:t>
            </a:r>
          </a:p>
        </p:txBody>
      </p:sp>
      <p:sp>
        <p:nvSpPr>
          <p:cNvPr id="12" name="TextBox 11">
            <a:extLst>
              <a:ext uri="{FF2B5EF4-FFF2-40B4-BE49-F238E27FC236}">
                <a16:creationId xmlns:a16="http://schemas.microsoft.com/office/drawing/2014/main" id="{3FE1C0E2-E8B6-400E-E2E4-551F5C63DD80}"/>
              </a:ext>
            </a:extLst>
          </p:cNvPr>
          <p:cNvSpPr txBox="1"/>
          <p:nvPr/>
        </p:nvSpPr>
        <p:spPr>
          <a:xfrm>
            <a:off x="7252113" y="1353001"/>
            <a:ext cx="2904744" cy="369332"/>
          </a:xfrm>
          <a:prstGeom prst="rect">
            <a:avLst/>
          </a:prstGeom>
          <a:noFill/>
        </p:spPr>
        <p:txBody>
          <a:bodyPr wrap="square" rtlCol="0">
            <a:spAutoFit/>
          </a:bodyPr>
          <a:lstStyle/>
          <a:p>
            <a:r>
              <a:rPr lang="en-US" b="1" dirty="0">
                <a:solidFill>
                  <a:schemeClr val="tx2"/>
                </a:solidFill>
                <a:effectLst>
                  <a:outerShdw blurRad="38100" dist="38100" dir="2700000" algn="tl">
                    <a:srgbClr val="000000">
                      <a:alpha val="43137"/>
                    </a:srgbClr>
                  </a:outerShdw>
                </a:effectLst>
              </a:rPr>
              <a:t>Geomorphic Feedbacks</a:t>
            </a:r>
          </a:p>
        </p:txBody>
      </p:sp>
      <p:sp>
        <p:nvSpPr>
          <p:cNvPr id="14" name="TextBox 13">
            <a:extLst>
              <a:ext uri="{FF2B5EF4-FFF2-40B4-BE49-F238E27FC236}">
                <a16:creationId xmlns:a16="http://schemas.microsoft.com/office/drawing/2014/main" id="{946145BA-1645-EF63-3C51-F23B105F2167}"/>
              </a:ext>
            </a:extLst>
          </p:cNvPr>
          <p:cNvSpPr txBox="1"/>
          <p:nvPr/>
        </p:nvSpPr>
        <p:spPr>
          <a:xfrm>
            <a:off x="17367" y="0"/>
            <a:ext cx="6561138" cy="1200329"/>
          </a:xfrm>
          <a:prstGeom prst="rect">
            <a:avLst/>
          </a:prstGeom>
          <a:solidFill>
            <a:schemeClr val="tx1"/>
          </a:solidFill>
        </p:spPr>
        <p:txBody>
          <a:bodyPr wrap="square">
            <a:spAutoFit/>
          </a:bodyPr>
          <a:lstStyle/>
          <a:p>
            <a:r>
              <a:rPr lang="en-US" sz="3600" b="1" dirty="0">
                <a:solidFill>
                  <a:srgbClr val="FFFF00"/>
                </a:solidFill>
                <a:effectLst>
                  <a:outerShdw blurRad="38100" dist="38100" dir="2700000" algn="tl">
                    <a:srgbClr val="000000">
                      <a:alpha val="43137"/>
                    </a:srgbClr>
                  </a:outerShdw>
                </a:effectLst>
              </a:rPr>
              <a:t>Sequential steps for more accurate answers</a:t>
            </a:r>
          </a:p>
        </p:txBody>
      </p:sp>
      <p:sp>
        <p:nvSpPr>
          <p:cNvPr id="3" name="TextBox 2">
            <a:extLst>
              <a:ext uri="{FF2B5EF4-FFF2-40B4-BE49-F238E27FC236}">
                <a16:creationId xmlns:a16="http://schemas.microsoft.com/office/drawing/2014/main" id="{36B0DC65-CA4A-A162-0373-1D589D360B5D}"/>
              </a:ext>
            </a:extLst>
          </p:cNvPr>
          <p:cNvSpPr txBox="1"/>
          <p:nvPr/>
        </p:nvSpPr>
        <p:spPr>
          <a:xfrm>
            <a:off x="1821164" y="4700471"/>
            <a:ext cx="3220697" cy="1815882"/>
          </a:xfrm>
          <a:prstGeom prst="rect">
            <a:avLst/>
          </a:prstGeom>
          <a:noFill/>
        </p:spPr>
        <p:txBody>
          <a:bodyPr wrap="square" rtlCol="0">
            <a:spAutoFit/>
          </a:bodyPr>
          <a:lstStyle/>
          <a:p>
            <a:pPr marL="285750" indent="-285750">
              <a:buFont typeface="Arial" panose="020B0604020202020204" pitchFamily="34" charset="0"/>
              <a:buChar char="•"/>
            </a:pPr>
            <a:r>
              <a:rPr lang="en-US" sz="1600" dirty="0"/>
              <a:t>Quick (2 days)</a:t>
            </a:r>
          </a:p>
          <a:p>
            <a:pPr marL="285750" indent="-285750">
              <a:buFont typeface="Arial" panose="020B0604020202020204" pitchFamily="34" charset="0"/>
              <a:buChar char="•"/>
            </a:pPr>
            <a:r>
              <a:rPr lang="en-US" sz="1600" dirty="0"/>
              <a:t>Screening</a:t>
            </a:r>
          </a:p>
          <a:p>
            <a:pPr marL="285750" indent="-285750">
              <a:buFont typeface="Arial" panose="020B0604020202020204" pitchFamily="34" charset="0"/>
              <a:buChar char="•"/>
            </a:pPr>
            <a:r>
              <a:rPr lang="en-US" sz="1600" dirty="0"/>
              <a:t>Where overall deposition is low</a:t>
            </a:r>
          </a:p>
          <a:p>
            <a:pPr marL="285750" indent="-285750">
              <a:buFont typeface="Arial" panose="020B0604020202020204" pitchFamily="34" charset="0"/>
              <a:buChar char="•"/>
            </a:pPr>
            <a:r>
              <a:rPr lang="en-US" sz="1600" dirty="0"/>
              <a:t>No feedbacks</a:t>
            </a:r>
          </a:p>
          <a:p>
            <a:pPr marL="285750" indent="-285750">
              <a:buFont typeface="Arial" panose="020B0604020202020204" pitchFamily="34" charset="0"/>
              <a:buChar char="•"/>
            </a:pPr>
            <a:r>
              <a:rPr lang="en-US" sz="1600" dirty="0"/>
              <a:t>No changed conditions</a:t>
            </a:r>
          </a:p>
          <a:p>
            <a:pPr marL="285750" indent="-285750">
              <a:buFont typeface="Arial" panose="020B0604020202020204" pitchFamily="34" charset="0"/>
              <a:buChar char="•"/>
            </a:pPr>
            <a:endParaRPr lang="en-US" sz="1600" dirty="0"/>
          </a:p>
        </p:txBody>
      </p:sp>
      <p:sp>
        <p:nvSpPr>
          <p:cNvPr id="5" name="TextBox 4">
            <a:extLst>
              <a:ext uri="{FF2B5EF4-FFF2-40B4-BE49-F238E27FC236}">
                <a16:creationId xmlns:a16="http://schemas.microsoft.com/office/drawing/2014/main" id="{5C3F2FDC-3CBA-A1AB-2FA8-9F62522940C5}"/>
              </a:ext>
            </a:extLst>
          </p:cNvPr>
          <p:cNvSpPr txBox="1"/>
          <p:nvPr/>
        </p:nvSpPr>
        <p:spPr>
          <a:xfrm>
            <a:off x="5143585" y="4700471"/>
            <a:ext cx="3318568" cy="2308324"/>
          </a:xfrm>
          <a:prstGeom prst="rect">
            <a:avLst/>
          </a:prstGeom>
          <a:noFill/>
        </p:spPr>
        <p:txBody>
          <a:bodyPr wrap="square" rtlCol="0">
            <a:spAutoFit/>
          </a:bodyPr>
          <a:lstStyle/>
          <a:p>
            <a:pPr marL="285750" indent="-285750">
              <a:buFont typeface="Arial" panose="020B0604020202020204" pitchFamily="34" charset="0"/>
              <a:buChar char="•"/>
            </a:pPr>
            <a:r>
              <a:rPr lang="en-US" sz="1600" dirty="0"/>
              <a:t>Medium (2 weeks)</a:t>
            </a:r>
          </a:p>
          <a:p>
            <a:pPr marL="285750" indent="-285750">
              <a:buFont typeface="Arial" panose="020B0604020202020204" pitchFamily="34" charset="0"/>
              <a:buChar char="•"/>
            </a:pPr>
            <a:r>
              <a:rPr lang="en-US" sz="1600" dirty="0"/>
              <a:t>Where overall deposition is high</a:t>
            </a:r>
          </a:p>
          <a:p>
            <a:pPr marL="285750" indent="-285750">
              <a:buFont typeface="Arial" panose="020B0604020202020204" pitchFamily="34" charset="0"/>
              <a:buChar char="•"/>
            </a:pPr>
            <a:r>
              <a:rPr lang="en-US" sz="1600" dirty="0"/>
              <a:t>Trapping efficiency feedback</a:t>
            </a:r>
          </a:p>
          <a:p>
            <a:pPr marL="285750" indent="-285750">
              <a:buFont typeface="Arial" panose="020B0604020202020204" pitchFamily="34" charset="0"/>
              <a:buChar char="•"/>
            </a:pPr>
            <a:r>
              <a:rPr lang="en-US" sz="1600" dirty="0"/>
              <a:t>Can include changed conditions</a:t>
            </a:r>
          </a:p>
          <a:p>
            <a:pPr marL="285750" indent="-285750">
              <a:buFont typeface="Arial" panose="020B0604020202020204" pitchFamily="34" charset="0"/>
              <a:buChar char="•"/>
            </a:pPr>
            <a:r>
              <a:rPr lang="en-US" sz="1600" dirty="0"/>
              <a:t>Can assess some sluicing/routing/flushing options</a:t>
            </a:r>
          </a:p>
          <a:p>
            <a:pPr marL="285750" indent="-285750">
              <a:buFont typeface="Arial" panose="020B0604020202020204" pitchFamily="34" charset="0"/>
              <a:buChar char="•"/>
            </a:pPr>
            <a:endParaRPr lang="en-US" sz="1600" dirty="0"/>
          </a:p>
        </p:txBody>
      </p:sp>
      <p:sp>
        <p:nvSpPr>
          <p:cNvPr id="13" name="TextBox 12">
            <a:extLst>
              <a:ext uri="{FF2B5EF4-FFF2-40B4-BE49-F238E27FC236}">
                <a16:creationId xmlns:a16="http://schemas.microsoft.com/office/drawing/2014/main" id="{D679D715-E6DE-7CF4-D521-026E11D66436}"/>
              </a:ext>
            </a:extLst>
          </p:cNvPr>
          <p:cNvSpPr txBox="1"/>
          <p:nvPr/>
        </p:nvSpPr>
        <p:spPr>
          <a:xfrm>
            <a:off x="8817737" y="4757820"/>
            <a:ext cx="3405887" cy="2062103"/>
          </a:xfrm>
          <a:prstGeom prst="rect">
            <a:avLst/>
          </a:prstGeom>
          <a:noFill/>
        </p:spPr>
        <p:txBody>
          <a:bodyPr wrap="square" rtlCol="0">
            <a:spAutoFit/>
          </a:bodyPr>
          <a:lstStyle/>
          <a:p>
            <a:pPr marL="285750" indent="-285750">
              <a:buFont typeface="Arial" panose="020B0604020202020204" pitchFamily="34" charset="0"/>
              <a:buChar char="•"/>
            </a:pPr>
            <a:r>
              <a:rPr lang="en-US" sz="1600" dirty="0"/>
              <a:t>Long (4 months)</a:t>
            </a:r>
          </a:p>
          <a:p>
            <a:pPr marL="285750" indent="-285750">
              <a:buFont typeface="Arial" panose="020B0604020202020204" pitchFamily="34" charset="0"/>
              <a:buChar char="•"/>
            </a:pPr>
            <a:r>
              <a:rPr lang="en-US" sz="1600" dirty="0"/>
              <a:t>Where overall deposition is high</a:t>
            </a:r>
          </a:p>
          <a:p>
            <a:pPr marL="285750" indent="-285750">
              <a:buFont typeface="Arial" panose="020B0604020202020204" pitchFamily="34" charset="0"/>
              <a:buChar char="•"/>
            </a:pPr>
            <a:r>
              <a:rPr lang="en-US" sz="1600" dirty="0"/>
              <a:t>Trapping efficiency and upstream deposition feedbacks</a:t>
            </a:r>
          </a:p>
          <a:p>
            <a:pPr marL="285750" indent="-285750">
              <a:buFont typeface="Arial" panose="020B0604020202020204" pitchFamily="34" charset="0"/>
              <a:buChar char="•"/>
            </a:pPr>
            <a:r>
              <a:rPr lang="en-US" sz="1600" dirty="0"/>
              <a:t>Can include changed conditions</a:t>
            </a:r>
          </a:p>
          <a:p>
            <a:pPr marL="285750" indent="-285750">
              <a:buFont typeface="Arial" panose="020B0604020202020204" pitchFamily="34" charset="0"/>
              <a:buChar char="•"/>
            </a:pPr>
            <a:r>
              <a:rPr lang="en-US" sz="1600" dirty="0"/>
              <a:t>More accurate for delta progression, full and partial drawdown flushes</a:t>
            </a:r>
          </a:p>
        </p:txBody>
      </p:sp>
    </p:spTree>
    <p:extLst>
      <p:ext uri="{BB962C8B-B14F-4D97-AF65-F5344CB8AC3E}">
        <p14:creationId xmlns:p14="http://schemas.microsoft.com/office/powerpoint/2010/main" val="36254318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DE2AF7C-7A4E-39E9-594A-D4DEEB1B2D7C}"/>
              </a:ext>
            </a:extLst>
          </p:cNvPr>
          <p:cNvSpPr>
            <a:spLocks noGrp="1"/>
          </p:cNvSpPr>
          <p:nvPr>
            <p:ph type="title"/>
          </p:nvPr>
        </p:nvSpPr>
        <p:spPr/>
        <p:txBody>
          <a:bodyPr/>
          <a:lstStyle/>
          <a:p>
            <a:r>
              <a:rPr lang="en-US" dirty="0"/>
              <a:t>Timeline For Sedimentation Analysis</a:t>
            </a:r>
          </a:p>
        </p:txBody>
      </p:sp>
      <p:grpSp>
        <p:nvGrpSpPr>
          <p:cNvPr id="17" name="Group 16">
            <a:extLst>
              <a:ext uri="{FF2B5EF4-FFF2-40B4-BE49-F238E27FC236}">
                <a16:creationId xmlns:a16="http://schemas.microsoft.com/office/drawing/2014/main" id="{6B02E161-D401-C141-0029-5F1ED5862195}"/>
              </a:ext>
            </a:extLst>
          </p:cNvPr>
          <p:cNvGrpSpPr/>
          <p:nvPr/>
        </p:nvGrpSpPr>
        <p:grpSpPr>
          <a:xfrm>
            <a:off x="1860177" y="1003686"/>
            <a:ext cx="1501588" cy="1131794"/>
            <a:chOff x="1860177" y="1003686"/>
            <a:chExt cx="1501588" cy="1131794"/>
          </a:xfrm>
        </p:grpSpPr>
        <p:sp>
          <p:nvSpPr>
            <p:cNvPr id="7" name="Rectangle 6">
              <a:extLst>
                <a:ext uri="{FF2B5EF4-FFF2-40B4-BE49-F238E27FC236}">
                  <a16:creationId xmlns:a16="http://schemas.microsoft.com/office/drawing/2014/main" id="{44132F1C-1A31-B416-7DBD-4724471B8F10}"/>
                </a:ext>
              </a:extLst>
            </p:cNvPr>
            <p:cNvSpPr/>
            <p:nvPr/>
          </p:nvSpPr>
          <p:spPr>
            <a:xfrm>
              <a:off x="3209365" y="1003686"/>
              <a:ext cx="152400" cy="1131794"/>
            </a:xfrm>
            <a:prstGeom prst="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Freeform: Shape 11">
              <a:extLst>
                <a:ext uri="{FF2B5EF4-FFF2-40B4-BE49-F238E27FC236}">
                  <a16:creationId xmlns:a16="http://schemas.microsoft.com/office/drawing/2014/main" id="{92AB1DA0-EC75-0390-880F-A65DE6B6A064}"/>
                </a:ext>
              </a:extLst>
            </p:cNvPr>
            <p:cNvSpPr/>
            <p:nvPr/>
          </p:nvSpPr>
          <p:spPr>
            <a:xfrm>
              <a:off x="1860177" y="1167292"/>
              <a:ext cx="1425388" cy="968188"/>
            </a:xfrm>
            <a:custGeom>
              <a:avLst/>
              <a:gdLst>
                <a:gd name="connsiteX0" fmla="*/ 1425388 w 1425388"/>
                <a:gd name="connsiteY0" fmla="*/ 968188 h 968188"/>
                <a:gd name="connsiteX1" fmla="*/ 8965 w 1425388"/>
                <a:gd name="connsiteY1" fmla="*/ 0 h 968188"/>
                <a:gd name="connsiteX2" fmla="*/ 0 w 1425388"/>
                <a:gd name="connsiteY2" fmla="*/ 896471 h 968188"/>
                <a:gd name="connsiteX3" fmla="*/ 1425388 w 1425388"/>
                <a:gd name="connsiteY3" fmla="*/ 968188 h 968188"/>
                <a:gd name="connsiteX0" fmla="*/ 1425388 w 1425388"/>
                <a:gd name="connsiteY0" fmla="*/ 968188 h 986906"/>
                <a:gd name="connsiteX1" fmla="*/ 8965 w 1425388"/>
                <a:gd name="connsiteY1" fmla="*/ 0 h 986906"/>
                <a:gd name="connsiteX2" fmla="*/ 0 w 1425388"/>
                <a:gd name="connsiteY2" fmla="*/ 986906 h 986906"/>
                <a:gd name="connsiteX3" fmla="*/ 1425388 w 1425388"/>
                <a:gd name="connsiteY3" fmla="*/ 968188 h 986906"/>
                <a:gd name="connsiteX0" fmla="*/ 1425388 w 1425388"/>
                <a:gd name="connsiteY0" fmla="*/ 968188 h 968188"/>
                <a:gd name="connsiteX1" fmla="*/ 8965 w 1425388"/>
                <a:gd name="connsiteY1" fmla="*/ 0 h 968188"/>
                <a:gd name="connsiteX2" fmla="*/ 0 w 1425388"/>
                <a:gd name="connsiteY2" fmla="*/ 936664 h 968188"/>
                <a:gd name="connsiteX3" fmla="*/ 1425388 w 1425388"/>
                <a:gd name="connsiteY3" fmla="*/ 968188 h 968188"/>
              </a:gdLst>
              <a:ahLst/>
              <a:cxnLst>
                <a:cxn ang="0">
                  <a:pos x="connsiteX0" y="connsiteY0"/>
                </a:cxn>
                <a:cxn ang="0">
                  <a:pos x="connsiteX1" y="connsiteY1"/>
                </a:cxn>
                <a:cxn ang="0">
                  <a:pos x="connsiteX2" y="connsiteY2"/>
                </a:cxn>
                <a:cxn ang="0">
                  <a:pos x="connsiteX3" y="connsiteY3"/>
                </a:cxn>
              </a:cxnLst>
              <a:rect l="l" t="t" r="r" b="b"/>
              <a:pathLst>
                <a:path w="1425388" h="968188">
                  <a:moveTo>
                    <a:pt x="1425388" y="968188"/>
                  </a:moveTo>
                  <a:lnTo>
                    <a:pt x="8965" y="0"/>
                  </a:lnTo>
                  <a:cubicBezTo>
                    <a:pt x="5977" y="298824"/>
                    <a:pt x="2988" y="637840"/>
                    <a:pt x="0" y="936664"/>
                  </a:cubicBezTo>
                  <a:lnTo>
                    <a:pt x="1425388" y="968188"/>
                  </a:lnTo>
                  <a:close/>
                </a:path>
              </a:pathLst>
            </a:custGeom>
            <a:solidFill>
              <a:schemeClr val="accent3">
                <a:lumMod val="75000"/>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Freeform: Shape 15">
              <a:extLst>
                <a:ext uri="{FF2B5EF4-FFF2-40B4-BE49-F238E27FC236}">
                  <a16:creationId xmlns:a16="http://schemas.microsoft.com/office/drawing/2014/main" id="{417F0707-2908-0FA0-94CD-0E3DCD46A12F}"/>
                </a:ext>
              </a:extLst>
            </p:cNvPr>
            <p:cNvSpPr/>
            <p:nvPr/>
          </p:nvSpPr>
          <p:spPr>
            <a:xfrm>
              <a:off x="2280730" y="1482229"/>
              <a:ext cx="944545" cy="622998"/>
            </a:xfrm>
            <a:custGeom>
              <a:avLst/>
              <a:gdLst>
                <a:gd name="connsiteX0" fmla="*/ 914400 w 944545"/>
                <a:gd name="connsiteY0" fmla="*/ 20097 h 622998"/>
                <a:gd name="connsiteX1" fmla="*/ 0 w 944545"/>
                <a:gd name="connsiteY1" fmla="*/ 0 h 622998"/>
                <a:gd name="connsiteX2" fmla="*/ 944545 w 944545"/>
                <a:gd name="connsiteY2" fmla="*/ 622998 h 622998"/>
                <a:gd name="connsiteX3" fmla="*/ 914400 w 944545"/>
                <a:gd name="connsiteY3" fmla="*/ 20097 h 622998"/>
                <a:gd name="connsiteX0" fmla="*/ 934497 w 944545"/>
                <a:gd name="connsiteY0" fmla="*/ 30145 h 622998"/>
                <a:gd name="connsiteX1" fmla="*/ 0 w 944545"/>
                <a:gd name="connsiteY1" fmla="*/ 0 h 622998"/>
                <a:gd name="connsiteX2" fmla="*/ 944545 w 944545"/>
                <a:gd name="connsiteY2" fmla="*/ 622998 h 622998"/>
                <a:gd name="connsiteX3" fmla="*/ 934497 w 944545"/>
                <a:gd name="connsiteY3" fmla="*/ 30145 h 622998"/>
              </a:gdLst>
              <a:ahLst/>
              <a:cxnLst>
                <a:cxn ang="0">
                  <a:pos x="connsiteX0" y="connsiteY0"/>
                </a:cxn>
                <a:cxn ang="0">
                  <a:pos x="connsiteX1" y="connsiteY1"/>
                </a:cxn>
                <a:cxn ang="0">
                  <a:pos x="connsiteX2" y="connsiteY2"/>
                </a:cxn>
                <a:cxn ang="0">
                  <a:pos x="connsiteX3" y="connsiteY3"/>
                </a:cxn>
              </a:cxnLst>
              <a:rect l="l" t="t" r="r" b="b"/>
              <a:pathLst>
                <a:path w="944545" h="622998">
                  <a:moveTo>
                    <a:pt x="934497" y="30145"/>
                  </a:moveTo>
                  <a:lnTo>
                    <a:pt x="0" y="0"/>
                  </a:lnTo>
                  <a:lnTo>
                    <a:pt x="944545" y="622998"/>
                  </a:lnTo>
                  <a:lnTo>
                    <a:pt x="934497" y="30145"/>
                  </a:lnTo>
                  <a:close/>
                </a:path>
              </a:pathLst>
            </a:custGeom>
            <a:solidFill>
              <a:srgbClr val="00B0F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18" name="Group 17">
            <a:extLst>
              <a:ext uri="{FF2B5EF4-FFF2-40B4-BE49-F238E27FC236}">
                <a16:creationId xmlns:a16="http://schemas.microsoft.com/office/drawing/2014/main" id="{BE4CE983-3D52-96E0-7600-71F2155B06EE}"/>
              </a:ext>
            </a:extLst>
          </p:cNvPr>
          <p:cNvGrpSpPr/>
          <p:nvPr/>
        </p:nvGrpSpPr>
        <p:grpSpPr>
          <a:xfrm>
            <a:off x="1860177" y="2390359"/>
            <a:ext cx="1501588" cy="1131794"/>
            <a:chOff x="1860177" y="1003686"/>
            <a:chExt cx="1501588" cy="1131794"/>
          </a:xfrm>
        </p:grpSpPr>
        <p:sp>
          <p:nvSpPr>
            <p:cNvPr id="19" name="Rectangle 18">
              <a:extLst>
                <a:ext uri="{FF2B5EF4-FFF2-40B4-BE49-F238E27FC236}">
                  <a16:creationId xmlns:a16="http://schemas.microsoft.com/office/drawing/2014/main" id="{2007DE95-CC93-3625-3D1F-9C81A3763597}"/>
                </a:ext>
              </a:extLst>
            </p:cNvPr>
            <p:cNvSpPr/>
            <p:nvPr/>
          </p:nvSpPr>
          <p:spPr>
            <a:xfrm>
              <a:off x="3209365" y="1003686"/>
              <a:ext cx="152400" cy="1131794"/>
            </a:xfrm>
            <a:prstGeom prst="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Freeform: Shape 19">
              <a:extLst>
                <a:ext uri="{FF2B5EF4-FFF2-40B4-BE49-F238E27FC236}">
                  <a16:creationId xmlns:a16="http://schemas.microsoft.com/office/drawing/2014/main" id="{1E62074A-9030-0433-C12E-809F067E17F9}"/>
                </a:ext>
              </a:extLst>
            </p:cNvPr>
            <p:cNvSpPr/>
            <p:nvPr/>
          </p:nvSpPr>
          <p:spPr>
            <a:xfrm>
              <a:off x="1860177" y="1167292"/>
              <a:ext cx="1425388" cy="968188"/>
            </a:xfrm>
            <a:custGeom>
              <a:avLst/>
              <a:gdLst>
                <a:gd name="connsiteX0" fmla="*/ 1425388 w 1425388"/>
                <a:gd name="connsiteY0" fmla="*/ 968188 h 968188"/>
                <a:gd name="connsiteX1" fmla="*/ 8965 w 1425388"/>
                <a:gd name="connsiteY1" fmla="*/ 0 h 968188"/>
                <a:gd name="connsiteX2" fmla="*/ 0 w 1425388"/>
                <a:gd name="connsiteY2" fmla="*/ 896471 h 968188"/>
                <a:gd name="connsiteX3" fmla="*/ 1425388 w 1425388"/>
                <a:gd name="connsiteY3" fmla="*/ 968188 h 968188"/>
                <a:gd name="connsiteX0" fmla="*/ 1425388 w 1425388"/>
                <a:gd name="connsiteY0" fmla="*/ 968188 h 986906"/>
                <a:gd name="connsiteX1" fmla="*/ 8965 w 1425388"/>
                <a:gd name="connsiteY1" fmla="*/ 0 h 986906"/>
                <a:gd name="connsiteX2" fmla="*/ 0 w 1425388"/>
                <a:gd name="connsiteY2" fmla="*/ 986906 h 986906"/>
                <a:gd name="connsiteX3" fmla="*/ 1425388 w 1425388"/>
                <a:gd name="connsiteY3" fmla="*/ 968188 h 986906"/>
                <a:gd name="connsiteX0" fmla="*/ 1425388 w 1425388"/>
                <a:gd name="connsiteY0" fmla="*/ 968188 h 968188"/>
                <a:gd name="connsiteX1" fmla="*/ 8965 w 1425388"/>
                <a:gd name="connsiteY1" fmla="*/ 0 h 968188"/>
                <a:gd name="connsiteX2" fmla="*/ 0 w 1425388"/>
                <a:gd name="connsiteY2" fmla="*/ 936664 h 968188"/>
                <a:gd name="connsiteX3" fmla="*/ 1425388 w 1425388"/>
                <a:gd name="connsiteY3" fmla="*/ 968188 h 968188"/>
              </a:gdLst>
              <a:ahLst/>
              <a:cxnLst>
                <a:cxn ang="0">
                  <a:pos x="connsiteX0" y="connsiteY0"/>
                </a:cxn>
                <a:cxn ang="0">
                  <a:pos x="connsiteX1" y="connsiteY1"/>
                </a:cxn>
                <a:cxn ang="0">
                  <a:pos x="connsiteX2" y="connsiteY2"/>
                </a:cxn>
                <a:cxn ang="0">
                  <a:pos x="connsiteX3" y="connsiteY3"/>
                </a:cxn>
              </a:cxnLst>
              <a:rect l="l" t="t" r="r" b="b"/>
              <a:pathLst>
                <a:path w="1425388" h="968188">
                  <a:moveTo>
                    <a:pt x="1425388" y="968188"/>
                  </a:moveTo>
                  <a:lnTo>
                    <a:pt x="8965" y="0"/>
                  </a:lnTo>
                  <a:cubicBezTo>
                    <a:pt x="5977" y="298824"/>
                    <a:pt x="2988" y="637840"/>
                    <a:pt x="0" y="936664"/>
                  </a:cubicBezTo>
                  <a:lnTo>
                    <a:pt x="1425388" y="968188"/>
                  </a:lnTo>
                  <a:close/>
                </a:path>
              </a:pathLst>
            </a:custGeom>
            <a:solidFill>
              <a:schemeClr val="accent3">
                <a:lumMod val="75000"/>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Freeform: Shape 20">
              <a:extLst>
                <a:ext uri="{FF2B5EF4-FFF2-40B4-BE49-F238E27FC236}">
                  <a16:creationId xmlns:a16="http://schemas.microsoft.com/office/drawing/2014/main" id="{D5A4C374-25AC-CEA0-BAEE-8A91F9B7D948}"/>
                </a:ext>
              </a:extLst>
            </p:cNvPr>
            <p:cNvSpPr/>
            <p:nvPr/>
          </p:nvSpPr>
          <p:spPr>
            <a:xfrm>
              <a:off x="2280730" y="1482229"/>
              <a:ext cx="944545" cy="622998"/>
            </a:xfrm>
            <a:custGeom>
              <a:avLst/>
              <a:gdLst>
                <a:gd name="connsiteX0" fmla="*/ 914400 w 944545"/>
                <a:gd name="connsiteY0" fmla="*/ 20097 h 622998"/>
                <a:gd name="connsiteX1" fmla="*/ 0 w 944545"/>
                <a:gd name="connsiteY1" fmla="*/ 0 h 622998"/>
                <a:gd name="connsiteX2" fmla="*/ 944545 w 944545"/>
                <a:gd name="connsiteY2" fmla="*/ 622998 h 622998"/>
                <a:gd name="connsiteX3" fmla="*/ 914400 w 944545"/>
                <a:gd name="connsiteY3" fmla="*/ 20097 h 622998"/>
                <a:gd name="connsiteX0" fmla="*/ 934497 w 944545"/>
                <a:gd name="connsiteY0" fmla="*/ 30145 h 622998"/>
                <a:gd name="connsiteX1" fmla="*/ 0 w 944545"/>
                <a:gd name="connsiteY1" fmla="*/ 0 h 622998"/>
                <a:gd name="connsiteX2" fmla="*/ 944545 w 944545"/>
                <a:gd name="connsiteY2" fmla="*/ 622998 h 622998"/>
                <a:gd name="connsiteX3" fmla="*/ 934497 w 944545"/>
                <a:gd name="connsiteY3" fmla="*/ 30145 h 622998"/>
              </a:gdLst>
              <a:ahLst/>
              <a:cxnLst>
                <a:cxn ang="0">
                  <a:pos x="connsiteX0" y="connsiteY0"/>
                </a:cxn>
                <a:cxn ang="0">
                  <a:pos x="connsiteX1" y="connsiteY1"/>
                </a:cxn>
                <a:cxn ang="0">
                  <a:pos x="connsiteX2" y="connsiteY2"/>
                </a:cxn>
                <a:cxn ang="0">
                  <a:pos x="connsiteX3" y="connsiteY3"/>
                </a:cxn>
              </a:cxnLst>
              <a:rect l="l" t="t" r="r" b="b"/>
              <a:pathLst>
                <a:path w="944545" h="622998">
                  <a:moveTo>
                    <a:pt x="934497" y="30145"/>
                  </a:moveTo>
                  <a:lnTo>
                    <a:pt x="0" y="0"/>
                  </a:lnTo>
                  <a:lnTo>
                    <a:pt x="944545" y="622998"/>
                  </a:lnTo>
                  <a:lnTo>
                    <a:pt x="934497" y="30145"/>
                  </a:lnTo>
                  <a:close/>
                </a:path>
              </a:pathLst>
            </a:custGeom>
            <a:solidFill>
              <a:srgbClr val="00B0F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22" name="Group 21">
            <a:extLst>
              <a:ext uri="{FF2B5EF4-FFF2-40B4-BE49-F238E27FC236}">
                <a16:creationId xmlns:a16="http://schemas.microsoft.com/office/drawing/2014/main" id="{A570A298-36AA-2C3E-B330-4753599C891B}"/>
              </a:ext>
            </a:extLst>
          </p:cNvPr>
          <p:cNvGrpSpPr/>
          <p:nvPr/>
        </p:nvGrpSpPr>
        <p:grpSpPr>
          <a:xfrm>
            <a:off x="1860177" y="3857621"/>
            <a:ext cx="1501588" cy="1131794"/>
            <a:chOff x="1860177" y="1003686"/>
            <a:chExt cx="1501588" cy="1131794"/>
          </a:xfrm>
        </p:grpSpPr>
        <p:sp>
          <p:nvSpPr>
            <p:cNvPr id="23" name="Rectangle 22">
              <a:extLst>
                <a:ext uri="{FF2B5EF4-FFF2-40B4-BE49-F238E27FC236}">
                  <a16:creationId xmlns:a16="http://schemas.microsoft.com/office/drawing/2014/main" id="{3F867ADA-097C-771F-6918-AFF3CD7BDD21}"/>
                </a:ext>
              </a:extLst>
            </p:cNvPr>
            <p:cNvSpPr/>
            <p:nvPr/>
          </p:nvSpPr>
          <p:spPr>
            <a:xfrm>
              <a:off x="3209365" y="1003686"/>
              <a:ext cx="152400" cy="1131794"/>
            </a:xfrm>
            <a:prstGeom prst="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Freeform: Shape 23">
              <a:extLst>
                <a:ext uri="{FF2B5EF4-FFF2-40B4-BE49-F238E27FC236}">
                  <a16:creationId xmlns:a16="http://schemas.microsoft.com/office/drawing/2014/main" id="{650EC3A6-A24C-4AD2-D8EA-36E959041E2B}"/>
                </a:ext>
              </a:extLst>
            </p:cNvPr>
            <p:cNvSpPr/>
            <p:nvPr/>
          </p:nvSpPr>
          <p:spPr>
            <a:xfrm>
              <a:off x="1860177" y="1167292"/>
              <a:ext cx="1425388" cy="968188"/>
            </a:xfrm>
            <a:custGeom>
              <a:avLst/>
              <a:gdLst>
                <a:gd name="connsiteX0" fmla="*/ 1425388 w 1425388"/>
                <a:gd name="connsiteY0" fmla="*/ 968188 h 968188"/>
                <a:gd name="connsiteX1" fmla="*/ 8965 w 1425388"/>
                <a:gd name="connsiteY1" fmla="*/ 0 h 968188"/>
                <a:gd name="connsiteX2" fmla="*/ 0 w 1425388"/>
                <a:gd name="connsiteY2" fmla="*/ 896471 h 968188"/>
                <a:gd name="connsiteX3" fmla="*/ 1425388 w 1425388"/>
                <a:gd name="connsiteY3" fmla="*/ 968188 h 968188"/>
                <a:gd name="connsiteX0" fmla="*/ 1425388 w 1425388"/>
                <a:gd name="connsiteY0" fmla="*/ 968188 h 986906"/>
                <a:gd name="connsiteX1" fmla="*/ 8965 w 1425388"/>
                <a:gd name="connsiteY1" fmla="*/ 0 h 986906"/>
                <a:gd name="connsiteX2" fmla="*/ 0 w 1425388"/>
                <a:gd name="connsiteY2" fmla="*/ 986906 h 986906"/>
                <a:gd name="connsiteX3" fmla="*/ 1425388 w 1425388"/>
                <a:gd name="connsiteY3" fmla="*/ 968188 h 986906"/>
                <a:gd name="connsiteX0" fmla="*/ 1425388 w 1425388"/>
                <a:gd name="connsiteY0" fmla="*/ 968188 h 968188"/>
                <a:gd name="connsiteX1" fmla="*/ 8965 w 1425388"/>
                <a:gd name="connsiteY1" fmla="*/ 0 h 968188"/>
                <a:gd name="connsiteX2" fmla="*/ 0 w 1425388"/>
                <a:gd name="connsiteY2" fmla="*/ 936664 h 968188"/>
                <a:gd name="connsiteX3" fmla="*/ 1425388 w 1425388"/>
                <a:gd name="connsiteY3" fmla="*/ 968188 h 968188"/>
              </a:gdLst>
              <a:ahLst/>
              <a:cxnLst>
                <a:cxn ang="0">
                  <a:pos x="connsiteX0" y="connsiteY0"/>
                </a:cxn>
                <a:cxn ang="0">
                  <a:pos x="connsiteX1" y="connsiteY1"/>
                </a:cxn>
                <a:cxn ang="0">
                  <a:pos x="connsiteX2" y="connsiteY2"/>
                </a:cxn>
                <a:cxn ang="0">
                  <a:pos x="connsiteX3" y="connsiteY3"/>
                </a:cxn>
              </a:cxnLst>
              <a:rect l="l" t="t" r="r" b="b"/>
              <a:pathLst>
                <a:path w="1425388" h="968188">
                  <a:moveTo>
                    <a:pt x="1425388" y="968188"/>
                  </a:moveTo>
                  <a:lnTo>
                    <a:pt x="8965" y="0"/>
                  </a:lnTo>
                  <a:cubicBezTo>
                    <a:pt x="5977" y="298824"/>
                    <a:pt x="2988" y="637840"/>
                    <a:pt x="0" y="936664"/>
                  </a:cubicBezTo>
                  <a:lnTo>
                    <a:pt x="1425388" y="968188"/>
                  </a:lnTo>
                  <a:close/>
                </a:path>
              </a:pathLst>
            </a:custGeom>
            <a:solidFill>
              <a:schemeClr val="accent3">
                <a:lumMod val="75000"/>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Freeform: Shape 24">
              <a:extLst>
                <a:ext uri="{FF2B5EF4-FFF2-40B4-BE49-F238E27FC236}">
                  <a16:creationId xmlns:a16="http://schemas.microsoft.com/office/drawing/2014/main" id="{6E0167E8-2CDD-CD2A-F44F-135A10581601}"/>
                </a:ext>
              </a:extLst>
            </p:cNvPr>
            <p:cNvSpPr/>
            <p:nvPr/>
          </p:nvSpPr>
          <p:spPr>
            <a:xfrm>
              <a:off x="2280730" y="1482229"/>
              <a:ext cx="944545" cy="622998"/>
            </a:xfrm>
            <a:custGeom>
              <a:avLst/>
              <a:gdLst>
                <a:gd name="connsiteX0" fmla="*/ 914400 w 944545"/>
                <a:gd name="connsiteY0" fmla="*/ 20097 h 622998"/>
                <a:gd name="connsiteX1" fmla="*/ 0 w 944545"/>
                <a:gd name="connsiteY1" fmla="*/ 0 h 622998"/>
                <a:gd name="connsiteX2" fmla="*/ 944545 w 944545"/>
                <a:gd name="connsiteY2" fmla="*/ 622998 h 622998"/>
                <a:gd name="connsiteX3" fmla="*/ 914400 w 944545"/>
                <a:gd name="connsiteY3" fmla="*/ 20097 h 622998"/>
                <a:gd name="connsiteX0" fmla="*/ 934497 w 944545"/>
                <a:gd name="connsiteY0" fmla="*/ 30145 h 622998"/>
                <a:gd name="connsiteX1" fmla="*/ 0 w 944545"/>
                <a:gd name="connsiteY1" fmla="*/ 0 h 622998"/>
                <a:gd name="connsiteX2" fmla="*/ 944545 w 944545"/>
                <a:gd name="connsiteY2" fmla="*/ 622998 h 622998"/>
                <a:gd name="connsiteX3" fmla="*/ 934497 w 944545"/>
                <a:gd name="connsiteY3" fmla="*/ 30145 h 622998"/>
              </a:gdLst>
              <a:ahLst/>
              <a:cxnLst>
                <a:cxn ang="0">
                  <a:pos x="connsiteX0" y="connsiteY0"/>
                </a:cxn>
                <a:cxn ang="0">
                  <a:pos x="connsiteX1" y="connsiteY1"/>
                </a:cxn>
                <a:cxn ang="0">
                  <a:pos x="connsiteX2" y="connsiteY2"/>
                </a:cxn>
                <a:cxn ang="0">
                  <a:pos x="connsiteX3" y="connsiteY3"/>
                </a:cxn>
              </a:cxnLst>
              <a:rect l="l" t="t" r="r" b="b"/>
              <a:pathLst>
                <a:path w="944545" h="622998">
                  <a:moveTo>
                    <a:pt x="934497" y="30145"/>
                  </a:moveTo>
                  <a:lnTo>
                    <a:pt x="0" y="0"/>
                  </a:lnTo>
                  <a:lnTo>
                    <a:pt x="944545" y="622998"/>
                  </a:lnTo>
                  <a:lnTo>
                    <a:pt x="934497" y="30145"/>
                  </a:lnTo>
                  <a:close/>
                </a:path>
              </a:pathLst>
            </a:custGeom>
            <a:solidFill>
              <a:srgbClr val="00B0F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26" name="Group 25">
            <a:extLst>
              <a:ext uri="{FF2B5EF4-FFF2-40B4-BE49-F238E27FC236}">
                <a16:creationId xmlns:a16="http://schemas.microsoft.com/office/drawing/2014/main" id="{69F38B76-0D2A-50E5-AF38-DA3A4CF4A919}"/>
              </a:ext>
            </a:extLst>
          </p:cNvPr>
          <p:cNvGrpSpPr/>
          <p:nvPr/>
        </p:nvGrpSpPr>
        <p:grpSpPr>
          <a:xfrm>
            <a:off x="1860177" y="5375771"/>
            <a:ext cx="1501588" cy="1131794"/>
            <a:chOff x="1860177" y="1003686"/>
            <a:chExt cx="1501588" cy="1131794"/>
          </a:xfrm>
        </p:grpSpPr>
        <p:sp>
          <p:nvSpPr>
            <p:cNvPr id="27" name="Rectangle 26">
              <a:extLst>
                <a:ext uri="{FF2B5EF4-FFF2-40B4-BE49-F238E27FC236}">
                  <a16:creationId xmlns:a16="http://schemas.microsoft.com/office/drawing/2014/main" id="{F84C90C5-799F-2C6E-23F3-FC35FAB2B598}"/>
                </a:ext>
              </a:extLst>
            </p:cNvPr>
            <p:cNvSpPr/>
            <p:nvPr/>
          </p:nvSpPr>
          <p:spPr>
            <a:xfrm>
              <a:off x="3209365" y="1003686"/>
              <a:ext cx="152400" cy="1131794"/>
            </a:xfrm>
            <a:prstGeom prst="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8" name="Freeform: Shape 27">
              <a:extLst>
                <a:ext uri="{FF2B5EF4-FFF2-40B4-BE49-F238E27FC236}">
                  <a16:creationId xmlns:a16="http://schemas.microsoft.com/office/drawing/2014/main" id="{B93CB966-E3EF-14B0-6EEE-6E0D9B0D3843}"/>
                </a:ext>
              </a:extLst>
            </p:cNvPr>
            <p:cNvSpPr/>
            <p:nvPr/>
          </p:nvSpPr>
          <p:spPr>
            <a:xfrm>
              <a:off x="1860177" y="1167292"/>
              <a:ext cx="1425388" cy="968188"/>
            </a:xfrm>
            <a:custGeom>
              <a:avLst/>
              <a:gdLst>
                <a:gd name="connsiteX0" fmla="*/ 1425388 w 1425388"/>
                <a:gd name="connsiteY0" fmla="*/ 968188 h 968188"/>
                <a:gd name="connsiteX1" fmla="*/ 8965 w 1425388"/>
                <a:gd name="connsiteY1" fmla="*/ 0 h 968188"/>
                <a:gd name="connsiteX2" fmla="*/ 0 w 1425388"/>
                <a:gd name="connsiteY2" fmla="*/ 896471 h 968188"/>
                <a:gd name="connsiteX3" fmla="*/ 1425388 w 1425388"/>
                <a:gd name="connsiteY3" fmla="*/ 968188 h 968188"/>
                <a:gd name="connsiteX0" fmla="*/ 1425388 w 1425388"/>
                <a:gd name="connsiteY0" fmla="*/ 968188 h 986906"/>
                <a:gd name="connsiteX1" fmla="*/ 8965 w 1425388"/>
                <a:gd name="connsiteY1" fmla="*/ 0 h 986906"/>
                <a:gd name="connsiteX2" fmla="*/ 0 w 1425388"/>
                <a:gd name="connsiteY2" fmla="*/ 986906 h 986906"/>
                <a:gd name="connsiteX3" fmla="*/ 1425388 w 1425388"/>
                <a:gd name="connsiteY3" fmla="*/ 968188 h 986906"/>
                <a:gd name="connsiteX0" fmla="*/ 1425388 w 1425388"/>
                <a:gd name="connsiteY0" fmla="*/ 968188 h 968188"/>
                <a:gd name="connsiteX1" fmla="*/ 8965 w 1425388"/>
                <a:gd name="connsiteY1" fmla="*/ 0 h 968188"/>
                <a:gd name="connsiteX2" fmla="*/ 0 w 1425388"/>
                <a:gd name="connsiteY2" fmla="*/ 936664 h 968188"/>
                <a:gd name="connsiteX3" fmla="*/ 1425388 w 1425388"/>
                <a:gd name="connsiteY3" fmla="*/ 968188 h 968188"/>
              </a:gdLst>
              <a:ahLst/>
              <a:cxnLst>
                <a:cxn ang="0">
                  <a:pos x="connsiteX0" y="connsiteY0"/>
                </a:cxn>
                <a:cxn ang="0">
                  <a:pos x="connsiteX1" y="connsiteY1"/>
                </a:cxn>
                <a:cxn ang="0">
                  <a:pos x="connsiteX2" y="connsiteY2"/>
                </a:cxn>
                <a:cxn ang="0">
                  <a:pos x="connsiteX3" y="connsiteY3"/>
                </a:cxn>
              </a:cxnLst>
              <a:rect l="l" t="t" r="r" b="b"/>
              <a:pathLst>
                <a:path w="1425388" h="968188">
                  <a:moveTo>
                    <a:pt x="1425388" y="968188"/>
                  </a:moveTo>
                  <a:lnTo>
                    <a:pt x="8965" y="0"/>
                  </a:lnTo>
                  <a:cubicBezTo>
                    <a:pt x="5977" y="298824"/>
                    <a:pt x="2988" y="637840"/>
                    <a:pt x="0" y="936664"/>
                  </a:cubicBezTo>
                  <a:lnTo>
                    <a:pt x="1425388" y="968188"/>
                  </a:lnTo>
                  <a:close/>
                </a:path>
              </a:pathLst>
            </a:custGeom>
            <a:solidFill>
              <a:schemeClr val="accent3">
                <a:lumMod val="75000"/>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Freeform: Shape 28">
              <a:extLst>
                <a:ext uri="{FF2B5EF4-FFF2-40B4-BE49-F238E27FC236}">
                  <a16:creationId xmlns:a16="http://schemas.microsoft.com/office/drawing/2014/main" id="{F6E3974E-F290-7D1F-DB0A-28BEA18BFC46}"/>
                </a:ext>
              </a:extLst>
            </p:cNvPr>
            <p:cNvSpPr/>
            <p:nvPr/>
          </p:nvSpPr>
          <p:spPr>
            <a:xfrm>
              <a:off x="2280730" y="1482229"/>
              <a:ext cx="944545" cy="622998"/>
            </a:xfrm>
            <a:custGeom>
              <a:avLst/>
              <a:gdLst>
                <a:gd name="connsiteX0" fmla="*/ 914400 w 944545"/>
                <a:gd name="connsiteY0" fmla="*/ 20097 h 622998"/>
                <a:gd name="connsiteX1" fmla="*/ 0 w 944545"/>
                <a:gd name="connsiteY1" fmla="*/ 0 h 622998"/>
                <a:gd name="connsiteX2" fmla="*/ 944545 w 944545"/>
                <a:gd name="connsiteY2" fmla="*/ 622998 h 622998"/>
                <a:gd name="connsiteX3" fmla="*/ 914400 w 944545"/>
                <a:gd name="connsiteY3" fmla="*/ 20097 h 622998"/>
                <a:gd name="connsiteX0" fmla="*/ 934497 w 944545"/>
                <a:gd name="connsiteY0" fmla="*/ 30145 h 622998"/>
                <a:gd name="connsiteX1" fmla="*/ 0 w 944545"/>
                <a:gd name="connsiteY1" fmla="*/ 0 h 622998"/>
                <a:gd name="connsiteX2" fmla="*/ 944545 w 944545"/>
                <a:gd name="connsiteY2" fmla="*/ 622998 h 622998"/>
                <a:gd name="connsiteX3" fmla="*/ 934497 w 944545"/>
                <a:gd name="connsiteY3" fmla="*/ 30145 h 622998"/>
              </a:gdLst>
              <a:ahLst/>
              <a:cxnLst>
                <a:cxn ang="0">
                  <a:pos x="connsiteX0" y="connsiteY0"/>
                </a:cxn>
                <a:cxn ang="0">
                  <a:pos x="connsiteX1" y="connsiteY1"/>
                </a:cxn>
                <a:cxn ang="0">
                  <a:pos x="connsiteX2" y="connsiteY2"/>
                </a:cxn>
                <a:cxn ang="0">
                  <a:pos x="connsiteX3" y="connsiteY3"/>
                </a:cxn>
              </a:cxnLst>
              <a:rect l="l" t="t" r="r" b="b"/>
              <a:pathLst>
                <a:path w="944545" h="622998">
                  <a:moveTo>
                    <a:pt x="934497" y="30145"/>
                  </a:moveTo>
                  <a:lnTo>
                    <a:pt x="0" y="0"/>
                  </a:lnTo>
                  <a:lnTo>
                    <a:pt x="944545" y="622998"/>
                  </a:lnTo>
                  <a:lnTo>
                    <a:pt x="934497" y="30145"/>
                  </a:lnTo>
                  <a:close/>
                </a:path>
              </a:pathLst>
            </a:custGeom>
            <a:solidFill>
              <a:srgbClr val="00B0F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30" name="Freeform: Shape 29">
            <a:extLst>
              <a:ext uri="{FF2B5EF4-FFF2-40B4-BE49-F238E27FC236}">
                <a16:creationId xmlns:a16="http://schemas.microsoft.com/office/drawing/2014/main" id="{8D02FA5B-529B-55AB-962A-2DAFD9215973}"/>
              </a:ext>
            </a:extLst>
          </p:cNvPr>
          <p:cNvSpPr/>
          <p:nvPr/>
        </p:nvSpPr>
        <p:spPr>
          <a:xfrm>
            <a:off x="2280730" y="2884467"/>
            <a:ext cx="954593" cy="633046"/>
          </a:xfrm>
          <a:custGeom>
            <a:avLst/>
            <a:gdLst>
              <a:gd name="connsiteX0" fmla="*/ 0 w 954593"/>
              <a:gd name="connsiteY0" fmla="*/ 0 h 633046"/>
              <a:gd name="connsiteX1" fmla="*/ 341643 w 954593"/>
              <a:gd name="connsiteY1" fmla="*/ 20097 h 633046"/>
              <a:gd name="connsiteX2" fmla="*/ 673239 w 954593"/>
              <a:gd name="connsiteY2" fmla="*/ 371789 h 633046"/>
              <a:gd name="connsiteX3" fmla="*/ 924448 w 954593"/>
              <a:gd name="connsiteY3" fmla="*/ 381838 h 633046"/>
              <a:gd name="connsiteX4" fmla="*/ 954593 w 954593"/>
              <a:gd name="connsiteY4" fmla="*/ 633046 h 633046"/>
              <a:gd name="connsiteX5" fmla="*/ 0 w 954593"/>
              <a:gd name="connsiteY5" fmla="*/ 0 h 633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4593" h="633046">
                <a:moveTo>
                  <a:pt x="0" y="0"/>
                </a:moveTo>
                <a:lnTo>
                  <a:pt x="341643" y="20097"/>
                </a:lnTo>
                <a:lnTo>
                  <a:pt x="673239" y="371789"/>
                </a:lnTo>
                <a:lnTo>
                  <a:pt x="924448" y="381838"/>
                </a:lnTo>
                <a:lnTo>
                  <a:pt x="954593" y="633046"/>
                </a:lnTo>
                <a:lnTo>
                  <a:pt x="0" y="0"/>
                </a:lnTo>
                <a:close/>
              </a:path>
            </a:pathLst>
          </a:custGeom>
          <a:solidFill>
            <a:schemeClr val="accent3">
              <a:lumMod val="50000"/>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1" name="TextBox 30">
            <a:extLst>
              <a:ext uri="{FF2B5EF4-FFF2-40B4-BE49-F238E27FC236}">
                <a16:creationId xmlns:a16="http://schemas.microsoft.com/office/drawing/2014/main" id="{7F948057-B0EB-1B61-EC1C-C981ADE06660}"/>
              </a:ext>
            </a:extLst>
          </p:cNvPr>
          <p:cNvSpPr txBox="1"/>
          <p:nvPr/>
        </p:nvSpPr>
        <p:spPr>
          <a:xfrm>
            <a:off x="120580" y="1482229"/>
            <a:ext cx="1425388" cy="369332"/>
          </a:xfrm>
          <a:prstGeom prst="rect">
            <a:avLst/>
          </a:prstGeom>
          <a:noFill/>
        </p:spPr>
        <p:txBody>
          <a:bodyPr wrap="square" rtlCol="0">
            <a:spAutoFit/>
          </a:bodyPr>
          <a:lstStyle/>
          <a:p>
            <a:r>
              <a:rPr lang="en-US" dirty="0"/>
              <a:t>Original</a:t>
            </a:r>
          </a:p>
        </p:txBody>
      </p:sp>
      <p:sp>
        <p:nvSpPr>
          <p:cNvPr id="32" name="TextBox 31">
            <a:extLst>
              <a:ext uri="{FF2B5EF4-FFF2-40B4-BE49-F238E27FC236}">
                <a16:creationId xmlns:a16="http://schemas.microsoft.com/office/drawing/2014/main" id="{7CAF05D0-296F-20B0-CC1A-9CED5BFB753E}"/>
              </a:ext>
            </a:extLst>
          </p:cNvPr>
          <p:cNvSpPr txBox="1"/>
          <p:nvPr/>
        </p:nvSpPr>
        <p:spPr>
          <a:xfrm>
            <a:off x="120580" y="2857235"/>
            <a:ext cx="1425388" cy="646331"/>
          </a:xfrm>
          <a:prstGeom prst="rect">
            <a:avLst/>
          </a:prstGeom>
          <a:noFill/>
        </p:spPr>
        <p:txBody>
          <a:bodyPr wrap="square" rtlCol="0">
            <a:spAutoFit/>
          </a:bodyPr>
          <a:lstStyle/>
          <a:p>
            <a:r>
              <a:rPr lang="en-US" dirty="0"/>
              <a:t>Existing Condition</a:t>
            </a:r>
          </a:p>
        </p:txBody>
      </p:sp>
      <p:sp>
        <p:nvSpPr>
          <p:cNvPr id="33" name="TextBox 32">
            <a:extLst>
              <a:ext uri="{FF2B5EF4-FFF2-40B4-BE49-F238E27FC236}">
                <a16:creationId xmlns:a16="http://schemas.microsoft.com/office/drawing/2014/main" id="{7150D680-0E0F-79DF-7141-5B09DCE39548}"/>
              </a:ext>
            </a:extLst>
          </p:cNvPr>
          <p:cNvSpPr txBox="1"/>
          <p:nvPr/>
        </p:nvSpPr>
        <p:spPr>
          <a:xfrm>
            <a:off x="120579" y="4066085"/>
            <a:ext cx="1663397" cy="1200329"/>
          </a:xfrm>
          <a:prstGeom prst="rect">
            <a:avLst/>
          </a:prstGeom>
          <a:noFill/>
        </p:spPr>
        <p:txBody>
          <a:bodyPr wrap="square" rtlCol="0">
            <a:spAutoFit/>
          </a:bodyPr>
          <a:lstStyle/>
          <a:p>
            <a:r>
              <a:rPr lang="en-US" dirty="0"/>
              <a:t>+25 years </a:t>
            </a:r>
            <a:r>
              <a:rPr lang="en-US" b="1" dirty="0"/>
              <a:t>without</a:t>
            </a:r>
            <a:r>
              <a:rPr lang="en-US" dirty="0"/>
              <a:t> sediment management</a:t>
            </a:r>
          </a:p>
        </p:txBody>
      </p:sp>
      <p:sp>
        <p:nvSpPr>
          <p:cNvPr id="34" name="TextBox 33">
            <a:extLst>
              <a:ext uri="{FF2B5EF4-FFF2-40B4-BE49-F238E27FC236}">
                <a16:creationId xmlns:a16="http://schemas.microsoft.com/office/drawing/2014/main" id="{6453731F-0DB2-4591-EA65-8E3577205C17}"/>
              </a:ext>
            </a:extLst>
          </p:cNvPr>
          <p:cNvSpPr txBox="1"/>
          <p:nvPr/>
        </p:nvSpPr>
        <p:spPr>
          <a:xfrm>
            <a:off x="120579" y="5553982"/>
            <a:ext cx="1663397" cy="1200329"/>
          </a:xfrm>
          <a:prstGeom prst="rect">
            <a:avLst/>
          </a:prstGeom>
          <a:noFill/>
        </p:spPr>
        <p:txBody>
          <a:bodyPr wrap="square" rtlCol="0">
            <a:spAutoFit/>
          </a:bodyPr>
          <a:lstStyle/>
          <a:p>
            <a:r>
              <a:rPr lang="en-US" dirty="0"/>
              <a:t>+50 years </a:t>
            </a:r>
            <a:r>
              <a:rPr lang="en-US" b="1" dirty="0"/>
              <a:t>without</a:t>
            </a:r>
            <a:r>
              <a:rPr lang="en-US" dirty="0"/>
              <a:t> sediment management</a:t>
            </a:r>
          </a:p>
        </p:txBody>
      </p:sp>
      <p:sp>
        <p:nvSpPr>
          <p:cNvPr id="35" name="Freeform: Shape 34">
            <a:extLst>
              <a:ext uri="{FF2B5EF4-FFF2-40B4-BE49-F238E27FC236}">
                <a16:creationId xmlns:a16="http://schemas.microsoft.com/office/drawing/2014/main" id="{F3C7C556-5C88-B9BE-ACA0-706A278BBE6D}"/>
              </a:ext>
            </a:extLst>
          </p:cNvPr>
          <p:cNvSpPr/>
          <p:nvPr/>
        </p:nvSpPr>
        <p:spPr>
          <a:xfrm>
            <a:off x="2280730" y="4371496"/>
            <a:ext cx="954593" cy="633046"/>
          </a:xfrm>
          <a:custGeom>
            <a:avLst/>
            <a:gdLst>
              <a:gd name="connsiteX0" fmla="*/ 0 w 954593"/>
              <a:gd name="connsiteY0" fmla="*/ 0 h 633046"/>
              <a:gd name="connsiteX1" fmla="*/ 341643 w 954593"/>
              <a:gd name="connsiteY1" fmla="*/ 20097 h 633046"/>
              <a:gd name="connsiteX2" fmla="*/ 673239 w 954593"/>
              <a:gd name="connsiteY2" fmla="*/ 371789 h 633046"/>
              <a:gd name="connsiteX3" fmla="*/ 924448 w 954593"/>
              <a:gd name="connsiteY3" fmla="*/ 381838 h 633046"/>
              <a:gd name="connsiteX4" fmla="*/ 954593 w 954593"/>
              <a:gd name="connsiteY4" fmla="*/ 633046 h 633046"/>
              <a:gd name="connsiteX5" fmla="*/ 0 w 954593"/>
              <a:gd name="connsiteY5" fmla="*/ 0 h 633046"/>
              <a:gd name="connsiteX0" fmla="*/ 0 w 954593"/>
              <a:gd name="connsiteY0" fmla="*/ 0 h 633046"/>
              <a:gd name="connsiteX1" fmla="*/ 512465 w 954593"/>
              <a:gd name="connsiteY1" fmla="*/ 40194 h 633046"/>
              <a:gd name="connsiteX2" fmla="*/ 673239 w 954593"/>
              <a:gd name="connsiteY2" fmla="*/ 371789 h 633046"/>
              <a:gd name="connsiteX3" fmla="*/ 924448 w 954593"/>
              <a:gd name="connsiteY3" fmla="*/ 381838 h 633046"/>
              <a:gd name="connsiteX4" fmla="*/ 954593 w 954593"/>
              <a:gd name="connsiteY4" fmla="*/ 633046 h 633046"/>
              <a:gd name="connsiteX5" fmla="*/ 0 w 954593"/>
              <a:gd name="connsiteY5" fmla="*/ 0 h 633046"/>
              <a:gd name="connsiteX0" fmla="*/ 0 w 954593"/>
              <a:gd name="connsiteY0" fmla="*/ 0 h 633046"/>
              <a:gd name="connsiteX1" fmla="*/ 512465 w 954593"/>
              <a:gd name="connsiteY1" fmla="*/ 40194 h 633046"/>
              <a:gd name="connsiteX2" fmla="*/ 743578 w 954593"/>
              <a:gd name="connsiteY2" fmla="*/ 321548 h 633046"/>
              <a:gd name="connsiteX3" fmla="*/ 924448 w 954593"/>
              <a:gd name="connsiteY3" fmla="*/ 381838 h 633046"/>
              <a:gd name="connsiteX4" fmla="*/ 954593 w 954593"/>
              <a:gd name="connsiteY4" fmla="*/ 633046 h 633046"/>
              <a:gd name="connsiteX5" fmla="*/ 0 w 954593"/>
              <a:gd name="connsiteY5" fmla="*/ 0 h 633046"/>
              <a:gd name="connsiteX0" fmla="*/ 0 w 954593"/>
              <a:gd name="connsiteY0" fmla="*/ 0 h 633046"/>
              <a:gd name="connsiteX1" fmla="*/ 512465 w 954593"/>
              <a:gd name="connsiteY1" fmla="*/ 40194 h 633046"/>
              <a:gd name="connsiteX2" fmla="*/ 743578 w 954593"/>
              <a:gd name="connsiteY2" fmla="*/ 321548 h 633046"/>
              <a:gd name="connsiteX3" fmla="*/ 904351 w 954593"/>
              <a:gd name="connsiteY3" fmla="*/ 271306 h 633046"/>
              <a:gd name="connsiteX4" fmla="*/ 954593 w 954593"/>
              <a:gd name="connsiteY4" fmla="*/ 633046 h 633046"/>
              <a:gd name="connsiteX5" fmla="*/ 0 w 954593"/>
              <a:gd name="connsiteY5" fmla="*/ 0 h 633046"/>
              <a:gd name="connsiteX0" fmla="*/ 0 w 954593"/>
              <a:gd name="connsiteY0" fmla="*/ 0 h 633046"/>
              <a:gd name="connsiteX1" fmla="*/ 512465 w 954593"/>
              <a:gd name="connsiteY1" fmla="*/ 40194 h 633046"/>
              <a:gd name="connsiteX2" fmla="*/ 743578 w 954593"/>
              <a:gd name="connsiteY2" fmla="*/ 271306 h 633046"/>
              <a:gd name="connsiteX3" fmla="*/ 904351 w 954593"/>
              <a:gd name="connsiteY3" fmla="*/ 271306 h 633046"/>
              <a:gd name="connsiteX4" fmla="*/ 954593 w 954593"/>
              <a:gd name="connsiteY4" fmla="*/ 633046 h 633046"/>
              <a:gd name="connsiteX5" fmla="*/ 0 w 954593"/>
              <a:gd name="connsiteY5" fmla="*/ 0 h 633046"/>
              <a:gd name="connsiteX0" fmla="*/ 0 w 954593"/>
              <a:gd name="connsiteY0" fmla="*/ 0 h 633046"/>
              <a:gd name="connsiteX1" fmla="*/ 512465 w 954593"/>
              <a:gd name="connsiteY1" fmla="*/ 40194 h 633046"/>
              <a:gd name="connsiteX2" fmla="*/ 743578 w 954593"/>
              <a:gd name="connsiteY2" fmla="*/ 271306 h 633046"/>
              <a:gd name="connsiteX3" fmla="*/ 924448 w 954593"/>
              <a:gd name="connsiteY3" fmla="*/ 271306 h 633046"/>
              <a:gd name="connsiteX4" fmla="*/ 954593 w 954593"/>
              <a:gd name="connsiteY4" fmla="*/ 633046 h 633046"/>
              <a:gd name="connsiteX5" fmla="*/ 0 w 954593"/>
              <a:gd name="connsiteY5" fmla="*/ 0 h 633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4593" h="633046">
                <a:moveTo>
                  <a:pt x="0" y="0"/>
                </a:moveTo>
                <a:lnTo>
                  <a:pt x="512465" y="40194"/>
                </a:lnTo>
                <a:lnTo>
                  <a:pt x="743578" y="271306"/>
                </a:lnTo>
                <a:lnTo>
                  <a:pt x="924448" y="271306"/>
                </a:lnTo>
                <a:lnTo>
                  <a:pt x="954593" y="633046"/>
                </a:lnTo>
                <a:lnTo>
                  <a:pt x="0" y="0"/>
                </a:lnTo>
                <a:close/>
              </a:path>
            </a:pathLst>
          </a:custGeom>
          <a:solidFill>
            <a:schemeClr val="accent3">
              <a:lumMod val="50000"/>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6" name="Freeform: Shape 35">
            <a:extLst>
              <a:ext uri="{FF2B5EF4-FFF2-40B4-BE49-F238E27FC236}">
                <a16:creationId xmlns:a16="http://schemas.microsoft.com/office/drawing/2014/main" id="{FB0C7ADC-2F82-6AE8-3A2B-53F391462B8E}"/>
              </a:ext>
            </a:extLst>
          </p:cNvPr>
          <p:cNvSpPr/>
          <p:nvPr/>
        </p:nvSpPr>
        <p:spPr>
          <a:xfrm>
            <a:off x="2300827" y="5879735"/>
            <a:ext cx="954593" cy="633046"/>
          </a:xfrm>
          <a:custGeom>
            <a:avLst/>
            <a:gdLst>
              <a:gd name="connsiteX0" fmla="*/ 0 w 954593"/>
              <a:gd name="connsiteY0" fmla="*/ 0 h 633046"/>
              <a:gd name="connsiteX1" fmla="*/ 341643 w 954593"/>
              <a:gd name="connsiteY1" fmla="*/ 20097 h 633046"/>
              <a:gd name="connsiteX2" fmla="*/ 673239 w 954593"/>
              <a:gd name="connsiteY2" fmla="*/ 371789 h 633046"/>
              <a:gd name="connsiteX3" fmla="*/ 924448 w 954593"/>
              <a:gd name="connsiteY3" fmla="*/ 381838 h 633046"/>
              <a:gd name="connsiteX4" fmla="*/ 954593 w 954593"/>
              <a:gd name="connsiteY4" fmla="*/ 633046 h 633046"/>
              <a:gd name="connsiteX5" fmla="*/ 0 w 954593"/>
              <a:gd name="connsiteY5" fmla="*/ 0 h 633046"/>
              <a:gd name="connsiteX0" fmla="*/ 0 w 954593"/>
              <a:gd name="connsiteY0" fmla="*/ 0 h 633046"/>
              <a:gd name="connsiteX1" fmla="*/ 512465 w 954593"/>
              <a:gd name="connsiteY1" fmla="*/ 40194 h 633046"/>
              <a:gd name="connsiteX2" fmla="*/ 673239 w 954593"/>
              <a:gd name="connsiteY2" fmla="*/ 371789 h 633046"/>
              <a:gd name="connsiteX3" fmla="*/ 924448 w 954593"/>
              <a:gd name="connsiteY3" fmla="*/ 381838 h 633046"/>
              <a:gd name="connsiteX4" fmla="*/ 954593 w 954593"/>
              <a:gd name="connsiteY4" fmla="*/ 633046 h 633046"/>
              <a:gd name="connsiteX5" fmla="*/ 0 w 954593"/>
              <a:gd name="connsiteY5" fmla="*/ 0 h 633046"/>
              <a:gd name="connsiteX0" fmla="*/ 0 w 954593"/>
              <a:gd name="connsiteY0" fmla="*/ 0 h 633046"/>
              <a:gd name="connsiteX1" fmla="*/ 512465 w 954593"/>
              <a:gd name="connsiteY1" fmla="*/ 40194 h 633046"/>
              <a:gd name="connsiteX2" fmla="*/ 743578 w 954593"/>
              <a:gd name="connsiteY2" fmla="*/ 321548 h 633046"/>
              <a:gd name="connsiteX3" fmla="*/ 924448 w 954593"/>
              <a:gd name="connsiteY3" fmla="*/ 381838 h 633046"/>
              <a:gd name="connsiteX4" fmla="*/ 954593 w 954593"/>
              <a:gd name="connsiteY4" fmla="*/ 633046 h 633046"/>
              <a:gd name="connsiteX5" fmla="*/ 0 w 954593"/>
              <a:gd name="connsiteY5" fmla="*/ 0 h 633046"/>
              <a:gd name="connsiteX0" fmla="*/ 0 w 954593"/>
              <a:gd name="connsiteY0" fmla="*/ 0 h 633046"/>
              <a:gd name="connsiteX1" fmla="*/ 512465 w 954593"/>
              <a:gd name="connsiteY1" fmla="*/ 40194 h 633046"/>
              <a:gd name="connsiteX2" fmla="*/ 743578 w 954593"/>
              <a:gd name="connsiteY2" fmla="*/ 321548 h 633046"/>
              <a:gd name="connsiteX3" fmla="*/ 904351 w 954593"/>
              <a:gd name="connsiteY3" fmla="*/ 271306 h 633046"/>
              <a:gd name="connsiteX4" fmla="*/ 954593 w 954593"/>
              <a:gd name="connsiteY4" fmla="*/ 633046 h 633046"/>
              <a:gd name="connsiteX5" fmla="*/ 0 w 954593"/>
              <a:gd name="connsiteY5" fmla="*/ 0 h 633046"/>
              <a:gd name="connsiteX0" fmla="*/ 0 w 954593"/>
              <a:gd name="connsiteY0" fmla="*/ 0 h 633046"/>
              <a:gd name="connsiteX1" fmla="*/ 512465 w 954593"/>
              <a:gd name="connsiteY1" fmla="*/ 40194 h 633046"/>
              <a:gd name="connsiteX2" fmla="*/ 743578 w 954593"/>
              <a:gd name="connsiteY2" fmla="*/ 271306 h 633046"/>
              <a:gd name="connsiteX3" fmla="*/ 904351 w 954593"/>
              <a:gd name="connsiteY3" fmla="*/ 271306 h 633046"/>
              <a:gd name="connsiteX4" fmla="*/ 954593 w 954593"/>
              <a:gd name="connsiteY4" fmla="*/ 633046 h 633046"/>
              <a:gd name="connsiteX5" fmla="*/ 0 w 954593"/>
              <a:gd name="connsiteY5" fmla="*/ 0 h 633046"/>
              <a:gd name="connsiteX0" fmla="*/ 0 w 954593"/>
              <a:gd name="connsiteY0" fmla="*/ 0 h 633046"/>
              <a:gd name="connsiteX1" fmla="*/ 612949 w 954593"/>
              <a:gd name="connsiteY1" fmla="*/ 40194 h 633046"/>
              <a:gd name="connsiteX2" fmla="*/ 743578 w 954593"/>
              <a:gd name="connsiteY2" fmla="*/ 271306 h 633046"/>
              <a:gd name="connsiteX3" fmla="*/ 904351 w 954593"/>
              <a:gd name="connsiteY3" fmla="*/ 271306 h 633046"/>
              <a:gd name="connsiteX4" fmla="*/ 954593 w 954593"/>
              <a:gd name="connsiteY4" fmla="*/ 633046 h 633046"/>
              <a:gd name="connsiteX5" fmla="*/ 0 w 954593"/>
              <a:gd name="connsiteY5" fmla="*/ 0 h 633046"/>
              <a:gd name="connsiteX0" fmla="*/ 0 w 954593"/>
              <a:gd name="connsiteY0" fmla="*/ 0 h 633046"/>
              <a:gd name="connsiteX1" fmla="*/ 612949 w 954593"/>
              <a:gd name="connsiteY1" fmla="*/ 40194 h 633046"/>
              <a:gd name="connsiteX2" fmla="*/ 753627 w 954593"/>
              <a:gd name="connsiteY2" fmla="*/ 190919 h 633046"/>
              <a:gd name="connsiteX3" fmla="*/ 904351 w 954593"/>
              <a:gd name="connsiteY3" fmla="*/ 271306 h 633046"/>
              <a:gd name="connsiteX4" fmla="*/ 954593 w 954593"/>
              <a:gd name="connsiteY4" fmla="*/ 633046 h 633046"/>
              <a:gd name="connsiteX5" fmla="*/ 0 w 954593"/>
              <a:gd name="connsiteY5" fmla="*/ 0 h 633046"/>
              <a:gd name="connsiteX0" fmla="*/ 0 w 954593"/>
              <a:gd name="connsiteY0" fmla="*/ 0 h 633046"/>
              <a:gd name="connsiteX1" fmla="*/ 612949 w 954593"/>
              <a:gd name="connsiteY1" fmla="*/ 40194 h 633046"/>
              <a:gd name="connsiteX2" fmla="*/ 753627 w 954593"/>
              <a:gd name="connsiteY2" fmla="*/ 190919 h 633046"/>
              <a:gd name="connsiteX3" fmla="*/ 914399 w 954593"/>
              <a:gd name="connsiteY3" fmla="*/ 200967 h 633046"/>
              <a:gd name="connsiteX4" fmla="*/ 954593 w 954593"/>
              <a:gd name="connsiteY4" fmla="*/ 633046 h 633046"/>
              <a:gd name="connsiteX5" fmla="*/ 0 w 954593"/>
              <a:gd name="connsiteY5" fmla="*/ 0 h 633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4593" h="633046">
                <a:moveTo>
                  <a:pt x="0" y="0"/>
                </a:moveTo>
                <a:lnTo>
                  <a:pt x="612949" y="40194"/>
                </a:lnTo>
                <a:lnTo>
                  <a:pt x="753627" y="190919"/>
                </a:lnTo>
                <a:lnTo>
                  <a:pt x="914399" y="200967"/>
                </a:lnTo>
                <a:lnTo>
                  <a:pt x="954593" y="633046"/>
                </a:lnTo>
                <a:lnTo>
                  <a:pt x="0" y="0"/>
                </a:lnTo>
                <a:close/>
              </a:path>
            </a:pathLst>
          </a:custGeom>
          <a:solidFill>
            <a:schemeClr val="accent3">
              <a:lumMod val="50000"/>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37" name="Group 36">
            <a:extLst>
              <a:ext uri="{FF2B5EF4-FFF2-40B4-BE49-F238E27FC236}">
                <a16:creationId xmlns:a16="http://schemas.microsoft.com/office/drawing/2014/main" id="{5A49E5D6-9046-0EFA-3C0D-C8DA446FDBEB}"/>
              </a:ext>
            </a:extLst>
          </p:cNvPr>
          <p:cNvGrpSpPr/>
          <p:nvPr/>
        </p:nvGrpSpPr>
        <p:grpSpPr>
          <a:xfrm>
            <a:off x="5507728" y="3872748"/>
            <a:ext cx="1501588" cy="1131794"/>
            <a:chOff x="1860177" y="1003686"/>
            <a:chExt cx="1501588" cy="1131794"/>
          </a:xfrm>
        </p:grpSpPr>
        <p:sp>
          <p:nvSpPr>
            <p:cNvPr id="38" name="Rectangle 37">
              <a:extLst>
                <a:ext uri="{FF2B5EF4-FFF2-40B4-BE49-F238E27FC236}">
                  <a16:creationId xmlns:a16="http://schemas.microsoft.com/office/drawing/2014/main" id="{CA9B55E1-3D96-FD5C-3E33-0C79E6439BDA}"/>
                </a:ext>
              </a:extLst>
            </p:cNvPr>
            <p:cNvSpPr/>
            <p:nvPr/>
          </p:nvSpPr>
          <p:spPr>
            <a:xfrm>
              <a:off x="3209365" y="1003686"/>
              <a:ext cx="152400" cy="1131794"/>
            </a:xfrm>
            <a:prstGeom prst="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9" name="Freeform: Shape 38">
              <a:extLst>
                <a:ext uri="{FF2B5EF4-FFF2-40B4-BE49-F238E27FC236}">
                  <a16:creationId xmlns:a16="http://schemas.microsoft.com/office/drawing/2014/main" id="{B4137006-9C89-2DF9-6CAA-4EC424F16021}"/>
                </a:ext>
              </a:extLst>
            </p:cNvPr>
            <p:cNvSpPr/>
            <p:nvPr/>
          </p:nvSpPr>
          <p:spPr>
            <a:xfrm>
              <a:off x="1860177" y="1167292"/>
              <a:ext cx="1425388" cy="968188"/>
            </a:xfrm>
            <a:custGeom>
              <a:avLst/>
              <a:gdLst>
                <a:gd name="connsiteX0" fmla="*/ 1425388 w 1425388"/>
                <a:gd name="connsiteY0" fmla="*/ 968188 h 968188"/>
                <a:gd name="connsiteX1" fmla="*/ 8965 w 1425388"/>
                <a:gd name="connsiteY1" fmla="*/ 0 h 968188"/>
                <a:gd name="connsiteX2" fmla="*/ 0 w 1425388"/>
                <a:gd name="connsiteY2" fmla="*/ 896471 h 968188"/>
                <a:gd name="connsiteX3" fmla="*/ 1425388 w 1425388"/>
                <a:gd name="connsiteY3" fmla="*/ 968188 h 968188"/>
                <a:gd name="connsiteX0" fmla="*/ 1425388 w 1425388"/>
                <a:gd name="connsiteY0" fmla="*/ 968188 h 986906"/>
                <a:gd name="connsiteX1" fmla="*/ 8965 w 1425388"/>
                <a:gd name="connsiteY1" fmla="*/ 0 h 986906"/>
                <a:gd name="connsiteX2" fmla="*/ 0 w 1425388"/>
                <a:gd name="connsiteY2" fmla="*/ 986906 h 986906"/>
                <a:gd name="connsiteX3" fmla="*/ 1425388 w 1425388"/>
                <a:gd name="connsiteY3" fmla="*/ 968188 h 986906"/>
                <a:gd name="connsiteX0" fmla="*/ 1425388 w 1425388"/>
                <a:gd name="connsiteY0" fmla="*/ 968188 h 968188"/>
                <a:gd name="connsiteX1" fmla="*/ 8965 w 1425388"/>
                <a:gd name="connsiteY1" fmla="*/ 0 h 968188"/>
                <a:gd name="connsiteX2" fmla="*/ 0 w 1425388"/>
                <a:gd name="connsiteY2" fmla="*/ 936664 h 968188"/>
                <a:gd name="connsiteX3" fmla="*/ 1425388 w 1425388"/>
                <a:gd name="connsiteY3" fmla="*/ 968188 h 968188"/>
              </a:gdLst>
              <a:ahLst/>
              <a:cxnLst>
                <a:cxn ang="0">
                  <a:pos x="connsiteX0" y="connsiteY0"/>
                </a:cxn>
                <a:cxn ang="0">
                  <a:pos x="connsiteX1" y="connsiteY1"/>
                </a:cxn>
                <a:cxn ang="0">
                  <a:pos x="connsiteX2" y="connsiteY2"/>
                </a:cxn>
                <a:cxn ang="0">
                  <a:pos x="connsiteX3" y="connsiteY3"/>
                </a:cxn>
              </a:cxnLst>
              <a:rect l="l" t="t" r="r" b="b"/>
              <a:pathLst>
                <a:path w="1425388" h="968188">
                  <a:moveTo>
                    <a:pt x="1425388" y="968188"/>
                  </a:moveTo>
                  <a:lnTo>
                    <a:pt x="8965" y="0"/>
                  </a:lnTo>
                  <a:cubicBezTo>
                    <a:pt x="5977" y="298824"/>
                    <a:pt x="2988" y="637840"/>
                    <a:pt x="0" y="936664"/>
                  </a:cubicBezTo>
                  <a:lnTo>
                    <a:pt x="1425388" y="968188"/>
                  </a:lnTo>
                  <a:close/>
                </a:path>
              </a:pathLst>
            </a:custGeom>
            <a:solidFill>
              <a:schemeClr val="accent3">
                <a:lumMod val="75000"/>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0" name="Freeform: Shape 39">
              <a:extLst>
                <a:ext uri="{FF2B5EF4-FFF2-40B4-BE49-F238E27FC236}">
                  <a16:creationId xmlns:a16="http://schemas.microsoft.com/office/drawing/2014/main" id="{C138214A-067E-39AE-B13A-63B215067325}"/>
                </a:ext>
              </a:extLst>
            </p:cNvPr>
            <p:cNvSpPr/>
            <p:nvPr/>
          </p:nvSpPr>
          <p:spPr>
            <a:xfrm>
              <a:off x="2280730" y="1482229"/>
              <a:ext cx="944545" cy="622998"/>
            </a:xfrm>
            <a:custGeom>
              <a:avLst/>
              <a:gdLst>
                <a:gd name="connsiteX0" fmla="*/ 914400 w 944545"/>
                <a:gd name="connsiteY0" fmla="*/ 20097 h 622998"/>
                <a:gd name="connsiteX1" fmla="*/ 0 w 944545"/>
                <a:gd name="connsiteY1" fmla="*/ 0 h 622998"/>
                <a:gd name="connsiteX2" fmla="*/ 944545 w 944545"/>
                <a:gd name="connsiteY2" fmla="*/ 622998 h 622998"/>
                <a:gd name="connsiteX3" fmla="*/ 914400 w 944545"/>
                <a:gd name="connsiteY3" fmla="*/ 20097 h 622998"/>
                <a:gd name="connsiteX0" fmla="*/ 934497 w 944545"/>
                <a:gd name="connsiteY0" fmla="*/ 30145 h 622998"/>
                <a:gd name="connsiteX1" fmla="*/ 0 w 944545"/>
                <a:gd name="connsiteY1" fmla="*/ 0 h 622998"/>
                <a:gd name="connsiteX2" fmla="*/ 944545 w 944545"/>
                <a:gd name="connsiteY2" fmla="*/ 622998 h 622998"/>
                <a:gd name="connsiteX3" fmla="*/ 934497 w 944545"/>
                <a:gd name="connsiteY3" fmla="*/ 30145 h 622998"/>
              </a:gdLst>
              <a:ahLst/>
              <a:cxnLst>
                <a:cxn ang="0">
                  <a:pos x="connsiteX0" y="connsiteY0"/>
                </a:cxn>
                <a:cxn ang="0">
                  <a:pos x="connsiteX1" y="connsiteY1"/>
                </a:cxn>
                <a:cxn ang="0">
                  <a:pos x="connsiteX2" y="connsiteY2"/>
                </a:cxn>
                <a:cxn ang="0">
                  <a:pos x="connsiteX3" y="connsiteY3"/>
                </a:cxn>
              </a:cxnLst>
              <a:rect l="l" t="t" r="r" b="b"/>
              <a:pathLst>
                <a:path w="944545" h="622998">
                  <a:moveTo>
                    <a:pt x="934497" y="30145"/>
                  </a:moveTo>
                  <a:lnTo>
                    <a:pt x="0" y="0"/>
                  </a:lnTo>
                  <a:lnTo>
                    <a:pt x="944545" y="622998"/>
                  </a:lnTo>
                  <a:lnTo>
                    <a:pt x="934497" y="30145"/>
                  </a:lnTo>
                  <a:close/>
                </a:path>
              </a:pathLst>
            </a:custGeom>
            <a:solidFill>
              <a:srgbClr val="00B0F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41" name="Freeform: Shape 40">
            <a:extLst>
              <a:ext uri="{FF2B5EF4-FFF2-40B4-BE49-F238E27FC236}">
                <a16:creationId xmlns:a16="http://schemas.microsoft.com/office/drawing/2014/main" id="{E0DAF90A-9AD2-B908-EDF9-1CE20B51CDDD}"/>
              </a:ext>
            </a:extLst>
          </p:cNvPr>
          <p:cNvSpPr/>
          <p:nvPr/>
        </p:nvSpPr>
        <p:spPr>
          <a:xfrm>
            <a:off x="5928281" y="4366856"/>
            <a:ext cx="954593" cy="633046"/>
          </a:xfrm>
          <a:custGeom>
            <a:avLst/>
            <a:gdLst>
              <a:gd name="connsiteX0" fmla="*/ 0 w 954593"/>
              <a:gd name="connsiteY0" fmla="*/ 0 h 633046"/>
              <a:gd name="connsiteX1" fmla="*/ 341643 w 954593"/>
              <a:gd name="connsiteY1" fmla="*/ 20097 h 633046"/>
              <a:gd name="connsiteX2" fmla="*/ 673239 w 954593"/>
              <a:gd name="connsiteY2" fmla="*/ 371789 h 633046"/>
              <a:gd name="connsiteX3" fmla="*/ 924448 w 954593"/>
              <a:gd name="connsiteY3" fmla="*/ 381838 h 633046"/>
              <a:gd name="connsiteX4" fmla="*/ 954593 w 954593"/>
              <a:gd name="connsiteY4" fmla="*/ 633046 h 633046"/>
              <a:gd name="connsiteX5" fmla="*/ 0 w 954593"/>
              <a:gd name="connsiteY5" fmla="*/ 0 h 633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4593" h="633046">
                <a:moveTo>
                  <a:pt x="0" y="0"/>
                </a:moveTo>
                <a:lnTo>
                  <a:pt x="341643" y="20097"/>
                </a:lnTo>
                <a:lnTo>
                  <a:pt x="673239" y="371789"/>
                </a:lnTo>
                <a:lnTo>
                  <a:pt x="924448" y="381838"/>
                </a:lnTo>
                <a:lnTo>
                  <a:pt x="954593" y="633046"/>
                </a:lnTo>
                <a:lnTo>
                  <a:pt x="0" y="0"/>
                </a:lnTo>
                <a:close/>
              </a:path>
            </a:pathLst>
          </a:custGeom>
          <a:solidFill>
            <a:schemeClr val="accent3">
              <a:lumMod val="50000"/>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42" name="Group 41">
            <a:extLst>
              <a:ext uri="{FF2B5EF4-FFF2-40B4-BE49-F238E27FC236}">
                <a16:creationId xmlns:a16="http://schemas.microsoft.com/office/drawing/2014/main" id="{962949FC-E064-8494-5D97-EC1BAE432EBD}"/>
              </a:ext>
            </a:extLst>
          </p:cNvPr>
          <p:cNvGrpSpPr/>
          <p:nvPr/>
        </p:nvGrpSpPr>
        <p:grpSpPr>
          <a:xfrm>
            <a:off x="5507728" y="5375771"/>
            <a:ext cx="1501588" cy="1131794"/>
            <a:chOff x="1860177" y="1003686"/>
            <a:chExt cx="1501588" cy="1131794"/>
          </a:xfrm>
        </p:grpSpPr>
        <p:sp>
          <p:nvSpPr>
            <p:cNvPr id="43" name="Rectangle 42">
              <a:extLst>
                <a:ext uri="{FF2B5EF4-FFF2-40B4-BE49-F238E27FC236}">
                  <a16:creationId xmlns:a16="http://schemas.microsoft.com/office/drawing/2014/main" id="{E30705D1-DE6F-0E72-D7FD-6C537501445D}"/>
                </a:ext>
              </a:extLst>
            </p:cNvPr>
            <p:cNvSpPr/>
            <p:nvPr/>
          </p:nvSpPr>
          <p:spPr>
            <a:xfrm>
              <a:off x="3209365" y="1003686"/>
              <a:ext cx="152400" cy="1131794"/>
            </a:xfrm>
            <a:prstGeom prst="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4" name="Freeform: Shape 43">
              <a:extLst>
                <a:ext uri="{FF2B5EF4-FFF2-40B4-BE49-F238E27FC236}">
                  <a16:creationId xmlns:a16="http://schemas.microsoft.com/office/drawing/2014/main" id="{6F5AF564-AE79-DCF8-0932-0CD906037ABF}"/>
                </a:ext>
              </a:extLst>
            </p:cNvPr>
            <p:cNvSpPr/>
            <p:nvPr/>
          </p:nvSpPr>
          <p:spPr>
            <a:xfrm>
              <a:off x="1860177" y="1167292"/>
              <a:ext cx="1425388" cy="968188"/>
            </a:xfrm>
            <a:custGeom>
              <a:avLst/>
              <a:gdLst>
                <a:gd name="connsiteX0" fmla="*/ 1425388 w 1425388"/>
                <a:gd name="connsiteY0" fmla="*/ 968188 h 968188"/>
                <a:gd name="connsiteX1" fmla="*/ 8965 w 1425388"/>
                <a:gd name="connsiteY1" fmla="*/ 0 h 968188"/>
                <a:gd name="connsiteX2" fmla="*/ 0 w 1425388"/>
                <a:gd name="connsiteY2" fmla="*/ 896471 h 968188"/>
                <a:gd name="connsiteX3" fmla="*/ 1425388 w 1425388"/>
                <a:gd name="connsiteY3" fmla="*/ 968188 h 968188"/>
                <a:gd name="connsiteX0" fmla="*/ 1425388 w 1425388"/>
                <a:gd name="connsiteY0" fmla="*/ 968188 h 986906"/>
                <a:gd name="connsiteX1" fmla="*/ 8965 w 1425388"/>
                <a:gd name="connsiteY1" fmla="*/ 0 h 986906"/>
                <a:gd name="connsiteX2" fmla="*/ 0 w 1425388"/>
                <a:gd name="connsiteY2" fmla="*/ 986906 h 986906"/>
                <a:gd name="connsiteX3" fmla="*/ 1425388 w 1425388"/>
                <a:gd name="connsiteY3" fmla="*/ 968188 h 986906"/>
                <a:gd name="connsiteX0" fmla="*/ 1425388 w 1425388"/>
                <a:gd name="connsiteY0" fmla="*/ 968188 h 968188"/>
                <a:gd name="connsiteX1" fmla="*/ 8965 w 1425388"/>
                <a:gd name="connsiteY1" fmla="*/ 0 h 968188"/>
                <a:gd name="connsiteX2" fmla="*/ 0 w 1425388"/>
                <a:gd name="connsiteY2" fmla="*/ 936664 h 968188"/>
                <a:gd name="connsiteX3" fmla="*/ 1425388 w 1425388"/>
                <a:gd name="connsiteY3" fmla="*/ 968188 h 968188"/>
              </a:gdLst>
              <a:ahLst/>
              <a:cxnLst>
                <a:cxn ang="0">
                  <a:pos x="connsiteX0" y="connsiteY0"/>
                </a:cxn>
                <a:cxn ang="0">
                  <a:pos x="connsiteX1" y="connsiteY1"/>
                </a:cxn>
                <a:cxn ang="0">
                  <a:pos x="connsiteX2" y="connsiteY2"/>
                </a:cxn>
                <a:cxn ang="0">
                  <a:pos x="connsiteX3" y="connsiteY3"/>
                </a:cxn>
              </a:cxnLst>
              <a:rect l="l" t="t" r="r" b="b"/>
              <a:pathLst>
                <a:path w="1425388" h="968188">
                  <a:moveTo>
                    <a:pt x="1425388" y="968188"/>
                  </a:moveTo>
                  <a:lnTo>
                    <a:pt x="8965" y="0"/>
                  </a:lnTo>
                  <a:cubicBezTo>
                    <a:pt x="5977" y="298824"/>
                    <a:pt x="2988" y="637840"/>
                    <a:pt x="0" y="936664"/>
                  </a:cubicBezTo>
                  <a:lnTo>
                    <a:pt x="1425388" y="968188"/>
                  </a:lnTo>
                  <a:close/>
                </a:path>
              </a:pathLst>
            </a:custGeom>
            <a:solidFill>
              <a:schemeClr val="accent3">
                <a:lumMod val="75000"/>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5" name="Freeform: Shape 44">
              <a:extLst>
                <a:ext uri="{FF2B5EF4-FFF2-40B4-BE49-F238E27FC236}">
                  <a16:creationId xmlns:a16="http://schemas.microsoft.com/office/drawing/2014/main" id="{19307BD3-4D5B-0178-A2D8-FA12B8033C9C}"/>
                </a:ext>
              </a:extLst>
            </p:cNvPr>
            <p:cNvSpPr/>
            <p:nvPr/>
          </p:nvSpPr>
          <p:spPr>
            <a:xfrm>
              <a:off x="2280730" y="1482229"/>
              <a:ext cx="944545" cy="622998"/>
            </a:xfrm>
            <a:custGeom>
              <a:avLst/>
              <a:gdLst>
                <a:gd name="connsiteX0" fmla="*/ 914400 w 944545"/>
                <a:gd name="connsiteY0" fmla="*/ 20097 h 622998"/>
                <a:gd name="connsiteX1" fmla="*/ 0 w 944545"/>
                <a:gd name="connsiteY1" fmla="*/ 0 h 622998"/>
                <a:gd name="connsiteX2" fmla="*/ 944545 w 944545"/>
                <a:gd name="connsiteY2" fmla="*/ 622998 h 622998"/>
                <a:gd name="connsiteX3" fmla="*/ 914400 w 944545"/>
                <a:gd name="connsiteY3" fmla="*/ 20097 h 622998"/>
                <a:gd name="connsiteX0" fmla="*/ 934497 w 944545"/>
                <a:gd name="connsiteY0" fmla="*/ 30145 h 622998"/>
                <a:gd name="connsiteX1" fmla="*/ 0 w 944545"/>
                <a:gd name="connsiteY1" fmla="*/ 0 h 622998"/>
                <a:gd name="connsiteX2" fmla="*/ 944545 w 944545"/>
                <a:gd name="connsiteY2" fmla="*/ 622998 h 622998"/>
                <a:gd name="connsiteX3" fmla="*/ 934497 w 944545"/>
                <a:gd name="connsiteY3" fmla="*/ 30145 h 622998"/>
              </a:gdLst>
              <a:ahLst/>
              <a:cxnLst>
                <a:cxn ang="0">
                  <a:pos x="connsiteX0" y="connsiteY0"/>
                </a:cxn>
                <a:cxn ang="0">
                  <a:pos x="connsiteX1" y="connsiteY1"/>
                </a:cxn>
                <a:cxn ang="0">
                  <a:pos x="connsiteX2" y="connsiteY2"/>
                </a:cxn>
                <a:cxn ang="0">
                  <a:pos x="connsiteX3" y="connsiteY3"/>
                </a:cxn>
              </a:cxnLst>
              <a:rect l="l" t="t" r="r" b="b"/>
              <a:pathLst>
                <a:path w="944545" h="622998">
                  <a:moveTo>
                    <a:pt x="934497" y="30145"/>
                  </a:moveTo>
                  <a:lnTo>
                    <a:pt x="0" y="0"/>
                  </a:lnTo>
                  <a:lnTo>
                    <a:pt x="944545" y="622998"/>
                  </a:lnTo>
                  <a:lnTo>
                    <a:pt x="934497" y="30145"/>
                  </a:lnTo>
                  <a:close/>
                </a:path>
              </a:pathLst>
            </a:custGeom>
            <a:solidFill>
              <a:srgbClr val="00B0F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46" name="Freeform: Shape 45">
            <a:extLst>
              <a:ext uri="{FF2B5EF4-FFF2-40B4-BE49-F238E27FC236}">
                <a16:creationId xmlns:a16="http://schemas.microsoft.com/office/drawing/2014/main" id="{24FB6DE3-A20E-6CFE-A7F4-E42C24B932B6}"/>
              </a:ext>
            </a:extLst>
          </p:cNvPr>
          <p:cNvSpPr/>
          <p:nvPr/>
        </p:nvSpPr>
        <p:spPr>
          <a:xfrm>
            <a:off x="5928281" y="5869879"/>
            <a:ext cx="954593" cy="633046"/>
          </a:xfrm>
          <a:custGeom>
            <a:avLst/>
            <a:gdLst>
              <a:gd name="connsiteX0" fmla="*/ 0 w 954593"/>
              <a:gd name="connsiteY0" fmla="*/ 0 h 633046"/>
              <a:gd name="connsiteX1" fmla="*/ 341643 w 954593"/>
              <a:gd name="connsiteY1" fmla="*/ 20097 h 633046"/>
              <a:gd name="connsiteX2" fmla="*/ 673239 w 954593"/>
              <a:gd name="connsiteY2" fmla="*/ 371789 h 633046"/>
              <a:gd name="connsiteX3" fmla="*/ 924448 w 954593"/>
              <a:gd name="connsiteY3" fmla="*/ 381838 h 633046"/>
              <a:gd name="connsiteX4" fmla="*/ 954593 w 954593"/>
              <a:gd name="connsiteY4" fmla="*/ 633046 h 633046"/>
              <a:gd name="connsiteX5" fmla="*/ 0 w 954593"/>
              <a:gd name="connsiteY5" fmla="*/ 0 h 633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4593" h="633046">
                <a:moveTo>
                  <a:pt x="0" y="0"/>
                </a:moveTo>
                <a:lnTo>
                  <a:pt x="341643" y="20097"/>
                </a:lnTo>
                <a:lnTo>
                  <a:pt x="673239" y="371789"/>
                </a:lnTo>
                <a:lnTo>
                  <a:pt x="924448" y="381838"/>
                </a:lnTo>
                <a:lnTo>
                  <a:pt x="954593" y="633046"/>
                </a:lnTo>
                <a:lnTo>
                  <a:pt x="0" y="0"/>
                </a:lnTo>
                <a:close/>
              </a:path>
            </a:pathLst>
          </a:custGeom>
          <a:solidFill>
            <a:schemeClr val="accent3">
              <a:lumMod val="50000"/>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7" name="TextBox 46">
            <a:extLst>
              <a:ext uri="{FF2B5EF4-FFF2-40B4-BE49-F238E27FC236}">
                <a16:creationId xmlns:a16="http://schemas.microsoft.com/office/drawing/2014/main" id="{64F700B4-4598-3AF6-591B-33E98F768F2F}"/>
              </a:ext>
            </a:extLst>
          </p:cNvPr>
          <p:cNvSpPr txBox="1"/>
          <p:nvPr/>
        </p:nvSpPr>
        <p:spPr>
          <a:xfrm>
            <a:off x="3929939" y="4066085"/>
            <a:ext cx="1663397" cy="1200329"/>
          </a:xfrm>
          <a:prstGeom prst="rect">
            <a:avLst/>
          </a:prstGeom>
          <a:noFill/>
        </p:spPr>
        <p:txBody>
          <a:bodyPr wrap="square" rtlCol="0">
            <a:spAutoFit/>
          </a:bodyPr>
          <a:lstStyle/>
          <a:p>
            <a:r>
              <a:rPr lang="en-US" dirty="0"/>
              <a:t>+25 years </a:t>
            </a:r>
            <a:r>
              <a:rPr lang="en-US" b="1" dirty="0"/>
              <a:t>with</a:t>
            </a:r>
            <a:r>
              <a:rPr lang="en-US" dirty="0"/>
              <a:t>  sediment management</a:t>
            </a:r>
          </a:p>
        </p:txBody>
      </p:sp>
      <p:sp>
        <p:nvSpPr>
          <p:cNvPr id="48" name="TextBox 47">
            <a:extLst>
              <a:ext uri="{FF2B5EF4-FFF2-40B4-BE49-F238E27FC236}">
                <a16:creationId xmlns:a16="http://schemas.microsoft.com/office/drawing/2014/main" id="{89DF7426-2CF4-E923-F69D-3E3999E2BD06}"/>
              </a:ext>
            </a:extLst>
          </p:cNvPr>
          <p:cNvSpPr txBox="1"/>
          <p:nvPr/>
        </p:nvSpPr>
        <p:spPr>
          <a:xfrm>
            <a:off x="3929939" y="5594884"/>
            <a:ext cx="1663397" cy="1200329"/>
          </a:xfrm>
          <a:prstGeom prst="rect">
            <a:avLst/>
          </a:prstGeom>
          <a:noFill/>
        </p:spPr>
        <p:txBody>
          <a:bodyPr wrap="square" rtlCol="0">
            <a:spAutoFit/>
          </a:bodyPr>
          <a:lstStyle/>
          <a:p>
            <a:r>
              <a:rPr lang="en-US" dirty="0"/>
              <a:t>+50 years </a:t>
            </a:r>
            <a:r>
              <a:rPr lang="en-US" b="1" dirty="0"/>
              <a:t>with</a:t>
            </a:r>
            <a:r>
              <a:rPr lang="en-US" dirty="0"/>
              <a:t>  sediment management</a:t>
            </a:r>
          </a:p>
        </p:txBody>
      </p:sp>
    </p:spTree>
    <p:extLst>
      <p:ext uri="{BB962C8B-B14F-4D97-AF65-F5344CB8AC3E}">
        <p14:creationId xmlns:p14="http://schemas.microsoft.com/office/powerpoint/2010/main" val="1169991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B74AA-300F-7C8D-C41C-830681610630}"/>
              </a:ext>
            </a:extLst>
          </p:cNvPr>
          <p:cNvSpPr>
            <a:spLocks noGrp="1"/>
          </p:cNvSpPr>
          <p:nvPr>
            <p:ph type="title"/>
          </p:nvPr>
        </p:nvSpPr>
        <p:spPr/>
        <p:txBody>
          <a:bodyPr/>
          <a:lstStyle/>
          <a:p>
            <a:r>
              <a:rPr lang="en-US" dirty="0"/>
              <a:t>Three Basic Approaches to Future Volume Projection</a:t>
            </a:r>
          </a:p>
        </p:txBody>
      </p:sp>
      <p:sp>
        <p:nvSpPr>
          <p:cNvPr id="5" name="Content Placeholder 4">
            <a:extLst>
              <a:ext uri="{FF2B5EF4-FFF2-40B4-BE49-F238E27FC236}">
                <a16:creationId xmlns:a16="http://schemas.microsoft.com/office/drawing/2014/main" id="{49AA7609-31AA-0EF3-BD96-23FA0F5F5029}"/>
              </a:ext>
            </a:extLst>
          </p:cNvPr>
          <p:cNvSpPr>
            <a:spLocks noGrp="1"/>
          </p:cNvSpPr>
          <p:nvPr>
            <p:ph sz="quarter" idx="10"/>
          </p:nvPr>
        </p:nvSpPr>
        <p:spPr>
          <a:xfrm>
            <a:off x="266700" y="1304544"/>
            <a:ext cx="11658600" cy="5324856"/>
          </a:xfrm>
        </p:spPr>
        <p:txBody>
          <a:bodyPr numCol="1"/>
          <a:lstStyle/>
          <a:p>
            <a:pPr marL="457200" indent="-457200">
              <a:buFont typeface="+mj-lt"/>
              <a:buAutoNum type="arabicPeriod"/>
            </a:pPr>
            <a:r>
              <a:rPr lang="en-US" sz="5400" dirty="0"/>
              <a:t> Trendline extrapolation</a:t>
            </a:r>
          </a:p>
          <a:p>
            <a:pPr marL="457200" indent="-457200">
              <a:buFont typeface="+mj-lt"/>
              <a:buAutoNum type="arabicPeriod"/>
            </a:pPr>
            <a:r>
              <a:rPr lang="en-US" sz="5400" b="1" dirty="0"/>
              <a:t> Sediment budget</a:t>
            </a:r>
          </a:p>
          <a:p>
            <a:pPr marL="457200" indent="-457200">
              <a:buFont typeface="+mj-lt"/>
              <a:buAutoNum type="arabicPeriod"/>
            </a:pPr>
            <a:r>
              <a:rPr lang="en-US" sz="5400" dirty="0"/>
              <a:t> Numerical modeling</a:t>
            </a:r>
          </a:p>
        </p:txBody>
      </p:sp>
      <p:sp>
        <p:nvSpPr>
          <p:cNvPr id="3" name="Footer Placeholder 2">
            <a:extLst>
              <a:ext uri="{FF2B5EF4-FFF2-40B4-BE49-F238E27FC236}">
                <a16:creationId xmlns:a16="http://schemas.microsoft.com/office/drawing/2014/main" id="{C944CE87-854D-8A95-AE3F-3280078C296C}"/>
              </a:ext>
            </a:extLst>
          </p:cNvPr>
          <p:cNvSpPr>
            <a:spLocks noGrp="1"/>
          </p:cNvSpPr>
          <p:nvPr>
            <p:ph type="ftr" sz="quarter" idx="12"/>
          </p:nvPr>
        </p:nvSpPr>
        <p:spPr/>
        <p:txBody>
          <a:bodyPr/>
          <a:lstStyle/>
          <a:p>
            <a:endParaRPr lang="en-US" dirty="0"/>
          </a:p>
        </p:txBody>
      </p:sp>
      <p:sp>
        <p:nvSpPr>
          <p:cNvPr id="4" name="Slide Number Placeholder 3">
            <a:extLst>
              <a:ext uri="{FF2B5EF4-FFF2-40B4-BE49-F238E27FC236}">
                <a16:creationId xmlns:a16="http://schemas.microsoft.com/office/drawing/2014/main" id="{E4662648-4E71-B70E-5C98-480B2DDCB2EE}"/>
              </a:ext>
            </a:extLst>
          </p:cNvPr>
          <p:cNvSpPr>
            <a:spLocks noGrp="1"/>
          </p:cNvSpPr>
          <p:nvPr>
            <p:ph type="sldNum" sz="quarter" idx="4294967295"/>
          </p:nvPr>
        </p:nvSpPr>
        <p:spPr>
          <a:xfrm>
            <a:off x="0" y="0"/>
            <a:ext cx="0" cy="0"/>
          </a:xfrm>
        </p:spPr>
        <p:txBody>
          <a:bodyPr/>
          <a:lstStyle/>
          <a:p>
            <a:fld id="{B7EB5B47-6F92-448A-9971-6BDD12138648}" type="slidenum">
              <a:rPr lang="en-US" smtClean="0"/>
              <a:t>20</a:t>
            </a:fld>
            <a:endParaRPr lang="en-US" dirty="0"/>
          </a:p>
        </p:txBody>
      </p:sp>
    </p:spTree>
    <p:extLst>
      <p:ext uri="{BB962C8B-B14F-4D97-AF65-F5344CB8AC3E}">
        <p14:creationId xmlns:p14="http://schemas.microsoft.com/office/powerpoint/2010/main" val="38524964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9078D-8220-4A0E-9B01-FDD7C05BE89F}"/>
              </a:ext>
            </a:extLst>
          </p:cNvPr>
          <p:cNvSpPr>
            <a:spLocks noGrp="1"/>
          </p:cNvSpPr>
          <p:nvPr>
            <p:ph type="title"/>
          </p:nvPr>
        </p:nvSpPr>
        <p:spPr>
          <a:xfrm>
            <a:off x="776288" y="-100519"/>
            <a:ext cx="9551633" cy="1325563"/>
          </a:xfrm>
        </p:spPr>
        <p:txBody>
          <a:bodyPr/>
          <a:lstStyle/>
          <a:p>
            <a:r>
              <a:rPr lang="en-US" dirty="0"/>
              <a:t>Reservoir Sedimentation Prediction</a:t>
            </a:r>
          </a:p>
        </p:txBody>
      </p:sp>
      <p:sp>
        <p:nvSpPr>
          <p:cNvPr id="5" name="TextBox 4">
            <a:extLst>
              <a:ext uri="{FF2B5EF4-FFF2-40B4-BE49-F238E27FC236}">
                <a16:creationId xmlns:a16="http://schemas.microsoft.com/office/drawing/2014/main" id="{BC0A16D9-69E2-461A-8FA4-D141E64734B0}"/>
              </a:ext>
            </a:extLst>
          </p:cNvPr>
          <p:cNvSpPr txBox="1"/>
          <p:nvPr/>
        </p:nvSpPr>
        <p:spPr>
          <a:xfrm>
            <a:off x="234630" y="1443618"/>
            <a:ext cx="2890996" cy="2739211"/>
          </a:xfrm>
          <a:prstGeom prst="rect">
            <a:avLst/>
          </a:prstGeom>
          <a:noFill/>
        </p:spPr>
        <p:txBody>
          <a:bodyPr wrap="square" rtlCol="0">
            <a:spAutoFit/>
          </a:bodyPr>
          <a:lstStyle/>
          <a:p>
            <a:r>
              <a:rPr lang="en-US" sz="3200" b="1" dirty="0">
                <a:solidFill>
                  <a:schemeClr val="tx1">
                    <a:lumMod val="75000"/>
                    <a:lumOff val="25000"/>
                  </a:schemeClr>
                </a:solidFill>
              </a:rPr>
              <a:t>1. Compile the history of storage loss in the lakes</a:t>
            </a:r>
          </a:p>
          <a:p>
            <a:endParaRPr lang="en-US" sz="4400" dirty="0"/>
          </a:p>
        </p:txBody>
      </p:sp>
      <p:pic>
        <p:nvPicPr>
          <p:cNvPr id="7" name="Picture 6">
            <a:extLst>
              <a:ext uri="{FF2B5EF4-FFF2-40B4-BE49-F238E27FC236}">
                <a16:creationId xmlns:a16="http://schemas.microsoft.com/office/drawing/2014/main" id="{AB2D05FD-E2D7-41F6-B218-BFDAB9A7261A}"/>
              </a:ext>
            </a:extLst>
          </p:cNvPr>
          <p:cNvPicPr/>
          <p:nvPr/>
        </p:nvPicPr>
        <p:blipFill rotWithShape="1">
          <a:blip r:embed="rId2">
            <a:extLst>
              <a:ext uri="{28A0092B-C50C-407E-A947-70E740481C1C}">
                <a14:useLocalDpi xmlns:a14="http://schemas.microsoft.com/office/drawing/2010/main" val="0"/>
              </a:ext>
            </a:extLst>
          </a:blip>
          <a:srcRect/>
          <a:stretch/>
        </p:blipFill>
        <p:spPr>
          <a:xfrm>
            <a:off x="3230858" y="1690688"/>
            <a:ext cx="3183319" cy="4184439"/>
          </a:xfrm>
          <a:prstGeom prst="rect">
            <a:avLst/>
          </a:prstGeom>
        </p:spPr>
      </p:pic>
      <p:pic>
        <p:nvPicPr>
          <p:cNvPr id="8" name="Picture 7">
            <a:extLst>
              <a:ext uri="{FF2B5EF4-FFF2-40B4-BE49-F238E27FC236}">
                <a16:creationId xmlns:a16="http://schemas.microsoft.com/office/drawing/2014/main" id="{3755355F-E1A0-46AF-B24D-513BA3D0B491}"/>
              </a:ext>
            </a:extLst>
          </p:cNvPr>
          <p:cNvPicPr/>
          <p:nvPr/>
        </p:nvPicPr>
        <p:blipFill rotWithShape="1">
          <a:blip r:embed="rId3">
            <a:extLst>
              <a:ext uri="{28A0092B-C50C-407E-A947-70E740481C1C}">
                <a14:useLocalDpi xmlns:a14="http://schemas.microsoft.com/office/drawing/2010/main" val="0"/>
              </a:ext>
            </a:extLst>
          </a:blip>
          <a:srcRect/>
          <a:stretch/>
        </p:blipFill>
        <p:spPr bwMode="auto">
          <a:xfrm>
            <a:off x="6773345" y="1506535"/>
            <a:ext cx="2690447" cy="4368592"/>
          </a:xfrm>
          <a:prstGeom prst="rect">
            <a:avLst/>
          </a:prstGeom>
          <a:ln>
            <a:noFill/>
          </a:ln>
          <a:extLst>
            <a:ext uri="{53640926-AAD7-44D8-BBD7-CCE9431645EC}">
              <a14:shadowObscured xmlns:a14="http://schemas.microsoft.com/office/drawing/2010/main"/>
            </a:ext>
          </a:extLst>
        </p:spPr>
      </p:pic>
      <p:sp>
        <p:nvSpPr>
          <p:cNvPr id="9" name="TextBox 8">
            <a:extLst>
              <a:ext uri="{FF2B5EF4-FFF2-40B4-BE49-F238E27FC236}">
                <a16:creationId xmlns:a16="http://schemas.microsoft.com/office/drawing/2014/main" id="{3EC53E0E-780A-4C1D-B76F-A22B2CEC3D5E}"/>
              </a:ext>
            </a:extLst>
          </p:cNvPr>
          <p:cNvSpPr txBox="1"/>
          <p:nvPr/>
        </p:nvSpPr>
        <p:spPr>
          <a:xfrm>
            <a:off x="6296708" y="3216464"/>
            <a:ext cx="603681" cy="1569660"/>
          </a:xfrm>
          <a:prstGeom prst="rect">
            <a:avLst/>
          </a:prstGeom>
          <a:noFill/>
        </p:spPr>
        <p:txBody>
          <a:bodyPr wrap="square" rtlCol="0">
            <a:spAutoFit/>
          </a:bodyPr>
          <a:lstStyle/>
          <a:p>
            <a:r>
              <a:rPr lang="en-US" sz="9600" dirty="0"/>
              <a:t>-</a:t>
            </a:r>
          </a:p>
        </p:txBody>
      </p:sp>
      <p:sp>
        <p:nvSpPr>
          <p:cNvPr id="10" name="TextBox 9">
            <a:extLst>
              <a:ext uri="{FF2B5EF4-FFF2-40B4-BE49-F238E27FC236}">
                <a16:creationId xmlns:a16="http://schemas.microsoft.com/office/drawing/2014/main" id="{94B3FD64-397F-45B6-ACF6-59A71BC32703}"/>
              </a:ext>
            </a:extLst>
          </p:cNvPr>
          <p:cNvSpPr txBox="1"/>
          <p:nvPr/>
        </p:nvSpPr>
        <p:spPr>
          <a:xfrm>
            <a:off x="9463792" y="3216464"/>
            <a:ext cx="603681" cy="1569660"/>
          </a:xfrm>
          <a:prstGeom prst="rect">
            <a:avLst/>
          </a:prstGeom>
          <a:noFill/>
        </p:spPr>
        <p:txBody>
          <a:bodyPr wrap="square" rtlCol="0">
            <a:spAutoFit/>
          </a:bodyPr>
          <a:lstStyle/>
          <a:p>
            <a:r>
              <a:rPr lang="en-US" sz="9600" dirty="0"/>
              <a:t>=</a:t>
            </a:r>
          </a:p>
        </p:txBody>
      </p:sp>
      <p:sp>
        <p:nvSpPr>
          <p:cNvPr id="11" name="TextBox 10">
            <a:extLst>
              <a:ext uri="{FF2B5EF4-FFF2-40B4-BE49-F238E27FC236}">
                <a16:creationId xmlns:a16="http://schemas.microsoft.com/office/drawing/2014/main" id="{8B9338D6-5DFC-4964-8ADC-D5792641591D}"/>
              </a:ext>
            </a:extLst>
          </p:cNvPr>
          <p:cNvSpPr txBox="1"/>
          <p:nvPr/>
        </p:nvSpPr>
        <p:spPr>
          <a:xfrm>
            <a:off x="10247993" y="3739684"/>
            <a:ext cx="1838293" cy="461665"/>
          </a:xfrm>
          <a:prstGeom prst="rect">
            <a:avLst/>
          </a:prstGeom>
          <a:noFill/>
        </p:spPr>
        <p:txBody>
          <a:bodyPr wrap="square" rtlCol="0">
            <a:spAutoFit/>
          </a:bodyPr>
          <a:lstStyle/>
          <a:p>
            <a:r>
              <a:rPr lang="en-US" sz="2400" b="1" dirty="0"/>
              <a:t>Deposition</a:t>
            </a:r>
          </a:p>
        </p:txBody>
      </p:sp>
    </p:spTree>
    <p:extLst>
      <p:ext uri="{BB962C8B-B14F-4D97-AF65-F5344CB8AC3E}">
        <p14:creationId xmlns:p14="http://schemas.microsoft.com/office/powerpoint/2010/main" val="1745507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9078D-8220-4A0E-9B01-FDD7C05BE89F}"/>
              </a:ext>
            </a:extLst>
          </p:cNvPr>
          <p:cNvSpPr>
            <a:spLocks noGrp="1"/>
          </p:cNvSpPr>
          <p:nvPr>
            <p:ph type="title"/>
          </p:nvPr>
        </p:nvSpPr>
        <p:spPr>
          <a:xfrm>
            <a:off x="933486" y="-148590"/>
            <a:ext cx="9551633" cy="1325563"/>
          </a:xfrm>
        </p:spPr>
        <p:txBody>
          <a:bodyPr/>
          <a:lstStyle/>
          <a:p>
            <a:r>
              <a:rPr lang="en-US" dirty="0"/>
              <a:t>Sediment Budget Sedimentation Prediction</a:t>
            </a:r>
          </a:p>
        </p:txBody>
      </p:sp>
      <p:sp>
        <p:nvSpPr>
          <p:cNvPr id="5" name="TextBox 4">
            <a:extLst>
              <a:ext uri="{FF2B5EF4-FFF2-40B4-BE49-F238E27FC236}">
                <a16:creationId xmlns:a16="http://schemas.microsoft.com/office/drawing/2014/main" id="{BC0A16D9-69E2-461A-8FA4-D141E64734B0}"/>
              </a:ext>
            </a:extLst>
          </p:cNvPr>
          <p:cNvSpPr txBox="1"/>
          <p:nvPr/>
        </p:nvSpPr>
        <p:spPr>
          <a:xfrm>
            <a:off x="229228" y="1443825"/>
            <a:ext cx="3336053" cy="3231654"/>
          </a:xfrm>
          <a:prstGeom prst="rect">
            <a:avLst/>
          </a:prstGeom>
          <a:noFill/>
        </p:spPr>
        <p:txBody>
          <a:bodyPr wrap="square" rtlCol="0">
            <a:spAutoFit/>
          </a:bodyPr>
          <a:lstStyle/>
          <a:p>
            <a:r>
              <a:rPr lang="en-US" sz="3200" b="1" dirty="0">
                <a:solidFill>
                  <a:schemeClr val="tx1">
                    <a:lumMod val="75000"/>
                    <a:lumOff val="25000"/>
                  </a:schemeClr>
                </a:solidFill>
              </a:rPr>
              <a:t>2. Develop flow/load relationship for the incoming rivers(s)</a:t>
            </a:r>
          </a:p>
          <a:p>
            <a:endParaRPr lang="en-US" sz="4400" dirty="0"/>
          </a:p>
        </p:txBody>
      </p:sp>
      <p:pic>
        <p:nvPicPr>
          <p:cNvPr id="6" name="Picture 5" descr="A graph showing the final sediment rating curve for the Big Blue River. The sediment load flattens out at the highest discharges.">
            <a:extLst>
              <a:ext uri="{FF2B5EF4-FFF2-40B4-BE49-F238E27FC236}">
                <a16:creationId xmlns:a16="http://schemas.microsoft.com/office/drawing/2014/main" id="{AF18E0C4-1480-46FA-BD8F-7B4675D302E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07842" y="1373199"/>
            <a:ext cx="8112369" cy="5118665"/>
          </a:xfrm>
          <a:prstGeom prst="rect">
            <a:avLst/>
          </a:prstGeom>
          <a:noFill/>
        </p:spPr>
      </p:pic>
      <p:sp>
        <p:nvSpPr>
          <p:cNvPr id="7" name="TextBox 6">
            <a:extLst>
              <a:ext uri="{FF2B5EF4-FFF2-40B4-BE49-F238E27FC236}">
                <a16:creationId xmlns:a16="http://schemas.microsoft.com/office/drawing/2014/main" id="{EB212F7E-B861-4108-814C-C836804E6492}"/>
              </a:ext>
            </a:extLst>
          </p:cNvPr>
          <p:cNvSpPr txBox="1"/>
          <p:nvPr/>
        </p:nvSpPr>
        <p:spPr>
          <a:xfrm>
            <a:off x="7890348" y="1443825"/>
            <a:ext cx="3787302" cy="369332"/>
          </a:xfrm>
          <a:prstGeom prst="rect">
            <a:avLst/>
          </a:prstGeom>
          <a:noFill/>
        </p:spPr>
        <p:txBody>
          <a:bodyPr wrap="square" rtlCol="0">
            <a:spAutoFit/>
          </a:bodyPr>
          <a:lstStyle/>
          <a:p>
            <a:r>
              <a:rPr lang="en-US" dirty="0"/>
              <a:t>Big Blue River- Upstream of Tuttle</a:t>
            </a:r>
          </a:p>
        </p:txBody>
      </p:sp>
    </p:spTree>
    <p:extLst>
      <p:ext uri="{BB962C8B-B14F-4D97-AF65-F5344CB8AC3E}">
        <p14:creationId xmlns:p14="http://schemas.microsoft.com/office/powerpoint/2010/main" val="16066454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9078D-8220-4A0E-9B01-FDD7C05BE89F}"/>
              </a:ext>
            </a:extLst>
          </p:cNvPr>
          <p:cNvSpPr>
            <a:spLocks noGrp="1"/>
          </p:cNvSpPr>
          <p:nvPr>
            <p:ph type="title"/>
          </p:nvPr>
        </p:nvSpPr>
        <p:spPr/>
        <p:txBody>
          <a:bodyPr/>
          <a:lstStyle/>
          <a:p>
            <a:r>
              <a:rPr lang="en-US" dirty="0"/>
              <a:t>Reservoir Sedimentation Prediction</a:t>
            </a:r>
          </a:p>
        </p:txBody>
      </p:sp>
      <p:sp>
        <p:nvSpPr>
          <p:cNvPr id="5" name="TextBox 4">
            <a:extLst>
              <a:ext uri="{FF2B5EF4-FFF2-40B4-BE49-F238E27FC236}">
                <a16:creationId xmlns:a16="http://schemas.microsoft.com/office/drawing/2014/main" id="{BC0A16D9-69E2-461A-8FA4-D141E64734B0}"/>
              </a:ext>
            </a:extLst>
          </p:cNvPr>
          <p:cNvSpPr txBox="1"/>
          <p:nvPr/>
        </p:nvSpPr>
        <p:spPr>
          <a:xfrm>
            <a:off x="190419" y="1742607"/>
            <a:ext cx="3387091" cy="3724096"/>
          </a:xfrm>
          <a:prstGeom prst="rect">
            <a:avLst/>
          </a:prstGeom>
          <a:noFill/>
        </p:spPr>
        <p:txBody>
          <a:bodyPr wrap="square" rtlCol="0">
            <a:spAutoFit/>
          </a:bodyPr>
          <a:lstStyle/>
          <a:p>
            <a:r>
              <a:rPr lang="en-US" sz="3200" b="1" dirty="0">
                <a:solidFill>
                  <a:schemeClr val="tx1">
                    <a:lumMod val="75000"/>
                    <a:lumOff val="25000"/>
                  </a:schemeClr>
                </a:solidFill>
              </a:rPr>
              <a:t>3. Run the time series of daily flows through the flow/sediment rating curve</a:t>
            </a:r>
          </a:p>
          <a:p>
            <a:endParaRPr lang="en-US" sz="4400" dirty="0"/>
          </a:p>
        </p:txBody>
      </p:sp>
      <p:sp>
        <p:nvSpPr>
          <p:cNvPr id="4" name="TextBox 3">
            <a:extLst>
              <a:ext uri="{FF2B5EF4-FFF2-40B4-BE49-F238E27FC236}">
                <a16:creationId xmlns:a16="http://schemas.microsoft.com/office/drawing/2014/main" id="{CEE0E7CE-EA37-4236-AE71-539F5778B1B5}"/>
              </a:ext>
            </a:extLst>
          </p:cNvPr>
          <p:cNvSpPr txBox="1"/>
          <p:nvPr/>
        </p:nvSpPr>
        <p:spPr>
          <a:xfrm>
            <a:off x="3873936" y="3853532"/>
            <a:ext cx="1863673" cy="830997"/>
          </a:xfrm>
          <a:prstGeom prst="rect">
            <a:avLst/>
          </a:prstGeom>
          <a:noFill/>
        </p:spPr>
        <p:txBody>
          <a:bodyPr wrap="square" rtlCol="0">
            <a:spAutoFit/>
          </a:bodyPr>
          <a:lstStyle/>
          <a:p>
            <a:r>
              <a:rPr lang="en-US" sz="2400" dirty="0"/>
              <a:t>Daily Water Inflow</a:t>
            </a:r>
          </a:p>
        </p:txBody>
      </p:sp>
      <p:sp>
        <p:nvSpPr>
          <p:cNvPr id="9" name="TextBox 8">
            <a:extLst>
              <a:ext uri="{FF2B5EF4-FFF2-40B4-BE49-F238E27FC236}">
                <a16:creationId xmlns:a16="http://schemas.microsoft.com/office/drawing/2014/main" id="{5F99B855-749E-4404-A1DA-773D9E47218D}"/>
              </a:ext>
            </a:extLst>
          </p:cNvPr>
          <p:cNvSpPr txBox="1"/>
          <p:nvPr/>
        </p:nvSpPr>
        <p:spPr>
          <a:xfrm>
            <a:off x="7168896" y="6031684"/>
            <a:ext cx="2276555" cy="830997"/>
          </a:xfrm>
          <a:prstGeom prst="rect">
            <a:avLst/>
          </a:prstGeom>
          <a:noFill/>
        </p:spPr>
        <p:txBody>
          <a:bodyPr wrap="square" rtlCol="0">
            <a:spAutoFit/>
          </a:bodyPr>
          <a:lstStyle/>
          <a:p>
            <a:r>
              <a:rPr lang="en-US" sz="2400" dirty="0"/>
              <a:t>Flow/Sediment Rating Curve</a:t>
            </a:r>
          </a:p>
        </p:txBody>
      </p:sp>
      <p:sp>
        <p:nvSpPr>
          <p:cNvPr id="10" name="TextBox 9">
            <a:extLst>
              <a:ext uri="{FF2B5EF4-FFF2-40B4-BE49-F238E27FC236}">
                <a16:creationId xmlns:a16="http://schemas.microsoft.com/office/drawing/2014/main" id="{359B439F-981F-49FF-AE33-2E07AAECA6C1}"/>
              </a:ext>
            </a:extLst>
          </p:cNvPr>
          <p:cNvSpPr txBox="1"/>
          <p:nvPr/>
        </p:nvSpPr>
        <p:spPr>
          <a:xfrm>
            <a:off x="10542776" y="5668284"/>
            <a:ext cx="1920530" cy="1200329"/>
          </a:xfrm>
          <a:prstGeom prst="rect">
            <a:avLst/>
          </a:prstGeom>
          <a:noFill/>
        </p:spPr>
        <p:txBody>
          <a:bodyPr wrap="square" rtlCol="0">
            <a:spAutoFit/>
          </a:bodyPr>
          <a:lstStyle/>
          <a:p>
            <a:r>
              <a:rPr lang="en-US" sz="2400" dirty="0"/>
              <a:t>Daily Sediment Inflow</a:t>
            </a:r>
          </a:p>
        </p:txBody>
      </p:sp>
      <p:pic>
        <p:nvPicPr>
          <p:cNvPr id="11" name="Picture 10">
            <a:extLst>
              <a:ext uri="{FF2B5EF4-FFF2-40B4-BE49-F238E27FC236}">
                <a16:creationId xmlns:a16="http://schemas.microsoft.com/office/drawing/2014/main" id="{2F8B5943-1244-4860-BA19-C0B05107A1A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74639" y="1837619"/>
            <a:ext cx="3590973" cy="1920901"/>
          </a:xfrm>
          <a:prstGeom prst="rect">
            <a:avLst/>
          </a:prstGeom>
        </p:spPr>
      </p:pic>
      <p:pic>
        <p:nvPicPr>
          <p:cNvPr id="7" name="Picture 6" descr="A graph showing the final sediment rating curve for the Big Blue River. The sediment load flattens out at the highest discharges.">
            <a:extLst>
              <a:ext uri="{FF2B5EF4-FFF2-40B4-BE49-F238E27FC236}">
                <a16:creationId xmlns:a16="http://schemas.microsoft.com/office/drawing/2014/main" id="{842A9DD1-3E8B-48A8-B8C0-3CFBB79E14E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00292" y="3624271"/>
            <a:ext cx="3834964" cy="2419749"/>
          </a:xfrm>
          <a:prstGeom prst="rect">
            <a:avLst/>
          </a:prstGeom>
          <a:noFill/>
        </p:spPr>
      </p:pic>
      <p:sp>
        <p:nvSpPr>
          <p:cNvPr id="13" name="Oval 12">
            <a:extLst>
              <a:ext uri="{FF2B5EF4-FFF2-40B4-BE49-F238E27FC236}">
                <a16:creationId xmlns:a16="http://schemas.microsoft.com/office/drawing/2014/main" id="{C6F62265-4697-4F40-A675-D2A9D88981DF}"/>
              </a:ext>
            </a:extLst>
          </p:cNvPr>
          <p:cNvSpPr/>
          <p:nvPr/>
        </p:nvSpPr>
        <p:spPr>
          <a:xfrm>
            <a:off x="10497939" y="4526590"/>
            <a:ext cx="592852" cy="592852"/>
          </a:xfrm>
          <a:prstGeom prst="ellipse">
            <a:avLst/>
          </a:prstGeom>
          <a:solidFill>
            <a:schemeClr val="accent3">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2117B4DE-A931-4F21-9DE1-D07317F5E576}"/>
              </a:ext>
            </a:extLst>
          </p:cNvPr>
          <p:cNvSpPr/>
          <p:nvPr/>
        </p:nvSpPr>
        <p:spPr>
          <a:xfrm>
            <a:off x="11090791" y="4526590"/>
            <a:ext cx="592852" cy="592852"/>
          </a:xfrm>
          <a:prstGeom prst="ellipse">
            <a:avLst/>
          </a:prstGeom>
          <a:solidFill>
            <a:schemeClr val="accent3">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E8D046B6-9D01-454B-8103-1812969EAF34}"/>
              </a:ext>
            </a:extLst>
          </p:cNvPr>
          <p:cNvSpPr/>
          <p:nvPr/>
        </p:nvSpPr>
        <p:spPr>
          <a:xfrm>
            <a:off x="10794365" y="5031422"/>
            <a:ext cx="592852" cy="592852"/>
          </a:xfrm>
          <a:prstGeom prst="ellipse">
            <a:avLst/>
          </a:prstGeom>
          <a:solidFill>
            <a:schemeClr val="accent3">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594DD979-CD1A-495F-B4CD-CD9A2027CFD9}"/>
              </a:ext>
            </a:extLst>
          </p:cNvPr>
          <p:cNvSpPr/>
          <p:nvPr/>
        </p:nvSpPr>
        <p:spPr>
          <a:xfrm>
            <a:off x="11372145" y="5075432"/>
            <a:ext cx="592852" cy="592852"/>
          </a:xfrm>
          <a:prstGeom prst="ellipse">
            <a:avLst/>
          </a:prstGeom>
          <a:solidFill>
            <a:schemeClr val="accent3">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Bent-Up 16">
            <a:extLst>
              <a:ext uri="{FF2B5EF4-FFF2-40B4-BE49-F238E27FC236}">
                <a16:creationId xmlns:a16="http://schemas.microsoft.com/office/drawing/2014/main" id="{E349612B-8425-4E2C-9AF7-0A1E6D3B897D}"/>
              </a:ext>
            </a:extLst>
          </p:cNvPr>
          <p:cNvSpPr/>
          <p:nvPr/>
        </p:nvSpPr>
        <p:spPr>
          <a:xfrm rot="5400000">
            <a:off x="5014933" y="4400214"/>
            <a:ext cx="653143" cy="1411798"/>
          </a:xfrm>
          <a:prstGeom prst="bentUpArrow">
            <a:avLst>
              <a:gd name="adj1" fmla="val 25000"/>
              <a:gd name="adj2" fmla="val 25000"/>
              <a:gd name="adj3"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Bent-Up 17">
            <a:extLst>
              <a:ext uri="{FF2B5EF4-FFF2-40B4-BE49-F238E27FC236}">
                <a16:creationId xmlns:a16="http://schemas.microsoft.com/office/drawing/2014/main" id="{0C965030-BE64-4685-A962-3195A6F93FDD}"/>
              </a:ext>
            </a:extLst>
          </p:cNvPr>
          <p:cNvSpPr/>
          <p:nvPr/>
        </p:nvSpPr>
        <p:spPr>
          <a:xfrm rot="5400000">
            <a:off x="9715826" y="5710764"/>
            <a:ext cx="448856" cy="1115371"/>
          </a:xfrm>
          <a:prstGeom prst="bentUpArrow">
            <a:avLst>
              <a:gd name="adj1" fmla="val 25000"/>
              <a:gd name="adj2" fmla="val 25000"/>
              <a:gd name="adj3"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890064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Shape 31">
            <a:extLst>
              <a:ext uri="{FF2B5EF4-FFF2-40B4-BE49-F238E27FC236}">
                <a16:creationId xmlns:a16="http://schemas.microsoft.com/office/drawing/2014/main" id="{3A6A996F-D8D6-4D3A-8075-EE5278BB6654}"/>
              </a:ext>
            </a:extLst>
          </p:cNvPr>
          <p:cNvSpPr/>
          <p:nvPr/>
        </p:nvSpPr>
        <p:spPr>
          <a:xfrm>
            <a:off x="5466303" y="3798277"/>
            <a:ext cx="6662057" cy="3024554"/>
          </a:xfrm>
          <a:custGeom>
            <a:avLst/>
            <a:gdLst>
              <a:gd name="connsiteX0" fmla="*/ 0 w 6662057"/>
              <a:gd name="connsiteY0" fmla="*/ 0 h 3024554"/>
              <a:gd name="connsiteX1" fmla="*/ 2090057 w 6662057"/>
              <a:gd name="connsiteY1" fmla="*/ 261257 h 3024554"/>
              <a:gd name="connsiteX2" fmla="*/ 2964264 w 6662057"/>
              <a:gd name="connsiteY2" fmla="*/ 633046 h 3024554"/>
              <a:gd name="connsiteX3" fmla="*/ 3486778 w 6662057"/>
              <a:gd name="connsiteY3" fmla="*/ 1024932 h 3024554"/>
              <a:gd name="connsiteX4" fmla="*/ 4441372 w 6662057"/>
              <a:gd name="connsiteY4" fmla="*/ 2311121 h 3024554"/>
              <a:gd name="connsiteX5" fmla="*/ 5596932 w 6662057"/>
              <a:gd name="connsiteY5" fmla="*/ 2984360 h 3024554"/>
              <a:gd name="connsiteX6" fmla="*/ 6662057 w 6662057"/>
              <a:gd name="connsiteY6" fmla="*/ 3024554 h 3024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62057" h="3024554">
                <a:moveTo>
                  <a:pt x="0" y="0"/>
                </a:moveTo>
                <a:lnTo>
                  <a:pt x="2090057" y="261257"/>
                </a:lnTo>
                <a:lnTo>
                  <a:pt x="2964264" y="633046"/>
                </a:lnTo>
                <a:lnTo>
                  <a:pt x="3486778" y="1024932"/>
                </a:lnTo>
                <a:lnTo>
                  <a:pt x="4441372" y="2311121"/>
                </a:lnTo>
                <a:lnTo>
                  <a:pt x="5596932" y="2984360"/>
                </a:lnTo>
                <a:lnTo>
                  <a:pt x="6662057" y="3024554"/>
                </a:lnTo>
              </a:path>
            </a:pathLst>
          </a:custGeom>
          <a:noFill/>
          <a:ln w="38100" cmpd="dbl">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599078D-8220-4A0E-9B01-FDD7C05BE89F}"/>
              </a:ext>
            </a:extLst>
          </p:cNvPr>
          <p:cNvSpPr>
            <a:spLocks noGrp="1"/>
          </p:cNvSpPr>
          <p:nvPr>
            <p:ph type="title"/>
          </p:nvPr>
        </p:nvSpPr>
        <p:spPr/>
        <p:txBody>
          <a:bodyPr/>
          <a:lstStyle/>
          <a:p>
            <a:r>
              <a:rPr lang="en-US" dirty="0"/>
              <a:t>Reservoir Sedimentation Prediction</a:t>
            </a:r>
          </a:p>
        </p:txBody>
      </p:sp>
      <p:sp>
        <p:nvSpPr>
          <p:cNvPr id="5" name="TextBox 4">
            <a:extLst>
              <a:ext uri="{FF2B5EF4-FFF2-40B4-BE49-F238E27FC236}">
                <a16:creationId xmlns:a16="http://schemas.microsoft.com/office/drawing/2014/main" id="{BC0A16D9-69E2-461A-8FA4-D141E64734B0}"/>
              </a:ext>
            </a:extLst>
          </p:cNvPr>
          <p:cNvSpPr txBox="1"/>
          <p:nvPr/>
        </p:nvSpPr>
        <p:spPr>
          <a:xfrm>
            <a:off x="303540" y="1129642"/>
            <a:ext cx="3059313" cy="6186309"/>
          </a:xfrm>
          <a:prstGeom prst="rect">
            <a:avLst/>
          </a:prstGeom>
          <a:noFill/>
        </p:spPr>
        <p:txBody>
          <a:bodyPr wrap="square" rtlCol="0">
            <a:spAutoFit/>
          </a:bodyPr>
          <a:lstStyle/>
          <a:p>
            <a:r>
              <a:rPr lang="en-US" sz="2400" b="1" dirty="0">
                <a:solidFill>
                  <a:schemeClr val="tx1">
                    <a:lumMod val="75000"/>
                    <a:lumOff val="25000"/>
                  </a:schemeClr>
                </a:solidFill>
              </a:rPr>
              <a:t>4. Apportion a percentage to the flood pool based on historic surveys.</a:t>
            </a:r>
          </a:p>
          <a:p>
            <a:endParaRPr lang="en-US" sz="2400" dirty="0">
              <a:solidFill>
                <a:schemeClr val="tx1">
                  <a:lumMod val="75000"/>
                  <a:lumOff val="25000"/>
                </a:schemeClr>
              </a:solidFill>
            </a:endParaRPr>
          </a:p>
          <a:p>
            <a:r>
              <a:rPr lang="en-US" sz="2400" dirty="0">
                <a:solidFill>
                  <a:schemeClr val="tx1">
                    <a:lumMod val="75000"/>
                    <a:lumOff val="25000"/>
                  </a:schemeClr>
                </a:solidFill>
              </a:rPr>
              <a:t>(This percentage actually increases over time as the delta grows and induces backwater.  This type of geomorphic feedback requires modeling.)</a:t>
            </a:r>
          </a:p>
          <a:p>
            <a:endParaRPr lang="en-US" sz="3600" dirty="0"/>
          </a:p>
        </p:txBody>
      </p:sp>
      <p:sp>
        <p:nvSpPr>
          <p:cNvPr id="14" name="Oval 13">
            <a:extLst>
              <a:ext uri="{FF2B5EF4-FFF2-40B4-BE49-F238E27FC236}">
                <a16:creationId xmlns:a16="http://schemas.microsoft.com/office/drawing/2014/main" id="{E3812D5D-FE31-4CCC-84E1-6C00F47FD802}"/>
              </a:ext>
            </a:extLst>
          </p:cNvPr>
          <p:cNvSpPr/>
          <p:nvPr/>
        </p:nvSpPr>
        <p:spPr>
          <a:xfrm>
            <a:off x="3522790" y="2091264"/>
            <a:ext cx="592852" cy="592852"/>
          </a:xfrm>
          <a:prstGeom prst="ellipse">
            <a:avLst/>
          </a:prstGeom>
          <a:solidFill>
            <a:schemeClr val="accent3">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A3BB2A57-18E4-4814-B238-9F8F1A73ABA7}"/>
              </a:ext>
            </a:extLst>
          </p:cNvPr>
          <p:cNvSpPr/>
          <p:nvPr/>
        </p:nvSpPr>
        <p:spPr>
          <a:xfrm>
            <a:off x="4115642" y="2091264"/>
            <a:ext cx="592852" cy="592852"/>
          </a:xfrm>
          <a:prstGeom prst="ellipse">
            <a:avLst/>
          </a:prstGeom>
          <a:solidFill>
            <a:schemeClr val="accent3">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2994404D-9B22-43A1-B8E6-A916EBBB6DAE}"/>
              </a:ext>
            </a:extLst>
          </p:cNvPr>
          <p:cNvSpPr/>
          <p:nvPr/>
        </p:nvSpPr>
        <p:spPr>
          <a:xfrm>
            <a:off x="3819216" y="2596096"/>
            <a:ext cx="592852" cy="592852"/>
          </a:xfrm>
          <a:prstGeom prst="ellipse">
            <a:avLst/>
          </a:prstGeom>
          <a:solidFill>
            <a:schemeClr val="accent3">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A09901F5-1B4C-4A2E-B3A8-EA4DC6593551}"/>
              </a:ext>
            </a:extLst>
          </p:cNvPr>
          <p:cNvSpPr/>
          <p:nvPr/>
        </p:nvSpPr>
        <p:spPr>
          <a:xfrm>
            <a:off x="4396996" y="2640106"/>
            <a:ext cx="592852" cy="592852"/>
          </a:xfrm>
          <a:prstGeom prst="ellipse">
            <a:avLst/>
          </a:prstGeom>
          <a:solidFill>
            <a:schemeClr val="accent3">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D2234479-D10C-4126-B4E3-81805B0A626F}"/>
              </a:ext>
            </a:extLst>
          </p:cNvPr>
          <p:cNvSpPr/>
          <p:nvPr/>
        </p:nvSpPr>
        <p:spPr>
          <a:xfrm>
            <a:off x="9365069" y="3741705"/>
            <a:ext cx="592852" cy="592852"/>
          </a:xfrm>
          <a:prstGeom prst="ellipse">
            <a:avLst/>
          </a:prstGeom>
          <a:solidFill>
            <a:schemeClr val="accent3">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C49F633E-D1E0-4FE2-B0C8-02F7EC092AC2}"/>
              </a:ext>
            </a:extLst>
          </p:cNvPr>
          <p:cNvSpPr/>
          <p:nvPr/>
        </p:nvSpPr>
        <p:spPr>
          <a:xfrm>
            <a:off x="9957921" y="3577213"/>
            <a:ext cx="592852" cy="592852"/>
          </a:xfrm>
          <a:prstGeom prst="ellipse">
            <a:avLst/>
          </a:prstGeom>
          <a:solidFill>
            <a:schemeClr val="accent3">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Straight Arrow Connector 33">
            <a:extLst>
              <a:ext uri="{FF2B5EF4-FFF2-40B4-BE49-F238E27FC236}">
                <a16:creationId xmlns:a16="http://schemas.microsoft.com/office/drawing/2014/main" id="{9A27FD5A-E543-4F0A-A4BB-90EF4D780233}"/>
              </a:ext>
            </a:extLst>
          </p:cNvPr>
          <p:cNvCxnSpPr/>
          <p:nvPr/>
        </p:nvCxnSpPr>
        <p:spPr>
          <a:xfrm>
            <a:off x="6493744" y="2792138"/>
            <a:ext cx="0" cy="636862"/>
          </a:xfrm>
          <a:prstGeom prst="straightConnector1">
            <a:avLst/>
          </a:prstGeom>
          <a:ln w="666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2BD11893-E0FC-4D13-BAAD-124464AEFA84}"/>
              </a:ext>
            </a:extLst>
          </p:cNvPr>
          <p:cNvCxnSpPr>
            <a:cxnSpLocks/>
          </p:cNvCxnSpPr>
          <p:nvPr/>
        </p:nvCxnSpPr>
        <p:spPr>
          <a:xfrm>
            <a:off x="8484160" y="4050693"/>
            <a:ext cx="720972" cy="0"/>
          </a:xfrm>
          <a:prstGeom prst="straightConnector1">
            <a:avLst/>
          </a:prstGeom>
          <a:ln w="666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8DBFDDDD-CA1F-4CEA-B9E8-27F0DEFA7D71}"/>
              </a:ext>
            </a:extLst>
          </p:cNvPr>
          <p:cNvCxnSpPr>
            <a:cxnSpLocks/>
          </p:cNvCxnSpPr>
          <p:nvPr/>
        </p:nvCxnSpPr>
        <p:spPr>
          <a:xfrm>
            <a:off x="4989848" y="2567158"/>
            <a:ext cx="720972" cy="0"/>
          </a:xfrm>
          <a:prstGeom prst="straightConnector1">
            <a:avLst/>
          </a:prstGeom>
          <a:ln w="666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0" name="Freeform: Shape 39">
            <a:extLst>
              <a:ext uri="{FF2B5EF4-FFF2-40B4-BE49-F238E27FC236}">
                <a16:creationId xmlns:a16="http://schemas.microsoft.com/office/drawing/2014/main" id="{88C05A09-5711-4BE3-8BBD-4EAF2B78B92A}"/>
              </a:ext>
            </a:extLst>
          </p:cNvPr>
          <p:cNvSpPr/>
          <p:nvPr/>
        </p:nvSpPr>
        <p:spPr>
          <a:xfrm>
            <a:off x="5526593" y="3426488"/>
            <a:ext cx="6652009" cy="1024932"/>
          </a:xfrm>
          <a:custGeom>
            <a:avLst/>
            <a:gdLst>
              <a:gd name="connsiteX0" fmla="*/ 0 w 6652009"/>
              <a:gd name="connsiteY0" fmla="*/ 0 h 1024932"/>
              <a:gd name="connsiteX1" fmla="*/ 1969477 w 6652009"/>
              <a:gd name="connsiteY1" fmla="*/ 341644 h 1024932"/>
              <a:gd name="connsiteX2" fmla="*/ 3275763 w 6652009"/>
              <a:gd name="connsiteY2" fmla="*/ 864158 h 1024932"/>
              <a:gd name="connsiteX3" fmla="*/ 3677697 w 6652009"/>
              <a:gd name="connsiteY3" fmla="*/ 1024932 h 1024932"/>
              <a:gd name="connsiteX4" fmla="*/ 6652009 w 6652009"/>
              <a:gd name="connsiteY4" fmla="*/ 1024932 h 1024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52009" h="1024932">
                <a:moveTo>
                  <a:pt x="0" y="0"/>
                </a:moveTo>
                <a:lnTo>
                  <a:pt x="1969477" y="341644"/>
                </a:lnTo>
                <a:lnTo>
                  <a:pt x="3275763" y="864158"/>
                </a:lnTo>
                <a:lnTo>
                  <a:pt x="3677697" y="1024932"/>
                </a:lnTo>
                <a:lnTo>
                  <a:pt x="6652009" y="1024932"/>
                </a:ln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06EBA43E-8CA9-423F-9404-EE87286EF7AE}"/>
              </a:ext>
            </a:extLst>
          </p:cNvPr>
          <p:cNvSpPr/>
          <p:nvPr/>
        </p:nvSpPr>
        <p:spPr>
          <a:xfrm>
            <a:off x="5890843" y="3457841"/>
            <a:ext cx="592852" cy="592852"/>
          </a:xfrm>
          <a:prstGeom prst="ellipse">
            <a:avLst/>
          </a:prstGeom>
          <a:solidFill>
            <a:schemeClr val="accent3">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8063FFD7-3A34-4EEE-A120-57897AD16D38}"/>
              </a:ext>
            </a:extLst>
          </p:cNvPr>
          <p:cNvSpPr/>
          <p:nvPr/>
        </p:nvSpPr>
        <p:spPr>
          <a:xfrm>
            <a:off x="6468623" y="3501851"/>
            <a:ext cx="592852" cy="592852"/>
          </a:xfrm>
          <a:prstGeom prst="ellipse">
            <a:avLst/>
          </a:prstGeom>
          <a:solidFill>
            <a:schemeClr val="accent3">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081411DA-5EBD-4C55-8CC8-C9C7AECF83E5}"/>
              </a:ext>
            </a:extLst>
          </p:cNvPr>
          <p:cNvSpPr/>
          <p:nvPr/>
        </p:nvSpPr>
        <p:spPr>
          <a:xfrm>
            <a:off x="4708494" y="2416433"/>
            <a:ext cx="150725" cy="150725"/>
          </a:xfrm>
          <a:prstGeom prst="ellipse">
            <a:avLst/>
          </a:prstGeom>
          <a:solidFill>
            <a:schemeClr val="accent3">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36923119-7913-4773-A857-054A97EBFB58}"/>
              </a:ext>
            </a:extLst>
          </p:cNvPr>
          <p:cNvSpPr/>
          <p:nvPr/>
        </p:nvSpPr>
        <p:spPr>
          <a:xfrm>
            <a:off x="10595989" y="4094703"/>
            <a:ext cx="150725" cy="150725"/>
          </a:xfrm>
          <a:prstGeom prst="ellipse">
            <a:avLst/>
          </a:prstGeom>
          <a:solidFill>
            <a:schemeClr val="accent3">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829803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Shape 31">
            <a:extLst>
              <a:ext uri="{FF2B5EF4-FFF2-40B4-BE49-F238E27FC236}">
                <a16:creationId xmlns:a16="http://schemas.microsoft.com/office/drawing/2014/main" id="{3A6A996F-D8D6-4D3A-8075-EE5278BB6654}"/>
              </a:ext>
            </a:extLst>
          </p:cNvPr>
          <p:cNvSpPr/>
          <p:nvPr/>
        </p:nvSpPr>
        <p:spPr>
          <a:xfrm>
            <a:off x="3707842" y="3798277"/>
            <a:ext cx="6662057" cy="3024554"/>
          </a:xfrm>
          <a:custGeom>
            <a:avLst/>
            <a:gdLst>
              <a:gd name="connsiteX0" fmla="*/ 0 w 6662057"/>
              <a:gd name="connsiteY0" fmla="*/ 0 h 3024554"/>
              <a:gd name="connsiteX1" fmla="*/ 2090057 w 6662057"/>
              <a:gd name="connsiteY1" fmla="*/ 261257 h 3024554"/>
              <a:gd name="connsiteX2" fmla="*/ 2964264 w 6662057"/>
              <a:gd name="connsiteY2" fmla="*/ 633046 h 3024554"/>
              <a:gd name="connsiteX3" fmla="*/ 3486778 w 6662057"/>
              <a:gd name="connsiteY3" fmla="*/ 1024932 h 3024554"/>
              <a:gd name="connsiteX4" fmla="*/ 4441372 w 6662057"/>
              <a:gd name="connsiteY4" fmla="*/ 2311121 h 3024554"/>
              <a:gd name="connsiteX5" fmla="*/ 5596932 w 6662057"/>
              <a:gd name="connsiteY5" fmla="*/ 2984360 h 3024554"/>
              <a:gd name="connsiteX6" fmla="*/ 6662057 w 6662057"/>
              <a:gd name="connsiteY6" fmla="*/ 3024554 h 3024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62057" h="3024554">
                <a:moveTo>
                  <a:pt x="0" y="0"/>
                </a:moveTo>
                <a:lnTo>
                  <a:pt x="2090057" y="261257"/>
                </a:lnTo>
                <a:lnTo>
                  <a:pt x="2964264" y="633046"/>
                </a:lnTo>
                <a:lnTo>
                  <a:pt x="3486778" y="1024932"/>
                </a:lnTo>
                <a:lnTo>
                  <a:pt x="4441372" y="2311121"/>
                </a:lnTo>
                <a:lnTo>
                  <a:pt x="5596932" y="2984360"/>
                </a:lnTo>
                <a:lnTo>
                  <a:pt x="6662057" y="3024554"/>
                </a:lnTo>
              </a:path>
            </a:pathLst>
          </a:custGeom>
          <a:noFill/>
          <a:ln w="38100" cmpd="dbl">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599078D-8220-4A0E-9B01-FDD7C05BE89F}"/>
              </a:ext>
            </a:extLst>
          </p:cNvPr>
          <p:cNvSpPr>
            <a:spLocks noGrp="1"/>
          </p:cNvSpPr>
          <p:nvPr>
            <p:ph type="title"/>
          </p:nvPr>
        </p:nvSpPr>
        <p:spPr/>
        <p:txBody>
          <a:bodyPr/>
          <a:lstStyle/>
          <a:p>
            <a:r>
              <a:rPr lang="en-US" dirty="0"/>
              <a:t>Reservoir Sedimentation Prediction</a:t>
            </a:r>
          </a:p>
        </p:txBody>
      </p:sp>
      <p:sp>
        <p:nvSpPr>
          <p:cNvPr id="5" name="TextBox 4">
            <a:extLst>
              <a:ext uri="{FF2B5EF4-FFF2-40B4-BE49-F238E27FC236}">
                <a16:creationId xmlns:a16="http://schemas.microsoft.com/office/drawing/2014/main" id="{BC0A16D9-69E2-461A-8FA4-D141E64734B0}"/>
              </a:ext>
            </a:extLst>
          </p:cNvPr>
          <p:cNvSpPr txBox="1"/>
          <p:nvPr/>
        </p:nvSpPr>
        <p:spPr>
          <a:xfrm>
            <a:off x="371788" y="4353394"/>
            <a:ext cx="7333555" cy="2862322"/>
          </a:xfrm>
          <a:prstGeom prst="rect">
            <a:avLst/>
          </a:prstGeom>
          <a:noFill/>
        </p:spPr>
        <p:txBody>
          <a:bodyPr wrap="square" rtlCol="0">
            <a:spAutoFit/>
          </a:bodyPr>
          <a:lstStyle/>
          <a:p>
            <a:r>
              <a:rPr lang="en-US" sz="2800" b="1" dirty="0">
                <a:solidFill>
                  <a:schemeClr val="tx1">
                    <a:lumMod val="75000"/>
                    <a:lumOff val="25000"/>
                  </a:schemeClr>
                </a:solidFill>
              </a:rPr>
              <a:t>5. Apply a trapping efficiency.</a:t>
            </a:r>
          </a:p>
          <a:p>
            <a:endParaRPr lang="en-US" sz="2800" dirty="0">
              <a:solidFill>
                <a:schemeClr val="tx1">
                  <a:lumMod val="75000"/>
                  <a:lumOff val="25000"/>
                </a:schemeClr>
              </a:solidFill>
            </a:endParaRPr>
          </a:p>
          <a:p>
            <a:r>
              <a:rPr lang="en-US" sz="2800" dirty="0">
                <a:solidFill>
                  <a:schemeClr val="tx1">
                    <a:lumMod val="75000"/>
                    <a:lumOff val="25000"/>
                  </a:schemeClr>
                </a:solidFill>
              </a:rPr>
              <a:t>The trapped percentage decreases over time as the residence time of the water decreases.</a:t>
            </a:r>
          </a:p>
          <a:p>
            <a:endParaRPr lang="en-US" sz="4000" dirty="0"/>
          </a:p>
        </p:txBody>
      </p:sp>
      <p:sp>
        <p:nvSpPr>
          <p:cNvPr id="18" name="Oval 17">
            <a:extLst>
              <a:ext uri="{FF2B5EF4-FFF2-40B4-BE49-F238E27FC236}">
                <a16:creationId xmlns:a16="http://schemas.microsoft.com/office/drawing/2014/main" id="{D2234479-D10C-4126-B4E3-81805B0A626F}"/>
              </a:ext>
            </a:extLst>
          </p:cNvPr>
          <p:cNvSpPr/>
          <p:nvPr/>
        </p:nvSpPr>
        <p:spPr>
          <a:xfrm>
            <a:off x="7606608" y="3741705"/>
            <a:ext cx="592852" cy="592852"/>
          </a:xfrm>
          <a:prstGeom prst="ellipse">
            <a:avLst/>
          </a:prstGeom>
          <a:solidFill>
            <a:schemeClr val="accent3">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C49F633E-D1E0-4FE2-B0C8-02F7EC092AC2}"/>
              </a:ext>
            </a:extLst>
          </p:cNvPr>
          <p:cNvSpPr/>
          <p:nvPr/>
        </p:nvSpPr>
        <p:spPr>
          <a:xfrm>
            <a:off x="8199460" y="3687144"/>
            <a:ext cx="592852" cy="592852"/>
          </a:xfrm>
          <a:prstGeom prst="ellipse">
            <a:avLst/>
          </a:prstGeom>
          <a:solidFill>
            <a:schemeClr val="accent3">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Straight Arrow Connector 34">
            <a:extLst>
              <a:ext uri="{FF2B5EF4-FFF2-40B4-BE49-F238E27FC236}">
                <a16:creationId xmlns:a16="http://schemas.microsoft.com/office/drawing/2014/main" id="{2BD11893-E0FC-4D13-BAAD-124464AEFA84}"/>
              </a:ext>
            </a:extLst>
          </p:cNvPr>
          <p:cNvCxnSpPr>
            <a:cxnSpLocks/>
          </p:cNvCxnSpPr>
          <p:nvPr/>
        </p:nvCxnSpPr>
        <p:spPr>
          <a:xfrm>
            <a:off x="6725699" y="4050693"/>
            <a:ext cx="720972" cy="0"/>
          </a:xfrm>
          <a:prstGeom prst="straightConnector1">
            <a:avLst/>
          </a:prstGeom>
          <a:ln w="666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0" name="Freeform: Shape 39">
            <a:extLst>
              <a:ext uri="{FF2B5EF4-FFF2-40B4-BE49-F238E27FC236}">
                <a16:creationId xmlns:a16="http://schemas.microsoft.com/office/drawing/2014/main" id="{88C05A09-5711-4BE3-8BBD-4EAF2B78B92A}"/>
              </a:ext>
            </a:extLst>
          </p:cNvPr>
          <p:cNvSpPr/>
          <p:nvPr/>
        </p:nvSpPr>
        <p:spPr>
          <a:xfrm>
            <a:off x="3768132" y="3426488"/>
            <a:ext cx="6652009" cy="1024932"/>
          </a:xfrm>
          <a:custGeom>
            <a:avLst/>
            <a:gdLst>
              <a:gd name="connsiteX0" fmla="*/ 0 w 6652009"/>
              <a:gd name="connsiteY0" fmla="*/ 0 h 1024932"/>
              <a:gd name="connsiteX1" fmla="*/ 1969477 w 6652009"/>
              <a:gd name="connsiteY1" fmla="*/ 341644 h 1024932"/>
              <a:gd name="connsiteX2" fmla="*/ 3275763 w 6652009"/>
              <a:gd name="connsiteY2" fmla="*/ 864158 h 1024932"/>
              <a:gd name="connsiteX3" fmla="*/ 3677697 w 6652009"/>
              <a:gd name="connsiteY3" fmla="*/ 1024932 h 1024932"/>
              <a:gd name="connsiteX4" fmla="*/ 6652009 w 6652009"/>
              <a:gd name="connsiteY4" fmla="*/ 1024932 h 1024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52009" h="1024932">
                <a:moveTo>
                  <a:pt x="0" y="0"/>
                </a:moveTo>
                <a:lnTo>
                  <a:pt x="1969477" y="341644"/>
                </a:lnTo>
                <a:lnTo>
                  <a:pt x="3275763" y="864158"/>
                </a:lnTo>
                <a:lnTo>
                  <a:pt x="3677697" y="1024932"/>
                </a:lnTo>
                <a:lnTo>
                  <a:pt x="6652009" y="1024932"/>
                </a:ln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94288A9-8652-47D8-805C-01DAC655E171}"/>
              </a:ext>
            </a:extLst>
          </p:cNvPr>
          <p:cNvSpPr/>
          <p:nvPr/>
        </p:nvSpPr>
        <p:spPr>
          <a:xfrm>
            <a:off x="10369899" y="2512088"/>
            <a:ext cx="472272" cy="4345912"/>
          </a:xfrm>
          <a:prstGeom prst="rect">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00B25A6A-D17F-4540-8516-D38A3B528204}"/>
              </a:ext>
            </a:extLst>
          </p:cNvPr>
          <p:cNvSpPr/>
          <p:nvPr/>
        </p:nvSpPr>
        <p:spPr>
          <a:xfrm>
            <a:off x="9154054" y="6148234"/>
            <a:ext cx="592852" cy="592852"/>
          </a:xfrm>
          <a:prstGeom prst="ellipse">
            <a:avLst/>
          </a:prstGeom>
          <a:solidFill>
            <a:schemeClr val="accent3">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a:extLst>
              <a:ext uri="{FF2B5EF4-FFF2-40B4-BE49-F238E27FC236}">
                <a16:creationId xmlns:a16="http://schemas.microsoft.com/office/drawing/2014/main" id="{90240CD2-E38C-4E19-B975-3E6719C16564}"/>
              </a:ext>
            </a:extLst>
          </p:cNvPr>
          <p:cNvCxnSpPr>
            <a:cxnSpLocks/>
          </p:cNvCxnSpPr>
          <p:nvPr/>
        </p:nvCxnSpPr>
        <p:spPr>
          <a:xfrm>
            <a:off x="9245332" y="5419384"/>
            <a:ext cx="0" cy="560592"/>
          </a:xfrm>
          <a:prstGeom prst="straightConnector1">
            <a:avLst/>
          </a:prstGeom>
          <a:ln w="666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040FA7A1-3AB8-4665-A017-06F4AF799EC1}"/>
              </a:ext>
            </a:extLst>
          </p:cNvPr>
          <p:cNvSpPr/>
          <p:nvPr/>
        </p:nvSpPr>
        <p:spPr>
          <a:xfrm>
            <a:off x="8561202" y="5979976"/>
            <a:ext cx="592852" cy="592852"/>
          </a:xfrm>
          <a:prstGeom prst="ellipse">
            <a:avLst/>
          </a:prstGeom>
          <a:solidFill>
            <a:schemeClr val="accent3">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86A6DEB5-3308-4C73-972C-E36BADBD0603}"/>
              </a:ext>
            </a:extLst>
          </p:cNvPr>
          <p:cNvSpPr/>
          <p:nvPr/>
        </p:nvSpPr>
        <p:spPr>
          <a:xfrm>
            <a:off x="8716949" y="4192598"/>
            <a:ext cx="150725" cy="150725"/>
          </a:xfrm>
          <a:prstGeom prst="ellipse">
            <a:avLst/>
          </a:prstGeom>
          <a:solidFill>
            <a:schemeClr val="accent3">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E7C3E804-822C-4ADE-90E4-8680D320DEB8}"/>
              </a:ext>
            </a:extLst>
          </p:cNvPr>
          <p:cNvSpPr/>
          <p:nvPr/>
        </p:nvSpPr>
        <p:spPr>
          <a:xfrm>
            <a:off x="10962751" y="6438381"/>
            <a:ext cx="150725" cy="150725"/>
          </a:xfrm>
          <a:prstGeom prst="ellipse">
            <a:avLst/>
          </a:prstGeom>
          <a:solidFill>
            <a:schemeClr val="accent3">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Arrow Connector 26">
            <a:extLst>
              <a:ext uri="{FF2B5EF4-FFF2-40B4-BE49-F238E27FC236}">
                <a16:creationId xmlns:a16="http://schemas.microsoft.com/office/drawing/2014/main" id="{C3733824-F2F8-44EC-A59B-C72A964D6E96}"/>
              </a:ext>
            </a:extLst>
          </p:cNvPr>
          <p:cNvCxnSpPr>
            <a:cxnSpLocks/>
          </p:cNvCxnSpPr>
          <p:nvPr/>
        </p:nvCxnSpPr>
        <p:spPr>
          <a:xfrm>
            <a:off x="10059655" y="6513743"/>
            <a:ext cx="720972" cy="0"/>
          </a:xfrm>
          <a:prstGeom prst="straightConnector1">
            <a:avLst/>
          </a:prstGeom>
          <a:ln w="666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8" name="Picture 27">
            <a:extLst>
              <a:ext uri="{FF2B5EF4-FFF2-40B4-BE49-F238E27FC236}">
                <a16:creationId xmlns:a16="http://schemas.microsoft.com/office/drawing/2014/main" id="{18D476B1-D5C9-4950-BCD1-51530761F2C1}"/>
              </a:ext>
            </a:extLst>
          </p:cNvPr>
          <p:cNvPicPr>
            <a:picLocks noChangeAspect="1"/>
          </p:cNvPicPr>
          <p:nvPr/>
        </p:nvPicPr>
        <p:blipFill>
          <a:blip r:embed="rId2">
            <a:clrChange>
              <a:clrFrom>
                <a:srgbClr val="FFFFFF"/>
              </a:clrFrom>
              <a:clrTo>
                <a:srgbClr val="FFFFFF">
                  <a:alpha val="0"/>
                </a:srgbClr>
              </a:clrTo>
            </a:clrChange>
            <a:alphaModFix amt="63000"/>
            <a:extLst>
              <a:ext uri="{28A0092B-C50C-407E-A947-70E740481C1C}">
                <a14:useLocalDpi xmlns:a14="http://schemas.microsoft.com/office/drawing/2010/main" val="0"/>
              </a:ext>
            </a:extLst>
          </a:blip>
          <a:stretch>
            <a:fillRect/>
          </a:stretch>
        </p:blipFill>
        <p:spPr>
          <a:xfrm>
            <a:off x="4309244" y="2658788"/>
            <a:ext cx="1188720" cy="1310640"/>
          </a:xfrm>
          <a:prstGeom prst="rect">
            <a:avLst/>
          </a:prstGeom>
        </p:spPr>
      </p:pic>
      <p:pic>
        <p:nvPicPr>
          <p:cNvPr id="6" name="Picture 5">
            <a:extLst>
              <a:ext uri="{FF2B5EF4-FFF2-40B4-BE49-F238E27FC236}">
                <a16:creationId xmlns:a16="http://schemas.microsoft.com/office/drawing/2014/main" id="{ACFD35FA-F3FF-405E-AD86-F887304F4EE2}"/>
              </a:ext>
            </a:extLst>
          </p:cNvPr>
          <p:cNvPicPr>
            <a:picLocks noChangeAspect="1"/>
          </p:cNvPicPr>
          <p:nvPr/>
        </p:nvPicPr>
        <p:blipFill>
          <a:blip r:embed="rId3">
            <a:alphaModFix amt="29000"/>
            <a:extLst>
              <a:ext uri="{28A0092B-C50C-407E-A947-70E740481C1C}">
                <a14:useLocalDpi xmlns:a14="http://schemas.microsoft.com/office/drawing/2010/main" val="0"/>
              </a:ext>
            </a:extLst>
          </a:blip>
          <a:stretch>
            <a:fillRect/>
          </a:stretch>
        </p:blipFill>
        <p:spPr>
          <a:xfrm>
            <a:off x="1655853" y="2709433"/>
            <a:ext cx="2415540" cy="1158240"/>
          </a:xfrm>
          <a:prstGeom prst="rect">
            <a:avLst/>
          </a:prstGeom>
        </p:spPr>
      </p:pic>
    </p:spTree>
    <p:extLst>
      <p:ext uri="{BB962C8B-B14F-4D97-AF65-F5344CB8AC3E}">
        <p14:creationId xmlns:p14="http://schemas.microsoft.com/office/powerpoint/2010/main" val="29603377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Shape 31">
            <a:extLst>
              <a:ext uri="{FF2B5EF4-FFF2-40B4-BE49-F238E27FC236}">
                <a16:creationId xmlns:a16="http://schemas.microsoft.com/office/drawing/2014/main" id="{3A6A996F-D8D6-4D3A-8075-EE5278BB6654}"/>
              </a:ext>
            </a:extLst>
          </p:cNvPr>
          <p:cNvSpPr/>
          <p:nvPr/>
        </p:nvSpPr>
        <p:spPr>
          <a:xfrm>
            <a:off x="3707842" y="3798277"/>
            <a:ext cx="6662057" cy="3024554"/>
          </a:xfrm>
          <a:custGeom>
            <a:avLst/>
            <a:gdLst>
              <a:gd name="connsiteX0" fmla="*/ 0 w 6662057"/>
              <a:gd name="connsiteY0" fmla="*/ 0 h 3024554"/>
              <a:gd name="connsiteX1" fmla="*/ 2090057 w 6662057"/>
              <a:gd name="connsiteY1" fmla="*/ 261257 h 3024554"/>
              <a:gd name="connsiteX2" fmla="*/ 2964264 w 6662057"/>
              <a:gd name="connsiteY2" fmla="*/ 633046 h 3024554"/>
              <a:gd name="connsiteX3" fmla="*/ 3486778 w 6662057"/>
              <a:gd name="connsiteY3" fmla="*/ 1024932 h 3024554"/>
              <a:gd name="connsiteX4" fmla="*/ 4441372 w 6662057"/>
              <a:gd name="connsiteY4" fmla="*/ 2311121 h 3024554"/>
              <a:gd name="connsiteX5" fmla="*/ 5596932 w 6662057"/>
              <a:gd name="connsiteY5" fmla="*/ 2984360 h 3024554"/>
              <a:gd name="connsiteX6" fmla="*/ 6662057 w 6662057"/>
              <a:gd name="connsiteY6" fmla="*/ 3024554 h 3024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62057" h="3024554">
                <a:moveTo>
                  <a:pt x="0" y="0"/>
                </a:moveTo>
                <a:lnTo>
                  <a:pt x="2090057" y="261257"/>
                </a:lnTo>
                <a:lnTo>
                  <a:pt x="2964264" y="633046"/>
                </a:lnTo>
                <a:lnTo>
                  <a:pt x="3486778" y="1024932"/>
                </a:lnTo>
                <a:lnTo>
                  <a:pt x="4441372" y="2311121"/>
                </a:lnTo>
                <a:lnTo>
                  <a:pt x="5596932" y="2984360"/>
                </a:lnTo>
                <a:lnTo>
                  <a:pt x="6662057" y="3024554"/>
                </a:lnTo>
              </a:path>
            </a:pathLst>
          </a:custGeom>
          <a:noFill/>
          <a:ln w="38100" cmpd="dbl">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599078D-8220-4A0E-9B01-FDD7C05BE89F}"/>
              </a:ext>
            </a:extLst>
          </p:cNvPr>
          <p:cNvSpPr>
            <a:spLocks noGrp="1"/>
          </p:cNvSpPr>
          <p:nvPr>
            <p:ph type="title"/>
          </p:nvPr>
        </p:nvSpPr>
        <p:spPr/>
        <p:txBody>
          <a:bodyPr/>
          <a:lstStyle/>
          <a:p>
            <a:r>
              <a:rPr lang="en-US" dirty="0"/>
              <a:t>Reservoir Sedimentation Prediction</a:t>
            </a:r>
          </a:p>
        </p:txBody>
      </p:sp>
      <p:sp>
        <p:nvSpPr>
          <p:cNvPr id="5" name="TextBox 4">
            <a:extLst>
              <a:ext uri="{FF2B5EF4-FFF2-40B4-BE49-F238E27FC236}">
                <a16:creationId xmlns:a16="http://schemas.microsoft.com/office/drawing/2014/main" id="{BC0A16D9-69E2-461A-8FA4-D141E64734B0}"/>
              </a:ext>
            </a:extLst>
          </p:cNvPr>
          <p:cNvSpPr txBox="1"/>
          <p:nvPr/>
        </p:nvSpPr>
        <p:spPr>
          <a:xfrm>
            <a:off x="195483" y="4312178"/>
            <a:ext cx="3336052" cy="1569660"/>
          </a:xfrm>
          <a:prstGeom prst="rect">
            <a:avLst/>
          </a:prstGeom>
          <a:noFill/>
        </p:spPr>
        <p:txBody>
          <a:bodyPr wrap="square" rtlCol="0">
            <a:spAutoFit/>
          </a:bodyPr>
          <a:lstStyle/>
          <a:p>
            <a:r>
              <a:rPr lang="en-US" sz="2800" b="1" dirty="0">
                <a:solidFill>
                  <a:schemeClr val="tx1">
                    <a:lumMod val="75000"/>
                    <a:lumOff val="25000"/>
                  </a:schemeClr>
                </a:solidFill>
              </a:rPr>
              <a:t>6. Apply bulk densities</a:t>
            </a:r>
          </a:p>
          <a:p>
            <a:endParaRPr lang="en-US" sz="4000" dirty="0"/>
          </a:p>
        </p:txBody>
      </p:sp>
      <p:sp>
        <p:nvSpPr>
          <p:cNvPr id="40" name="Freeform: Shape 39">
            <a:extLst>
              <a:ext uri="{FF2B5EF4-FFF2-40B4-BE49-F238E27FC236}">
                <a16:creationId xmlns:a16="http://schemas.microsoft.com/office/drawing/2014/main" id="{88C05A09-5711-4BE3-8BBD-4EAF2B78B92A}"/>
              </a:ext>
            </a:extLst>
          </p:cNvPr>
          <p:cNvSpPr/>
          <p:nvPr/>
        </p:nvSpPr>
        <p:spPr>
          <a:xfrm>
            <a:off x="3768132" y="3426488"/>
            <a:ext cx="6652009" cy="1024932"/>
          </a:xfrm>
          <a:custGeom>
            <a:avLst/>
            <a:gdLst>
              <a:gd name="connsiteX0" fmla="*/ 0 w 6652009"/>
              <a:gd name="connsiteY0" fmla="*/ 0 h 1024932"/>
              <a:gd name="connsiteX1" fmla="*/ 1969477 w 6652009"/>
              <a:gd name="connsiteY1" fmla="*/ 341644 h 1024932"/>
              <a:gd name="connsiteX2" fmla="*/ 3275763 w 6652009"/>
              <a:gd name="connsiteY2" fmla="*/ 864158 h 1024932"/>
              <a:gd name="connsiteX3" fmla="*/ 3677697 w 6652009"/>
              <a:gd name="connsiteY3" fmla="*/ 1024932 h 1024932"/>
              <a:gd name="connsiteX4" fmla="*/ 6652009 w 6652009"/>
              <a:gd name="connsiteY4" fmla="*/ 1024932 h 1024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52009" h="1024932">
                <a:moveTo>
                  <a:pt x="0" y="0"/>
                </a:moveTo>
                <a:lnTo>
                  <a:pt x="1969477" y="341644"/>
                </a:lnTo>
                <a:lnTo>
                  <a:pt x="3275763" y="864158"/>
                </a:lnTo>
                <a:lnTo>
                  <a:pt x="3677697" y="1024932"/>
                </a:lnTo>
                <a:lnTo>
                  <a:pt x="6652009" y="1024932"/>
                </a:ln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94288A9-8652-47D8-805C-01DAC655E171}"/>
              </a:ext>
            </a:extLst>
          </p:cNvPr>
          <p:cNvSpPr/>
          <p:nvPr/>
        </p:nvSpPr>
        <p:spPr>
          <a:xfrm>
            <a:off x="10369899" y="2512088"/>
            <a:ext cx="472272" cy="4345912"/>
          </a:xfrm>
          <a:prstGeom prst="rect">
            <a:avLst/>
          </a:prstGeom>
          <a:solidFill>
            <a:schemeClr val="bg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E7C3E804-822C-4ADE-90E4-8680D320DEB8}"/>
              </a:ext>
            </a:extLst>
          </p:cNvPr>
          <p:cNvSpPr/>
          <p:nvPr/>
        </p:nvSpPr>
        <p:spPr>
          <a:xfrm>
            <a:off x="10962751" y="6438381"/>
            <a:ext cx="150725" cy="150725"/>
          </a:xfrm>
          <a:prstGeom prst="ellipse">
            <a:avLst/>
          </a:prstGeom>
          <a:solidFill>
            <a:schemeClr val="accent3">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Arrow Connector 26">
            <a:extLst>
              <a:ext uri="{FF2B5EF4-FFF2-40B4-BE49-F238E27FC236}">
                <a16:creationId xmlns:a16="http://schemas.microsoft.com/office/drawing/2014/main" id="{C3733824-F2F8-44EC-A59B-C72A964D6E96}"/>
              </a:ext>
            </a:extLst>
          </p:cNvPr>
          <p:cNvCxnSpPr>
            <a:cxnSpLocks/>
          </p:cNvCxnSpPr>
          <p:nvPr/>
        </p:nvCxnSpPr>
        <p:spPr>
          <a:xfrm>
            <a:off x="10059655" y="6513743"/>
            <a:ext cx="720972" cy="0"/>
          </a:xfrm>
          <a:prstGeom prst="straightConnector1">
            <a:avLst/>
          </a:prstGeom>
          <a:ln w="66675">
            <a:solidFill>
              <a:srgbClr val="FF0000">
                <a:alpha val="43000"/>
              </a:srgbClr>
            </a:solidFill>
            <a:tailEnd type="triangle"/>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FB0B1C48-EE47-48C6-8E7F-051466118F4C}"/>
              </a:ext>
            </a:extLst>
          </p:cNvPr>
          <p:cNvPicPr>
            <a:picLocks noChangeAspect="1"/>
          </p:cNvPicPr>
          <p:nvPr/>
        </p:nvPicPr>
        <p:blipFill>
          <a:blip r:embed="rId2">
            <a:clrChange>
              <a:clrFrom>
                <a:srgbClr val="FFFFFF"/>
              </a:clrFrom>
              <a:clrTo>
                <a:srgbClr val="FFFFFF">
                  <a:alpha val="0"/>
                </a:srgbClr>
              </a:clrTo>
            </a:clrChange>
            <a:alphaModFix amt="20000"/>
            <a:extLst>
              <a:ext uri="{28A0092B-C50C-407E-A947-70E740481C1C}">
                <a14:useLocalDpi xmlns:a14="http://schemas.microsoft.com/office/drawing/2010/main" val="0"/>
              </a:ext>
            </a:extLst>
          </a:blip>
          <a:stretch>
            <a:fillRect/>
          </a:stretch>
        </p:blipFill>
        <p:spPr>
          <a:xfrm>
            <a:off x="4309244" y="2658788"/>
            <a:ext cx="1188720" cy="1310640"/>
          </a:xfrm>
          <a:prstGeom prst="rect">
            <a:avLst/>
          </a:prstGeom>
        </p:spPr>
      </p:pic>
      <p:pic>
        <p:nvPicPr>
          <p:cNvPr id="21" name="Picture 20">
            <a:extLst>
              <a:ext uri="{FF2B5EF4-FFF2-40B4-BE49-F238E27FC236}">
                <a16:creationId xmlns:a16="http://schemas.microsoft.com/office/drawing/2014/main" id="{D4A57F9F-E35A-4E1A-9D2C-0DD27F66FCF7}"/>
              </a:ext>
            </a:extLst>
          </p:cNvPr>
          <p:cNvPicPr>
            <a:picLocks noChangeAspect="1"/>
          </p:cNvPicPr>
          <p:nvPr/>
        </p:nvPicPr>
        <p:blipFill>
          <a:blip r:embed="rId3">
            <a:alphaModFix amt="10000"/>
            <a:extLst>
              <a:ext uri="{28A0092B-C50C-407E-A947-70E740481C1C}">
                <a14:useLocalDpi xmlns:a14="http://schemas.microsoft.com/office/drawing/2010/main" val="0"/>
              </a:ext>
            </a:extLst>
          </a:blip>
          <a:stretch>
            <a:fillRect/>
          </a:stretch>
        </p:blipFill>
        <p:spPr>
          <a:xfrm>
            <a:off x="1655853" y="2709433"/>
            <a:ext cx="2415540" cy="1158240"/>
          </a:xfrm>
          <a:prstGeom prst="rect">
            <a:avLst/>
          </a:prstGeom>
        </p:spPr>
      </p:pic>
      <p:pic>
        <p:nvPicPr>
          <p:cNvPr id="6" name="Picture 5">
            <a:extLst>
              <a:ext uri="{FF2B5EF4-FFF2-40B4-BE49-F238E27FC236}">
                <a16:creationId xmlns:a16="http://schemas.microsoft.com/office/drawing/2014/main" id="{84F99005-9911-4303-BACF-8A8CCE2BD966}"/>
              </a:ext>
            </a:extLst>
          </p:cNvPr>
          <p:cNvPicPr>
            <a:picLocks noChangeAspect="1"/>
          </p:cNvPicPr>
          <p:nvPr/>
        </p:nvPicPr>
        <p:blipFill>
          <a:blip r:embed="rId4">
            <a:clrChange>
              <a:clrFrom>
                <a:srgbClr val="FFFFFF"/>
              </a:clrFrom>
              <a:clrTo>
                <a:srgbClr val="FFFFFF">
                  <a:alpha val="0"/>
                </a:srgbClr>
              </a:clrTo>
            </a:clrChange>
            <a:alphaModFix amt="15000"/>
            <a:extLst>
              <a:ext uri="{28A0092B-C50C-407E-A947-70E740481C1C}">
                <a14:useLocalDpi xmlns:a14="http://schemas.microsoft.com/office/drawing/2010/main" val="0"/>
              </a:ext>
            </a:extLst>
          </a:blip>
          <a:stretch>
            <a:fillRect/>
          </a:stretch>
        </p:blipFill>
        <p:spPr>
          <a:xfrm>
            <a:off x="8780753" y="5310554"/>
            <a:ext cx="1196340" cy="1333500"/>
          </a:xfrm>
          <a:prstGeom prst="rect">
            <a:avLst/>
          </a:prstGeom>
        </p:spPr>
      </p:pic>
      <p:sp>
        <p:nvSpPr>
          <p:cNvPr id="7" name="Freeform: Shape 6">
            <a:extLst>
              <a:ext uri="{FF2B5EF4-FFF2-40B4-BE49-F238E27FC236}">
                <a16:creationId xmlns:a16="http://schemas.microsoft.com/office/drawing/2014/main" id="{4ED59601-1F58-4300-BE8A-68032615DC34}"/>
              </a:ext>
            </a:extLst>
          </p:cNvPr>
          <p:cNvSpPr/>
          <p:nvPr/>
        </p:nvSpPr>
        <p:spPr>
          <a:xfrm>
            <a:off x="3727938" y="3647552"/>
            <a:ext cx="6682154" cy="3145134"/>
          </a:xfrm>
          <a:custGeom>
            <a:avLst/>
            <a:gdLst>
              <a:gd name="connsiteX0" fmla="*/ 10049 w 6682154"/>
              <a:gd name="connsiteY0" fmla="*/ 0 h 3145134"/>
              <a:gd name="connsiteX1" fmla="*/ 1135464 w 6682154"/>
              <a:gd name="connsiteY1" fmla="*/ 130628 h 3145134"/>
              <a:gd name="connsiteX2" fmla="*/ 1899139 w 6682154"/>
              <a:gd name="connsiteY2" fmla="*/ 200967 h 3145134"/>
              <a:gd name="connsiteX3" fmla="*/ 2381460 w 6682154"/>
              <a:gd name="connsiteY3" fmla="*/ 401934 h 3145134"/>
              <a:gd name="connsiteX4" fmla="*/ 2843684 w 6682154"/>
              <a:gd name="connsiteY4" fmla="*/ 743578 h 3145134"/>
              <a:gd name="connsiteX5" fmla="*/ 3486778 w 6682154"/>
              <a:gd name="connsiteY5" fmla="*/ 1155560 h 3145134"/>
              <a:gd name="connsiteX6" fmla="*/ 4240405 w 6682154"/>
              <a:gd name="connsiteY6" fmla="*/ 2210637 h 3145134"/>
              <a:gd name="connsiteX7" fmla="*/ 4551904 w 6682154"/>
              <a:gd name="connsiteY7" fmla="*/ 2491991 h 3145134"/>
              <a:gd name="connsiteX8" fmla="*/ 5104563 w 6682154"/>
              <a:gd name="connsiteY8" fmla="*/ 2763296 h 3145134"/>
              <a:gd name="connsiteX9" fmla="*/ 5446207 w 6682154"/>
              <a:gd name="connsiteY9" fmla="*/ 2954215 h 3145134"/>
              <a:gd name="connsiteX10" fmla="*/ 5848141 w 6682154"/>
              <a:gd name="connsiteY10" fmla="*/ 3014505 h 3145134"/>
              <a:gd name="connsiteX11" fmla="*/ 6481187 w 6682154"/>
              <a:gd name="connsiteY11" fmla="*/ 3044650 h 3145134"/>
              <a:gd name="connsiteX12" fmla="*/ 6682154 w 6682154"/>
              <a:gd name="connsiteY12" fmla="*/ 3044650 h 3145134"/>
              <a:gd name="connsiteX13" fmla="*/ 6682154 w 6682154"/>
              <a:gd name="connsiteY13" fmla="*/ 3145134 h 3145134"/>
              <a:gd name="connsiteX14" fmla="*/ 5566787 w 6682154"/>
              <a:gd name="connsiteY14" fmla="*/ 3125037 h 3145134"/>
              <a:gd name="connsiteX15" fmla="*/ 4893548 w 6682154"/>
              <a:gd name="connsiteY15" fmla="*/ 2743200 h 3145134"/>
              <a:gd name="connsiteX16" fmla="*/ 4401178 w 6682154"/>
              <a:gd name="connsiteY16" fmla="*/ 2441749 h 3145134"/>
              <a:gd name="connsiteX17" fmla="*/ 3456633 w 6682154"/>
              <a:gd name="connsiteY17" fmla="*/ 1185705 h 3145134"/>
              <a:gd name="connsiteX18" fmla="*/ 2984361 w 6682154"/>
              <a:gd name="connsiteY18" fmla="*/ 763674 h 3145134"/>
              <a:gd name="connsiteX19" fmla="*/ 2311121 w 6682154"/>
              <a:gd name="connsiteY19" fmla="*/ 512466 h 3145134"/>
              <a:gd name="connsiteX20" fmla="*/ 2029767 w 6682154"/>
              <a:gd name="connsiteY20" fmla="*/ 442127 h 3145134"/>
              <a:gd name="connsiteX21" fmla="*/ 0 w 6682154"/>
              <a:gd name="connsiteY21" fmla="*/ 140677 h 3145134"/>
              <a:gd name="connsiteX22" fmla="*/ 10049 w 6682154"/>
              <a:gd name="connsiteY22" fmla="*/ 0 h 3145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682154" h="3145134">
                <a:moveTo>
                  <a:pt x="10049" y="0"/>
                </a:moveTo>
                <a:lnTo>
                  <a:pt x="1135464" y="130628"/>
                </a:lnTo>
                <a:lnTo>
                  <a:pt x="1899139" y="200967"/>
                </a:lnTo>
                <a:lnTo>
                  <a:pt x="2381460" y="401934"/>
                </a:lnTo>
                <a:lnTo>
                  <a:pt x="2843684" y="743578"/>
                </a:lnTo>
                <a:lnTo>
                  <a:pt x="3486778" y="1155560"/>
                </a:lnTo>
                <a:lnTo>
                  <a:pt x="4240405" y="2210637"/>
                </a:lnTo>
                <a:lnTo>
                  <a:pt x="4551904" y="2491991"/>
                </a:lnTo>
                <a:lnTo>
                  <a:pt x="5104563" y="2763296"/>
                </a:lnTo>
                <a:lnTo>
                  <a:pt x="5446207" y="2954215"/>
                </a:lnTo>
                <a:lnTo>
                  <a:pt x="5848141" y="3014505"/>
                </a:lnTo>
                <a:lnTo>
                  <a:pt x="6481187" y="3044650"/>
                </a:lnTo>
                <a:lnTo>
                  <a:pt x="6682154" y="3044650"/>
                </a:lnTo>
                <a:lnTo>
                  <a:pt x="6682154" y="3145134"/>
                </a:lnTo>
                <a:lnTo>
                  <a:pt x="5566787" y="3125037"/>
                </a:lnTo>
                <a:lnTo>
                  <a:pt x="4893548" y="2743200"/>
                </a:lnTo>
                <a:lnTo>
                  <a:pt x="4401178" y="2441749"/>
                </a:lnTo>
                <a:lnTo>
                  <a:pt x="3456633" y="1185705"/>
                </a:lnTo>
                <a:lnTo>
                  <a:pt x="2984361" y="763674"/>
                </a:lnTo>
                <a:lnTo>
                  <a:pt x="2311121" y="512466"/>
                </a:lnTo>
                <a:lnTo>
                  <a:pt x="2029767" y="442127"/>
                </a:lnTo>
                <a:lnTo>
                  <a:pt x="0" y="140677"/>
                </a:lnTo>
                <a:lnTo>
                  <a:pt x="10049" y="0"/>
                </a:lnTo>
                <a:close/>
              </a:path>
            </a:pathLst>
          </a:custGeom>
          <a:pattFill prst="pct50">
            <a:fgClr>
              <a:schemeClr val="accent3">
                <a:lumMod val="50000"/>
              </a:schemeClr>
            </a:fgClr>
            <a:bgClr>
              <a:schemeClr val="accent3">
                <a:lumMod val="60000"/>
                <a:lumOff val="40000"/>
              </a:schemeClr>
            </a:bgClr>
          </a:pattFill>
          <a:ln w="1905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F884EB3-10CF-4C8A-8913-55F394A53161}"/>
              </a:ext>
            </a:extLst>
          </p:cNvPr>
          <p:cNvSpPr txBox="1"/>
          <p:nvPr/>
        </p:nvSpPr>
        <p:spPr>
          <a:xfrm>
            <a:off x="2711352" y="4895925"/>
            <a:ext cx="4043016" cy="2000548"/>
          </a:xfrm>
          <a:prstGeom prst="rect">
            <a:avLst/>
          </a:prstGeom>
          <a:noFill/>
        </p:spPr>
        <p:txBody>
          <a:bodyPr wrap="square" rtlCol="0">
            <a:spAutoFit/>
          </a:bodyPr>
          <a:lstStyle/>
          <a:p>
            <a:r>
              <a:rPr lang="en-US" sz="2800" dirty="0">
                <a:solidFill>
                  <a:schemeClr val="tx1">
                    <a:lumMod val="75000"/>
                    <a:lumOff val="25000"/>
                  </a:schemeClr>
                </a:solidFill>
              </a:rPr>
              <a:t>Tons * 2000 = </a:t>
            </a:r>
            <a:r>
              <a:rPr lang="en-US" sz="2800" dirty="0" err="1">
                <a:solidFill>
                  <a:schemeClr val="tx1">
                    <a:lumMod val="75000"/>
                    <a:lumOff val="25000"/>
                  </a:schemeClr>
                </a:solidFill>
                <a:sym typeface="Wingdings" panose="05000000000000000000" pitchFamily="2" charset="2"/>
              </a:rPr>
              <a:t>lbs</a:t>
            </a:r>
            <a:endParaRPr lang="en-US" sz="2800" dirty="0">
              <a:solidFill>
                <a:schemeClr val="tx1">
                  <a:lumMod val="75000"/>
                  <a:lumOff val="25000"/>
                </a:schemeClr>
              </a:solidFill>
              <a:sym typeface="Wingdings" panose="05000000000000000000" pitchFamily="2" charset="2"/>
            </a:endParaRPr>
          </a:p>
          <a:p>
            <a:endParaRPr lang="en-US" sz="2800" dirty="0">
              <a:solidFill>
                <a:schemeClr val="tx1">
                  <a:lumMod val="75000"/>
                  <a:lumOff val="25000"/>
                </a:schemeClr>
              </a:solidFill>
              <a:sym typeface="Wingdings" panose="05000000000000000000" pitchFamily="2" charset="2"/>
            </a:endParaRPr>
          </a:p>
          <a:p>
            <a:r>
              <a:rPr lang="en-US" sz="2800" dirty="0" err="1">
                <a:solidFill>
                  <a:schemeClr val="tx1">
                    <a:lumMod val="75000"/>
                    <a:lumOff val="25000"/>
                  </a:schemeClr>
                </a:solidFill>
                <a:sym typeface="Wingdings" panose="05000000000000000000" pitchFamily="2" charset="2"/>
              </a:rPr>
              <a:t>lbs</a:t>
            </a:r>
            <a:r>
              <a:rPr lang="en-US" sz="2800" dirty="0">
                <a:solidFill>
                  <a:schemeClr val="tx1">
                    <a:lumMod val="75000"/>
                    <a:lumOff val="25000"/>
                  </a:schemeClr>
                </a:solidFill>
                <a:sym typeface="Wingdings" panose="05000000000000000000" pitchFamily="2" charset="2"/>
              </a:rPr>
              <a:t>* ɣ (in ft</a:t>
            </a:r>
            <a:r>
              <a:rPr lang="en-US" sz="2800" baseline="30000" dirty="0">
                <a:solidFill>
                  <a:schemeClr val="tx1">
                    <a:lumMod val="75000"/>
                    <a:lumOff val="25000"/>
                  </a:schemeClr>
                </a:solidFill>
                <a:sym typeface="Wingdings" panose="05000000000000000000" pitchFamily="2" charset="2"/>
              </a:rPr>
              <a:t>3</a:t>
            </a:r>
            <a:r>
              <a:rPr lang="en-US" sz="2800" dirty="0">
                <a:solidFill>
                  <a:schemeClr val="tx1">
                    <a:lumMod val="75000"/>
                    <a:lumOff val="25000"/>
                  </a:schemeClr>
                </a:solidFill>
                <a:sym typeface="Wingdings" panose="05000000000000000000" pitchFamily="2" charset="2"/>
              </a:rPr>
              <a:t>/</a:t>
            </a:r>
            <a:r>
              <a:rPr lang="en-US" sz="2800" dirty="0" err="1">
                <a:solidFill>
                  <a:schemeClr val="tx1">
                    <a:lumMod val="75000"/>
                    <a:lumOff val="25000"/>
                  </a:schemeClr>
                </a:solidFill>
                <a:sym typeface="Wingdings" panose="05000000000000000000" pitchFamily="2" charset="2"/>
              </a:rPr>
              <a:t>lb</a:t>
            </a:r>
            <a:r>
              <a:rPr lang="en-US" sz="2800" dirty="0">
                <a:solidFill>
                  <a:schemeClr val="tx1">
                    <a:lumMod val="75000"/>
                    <a:lumOff val="25000"/>
                  </a:schemeClr>
                </a:solidFill>
                <a:sym typeface="Wingdings" panose="05000000000000000000" pitchFamily="2" charset="2"/>
              </a:rPr>
              <a:t>) = ft</a:t>
            </a:r>
            <a:r>
              <a:rPr lang="en-US" sz="2800" baseline="30000" dirty="0">
                <a:solidFill>
                  <a:schemeClr val="tx1">
                    <a:lumMod val="75000"/>
                    <a:lumOff val="25000"/>
                  </a:schemeClr>
                </a:solidFill>
                <a:sym typeface="Wingdings" panose="05000000000000000000" pitchFamily="2" charset="2"/>
              </a:rPr>
              <a:t>3</a:t>
            </a:r>
            <a:endParaRPr lang="en-US" sz="2800" baseline="30000" dirty="0">
              <a:solidFill>
                <a:schemeClr val="tx1">
                  <a:lumMod val="75000"/>
                  <a:lumOff val="25000"/>
                </a:schemeClr>
              </a:solidFill>
            </a:endParaRPr>
          </a:p>
          <a:p>
            <a:endParaRPr lang="en-US" sz="4000" dirty="0"/>
          </a:p>
        </p:txBody>
      </p:sp>
    </p:spTree>
    <p:extLst>
      <p:ext uri="{BB962C8B-B14F-4D97-AF65-F5344CB8AC3E}">
        <p14:creationId xmlns:p14="http://schemas.microsoft.com/office/powerpoint/2010/main" val="25014605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70B8AB-4138-C692-7536-E52AB9840515}"/>
              </a:ext>
            </a:extLst>
          </p:cNvPr>
          <p:cNvSpPr>
            <a:spLocks noGrp="1"/>
          </p:cNvSpPr>
          <p:nvPr>
            <p:ph type="title"/>
          </p:nvPr>
        </p:nvSpPr>
        <p:spPr/>
        <p:txBody>
          <a:bodyPr/>
          <a:lstStyle/>
          <a:p>
            <a:r>
              <a:rPr lang="en-US" dirty="0"/>
              <a:t>Bulk Density</a:t>
            </a:r>
          </a:p>
        </p:txBody>
      </p:sp>
      <p:sp>
        <p:nvSpPr>
          <p:cNvPr id="3" name="Content Placeholder 2">
            <a:extLst>
              <a:ext uri="{FF2B5EF4-FFF2-40B4-BE49-F238E27FC236}">
                <a16:creationId xmlns:a16="http://schemas.microsoft.com/office/drawing/2014/main" id="{41D070FD-6F17-8BE4-F801-1D9ADE124920}"/>
              </a:ext>
            </a:extLst>
          </p:cNvPr>
          <p:cNvSpPr>
            <a:spLocks noGrp="1"/>
          </p:cNvSpPr>
          <p:nvPr>
            <p:ph idx="1"/>
          </p:nvPr>
        </p:nvSpPr>
        <p:spPr>
          <a:xfrm>
            <a:off x="266700" y="1243584"/>
            <a:ext cx="5780704" cy="5385816"/>
          </a:xfrm>
        </p:spPr>
        <p:txBody>
          <a:bodyPr/>
          <a:lstStyle/>
          <a:p>
            <a:r>
              <a:rPr lang="en-US" dirty="0"/>
              <a:t>Easy to measure– look for old reports</a:t>
            </a:r>
          </a:p>
          <a:p>
            <a:endParaRPr lang="en-US" dirty="0"/>
          </a:p>
        </p:txBody>
      </p:sp>
      <p:sp>
        <p:nvSpPr>
          <p:cNvPr id="4" name="Footer Placeholder 3">
            <a:extLst>
              <a:ext uri="{FF2B5EF4-FFF2-40B4-BE49-F238E27FC236}">
                <a16:creationId xmlns:a16="http://schemas.microsoft.com/office/drawing/2014/main" id="{E1D6A899-6001-F5E7-B5F3-1A804FC00580}"/>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18F31EB2-A3F7-60DC-3025-0CACDE253A9F}"/>
              </a:ext>
            </a:extLst>
          </p:cNvPr>
          <p:cNvSpPr>
            <a:spLocks noGrp="1"/>
          </p:cNvSpPr>
          <p:nvPr>
            <p:ph type="sldNum" sz="quarter" idx="12"/>
          </p:nvPr>
        </p:nvSpPr>
        <p:spPr/>
        <p:txBody>
          <a:bodyPr/>
          <a:lstStyle/>
          <a:p>
            <a:endParaRPr lang="en-US" dirty="0"/>
          </a:p>
        </p:txBody>
      </p:sp>
      <p:pic>
        <p:nvPicPr>
          <p:cNvPr id="6" name="Picture 5" descr="A map showing the location of bulk density sampling location on Tuttle Creek. The majority of the measurements were collected within the MPP.">
            <a:extLst>
              <a:ext uri="{FF2B5EF4-FFF2-40B4-BE49-F238E27FC236}">
                <a16:creationId xmlns:a16="http://schemas.microsoft.com/office/drawing/2014/main" id="{7A50A3E4-4E55-3659-91BF-7432FD87841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81132" y="63817"/>
            <a:ext cx="4389755" cy="6730365"/>
          </a:xfrm>
          <a:prstGeom prst="rect">
            <a:avLst/>
          </a:prstGeom>
          <a:noFill/>
        </p:spPr>
      </p:pic>
      <p:graphicFrame>
        <p:nvGraphicFramePr>
          <p:cNvPr id="7" name="Table 6">
            <a:extLst>
              <a:ext uri="{FF2B5EF4-FFF2-40B4-BE49-F238E27FC236}">
                <a16:creationId xmlns:a16="http://schemas.microsoft.com/office/drawing/2014/main" id="{5C4DDC9E-C163-190B-3D81-9796E62495D4}"/>
              </a:ext>
            </a:extLst>
          </p:cNvPr>
          <p:cNvGraphicFramePr>
            <a:graphicFrameLocks noGrp="1"/>
          </p:cNvGraphicFramePr>
          <p:nvPr/>
        </p:nvGraphicFramePr>
        <p:xfrm>
          <a:off x="1780032" y="1811099"/>
          <a:ext cx="5901100" cy="4377887"/>
        </p:xfrm>
        <a:graphic>
          <a:graphicData uri="http://schemas.openxmlformats.org/drawingml/2006/table">
            <a:tbl>
              <a:tblPr firstRow="1" firstCol="1" bandRow="1">
                <a:tableStyleId>{D7AC3CCA-C797-4891-BE02-D94E43425B78}</a:tableStyleId>
              </a:tblPr>
              <a:tblGrid>
                <a:gridCol w="1124195">
                  <a:extLst>
                    <a:ext uri="{9D8B030D-6E8A-4147-A177-3AD203B41FA5}">
                      <a16:colId xmlns:a16="http://schemas.microsoft.com/office/drawing/2014/main" val="2229491749"/>
                    </a:ext>
                  </a:extLst>
                </a:gridCol>
                <a:gridCol w="1240669">
                  <a:extLst>
                    <a:ext uri="{9D8B030D-6E8A-4147-A177-3AD203B41FA5}">
                      <a16:colId xmlns:a16="http://schemas.microsoft.com/office/drawing/2014/main" val="2653444518"/>
                    </a:ext>
                  </a:extLst>
                </a:gridCol>
                <a:gridCol w="1130829">
                  <a:extLst>
                    <a:ext uri="{9D8B030D-6E8A-4147-A177-3AD203B41FA5}">
                      <a16:colId xmlns:a16="http://schemas.microsoft.com/office/drawing/2014/main" val="1342194024"/>
                    </a:ext>
                  </a:extLst>
                </a:gridCol>
                <a:gridCol w="1287110">
                  <a:extLst>
                    <a:ext uri="{9D8B030D-6E8A-4147-A177-3AD203B41FA5}">
                      <a16:colId xmlns:a16="http://schemas.microsoft.com/office/drawing/2014/main" val="2211807406"/>
                    </a:ext>
                  </a:extLst>
                </a:gridCol>
                <a:gridCol w="1118297">
                  <a:extLst>
                    <a:ext uri="{9D8B030D-6E8A-4147-A177-3AD203B41FA5}">
                      <a16:colId xmlns:a16="http://schemas.microsoft.com/office/drawing/2014/main" val="232102736"/>
                    </a:ext>
                  </a:extLst>
                </a:gridCol>
              </a:tblGrid>
              <a:tr h="554956">
                <a:tc>
                  <a:txBody>
                    <a:bodyPr/>
                    <a:lstStyle/>
                    <a:p>
                      <a:pPr marL="0" marR="0" algn="ctr">
                        <a:lnSpc>
                          <a:spcPct val="107000"/>
                        </a:lnSpc>
                        <a:spcBef>
                          <a:spcPts val="0"/>
                        </a:spcBef>
                        <a:spcAft>
                          <a:spcPts val="0"/>
                        </a:spcAft>
                      </a:pPr>
                      <a:r>
                        <a:rPr lang="en-US" sz="1200">
                          <a:effectLst/>
                        </a:rPr>
                        <a:t>Segment</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200">
                          <a:effectLst/>
                        </a:rPr>
                        <a:t>In Channel Bottom Mass (lbs)</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200">
                          <a:effectLst/>
                        </a:rPr>
                        <a:t>In Channel Bulk Density (pcf)</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200" dirty="0">
                          <a:effectLst/>
                        </a:rPr>
                        <a:t>Out of channel Bottom Mass (</a:t>
                      </a:r>
                      <a:r>
                        <a:rPr lang="en-US" sz="1200" dirty="0" err="1">
                          <a:effectLst/>
                        </a:rPr>
                        <a:t>lbs</a:t>
                      </a:r>
                      <a:r>
                        <a:rPr lang="en-US" sz="1200" dirty="0">
                          <a:effectLst/>
                        </a:rPr>
                        <a:t>)</a:t>
                      </a:r>
                      <a:endParaRPr lang="en-US" sz="1300" dirty="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200">
                          <a:effectLst/>
                        </a:rPr>
                        <a:t>Out of Channel Bulk Density (pcf)</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extLst>
                  <a:ext uri="{0D108BD9-81ED-4DB2-BD59-A6C34878D82A}">
                    <a16:rowId xmlns:a16="http://schemas.microsoft.com/office/drawing/2014/main" val="547341146"/>
                  </a:ext>
                </a:extLst>
              </a:tr>
              <a:tr h="212307">
                <a:tc>
                  <a:txBody>
                    <a:bodyPr/>
                    <a:lstStyle/>
                    <a:p>
                      <a:pPr marL="0" marR="0" algn="ctr">
                        <a:lnSpc>
                          <a:spcPct val="107000"/>
                        </a:lnSpc>
                        <a:spcBef>
                          <a:spcPts val="0"/>
                        </a:spcBef>
                        <a:spcAft>
                          <a:spcPts val="0"/>
                        </a:spcAft>
                      </a:pPr>
                      <a:r>
                        <a:rPr lang="en-US" sz="1100">
                          <a:effectLst/>
                        </a:rPr>
                        <a:t>Dam-1</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47,600,000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36.6</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610,000,000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30.2</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extLst>
                  <a:ext uri="{0D108BD9-81ED-4DB2-BD59-A6C34878D82A}">
                    <a16:rowId xmlns:a16="http://schemas.microsoft.com/office/drawing/2014/main" val="2453946799"/>
                  </a:ext>
                </a:extLst>
              </a:tr>
              <a:tr h="212307">
                <a:tc>
                  <a:txBody>
                    <a:bodyPr/>
                    <a:lstStyle/>
                    <a:p>
                      <a:pPr marL="0" marR="0" algn="ctr">
                        <a:lnSpc>
                          <a:spcPct val="107000"/>
                        </a:lnSpc>
                        <a:spcBef>
                          <a:spcPts val="0"/>
                        </a:spcBef>
                        <a:spcAft>
                          <a:spcPts val="0"/>
                        </a:spcAft>
                      </a:pPr>
                      <a:r>
                        <a:rPr lang="en-US" sz="1100">
                          <a:effectLst/>
                        </a:rPr>
                        <a:t>1 to 2</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1,310,000,000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37.3</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6,160,000,000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30.2</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extLst>
                  <a:ext uri="{0D108BD9-81ED-4DB2-BD59-A6C34878D82A}">
                    <a16:rowId xmlns:a16="http://schemas.microsoft.com/office/drawing/2014/main" val="3796519939"/>
                  </a:ext>
                </a:extLst>
              </a:tr>
              <a:tr h="212307">
                <a:tc>
                  <a:txBody>
                    <a:bodyPr/>
                    <a:lstStyle/>
                    <a:p>
                      <a:pPr marL="0" marR="0" algn="ctr">
                        <a:lnSpc>
                          <a:spcPct val="107000"/>
                        </a:lnSpc>
                        <a:spcBef>
                          <a:spcPts val="0"/>
                        </a:spcBef>
                        <a:spcAft>
                          <a:spcPts val="0"/>
                        </a:spcAft>
                      </a:pPr>
                      <a:r>
                        <a:rPr lang="en-US" sz="1100">
                          <a:effectLst/>
                        </a:rPr>
                        <a:t>2 to 3</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3,890,000,000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39.1</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10,700,000,000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26.8</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extLst>
                  <a:ext uri="{0D108BD9-81ED-4DB2-BD59-A6C34878D82A}">
                    <a16:rowId xmlns:a16="http://schemas.microsoft.com/office/drawing/2014/main" val="1609258522"/>
                  </a:ext>
                </a:extLst>
              </a:tr>
              <a:tr h="212307">
                <a:tc>
                  <a:txBody>
                    <a:bodyPr/>
                    <a:lstStyle/>
                    <a:p>
                      <a:pPr marL="0" marR="0" algn="ctr">
                        <a:lnSpc>
                          <a:spcPct val="107000"/>
                        </a:lnSpc>
                        <a:spcBef>
                          <a:spcPts val="0"/>
                        </a:spcBef>
                        <a:spcAft>
                          <a:spcPts val="0"/>
                        </a:spcAft>
                      </a:pPr>
                      <a:r>
                        <a:rPr lang="en-US" sz="1100">
                          <a:effectLst/>
                        </a:rPr>
                        <a:t>3 to 4</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3,330,000,000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36.1</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5,240,000,000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26.2</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extLst>
                  <a:ext uri="{0D108BD9-81ED-4DB2-BD59-A6C34878D82A}">
                    <a16:rowId xmlns:a16="http://schemas.microsoft.com/office/drawing/2014/main" val="4134580800"/>
                  </a:ext>
                </a:extLst>
              </a:tr>
              <a:tr h="212307">
                <a:tc>
                  <a:txBody>
                    <a:bodyPr/>
                    <a:lstStyle/>
                    <a:p>
                      <a:pPr marL="0" marR="0" algn="ctr">
                        <a:lnSpc>
                          <a:spcPct val="107000"/>
                        </a:lnSpc>
                        <a:spcBef>
                          <a:spcPts val="0"/>
                        </a:spcBef>
                        <a:spcAft>
                          <a:spcPts val="0"/>
                        </a:spcAft>
                      </a:pPr>
                      <a:r>
                        <a:rPr lang="en-US" sz="1100">
                          <a:effectLst/>
                        </a:rPr>
                        <a:t>4 to 5</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2,850,000,000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34.9</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6,850,000,000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30.3</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extLst>
                  <a:ext uri="{0D108BD9-81ED-4DB2-BD59-A6C34878D82A}">
                    <a16:rowId xmlns:a16="http://schemas.microsoft.com/office/drawing/2014/main" val="1443493757"/>
                  </a:ext>
                </a:extLst>
              </a:tr>
              <a:tr h="212307">
                <a:tc>
                  <a:txBody>
                    <a:bodyPr/>
                    <a:lstStyle/>
                    <a:p>
                      <a:pPr marL="0" marR="0" algn="ctr">
                        <a:lnSpc>
                          <a:spcPct val="107000"/>
                        </a:lnSpc>
                        <a:spcBef>
                          <a:spcPts val="0"/>
                        </a:spcBef>
                        <a:spcAft>
                          <a:spcPts val="0"/>
                        </a:spcAft>
                      </a:pPr>
                      <a:r>
                        <a:rPr lang="en-US" sz="1100">
                          <a:effectLst/>
                        </a:rPr>
                        <a:t>5 to 6</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3,620,000,000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37.7</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9,130,000,000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31.6</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extLst>
                  <a:ext uri="{0D108BD9-81ED-4DB2-BD59-A6C34878D82A}">
                    <a16:rowId xmlns:a16="http://schemas.microsoft.com/office/drawing/2014/main" val="3158530138"/>
                  </a:ext>
                </a:extLst>
              </a:tr>
              <a:tr h="212307">
                <a:tc>
                  <a:txBody>
                    <a:bodyPr/>
                    <a:lstStyle/>
                    <a:p>
                      <a:pPr marL="0" marR="0" algn="ctr">
                        <a:lnSpc>
                          <a:spcPct val="107000"/>
                        </a:lnSpc>
                        <a:spcBef>
                          <a:spcPts val="0"/>
                        </a:spcBef>
                        <a:spcAft>
                          <a:spcPts val="0"/>
                        </a:spcAft>
                      </a:pPr>
                      <a:r>
                        <a:rPr lang="en-US" sz="1100">
                          <a:effectLst/>
                        </a:rPr>
                        <a:t>6 to 7</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6,990,000,000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46.3</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14,600,000,000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33.9</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extLst>
                  <a:ext uri="{0D108BD9-81ED-4DB2-BD59-A6C34878D82A}">
                    <a16:rowId xmlns:a16="http://schemas.microsoft.com/office/drawing/2014/main" val="1344017506"/>
                  </a:ext>
                </a:extLst>
              </a:tr>
              <a:tr h="212307">
                <a:tc>
                  <a:txBody>
                    <a:bodyPr/>
                    <a:lstStyle/>
                    <a:p>
                      <a:pPr marL="0" marR="0" algn="ctr">
                        <a:lnSpc>
                          <a:spcPct val="107000"/>
                        </a:lnSpc>
                        <a:spcBef>
                          <a:spcPts val="0"/>
                        </a:spcBef>
                        <a:spcAft>
                          <a:spcPts val="0"/>
                        </a:spcAft>
                      </a:pPr>
                      <a:r>
                        <a:rPr lang="en-US" sz="1100">
                          <a:effectLst/>
                        </a:rPr>
                        <a:t>7 to 8</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5,740,000,000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46.3</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20,300,000,000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36.3</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extLst>
                  <a:ext uri="{0D108BD9-81ED-4DB2-BD59-A6C34878D82A}">
                    <a16:rowId xmlns:a16="http://schemas.microsoft.com/office/drawing/2014/main" val="421741032"/>
                  </a:ext>
                </a:extLst>
              </a:tr>
              <a:tr h="212307">
                <a:tc>
                  <a:txBody>
                    <a:bodyPr/>
                    <a:lstStyle/>
                    <a:p>
                      <a:pPr marL="0" marR="0" algn="ctr">
                        <a:lnSpc>
                          <a:spcPct val="107000"/>
                        </a:lnSpc>
                        <a:spcBef>
                          <a:spcPts val="0"/>
                        </a:spcBef>
                        <a:spcAft>
                          <a:spcPts val="0"/>
                        </a:spcAft>
                      </a:pPr>
                      <a:r>
                        <a:rPr lang="en-US" sz="1100">
                          <a:effectLst/>
                        </a:rPr>
                        <a:t>8 to 13</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4,310,000,000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46.3</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22,800,000,000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48.4</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extLst>
                  <a:ext uri="{0D108BD9-81ED-4DB2-BD59-A6C34878D82A}">
                    <a16:rowId xmlns:a16="http://schemas.microsoft.com/office/drawing/2014/main" val="3820355570"/>
                  </a:ext>
                </a:extLst>
              </a:tr>
              <a:tr h="212307">
                <a:tc>
                  <a:txBody>
                    <a:bodyPr/>
                    <a:lstStyle/>
                    <a:p>
                      <a:pPr marL="0" marR="0" algn="ctr">
                        <a:lnSpc>
                          <a:spcPct val="107000"/>
                        </a:lnSpc>
                        <a:spcBef>
                          <a:spcPts val="0"/>
                        </a:spcBef>
                        <a:spcAft>
                          <a:spcPts val="0"/>
                        </a:spcAft>
                      </a:pPr>
                      <a:r>
                        <a:rPr lang="en-US" sz="1100">
                          <a:effectLst/>
                        </a:rPr>
                        <a:t>13 to 14</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4,570,000,000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54.9</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17,900,000,000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64.3</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extLst>
                  <a:ext uri="{0D108BD9-81ED-4DB2-BD59-A6C34878D82A}">
                    <a16:rowId xmlns:a16="http://schemas.microsoft.com/office/drawing/2014/main" val="733580825"/>
                  </a:ext>
                </a:extLst>
              </a:tr>
              <a:tr h="212307">
                <a:tc>
                  <a:txBody>
                    <a:bodyPr/>
                    <a:lstStyle/>
                    <a:p>
                      <a:pPr marL="0" marR="0" algn="ctr">
                        <a:lnSpc>
                          <a:spcPct val="107000"/>
                        </a:lnSpc>
                        <a:spcBef>
                          <a:spcPts val="0"/>
                        </a:spcBef>
                        <a:spcAft>
                          <a:spcPts val="0"/>
                        </a:spcAft>
                      </a:pPr>
                      <a:r>
                        <a:rPr lang="en-US" sz="1100">
                          <a:effectLst/>
                        </a:rPr>
                        <a:t>14 to 15</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5,090,000,000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57.9</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21,100,000,000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64.3</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extLst>
                  <a:ext uri="{0D108BD9-81ED-4DB2-BD59-A6C34878D82A}">
                    <a16:rowId xmlns:a16="http://schemas.microsoft.com/office/drawing/2014/main" val="3637300064"/>
                  </a:ext>
                </a:extLst>
              </a:tr>
              <a:tr h="212307">
                <a:tc>
                  <a:txBody>
                    <a:bodyPr/>
                    <a:lstStyle/>
                    <a:p>
                      <a:pPr marL="0" marR="0" algn="ctr">
                        <a:lnSpc>
                          <a:spcPct val="107000"/>
                        </a:lnSpc>
                        <a:spcBef>
                          <a:spcPts val="0"/>
                        </a:spcBef>
                        <a:spcAft>
                          <a:spcPts val="0"/>
                        </a:spcAft>
                      </a:pPr>
                      <a:r>
                        <a:rPr lang="en-US" sz="1100">
                          <a:effectLst/>
                        </a:rPr>
                        <a:t>15 to 16</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9,210,000,000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57.9</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21,900,000,000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64.3</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extLst>
                  <a:ext uri="{0D108BD9-81ED-4DB2-BD59-A6C34878D82A}">
                    <a16:rowId xmlns:a16="http://schemas.microsoft.com/office/drawing/2014/main" val="1323051639"/>
                  </a:ext>
                </a:extLst>
              </a:tr>
              <a:tr h="212307">
                <a:tc>
                  <a:txBody>
                    <a:bodyPr/>
                    <a:lstStyle/>
                    <a:p>
                      <a:pPr marL="0" marR="0" algn="ctr">
                        <a:lnSpc>
                          <a:spcPct val="107000"/>
                        </a:lnSpc>
                        <a:spcBef>
                          <a:spcPts val="0"/>
                        </a:spcBef>
                        <a:spcAft>
                          <a:spcPts val="0"/>
                        </a:spcAft>
                      </a:pPr>
                      <a:r>
                        <a:rPr lang="en-US" sz="1100">
                          <a:effectLst/>
                        </a:rPr>
                        <a:t>16 to 17</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1,900,000,000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60.8</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14,500,000,000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64.3</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extLst>
                  <a:ext uri="{0D108BD9-81ED-4DB2-BD59-A6C34878D82A}">
                    <a16:rowId xmlns:a16="http://schemas.microsoft.com/office/drawing/2014/main" val="1836072862"/>
                  </a:ext>
                </a:extLst>
              </a:tr>
              <a:tr h="212307">
                <a:tc>
                  <a:txBody>
                    <a:bodyPr/>
                    <a:lstStyle/>
                    <a:p>
                      <a:pPr marL="0" marR="0" algn="ctr">
                        <a:lnSpc>
                          <a:spcPct val="107000"/>
                        </a:lnSpc>
                        <a:spcBef>
                          <a:spcPts val="0"/>
                        </a:spcBef>
                        <a:spcAft>
                          <a:spcPts val="0"/>
                        </a:spcAft>
                      </a:pPr>
                      <a:r>
                        <a:rPr lang="en-US" sz="1100">
                          <a:effectLst/>
                        </a:rPr>
                        <a:t>17 to 18</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5,440,000,000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60.8</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14,500,000,000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64.3</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extLst>
                  <a:ext uri="{0D108BD9-81ED-4DB2-BD59-A6C34878D82A}">
                    <a16:rowId xmlns:a16="http://schemas.microsoft.com/office/drawing/2014/main" val="4122794870"/>
                  </a:ext>
                </a:extLst>
              </a:tr>
              <a:tr h="212307">
                <a:tc>
                  <a:txBody>
                    <a:bodyPr/>
                    <a:lstStyle/>
                    <a:p>
                      <a:pPr marL="0" marR="0" algn="ctr">
                        <a:lnSpc>
                          <a:spcPct val="107000"/>
                        </a:lnSpc>
                        <a:spcBef>
                          <a:spcPts val="0"/>
                        </a:spcBef>
                        <a:spcAft>
                          <a:spcPts val="0"/>
                        </a:spcAft>
                      </a:pPr>
                      <a:r>
                        <a:rPr lang="en-US" sz="1100">
                          <a:effectLst/>
                        </a:rPr>
                        <a:t>18 to 19</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4,370,000,000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60.8</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5,120,000,000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64.3</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extLst>
                  <a:ext uri="{0D108BD9-81ED-4DB2-BD59-A6C34878D82A}">
                    <a16:rowId xmlns:a16="http://schemas.microsoft.com/office/drawing/2014/main" val="545680933"/>
                  </a:ext>
                </a:extLst>
              </a:tr>
              <a:tr h="212307">
                <a:tc>
                  <a:txBody>
                    <a:bodyPr/>
                    <a:lstStyle/>
                    <a:p>
                      <a:pPr marL="0" marR="0" algn="ctr">
                        <a:lnSpc>
                          <a:spcPct val="107000"/>
                        </a:lnSpc>
                        <a:spcBef>
                          <a:spcPts val="0"/>
                        </a:spcBef>
                        <a:spcAft>
                          <a:spcPts val="0"/>
                        </a:spcAft>
                      </a:pPr>
                      <a:r>
                        <a:rPr lang="en-US" sz="1100">
                          <a:effectLst/>
                        </a:rPr>
                        <a:t>19 to 20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3,050,000,000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60.8</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2,940,000,000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64.3</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extLst>
                  <a:ext uri="{0D108BD9-81ED-4DB2-BD59-A6C34878D82A}">
                    <a16:rowId xmlns:a16="http://schemas.microsoft.com/office/drawing/2014/main" val="2853354714"/>
                  </a:ext>
                </a:extLst>
              </a:tr>
              <a:tr h="212307">
                <a:tc>
                  <a:txBody>
                    <a:bodyPr/>
                    <a:lstStyle/>
                    <a:p>
                      <a:pPr marL="0" marR="0" algn="ctr">
                        <a:lnSpc>
                          <a:spcPct val="107000"/>
                        </a:lnSpc>
                        <a:spcBef>
                          <a:spcPts val="0"/>
                        </a:spcBef>
                        <a:spcAft>
                          <a:spcPts val="0"/>
                        </a:spcAft>
                      </a:pPr>
                      <a:r>
                        <a:rPr lang="en-US" sz="1100">
                          <a:effectLst/>
                        </a:rPr>
                        <a:t>20 to 21</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4,560,000,000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60.8</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a:effectLst/>
                        </a:rPr>
                        <a:t>7,460,000,000</a:t>
                      </a:r>
                      <a:endParaRPr lang="en-US" sz="130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tc>
                  <a:txBody>
                    <a:bodyPr/>
                    <a:lstStyle/>
                    <a:p>
                      <a:pPr marL="0" marR="0" algn="ctr">
                        <a:lnSpc>
                          <a:spcPct val="107000"/>
                        </a:lnSpc>
                        <a:spcBef>
                          <a:spcPts val="0"/>
                        </a:spcBef>
                        <a:spcAft>
                          <a:spcPts val="0"/>
                        </a:spcAft>
                      </a:pPr>
                      <a:r>
                        <a:rPr lang="en-US" sz="1100" dirty="0">
                          <a:effectLst/>
                        </a:rPr>
                        <a:t>64.3</a:t>
                      </a:r>
                      <a:endParaRPr lang="en-US" sz="1300" dirty="0">
                        <a:effectLst/>
                        <a:latin typeface="Arial" panose="020B0604020202020204" pitchFamily="34" charset="0"/>
                        <a:ea typeface="Calibri" panose="020F0502020204030204" pitchFamily="34" charset="0"/>
                        <a:cs typeface="Times New Roman" panose="02020603050405020304" pitchFamily="18" charset="0"/>
                      </a:endParaRPr>
                    </a:p>
                  </a:txBody>
                  <a:tcPr marL="79615" marR="79615" marT="0" marB="0" anchor="ctr"/>
                </a:tc>
                <a:extLst>
                  <a:ext uri="{0D108BD9-81ED-4DB2-BD59-A6C34878D82A}">
                    <a16:rowId xmlns:a16="http://schemas.microsoft.com/office/drawing/2014/main" val="3409930011"/>
                  </a:ext>
                </a:extLst>
              </a:tr>
            </a:tbl>
          </a:graphicData>
        </a:graphic>
      </p:graphicFrame>
      <p:sp>
        <p:nvSpPr>
          <p:cNvPr id="8" name="TextBox 7">
            <a:extLst>
              <a:ext uri="{FF2B5EF4-FFF2-40B4-BE49-F238E27FC236}">
                <a16:creationId xmlns:a16="http://schemas.microsoft.com/office/drawing/2014/main" id="{03657D35-9A79-3A2D-5527-2CB23F773A37}"/>
              </a:ext>
            </a:extLst>
          </p:cNvPr>
          <p:cNvSpPr txBox="1"/>
          <p:nvPr/>
        </p:nvSpPr>
        <p:spPr>
          <a:xfrm>
            <a:off x="6102354" y="6283818"/>
            <a:ext cx="1523828" cy="369332"/>
          </a:xfrm>
          <a:prstGeom prst="rect">
            <a:avLst/>
          </a:prstGeom>
          <a:noFill/>
        </p:spPr>
        <p:txBody>
          <a:bodyPr wrap="square" rtlCol="0">
            <a:spAutoFit/>
          </a:bodyPr>
          <a:lstStyle/>
          <a:p>
            <a:r>
              <a:rPr lang="en-US" dirty="0"/>
              <a:t>USGS 1999</a:t>
            </a:r>
          </a:p>
        </p:txBody>
      </p:sp>
    </p:spTree>
    <p:extLst>
      <p:ext uri="{BB962C8B-B14F-4D97-AF65-F5344CB8AC3E}">
        <p14:creationId xmlns:p14="http://schemas.microsoft.com/office/powerpoint/2010/main" val="10096405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BFFB09-2BA7-4DA4-0DCA-DF81CA76AAF2}"/>
              </a:ext>
            </a:extLst>
          </p:cNvPr>
          <p:cNvSpPr>
            <a:spLocks noGrp="1"/>
          </p:cNvSpPr>
          <p:nvPr>
            <p:ph type="title"/>
          </p:nvPr>
        </p:nvSpPr>
        <p:spPr>
          <a:xfrm>
            <a:off x="954860" y="458165"/>
            <a:ext cx="10185088" cy="832920"/>
          </a:xfrm>
        </p:spPr>
        <p:txBody>
          <a:bodyPr/>
          <a:lstStyle/>
          <a:p>
            <a:r>
              <a:rPr lang="en-US" dirty="0"/>
              <a:t>Bulk Density- Estimate Based on Incoming Sediment Gradations</a:t>
            </a:r>
          </a:p>
        </p:txBody>
      </p:sp>
      <p:sp>
        <p:nvSpPr>
          <p:cNvPr id="4" name="Footer Placeholder 3">
            <a:extLst>
              <a:ext uri="{FF2B5EF4-FFF2-40B4-BE49-F238E27FC236}">
                <a16:creationId xmlns:a16="http://schemas.microsoft.com/office/drawing/2014/main" id="{6E79E92D-ED1A-7206-A3EB-F0C034064DAC}"/>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C0D4FB42-0E18-DDB3-CEAB-A6BF8607C66F}"/>
              </a:ext>
            </a:extLst>
          </p:cNvPr>
          <p:cNvSpPr>
            <a:spLocks noGrp="1"/>
          </p:cNvSpPr>
          <p:nvPr>
            <p:ph type="sldNum" sz="quarter" idx="12"/>
          </p:nvPr>
        </p:nvSpPr>
        <p:spPr/>
        <p:txBody>
          <a:bodyPr/>
          <a:lstStyle/>
          <a:p>
            <a:endParaRPr lang="en-US" dirty="0"/>
          </a:p>
        </p:txBody>
      </p:sp>
      <p:pic>
        <p:nvPicPr>
          <p:cNvPr id="7" name="Picture 6">
            <a:extLst>
              <a:ext uri="{FF2B5EF4-FFF2-40B4-BE49-F238E27FC236}">
                <a16:creationId xmlns:a16="http://schemas.microsoft.com/office/drawing/2014/main" id="{80A351F6-3B79-CCA7-D56B-00FF8E7B2987}"/>
              </a:ext>
            </a:extLst>
          </p:cNvPr>
          <p:cNvPicPr>
            <a:picLocks noChangeAspect="1"/>
          </p:cNvPicPr>
          <p:nvPr/>
        </p:nvPicPr>
        <p:blipFill rotWithShape="1">
          <a:blip r:embed="rId2"/>
          <a:srcRect l="3945" t="23597" r="16726"/>
          <a:stretch/>
        </p:blipFill>
        <p:spPr>
          <a:xfrm>
            <a:off x="266700" y="2072639"/>
            <a:ext cx="11498580" cy="3407517"/>
          </a:xfrm>
          <a:prstGeom prst="rect">
            <a:avLst/>
          </a:prstGeom>
        </p:spPr>
      </p:pic>
    </p:spTree>
    <p:extLst>
      <p:ext uri="{BB962C8B-B14F-4D97-AF65-F5344CB8AC3E}">
        <p14:creationId xmlns:p14="http://schemas.microsoft.com/office/powerpoint/2010/main" val="841914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BFFB09-2BA7-4DA4-0DCA-DF81CA76AAF2}"/>
              </a:ext>
            </a:extLst>
          </p:cNvPr>
          <p:cNvSpPr>
            <a:spLocks noGrp="1"/>
          </p:cNvSpPr>
          <p:nvPr>
            <p:ph type="title"/>
          </p:nvPr>
        </p:nvSpPr>
        <p:spPr>
          <a:xfrm>
            <a:off x="954860" y="458165"/>
            <a:ext cx="10185088" cy="832920"/>
          </a:xfrm>
        </p:spPr>
        <p:txBody>
          <a:bodyPr/>
          <a:lstStyle/>
          <a:p>
            <a:r>
              <a:rPr lang="en-US" dirty="0"/>
              <a:t>Bulk Density- Estimate Based on Incoming Sediment Gradations</a:t>
            </a:r>
          </a:p>
        </p:txBody>
      </p:sp>
      <p:sp>
        <p:nvSpPr>
          <p:cNvPr id="4" name="Footer Placeholder 3">
            <a:extLst>
              <a:ext uri="{FF2B5EF4-FFF2-40B4-BE49-F238E27FC236}">
                <a16:creationId xmlns:a16="http://schemas.microsoft.com/office/drawing/2014/main" id="{6E79E92D-ED1A-7206-A3EB-F0C034064DAC}"/>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C0D4FB42-0E18-DDB3-CEAB-A6BF8607C66F}"/>
              </a:ext>
            </a:extLst>
          </p:cNvPr>
          <p:cNvSpPr>
            <a:spLocks noGrp="1"/>
          </p:cNvSpPr>
          <p:nvPr>
            <p:ph type="sldNum" sz="quarter" idx="12"/>
          </p:nvPr>
        </p:nvSpPr>
        <p:spPr/>
        <p:txBody>
          <a:bodyPr/>
          <a:lstStyle/>
          <a:p>
            <a:endParaRPr lang="en-US" dirty="0"/>
          </a:p>
        </p:txBody>
      </p:sp>
      <p:pic>
        <p:nvPicPr>
          <p:cNvPr id="7" name="Picture 6">
            <a:extLst>
              <a:ext uri="{FF2B5EF4-FFF2-40B4-BE49-F238E27FC236}">
                <a16:creationId xmlns:a16="http://schemas.microsoft.com/office/drawing/2014/main" id="{80A351F6-3B79-CCA7-D56B-00FF8E7B2987}"/>
              </a:ext>
            </a:extLst>
          </p:cNvPr>
          <p:cNvPicPr>
            <a:picLocks noChangeAspect="1"/>
          </p:cNvPicPr>
          <p:nvPr/>
        </p:nvPicPr>
        <p:blipFill rotWithShape="1">
          <a:blip r:embed="rId3"/>
          <a:srcRect l="3945" t="23597" r="16726"/>
          <a:stretch/>
        </p:blipFill>
        <p:spPr>
          <a:xfrm>
            <a:off x="266700" y="3429000"/>
            <a:ext cx="6570657" cy="1947164"/>
          </a:xfrm>
          <a:prstGeom prst="rect">
            <a:avLst/>
          </a:prstGeom>
        </p:spPr>
      </p:pic>
      <p:graphicFrame>
        <p:nvGraphicFramePr>
          <p:cNvPr id="3" name="Table 2">
            <a:extLst>
              <a:ext uri="{FF2B5EF4-FFF2-40B4-BE49-F238E27FC236}">
                <a16:creationId xmlns:a16="http://schemas.microsoft.com/office/drawing/2014/main" id="{2884889C-6022-5A06-0E29-31EA1A3AC993}"/>
              </a:ext>
            </a:extLst>
          </p:cNvPr>
          <p:cNvGraphicFramePr>
            <a:graphicFrameLocks noGrp="1"/>
          </p:cNvGraphicFramePr>
          <p:nvPr/>
        </p:nvGraphicFramePr>
        <p:xfrm>
          <a:off x="132587" y="1481836"/>
          <a:ext cx="7191855" cy="1648463"/>
        </p:xfrm>
        <a:graphic>
          <a:graphicData uri="http://schemas.openxmlformats.org/drawingml/2006/table">
            <a:tbl>
              <a:tblPr firstRow="1" firstCol="1" bandRow="1">
                <a:tableStyleId>{D7AC3CCA-C797-4891-BE02-D94E43425B78}</a:tableStyleId>
              </a:tblPr>
              <a:tblGrid>
                <a:gridCol w="4274048">
                  <a:extLst>
                    <a:ext uri="{9D8B030D-6E8A-4147-A177-3AD203B41FA5}">
                      <a16:colId xmlns:a16="http://schemas.microsoft.com/office/drawing/2014/main" val="602288847"/>
                    </a:ext>
                  </a:extLst>
                </a:gridCol>
                <a:gridCol w="2917807">
                  <a:extLst>
                    <a:ext uri="{9D8B030D-6E8A-4147-A177-3AD203B41FA5}">
                      <a16:colId xmlns:a16="http://schemas.microsoft.com/office/drawing/2014/main" val="2666876869"/>
                    </a:ext>
                  </a:extLst>
                </a:gridCol>
              </a:tblGrid>
              <a:tr h="284162">
                <a:tc>
                  <a:txBody>
                    <a:bodyPr/>
                    <a:lstStyle/>
                    <a:p>
                      <a:pPr marL="0" marR="0" algn="ctr">
                        <a:lnSpc>
                          <a:spcPct val="107000"/>
                        </a:lnSpc>
                        <a:spcBef>
                          <a:spcPts val="0"/>
                        </a:spcBef>
                        <a:spcAft>
                          <a:spcPts val="0"/>
                        </a:spcAft>
                      </a:pPr>
                      <a:r>
                        <a:rPr lang="en-US" sz="1900">
                          <a:effectLst/>
                        </a:rPr>
                        <a:t>Parameter </a:t>
                      </a:r>
                      <a:endParaRPr lang="en-US" sz="2300">
                        <a:effectLst/>
                        <a:latin typeface="Arial" panose="020B0604020202020204" pitchFamily="34" charset="0"/>
                        <a:ea typeface="Calibri" panose="020F0502020204030204" pitchFamily="34" charset="0"/>
                        <a:cs typeface="Times New Roman" panose="02020603050405020304" pitchFamily="18" charset="0"/>
                      </a:endParaRPr>
                    </a:p>
                  </a:txBody>
                  <a:tcPr marL="116713" marR="116713" marT="0" marB="0" anchor="ctr"/>
                </a:tc>
                <a:tc>
                  <a:txBody>
                    <a:bodyPr/>
                    <a:lstStyle/>
                    <a:p>
                      <a:pPr marL="0" marR="0" algn="ctr">
                        <a:lnSpc>
                          <a:spcPct val="107000"/>
                        </a:lnSpc>
                        <a:spcBef>
                          <a:spcPts val="0"/>
                        </a:spcBef>
                        <a:spcAft>
                          <a:spcPts val="0"/>
                        </a:spcAft>
                      </a:pPr>
                      <a:r>
                        <a:rPr lang="en-US" sz="1900">
                          <a:effectLst/>
                        </a:rPr>
                        <a:t>Value</a:t>
                      </a:r>
                      <a:endParaRPr lang="en-US" sz="2300">
                        <a:effectLst/>
                        <a:latin typeface="Arial" panose="020B0604020202020204" pitchFamily="34" charset="0"/>
                        <a:ea typeface="Calibri" panose="020F0502020204030204" pitchFamily="34" charset="0"/>
                        <a:cs typeface="Times New Roman" panose="02020603050405020304" pitchFamily="18" charset="0"/>
                      </a:endParaRPr>
                    </a:p>
                  </a:txBody>
                  <a:tcPr marL="116713" marR="116713" marT="0" marB="0" anchor="ctr"/>
                </a:tc>
                <a:extLst>
                  <a:ext uri="{0D108BD9-81ED-4DB2-BD59-A6C34878D82A}">
                    <a16:rowId xmlns:a16="http://schemas.microsoft.com/office/drawing/2014/main" val="2988547006"/>
                  </a:ext>
                </a:extLst>
              </a:tr>
              <a:tr h="270168">
                <a:tc>
                  <a:txBody>
                    <a:bodyPr/>
                    <a:lstStyle/>
                    <a:p>
                      <a:pPr marL="0" marR="0" algn="ctr">
                        <a:lnSpc>
                          <a:spcPct val="107000"/>
                        </a:lnSpc>
                        <a:spcBef>
                          <a:spcPts val="0"/>
                        </a:spcBef>
                        <a:spcAft>
                          <a:spcPts val="0"/>
                        </a:spcAft>
                      </a:pPr>
                      <a:r>
                        <a:rPr lang="en-US" sz="1800">
                          <a:effectLst/>
                        </a:rPr>
                        <a:t>Years</a:t>
                      </a:r>
                      <a:endParaRPr lang="en-US" sz="2300">
                        <a:effectLst/>
                        <a:latin typeface="Arial" panose="020B0604020202020204" pitchFamily="34" charset="0"/>
                        <a:ea typeface="Calibri" panose="020F0502020204030204" pitchFamily="34" charset="0"/>
                        <a:cs typeface="Times New Roman" panose="02020603050405020304" pitchFamily="18" charset="0"/>
                      </a:endParaRPr>
                    </a:p>
                  </a:txBody>
                  <a:tcPr marL="116713" marR="116713" marT="0" marB="0" anchor="ctr"/>
                </a:tc>
                <a:tc>
                  <a:txBody>
                    <a:bodyPr/>
                    <a:lstStyle/>
                    <a:p>
                      <a:pPr marL="0" marR="0" algn="ctr">
                        <a:lnSpc>
                          <a:spcPct val="107000"/>
                        </a:lnSpc>
                        <a:spcBef>
                          <a:spcPts val="0"/>
                        </a:spcBef>
                        <a:spcAft>
                          <a:spcPts val="0"/>
                        </a:spcAft>
                      </a:pPr>
                      <a:r>
                        <a:rPr lang="en-US" sz="1800">
                          <a:effectLst/>
                        </a:rPr>
                        <a:t>1962 - 2019</a:t>
                      </a:r>
                      <a:endParaRPr lang="en-US" sz="2300">
                        <a:effectLst/>
                        <a:latin typeface="Arial" panose="020B0604020202020204" pitchFamily="34" charset="0"/>
                        <a:ea typeface="Calibri" panose="020F0502020204030204" pitchFamily="34" charset="0"/>
                        <a:cs typeface="Times New Roman" panose="02020603050405020304" pitchFamily="18" charset="0"/>
                      </a:endParaRPr>
                    </a:p>
                  </a:txBody>
                  <a:tcPr marL="116713" marR="116713" marT="0" marB="0" anchor="ctr"/>
                </a:tc>
                <a:extLst>
                  <a:ext uri="{0D108BD9-81ED-4DB2-BD59-A6C34878D82A}">
                    <a16:rowId xmlns:a16="http://schemas.microsoft.com/office/drawing/2014/main" val="3970722267"/>
                  </a:ext>
                </a:extLst>
              </a:tr>
              <a:tr h="270168">
                <a:tc>
                  <a:txBody>
                    <a:bodyPr/>
                    <a:lstStyle/>
                    <a:p>
                      <a:pPr marL="0" marR="0" algn="ctr">
                        <a:lnSpc>
                          <a:spcPct val="107000"/>
                        </a:lnSpc>
                        <a:spcBef>
                          <a:spcPts val="0"/>
                        </a:spcBef>
                        <a:spcAft>
                          <a:spcPts val="0"/>
                        </a:spcAft>
                      </a:pPr>
                      <a:r>
                        <a:rPr lang="en-US" sz="1800">
                          <a:effectLst/>
                        </a:rPr>
                        <a:t>Total Incoming Sediment (tons)</a:t>
                      </a:r>
                      <a:endParaRPr lang="en-US" sz="2300">
                        <a:effectLst/>
                        <a:latin typeface="Arial" panose="020B0604020202020204" pitchFamily="34" charset="0"/>
                        <a:ea typeface="Calibri" panose="020F0502020204030204" pitchFamily="34" charset="0"/>
                        <a:cs typeface="Times New Roman" panose="02020603050405020304" pitchFamily="18" charset="0"/>
                      </a:endParaRPr>
                    </a:p>
                  </a:txBody>
                  <a:tcPr marL="116713" marR="116713" marT="0" marB="0" anchor="ctr"/>
                </a:tc>
                <a:tc>
                  <a:txBody>
                    <a:bodyPr/>
                    <a:lstStyle/>
                    <a:p>
                      <a:pPr marL="0" marR="0" algn="ctr">
                        <a:lnSpc>
                          <a:spcPct val="107000"/>
                        </a:lnSpc>
                        <a:spcBef>
                          <a:spcPts val="0"/>
                        </a:spcBef>
                        <a:spcAft>
                          <a:spcPts val="0"/>
                        </a:spcAft>
                      </a:pPr>
                      <a:r>
                        <a:rPr lang="en-US" sz="1800">
                          <a:effectLst/>
                        </a:rPr>
                        <a:t>310,192,634</a:t>
                      </a:r>
                      <a:endParaRPr lang="en-US" sz="2300">
                        <a:effectLst/>
                        <a:latin typeface="Arial" panose="020B0604020202020204" pitchFamily="34" charset="0"/>
                        <a:ea typeface="Calibri" panose="020F0502020204030204" pitchFamily="34" charset="0"/>
                        <a:cs typeface="Times New Roman" panose="02020603050405020304" pitchFamily="18" charset="0"/>
                      </a:endParaRPr>
                    </a:p>
                  </a:txBody>
                  <a:tcPr marL="116713" marR="116713" marT="0" marB="0" anchor="ctr"/>
                </a:tc>
                <a:extLst>
                  <a:ext uri="{0D108BD9-81ED-4DB2-BD59-A6C34878D82A}">
                    <a16:rowId xmlns:a16="http://schemas.microsoft.com/office/drawing/2014/main" val="1398091220"/>
                  </a:ext>
                </a:extLst>
              </a:tr>
              <a:tr h="270168">
                <a:tc>
                  <a:txBody>
                    <a:bodyPr/>
                    <a:lstStyle/>
                    <a:p>
                      <a:pPr marL="0" marR="0" algn="ctr">
                        <a:lnSpc>
                          <a:spcPct val="107000"/>
                        </a:lnSpc>
                        <a:spcBef>
                          <a:spcPts val="0"/>
                        </a:spcBef>
                        <a:spcAft>
                          <a:spcPts val="0"/>
                        </a:spcAft>
                      </a:pPr>
                      <a:r>
                        <a:rPr lang="en-US" sz="1800">
                          <a:effectLst/>
                        </a:rPr>
                        <a:t>Total Incoming Clay Fraction</a:t>
                      </a:r>
                      <a:endParaRPr lang="en-US" sz="2300">
                        <a:effectLst/>
                        <a:latin typeface="Arial" panose="020B0604020202020204" pitchFamily="34" charset="0"/>
                        <a:ea typeface="Calibri" panose="020F0502020204030204" pitchFamily="34" charset="0"/>
                        <a:cs typeface="Times New Roman" panose="02020603050405020304" pitchFamily="18" charset="0"/>
                      </a:endParaRPr>
                    </a:p>
                  </a:txBody>
                  <a:tcPr marL="116713" marR="116713" marT="0" marB="0" anchor="ctr"/>
                </a:tc>
                <a:tc>
                  <a:txBody>
                    <a:bodyPr/>
                    <a:lstStyle/>
                    <a:p>
                      <a:pPr marL="0" marR="0" algn="ctr">
                        <a:lnSpc>
                          <a:spcPct val="107000"/>
                        </a:lnSpc>
                        <a:spcBef>
                          <a:spcPts val="0"/>
                        </a:spcBef>
                        <a:spcAft>
                          <a:spcPts val="0"/>
                        </a:spcAft>
                      </a:pPr>
                      <a:r>
                        <a:rPr lang="en-US" sz="1800">
                          <a:effectLst/>
                        </a:rPr>
                        <a:t>47.1 %</a:t>
                      </a:r>
                      <a:endParaRPr lang="en-US" sz="2300">
                        <a:effectLst/>
                        <a:latin typeface="Arial" panose="020B0604020202020204" pitchFamily="34" charset="0"/>
                        <a:ea typeface="Calibri" panose="020F0502020204030204" pitchFamily="34" charset="0"/>
                        <a:cs typeface="Times New Roman" panose="02020603050405020304" pitchFamily="18" charset="0"/>
                      </a:endParaRPr>
                    </a:p>
                  </a:txBody>
                  <a:tcPr marL="116713" marR="116713" marT="0" marB="0" anchor="ctr"/>
                </a:tc>
                <a:extLst>
                  <a:ext uri="{0D108BD9-81ED-4DB2-BD59-A6C34878D82A}">
                    <a16:rowId xmlns:a16="http://schemas.microsoft.com/office/drawing/2014/main" val="2433222062"/>
                  </a:ext>
                </a:extLst>
              </a:tr>
              <a:tr h="270168">
                <a:tc>
                  <a:txBody>
                    <a:bodyPr/>
                    <a:lstStyle/>
                    <a:p>
                      <a:pPr marL="0" marR="0" algn="ctr">
                        <a:lnSpc>
                          <a:spcPct val="107000"/>
                        </a:lnSpc>
                        <a:spcBef>
                          <a:spcPts val="0"/>
                        </a:spcBef>
                        <a:spcAft>
                          <a:spcPts val="0"/>
                        </a:spcAft>
                      </a:pPr>
                      <a:r>
                        <a:rPr lang="en-US" sz="1800">
                          <a:effectLst/>
                        </a:rPr>
                        <a:t>Total Incoming Silt Fraction</a:t>
                      </a:r>
                      <a:endParaRPr lang="en-US" sz="2300">
                        <a:effectLst/>
                        <a:latin typeface="Arial" panose="020B0604020202020204" pitchFamily="34" charset="0"/>
                        <a:ea typeface="Calibri" panose="020F0502020204030204" pitchFamily="34" charset="0"/>
                        <a:cs typeface="Times New Roman" panose="02020603050405020304" pitchFamily="18" charset="0"/>
                      </a:endParaRPr>
                    </a:p>
                  </a:txBody>
                  <a:tcPr marL="116713" marR="116713" marT="0" marB="0" anchor="ctr"/>
                </a:tc>
                <a:tc>
                  <a:txBody>
                    <a:bodyPr/>
                    <a:lstStyle/>
                    <a:p>
                      <a:pPr marL="0" marR="0" algn="ctr">
                        <a:lnSpc>
                          <a:spcPct val="107000"/>
                        </a:lnSpc>
                        <a:spcBef>
                          <a:spcPts val="0"/>
                        </a:spcBef>
                        <a:spcAft>
                          <a:spcPts val="0"/>
                        </a:spcAft>
                      </a:pPr>
                      <a:r>
                        <a:rPr lang="en-US" sz="1800">
                          <a:effectLst/>
                        </a:rPr>
                        <a:t>40.8 %</a:t>
                      </a:r>
                      <a:endParaRPr lang="en-US" sz="2300">
                        <a:effectLst/>
                        <a:latin typeface="Arial" panose="020B0604020202020204" pitchFamily="34" charset="0"/>
                        <a:ea typeface="Calibri" panose="020F0502020204030204" pitchFamily="34" charset="0"/>
                        <a:cs typeface="Times New Roman" panose="02020603050405020304" pitchFamily="18" charset="0"/>
                      </a:endParaRPr>
                    </a:p>
                  </a:txBody>
                  <a:tcPr marL="116713" marR="116713" marT="0" marB="0" anchor="ctr"/>
                </a:tc>
                <a:extLst>
                  <a:ext uri="{0D108BD9-81ED-4DB2-BD59-A6C34878D82A}">
                    <a16:rowId xmlns:a16="http://schemas.microsoft.com/office/drawing/2014/main" val="2160227698"/>
                  </a:ext>
                </a:extLst>
              </a:tr>
              <a:tr h="270168">
                <a:tc>
                  <a:txBody>
                    <a:bodyPr/>
                    <a:lstStyle/>
                    <a:p>
                      <a:pPr marL="0" marR="0" algn="ctr">
                        <a:lnSpc>
                          <a:spcPct val="107000"/>
                        </a:lnSpc>
                        <a:spcBef>
                          <a:spcPts val="0"/>
                        </a:spcBef>
                        <a:spcAft>
                          <a:spcPts val="0"/>
                        </a:spcAft>
                      </a:pPr>
                      <a:r>
                        <a:rPr lang="en-US" sz="1800">
                          <a:effectLst/>
                        </a:rPr>
                        <a:t>Total Incoming Sand Fraction</a:t>
                      </a:r>
                      <a:endParaRPr lang="en-US" sz="2300">
                        <a:effectLst/>
                        <a:latin typeface="Arial" panose="020B0604020202020204" pitchFamily="34" charset="0"/>
                        <a:ea typeface="Calibri" panose="020F0502020204030204" pitchFamily="34" charset="0"/>
                        <a:cs typeface="Times New Roman" panose="02020603050405020304" pitchFamily="18" charset="0"/>
                      </a:endParaRPr>
                    </a:p>
                  </a:txBody>
                  <a:tcPr marL="116713" marR="116713" marT="0" marB="0" anchor="ctr"/>
                </a:tc>
                <a:tc>
                  <a:txBody>
                    <a:bodyPr/>
                    <a:lstStyle/>
                    <a:p>
                      <a:pPr marL="0" marR="0" algn="ctr">
                        <a:lnSpc>
                          <a:spcPct val="107000"/>
                        </a:lnSpc>
                        <a:spcBef>
                          <a:spcPts val="0"/>
                        </a:spcBef>
                        <a:spcAft>
                          <a:spcPts val="0"/>
                        </a:spcAft>
                      </a:pPr>
                      <a:r>
                        <a:rPr lang="en-US" sz="1800" dirty="0">
                          <a:effectLst/>
                        </a:rPr>
                        <a:t>12.1 %</a:t>
                      </a:r>
                      <a:endParaRPr lang="en-US" sz="2300" dirty="0">
                        <a:effectLst/>
                        <a:latin typeface="Arial" panose="020B0604020202020204" pitchFamily="34" charset="0"/>
                        <a:ea typeface="Calibri" panose="020F0502020204030204" pitchFamily="34" charset="0"/>
                        <a:cs typeface="Times New Roman" panose="02020603050405020304" pitchFamily="18" charset="0"/>
                      </a:endParaRPr>
                    </a:p>
                  </a:txBody>
                  <a:tcPr marL="116713" marR="116713" marT="0" marB="0" anchor="ctr"/>
                </a:tc>
                <a:extLst>
                  <a:ext uri="{0D108BD9-81ED-4DB2-BD59-A6C34878D82A}">
                    <a16:rowId xmlns:a16="http://schemas.microsoft.com/office/drawing/2014/main" val="1878558220"/>
                  </a:ext>
                </a:extLst>
              </a:tr>
            </a:tbl>
          </a:graphicData>
        </a:graphic>
      </p:graphicFrame>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BD730D97-CE8A-CCBC-42EF-C0FA6D62A757}"/>
                  </a:ext>
                </a:extLst>
              </p:cNvPr>
              <p:cNvSpPr txBox="1"/>
              <p:nvPr/>
            </p:nvSpPr>
            <p:spPr>
              <a:xfrm>
                <a:off x="6682740" y="3536951"/>
                <a:ext cx="5242560" cy="110953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836967"/>
                              </a:solidFill>
                              <a:latin typeface="Cambria Math" panose="02040503050406030204" pitchFamily="18" charset="0"/>
                            </a:rPr>
                          </m:ctrlPr>
                        </m:sSubPr>
                        <m:e>
                          <m:r>
                            <a:rPr lang="en-US" b="1" i="1">
                              <a:latin typeface="Cambria Math" panose="02040503050406030204" pitchFamily="18" charset="0"/>
                            </a:rPr>
                            <m:t>𝜸</m:t>
                          </m:r>
                        </m:e>
                        <m:sub>
                          <m:r>
                            <a:rPr lang="en-US" b="1" i="1">
                              <a:latin typeface="Cambria Math" panose="02040503050406030204" pitchFamily="18" charset="0"/>
                            </a:rPr>
                            <m:t>𝒄</m:t>
                          </m:r>
                        </m:sub>
                      </m:sSub>
                      <m:r>
                        <a:rPr lang="en-US" b="0" i="0">
                          <a:latin typeface="Cambria Math" panose="02040503050406030204" pitchFamily="18" charset="0"/>
                        </a:rPr>
                        <m:t>=</m:t>
                      </m:r>
                      <m:f>
                        <m:fPr>
                          <m:ctrlPr>
                            <a:rPr lang="en-US" b="0" i="1">
                              <a:solidFill>
                                <a:srgbClr val="836967"/>
                              </a:solidFill>
                              <a:latin typeface="Cambria Math" panose="02040503050406030204" pitchFamily="18" charset="0"/>
                            </a:rPr>
                          </m:ctrlPr>
                        </m:fPr>
                        <m:num>
                          <m:r>
                            <a:rPr lang="en-US" b="0" i="0">
                              <a:latin typeface="Cambria Math" panose="02040503050406030204" pitchFamily="18" charset="0"/>
                            </a:rPr>
                            <m:t>1.0</m:t>
                          </m:r>
                        </m:num>
                        <m:den>
                          <m:d>
                            <m:dPr>
                              <m:ctrlPr>
                                <a:rPr lang="en-US" b="0" i="1">
                                  <a:solidFill>
                                    <a:srgbClr val="836967"/>
                                  </a:solidFill>
                                  <a:latin typeface="Cambria Math" panose="02040503050406030204" pitchFamily="18" charset="0"/>
                                </a:rPr>
                              </m:ctrlPr>
                            </m:dPr>
                            <m:e>
                              <m:sSub>
                                <m:sSubPr>
                                  <m:ctrlPr>
                                    <a:rPr lang="en-US" b="0" i="1">
                                      <a:solidFill>
                                        <a:srgbClr val="836967"/>
                                      </a:solidFill>
                                      <a:latin typeface="Cambria Math" panose="02040503050406030204" pitchFamily="18" charset="0"/>
                                    </a:rPr>
                                  </m:ctrlPr>
                                </m:sSubPr>
                                <m:e>
                                  <m:d>
                                    <m:dPr>
                                      <m:ctrlPr>
                                        <a:rPr lang="en-US" b="0" i="1">
                                          <a:solidFill>
                                            <a:srgbClr val="836967"/>
                                          </a:solidFill>
                                          <a:latin typeface="Cambria Math" panose="02040503050406030204" pitchFamily="18" charset="0"/>
                                        </a:rPr>
                                      </m:ctrlPr>
                                    </m:dPr>
                                    <m:e>
                                      <m:f>
                                        <m:fPr>
                                          <m:ctrlPr>
                                            <a:rPr lang="en-US" b="0" i="1" smtClean="0">
                                              <a:solidFill>
                                                <a:srgbClr val="836967"/>
                                              </a:solidFill>
                                              <a:latin typeface="Cambria Math" panose="02040503050406030204" pitchFamily="18" charset="0"/>
                                            </a:rPr>
                                          </m:ctrlPr>
                                        </m:fPr>
                                        <m:num>
                                          <m:r>
                                            <a:rPr lang="en-US" b="1" i="1" smtClean="0">
                                              <a:latin typeface="Cambria Math" panose="02040503050406030204" pitchFamily="18" charset="0"/>
                                            </a:rPr>
                                            <m:t>𝟎</m:t>
                                          </m:r>
                                          <m:r>
                                            <a:rPr lang="en-US" b="1" i="1" smtClean="0">
                                              <a:latin typeface="Cambria Math" panose="02040503050406030204" pitchFamily="18" charset="0"/>
                                            </a:rPr>
                                            <m:t>.</m:t>
                                          </m:r>
                                          <m:r>
                                            <a:rPr lang="en-US" b="1" i="1" smtClean="0">
                                              <a:latin typeface="Cambria Math" panose="02040503050406030204" pitchFamily="18" charset="0"/>
                                            </a:rPr>
                                            <m:t>𝟒𝟕𝟏</m:t>
                                          </m:r>
                                        </m:num>
                                        <m:den>
                                          <m:r>
                                            <a:rPr lang="en-US" b="0" i="1" smtClean="0">
                                              <a:latin typeface="Cambria Math" panose="02040503050406030204" pitchFamily="18" charset="0"/>
                                            </a:rPr>
                                            <m:t>30</m:t>
                                          </m:r>
                                        </m:den>
                                      </m:f>
                                    </m:e>
                                  </m:d>
                                </m:e>
                                <m:sub>
                                  <m:r>
                                    <a:rPr lang="en-US" b="1" i="1">
                                      <a:latin typeface="Cambria Math" panose="02040503050406030204" pitchFamily="18" charset="0"/>
                                    </a:rPr>
                                    <m:t>𝒄𝒍𝒂𝒚</m:t>
                                  </m:r>
                                </m:sub>
                              </m:sSub>
                              <m:r>
                                <a:rPr lang="en-US" b="0" i="0">
                                  <a:latin typeface="Cambria Math" panose="02040503050406030204" pitchFamily="18" charset="0"/>
                                </a:rPr>
                                <m:t>+</m:t>
                              </m:r>
                              <m:sSub>
                                <m:sSubPr>
                                  <m:ctrlPr>
                                    <a:rPr lang="en-US" b="0" i="1">
                                      <a:solidFill>
                                        <a:srgbClr val="836967"/>
                                      </a:solidFill>
                                      <a:latin typeface="Cambria Math" panose="02040503050406030204" pitchFamily="18" charset="0"/>
                                    </a:rPr>
                                  </m:ctrlPr>
                                </m:sSubPr>
                                <m:e>
                                  <m:d>
                                    <m:dPr>
                                      <m:ctrlPr>
                                        <a:rPr lang="en-US" b="0" i="1">
                                          <a:solidFill>
                                            <a:srgbClr val="836967"/>
                                          </a:solidFill>
                                          <a:latin typeface="Cambria Math" panose="02040503050406030204" pitchFamily="18" charset="0"/>
                                        </a:rPr>
                                      </m:ctrlPr>
                                    </m:dPr>
                                    <m:e>
                                      <m:f>
                                        <m:fPr>
                                          <m:ctrlPr>
                                            <a:rPr lang="en-US" b="0" i="1">
                                              <a:solidFill>
                                                <a:srgbClr val="836967"/>
                                              </a:solidFill>
                                              <a:latin typeface="Cambria Math" panose="02040503050406030204" pitchFamily="18" charset="0"/>
                                            </a:rPr>
                                          </m:ctrlPr>
                                        </m:fPr>
                                        <m:num>
                                          <m:r>
                                            <a:rPr lang="en-US" b="1" i="1" smtClean="0">
                                              <a:latin typeface="Cambria Math" panose="02040503050406030204" pitchFamily="18" charset="0"/>
                                            </a:rPr>
                                            <m:t>𝟎</m:t>
                                          </m:r>
                                          <m:r>
                                            <a:rPr lang="en-US" b="1" i="1" smtClean="0">
                                              <a:latin typeface="Cambria Math" panose="02040503050406030204" pitchFamily="18" charset="0"/>
                                            </a:rPr>
                                            <m:t>.</m:t>
                                          </m:r>
                                          <m:r>
                                            <a:rPr lang="en-US" b="1" i="1" smtClean="0">
                                              <a:latin typeface="Cambria Math" panose="02040503050406030204" pitchFamily="18" charset="0"/>
                                            </a:rPr>
                                            <m:t>𝟒𝟎𝟖</m:t>
                                          </m:r>
                                        </m:num>
                                        <m:den>
                                          <m:r>
                                            <a:rPr lang="en-US" b="0" i="0" smtClean="0">
                                              <a:latin typeface="Cambria Math" panose="02040503050406030204" pitchFamily="18" charset="0"/>
                                            </a:rPr>
                                            <m:t>65</m:t>
                                          </m:r>
                                        </m:den>
                                      </m:f>
                                    </m:e>
                                  </m:d>
                                </m:e>
                                <m:sub>
                                  <m:r>
                                    <a:rPr lang="en-US" b="1" i="1">
                                      <a:latin typeface="Cambria Math" panose="02040503050406030204" pitchFamily="18" charset="0"/>
                                    </a:rPr>
                                    <m:t>𝒔𝒊𝒍𝒕</m:t>
                                  </m:r>
                                </m:sub>
                              </m:sSub>
                              <m:r>
                                <a:rPr lang="en-US" b="0" i="0">
                                  <a:latin typeface="Cambria Math" panose="02040503050406030204" pitchFamily="18" charset="0"/>
                                </a:rPr>
                                <m:t>+</m:t>
                              </m:r>
                              <m:sSub>
                                <m:sSubPr>
                                  <m:ctrlPr>
                                    <a:rPr lang="en-US" b="0" i="1">
                                      <a:solidFill>
                                        <a:srgbClr val="836967"/>
                                      </a:solidFill>
                                      <a:latin typeface="Cambria Math" panose="02040503050406030204" pitchFamily="18" charset="0"/>
                                    </a:rPr>
                                  </m:ctrlPr>
                                </m:sSubPr>
                                <m:e>
                                  <m:d>
                                    <m:dPr>
                                      <m:ctrlPr>
                                        <a:rPr lang="en-US" b="0" i="1">
                                          <a:solidFill>
                                            <a:srgbClr val="836967"/>
                                          </a:solidFill>
                                          <a:latin typeface="Cambria Math" panose="02040503050406030204" pitchFamily="18" charset="0"/>
                                        </a:rPr>
                                      </m:ctrlPr>
                                    </m:dPr>
                                    <m:e>
                                      <m:f>
                                        <m:fPr>
                                          <m:ctrlPr>
                                            <a:rPr lang="en-US" b="0" i="1">
                                              <a:solidFill>
                                                <a:srgbClr val="836967"/>
                                              </a:solidFill>
                                              <a:latin typeface="Cambria Math" panose="02040503050406030204" pitchFamily="18" charset="0"/>
                                            </a:rPr>
                                          </m:ctrlPr>
                                        </m:fPr>
                                        <m:num>
                                          <m:r>
                                            <a:rPr lang="en-US" b="1" i="1" smtClean="0">
                                              <a:latin typeface="Cambria Math" panose="02040503050406030204" pitchFamily="18" charset="0"/>
                                            </a:rPr>
                                            <m:t>𝟎</m:t>
                                          </m:r>
                                          <m:r>
                                            <a:rPr lang="en-US" b="1" i="1" smtClean="0">
                                              <a:latin typeface="Cambria Math" panose="02040503050406030204" pitchFamily="18" charset="0"/>
                                            </a:rPr>
                                            <m:t>.</m:t>
                                          </m:r>
                                          <m:r>
                                            <a:rPr lang="en-US" b="1" i="1" smtClean="0">
                                              <a:latin typeface="Cambria Math" panose="02040503050406030204" pitchFamily="18" charset="0"/>
                                            </a:rPr>
                                            <m:t>𝟏𝟐𝟏</m:t>
                                          </m:r>
                                        </m:num>
                                        <m:den>
                                          <m:r>
                                            <a:rPr lang="en-US" b="0" i="0" smtClean="0">
                                              <a:latin typeface="Cambria Math" panose="02040503050406030204" pitchFamily="18" charset="0"/>
                                            </a:rPr>
                                            <m:t>93</m:t>
                                          </m:r>
                                        </m:den>
                                      </m:f>
                                    </m:e>
                                  </m:d>
                                </m:e>
                                <m:sub>
                                  <m:r>
                                    <a:rPr lang="en-US" b="1" i="1">
                                      <a:latin typeface="Cambria Math" panose="02040503050406030204" pitchFamily="18" charset="0"/>
                                    </a:rPr>
                                    <m:t>𝒔𝒂𝒏𝒅</m:t>
                                  </m:r>
                                </m:sub>
                              </m:sSub>
                            </m:e>
                          </m:d>
                        </m:den>
                      </m:f>
                    </m:oMath>
                  </m:oMathPara>
                </a14:m>
                <a:endParaRPr lang="en-US" dirty="0"/>
              </a:p>
            </p:txBody>
          </p:sp>
        </mc:Choice>
        <mc:Fallback xmlns="">
          <p:sp>
            <p:nvSpPr>
              <p:cNvPr id="8" name="TextBox 7">
                <a:extLst>
                  <a:ext uri="{FF2B5EF4-FFF2-40B4-BE49-F238E27FC236}">
                    <a16:creationId xmlns:a16="http://schemas.microsoft.com/office/drawing/2014/main" id="{BD730D97-CE8A-CCBC-42EF-C0FA6D62A757}"/>
                  </a:ext>
                </a:extLst>
              </p:cNvPr>
              <p:cNvSpPr txBox="1">
                <a:spLocks noRot="1" noChangeAspect="1" noMove="1" noResize="1" noEditPoints="1" noAdjustHandles="1" noChangeArrowheads="1" noChangeShapeType="1" noTextEdit="1"/>
              </p:cNvSpPr>
              <p:nvPr/>
            </p:nvSpPr>
            <p:spPr>
              <a:xfrm>
                <a:off x="6682740" y="3536951"/>
                <a:ext cx="5242560" cy="1109535"/>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193C5165-6954-413B-5F09-F48AA053FEC9}"/>
                  </a:ext>
                </a:extLst>
              </p:cNvPr>
              <p:cNvSpPr txBox="1"/>
              <p:nvPr/>
            </p:nvSpPr>
            <p:spPr>
              <a:xfrm>
                <a:off x="6682740" y="5309922"/>
                <a:ext cx="524256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836967"/>
                              </a:solidFill>
                              <a:latin typeface="Cambria Math" panose="02040503050406030204" pitchFamily="18" charset="0"/>
                            </a:rPr>
                          </m:ctrlPr>
                        </m:sSubPr>
                        <m:e>
                          <m:r>
                            <a:rPr lang="en-US" b="1" i="1">
                              <a:latin typeface="Cambria Math" panose="02040503050406030204" pitchFamily="18" charset="0"/>
                            </a:rPr>
                            <m:t>𝜸</m:t>
                          </m:r>
                        </m:e>
                        <m:sub>
                          <m:r>
                            <a:rPr lang="en-US" b="1" i="1">
                              <a:latin typeface="Cambria Math" panose="02040503050406030204" pitchFamily="18" charset="0"/>
                            </a:rPr>
                            <m:t>𝒄</m:t>
                          </m:r>
                        </m:sub>
                      </m:sSub>
                      <m:r>
                        <a:rPr lang="en-US" b="0" i="0">
                          <a:latin typeface="Cambria Math" panose="02040503050406030204" pitchFamily="18" charset="0"/>
                        </a:rPr>
                        <m:t>=</m:t>
                      </m:r>
                      <m:r>
                        <a:rPr lang="en-US" b="0" i="1" smtClean="0">
                          <a:solidFill>
                            <a:schemeClr val="tx1"/>
                          </a:solidFill>
                          <a:latin typeface="Cambria Math" panose="02040503050406030204" pitchFamily="18" charset="0"/>
                        </a:rPr>
                        <m:t>42.9 </m:t>
                      </m:r>
                      <m:r>
                        <a:rPr lang="en-US" b="0" i="1" smtClean="0">
                          <a:solidFill>
                            <a:schemeClr val="tx1"/>
                          </a:solidFill>
                          <a:latin typeface="Cambria Math" panose="02040503050406030204" pitchFamily="18" charset="0"/>
                        </a:rPr>
                        <m:t>𝑝𝑐𝑓</m:t>
                      </m:r>
                    </m:oMath>
                  </m:oMathPara>
                </a14:m>
                <a:endParaRPr lang="en-US" dirty="0"/>
              </a:p>
            </p:txBody>
          </p:sp>
        </mc:Choice>
        <mc:Fallback xmlns="">
          <p:sp>
            <p:nvSpPr>
              <p:cNvPr id="9" name="TextBox 8">
                <a:extLst>
                  <a:ext uri="{FF2B5EF4-FFF2-40B4-BE49-F238E27FC236}">
                    <a16:creationId xmlns:a16="http://schemas.microsoft.com/office/drawing/2014/main" id="{193C5165-6954-413B-5F09-F48AA053FEC9}"/>
                  </a:ext>
                </a:extLst>
              </p:cNvPr>
              <p:cNvSpPr txBox="1">
                <a:spLocks noRot="1" noChangeAspect="1" noMove="1" noResize="1" noEditPoints="1" noAdjustHandles="1" noChangeArrowheads="1" noChangeShapeType="1" noTextEdit="1"/>
              </p:cNvSpPr>
              <p:nvPr/>
            </p:nvSpPr>
            <p:spPr>
              <a:xfrm>
                <a:off x="6682740" y="5309922"/>
                <a:ext cx="5242560" cy="369332"/>
              </a:xfrm>
              <a:prstGeom prst="rect">
                <a:avLst/>
              </a:prstGeom>
              <a:blipFill>
                <a:blip r:embed="rId5"/>
                <a:stretch>
                  <a:fillRect b="-14754"/>
                </a:stretch>
              </a:blipFill>
            </p:spPr>
            <p:txBody>
              <a:bodyPr/>
              <a:lstStyle/>
              <a:p>
                <a:r>
                  <a:rPr lang="en-US">
                    <a:noFill/>
                  </a:rPr>
                  <a:t> </a:t>
                </a:r>
              </a:p>
            </p:txBody>
          </p:sp>
        </mc:Fallback>
      </mc:AlternateContent>
    </p:spTree>
    <p:extLst>
      <p:ext uri="{BB962C8B-B14F-4D97-AF65-F5344CB8AC3E}">
        <p14:creationId xmlns:p14="http://schemas.microsoft.com/office/powerpoint/2010/main" val="17012819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DE2AF7C-7A4E-39E9-594A-D4DEEB1B2D7C}"/>
              </a:ext>
            </a:extLst>
          </p:cNvPr>
          <p:cNvSpPr>
            <a:spLocks noGrp="1"/>
          </p:cNvSpPr>
          <p:nvPr>
            <p:ph type="title"/>
          </p:nvPr>
        </p:nvSpPr>
        <p:spPr/>
        <p:txBody>
          <a:bodyPr/>
          <a:lstStyle/>
          <a:p>
            <a:r>
              <a:rPr lang="en-US" dirty="0"/>
              <a:t>Timeline For Sedimentation Analysis</a:t>
            </a:r>
          </a:p>
        </p:txBody>
      </p:sp>
      <p:grpSp>
        <p:nvGrpSpPr>
          <p:cNvPr id="17" name="Group 16">
            <a:extLst>
              <a:ext uri="{FF2B5EF4-FFF2-40B4-BE49-F238E27FC236}">
                <a16:creationId xmlns:a16="http://schemas.microsoft.com/office/drawing/2014/main" id="{6B02E161-D401-C141-0029-5F1ED5862195}"/>
              </a:ext>
            </a:extLst>
          </p:cNvPr>
          <p:cNvGrpSpPr/>
          <p:nvPr/>
        </p:nvGrpSpPr>
        <p:grpSpPr>
          <a:xfrm>
            <a:off x="1860177" y="1003686"/>
            <a:ext cx="1501588" cy="1131794"/>
            <a:chOff x="1860177" y="1003686"/>
            <a:chExt cx="1501588" cy="1131794"/>
          </a:xfrm>
        </p:grpSpPr>
        <p:sp>
          <p:nvSpPr>
            <p:cNvPr id="7" name="Rectangle 6">
              <a:extLst>
                <a:ext uri="{FF2B5EF4-FFF2-40B4-BE49-F238E27FC236}">
                  <a16:creationId xmlns:a16="http://schemas.microsoft.com/office/drawing/2014/main" id="{44132F1C-1A31-B416-7DBD-4724471B8F10}"/>
                </a:ext>
              </a:extLst>
            </p:cNvPr>
            <p:cNvSpPr/>
            <p:nvPr/>
          </p:nvSpPr>
          <p:spPr>
            <a:xfrm>
              <a:off x="3209365" y="1003686"/>
              <a:ext cx="152400" cy="1131794"/>
            </a:xfrm>
            <a:prstGeom prst="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Freeform: Shape 11">
              <a:extLst>
                <a:ext uri="{FF2B5EF4-FFF2-40B4-BE49-F238E27FC236}">
                  <a16:creationId xmlns:a16="http://schemas.microsoft.com/office/drawing/2014/main" id="{92AB1DA0-EC75-0390-880F-A65DE6B6A064}"/>
                </a:ext>
              </a:extLst>
            </p:cNvPr>
            <p:cNvSpPr/>
            <p:nvPr/>
          </p:nvSpPr>
          <p:spPr>
            <a:xfrm>
              <a:off x="1860177" y="1167292"/>
              <a:ext cx="1425388" cy="968188"/>
            </a:xfrm>
            <a:custGeom>
              <a:avLst/>
              <a:gdLst>
                <a:gd name="connsiteX0" fmla="*/ 1425388 w 1425388"/>
                <a:gd name="connsiteY0" fmla="*/ 968188 h 968188"/>
                <a:gd name="connsiteX1" fmla="*/ 8965 w 1425388"/>
                <a:gd name="connsiteY1" fmla="*/ 0 h 968188"/>
                <a:gd name="connsiteX2" fmla="*/ 0 w 1425388"/>
                <a:gd name="connsiteY2" fmla="*/ 896471 h 968188"/>
                <a:gd name="connsiteX3" fmla="*/ 1425388 w 1425388"/>
                <a:gd name="connsiteY3" fmla="*/ 968188 h 968188"/>
                <a:gd name="connsiteX0" fmla="*/ 1425388 w 1425388"/>
                <a:gd name="connsiteY0" fmla="*/ 968188 h 986906"/>
                <a:gd name="connsiteX1" fmla="*/ 8965 w 1425388"/>
                <a:gd name="connsiteY1" fmla="*/ 0 h 986906"/>
                <a:gd name="connsiteX2" fmla="*/ 0 w 1425388"/>
                <a:gd name="connsiteY2" fmla="*/ 986906 h 986906"/>
                <a:gd name="connsiteX3" fmla="*/ 1425388 w 1425388"/>
                <a:gd name="connsiteY3" fmla="*/ 968188 h 986906"/>
                <a:gd name="connsiteX0" fmla="*/ 1425388 w 1425388"/>
                <a:gd name="connsiteY0" fmla="*/ 968188 h 968188"/>
                <a:gd name="connsiteX1" fmla="*/ 8965 w 1425388"/>
                <a:gd name="connsiteY1" fmla="*/ 0 h 968188"/>
                <a:gd name="connsiteX2" fmla="*/ 0 w 1425388"/>
                <a:gd name="connsiteY2" fmla="*/ 936664 h 968188"/>
                <a:gd name="connsiteX3" fmla="*/ 1425388 w 1425388"/>
                <a:gd name="connsiteY3" fmla="*/ 968188 h 968188"/>
              </a:gdLst>
              <a:ahLst/>
              <a:cxnLst>
                <a:cxn ang="0">
                  <a:pos x="connsiteX0" y="connsiteY0"/>
                </a:cxn>
                <a:cxn ang="0">
                  <a:pos x="connsiteX1" y="connsiteY1"/>
                </a:cxn>
                <a:cxn ang="0">
                  <a:pos x="connsiteX2" y="connsiteY2"/>
                </a:cxn>
                <a:cxn ang="0">
                  <a:pos x="connsiteX3" y="connsiteY3"/>
                </a:cxn>
              </a:cxnLst>
              <a:rect l="l" t="t" r="r" b="b"/>
              <a:pathLst>
                <a:path w="1425388" h="968188">
                  <a:moveTo>
                    <a:pt x="1425388" y="968188"/>
                  </a:moveTo>
                  <a:lnTo>
                    <a:pt x="8965" y="0"/>
                  </a:lnTo>
                  <a:cubicBezTo>
                    <a:pt x="5977" y="298824"/>
                    <a:pt x="2988" y="637840"/>
                    <a:pt x="0" y="936664"/>
                  </a:cubicBezTo>
                  <a:lnTo>
                    <a:pt x="1425388" y="968188"/>
                  </a:lnTo>
                  <a:close/>
                </a:path>
              </a:pathLst>
            </a:custGeom>
            <a:solidFill>
              <a:schemeClr val="accent3">
                <a:lumMod val="75000"/>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Freeform: Shape 15">
              <a:extLst>
                <a:ext uri="{FF2B5EF4-FFF2-40B4-BE49-F238E27FC236}">
                  <a16:creationId xmlns:a16="http://schemas.microsoft.com/office/drawing/2014/main" id="{417F0707-2908-0FA0-94CD-0E3DCD46A12F}"/>
                </a:ext>
              </a:extLst>
            </p:cNvPr>
            <p:cNvSpPr/>
            <p:nvPr/>
          </p:nvSpPr>
          <p:spPr>
            <a:xfrm>
              <a:off x="2280730" y="1482229"/>
              <a:ext cx="944545" cy="622998"/>
            </a:xfrm>
            <a:custGeom>
              <a:avLst/>
              <a:gdLst>
                <a:gd name="connsiteX0" fmla="*/ 914400 w 944545"/>
                <a:gd name="connsiteY0" fmla="*/ 20097 h 622998"/>
                <a:gd name="connsiteX1" fmla="*/ 0 w 944545"/>
                <a:gd name="connsiteY1" fmla="*/ 0 h 622998"/>
                <a:gd name="connsiteX2" fmla="*/ 944545 w 944545"/>
                <a:gd name="connsiteY2" fmla="*/ 622998 h 622998"/>
                <a:gd name="connsiteX3" fmla="*/ 914400 w 944545"/>
                <a:gd name="connsiteY3" fmla="*/ 20097 h 622998"/>
                <a:gd name="connsiteX0" fmla="*/ 934497 w 944545"/>
                <a:gd name="connsiteY0" fmla="*/ 30145 h 622998"/>
                <a:gd name="connsiteX1" fmla="*/ 0 w 944545"/>
                <a:gd name="connsiteY1" fmla="*/ 0 h 622998"/>
                <a:gd name="connsiteX2" fmla="*/ 944545 w 944545"/>
                <a:gd name="connsiteY2" fmla="*/ 622998 h 622998"/>
                <a:gd name="connsiteX3" fmla="*/ 934497 w 944545"/>
                <a:gd name="connsiteY3" fmla="*/ 30145 h 622998"/>
              </a:gdLst>
              <a:ahLst/>
              <a:cxnLst>
                <a:cxn ang="0">
                  <a:pos x="connsiteX0" y="connsiteY0"/>
                </a:cxn>
                <a:cxn ang="0">
                  <a:pos x="connsiteX1" y="connsiteY1"/>
                </a:cxn>
                <a:cxn ang="0">
                  <a:pos x="connsiteX2" y="connsiteY2"/>
                </a:cxn>
                <a:cxn ang="0">
                  <a:pos x="connsiteX3" y="connsiteY3"/>
                </a:cxn>
              </a:cxnLst>
              <a:rect l="l" t="t" r="r" b="b"/>
              <a:pathLst>
                <a:path w="944545" h="622998">
                  <a:moveTo>
                    <a:pt x="934497" y="30145"/>
                  </a:moveTo>
                  <a:lnTo>
                    <a:pt x="0" y="0"/>
                  </a:lnTo>
                  <a:lnTo>
                    <a:pt x="944545" y="622998"/>
                  </a:lnTo>
                  <a:lnTo>
                    <a:pt x="934497" y="30145"/>
                  </a:lnTo>
                  <a:close/>
                </a:path>
              </a:pathLst>
            </a:custGeom>
            <a:solidFill>
              <a:srgbClr val="00B0F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18" name="Group 17">
            <a:extLst>
              <a:ext uri="{FF2B5EF4-FFF2-40B4-BE49-F238E27FC236}">
                <a16:creationId xmlns:a16="http://schemas.microsoft.com/office/drawing/2014/main" id="{BE4CE983-3D52-96E0-7600-71F2155B06EE}"/>
              </a:ext>
            </a:extLst>
          </p:cNvPr>
          <p:cNvGrpSpPr/>
          <p:nvPr/>
        </p:nvGrpSpPr>
        <p:grpSpPr>
          <a:xfrm>
            <a:off x="1860177" y="2390359"/>
            <a:ext cx="1501588" cy="1131794"/>
            <a:chOff x="1860177" y="1003686"/>
            <a:chExt cx="1501588" cy="1131794"/>
          </a:xfrm>
        </p:grpSpPr>
        <p:sp>
          <p:nvSpPr>
            <p:cNvPr id="19" name="Rectangle 18">
              <a:extLst>
                <a:ext uri="{FF2B5EF4-FFF2-40B4-BE49-F238E27FC236}">
                  <a16:creationId xmlns:a16="http://schemas.microsoft.com/office/drawing/2014/main" id="{2007DE95-CC93-3625-3D1F-9C81A3763597}"/>
                </a:ext>
              </a:extLst>
            </p:cNvPr>
            <p:cNvSpPr/>
            <p:nvPr/>
          </p:nvSpPr>
          <p:spPr>
            <a:xfrm>
              <a:off x="3209365" y="1003686"/>
              <a:ext cx="152400" cy="1131794"/>
            </a:xfrm>
            <a:prstGeom prst="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Freeform: Shape 19">
              <a:extLst>
                <a:ext uri="{FF2B5EF4-FFF2-40B4-BE49-F238E27FC236}">
                  <a16:creationId xmlns:a16="http://schemas.microsoft.com/office/drawing/2014/main" id="{1E62074A-9030-0433-C12E-809F067E17F9}"/>
                </a:ext>
              </a:extLst>
            </p:cNvPr>
            <p:cNvSpPr/>
            <p:nvPr/>
          </p:nvSpPr>
          <p:spPr>
            <a:xfrm>
              <a:off x="1860177" y="1167292"/>
              <a:ext cx="1425388" cy="968188"/>
            </a:xfrm>
            <a:custGeom>
              <a:avLst/>
              <a:gdLst>
                <a:gd name="connsiteX0" fmla="*/ 1425388 w 1425388"/>
                <a:gd name="connsiteY0" fmla="*/ 968188 h 968188"/>
                <a:gd name="connsiteX1" fmla="*/ 8965 w 1425388"/>
                <a:gd name="connsiteY1" fmla="*/ 0 h 968188"/>
                <a:gd name="connsiteX2" fmla="*/ 0 w 1425388"/>
                <a:gd name="connsiteY2" fmla="*/ 896471 h 968188"/>
                <a:gd name="connsiteX3" fmla="*/ 1425388 w 1425388"/>
                <a:gd name="connsiteY3" fmla="*/ 968188 h 968188"/>
                <a:gd name="connsiteX0" fmla="*/ 1425388 w 1425388"/>
                <a:gd name="connsiteY0" fmla="*/ 968188 h 986906"/>
                <a:gd name="connsiteX1" fmla="*/ 8965 w 1425388"/>
                <a:gd name="connsiteY1" fmla="*/ 0 h 986906"/>
                <a:gd name="connsiteX2" fmla="*/ 0 w 1425388"/>
                <a:gd name="connsiteY2" fmla="*/ 986906 h 986906"/>
                <a:gd name="connsiteX3" fmla="*/ 1425388 w 1425388"/>
                <a:gd name="connsiteY3" fmla="*/ 968188 h 986906"/>
                <a:gd name="connsiteX0" fmla="*/ 1425388 w 1425388"/>
                <a:gd name="connsiteY0" fmla="*/ 968188 h 968188"/>
                <a:gd name="connsiteX1" fmla="*/ 8965 w 1425388"/>
                <a:gd name="connsiteY1" fmla="*/ 0 h 968188"/>
                <a:gd name="connsiteX2" fmla="*/ 0 w 1425388"/>
                <a:gd name="connsiteY2" fmla="*/ 936664 h 968188"/>
                <a:gd name="connsiteX3" fmla="*/ 1425388 w 1425388"/>
                <a:gd name="connsiteY3" fmla="*/ 968188 h 968188"/>
              </a:gdLst>
              <a:ahLst/>
              <a:cxnLst>
                <a:cxn ang="0">
                  <a:pos x="connsiteX0" y="connsiteY0"/>
                </a:cxn>
                <a:cxn ang="0">
                  <a:pos x="connsiteX1" y="connsiteY1"/>
                </a:cxn>
                <a:cxn ang="0">
                  <a:pos x="connsiteX2" y="connsiteY2"/>
                </a:cxn>
                <a:cxn ang="0">
                  <a:pos x="connsiteX3" y="connsiteY3"/>
                </a:cxn>
              </a:cxnLst>
              <a:rect l="l" t="t" r="r" b="b"/>
              <a:pathLst>
                <a:path w="1425388" h="968188">
                  <a:moveTo>
                    <a:pt x="1425388" y="968188"/>
                  </a:moveTo>
                  <a:lnTo>
                    <a:pt x="8965" y="0"/>
                  </a:lnTo>
                  <a:cubicBezTo>
                    <a:pt x="5977" y="298824"/>
                    <a:pt x="2988" y="637840"/>
                    <a:pt x="0" y="936664"/>
                  </a:cubicBezTo>
                  <a:lnTo>
                    <a:pt x="1425388" y="968188"/>
                  </a:lnTo>
                  <a:close/>
                </a:path>
              </a:pathLst>
            </a:custGeom>
            <a:solidFill>
              <a:schemeClr val="accent3">
                <a:lumMod val="75000"/>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Freeform: Shape 20">
              <a:extLst>
                <a:ext uri="{FF2B5EF4-FFF2-40B4-BE49-F238E27FC236}">
                  <a16:creationId xmlns:a16="http://schemas.microsoft.com/office/drawing/2014/main" id="{D5A4C374-25AC-CEA0-BAEE-8A91F9B7D948}"/>
                </a:ext>
              </a:extLst>
            </p:cNvPr>
            <p:cNvSpPr/>
            <p:nvPr/>
          </p:nvSpPr>
          <p:spPr>
            <a:xfrm>
              <a:off x="2280730" y="1482229"/>
              <a:ext cx="944545" cy="622998"/>
            </a:xfrm>
            <a:custGeom>
              <a:avLst/>
              <a:gdLst>
                <a:gd name="connsiteX0" fmla="*/ 914400 w 944545"/>
                <a:gd name="connsiteY0" fmla="*/ 20097 h 622998"/>
                <a:gd name="connsiteX1" fmla="*/ 0 w 944545"/>
                <a:gd name="connsiteY1" fmla="*/ 0 h 622998"/>
                <a:gd name="connsiteX2" fmla="*/ 944545 w 944545"/>
                <a:gd name="connsiteY2" fmla="*/ 622998 h 622998"/>
                <a:gd name="connsiteX3" fmla="*/ 914400 w 944545"/>
                <a:gd name="connsiteY3" fmla="*/ 20097 h 622998"/>
                <a:gd name="connsiteX0" fmla="*/ 934497 w 944545"/>
                <a:gd name="connsiteY0" fmla="*/ 30145 h 622998"/>
                <a:gd name="connsiteX1" fmla="*/ 0 w 944545"/>
                <a:gd name="connsiteY1" fmla="*/ 0 h 622998"/>
                <a:gd name="connsiteX2" fmla="*/ 944545 w 944545"/>
                <a:gd name="connsiteY2" fmla="*/ 622998 h 622998"/>
                <a:gd name="connsiteX3" fmla="*/ 934497 w 944545"/>
                <a:gd name="connsiteY3" fmla="*/ 30145 h 622998"/>
              </a:gdLst>
              <a:ahLst/>
              <a:cxnLst>
                <a:cxn ang="0">
                  <a:pos x="connsiteX0" y="connsiteY0"/>
                </a:cxn>
                <a:cxn ang="0">
                  <a:pos x="connsiteX1" y="connsiteY1"/>
                </a:cxn>
                <a:cxn ang="0">
                  <a:pos x="connsiteX2" y="connsiteY2"/>
                </a:cxn>
                <a:cxn ang="0">
                  <a:pos x="connsiteX3" y="connsiteY3"/>
                </a:cxn>
              </a:cxnLst>
              <a:rect l="l" t="t" r="r" b="b"/>
              <a:pathLst>
                <a:path w="944545" h="622998">
                  <a:moveTo>
                    <a:pt x="934497" y="30145"/>
                  </a:moveTo>
                  <a:lnTo>
                    <a:pt x="0" y="0"/>
                  </a:lnTo>
                  <a:lnTo>
                    <a:pt x="944545" y="622998"/>
                  </a:lnTo>
                  <a:lnTo>
                    <a:pt x="934497" y="30145"/>
                  </a:lnTo>
                  <a:close/>
                </a:path>
              </a:pathLst>
            </a:custGeom>
            <a:solidFill>
              <a:srgbClr val="00B0F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22" name="Group 21">
            <a:extLst>
              <a:ext uri="{FF2B5EF4-FFF2-40B4-BE49-F238E27FC236}">
                <a16:creationId xmlns:a16="http://schemas.microsoft.com/office/drawing/2014/main" id="{A570A298-36AA-2C3E-B330-4753599C891B}"/>
              </a:ext>
            </a:extLst>
          </p:cNvPr>
          <p:cNvGrpSpPr/>
          <p:nvPr/>
        </p:nvGrpSpPr>
        <p:grpSpPr>
          <a:xfrm>
            <a:off x="1860177" y="3857621"/>
            <a:ext cx="1501588" cy="1131794"/>
            <a:chOff x="1860177" y="1003686"/>
            <a:chExt cx="1501588" cy="1131794"/>
          </a:xfrm>
        </p:grpSpPr>
        <p:sp>
          <p:nvSpPr>
            <p:cNvPr id="23" name="Rectangle 22">
              <a:extLst>
                <a:ext uri="{FF2B5EF4-FFF2-40B4-BE49-F238E27FC236}">
                  <a16:creationId xmlns:a16="http://schemas.microsoft.com/office/drawing/2014/main" id="{3F867ADA-097C-771F-6918-AFF3CD7BDD21}"/>
                </a:ext>
              </a:extLst>
            </p:cNvPr>
            <p:cNvSpPr/>
            <p:nvPr/>
          </p:nvSpPr>
          <p:spPr>
            <a:xfrm>
              <a:off x="3209365" y="1003686"/>
              <a:ext cx="152400" cy="1131794"/>
            </a:xfrm>
            <a:prstGeom prst="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Freeform: Shape 23">
              <a:extLst>
                <a:ext uri="{FF2B5EF4-FFF2-40B4-BE49-F238E27FC236}">
                  <a16:creationId xmlns:a16="http://schemas.microsoft.com/office/drawing/2014/main" id="{650EC3A6-A24C-4AD2-D8EA-36E959041E2B}"/>
                </a:ext>
              </a:extLst>
            </p:cNvPr>
            <p:cNvSpPr/>
            <p:nvPr/>
          </p:nvSpPr>
          <p:spPr>
            <a:xfrm>
              <a:off x="1860177" y="1167292"/>
              <a:ext cx="1425388" cy="968188"/>
            </a:xfrm>
            <a:custGeom>
              <a:avLst/>
              <a:gdLst>
                <a:gd name="connsiteX0" fmla="*/ 1425388 w 1425388"/>
                <a:gd name="connsiteY0" fmla="*/ 968188 h 968188"/>
                <a:gd name="connsiteX1" fmla="*/ 8965 w 1425388"/>
                <a:gd name="connsiteY1" fmla="*/ 0 h 968188"/>
                <a:gd name="connsiteX2" fmla="*/ 0 w 1425388"/>
                <a:gd name="connsiteY2" fmla="*/ 896471 h 968188"/>
                <a:gd name="connsiteX3" fmla="*/ 1425388 w 1425388"/>
                <a:gd name="connsiteY3" fmla="*/ 968188 h 968188"/>
                <a:gd name="connsiteX0" fmla="*/ 1425388 w 1425388"/>
                <a:gd name="connsiteY0" fmla="*/ 968188 h 986906"/>
                <a:gd name="connsiteX1" fmla="*/ 8965 w 1425388"/>
                <a:gd name="connsiteY1" fmla="*/ 0 h 986906"/>
                <a:gd name="connsiteX2" fmla="*/ 0 w 1425388"/>
                <a:gd name="connsiteY2" fmla="*/ 986906 h 986906"/>
                <a:gd name="connsiteX3" fmla="*/ 1425388 w 1425388"/>
                <a:gd name="connsiteY3" fmla="*/ 968188 h 986906"/>
                <a:gd name="connsiteX0" fmla="*/ 1425388 w 1425388"/>
                <a:gd name="connsiteY0" fmla="*/ 968188 h 968188"/>
                <a:gd name="connsiteX1" fmla="*/ 8965 w 1425388"/>
                <a:gd name="connsiteY1" fmla="*/ 0 h 968188"/>
                <a:gd name="connsiteX2" fmla="*/ 0 w 1425388"/>
                <a:gd name="connsiteY2" fmla="*/ 936664 h 968188"/>
                <a:gd name="connsiteX3" fmla="*/ 1425388 w 1425388"/>
                <a:gd name="connsiteY3" fmla="*/ 968188 h 968188"/>
              </a:gdLst>
              <a:ahLst/>
              <a:cxnLst>
                <a:cxn ang="0">
                  <a:pos x="connsiteX0" y="connsiteY0"/>
                </a:cxn>
                <a:cxn ang="0">
                  <a:pos x="connsiteX1" y="connsiteY1"/>
                </a:cxn>
                <a:cxn ang="0">
                  <a:pos x="connsiteX2" y="connsiteY2"/>
                </a:cxn>
                <a:cxn ang="0">
                  <a:pos x="connsiteX3" y="connsiteY3"/>
                </a:cxn>
              </a:cxnLst>
              <a:rect l="l" t="t" r="r" b="b"/>
              <a:pathLst>
                <a:path w="1425388" h="968188">
                  <a:moveTo>
                    <a:pt x="1425388" y="968188"/>
                  </a:moveTo>
                  <a:lnTo>
                    <a:pt x="8965" y="0"/>
                  </a:lnTo>
                  <a:cubicBezTo>
                    <a:pt x="5977" y="298824"/>
                    <a:pt x="2988" y="637840"/>
                    <a:pt x="0" y="936664"/>
                  </a:cubicBezTo>
                  <a:lnTo>
                    <a:pt x="1425388" y="968188"/>
                  </a:lnTo>
                  <a:close/>
                </a:path>
              </a:pathLst>
            </a:custGeom>
            <a:solidFill>
              <a:schemeClr val="accent3">
                <a:lumMod val="75000"/>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Freeform: Shape 24">
              <a:extLst>
                <a:ext uri="{FF2B5EF4-FFF2-40B4-BE49-F238E27FC236}">
                  <a16:creationId xmlns:a16="http://schemas.microsoft.com/office/drawing/2014/main" id="{6E0167E8-2CDD-CD2A-F44F-135A10581601}"/>
                </a:ext>
              </a:extLst>
            </p:cNvPr>
            <p:cNvSpPr/>
            <p:nvPr/>
          </p:nvSpPr>
          <p:spPr>
            <a:xfrm>
              <a:off x="2280730" y="1482229"/>
              <a:ext cx="944545" cy="622998"/>
            </a:xfrm>
            <a:custGeom>
              <a:avLst/>
              <a:gdLst>
                <a:gd name="connsiteX0" fmla="*/ 914400 w 944545"/>
                <a:gd name="connsiteY0" fmla="*/ 20097 h 622998"/>
                <a:gd name="connsiteX1" fmla="*/ 0 w 944545"/>
                <a:gd name="connsiteY1" fmla="*/ 0 h 622998"/>
                <a:gd name="connsiteX2" fmla="*/ 944545 w 944545"/>
                <a:gd name="connsiteY2" fmla="*/ 622998 h 622998"/>
                <a:gd name="connsiteX3" fmla="*/ 914400 w 944545"/>
                <a:gd name="connsiteY3" fmla="*/ 20097 h 622998"/>
                <a:gd name="connsiteX0" fmla="*/ 934497 w 944545"/>
                <a:gd name="connsiteY0" fmla="*/ 30145 h 622998"/>
                <a:gd name="connsiteX1" fmla="*/ 0 w 944545"/>
                <a:gd name="connsiteY1" fmla="*/ 0 h 622998"/>
                <a:gd name="connsiteX2" fmla="*/ 944545 w 944545"/>
                <a:gd name="connsiteY2" fmla="*/ 622998 h 622998"/>
                <a:gd name="connsiteX3" fmla="*/ 934497 w 944545"/>
                <a:gd name="connsiteY3" fmla="*/ 30145 h 622998"/>
              </a:gdLst>
              <a:ahLst/>
              <a:cxnLst>
                <a:cxn ang="0">
                  <a:pos x="connsiteX0" y="connsiteY0"/>
                </a:cxn>
                <a:cxn ang="0">
                  <a:pos x="connsiteX1" y="connsiteY1"/>
                </a:cxn>
                <a:cxn ang="0">
                  <a:pos x="connsiteX2" y="connsiteY2"/>
                </a:cxn>
                <a:cxn ang="0">
                  <a:pos x="connsiteX3" y="connsiteY3"/>
                </a:cxn>
              </a:cxnLst>
              <a:rect l="l" t="t" r="r" b="b"/>
              <a:pathLst>
                <a:path w="944545" h="622998">
                  <a:moveTo>
                    <a:pt x="934497" y="30145"/>
                  </a:moveTo>
                  <a:lnTo>
                    <a:pt x="0" y="0"/>
                  </a:lnTo>
                  <a:lnTo>
                    <a:pt x="944545" y="622998"/>
                  </a:lnTo>
                  <a:lnTo>
                    <a:pt x="934497" y="30145"/>
                  </a:lnTo>
                  <a:close/>
                </a:path>
              </a:pathLst>
            </a:custGeom>
            <a:solidFill>
              <a:srgbClr val="00B0F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26" name="Group 25">
            <a:extLst>
              <a:ext uri="{FF2B5EF4-FFF2-40B4-BE49-F238E27FC236}">
                <a16:creationId xmlns:a16="http://schemas.microsoft.com/office/drawing/2014/main" id="{69F38B76-0D2A-50E5-AF38-DA3A4CF4A919}"/>
              </a:ext>
            </a:extLst>
          </p:cNvPr>
          <p:cNvGrpSpPr/>
          <p:nvPr/>
        </p:nvGrpSpPr>
        <p:grpSpPr>
          <a:xfrm>
            <a:off x="1860177" y="5375771"/>
            <a:ext cx="1501588" cy="1131794"/>
            <a:chOff x="1860177" y="1003686"/>
            <a:chExt cx="1501588" cy="1131794"/>
          </a:xfrm>
        </p:grpSpPr>
        <p:sp>
          <p:nvSpPr>
            <p:cNvPr id="27" name="Rectangle 26">
              <a:extLst>
                <a:ext uri="{FF2B5EF4-FFF2-40B4-BE49-F238E27FC236}">
                  <a16:creationId xmlns:a16="http://schemas.microsoft.com/office/drawing/2014/main" id="{F84C90C5-799F-2C6E-23F3-FC35FAB2B598}"/>
                </a:ext>
              </a:extLst>
            </p:cNvPr>
            <p:cNvSpPr/>
            <p:nvPr/>
          </p:nvSpPr>
          <p:spPr>
            <a:xfrm>
              <a:off x="3209365" y="1003686"/>
              <a:ext cx="152400" cy="1131794"/>
            </a:xfrm>
            <a:prstGeom prst="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8" name="Freeform: Shape 27">
              <a:extLst>
                <a:ext uri="{FF2B5EF4-FFF2-40B4-BE49-F238E27FC236}">
                  <a16:creationId xmlns:a16="http://schemas.microsoft.com/office/drawing/2014/main" id="{B93CB966-E3EF-14B0-6EEE-6E0D9B0D3843}"/>
                </a:ext>
              </a:extLst>
            </p:cNvPr>
            <p:cNvSpPr/>
            <p:nvPr/>
          </p:nvSpPr>
          <p:spPr>
            <a:xfrm>
              <a:off x="1860177" y="1167292"/>
              <a:ext cx="1425388" cy="968188"/>
            </a:xfrm>
            <a:custGeom>
              <a:avLst/>
              <a:gdLst>
                <a:gd name="connsiteX0" fmla="*/ 1425388 w 1425388"/>
                <a:gd name="connsiteY0" fmla="*/ 968188 h 968188"/>
                <a:gd name="connsiteX1" fmla="*/ 8965 w 1425388"/>
                <a:gd name="connsiteY1" fmla="*/ 0 h 968188"/>
                <a:gd name="connsiteX2" fmla="*/ 0 w 1425388"/>
                <a:gd name="connsiteY2" fmla="*/ 896471 h 968188"/>
                <a:gd name="connsiteX3" fmla="*/ 1425388 w 1425388"/>
                <a:gd name="connsiteY3" fmla="*/ 968188 h 968188"/>
                <a:gd name="connsiteX0" fmla="*/ 1425388 w 1425388"/>
                <a:gd name="connsiteY0" fmla="*/ 968188 h 986906"/>
                <a:gd name="connsiteX1" fmla="*/ 8965 w 1425388"/>
                <a:gd name="connsiteY1" fmla="*/ 0 h 986906"/>
                <a:gd name="connsiteX2" fmla="*/ 0 w 1425388"/>
                <a:gd name="connsiteY2" fmla="*/ 986906 h 986906"/>
                <a:gd name="connsiteX3" fmla="*/ 1425388 w 1425388"/>
                <a:gd name="connsiteY3" fmla="*/ 968188 h 986906"/>
                <a:gd name="connsiteX0" fmla="*/ 1425388 w 1425388"/>
                <a:gd name="connsiteY0" fmla="*/ 968188 h 968188"/>
                <a:gd name="connsiteX1" fmla="*/ 8965 w 1425388"/>
                <a:gd name="connsiteY1" fmla="*/ 0 h 968188"/>
                <a:gd name="connsiteX2" fmla="*/ 0 w 1425388"/>
                <a:gd name="connsiteY2" fmla="*/ 936664 h 968188"/>
                <a:gd name="connsiteX3" fmla="*/ 1425388 w 1425388"/>
                <a:gd name="connsiteY3" fmla="*/ 968188 h 968188"/>
              </a:gdLst>
              <a:ahLst/>
              <a:cxnLst>
                <a:cxn ang="0">
                  <a:pos x="connsiteX0" y="connsiteY0"/>
                </a:cxn>
                <a:cxn ang="0">
                  <a:pos x="connsiteX1" y="connsiteY1"/>
                </a:cxn>
                <a:cxn ang="0">
                  <a:pos x="connsiteX2" y="connsiteY2"/>
                </a:cxn>
                <a:cxn ang="0">
                  <a:pos x="connsiteX3" y="connsiteY3"/>
                </a:cxn>
              </a:cxnLst>
              <a:rect l="l" t="t" r="r" b="b"/>
              <a:pathLst>
                <a:path w="1425388" h="968188">
                  <a:moveTo>
                    <a:pt x="1425388" y="968188"/>
                  </a:moveTo>
                  <a:lnTo>
                    <a:pt x="8965" y="0"/>
                  </a:lnTo>
                  <a:cubicBezTo>
                    <a:pt x="5977" y="298824"/>
                    <a:pt x="2988" y="637840"/>
                    <a:pt x="0" y="936664"/>
                  </a:cubicBezTo>
                  <a:lnTo>
                    <a:pt x="1425388" y="968188"/>
                  </a:lnTo>
                  <a:close/>
                </a:path>
              </a:pathLst>
            </a:custGeom>
            <a:solidFill>
              <a:schemeClr val="accent3">
                <a:lumMod val="75000"/>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Freeform: Shape 28">
              <a:extLst>
                <a:ext uri="{FF2B5EF4-FFF2-40B4-BE49-F238E27FC236}">
                  <a16:creationId xmlns:a16="http://schemas.microsoft.com/office/drawing/2014/main" id="{F6E3974E-F290-7D1F-DB0A-28BEA18BFC46}"/>
                </a:ext>
              </a:extLst>
            </p:cNvPr>
            <p:cNvSpPr/>
            <p:nvPr/>
          </p:nvSpPr>
          <p:spPr>
            <a:xfrm>
              <a:off x="2280730" y="1482229"/>
              <a:ext cx="944545" cy="622998"/>
            </a:xfrm>
            <a:custGeom>
              <a:avLst/>
              <a:gdLst>
                <a:gd name="connsiteX0" fmla="*/ 914400 w 944545"/>
                <a:gd name="connsiteY0" fmla="*/ 20097 h 622998"/>
                <a:gd name="connsiteX1" fmla="*/ 0 w 944545"/>
                <a:gd name="connsiteY1" fmla="*/ 0 h 622998"/>
                <a:gd name="connsiteX2" fmla="*/ 944545 w 944545"/>
                <a:gd name="connsiteY2" fmla="*/ 622998 h 622998"/>
                <a:gd name="connsiteX3" fmla="*/ 914400 w 944545"/>
                <a:gd name="connsiteY3" fmla="*/ 20097 h 622998"/>
                <a:gd name="connsiteX0" fmla="*/ 934497 w 944545"/>
                <a:gd name="connsiteY0" fmla="*/ 30145 h 622998"/>
                <a:gd name="connsiteX1" fmla="*/ 0 w 944545"/>
                <a:gd name="connsiteY1" fmla="*/ 0 h 622998"/>
                <a:gd name="connsiteX2" fmla="*/ 944545 w 944545"/>
                <a:gd name="connsiteY2" fmla="*/ 622998 h 622998"/>
                <a:gd name="connsiteX3" fmla="*/ 934497 w 944545"/>
                <a:gd name="connsiteY3" fmla="*/ 30145 h 622998"/>
              </a:gdLst>
              <a:ahLst/>
              <a:cxnLst>
                <a:cxn ang="0">
                  <a:pos x="connsiteX0" y="connsiteY0"/>
                </a:cxn>
                <a:cxn ang="0">
                  <a:pos x="connsiteX1" y="connsiteY1"/>
                </a:cxn>
                <a:cxn ang="0">
                  <a:pos x="connsiteX2" y="connsiteY2"/>
                </a:cxn>
                <a:cxn ang="0">
                  <a:pos x="connsiteX3" y="connsiteY3"/>
                </a:cxn>
              </a:cxnLst>
              <a:rect l="l" t="t" r="r" b="b"/>
              <a:pathLst>
                <a:path w="944545" h="622998">
                  <a:moveTo>
                    <a:pt x="934497" y="30145"/>
                  </a:moveTo>
                  <a:lnTo>
                    <a:pt x="0" y="0"/>
                  </a:lnTo>
                  <a:lnTo>
                    <a:pt x="944545" y="622998"/>
                  </a:lnTo>
                  <a:lnTo>
                    <a:pt x="934497" y="30145"/>
                  </a:lnTo>
                  <a:close/>
                </a:path>
              </a:pathLst>
            </a:custGeom>
            <a:solidFill>
              <a:srgbClr val="00B0F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30" name="Freeform: Shape 29">
            <a:extLst>
              <a:ext uri="{FF2B5EF4-FFF2-40B4-BE49-F238E27FC236}">
                <a16:creationId xmlns:a16="http://schemas.microsoft.com/office/drawing/2014/main" id="{8D02FA5B-529B-55AB-962A-2DAFD9215973}"/>
              </a:ext>
            </a:extLst>
          </p:cNvPr>
          <p:cNvSpPr/>
          <p:nvPr/>
        </p:nvSpPr>
        <p:spPr>
          <a:xfrm>
            <a:off x="2280730" y="2884467"/>
            <a:ext cx="954593" cy="633046"/>
          </a:xfrm>
          <a:custGeom>
            <a:avLst/>
            <a:gdLst>
              <a:gd name="connsiteX0" fmla="*/ 0 w 954593"/>
              <a:gd name="connsiteY0" fmla="*/ 0 h 633046"/>
              <a:gd name="connsiteX1" fmla="*/ 341643 w 954593"/>
              <a:gd name="connsiteY1" fmla="*/ 20097 h 633046"/>
              <a:gd name="connsiteX2" fmla="*/ 673239 w 954593"/>
              <a:gd name="connsiteY2" fmla="*/ 371789 h 633046"/>
              <a:gd name="connsiteX3" fmla="*/ 924448 w 954593"/>
              <a:gd name="connsiteY3" fmla="*/ 381838 h 633046"/>
              <a:gd name="connsiteX4" fmla="*/ 954593 w 954593"/>
              <a:gd name="connsiteY4" fmla="*/ 633046 h 633046"/>
              <a:gd name="connsiteX5" fmla="*/ 0 w 954593"/>
              <a:gd name="connsiteY5" fmla="*/ 0 h 633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4593" h="633046">
                <a:moveTo>
                  <a:pt x="0" y="0"/>
                </a:moveTo>
                <a:lnTo>
                  <a:pt x="341643" y="20097"/>
                </a:lnTo>
                <a:lnTo>
                  <a:pt x="673239" y="371789"/>
                </a:lnTo>
                <a:lnTo>
                  <a:pt x="924448" y="381838"/>
                </a:lnTo>
                <a:lnTo>
                  <a:pt x="954593" y="633046"/>
                </a:lnTo>
                <a:lnTo>
                  <a:pt x="0" y="0"/>
                </a:lnTo>
                <a:close/>
              </a:path>
            </a:pathLst>
          </a:custGeom>
          <a:solidFill>
            <a:schemeClr val="accent3">
              <a:lumMod val="50000"/>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1" name="TextBox 30">
            <a:extLst>
              <a:ext uri="{FF2B5EF4-FFF2-40B4-BE49-F238E27FC236}">
                <a16:creationId xmlns:a16="http://schemas.microsoft.com/office/drawing/2014/main" id="{7F948057-B0EB-1B61-EC1C-C981ADE06660}"/>
              </a:ext>
            </a:extLst>
          </p:cNvPr>
          <p:cNvSpPr txBox="1"/>
          <p:nvPr/>
        </p:nvSpPr>
        <p:spPr>
          <a:xfrm>
            <a:off x="120580" y="1482229"/>
            <a:ext cx="1425388" cy="369332"/>
          </a:xfrm>
          <a:prstGeom prst="rect">
            <a:avLst/>
          </a:prstGeom>
          <a:noFill/>
        </p:spPr>
        <p:txBody>
          <a:bodyPr wrap="square" rtlCol="0">
            <a:spAutoFit/>
          </a:bodyPr>
          <a:lstStyle/>
          <a:p>
            <a:r>
              <a:rPr lang="en-US" dirty="0"/>
              <a:t>Original</a:t>
            </a:r>
          </a:p>
        </p:txBody>
      </p:sp>
      <p:sp>
        <p:nvSpPr>
          <p:cNvPr id="32" name="TextBox 31">
            <a:extLst>
              <a:ext uri="{FF2B5EF4-FFF2-40B4-BE49-F238E27FC236}">
                <a16:creationId xmlns:a16="http://schemas.microsoft.com/office/drawing/2014/main" id="{7CAF05D0-296F-20B0-CC1A-9CED5BFB753E}"/>
              </a:ext>
            </a:extLst>
          </p:cNvPr>
          <p:cNvSpPr txBox="1"/>
          <p:nvPr/>
        </p:nvSpPr>
        <p:spPr>
          <a:xfrm>
            <a:off x="120580" y="2857235"/>
            <a:ext cx="1425388" cy="646331"/>
          </a:xfrm>
          <a:prstGeom prst="rect">
            <a:avLst/>
          </a:prstGeom>
          <a:noFill/>
        </p:spPr>
        <p:txBody>
          <a:bodyPr wrap="square" rtlCol="0">
            <a:spAutoFit/>
          </a:bodyPr>
          <a:lstStyle/>
          <a:p>
            <a:r>
              <a:rPr lang="en-US" dirty="0"/>
              <a:t>Existing Condition</a:t>
            </a:r>
          </a:p>
        </p:txBody>
      </p:sp>
      <p:sp>
        <p:nvSpPr>
          <p:cNvPr id="33" name="TextBox 32">
            <a:extLst>
              <a:ext uri="{FF2B5EF4-FFF2-40B4-BE49-F238E27FC236}">
                <a16:creationId xmlns:a16="http://schemas.microsoft.com/office/drawing/2014/main" id="{7150D680-0E0F-79DF-7141-5B09DCE39548}"/>
              </a:ext>
            </a:extLst>
          </p:cNvPr>
          <p:cNvSpPr txBox="1"/>
          <p:nvPr/>
        </p:nvSpPr>
        <p:spPr>
          <a:xfrm>
            <a:off x="120579" y="4066085"/>
            <a:ext cx="1663397" cy="1200329"/>
          </a:xfrm>
          <a:prstGeom prst="rect">
            <a:avLst/>
          </a:prstGeom>
          <a:noFill/>
        </p:spPr>
        <p:txBody>
          <a:bodyPr wrap="square" rtlCol="0">
            <a:spAutoFit/>
          </a:bodyPr>
          <a:lstStyle/>
          <a:p>
            <a:r>
              <a:rPr lang="en-US" dirty="0"/>
              <a:t>+25 years </a:t>
            </a:r>
            <a:r>
              <a:rPr lang="en-US" b="1" dirty="0"/>
              <a:t>without</a:t>
            </a:r>
            <a:r>
              <a:rPr lang="en-US" dirty="0"/>
              <a:t> sediment management</a:t>
            </a:r>
          </a:p>
        </p:txBody>
      </p:sp>
      <p:sp>
        <p:nvSpPr>
          <p:cNvPr id="34" name="TextBox 33">
            <a:extLst>
              <a:ext uri="{FF2B5EF4-FFF2-40B4-BE49-F238E27FC236}">
                <a16:creationId xmlns:a16="http://schemas.microsoft.com/office/drawing/2014/main" id="{6453731F-0DB2-4591-EA65-8E3577205C17}"/>
              </a:ext>
            </a:extLst>
          </p:cNvPr>
          <p:cNvSpPr txBox="1"/>
          <p:nvPr/>
        </p:nvSpPr>
        <p:spPr>
          <a:xfrm>
            <a:off x="120579" y="5553982"/>
            <a:ext cx="1663397" cy="1200329"/>
          </a:xfrm>
          <a:prstGeom prst="rect">
            <a:avLst/>
          </a:prstGeom>
          <a:noFill/>
        </p:spPr>
        <p:txBody>
          <a:bodyPr wrap="square" rtlCol="0">
            <a:spAutoFit/>
          </a:bodyPr>
          <a:lstStyle/>
          <a:p>
            <a:r>
              <a:rPr lang="en-US" dirty="0"/>
              <a:t>+50 years </a:t>
            </a:r>
            <a:r>
              <a:rPr lang="en-US" b="1" dirty="0"/>
              <a:t>without</a:t>
            </a:r>
            <a:r>
              <a:rPr lang="en-US" dirty="0"/>
              <a:t> sediment management</a:t>
            </a:r>
          </a:p>
        </p:txBody>
      </p:sp>
      <p:sp>
        <p:nvSpPr>
          <p:cNvPr id="35" name="Freeform: Shape 34">
            <a:extLst>
              <a:ext uri="{FF2B5EF4-FFF2-40B4-BE49-F238E27FC236}">
                <a16:creationId xmlns:a16="http://schemas.microsoft.com/office/drawing/2014/main" id="{F3C7C556-5C88-B9BE-ACA0-706A278BBE6D}"/>
              </a:ext>
            </a:extLst>
          </p:cNvPr>
          <p:cNvSpPr/>
          <p:nvPr/>
        </p:nvSpPr>
        <p:spPr>
          <a:xfrm>
            <a:off x="2280730" y="4371496"/>
            <a:ext cx="954593" cy="633046"/>
          </a:xfrm>
          <a:custGeom>
            <a:avLst/>
            <a:gdLst>
              <a:gd name="connsiteX0" fmla="*/ 0 w 954593"/>
              <a:gd name="connsiteY0" fmla="*/ 0 h 633046"/>
              <a:gd name="connsiteX1" fmla="*/ 341643 w 954593"/>
              <a:gd name="connsiteY1" fmla="*/ 20097 h 633046"/>
              <a:gd name="connsiteX2" fmla="*/ 673239 w 954593"/>
              <a:gd name="connsiteY2" fmla="*/ 371789 h 633046"/>
              <a:gd name="connsiteX3" fmla="*/ 924448 w 954593"/>
              <a:gd name="connsiteY3" fmla="*/ 381838 h 633046"/>
              <a:gd name="connsiteX4" fmla="*/ 954593 w 954593"/>
              <a:gd name="connsiteY4" fmla="*/ 633046 h 633046"/>
              <a:gd name="connsiteX5" fmla="*/ 0 w 954593"/>
              <a:gd name="connsiteY5" fmla="*/ 0 h 633046"/>
              <a:gd name="connsiteX0" fmla="*/ 0 w 954593"/>
              <a:gd name="connsiteY0" fmla="*/ 0 h 633046"/>
              <a:gd name="connsiteX1" fmla="*/ 512465 w 954593"/>
              <a:gd name="connsiteY1" fmla="*/ 40194 h 633046"/>
              <a:gd name="connsiteX2" fmla="*/ 673239 w 954593"/>
              <a:gd name="connsiteY2" fmla="*/ 371789 h 633046"/>
              <a:gd name="connsiteX3" fmla="*/ 924448 w 954593"/>
              <a:gd name="connsiteY3" fmla="*/ 381838 h 633046"/>
              <a:gd name="connsiteX4" fmla="*/ 954593 w 954593"/>
              <a:gd name="connsiteY4" fmla="*/ 633046 h 633046"/>
              <a:gd name="connsiteX5" fmla="*/ 0 w 954593"/>
              <a:gd name="connsiteY5" fmla="*/ 0 h 633046"/>
              <a:gd name="connsiteX0" fmla="*/ 0 w 954593"/>
              <a:gd name="connsiteY0" fmla="*/ 0 h 633046"/>
              <a:gd name="connsiteX1" fmla="*/ 512465 w 954593"/>
              <a:gd name="connsiteY1" fmla="*/ 40194 h 633046"/>
              <a:gd name="connsiteX2" fmla="*/ 743578 w 954593"/>
              <a:gd name="connsiteY2" fmla="*/ 321548 h 633046"/>
              <a:gd name="connsiteX3" fmla="*/ 924448 w 954593"/>
              <a:gd name="connsiteY3" fmla="*/ 381838 h 633046"/>
              <a:gd name="connsiteX4" fmla="*/ 954593 w 954593"/>
              <a:gd name="connsiteY4" fmla="*/ 633046 h 633046"/>
              <a:gd name="connsiteX5" fmla="*/ 0 w 954593"/>
              <a:gd name="connsiteY5" fmla="*/ 0 h 633046"/>
              <a:gd name="connsiteX0" fmla="*/ 0 w 954593"/>
              <a:gd name="connsiteY0" fmla="*/ 0 h 633046"/>
              <a:gd name="connsiteX1" fmla="*/ 512465 w 954593"/>
              <a:gd name="connsiteY1" fmla="*/ 40194 h 633046"/>
              <a:gd name="connsiteX2" fmla="*/ 743578 w 954593"/>
              <a:gd name="connsiteY2" fmla="*/ 321548 h 633046"/>
              <a:gd name="connsiteX3" fmla="*/ 904351 w 954593"/>
              <a:gd name="connsiteY3" fmla="*/ 271306 h 633046"/>
              <a:gd name="connsiteX4" fmla="*/ 954593 w 954593"/>
              <a:gd name="connsiteY4" fmla="*/ 633046 h 633046"/>
              <a:gd name="connsiteX5" fmla="*/ 0 w 954593"/>
              <a:gd name="connsiteY5" fmla="*/ 0 h 633046"/>
              <a:gd name="connsiteX0" fmla="*/ 0 w 954593"/>
              <a:gd name="connsiteY0" fmla="*/ 0 h 633046"/>
              <a:gd name="connsiteX1" fmla="*/ 512465 w 954593"/>
              <a:gd name="connsiteY1" fmla="*/ 40194 h 633046"/>
              <a:gd name="connsiteX2" fmla="*/ 743578 w 954593"/>
              <a:gd name="connsiteY2" fmla="*/ 271306 h 633046"/>
              <a:gd name="connsiteX3" fmla="*/ 904351 w 954593"/>
              <a:gd name="connsiteY3" fmla="*/ 271306 h 633046"/>
              <a:gd name="connsiteX4" fmla="*/ 954593 w 954593"/>
              <a:gd name="connsiteY4" fmla="*/ 633046 h 633046"/>
              <a:gd name="connsiteX5" fmla="*/ 0 w 954593"/>
              <a:gd name="connsiteY5" fmla="*/ 0 h 633046"/>
              <a:gd name="connsiteX0" fmla="*/ 0 w 954593"/>
              <a:gd name="connsiteY0" fmla="*/ 0 h 633046"/>
              <a:gd name="connsiteX1" fmla="*/ 512465 w 954593"/>
              <a:gd name="connsiteY1" fmla="*/ 40194 h 633046"/>
              <a:gd name="connsiteX2" fmla="*/ 743578 w 954593"/>
              <a:gd name="connsiteY2" fmla="*/ 271306 h 633046"/>
              <a:gd name="connsiteX3" fmla="*/ 924448 w 954593"/>
              <a:gd name="connsiteY3" fmla="*/ 271306 h 633046"/>
              <a:gd name="connsiteX4" fmla="*/ 954593 w 954593"/>
              <a:gd name="connsiteY4" fmla="*/ 633046 h 633046"/>
              <a:gd name="connsiteX5" fmla="*/ 0 w 954593"/>
              <a:gd name="connsiteY5" fmla="*/ 0 h 633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4593" h="633046">
                <a:moveTo>
                  <a:pt x="0" y="0"/>
                </a:moveTo>
                <a:lnTo>
                  <a:pt x="512465" y="40194"/>
                </a:lnTo>
                <a:lnTo>
                  <a:pt x="743578" y="271306"/>
                </a:lnTo>
                <a:lnTo>
                  <a:pt x="924448" y="271306"/>
                </a:lnTo>
                <a:lnTo>
                  <a:pt x="954593" y="633046"/>
                </a:lnTo>
                <a:lnTo>
                  <a:pt x="0" y="0"/>
                </a:lnTo>
                <a:close/>
              </a:path>
            </a:pathLst>
          </a:custGeom>
          <a:solidFill>
            <a:schemeClr val="accent3">
              <a:lumMod val="50000"/>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6" name="Freeform: Shape 35">
            <a:extLst>
              <a:ext uri="{FF2B5EF4-FFF2-40B4-BE49-F238E27FC236}">
                <a16:creationId xmlns:a16="http://schemas.microsoft.com/office/drawing/2014/main" id="{FB0C7ADC-2F82-6AE8-3A2B-53F391462B8E}"/>
              </a:ext>
            </a:extLst>
          </p:cNvPr>
          <p:cNvSpPr/>
          <p:nvPr/>
        </p:nvSpPr>
        <p:spPr>
          <a:xfrm>
            <a:off x="2300827" y="5879735"/>
            <a:ext cx="954593" cy="633046"/>
          </a:xfrm>
          <a:custGeom>
            <a:avLst/>
            <a:gdLst>
              <a:gd name="connsiteX0" fmla="*/ 0 w 954593"/>
              <a:gd name="connsiteY0" fmla="*/ 0 h 633046"/>
              <a:gd name="connsiteX1" fmla="*/ 341643 w 954593"/>
              <a:gd name="connsiteY1" fmla="*/ 20097 h 633046"/>
              <a:gd name="connsiteX2" fmla="*/ 673239 w 954593"/>
              <a:gd name="connsiteY2" fmla="*/ 371789 h 633046"/>
              <a:gd name="connsiteX3" fmla="*/ 924448 w 954593"/>
              <a:gd name="connsiteY3" fmla="*/ 381838 h 633046"/>
              <a:gd name="connsiteX4" fmla="*/ 954593 w 954593"/>
              <a:gd name="connsiteY4" fmla="*/ 633046 h 633046"/>
              <a:gd name="connsiteX5" fmla="*/ 0 w 954593"/>
              <a:gd name="connsiteY5" fmla="*/ 0 h 633046"/>
              <a:gd name="connsiteX0" fmla="*/ 0 w 954593"/>
              <a:gd name="connsiteY0" fmla="*/ 0 h 633046"/>
              <a:gd name="connsiteX1" fmla="*/ 512465 w 954593"/>
              <a:gd name="connsiteY1" fmla="*/ 40194 h 633046"/>
              <a:gd name="connsiteX2" fmla="*/ 673239 w 954593"/>
              <a:gd name="connsiteY2" fmla="*/ 371789 h 633046"/>
              <a:gd name="connsiteX3" fmla="*/ 924448 w 954593"/>
              <a:gd name="connsiteY3" fmla="*/ 381838 h 633046"/>
              <a:gd name="connsiteX4" fmla="*/ 954593 w 954593"/>
              <a:gd name="connsiteY4" fmla="*/ 633046 h 633046"/>
              <a:gd name="connsiteX5" fmla="*/ 0 w 954593"/>
              <a:gd name="connsiteY5" fmla="*/ 0 h 633046"/>
              <a:gd name="connsiteX0" fmla="*/ 0 w 954593"/>
              <a:gd name="connsiteY0" fmla="*/ 0 h 633046"/>
              <a:gd name="connsiteX1" fmla="*/ 512465 w 954593"/>
              <a:gd name="connsiteY1" fmla="*/ 40194 h 633046"/>
              <a:gd name="connsiteX2" fmla="*/ 743578 w 954593"/>
              <a:gd name="connsiteY2" fmla="*/ 321548 h 633046"/>
              <a:gd name="connsiteX3" fmla="*/ 924448 w 954593"/>
              <a:gd name="connsiteY3" fmla="*/ 381838 h 633046"/>
              <a:gd name="connsiteX4" fmla="*/ 954593 w 954593"/>
              <a:gd name="connsiteY4" fmla="*/ 633046 h 633046"/>
              <a:gd name="connsiteX5" fmla="*/ 0 w 954593"/>
              <a:gd name="connsiteY5" fmla="*/ 0 h 633046"/>
              <a:gd name="connsiteX0" fmla="*/ 0 w 954593"/>
              <a:gd name="connsiteY0" fmla="*/ 0 h 633046"/>
              <a:gd name="connsiteX1" fmla="*/ 512465 w 954593"/>
              <a:gd name="connsiteY1" fmla="*/ 40194 h 633046"/>
              <a:gd name="connsiteX2" fmla="*/ 743578 w 954593"/>
              <a:gd name="connsiteY2" fmla="*/ 321548 h 633046"/>
              <a:gd name="connsiteX3" fmla="*/ 904351 w 954593"/>
              <a:gd name="connsiteY3" fmla="*/ 271306 h 633046"/>
              <a:gd name="connsiteX4" fmla="*/ 954593 w 954593"/>
              <a:gd name="connsiteY4" fmla="*/ 633046 h 633046"/>
              <a:gd name="connsiteX5" fmla="*/ 0 w 954593"/>
              <a:gd name="connsiteY5" fmla="*/ 0 h 633046"/>
              <a:gd name="connsiteX0" fmla="*/ 0 w 954593"/>
              <a:gd name="connsiteY0" fmla="*/ 0 h 633046"/>
              <a:gd name="connsiteX1" fmla="*/ 512465 w 954593"/>
              <a:gd name="connsiteY1" fmla="*/ 40194 h 633046"/>
              <a:gd name="connsiteX2" fmla="*/ 743578 w 954593"/>
              <a:gd name="connsiteY2" fmla="*/ 271306 h 633046"/>
              <a:gd name="connsiteX3" fmla="*/ 904351 w 954593"/>
              <a:gd name="connsiteY3" fmla="*/ 271306 h 633046"/>
              <a:gd name="connsiteX4" fmla="*/ 954593 w 954593"/>
              <a:gd name="connsiteY4" fmla="*/ 633046 h 633046"/>
              <a:gd name="connsiteX5" fmla="*/ 0 w 954593"/>
              <a:gd name="connsiteY5" fmla="*/ 0 h 633046"/>
              <a:gd name="connsiteX0" fmla="*/ 0 w 954593"/>
              <a:gd name="connsiteY0" fmla="*/ 0 h 633046"/>
              <a:gd name="connsiteX1" fmla="*/ 612949 w 954593"/>
              <a:gd name="connsiteY1" fmla="*/ 40194 h 633046"/>
              <a:gd name="connsiteX2" fmla="*/ 743578 w 954593"/>
              <a:gd name="connsiteY2" fmla="*/ 271306 h 633046"/>
              <a:gd name="connsiteX3" fmla="*/ 904351 w 954593"/>
              <a:gd name="connsiteY3" fmla="*/ 271306 h 633046"/>
              <a:gd name="connsiteX4" fmla="*/ 954593 w 954593"/>
              <a:gd name="connsiteY4" fmla="*/ 633046 h 633046"/>
              <a:gd name="connsiteX5" fmla="*/ 0 w 954593"/>
              <a:gd name="connsiteY5" fmla="*/ 0 h 633046"/>
              <a:gd name="connsiteX0" fmla="*/ 0 w 954593"/>
              <a:gd name="connsiteY0" fmla="*/ 0 h 633046"/>
              <a:gd name="connsiteX1" fmla="*/ 612949 w 954593"/>
              <a:gd name="connsiteY1" fmla="*/ 40194 h 633046"/>
              <a:gd name="connsiteX2" fmla="*/ 753627 w 954593"/>
              <a:gd name="connsiteY2" fmla="*/ 190919 h 633046"/>
              <a:gd name="connsiteX3" fmla="*/ 904351 w 954593"/>
              <a:gd name="connsiteY3" fmla="*/ 271306 h 633046"/>
              <a:gd name="connsiteX4" fmla="*/ 954593 w 954593"/>
              <a:gd name="connsiteY4" fmla="*/ 633046 h 633046"/>
              <a:gd name="connsiteX5" fmla="*/ 0 w 954593"/>
              <a:gd name="connsiteY5" fmla="*/ 0 h 633046"/>
              <a:gd name="connsiteX0" fmla="*/ 0 w 954593"/>
              <a:gd name="connsiteY0" fmla="*/ 0 h 633046"/>
              <a:gd name="connsiteX1" fmla="*/ 612949 w 954593"/>
              <a:gd name="connsiteY1" fmla="*/ 40194 h 633046"/>
              <a:gd name="connsiteX2" fmla="*/ 753627 w 954593"/>
              <a:gd name="connsiteY2" fmla="*/ 190919 h 633046"/>
              <a:gd name="connsiteX3" fmla="*/ 914399 w 954593"/>
              <a:gd name="connsiteY3" fmla="*/ 200967 h 633046"/>
              <a:gd name="connsiteX4" fmla="*/ 954593 w 954593"/>
              <a:gd name="connsiteY4" fmla="*/ 633046 h 633046"/>
              <a:gd name="connsiteX5" fmla="*/ 0 w 954593"/>
              <a:gd name="connsiteY5" fmla="*/ 0 h 633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4593" h="633046">
                <a:moveTo>
                  <a:pt x="0" y="0"/>
                </a:moveTo>
                <a:lnTo>
                  <a:pt x="612949" y="40194"/>
                </a:lnTo>
                <a:lnTo>
                  <a:pt x="753627" y="190919"/>
                </a:lnTo>
                <a:lnTo>
                  <a:pt x="914399" y="200967"/>
                </a:lnTo>
                <a:lnTo>
                  <a:pt x="954593" y="633046"/>
                </a:lnTo>
                <a:lnTo>
                  <a:pt x="0" y="0"/>
                </a:lnTo>
                <a:close/>
              </a:path>
            </a:pathLst>
          </a:custGeom>
          <a:solidFill>
            <a:schemeClr val="accent3">
              <a:lumMod val="50000"/>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37" name="Group 36">
            <a:extLst>
              <a:ext uri="{FF2B5EF4-FFF2-40B4-BE49-F238E27FC236}">
                <a16:creationId xmlns:a16="http://schemas.microsoft.com/office/drawing/2014/main" id="{5A49E5D6-9046-0EFA-3C0D-C8DA446FDBEB}"/>
              </a:ext>
            </a:extLst>
          </p:cNvPr>
          <p:cNvGrpSpPr/>
          <p:nvPr/>
        </p:nvGrpSpPr>
        <p:grpSpPr>
          <a:xfrm>
            <a:off x="5507728" y="3872748"/>
            <a:ext cx="1501588" cy="1131794"/>
            <a:chOff x="1860177" y="1003686"/>
            <a:chExt cx="1501588" cy="1131794"/>
          </a:xfrm>
        </p:grpSpPr>
        <p:sp>
          <p:nvSpPr>
            <p:cNvPr id="38" name="Rectangle 37">
              <a:extLst>
                <a:ext uri="{FF2B5EF4-FFF2-40B4-BE49-F238E27FC236}">
                  <a16:creationId xmlns:a16="http://schemas.microsoft.com/office/drawing/2014/main" id="{CA9B55E1-3D96-FD5C-3E33-0C79E6439BDA}"/>
                </a:ext>
              </a:extLst>
            </p:cNvPr>
            <p:cNvSpPr/>
            <p:nvPr/>
          </p:nvSpPr>
          <p:spPr>
            <a:xfrm>
              <a:off x="3209365" y="1003686"/>
              <a:ext cx="152400" cy="1131794"/>
            </a:xfrm>
            <a:prstGeom prst="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9" name="Freeform: Shape 38">
              <a:extLst>
                <a:ext uri="{FF2B5EF4-FFF2-40B4-BE49-F238E27FC236}">
                  <a16:creationId xmlns:a16="http://schemas.microsoft.com/office/drawing/2014/main" id="{B4137006-9C89-2DF9-6CAA-4EC424F16021}"/>
                </a:ext>
              </a:extLst>
            </p:cNvPr>
            <p:cNvSpPr/>
            <p:nvPr/>
          </p:nvSpPr>
          <p:spPr>
            <a:xfrm>
              <a:off x="1860177" y="1167292"/>
              <a:ext cx="1425388" cy="968188"/>
            </a:xfrm>
            <a:custGeom>
              <a:avLst/>
              <a:gdLst>
                <a:gd name="connsiteX0" fmla="*/ 1425388 w 1425388"/>
                <a:gd name="connsiteY0" fmla="*/ 968188 h 968188"/>
                <a:gd name="connsiteX1" fmla="*/ 8965 w 1425388"/>
                <a:gd name="connsiteY1" fmla="*/ 0 h 968188"/>
                <a:gd name="connsiteX2" fmla="*/ 0 w 1425388"/>
                <a:gd name="connsiteY2" fmla="*/ 896471 h 968188"/>
                <a:gd name="connsiteX3" fmla="*/ 1425388 w 1425388"/>
                <a:gd name="connsiteY3" fmla="*/ 968188 h 968188"/>
                <a:gd name="connsiteX0" fmla="*/ 1425388 w 1425388"/>
                <a:gd name="connsiteY0" fmla="*/ 968188 h 986906"/>
                <a:gd name="connsiteX1" fmla="*/ 8965 w 1425388"/>
                <a:gd name="connsiteY1" fmla="*/ 0 h 986906"/>
                <a:gd name="connsiteX2" fmla="*/ 0 w 1425388"/>
                <a:gd name="connsiteY2" fmla="*/ 986906 h 986906"/>
                <a:gd name="connsiteX3" fmla="*/ 1425388 w 1425388"/>
                <a:gd name="connsiteY3" fmla="*/ 968188 h 986906"/>
                <a:gd name="connsiteX0" fmla="*/ 1425388 w 1425388"/>
                <a:gd name="connsiteY0" fmla="*/ 968188 h 968188"/>
                <a:gd name="connsiteX1" fmla="*/ 8965 w 1425388"/>
                <a:gd name="connsiteY1" fmla="*/ 0 h 968188"/>
                <a:gd name="connsiteX2" fmla="*/ 0 w 1425388"/>
                <a:gd name="connsiteY2" fmla="*/ 936664 h 968188"/>
                <a:gd name="connsiteX3" fmla="*/ 1425388 w 1425388"/>
                <a:gd name="connsiteY3" fmla="*/ 968188 h 968188"/>
              </a:gdLst>
              <a:ahLst/>
              <a:cxnLst>
                <a:cxn ang="0">
                  <a:pos x="connsiteX0" y="connsiteY0"/>
                </a:cxn>
                <a:cxn ang="0">
                  <a:pos x="connsiteX1" y="connsiteY1"/>
                </a:cxn>
                <a:cxn ang="0">
                  <a:pos x="connsiteX2" y="connsiteY2"/>
                </a:cxn>
                <a:cxn ang="0">
                  <a:pos x="connsiteX3" y="connsiteY3"/>
                </a:cxn>
              </a:cxnLst>
              <a:rect l="l" t="t" r="r" b="b"/>
              <a:pathLst>
                <a:path w="1425388" h="968188">
                  <a:moveTo>
                    <a:pt x="1425388" y="968188"/>
                  </a:moveTo>
                  <a:lnTo>
                    <a:pt x="8965" y="0"/>
                  </a:lnTo>
                  <a:cubicBezTo>
                    <a:pt x="5977" y="298824"/>
                    <a:pt x="2988" y="637840"/>
                    <a:pt x="0" y="936664"/>
                  </a:cubicBezTo>
                  <a:lnTo>
                    <a:pt x="1425388" y="968188"/>
                  </a:lnTo>
                  <a:close/>
                </a:path>
              </a:pathLst>
            </a:custGeom>
            <a:solidFill>
              <a:schemeClr val="accent3">
                <a:lumMod val="75000"/>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0" name="Freeform: Shape 39">
              <a:extLst>
                <a:ext uri="{FF2B5EF4-FFF2-40B4-BE49-F238E27FC236}">
                  <a16:creationId xmlns:a16="http://schemas.microsoft.com/office/drawing/2014/main" id="{C138214A-067E-39AE-B13A-63B215067325}"/>
                </a:ext>
              </a:extLst>
            </p:cNvPr>
            <p:cNvSpPr/>
            <p:nvPr/>
          </p:nvSpPr>
          <p:spPr>
            <a:xfrm>
              <a:off x="2280730" y="1482229"/>
              <a:ext cx="944545" cy="622998"/>
            </a:xfrm>
            <a:custGeom>
              <a:avLst/>
              <a:gdLst>
                <a:gd name="connsiteX0" fmla="*/ 914400 w 944545"/>
                <a:gd name="connsiteY0" fmla="*/ 20097 h 622998"/>
                <a:gd name="connsiteX1" fmla="*/ 0 w 944545"/>
                <a:gd name="connsiteY1" fmla="*/ 0 h 622998"/>
                <a:gd name="connsiteX2" fmla="*/ 944545 w 944545"/>
                <a:gd name="connsiteY2" fmla="*/ 622998 h 622998"/>
                <a:gd name="connsiteX3" fmla="*/ 914400 w 944545"/>
                <a:gd name="connsiteY3" fmla="*/ 20097 h 622998"/>
                <a:gd name="connsiteX0" fmla="*/ 934497 w 944545"/>
                <a:gd name="connsiteY0" fmla="*/ 30145 h 622998"/>
                <a:gd name="connsiteX1" fmla="*/ 0 w 944545"/>
                <a:gd name="connsiteY1" fmla="*/ 0 h 622998"/>
                <a:gd name="connsiteX2" fmla="*/ 944545 w 944545"/>
                <a:gd name="connsiteY2" fmla="*/ 622998 h 622998"/>
                <a:gd name="connsiteX3" fmla="*/ 934497 w 944545"/>
                <a:gd name="connsiteY3" fmla="*/ 30145 h 622998"/>
              </a:gdLst>
              <a:ahLst/>
              <a:cxnLst>
                <a:cxn ang="0">
                  <a:pos x="connsiteX0" y="connsiteY0"/>
                </a:cxn>
                <a:cxn ang="0">
                  <a:pos x="connsiteX1" y="connsiteY1"/>
                </a:cxn>
                <a:cxn ang="0">
                  <a:pos x="connsiteX2" y="connsiteY2"/>
                </a:cxn>
                <a:cxn ang="0">
                  <a:pos x="connsiteX3" y="connsiteY3"/>
                </a:cxn>
              </a:cxnLst>
              <a:rect l="l" t="t" r="r" b="b"/>
              <a:pathLst>
                <a:path w="944545" h="622998">
                  <a:moveTo>
                    <a:pt x="934497" y="30145"/>
                  </a:moveTo>
                  <a:lnTo>
                    <a:pt x="0" y="0"/>
                  </a:lnTo>
                  <a:lnTo>
                    <a:pt x="944545" y="622998"/>
                  </a:lnTo>
                  <a:lnTo>
                    <a:pt x="934497" y="30145"/>
                  </a:lnTo>
                  <a:close/>
                </a:path>
              </a:pathLst>
            </a:custGeom>
            <a:solidFill>
              <a:srgbClr val="00B0F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41" name="Freeform: Shape 40">
            <a:extLst>
              <a:ext uri="{FF2B5EF4-FFF2-40B4-BE49-F238E27FC236}">
                <a16:creationId xmlns:a16="http://schemas.microsoft.com/office/drawing/2014/main" id="{E0DAF90A-9AD2-B908-EDF9-1CE20B51CDDD}"/>
              </a:ext>
            </a:extLst>
          </p:cNvPr>
          <p:cNvSpPr/>
          <p:nvPr/>
        </p:nvSpPr>
        <p:spPr>
          <a:xfrm>
            <a:off x="5928281" y="4366856"/>
            <a:ext cx="954593" cy="633046"/>
          </a:xfrm>
          <a:custGeom>
            <a:avLst/>
            <a:gdLst>
              <a:gd name="connsiteX0" fmla="*/ 0 w 954593"/>
              <a:gd name="connsiteY0" fmla="*/ 0 h 633046"/>
              <a:gd name="connsiteX1" fmla="*/ 341643 w 954593"/>
              <a:gd name="connsiteY1" fmla="*/ 20097 h 633046"/>
              <a:gd name="connsiteX2" fmla="*/ 673239 w 954593"/>
              <a:gd name="connsiteY2" fmla="*/ 371789 h 633046"/>
              <a:gd name="connsiteX3" fmla="*/ 924448 w 954593"/>
              <a:gd name="connsiteY3" fmla="*/ 381838 h 633046"/>
              <a:gd name="connsiteX4" fmla="*/ 954593 w 954593"/>
              <a:gd name="connsiteY4" fmla="*/ 633046 h 633046"/>
              <a:gd name="connsiteX5" fmla="*/ 0 w 954593"/>
              <a:gd name="connsiteY5" fmla="*/ 0 h 633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4593" h="633046">
                <a:moveTo>
                  <a:pt x="0" y="0"/>
                </a:moveTo>
                <a:lnTo>
                  <a:pt x="341643" y="20097"/>
                </a:lnTo>
                <a:lnTo>
                  <a:pt x="673239" y="371789"/>
                </a:lnTo>
                <a:lnTo>
                  <a:pt x="924448" y="381838"/>
                </a:lnTo>
                <a:lnTo>
                  <a:pt x="954593" y="633046"/>
                </a:lnTo>
                <a:lnTo>
                  <a:pt x="0" y="0"/>
                </a:lnTo>
                <a:close/>
              </a:path>
            </a:pathLst>
          </a:custGeom>
          <a:solidFill>
            <a:schemeClr val="accent3">
              <a:lumMod val="50000"/>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42" name="Group 41">
            <a:extLst>
              <a:ext uri="{FF2B5EF4-FFF2-40B4-BE49-F238E27FC236}">
                <a16:creationId xmlns:a16="http://schemas.microsoft.com/office/drawing/2014/main" id="{962949FC-E064-8494-5D97-EC1BAE432EBD}"/>
              </a:ext>
            </a:extLst>
          </p:cNvPr>
          <p:cNvGrpSpPr/>
          <p:nvPr/>
        </p:nvGrpSpPr>
        <p:grpSpPr>
          <a:xfrm>
            <a:off x="5507728" y="5375771"/>
            <a:ext cx="1501588" cy="1131794"/>
            <a:chOff x="1860177" y="1003686"/>
            <a:chExt cx="1501588" cy="1131794"/>
          </a:xfrm>
        </p:grpSpPr>
        <p:sp>
          <p:nvSpPr>
            <p:cNvPr id="43" name="Rectangle 42">
              <a:extLst>
                <a:ext uri="{FF2B5EF4-FFF2-40B4-BE49-F238E27FC236}">
                  <a16:creationId xmlns:a16="http://schemas.microsoft.com/office/drawing/2014/main" id="{E30705D1-DE6F-0E72-D7FD-6C537501445D}"/>
                </a:ext>
              </a:extLst>
            </p:cNvPr>
            <p:cNvSpPr/>
            <p:nvPr/>
          </p:nvSpPr>
          <p:spPr>
            <a:xfrm>
              <a:off x="3209365" y="1003686"/>
              <a:ext cx="152400" cy="1131794"/>
            </a:xfrm>
            <a:prstGeom prst="rect">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4" name="Freeform: Shape 43">
              <a:extLst>
                <a:ext uri="{FF2B5EF4-FFF2-40B4-BE49-F238E27FC236}">
                  <a16:creationId xmlns:a16="http://schemas.microsoft.com/office/drawing/2014/main" id="{6F5AF564-AE79-DCF8-0932-0CD906037ABF}"/>
                </a:ext>
              </a:extLst>
            </p:cNvPr>
            <p:cNvSpPr/>
            <p:nvPr/>
          </p:nvSpPr>
          <p:spPr>
            <a:xfrm>
              <a:off x="1860177" y="1167292"/>
              <a:ext cx="1425388" cy="968188"/>
            </a:xfrm>
            <a:custGeom>
              <a:avLst/>
              <a:gdLst>
                <a:gd name="connsiteX0" fmla="*/ 1425388 w 1425388"/>
                <a:gd name="connsiteY0" fmla="*/ 968188 h 968188"/>
                <a:gd name="connsiteX1" fmla="*/ 8965 w 1425388"/>
                <a:gd name="connsiteY1" fmla="*/ 0 h 968188"/>
                <a:gd name="connsiteX2" fmla="*/ 0 w 1425388"/>
                <a:gd name="connsiteY2" fmla="*/ 896471 h 968188"/>
                <a:gd name="connsiteX3" fmla="*/ 1425388 w 1425388"/>
                <a:gd name="connsiteY3" fmla="*/ 968188 h 968188"/>
                <a:gd name="connsiteX0" fmla="*/ 1425388 w 1425388"/>
                <a:gd name="connsiteY0" fmla="*/ 968188 h 986906"/>
                <a:gd name="connsiteX1" fmla="*/ 8965 w 1425388"/>
                <a:gd name="connsiteY1" fmla="*/ 0 h 986906"/>
                <a:gd name="connsiteX2" fmla="*/ 0 w 1425388"/>
                <a:gd name="connsiteY2" fmla="*/ 986906 h 986906"/>
                <a:gd name="connsiteX3" fmla="*/ 1425388 w 1425388"/>
                <a:gd name="connsiteY3" fmla="*/ 968188 h 986906"/>
                <a:gd name="connsiteX0" fmla="*/ 1425388 w 1425388"/>
                <a:gd name="connsiteY0" fmla="*/ 968188 h 968188"/>
                <a:gd name="connsiteX1" fmla="*/ 8965 w 1425388"/>
                <a:gd name="connsiteY1" fmla="*/ 0 h 968188"/>
                <a:gd name="connsiteX2" fmla="*/ 0 w 1425388"/>
                <a:gd name="connsiteY2" fmla="*/ 936664 h 968188"/>
                <a:gd name="connsiteX3" fmla="*/ 1425388 w 1425388"/>
                <a:gd name="connsiteY3" fmla="*/ 968188 h 968188"/>
              </a:gdLst>
              <a:ahLst/>
              <a:cxnLst>
                <a:cxn ang="0">
                  <a:pos x="connsiteX0" y="connsiteY0"/>
                </a:cxn>
                <a:cxn ang="0">
                  <a:pos x="connsiteX1" y="connsiteY1"/>
                </a:cxn>
                <a:cxn ang="0">
                  <a:pos x="connsiteX2" y="connsiteY2"/>
                </a:cxn>
                <a:cxn ang="0">
                  <a:pos x="connsiteX3" y="connsiteY3"/>
                </a:cxn>
              </a:cxnLst>
              <a:rect l="l" t="t" r="r" b="b"/>
              <a:pathLst>
                <a:path w="1425388" h="968188">
                  <a:moveTo>
                    <a:pt x="1425388" y="968188"/>
                  </a:moveTo>
                  <a:lnTo>
                    <a:pt x="8965" y="0"/>
                  </a:lnTo>
                  <a:cubicBezTo>
                    <a:pt x="5977" y="298824"/>
                    <a:pt x="2988" y="637840"/>
                    <a:pt x="0" y="936664"/>
                  </a:cubicBezTo>
                  <a:lnTo>
                    <a:pt x="1425388" y="968188"/>
                  </a:lnTo>
                  <a:close/>
                </a:path>
              </a:pathLst>
            </a:custGeom>
            <a:solidFill>
              <a:schemeClr val="accent3">
                <a:lumMod val="75000"/>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5" name="Freeform: Shape 44">
              <a:extLst>
                <a:ext uri="{FF2B5EF4-FFF2-40B4-BE49-F238E27FC236}">
                  <a16:creationId xmlns:a16="http://schemas.microsoft.com/office/drawing/2014/main" id="{19307BD3-4D5B-0178-A2D8-FA12B8033C9C}"/>
                </a:ext>
              </a:extLst>
            </p:cNvPr>
            <p:cNvSpPr/>
            <p:nvPr/>
          </p:nvSpPr>
          <p:spPr>
            <a:xfrm>
              <a:off x="2280730" y="1482229"/>
              <a:ext cx="944545" cy="622998"/>
            </a:xfrm>
            <a:custGeom>
              <a:avLst/>
              <a:gdLst>
                <a:gd name="connsiteX0" fmla="*/ 914400 w 944545"/>
                <a:gd name="connsiteY0" fmla="*/ 20097 h 622998"/>
                <a:gd name="connsiteX1" fmla="*/ 0 w 944545"/>
                <a:gd name="connsiteY1" fmla="*/ 0 h 622998"/>
                <a:gd name="connsiteX2" fmla="*/ 944545 w 944545"/>
                <a:gd name="connsiteY2" fmla="*/ 622998 h 622998"/>
                <a:gd name="connsiteX3" fmla="*/ 914400 w 944545"/>
                <a:gd name="connsiteY3" fmla="*/ 20097 h 622998"/>
                <a:gd name="connsiteX0" fmla="*/ 934497 w 944545"/>
                <a:gd name="connsiteY0" fmla="*/ 30145 h 622998"/>
                <a:gd name="connsiteX1" fmla="*/ 0 w 944545"/>
                <a:gd name="connsiteY1" fmla="*/ 0 h 622998"/>
                <a:gd name="connsiteX2" fmla="*/ 944545 w 944545"/>
                <a:gd name="connsiteY2" fmla="*/ 622998 h 622998"/>
                <a:gd name="connsiteX3" fmla="*/ 934497 w 944545"/>
                <a:gd name="connsiteY3" fmla="*/ 30145 h 622998"/>
              </a:gdLst>
              <a:ahLst/>
              <a:cxnLst>
                <a:cxn ang="0">
                  <a:pos x="connsiteX0" y="connsiteY0"/>
                </a:cxn>
                <a:cxn ang="0">
                  <a:pos x="connsiteX1" y="connsiteY1"/>
                </a:cxn>
                <a:cxn ang="0">
                  <a:pos x="connsiteX2" y="connsiteY2"/>
                </a:cxn>
                <a:cxn ang="0">
                  <a:pos x="connsiteX3" y="connsiteY3"/>
                </a:cxn>
              </a:cxnLst>
              <a:rect l="l" t="t" r="r" b="b"/>
              <a:pathLst>
                <a:path w="944545" h="622998">
                  <a:moveTo>
                    <a:pt x="934497" y="30145"/>
                  </a:moveTo>
                  <a:lnTo>
                    <a:pt x="0" y="0"/>
                  </a:lnTo>
                  <a:lnTo>
                    <a:pt x="944545" y="622998"/>
                  </a:lnTo>
                  <a:lnTo>
                    <a:pt x="934497" y="30145"/>
                  </a:lnTo>
                  <a:close/>
                </a:path>
              </a:pathLst>
            </a:custGeom>
            <a:solidFill>
              <a:srgbClr val="00B0F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46" name="Freeform: Shape 45">
            <a:extLst>
              <a:ext uri="{FF2B5EF4-FFF2-40B4-BE49-F238E27FC236}">
                <a16:creationId xmlns:a16="http://schemas.microsoft.com/office/drawing/2014/main" id="{24FB6DE3-A20E-6CFE-A7F4-E42C24B932B6}"/>
              </a:ext>
            </a:extLst>
          </p:cNvPr>
          <p:cNvSpPr/>
          <p:nvPr/>
        </p:nvSpPr>
        <p:spPr>
          <a:xfrm>
            <a:off x="5928281" y="5869879"/>
            <a:ext cx="954593" cy="633046"/>
          </a:xfrm>
          <a:custGeom>
            <a:avLst/>
            <a:gdLst>
              <a:gd name="connsiteX0" fmla="*/ 0 w 954593"/>
              <a:gd name="connsiteY0" fmla="*/ 0 h 633046"/>
              <a:gd name="connsiteX1" fmla="*/ 341643 w 954593"/>
              <a:gd name="connsiteY1" fmla="*/ 20097 h 633046"/>
              <a:gd name="connsiteX2" fmla="*/ 673239 w 954593"/>
              <a:gd name="connsiteY2" fmla="*/ 371789 h 633046"/>
              <a:gd name="connsiteX3" fmla="*/ 924448 w 954593"/>
              <a:gd name="connsiteY3" fmla="*/ 381838 h 633046"/>
              <a:gd name="connsiteX4" fmla="*/ 954593 w 954593"/>
              <a:gd name="connsiteY4" fmla="*/ 633046 h 633046"/>
              <a:gd name="connsiteX5" fmla="*/ 0 w 954593"/>
              <a:gd name="connsiteY5" fmla="*/ 0 h 633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4593" h="633046">
                <a:moveTo>
                  <a:pt x="0" y="0"/>
                </a:moveTo>
                <a:lnTo>
                  <a:pt x="341643" y="20097"/>
                </a:lnTo>
                <a:lnTo>
                  <a:pt x="673239" y="371789"/>
                </a:lnTo>
                <a:lnTo>
                  <a:pt x="924448" y="381838"/>
                </a:lnTo>
                <a:lnTo>
                  <a:pt x="954593" y="633046"/>
                </a:lnTo>
                <a:lnTo>
                  <a:pt x="0" y="0"/>
                </a:lnTo>
                <a:close/>
              </a:path>
            </a:pathLst>
          </a:custGeom>
          <a:solidFill>
            <a:schemeClr val="accent3">
              <a:lumMod val="50000"/>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7" name="TextBox 46">
            <a:extLst>
              <a:ext uri="{FF2B5EF4-FFF2-40B4-BE49-F238E27FC236}">
                <a16:creationId xmlns:a16="http://schemas.microsoft.com/office/drawing/2014/main" id="{64F700B4-4598-3AF6-591B-33E98F768F2F}"/>
              </a:ext>
            </a:extLst>
          </p:cNvPr>
          <p:cNvSpPr txBox="1"/>
          <p:nvPr/>
        </p:nvSpPr>
        <p:spPr>
          <a:xfrm>
            <a:off x="3929939" y="4066085"/>
            <a:ext cx="1663397" cy="1200329"/>
          </a:xfrm>
          <a:prstGeom prst="rect">
            <a:avLst/>
          </a:prstGeom>
          <a:noFill/>
        </p:spPr>
        <p:txBody>
          <a:bodyPr wrap="square" rtlCol="0">
            <a:spAutoFit/>
          </a:bodyPr>
          <a:lstStyle/>
          <a:p>
            <a:r>
              <a:rPr lang="en-US" dirty="0"/>
              <a:t>+25 years </a:t>
            </a:r>
            <a:r>
              <a:rPr lang="en-US" b="1" dirty="0"/>
              <a:t>with</a:t>
            </a:r>
            <a:r>
              <a:rPr lang="en-US" dirty="0"/>
              <a:t>  sediment management</a:t>
            </a:r>
          </a:p>
        </p:txBody>
      </p:sp>
      <p:sp>
        <p:nvSpPr>
          <p:cNvPr id="48" name="TextBox 47">
            <a:extLst>
              <a:ext uri="{FF2B5EF4-FFF2-40B4-BE49-F238E27FC236}">
                <a16:creationId xmlns:a16="http://schemas.microsoft.com/office/drawing/2014/main" id="{89DF7426-2CF4-E923-F69D-3E3999E2BD06}"/>
              </a:ext>
            </a:extLst>
          </p:cNvPr>
          <p:cNvSpPr txBox="1"/>
          <p:nvPr/>
        </p:nvSpPr>
        <p:spPr>
          <a:xfrm>
            <a:off x="3929939" y="5594884"/>
            <a:ext cx="1663397" cy="1200329"/>
          </a:xfrm>
          <a:prstGeom prst="rect">
            <a:avLst/>
          </a:prstGeom>
          <a:noFill/>
        </p:spPr>
        <p:txBody>
          <a:bodyPr wrap="square" rtlCol="0">
            <a:spAutoFit/>
          </a:bodyPr>
          <a:lstStyle/>
          <a:p>
            <a:r>
              <a:rPr lang="en-US" dirty="0"/>
              <a:t>+50 years </a:t>
            </a:r>
            <a:r>
              <a:rPr lang="en-US" b="1" dirty="0"/>
              <a:t>with</a:t>
            </a:r>
            <a:r>
              <a:rPr lang="en-US" dirty="0"/>
              <a:t>  sediment management</a:t>
            </a:r>
          </a:p>
        </p:txBody>
      </p:sp>
      <p:graphicFrame>
        <p:nvGraphicFramePr>
          <p:cNvPr id="2" name="Table 2">
            <a:extLst>
              <a:ext uri="{FF2B5EF4-FFF2-40B4-BE49-F238E27FC236}">
                <a16:creationId xmlns:a16="http://schemas.microsoft.com/office/drawing/2014/main" id="{2F95AFFE-633E-BD7A-2BBE-A49028E0A47F}"/>
              </a:ext>
            </a:extLst>
          </p:cNvPr>
          <p:cNvGraphicFramePr>
            <a:graphicFrameLocks noGrp="1"/>
          </p:cNvGraphicFramePr>
          <p:nvPr>
            <p:extLst>
              <p:ext uri="{D42A27DB-BD31-4B8C-83A1-F6EECF244321}">
                <p14:modId xmlns:p14="http://schemas.microsoft.com/office/powerpoint/2010/main" val="3210971425"/>
              </p:ext>
            </p:extLst>
          </p:nvPr>
        </p:nvGraphicFramePr>
        <p:xfrm>
          <a:off x="7475384" y="1167292"/>
          <a:ext cx="4478564" cy="2790801"/>
        </p:xfrm>
        <a:graphic>
          <a:graphicData uri="http://schemas.openxmlformats.org/drawingml/2006/table">
            <a:tbl>
              <a:tblPr firstRow="1" bandRow="1">
                <a:tableStyleId>{5C22544A-7EE6-4342-B048-85BDC9FD1C3A}</a:tableStyleId>
              </a:tblPr>
              <a:tblGrid>
                <a:gridCol w="2239282">
                  <a:extLst>
                    <a:ext uri="{9D8B030D-6E8A-4147-A177-3AD203B41FA5}">
                      <a16:colId xmlns:a16="http://schemas.microsoft.com/office/drawing/2014/main" val="2883732464"/>
                    </a:ext>
                  </a:extLst>
                </a:gridCol>
                <a:gridCol w="2239282">
                  <a:extLst>
                    <a:ext uri="{9D8B030D-6E8A-4147-A177-3AD203B41FA5}">
                      <a16:colId xmlns:a16="http://schemas.microsoft.com/office/drawing/2014/main" val="1738592697"/>
                    </a:ext>
                  </a:extLst>
                </a:gridCol>
              </a:tblGrid>
              <a:tr h="534027">
                <a:tc>
                  <a:txBody>
                    <a:bodyPr/>
                    <a:lstStyle/>
                    <a:p>
                      <a:pPr algn="ctr"/>
                      <a:r>
                        <a:rPr lang="en-US" sz="2400" dirty="0">
                          <a:solidFill>
                            <a:schemeClr val="tx2"/>
                          </a:solidFill>
                          <a:effectLst>
                            <a:outerShdw blurRad="38100" dist="38100" dir="2700000" algn="tl">
                              <a:srgbClr val="000000">
                                <a:alpha val="43137"/>
                              </a:srgbClr>
                            </a:outerShdw>
                          </a:effectLst>
                        </a:rPr>
                        <a:t>Scenario</a:t>
                      </a:r>
                    </a:p>
                  </a:txBody>
                  <a:tcPr/>
                </a:tc>
                <a:tc>
                  <a:txBody>
                    <a:bodyPr/>
                    <a:lstStyle/>
                    <a:p>
                      <a:pPr algn="ctr"/>
                      <a:r>
                        <a:rPr lang="en-US" sz="2400" dirty="0">
                          <a:solidFill>
                            <a:schemeClr val="tx2"/>
                          </a:solidFill>
                          <a:effectLst>
                            <a:outerShdw blurRad="38100" dist="38100" dir="2700000" algn="tl">
                              <a:srgbClr val="000000">
                                <a:alpha val="43137"/>
                              </a:srgbClr>
                            </a:outerShdw>
                          </a:effectLst>
                        </a:rPr>
                        <a:t>Cost Avoided (Net Present Value)</a:t>
                      </a:r>
                    </a:p>
                  </a:txBody>
                  <a:tcPr/>
                </a:tc>
                <a:extLst>
                  <a:ext uri="{0D108BD9-81ED-4DB2-BD59-A6C34878D82A}">
                    <a16:rowId xmlns:a16="http://schemas.microsoft.com/office/drawing/2014/main" val="2847177159"/>
                  </a:ext>
                </a:extLst>
              </a:tr>
              <a:tr h="534027">
                <a:tc>
                  <a:txBody>
                    <a:bodyPr/>
                    <a:lstStyle/>
                    <a:p>
                      <a:pPr algn="ctr"/>
                      <a:r>
                        <a:rPr lang="en-US" sz="2400" dirty="0">
                          <a:solidFill>
                            <a:schemeClr val="tx1"/>
                          </a:solidFill>
                          <a:effectLst>
                            <a:outerShdw blurRad="38100" dist="38100" dir="2700000" algn="tl">
                              <a:srgbClr val="000000">
                                <a:alpha val="43137"/>
                              </a:srgbClr>
                            </a:outerShdw>
                          </a:effectLst>
                        </a:rPr>
                        <a:t>FWOP</a:t>
                      </a:r>
                    </a:p>
                  </a:txBody>
                  <a:tcPr/>
                </a:tc>
                <a:tc>
                  <a:txBody>
                    <a:bodyPr/>
                    <a:lstStyle/>
                    <a:p>
                      <a:pPr algn="ctr"/>
                      <a:r>
                        <a:rPr lang="en-US" sz="2400" dirty="0">
                          <a:solidFill>
                            <a:schemeClr val="tx1"/>
                          </a:solidFill>
                          <a:effectLst>
                            <a:outerShdw blurRad="38100" dist="38100" dir="2700000" algn="tl">
                              <a:srgbClr val="000000">
                                <a:alpha val="43137"/>
                              </a:srgbClr>
                            </a:outerShdw>
                          </a:effectLst>
                        </a:rPr>
                        <a:t>$300M</a:t>
                      </a:r>
                    </a:p>
                  </a:txBody>
                  <a:tcPr/>
                </a:tc>
                <a:extLst>
                  <a:ext uri="{0D108BD9-81ED-4DB2-BD59-A6C34878D82A}">
                    <a16:rowId xmlns:a16="http://schemas.microsoft.com/office/drawing/2014/main" val="1444150743"/>
                  </a:ext>
                </a:extLst>
              </a:tr>
              <a:tr h="534027">
                <a:tc>
                  <a:txBody>
                    <a:bodyPr/>
                    <a:lstStyle/>
                    <a:p>
                      <a:pPr algn="ctr"/>
                      <a:r>
                        <a:rPr lang="en-US" sz="2400" dirty="0">
                          <a:solidFill>
                            <a:schemeClr val="tx1"/>
                          </a:solidFill>
                          <a:effectLst>
                            <a:outerShdw blurRad="38100" dist="38100" dir="2700000" algn="tl">
                              <a:srgbClr val="000000">
                                <a:alpha val="43137"/>
                              </a:srgbClr>
                            </a:outerShdw>
                          </a:effectLst>
                        </a:rPr>
                        <a:t>FWP</a:t>
                      </a:r>
                    </a:p>
                  </a:txBody>
                  <a:tcPr/>
                </a:tc>
                <a:tc>
                  <a:txBody>
                    <a:bodyPr/>
                    <a:lstStyle/>
                    <a:p>
                      <a:pPr algn="ctr"/>
                      <a:r>
                        <a:rPr lang="en-US" sz="2400" dirty="0">
                          <a:solidFill>
                            <a:schemeClr val="tx1"/>
                          </a:solidFill>
                          <a:effectLst>
                            <a:outerShdw blurRad="38100" dist="38100" dir="2700000" algn="tl">
                              <a:srgbClr val="000000">
                                <a:alpha val="43137"/>
                              </a:srgbClr>
                            </a:outerShdw>
                          </a:effectLst>
                        </a:rPr>
                        <a:t>$110M</a:t>
                      </a:r>
                    </a:p>
                  </a:txBody>
                  <a:tcPr/>
                </a:tc>
                <a:extLst>
                  <a:ext uri="{0D108BD9-81ED-4DB2-BD59-A6C34878D82A}">
                    <a16:rowId xmlns:a16="http://schemas.microsoft.com/office/drawing/2014/main" val="3907772837"/>
                  </a:ext>
                </a:extLst>
              </a:tr>
              <a:tr h="534027">
                <a:tc>
                  <a:txBody>
                    <a:bodyPr/>
                    <a:lstStyle/>
                    <a:p>
                      <a:pPr algn="ctr"/>
                      <a:r>
                        <a:rPr lang="en-US" sz="2400" dirty="0">
                          <a:solidFill>
                            <a:schemeClr val="tx1"/>
                          </a:solidFill>
                          <a:effectLst>
                            <a:outerShdw blurRad="38100" dist="38100" dir="2700000" algn="tl">
                              <a:srgbClr val="000000">
                                <a:alpha val="43137"/>
                              </a:srgbClr>
                            </a:outerShdw>
                          </a:effectLst>
                        </a:rPr>
                        <a:t>Difference</a:t>
                      </a:r>
                    </a:p>
                  </a:txBody>
                  <a:tcPr/>
                </a:tc>
                <a:tc>
                  <a:txBody>
                    <a:bodyPr/>
                    <a:lstStyle/>
                    <a:p>
                      <a:pPr algn="ctr"/>
                      <a:r>
                        <a:rPr lang="en-US" sz="2400" dirty="0">
                          <a:solidFill>
                            <a:schemeClr val="tx1"/>
                          </a:solidFill>
                          <a:effectLst>
                            <a:outerShdw blurRad="38100" dist="38100" dir="2700000" algn="tl">
                              <a:srgbClr val="000000">
                                <a:alpha val="43137"/>
                              </a:srgbClr>
                            </a:outerShdw>
                          </a:effectLst>
                        </a:rPr>
                        <a:t>$190M</a:t>
                      </a:r>
                    </a:p>
                  </a:txBody>
                  <a:tcPr/>
                </a:tc>
                <a:extLst>
                  <a:ext uri="{0D108BD9-81ED-4DB2-BD59-A6C34878D82A}">
                    <a16:rowId xmlns:a16="http://schemas.microsoft.com/office/drawing/2014/main" val="4061829232"/>
                  </a:ext>
                </a:extLst>
              </a:tr>
            </a:tbl>
          </a:graphicData>
        </a:graphic>
      </p:graphicFrame>
      <p:sp>
        <p:nvSpPr>
          <p:cNvPr id="4" name="TextBox 3">
            <a:extLst>
              <a:ext uri="{FF2B5EF4-FFF2-40B4-BE49-F238E27FC236}">
                <a16:creationId xmlns:a16="http://schemas.microsoft.com/office/drawing/2014/main" id="{1D4FDFB5-1DBA-85D3-60BE-AB9FADEBEECD}"/>
              </a:ext>
            </a:extLst>
          </p:cNvPr>
          <p:cNvSpPr txBox="1"/>
          <p:nvPr/>
        </p:nvSpPr>
        <p:spPr>
          <a:xfrm>
            <a:off x="7807569" y="5375771"/>
            <a:ext cx="4263852" cy="1200329"/>
          </a:xfrm>
          <a:prstGeom prst="rect">
            <a:avLst/>
          </a:prstGeom>
          <a:noFill/>
        </p:spPr>
        <p:txBody>
          <a:bodyPr wrap="square" rtlCol="0">
            <a:spAutoFit/>
          </a:bodyPr>
          <a:lstStyle/>
          <a:p>
            <a:r>
              <a:rPr lang="en-US" dirty="0"/>
              <a:t>There are several ways this might be set up.  But ultimately there will be some decision-making process that uses dollars to compare FWOP to FWP.</a:t>
            </a:r>
          </a:p>
        </p:txBody>
      </p:sp>
      <p:sp>
        <p:nvSpPr>
          <p:cNvPr id="6" name="Oval 5">
            <a:extLst>
              <a:ext uri="{FF2B5EF4-FFF2-40B4-BE49-F238E27FC236}">
                <a16:creationId xmlns:a16="http://schemas.microsoft.com/office/drawing/2014/main" id="{B0B867E6-BF67-97A7-A49D-3930649BF17A}"/>
              </a:ext>
            </a:extLst>
          </p:cNvPr>
          <p:cNvSpPr/>
          <p:nvPr/>
        </p:nvSpPr>
        <p:spPr>
          <a:xfrm>
            <a:off x="0" y="3862510"/>
            <a:ext cx="7375490" cy="1346901"/>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Oval 7">
            <a:extLst>
              <a:ext uri="{FF2B5EF4-FFF2-40B4-BE49-F238E27FC236}">
                <a16:creationId xmlns:a16="http://schemas.microsoft.com/office/drawing/2014/main" id="{4C43CD70-273B-D60B-3C8D-88B1C453C2CB}"/>
              </a:ext>
            </a:extLst>
          </p:cNvPr>
          <p:cNvSpPr/>
          <p:nvPr/>
        </p:nvSpPr>
        <p:spPr>
          <a:xfrm>
            <a:off x="0" y="5339684"/>
            <a:ext cx="7375490" cy="1346901"/>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465776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BFFB09-2BA7-4DA4-0DCA-DF81CA76AAF2}"/>
              </a:ext>
            </a:extLst>
          </p:cNvPr>
          <p:cNvSpPr>
            <a:spLocks noGrp="1"/>
          </p:cNvSpPr>
          <p:nvPr>
            <p:ph type="title"/>
          </p:nvPr>
        </p:nvSpPr>
        <p:spPr>
          <a:xfrm>
            <a:off x="954860" y="458165"/>
            <a:ext cx="10185088" cy="832920"/>
          </a:xfrm>
        </p:spPr>
        <p:txBody>
          <a:bodyPr/>
          <a:lstStyle/>
          <a:p>
            <a:r>
              <a:rPr lang="en-US" dirty="0"/>
              <a:t>Bulk Density- Estimate Based on Reservoir Bed Gradation</a:t>
            </a:r>
          </a:p>
        </p:txBody>
      </p:sp>
      <p:sp>
        <p:nvSpPr>
          <p:cNvPr id="4" name="Footer Placeholder 3">
            <a:extLst>
              <a:ext uri="{FF2B5EF4-FFF2-40B4-BE49-F238E27FC236}">
                <a16:creationId xmlns:a16="http://schemas.microsoft.com/office/drawing/2014/main" id="{6E79E92D-ED1A-7206-A3EB-F0C034064DAC}"/>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C0D4FB42-0E18-DDB3-CEAB-A6BF8607C66F}"/>
              </a:ext>
            </a:extLst>
          </p:cNvPr>
          <p:cNvSpPr>
            <a:spLocks noGrp="1"/>
          </p:cNvSpPr>
          <p:nvPr>
            <p:ph type="sldNum" sz="quarter" idx="12"/>
          </p:nvPr>
        </p:nvSpPr>
        <p:spPr/>
        <p:txBody>
          <a:bodyPr/>
          <a:lstStyle/>
          <a:p>
            <a:endParaRPr lang="en-US" dirty="0"/>
          </a:p>
        </p:txBody>
      </p:sp>
      <p:pic>
        <p:nvPicPr>
          <p:cNvPr id="6" name="Picture 5">
            <a:extLst>
              <a:ext uri="{FF2B5EF4-FFF2-40B4-BE49-F238E27FC236}">
                <a16:creationId xmlns:a16="http://schemas.microsoft.com/office/drawing/2014/main" id="{E0A100A5-C997-2326-42CE-F74A365BFD6A}"/>
              </a:ext>
            </a:extLst>
          </p:cNvPr>
          <p:cNvPicPr>
            <a:picLocks noChangeAspect="1"/>
          </p:cNvPicPr>
          <p:nvPr/>
        </p:nvPicPr>
        <p:blipFill rotWithShape="1">
          <a:blip r:embed="rId3"/>
          <a:srcRect l="11346" t="86198" r="16726"/>
          <a:stretch/>
        </p:blipFill>
        <p:spPr>
          <a:xfrm>
            <a:off x="832300" y="2194560"/>
            <a:ext cx="10425684" cy="615548"/>
          </a:xfrm>
          <a:prstGeom prst="rect">
            <a:avLst/>
          </a:prstGeom>
        </p:spPr>
      </p:pic>
      <p:pic>
        <p:nvPicPr>
          <p:cNvPr id="10" name="Picture 9">
            <a:extLst>
              <a:ext uri="{FF2B5EF4-FFF2-40B4-BE49-F238E27FC236}">
                <a16:creationId xmlns:a16="http://schemas.microsoft.com/office/drawing/2014/main" id="{A5E6F99E-6152-E649-DDBE-B5D739A4907F}"/>
              </a:ext>
            </a:extLst>
          </p:cNvPr>
          <p:cNvPicPr>
            <a:picLocks noChangeAspect="1"/>
          </p:cNvPicPr>
          <p:nvPr/>
        </p:nvPicPr>
        <p:blipFill rotWithShape="1">
          <a:blip r:embed="rId3"/>
          <a:srcRect l="3945" t="23597" r="16726"/>
          <a:stretch/>
        </p:blipFill>
        <p:spPr>
          <a:xfrm>
            <a:off x="266700" y="2825348"/>
            <a:ext cx="11498580" cy="3407517"/>
          </a:xfrm>
          <a:prstGeom prst="rect">
            <a:avLst/>
          </a:prstGeom>
        </p:spPr>
      </p:pic>
    </p:spTree>
    <p:extLst>
      <p:ext uri="{BB962C8B-B14F-4D97-AF65-F5344CB8AC3E}">
        <p14:creationId xmlns:p14="http://schemas.microsoft.com/office/powerpoint/2010/main" val="13070852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BFFB09-2BA7-4DA4-0DCA-DF81CA76AAF2}"/>
              </a:ext>
            </a:extLst>
          </p:cNvPr>
          <p:cNvSpPr>
            <a:spLocks noGrp="1"/>
          </p:cNvSpPr>
          <p:nvPr>
            <p:ph type="title"/>
          </p:nvPr>
        </p:nvSpPr>
        <p:spPr>
          <a:xfrm>
            <a:off x="954860" y="458165"/>
            <a:ext cx="10185088" cy="832920"/>
          </a:xfrm>
        </p:spPr>
        <p:txBody>
          <a:bodyPr/>
          <a:lstStyle/>
          <a:p>
            <a:r>
              <a:rPr lang="en-US" dirty="0"/>
              <a:t>Bulk Density- Estimate Based ON</a:t>
            </a:r>
            <a:br>
              <a:rPr lang="en-US" dirty="0"/>
            </a:br>
            <a:r>
              <a:rPr lang="en-US" dirty="0"/>
              <a:t>YOUR BEST GUESS</a:t>
            </a:r>
          </a:p>
        </p:txBody>
      </p:sp>
      <p:sp>
        <p:nvSpPr>
          <p:cNvPr id="4" name="Footer Placeholder 3">
            <a:extLst>
              <a:ext uri="{FF2B5EF4-FFF2-40B4-BE49-F238E27FC236}">
                <a16:creationId xmlns:a16="http://schemas.microsoft.com/office/drawing/2014/main" id="{6E79E92D-ED1A-7206-A3EB-F0C034064DAC}"/>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C0D4FB42-0E18-DDB3-CEAB-A6BF8607C66F}"/>
              </a:ext>
            </a:extLst>
          </p:cNvPr>
          <p:cNvSpPr>
            <a:spLocks noGrp="1"/>
          </p:cNvSpPr>
          <p:nvPr>
            <p:ph type="sldNum" sz="quarter" idx="12"/>
          </p:nvPr>
        </p:nvSpPr>
        <p:spPr/>
        <p:txBody>
          <a:bodyPr/>
          <a:lstStyle/>
          <a:p>
            <a:endParaRPr lang="en-US" dirty="0"/>
          </a:p>
        </p:txBody>
      </p:sp>
      <p:pic>
        <p:nvPicPr>
          <p:cNvPr id="6" name="Picture 5">
            <a:extLst>
              <a:ext uri="{FF2B5EF4-FFF2-40B4-BE49-F238E27FC236}">
                <a16:creationId xmlns:a16="http://schemas.microsoft.com/office/drawing/2014/main" id="{E0A100A5-C997-2326-42CE-F74A365BFD6A}"/>
              </a:ext>
            </a:extLst>
          </p:cNvPr>
          <p:cNvPicPr>
            <a:picLocks noChangeAspect="1"/>
          </p:cNvPicPr>
          <p:nvPr/>
        </p:nvPicPr>
        <p:blipFill rotWithShape="1">
          <a:blip r:embed="rId3"/>
          <a:srcRect l="11346" t="86198" r="16726"/>
          <a:stretch/>
        </p:blipFill>
        <p:spPr>
          <a:xfrm>
            <a:off x="832300" y="2194560"/>
            <a:ext cx="10425684" cy="615548"/>
          </a:xfrm>
          <a:prstGeom prst="rect">
            <a:avLst/>
          </a:prstGeom>
        </p:spPr>
      </p:pic>
      <p:pic>
        <p:nvPicPr>
          <p:cNvPr id="10" name="Picture 9">
            <a:extLst>
              <a:ext uri="{FF2B5EF4-FFF2-40B4-BE49-F238E27FC236}">
                <a16:creationId xmlns:a16="http://schemas.microsoft.com/office/drawing/2014/main" id="{A5E6F99E-6152-E649-DDBE-B5D739A4907F}"/>
              </a:ext>
            </a:extLst>
          </p:cNvPr>
          <p:cNvPicPr>
            <a:picLocks noChangeAspect="1"/>
          </p:cNvPicPr>
          <p:nvPr/>
        </p:nvPicPr>
        <p:blipFill rotWithShape="1">
          <a:blip r:embed="rId3"/>
          <a:srcRect l="3945" t="23597" r="16726"/>
          <a:stretch/>
        </p:blipFill>
        <p:spPr>
          <a:xfrm>
            <a:off x="266700" y="2825348"/>
            <a:ext cx="11498580" cy="3407517"/>
          </a:xfrm>
          <a:prstGeom prst="rect">
            <a:avLst/>
          </a:prstGeom>
        </p:spPr>
      </p:pic>
    </p:spTree>
    <p:extLst>
      <p:ext uri="{BB962C8B-B14F-4D97-AF65-F5344CB8AC3E}">
        <p14:creationId xmlns:p14="http://schemas.microsoft.com/office/powerpoint/2010/main" val="17393543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9078D-8220-4A0E-9B01-FDD7C05BE89F}"/>
              </a:ext>
            </a:extLst>
          </p:cNvPr>
          <p:cNvSpPr>
            <a:spLocks noGrp="1"/>
          </p:cNvSpPr>
          <p:nvPr>
            <p:ph type="title"/>
          </p:nvPr>
        </p:nvSpPr>
        <p:spPr/>
        <p:txBody>
          <a:bodyPr/>
          <a:lstStyle/>
          <a:p>
            <a:r>
              <a:rPr lang="en-US" dirty="0"/>
              <a:t>Reservoir Sedimentation Prediction</a:t>
            </a:r>
          </a:p>
        </p:txBody>
      </p:sp>
      <p:sp>
        <p:nvSpPr>
          <p:cNvPr id="5" name="TextBox 4">
            <a:extLst>
              <a:ext uri="{FF2B5EF4-FFF2-40B4-BE49-F238E27FC236}">
                <a16:creationId xmlns:a16="http://schemas.microsoft.com/office/drawing/2014/main" id="{BC0A16D9-69E2-461A-8FA4-D141E64734B0}"/>
              </a:ext>
            </a:extLst>
          </p:cNvPr>
          <p:cNvSpPr txBox="1"/>
          <p:nvPr/>
        </p:nvSpPr>
        <p:spPr>
          <a:xfrm>
            <a:off x="273828" y="2155519"/>
            <a:ext cx="4355322" cy="4585871"/>
          </a:xfrm>
          <a:prstGeom prst="rect">
            <a:avLst/>
          </a:prstGeom>
          <a:noFill/>
        </p:spPr>
        <p:txBody>
          <a:bodyPr wrap="square" rtlCol="0">
            <a:spAutoFit/>
          </a:bodyPr>
          <a:lstStyle/>
          <a:p>
            <a:r>
              <a:rPr lang="en-US" sz="2800" b="1" dirty="0">
                <a:solidFill>
                  <a:schemeClr val="tx1">
                    <a:lumMod val="75000"/>
                    <a:lumOff val="25000"/>
                  </a:schemeClr>
                </a:solidFill>
              </a:rPr>
              <a:t>7. Compare to measured sediment volumes</a:t>
            </a:r>
          </a:p>
          <a:p>
            <a:endParaRPr lang="en-US" sz="2800" dirty="0">
              <a:solidFill>
                <a:schemeClr val="tx1">
                  <a:lumMod val="75000"/>
                  <a:lumOff val="25000"/>
                </a:schemeClr>
              </a:solidFill>
            </a:endParaRPr>
          </a:p>
          <a:p>
            <a:r>
              <a:rPr lang="en-US" sz="2800" b="1" dirty="0">
                <a:solidFill>
                  <a:schemeClr val="tx1">
                    <a:lumMod val="75000"/>
                    <a:lumOff val="25000"/>
                  </a:schemeClr>
                </a:solidFill>
              </a:rPr>
              <a:t>8. Calibrate the sediment rating curve so the computed deposition = the measured over many time periods</a:t>
            </a:r>
          </a:p>
          <a:p>
            <a:endParaRPr lang="en-US" sz="4000" dirty="0"/>
          </a:p>
        </p:txBody>
      </p:sp>
      <p:graphicFrame>
        <p:nvGraphicFramePr>
          <p:cNvPr id="8" name="Table 7">
            <a:extLst>
              <a:ext uri="{FF2B5EF4-FFF2-40B4-BE49-F238E27FC236}">
                <a16:creationId xmlns:a16="http://schemas.microsoft.com/office/drawing/2014/main" id="{D624959A-D3D0-4875-89CD-CB8F99E95777}"/>
              </a:ext>
            </a:extLst>
          </p:cNvPr>
          <p:cNvGraphicFramePr>
            <a:graphicFrameLocks noGrp="1"/>
          </p:cNvGraphicFramePr>
          <p:nvPr/>
        </p:nvGraphicFramePr>
        <p:xfrm>
          <a:off x="4812958" y="2313634"/>
          <a:ext cx="7167723" cy="1989712"/>
        </p:xfrm>
        <a:graphic>
          <a:graphicData uri="http://schemas.openxmlformats.org/drawingml/2006/table">
            <a:tbl>
              <a:tblPr firstRow="1" firstCol="1" bandRow="1">
                <a:tableStyleId>{5C22544A-7EE6-4342-B048-85BDC9FD1C3A}</a:tableStyleId>
              </a:tblPr>
              <a:tblGrid>
                <a:gridCol w="2477453">
                  <a:extLst>
                    <a:ext uri="{9D8B030D-6E8A-4147-A177-3AD203B41FA5}">
                      <a16:colId xmlns:a16="http://schemas.microsoft.com/office/drawing/2014/main" val="3542106260"/>
                    </a:ext>
                  </a:extLst>
                </a:gridCol>
                <a:gridCol w="1534134">
                  <a:extLst>
                    <a:ext uri="{9D8B030D-6E8A-4147-A177-3AD203B41FA5}">
                      <a16:colId xmlns:a16="http://schemas.microsoft.com/office/drawing/2014/main" val="1037199833"/>
                    </a:ext>
                  </a:extLst>
                </a:gridCol>
                <a:gridCol w="1625889">
                  <a:extLst>
                    <a:ext uri="{9D8B030D-6E8A-4147-A177-3AD203B41FA5}">
                      <a16:colId xmlns:a16="http://schemas.microsoft.com/office/drawing/2014/main" val="4130083822"/>
                    </a:ext>
                  </a:extLst>
                </a:gridCol>
                <a:gridCol w="1530247">
                  <a:extLst>
                    <a:ext uri="{9D8B030D-6E8A-4147-A177-3AD203B41FA5}">
                      <a16:colId xmlns:a16="http://schemas.microsoft.com/office/drawing/2014/main" val="2600908386"/>
                    </a:ext>
                  </a:extLst>
                </a:gridCol>
              </a:tblGrid>
              <a:tr h="577429">
                <a:tc>
                  <a:txBody>
                    <a:bodyPr/>
                    <a:lstStyle/>
                    <a:p>
                      <a:pPr marL="0" marR="0" algn="ctr">
                        <a:lnSpc>
                          <a:spcPct val="107000"/>
                        </a:lnSpc>
                        <a:spcBef>
                          <a:spcPts val="0"/>
                        </a:spcBef>
                        <a:spcAft>
                          <a:spcPts val="0"/>
                        </a:spcAft>
                      </a:pPr>
                      <a:r>
                        <a:rPr lang="en-US" sz="2000" dirty="0">
                          <a:solidFill>
                            <a:schemeClr val="tx1"/>
                          </a:solidFill>
                          <a:effectLst/>
                        </a:rPr>
                        <a:t>Time Period</a:t>
                      </a:r>
                      <a:endParaRPr lang="en-US" sz="2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10391" marR="110391" marT="0" marB="0" anchor="ctr">
                    <a:solidFill>
                      <a:schemeClr val="tx2"/>
                    </a:solidFill>
                  </a:tcPr>
                </a:tc>
                <a:tc>
                  <a:txBody>
                    <a:bodyPr/>
                    <a:lstStyle/>
                    <a:p>
                      <a:pPr marL="0" marR="0" algn="ctr">
                        <a:lnSpc>
                          <a:spcPct val="107000"/>
                        </a:lnSpc>
                        <a:spcBef>
                          <a:spcPts val="0"/>
                        </a:spcBef>
                        <a:spcAft>
                          <a:spcPts val="0"/>
                        </a:spcAft>
                      </a:pPr>
                      <a:r>
                        <a:rPr lang="en-US" sz="2000">
                          <a:solidFill>
                            <a:schemeClr val="tx1"/>
                          </a:solidFill>
                          <a:effectLst/>
                        </a:rPr>
                        <a:t>Surveyed (ac-ft)</a:t>
                      </a:r>
                      <a:endParaRPr lang="en-US" sz="24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10391" marR="110391" marT="0" marB="0" anchor="ctr">
                    <a:solidFill>
                      <a:schemeClr val="tx2"/>
                    </a:solidFill>
                  </a:tcPr>
                </a:tc>
                <a:tc>
                  <a:txBody>
                    <a:bodyPr/>
                    <a:lstStyle/>
                    <a:p>
                      <a:pPr marL="0" marR="0" algn="ctr">
                        <a:lnSpc>
                          <a:spcPct val="107000"/>
                        </a:lnSpc>
                        <a:spcBef>
                          <a:spcPts val="0"/>
                        </a:spcBef>
                        <a:spcAft>
                          <a:spcPts val="0"/>
                        </a:spcAft>
                      </a:pPr>
                      <a:r>
                        <a:rPr lang="en-US" sz="2000">
                          <a:solidFill>
                            <a:schemeClr val="tx1"/>
                          </a:solidFill>
                          <a:effectLst/>
                        </a:rPr>
                        <a:t>Computed (ac-ft)</a:t>
                      </a:r>
                      <a:endParaRPr lang="en-US" sz="24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10391" marR="110391" marT="0" marB="0" anchor="ctr">
                    <a:solidFill>
                      <a:schemeClr val="tx2"/>
                    </a:solidFill>
                  </a:tcPr>
                </a:tc>
                <a:tc>
                  <a:txBody>
                    <a:bodyPr/>
                    <a:lstStyle/>
                    <a:p>
                      <a:pPr marL="0" marR="0" algn="ctr">
                        <a:lnSpc>
                          <a:spcPct val="107000"/>
                        </a:lnSpc>
                        <a:spcBef>
                          <a:spcPts val="0"/>
                        </a:spcBef>
                        <a:spcAft>
                          <a:spcPts val="0"/>
                        </a:spcAft>
                      </a:pPr>
                      <a:r>
                        <a:rPr lang="en-US" sz="2000">
                          <a:solidFill>
                            <a:schemeClr val="tx1"/>
                          </a:solidFill>
                          <a:effectLst/>
                        </a:rPr>
                        <a:t>Calculated / Surveyed</a:t>
                      </a:r>
                      <a:endParaRPr lang="en-US" sz="24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10391" marR="110391" marT="0" marB="0" anchor="ctr">
                    <a:solidFill>
                      <a:schemeClr val="tx2"/>
                    </a:solidFill>
                  </a:tcPr>
                </a:tc>
                <a:extLst>
                  <a:ext uri="{0D108BD9-81ED-4DB2-BD59-A6C34878D82A}">
                    <a16:rowId xmlns:a16="http://schemas.microsoft.com/office/drawing/2014/main" val="2408483036"/>
                  </a:ext>
                </a:extLst>
              </a:tr>
              <a:tr h="253189">
                <a:tc>
                  <a:txBody>
                    <a:bodyPr/>
                    <a:lstStyle/>
                    <a:p>
                      <a:pPr marL="0" marR="0" algn="ctr">
                        <a:lnSpc>
                          <a:spcPct val="107000"/>
                        </a:lnSpc>
                        <a:spcBef>
                          <a:spcPts val="0"/>
                        </a:spcBef>
                        <a:spcAft>
                          <a:spcPts val="0"/>
                        </a:spcAft>
                      </a:pPr>
                      <a:r>
                        <a:rPr lang="en-US" sz="1800">
                          <a:solidFill>
                            <a:schemeClr val="tx1"/>
                          </a:solidFill>
                          <a:effectLst/>
                        </a:rPr>
                        <a:t>1963-1972</a:t>
                      </a:r>
                      <a:endParaRPr lang="en-US" sz="24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10391" marR="110391" marT="0" marB="0" anchor="ctr">
                    <a:solidFill>
                      <a:schemeClr val="tx2"/>
                    </a:solidFill>
                  </a:tcPr>
                </a:tc>
                <a:tc>
                  <a:txBody>
                    <a:bodyPr/>
                    <a:lstStyle/>
                    <a:p>
                      <a:pPr marL="0" marR="0" algn="ctr">
                        <a:lnSpc>
                          <a:spcPct val="107000"/>
                        </a:lnSpc>
                        <a:spcBef>
                          <a:spcPts val="0"/>
                        </a:spcBef>
                        <a:spcAft>
                          <a:spcPts val="0"/>
                        </a:spcAft>
                      </a:pPr>
                      <a:r>
                        <a:rPr lang="en-US" sz="1800">
                          <a:solidFill>
                            <a:schemeClr val="tx1"/>
                          </a:solidFill>
                          <a:effectLst/>
                        </a:rPr>
                        <a:t>40,898</a:t>
                      </a:r>
                      <a:endParaRPr lang="en-US" sz="24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10391" marR="110391" marT="0" marB="0" anchor="ctr">
                    <a:solidFill>
                      <a:schemeClr val="tx2"/>
                    </a:solidFill>
                  </a:tcPr>
                </a:tc>
                <a:tc>
                  <a:txBody>
                    <a:bodyPr/>
                    <a:lstStyle/>
                    <a:p>
                      <a:pPr marL="0" marR="0" algn="ctr">
                        <a:lnSpc>
                          <a:spcPct val="107000"/>
                        </a:lnSpc>
                        <a:spcBef>
                          <a:spcPts val="0"/>
                        </a:spcBef>
                        <a:spcAft>
                          <a:spcPts val="0"/>
                        </a:spcAft>
                      </a:pPr>
                      <a:r>
                        <a:rPr lang="en-US" sz="1800">
                          <a:solidFill>
                            <a:schemeClr val="tx1"/>
                          </a:solidFill>
                          <a:effectLst/>
                        </a:rPr>
                        <a:t>42,907</a:t>
                      </a:r>
                      <a:endParaRPr lang="en-US" sz="24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10391" marR="110391" marT="0" marB="0" anchor="ctr">
                    <a:solidFill>
                      <a:schemeClr val="tx2"/>
                    </a:solidFill>
                  </a:tcPr>
                </a:tc>
                <a:tc>
                  <a:txBody>
                    <a:bodyPr/>
                    <a:lstStyle/>
                    <a:p>
                      <a:pPr marL="0" marR="0" algn="ctr">
                        <a:lnSpc>
                          <a:spcPct val="107000"/>
                        </a:lnSpc>
                        <a:spcBef>
                          <a:spcPts val="0"/>
                        </a:spcBef>
                        <a:spcAft>
                          <a:spcPts val="0"/>
                        </a:spcAft>
                      </a:pPr>
                      <a:r>
                        <a:rPr lang="en-US" sz="1800">
                          <a:solidFill>
                            <a:schemeClr val="tx1"/>
                          </a:solidFill>
                          <a:effectLst/>
                        </a:rPr>
                        <a:t>1.05</a:t>
                      </a:r>
                      <a:endParaRPr lang="en-US" sz="24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10391" marR="110391" marT="0" marB="0" anchor="ctr">
                    <a:solidFill>
                      <a:schemeClr val="tx2"/>
                    </a:solidFill>
                  </a:tcPr>
                </a:tc>
                <a:extLst>
                  <a:ext uri="{0D108BD9-81ED-4DB2-BD59-A6C34878D82A}">
                    <a16:rowId xmlns:a16="http://schemas.microsoft.com/office/drawing/2014/main" val="1223832069"/>
                  </a:ext>
                </a:extLst>
              </a:tr>
              <a:tr h="253189">
                <a:tc>
                  <a:txBody>
                    <a:bodyPr/>
                    <a:lstStyle/>
                    <a:p>
                      <a:pPr marL="0" marR="0" algn="ctr">
                        <a:lnSpc>
                          <a:spcPct val="107000"/>
                        </a:lnSpc>
                        <a:spcBef>
                          <a:spcPts val="0"/>
                        </a:spcBef>
                        <a:spcAft>
                          <a:spcPts val="0"/>
                        </a:spcAft>
                      </a:pPr>
                      <a:r>
                        <a:rPr lang="en-US" sz="1800">
                          <a:solidFill>
                            <a:schemeClr val="tx1"/>
                          </a:solidFill>
                          <a:effectLst/>
                        </a:rPr>
                        <a:t>1972-1983</a:t>
                      </a:r>
                      <a:endParaRPr lang="en-US" sz="24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10391" marR="110391" marT="0" marB="0" anchor="ctr">
                    <a:solidFill>
                      <a:schemeClr val="tx2"/>
                    </a:solidFill>
                  </a:tcPr>
                </a:tc>
                <a:tc>
                  <a:txBody>
                    <a:bodyPr/>
                    <a:lstStyle/>
                    <a:p>
                      <a:pPr marL="0" marR="0" algn="ctr">
                        <a:lnSpc>
                          <a:spcPct val="107000"/>
                        </a:lnSpc>
                        <a:spcBef>
                          <a:spcPts val="0"/>
                        </a:spcBef>
                        <a:spcAft>
                          <a:spcPts val="0"/>
                        </a:spcAft>
                      </a:pPr>
                      <a:r>
                        <a:rPr lang="en-US" sz="1800">
                          <a:solidFill>
                            <a:schemeClr val="tx1"/>
                          </a:solidFill>
                          <a:effectLst/>
                        </a:rPr>
                        <a:t>68,773</a:t>
                      </a:r>
                      <a:endParaRPr lang="en-US" sz="24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10391" marR="110391" marT="0" marB="0" anchor="ctr">
                    <a:solidFill>
                      <a:schemeClr val="tx2"/>
                    </a:solidFill>
                  </a:tcPr>
                </a:tc>
                <a:tc>
                  <a:txBody>
                    <a:bodyPr/>
                    <a:lstStyle/>
                    <a:p>
                      <a:pPr marL="0" marR="0" algn="ctr">
                        <a:lnSpc>
                          <a:spcPct val="107000"/>
                        </a:lnSpc>
                        <a:spcBef>
                          <a:spcPts val="0"/>
                        </a:spcBef>
                        <a:spcAft>
                          <a:spcPts val="0"/>
                        </a:spcAft>
                      </a:pPr>
                      <a:r>
                        <a:rPr lang="en-US" sz="1800">
                          <a:solidFill>
                            <a:schemeClr val="tx1"/>
                          </a:solidFill>
                          <a:effectLst/>
                        </a:rPr>
                        <a:t>61,557</a:t>
                      </a:r>
                      <a:endParaRPr lang="en-US" sz="24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10391" marR="110391" marT="0" marB="0" anchor="ctr">
                    <a:solidFill>
                      <a:schemeClr val="tx2"/>
                    </a:solidFill>
                  </a:tcPr>
                </a:tc>
                <a:tc>
                  <a:txBody>
                    <a:bodyPr/>
                    <a:lstStyle/>
                    <a:p>
                      <a:pPr marL="0" marR="0" algn="ctr">
                        <a:lnSpc>
                          <a:spcPct val="107000"/>
                        </a:lnSpc>
                        <a:spcBef>
                          <a:spcPts val="0"/>
                        </a:spcBef>
                        <a:spcAft>
                          <a:spcPts val="0"/>
                        </a:spcAft>
                      </a:pPr>
                      <a:r>
                        <a:rPr lang="en-US" sz="1800">
                          <a:solidFill>
                            <a:schemeClr val="tx1"/>
                          </a:solidFill>
                          <a:effectLst/>
                        </a:rPr>
                        <a:t>0.90</a:t>
                      </a:r>
                      <a:endParaRPr lang="en-US" sz="24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10391" marR="110391" marT="0" marB="0" anchor="ctr">
                    <a:solidFill>
                      <a:schemeClr val="tx2"/>
                    </a:solidFill>
                  </a:tcPr>
                </a:tc>
                <a:extLst>
                  <a:ext uri="{0D108BD9-81ED-4DB2-BD59-A6C34878D82A}">
                    <a16:rowId xmlns:a16="http://schemas.microsoft.com/office/drawing/2014/main" val="659794283"/>
                  </a:ext>
                </a:extLst>
              </a:tr>
              <a:tr h="253189">
                <a:tc>
                  <a:txBody>
                    <a:bodyPr/>
                    <a:lstStyle/>
                    <a:p>
                      <a:pPr marL="0" marR="0" algn="ctr">
                        <a:lnSpc>
                          <a:spcPct val="107000"/>
                        </a:lnSpc>
                        <a:spcBef>
                          <a:spcPts val="0"/>
                        </a:spcBef>
                        <a:spcAft>
                          <a:spcPts val="0"/>
                        </a:spcAft>
                      </a:pPr>
                      <a:r>
                        <a:rPr lang="en-US" sz="1800">
                          <a:solidFill>
                            <a:schemeClr val="tx1"/>
                          </a:solidFill>
                          <a:effectLst/>
                        </a:rPr>
                        <a:t>1983-2000</a:t>
                      </a:r>
                      <a:endParaRPr lang="en-US" sz="24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10391" marR="110391" marT="0" marB="0" anchor="ctr">
                    <a:solidFill>
                      <a:schemeClr val="tx2"/>
                    </a:solidFill>
                  </a:tcPr>
                </a:tc>
                <a:tc>
                  <a:txBody>
                    <a:bodyPr/>
                    <a:lstStyle/>
                    <a:p>
                      <a:pPr marL="0" marR="0" algn="ctr">
                        <a:lnSpc>
                          <a:spcPct val="107000"/>
                        </a:lnSpc>
                        <a:spcBef>
                          <a:spcPts val="0"/>
                        </a:spcBef>
                        <a:spcAft>
                          <a:spcPts val="0"/>
                        </a:spcAft>
                      </a:pPr>
                      <a:r>
                        <a:rPr lang="en-US" sz="1800">
                          <a:solidFill>
                            <a:schemeClr val="tx1"/>
                          </a:solidFill>
                          <a:effectLst/>
                        </a:rPr>
                        <a:t>124,411</a:t>
                      </a:r>
                      <a:endParaRPr lang="en-US" sz="24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10391" marR="110391" marT="0" marB="0" anchor="ctr">
                    <a:solidFill>
                      <a:schemeClr val="tx2"/>
                    </a:solidFill>
                  </a:tcPr>
                </a:tc>
                <a:tc>
                  <a:txBody>
                    <a:bodyPr/>
                    <a:lstStyle/>
                    <a:p>
                      <a:pPr marL="0" marR="0" algn="ctr">
                        <a:lnSpc>
                          <a:spcPct val="107000"/>
                        </a:lnSpc>
                        <a:spcBef>
                          <a:spcPts val="0"/>
                        </a:spcBef>
                        <a:spcAft>
                          <a:spcPts val="0"/>
                        </a:spcAft>
                      </a:pPr>
                      <a:r>
                        <a:rPr lang="en-US" sz="1800">
                          <a:solidFill>
                            <a:schemeClr val="tx1"/>
                          </a:solidFill>
                          <a:effectLst/>
                        </a:rPr>
                        <a:t>126,015</a:t>
                      </a:r>
                      <a:r>
                        <a:rPr lang="en-US" sz="1800" baseline="30000">
                          <a:solidFill>
                            <a:schemeClr val="tx1"/>
                          </a:solidFill>
                          <a:effectLst/>
                        </a:rPr>
                        <a:t>a</a:t>
                      </a:r>
                      <a:endParaRPr lang="en-US" sz="24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10391" marR="110391" marT="0" marB="0" anchor="ctr">
                    <a:solidFill>
                      <a:schemeClr val="tx2"/>
                    </a:solidFill>
                  </a:tcPr>
                </a:tc>
                <a:tc>
                  <a:txBody>
                    <a:bodyPr/>
                    <a:lstStyle/>
                    <a:p>
                      <a:pPr marL="0" marR="0" algn="ctr">
                        <a:lnSpc>
                          <a:spcPct val="107000"/>
                        </a:lnSpc>
                        <a:spcBef>
                          <a:spcPts val="0"/>
                        </a:spcBef>
                        <a:spcAft>
                          <a:spcPts val="0"/>
                        </a:spcAft>
                      </a:pPr>
                      <a:r>
                        <a:rPr lang="en-US" sz="1800">
                          <a:solidFill>
                            <a:schemeClr val="tx1"/>
                          </a:solidFill>
                          <a:effectLst/>
                        </a:rPr>
                        <a:t>1.01</a:t>
                      </a:r>
                      <a:endParaRPr lang="en-US" sz="24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10391" marR="110391" marT="0" marB="0" anchor="ctr">
                    <a:solidFill>
                      <a:schemeClr val="tx2"/>
                    </a:solidFill>
                  </a:tcPr>
                </a:tc>
                <a:extLst>
                  <a:ext uri="{0D108BD9-81ED-4DB2-BD59-A6C34878D82A}">
                    <a16:rowId xmlns:a16="http://schemas.microsoft.com/office/drawing/2014/main" val="3712449792"/>
                  </a:ext>
                </a:extLst>
              </a:tr>
              <a:tr h="268760">
                <a:tc>
                  <a:txBody>
                    <a:bodyPr/>
                    <a:lstStyle/>
                    <a:p>
                      <a:pPr marL="0" marR="0" algn="ctr">
                        <a:lnSpc>
                          <a:spcPct val="107000"/>
                        </a:lnSpc>
                        <a:spcBef>
                          <a:spcPts val="0"/>
                        </a:spcBef>
                        <a:spcAft>
                          <a:spcPts val="0"/>
                        </a:spcAft>
                      </a:pPr>
                      <a:r>
                        <a:rPr lang="en-US" sz="1800">
                          <a:solidFill>
                            <a:schemeClr val="tx1"/>
                          </a:solidFill>
                          <a:effectLst/>
                        </a:rPr>
                        <a:t>2000-2009</a:t>
                      </a:r>
                      <a:r>
                        <a:rPr lang="en-US" sz="1800" baseline="30000">
                          <a:solidFill>
                            <a:schemeClr val="tx1"/>
                          </a:solidFill>
                          <a:effectLst/>
                        </a:rPr>
                        <a:t>b</a:t>
                      </a:r>
                      <a:endParaRPr lang="en-US" sz="24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10391" marR="110391" marT="0" marB="0" anchor="ctr">
                    <a:solidFill>
                      <a:schemeClr val="tx2"/>
                    </a:solidFill>
                  </a:tcPr>
                </a:tc>
                <a:tc>
                  <a:txBody>
                    <a:bodyPr/>
                    <a:lstStyle/>
                    <a:p>
                      <a:pPr marL="0" marR="0" algn="ctr">
                        <a:lnSpc>
                          <a:spcPct val="107000"/>
                        </a:lnSpc>
                        <a:spcBef>
                          <a:spcPts val="0"/>
                        </a:spcBef>
                        <a:spcAft>
                          <a:spcPts val="0"/>
                        </a:spcAft>
                      </a:pPr>
                      <a:r>
                        <a:rPr lang="en-US" sz="1800">
                          <a:solidFill>
                            <a:schemeClr val="tx1"/>
                          </a:solidFill>
                          <a:effectLst/>
                        </a:rPr>
                        <a:t>23,123</a:t>
                      </a:r>
                      <a:endParaRPr lang="en-US" sz="24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10391" marR="110391" marT="0" marB="0" anchor="ctr">
                    <a:solidFill>
                      <a:schemeClr val="tx2"/>
                    </a:solidFill>
                  </a:tcPr>
                </a:tc>
                <a:tc>
                  <a:txBody>
                    <a:bodyPr/>
                    <a:lstStyle/>
                    <a:p>
                      <a:pPr marL="0" marR="0" algn="ctr">
                        <a:lnSpc>
                          <a:spcPct val="107000"/>
                        </a:lnSpc>
                        <a:spcBef>
                          <a:spcPts val="0"/>
                        </a:spcBef>
                        <a:spcAft>
                          <a:spcPts val="0"/>
                        </a:spcAft>
                      </a:pPr>
                      <a:r>
                        <a:rPr lang="en-US" sz="1800">
                          <a:solidFill>
                            <a:schemeClr val="tx1"/>
                          </a:solidFill>
                          <a:effectLst/>
                        </a:rPr>
                        <a:t>23,367</a:t>
                      </a:r>
                      <a:endParaRPr lang="en-US" sz="24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10391" marR="110391" marT="0" marB="0" anchor="ctr">
                    <a:solidFill>
                      <a:schemeClr val="tx2"/>
                    </a:solidFill>
                  </a:tcPr>
                </a:tc>
                <a:tc>
                  <a:txBody>
                    <a:bodyPr/>
                    <a:lstStyle/>
                    <a:p>
                      <a:pPr marL="0" marR="0" algn="ctr">
                        <a:lnSpc>
                          <a:spcPct val="107000"/>
                        </a:lnSpc>
                        <a:spcBef>
                          <a:spcPts val="0"/>
                        </a:spcBef>
                        <a:spcAft>
                          <a:spcPts val="0"/>
                        </a:spcAft>
                      </a:pPr>
                      <a:r>
                        <a:rPr lang="en-US" sz="1800">
                          <a:solidFill>
                            <a:schemeClr val="tx1"/>
                          </a:solidFill>
                          <a:effectLst/>
                        </a:rPr>
                        <a:t>1.01</a:t>
                      </a:r>
                      <a:endParaRPr lang="en-US" sz="24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10391" marR="110391" marT="0" marB="0" anchor="ctr">
                    <a:solidFill>
                      <a:schemeClr val="tx2"/>
                    </a:solidFill>
                  </a:tcPr>
                </a:tc>
                <a:extLst>
                  <a:ext uri="{0D108BD9-81ED-4DB2-BD59-A6C34878D82A}">
                    <a16:rowId xmlns:a16="http://schemas.microsoft.com/office/drawing/2014/main" val="3991525063"/>
                  </a:ext>
                </a:extLst>
              </a:tr>
              <a:tr h="253189">
                <a:tc>
                  <a:txBody>
                    <a:bodyPr/>
                    <a:lstStyle/>
                    <a:p>
                      <a:pPr marL="0" marR="0" algn="ctr">
                        <a:lnSpc>
                          <a:spcPct val="107000"/>
                        </a:lnSpc>
                        <a:spcBef>
                          <a:spcPts val="0"/>
                        </a:spcBef>
                        <a:spcAft>
                          <a:spcPts val="0"/>
                        </a:spcAft>
                      </a:pPr>
                      <a:r>
                        <a:rPr lang="en-US" sz="1800">
                          <a:solidFill>
                            <a:schemeClr val="tx1"/>
                          </a:solidFill>
                          <a:effectLst/>
                        </a:rPr>
                        <a:t>Total (1963-2000)</a:t>
                      </a:r>
                      <a:endParaRPr lang="en-US" sz="24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10391" marR="110391" marT="0" marB="0" anchor="ctr">
                    <a:solidFill>
                      <a:schemeClr val="tx2"/>
                    </a:solidFill>
                  </a:tcPr>
                </a:tc>
                <a:tc>
                  <a:txBody>
                    <a:bodyPr/>
                    <a:lstStyle/>
                    <a:p>
                      <a:pPr marL="0" marR="0" algn="ctr">
                        <a:lnSpc>
                          <a:spcPct val="107000"/>
                        </a:lnSpc>
                        <a:spcBef>
                          <a:spcPts val="0"/>
                        </a:spcBef>
                        <a:spcAft>
                          <a:spcPts val="0"/>
                        </a:spcAft>
                      </a:pPr>
                      <a:r>
                        <a:rPr lang="en-US" sz="1800">
                          <a:solidFill>
                            <a:schemeClr val="tx1"/>
                          </a:solidFill>
                          <a:effectLst/>
                        </a:rPr>
                        <a:t>234,082</a:t>
                      </a:r>
                      <a:endParaRPr lang="en-US" sz="24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10391" marR="110391" marT="0" marB="0" anchor="ctr">
                    <a:solidFill>
                      <a:schemeClr val="tx2"/>
                    </a:solidFill>
                  </a:tcPr>
                </a:tc>
                <a:tc>
                  <a:txBody>
                    <a:bodyPr/>
                    <a:lstStyle/>
                    <a:p>
                      <a:pPr marL="0" marR="0" algn="ctr">
                        <a:lnSpc>
                          <a:spcPct val="107000"/>
                        </a:lnSpc>
                        <a:spcBef>
                          <a:spcPts val="0"/>
                        </a:spcBef>
                        <a:spcAft>
                          <a:spcPts val="0"/>
                        </a:spcAft>
                      </a:pPr>
                      <a:r>
                        <a:rPr lang="en-US" sz="1800">
                          <a:solidFill>
                            <a:schemeClr val="tx1"/>
                          </a:solidFill>
                          <a:effectLst/>
                        </a:rPr>
                        <a:t>230,479</a:t>
                      </a:r>
                      <a:endParaRPr lang="en-US" sz="24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10391" marR="110391" marT="0" marB="0" anchor="ctr">
                    <a:solidFill>
                      <a:schemeClr val="tx2"/>
                    </a:solidFill>
                  </a:tcPr>
                </a:tc>
                <a:tc>
                  <a:txBody>
                    <a:bodyPr/>
                    <a:lstStyle/>
                    <a:p>
                      <a:pPr marL="0" marR="0" algn="ctr">
                        <a:lnSpc>
                          <a:spcPct val="107000"/>
                        </a:lnSpc>
                        <a:spcBef>
                          <a:spcPts val="0"/>
                        </a:spcBef>
                        <a:spcAft>
                          <a:spcPts val="0"/>
                        </a:spcAft>
                      </a:pPr>
                      <a:r>
                        <a:rPr lang="en-US" sz="1800" dirty="0">
                          <a:solidFill>
                            <a:schemeClr val="tx1"/>
                          </a:solidFill>
                          <a:effectLst/>
                        </a:rPr>
                        <a:t>0.98</a:t>
                      </a:r>
                      <a:endParaRPr lang="en-US" sz="24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10391" marR="110391" marT="0" marB="0" anchor="ctr">
                    <a:solidFill>
                      <a:schemeClr val="tx2"/>
                    </a:solidFill>
                  </a:tcPr>
                </a:tc>
                <a:extLst>
                  <a:ext uri="{0D108BD9-81ED-4DB2-BD59-A6C34878D82A}">
                    <a16:rowId xmlns:a16="http://schemas.microsoft.com/office/drawing/2014/main" val="4019036156"/>
                  </a:ext>
                </a:extLst>
              </a:tr>
            </a:tbl>
          </a:graphicData>
        </a:graphic>
      </p:graphicFrame>
      <p:sp>
        <p:nvSpPr>
          <p:cNvPr id="9" name="Rectangle 1">
            <a:extLst>
              <a:ext uri="{FF2B5EF4-FFF2-40B4-BE49-F238E27FC236}">
                <a16:creationId xmlns:a16="http://schemas.microsoft.com/office/drawing/2014/main" id="{04C3C5D3-D101-4EEC-9405-76F8FA0EB633}"/>
              </a:ext>
            </a:extLst>
          </p:cNvPr>
          <p:cNvSpPr>
            <a:spLocks noChangeArrowheads="1"/>
          </p:cNvSpPr>
          <p:nvPr/>
        </p:nvSpPr>
        <p:spPr bwMode="auto">
          <a:xfrm>
            <a:off x="4812958" y="4479232"/>
            <a:ext cx="540055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71500" algn="l"/>
                <a:tab pos="685800" algn="l"/>
              </a:tabLst>
              <a:defRPr>
                <a:solidFill>
                  <a:schemeClr val="tx1"/>
                </a:solidFill>
                <a:latin typeface="Arial" panose="020B0604020202020204" pitchFamily="34" charset="0"/>
              </a:defRPr>
            </a:lvl1pPr>
            <a:lvl2pPr eaLnBrk="0" fontAlgn="base" hangingPunct="0">
              <a:spcBef>
                <a:spcPct val="0"/>
              </a:spcBef>
              <a:spcAft>
                <a:spcPct val="0"/>
              </a:spcAft>
              <a:tabLst>
                <a:tab pos="571500" algn="l"/>
                <a:tab pos="685800" algn="l"/>
              </a:tabLst>
              <a:defRPr>
                <a:solidFill>
                  <a:schemeClr val="tx1"/>
                </a:solidFill>
                <a:latin typeface="Arial" panose="020B0604020202020204" pitchFamily="34" charset="0"/>
              </a:defRPr>
            </a:lvl2pPr>
            <a:lvl3pPr eaLnBrk="0" fontAlgn="base" hangingPunct="0">
              <a:spcBef>
                <a:spcPct val="0"/>
              </a:spcBef>
              <a:spcAft>
                <a:spcPct val="0"/>
              </a:spcAft>
              <a:tabLst>
                <a:tab pos="571500" algn="l"/>
                <a:tab pos="685800" algn="l"/>
              </a:tabLst>
              <a:defRPr>
                <a:solidFill>
                  <a:schemeClr val="tx1"/>
                </a:solidFill>
                <a:latin typeface="Arial" panose="020B0604020202020204" pitchFamily="34" charset="0"/>
              </a:defRPr>
            </a:lvl3pPr>
            <a:lvl4pPr eaLnBrk="0" fontAlgn="base" hangingPunct="0">
              <a:spcBef>
                <a:spcPct val="0"/>
              </a:spcBef>
              <a:spcAft>
                <a:spcPct val="0"/>
              </a:spcAft>
              <a:tabLst>
                <a:tab pos="571500" algn="l"/>
                <a:tab pos="685800" algn="l"/>
              </a:tabLst>
              <a:defRPr>
                <a:solidFill>
                  <a:schemeClr val="tx1"/>
                </a:solidFill>
                <a:latin typeface="Arial" panose="020B0604020202020204" pitchFamily="34" charset="0"/>
              </a:defRPr>
            </a:lvl4pPr>
            <a:lvl5pPr eaLnBrk="0" fontAlgn="base" hangingPunct="0">
              <a:spcBef>
                <a:spcPct val="0"/>
              </a:spcBef>
              <a:spcAft>
                <a:spcPct val="0"/>
              </a:spcAft>
              <a:tabLst>
                <a:tab pos="571500" algn="l"/>
                <a:tab pos="685800" algn="l"/>
              </a:tabLst>
              <a:defRPr>
                <a:solidFill>
                  <a:schemeClr val="tx1"/>
                </a:solidFill>
                <a:latin typeface="Arial" panose="020B0604020202020204" pitchFamily="34" charset="0"/>
              </a:defRPr>
            </a:lvl5pPr>
            <a:lvl6pPr eaLnBrk="0" fontAlgn="base" hangingPunct="0">
              <a:spcBef>
                <a:spcPct val="0"/>
              </a:spcBef>
              <a:spcAft>
                <a:spcPct val="0"/>
              </a:spcAft>
              <a:tabLst>
                <a:tab pos="571500" algn="l"/>
                <a:tab pos="685800" algn="l"/>
              </a:tabLst>
              <a:defRPr>
                <a:solidFill>
                  <a:schemeClr val="tx1"/>
                </a:solidFill>
                <a:latin typeface="Arial" panose="020B0604020202020204" pitchFamily="34" charset="0"/>
              </a:defRPr>
            </a:lvl6pPr>
            <a:lvl7pPr eaLnBrk="0" fontAlgn="base" hangingPunct="0">
              <a:spcBef>
                <a:spcPct val="0"/>
              </a:spcBef>
              <a:spcAft>
                <a:spcPct val="0"/>
              </a:spcAft>
              <a:tabLst>
                <a:tab pos="571500" algn="l"/>
                <a:tab pos="685800" algn="l"/>
              </a:tabLst>
              <a:defRPr>
                <a:solidFill>
                  <a:schemeClr val="tx1"/>
                </a:solidFill>
                <a:latin typeface="Arial" panose="020B0604020202020204" pitchFamily="34" charset="0"/>
              </a:defRPr>
            </a:lvl7pPr>
            <a:lvl8pPr eaLnBrk="0" fontAlgn="base" hangingPunct="0">
              <a:spcBef>
                <a:spcPct val="0"/>
              </a:spcBef>
              <a:spcAft>
                <a:spcPct val="0"/>
              </a:spcAft>
              <a:tabLst>
                <a:tab pos="571500" algn="l"/>
                <a:tab pos="685800" algn="l"/>
              </a:tabLst>
              <a:defRPr>
                <a:solidFill>
                  <a:schemeClr val="tx1"/>
                </a:solidFill>
                <a:latin typeface="Arial" panose="020B0604020202020204" pitchFamily="34" charset="0"/>
              </a:defRPr>
            </a:lvl8pPr>
            <a:lvl9pPr eaLnBrk="0" fontAlgn="base" hangingPunct="0">
              <a:spcBef>
                <a:spcPct val="0"/>
              </a:spcBef>
              <a:spcAft>
                <a:spcPct val="0"/>
              </a:spcAft>
              <a:tabLst>
                <a:tab pos="571500" algn="l"/>
                <a:tab pos="6858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0" algn="l"/>
                <a:tab pos="685800" algn="l"/>
              </a:tabLst>
            </a:pPr>
            <a:r>
              <a:rPr kumimoji="0" lang="en-US" altLang="en-US" sz="1000" b="1" i="0" u="none" strike="noStrike" cap="none" normalizeH="0" baseline="0" dirty="0">
                <a:ln>
                  <a:noFill/>
                </a:ln>
                <a:solidFill>
                  <a:srgbClr val="000000"/>
                </a:solidFill>
                <a:effectLst/>
                <a:latin typeface="Arial" panose="020B0604020202020204" pitchFamily="34" charset="0"/>
                <a:ea typeface="Calibri" panose="020F0502020204030204" pitchFamily="34" charset="0"/>
                <a:cs typeface="Arial" panose="020B0604020202020204" pitchFamily="34" charset="0"/>
              </a:rPr>
              <a:t>Surveyed and Computed Deposition at Tuttle Creek Lake</a:t>
            </a:r>
            <a:endParaRPr kumimoji="0" lang="en-US"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 pos="685800" algn="l"/>
              </a:tabLst>
            </a:pPr>
            <a:r>
              <a:rPr kumimoji="0" lang="en-US" altLang="en-US" sz="900" b="0" i="0" u="none" strike="noStrike" cap="none" normalizeH="0" baseline="30000" dirty="0" err="1">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a:t>
            </a:r>
            <a:r>
              <a:rPr kumimoji="0" lang="en-US" altLang="en-US" sz="900" b="0" i="0" u="none" strike="noStrike" cap="none" normalizeH="0" baseline="0" dirty="0" err="1">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FP</a:t>
            </a:r>
            <a:r>
              <a:rPr kumimoji="0" lang="en-US"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deposition calculated using mean bulk density</a:t>
            </a:r>
            <a:endParaRPr kumimoji="0" lang="en-US"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 pos="685800" algn="l"/>
              </a:tabLst>
            </a:pPr>
            <a:r>
              <a:rPr kumimoji="0" lang="en-US" altLang="en-US" sz="900" b="0" i="0" u="none" strike="noStrike" cap="none" normalizeH="0" baseline="30000" dirty="0" err="1">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b</a:t>
            </a:r>
            <a:r>
              <a:rPr kumimoji="0" lang="en-US" altLang="en-US" sz="900" b="0" i="0" u="none" strike="noStrike" cap="none" normalizeH="0" baseline="0" dirty="0" err="1">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Surveyed</a:t>
            </a:r>
            <a:r>
              <a:rPr kumimoji="0" lang="en-US" altLang="en-US" sz="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and computed are for the MPP. Change in survey method makes FP deposition unreliable.</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8561349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B660E-C156-9A38-6B33-899B4DA26896}"/>
              </a:ext>
            </a:extLst>
          </p:cNvPr>
          <p:cNvSpPr>
            <a:spLocks noGrp="1"/>
          </p:cNvSpPr>
          <p:nvPr>
            <p:ph type="title"/>
          </p:nvPr>
        </p:nvSpPr>
        <p:spPr/>
        <p:txBody>
          <a:bodyPr/>
          <a:lstStyle/>
          <a:p>
            <a:r>
              <a:rPr lang="en-US" dirty="0"/>
              <a:t>Rating Curve: Simple Power Function?</a:t>
            </a:r>
          </a:p>
        </p:txBody>
      </p:sp>
      <p:sp>
        <p:nvSpPr>
          <p:cNvPr id="3" name="Content Placeholder 2">
            <a:extLst>
              <a:ext uri="{FF2B5EF4-FFF2-40B4-BE49-F238E27FC236}">
                <a16:creationId xmlns:a16="http://schemas.microsoft.com/office/drawing/2014/main" id="{7BFABC44-EDE3-82E6-A943-FF64652F0E0B}"/>
              </a:ext>
            </a:extLst>
          </p:cNvPr>
          <p:cNvSpPr>
            <a:spLocks noGrp="1"/>
          </p:cNvSpPr>
          <p:nvPr>
            <p:ph idx="1"/>
          </p:nvPr>
        </p:nvSpPr>
        <p:spPr>
          <a:xfrm>
            <a:off x="3466412" y="1932372"/>
            <a:ext cx="6238420" cy="682752"/>
          </a:xfrm>
        </p:spPr>
        <p:txBody>
          <a:bodyPr/>
          <a:lstStyle/>
          <a:p>
            <a:r>
              <a:rPr lang="en-US" sz="9600" dirty="0"/>
              <a:t>Qs=</a:t>
            </a:r>
            <a:r>
              <a:rPr lang="en-US" sz="9600" dirty="0" err="1"/>
              <a:t>aQ</a:t>
            </a:r>
            <a:r>
              <a:rPr lang="en-US" sz="9600" baseline="30000" dirty="0" err="1"/>
              <a:t>b</a:t>
            </a:r>
            <a:endParaRPr lang="en-US" sz="9600" baseline="30000" dirty="0"/>
          </a:p>
        </p:txBody>
      </p:sp>
      <p:sp>
        <p:nvSpPr>
          <p:cNvPr id="4" name="Footer Placeholder 3">
            <a:extLst>
              <a:ext uri="{FF2B5EF4-FFF2-40B4-BE49-F238E27FC236}">
                <a16:creationId xmlns:a16="http://schemas.microsoft.com/office/drawing/2014/main" id="{38031D50-CB79-1B24-1D49-1F8908F3E7CF}"/>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0C02E876-90D1-F725-7C2B-9CD62EA50F50}"/>
              </a:ext>
            </a:extLst>
          </p:cNvPr>
          <p:cNvSpPr>
            <a:spLocks noGrp="1"/>
          </p:cNvSpPr>
          <p:nvPr>
            <p:ph type="sldNum" sz="quarter" idx="12"/>
          </p:nvPr>
        </p:nvSpPr>
        <p:spPr/>
        <p:txBody>
          <a:bodyPr/>
          <a:lstStyle/>
          <a:p>
            <a:endParaRPr lang="en-US" dirty="0"/>
          </a:p>
        </p:txBody>
      </p:sp>
    </p:spTree>
    <p:extLst>
      <p:ext uri="{BB962C8B-B14F-4D97-AF65-F5344CB8AC3E}">
        <p14:creationId xmlns:p14="http://schemas.microsoft.com/office/powerpoint/2010/main" val="18433138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BFABC44-EDE3-82E6-A943-FF64652F0E0B}"/>
              </a:ext>
            </a:extLst>
          </p:cNvPr>
          <p:cNvSpPr>
            <a:spLocks noGrp="1"/>
          </p:cNvSpPr>
          <p:nvPr>
            <p:ph idx="1"/>
          </p:nvPr>
        </p:nvSpPr>
        <p:spPr>
          <a:xfrm>
            <a:off x="808557" y="789372"/>
            <a:ext cx="8333232" cy="682752"/>
          </a:xfrm>
        </p:spPr>
        <p:txBody>
          <a:bodyPr/>
          <a:lstStyle/>
          <a:p>
            <a:r>
              <a:rPr lang="en-US" sz="6000" dirty="0"/>
              <a:t>Qs=</a:t>
            </a:r>
            <a:r>
              <a:rPr lang="en-US" sz="6000" dirty="0" err="1"/>
              <a:t>a</a:t>
            </a:r>
            <a:r>
              <a:rPr lang="en-US" sz="6000" dirty="0" err="1">
                <a:solidFill>
                  <a:srgbClr val="FF0000"/>
                </a:solidFill>
              </a:rPr>
              <a:t>B</a:t>
            </a:r>
            <a:r>
              <a:rPr lang="en-US" sz="6000" dirty="0" err="1">
                <a:solidFill>
                  <a:srgbClr val="00B050"/>
                </a:solidFill>
              </a:rPr>
              <a:t>D</a:t>
            </a:r>
            <a:r>
              <a:rPr lang="en-US" sz="6000" dirty="0" err="1">
                <a:solidFill>
                  <a:srgbClr val="002060"/>
                </a:solidFill>
              </a:rPr>
              <a:t>E</a:t>
            </a:r>
            <a:r>
              <a:rPr lang="en-US" sz="6000" dirty="0" err="1"/>
              <a:t>Q</a:t>
            </a:r>
            <a:r>
              <a:rPr lang="en-US" sz="6000" baseline="30000" dirty="0" err="1"/>
              <a:t>b</a:t>
            </a:r>
            <a:endParaRPr lang="en-US" sz="6000" baseline="30000" dirty="0"/>
          </a:p>
        </p:txBody>
      </p:sp>
      <p:sp>
        <p:nvSpPr>
          <p:cNvPr id="4" name="Footer Placeholder 3">
            <a:extLst>
              <a:ext uri="{FF2B5EF4-FFF2-40B4-BE49-F238E27FC236}">
                <a16:creationId xmlns:a16="http://schemas.microsoft.com/office/drawing/2014/main" id="{38031D50-CB79-1B24-1D49-1F8908F3E7CF}"/>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0C02E876-90D1-F725-7C2B-9CD62EA50F50}"/>
              </a:ext>
            </a:extLst>
          </p:cNvPr>
          <p:cNvSpPr>
            <a:spLocks noGrp="1"/>
          </p:cNvSpPr>
          <p:nvPr>
            <p:ph type="sldNum" sz="quarter" idx="12"/>
          </p:nvPr>
        </p:nvSpPr>
        <p:spPr/>
        <p:txBody>
          <a:bodyPr/>
          <a:lstStyle/>
          <a:p>
            <a:endParaRPr lang="en-US" dirty="0"/>
          </a:p>
        </p:txBody>
      </p:sp>
      <p:sp>
        <p:nvSpPr>
          <p:cNvPr id="6" name="Content Placeholder 2">
            <a:extLst>
              <a:ext uri="{FF2B5EF4-FFF2-40B4-BE49-F238E27FC236}">
                <a16:creationId xmlns:a16="http://schemas.microsoft.com/office/drawing/2014/main" id="{E480C707-30D3-D288-ADE4-4AEE83F345C5}"/>
              </a:ext>
            </a:extLst>
          </p:cNvPr>
          <p:cNvSpPr txBox="1">
            <a:spLocks/>
          </p:cNvSpPr>
          <p:nvPr/>
        </p:nvSpPr>
        <p:spPr bwMode="auto">
          <a:xfrm>
            <a:off x="365760" y="2259139"/>
            <a:ext cx="11545824" cy="446987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sz="3200" dirty="0"/>
              <a:t>Unbiassed correction</a:t>
            </a:r>
          </a:p>
          <a:p>
            <a:r>
              <a:rPr lang="en-US" sz="3200" dirty="0"/>
              <a:t>Bedload %</a:t>
            </a:r>
          </a:p>
          <a:p>
            <a:r>
              <a:rPr lang="en-US" sz="3200" dirty="0"/>
              <a:t>Ungaged area</a:t>
            </a:r>
          </a:p>
          <a:p>
            <a:r>
              <a:rPr lang="en-US" sz="3200" dirty="0"/>
              <a:t>Location of the knot (bend in the rating curve)</a:t>
            </a:r>
          </a:p>
          <a:p>
            <a:r>
              <a:rPr lang="en-US" sz="3200" dirty="0"/>
              <a:t>Uncertainty in the rating curve (especially at the high end)</a:t>
            </a:r>
          </a:p>
          <a:p>
            <a:endParaRPr lang="en-US" sz="3200" dirty="0"/>
          </a:p>
          <a:p>
            <a:r>
              <a:rPr lang="en-US" sz="3200" dirty="0"/>
              <a:t>Bulk density estimate</a:t>
            </a:r>
          </a:p>
          <a:p>
            <a:r>
              <a:rPr lang="en-US" sz="3200" dirty="0"/>
              <a:t>Error in surveys</a:t>
            </a:r>
          </a:p>
          <a:p>
            <a:endParaRPr lang="en-US" sz="3200" baseline="30000" dirty="0"/>
          </a:p>
        </p:txBody>
      </p:sp>
      <p:pic>
        <p:nvPicPr>
          <p:cNvPr id="2" name="Picture 1" descr="A graph showing the final sediment rating curve for the Big Blue River. The sediment load flattens out at the highest discharges.">
            <a:extLst>
              <a:ext uri="{FF2B5EF4-FFF2-40B4-BE49-F238E27FC236}">
                <a16:creationId xmlns:a16="http://schemas.microsoft.com/office/drawing/2014/main" id="{241C64F8-13F2-E8A8-F2E4-EA1D6A02351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00316" y="446986"/>
            <a:ext cx="4726075" cy="2982014"/>
          </a:xfrm>
          <a:prstGeom prst="rect">
            <a:avLst/>
          </a:prstGeom>
          <a:noFill/>
        </p:spPr>
      </p:pic>
    </p:spTree>
    <p:extLst>
      <p:ext uri="{BB962C8B-B14F-4D97-AF65-F5344CB8AC3E}">
        <p14:creationId xmlns:p14="http://schemas.microsoft.com/office/powerpoint/2010/main" val="23545158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29EE11-4621-A855-A9D4-6DE3B3D82A34}"/>
              </a:ext>
            </a:extLst>
          </p:cNvPr>
          <p:cNvSpPr>
            <a:spLocks noGrp="1"/>
          </p:cNvSpPr>
          <p:nvPr>
            <p:ph type="title"/>
          </p:nvPr>
        </p:nvSpPr>
        <p:spPr>
          <a:xfrm>
            <a:off x="954860" y="371153"/>
            <a:ext cx="10185088" cy="832920"/>
          </a:xfrm>
        </p:spPr>
        <p:txBody>
          <a:bodyPr/>
          <a:lstStyle/>
          <a:p>
            <a:r>
              <a:rPr lang="en-US" dirty="0"/>
              <a:t>Why choose the sediment budget approach?</a:t>
            </a:r>
          </a:p>
        </p:txBody>
      </p:sp>
      <p:sp>
        <p:nvSpPr>
          <p:cNvPr id="4" name="Footer Placeholder 3">
            <a:extLst>
              <a:ext uri="{FF2B5EF4-FFF2-40B4-BE49-F238E27FC236}">
                <a16:creationId xmlns:a16="http://schemas.microsoft.com/office/drawing/2014/main" id="{498318C7-F41F-4C40-384F-4BA02A60666F}"/>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7596AB9-7B49-DE0F-C1D0-8FFE1EA1D460}"/>
              </a:ext>
            </a:extLst>
          </p:cNvPr>
          <p:cNvSpPr>
            <a:spLocks noGrp="1"/>
          </p:cNvSpPr>
          <p:nvPr>
            <p:ph type="sldNum" sz="quarter" idx="12"/>
          </p:nvPr>
        </p:nvSpPr>
        <p:spPr/>
        <p:txBody>
          <a:bodyPr/>
          <a:lstStyle/>
          <a:p>
            <a:endParaRPr lang="en-US" dirty="0"/>
          </a:p>
        </p:txBody>
      </p:sp>
      <p:sp>
        <p:nvSpPr>
          <p:cNvPr id="6" name="Content Placeholder 2">
            <a:extLst>
              <a:ext uri="{FF2B5EF4-FFF2-40B4-BE49-F238E27FC236}">
                <a16:creationId xmlns:a16="http://schemas.microsoft.com/office/drawing/2014/main" id="{5922553E-5B24-F2F3-20D3-9FE5CB36A779}"/>
              </a:ext>
            </a:extLst>
          </p:cNvPr>
          <p:cNvSpPr>
            <a:spLocks noGrp="1"/>
          </p:cNvSpPr>
          <p:nvPr>
            <p:ph idx="1"/>
          </p:nvPr>
        </p:nvSpPr>
        <p:spPr>
          <a:xfrm>
            <a:off x="266700" y="2489613"/>
            <a:ext cx="5829300" cy="3727132"/>
          </a:xfrm>
        </p:spPr>
        <p:txBody>
          <a:bodyPr/>
          <a:lstStyle/>
          <a:p>
            <a:pPr marL="514350" indent="-514350">
              <a:buFont typeface="+mj-lt"/>
              <a:buAutoNum type="arabicPeriod"/>
            </a:pPr>
            <a:r>
              <a:rPr lang="en-US" sz="2800" dirty="0"/>
              <a:t>Differences in flow</a:t>
            </a:r>
          </a:p>
          <a:p>
            <a:pPr marL="514350" indent="-514350">
              <a:buFont typeface="+mj-lt"/>
              <a:buAutoNum type="arabicPeriod"/>
            </a:pPr>
            <a:r>
              <a:rPr lang="en-US" sz="2800" dirty="0"/>
              <a:t>Depletions</a:t>
            </a:r>
          </a:p>
          <a:p>
            <a:pPr marL="514350" indent="-514350">
              <a:buFont typeface="+mj-lt"/>
              <a:buAutoNum type="arabicPeriod"/>
            </a:pPr>
            <a:r>
              <a:rPr lang="en-US" sz="2800" dirty="0"/>
              <a:t>Shifts in land use</a:t>
            </a:r>
          </a:p>
          <a:p>
            <a:pPr marL="514350" indent="-514350">
              <a:buFont typeface="+mj-lt"/>
              <a:buAutoNum type="arabicPeriod"/>
            </a:pPr>
            <a:r>
              <a:rPr lang="en-US" sz="2800" dirty="0"/>
              <a:t>Channel evolution </a:t>
            </a:r>
            <a:r>
              <a:rPr lang="en-US" sz="2800" dirty="0">
                <a:sym typeface="Wingdings" panose="05000000000000000000" pitchFamily="2" charset="2"/>
              </a:rPr>
              <a:t> Lower loads for later stages</a:t>
            </a:r>
            <a:endParaRPr lang="en-US" sz="2800" dirty="0"/>
          </a:p>
          <a:p>
            <a:pPr marL="514350" indent="-514350">
              <a:buFont typeface="+mj-lt"/>
              <a:buAutoNum type="arabicPeriod"/>
            </a:pPr>
            <a:r>
              <a:rPr lang="en-US" sz="2800" dirty="0"/>
              <a:t>Upstream dams</a:t>
            </a:r>
          </a:p>
          <a:p>
            <a:pPr marL="514350" indent="-514350">
              <a:buFont typeface="+mj-lt"/>
              <a:buAutoNum type="arabicPeriod"/>
            </a:pPr>
            <a:r>
              <a:rPr lang="en-US" sz="2800" dirty="0"/>
              <a:t>Wildfires</a:t>
            </a:r>
          </a:p>
          <a:p>
            <a:pPr marL="514350" indent="-514350">
              <a:buFont typeface="+mj-lt"/>
              <a:buAutoNum type="arabicPeriod"/>
            </a:pPr>
            <a:r>
              <a:rPr lang="en-US" sz="2800" dirty="0"/>
              <a:t>Climate change</a:t>
            </a:r>
          </a:p>
        </p:txBody>
      </p:sp>
      <p:sp>
        <p:nvSpPr>
          <p:cNvPr id="7" name="Content Placeholder 2">
            <a:extLst>
              <a:ext uri="{FF2B5EF4-FFF2-40B4-BE49-F238E27FC236}">
                <a16:creationId xmlns:a16="http://schemas.microsoft.com/office/drawing/2014/main" id="{E2718AD1-0133-16B3-FB3E-FADF759D7E42}"/>
              </a:ext>
            </a:extLst>
          </p:cNvPr>
          <p:cNvSpPr txBox="1">
            <a:spLocks/>
          </p:cNvSpPr>
          <p:nvPr/>
        </p:nvSpPr>
        <p:spPr bwMode="auto">
          <a:xfrm>
            <a:off x="419100" y="1378919"/>
            <a:ext cx="5542788" cy="89249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sz="3200" dirty="0"/>
              <a:t>Trendline Analysis Limitation</a:t>
            </a:r>
          </a:p>
        </p:txBody>
      </p:sp>
      <p:sp>
        <p:nvSpPr>
          <p:cNvPr id="8" name="Content Placeholder 2">
            <a:extLst>
              <a:ext uri="{FF2B5EF4-FFF2-40B4-BE49-F238E27FC236}">
                <a16:creationId xmlns:a16="http://schemas.microsoft.com/office/drawing/2014/main" id="{BDD3B991-B50B-0EC6-8E95-7718BBAC9485}"/>
              </a:ext>
            </a:extLst>
          </p:cNvPr>
          <p:cNvSpPr txBox="1">
            <a:spLocks/>
          </p:cNvSpPr>
          <p:nvPr/>
        </p:nvSpPr>
        <p:spPr bwMode="auto">
          <a:xfrm>
            <a:off x="6096000" y="2489613"/>
            <a:ext cx="5829300" cy="37271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514350" indent="-514350">
              <a:buFont typeface="+mj-lt"/>
              <a:buAutoNum type="arabicPeriod"/>
            </a:pPr>
            <a:r>
              <a:rPr lang="en-US" sz="2800" dirty="0"/>
              <a:t>Flow time series</a:t>
            </a:r>
          </a:p>
          <a:p>
            <a:pPr marL="514350" indent="-514350">
              <a:buFont typeface="+mj-lt"/>
              <a:buAutoNum type="arabicPeriod"/>
            </a:pPr>
            <a:r>
              <a:rPr lang="en-US" sz="2800" dirty="0"/>
              <a:t>Flow time series</a:t>
            </a:r>
          </a:p>
          <a:p>
            <a:pPr marL="514350" indent="-514350">
              <a:buFont typeface="+mj-lt"/>
              <a:buAutoNum type="arabicPeriod"/>
            </a:pPr>
            <a:r>
              <a:rPr lang="en-US" sz="2800" dirty="0"/>
              <a:t>Rating curve</a:t>
            </a:r>
          </a:p>
          <a:p>
            <a:pPr marL="514350" indent="-514350">
              <a:buFont typeface="+mj-lt"/>
              <a:buAutoNum type="arabicPeriod"/>
            </a:pPr>
            <a:r>
              <a:rPr lang="en-US" sz="2800" dirty="0"/>
              <a:t>Rating curve</a:t>
            </a:r>
          </a:p>
          <a:p>
            <a:pPr marL="514350" indent="-514350">
              <a:buFont typeface="+mj-lt"/>
              <a:buAutoNum type="arabicPeriod"/>
            </a:pPr>
            <a:endParaRPr lang="en-US" sz="2800" dirty="0"/>
          </a:p>
          <a:p>
            <a:pPr marL="514350" indent="-514350">
              <a:buFont typeface="+mj-lt"/>
              <a:buAutoNum type="arabicPeriod"/>
            </a:pPr>
            <a:r>
              <a:rPr lang="en-US" sz="2800" dirty="0"/>
              <a:t>Rating curve/flow time series</a:t>
            </a:r>
          </a:p>
          <a:p>
            <a:pPr marL="514350" indent="-514350">
              <a:buFont typeface="+mj-lt"/>
              <a:buAutoNum type="arabicPeriod"/>
            </a:pPr>
            <a:r>
              <a:rPr lang="en-US" sz="2800" dirty="0"/>
              <a:t>Rating curve/flow time series</a:t>
            </a:r>
          </a:p>
          <a:p>
            <a:pPr marL="514350" indent="-514350">
              <a:buFont typeface="+mj-lt"/>
              <a:buAutoNum type="arabicPeriod"/>
            </a:pPr>
            <a:r>
              <a:rPr lang="en-US" sz="2800" dirty="0"/>
              <a:t>Flow time series</a:t>
            </a:r>
          </a:p>
        </p:txBody>
      </p:sp>
      <p:sp>
        <p:nvSpPr>
          <p:cNvPr id="9" name="Content Placeholder 2">
            <a:extLst>
              <a:ext uri="{FF2B5EF4-FFF2-40B4-BE49-F238E27FC236}">
                <a16:creationId xmlns:a16="http://schemas.microsoft.com/office/drawing/2014/main" id="{768371CD-92F4-5FF7-0CDB-CD66DD9C5974}"/>
              </a:ext>
            </a:extLst>
          </p:cNvPr>
          <p:cNvSpPr txBox="1">
            <a:spLocks/>
          </p:cNvSpPr>
          <p:nvPr/>
        </p:nvSpPr>
        <p:spPr bwMode="auto">
          <a:xfrm>
            <a:off x="6047404" y="1378919"/>
            <a:ext cx="5542788" cy="89249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sz="3200" dirty="0"/>
              <a:t>Incorporate into Sediment Budget Analysis</a:t>
            </a:r>
          </a:p>
        </p:txBody>
      </p:sp>
    </p:spTree>
    <p:extLst>
      <p:ext uri="{BB962C8B-B14F-4D97-AF65-F5344CB8AC3E}">
        <p14:creationId xmlns:p14="http://schemas.microsoft.com/office/powerpoint/2010/main" val="3283676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07DD8-FD07-09D9-4DF5-2C4262DC60AD}"/>
              </a:ext>
            </a:extLst>
          </p:cNvPr>
          <p:cNvSpPr>
            <a:spLocks noGrp="1"/>
          </p:cNvSpPr>
          <p:nvPr>
            <p:ph type="title"/>
          </p:nvPr>
        </p:nvSpPr>
        <p:spPr>
          <a:xfrm>
            <a:off x="954860" y="362484"/>
            <a:ext cx="10185088" cy="832920"/>
          </a:xfrm>
        </p:spPr>
        <p:txBody>
          <a:bodyPr/>
          <a:lstStyle/>
          <a:p>
            <a:r>
              <a:rPr lang="en-US" dirty="0"/>
              <a:t>Sediment Budget Approach for Tuttle Creek Lake</a:t>
            </a:r>
          </a:p>
        </p:txBody>
      </p:sp>
      <p:sp>
        <p:nvSpPr>
          <p:cNvPr id="3" name="Content Placeholder 2">
            <a:extLst>
              <a:ext uri="{FF2B5EF4-FFF2-40B4-BE49-F238E27FC236}">
                <a16:creationId xmlns:a16="http://schemas.microsoft.com/office/drawing/2014/main" id="{E43AA77B-F44C-5A49-C3DE-55607EF43DD2}"/>
              </a:ext>
            </a:extLst>
          </p:cNvPr>
          <p:cNvSpPr>
            <a:spLocks noGrp="1"/>
          </p:cNvSpPr>
          <p:nvPr>
            <p:ph idx="1"/>
          </p:nvPr>
        </p:nvSpPr>
        <p:spPr>
          <a:xfrm>
            <a:off x="266700" y="4815840"/>
            <a:ext cx="11658600" cy="1813560"/>
          </a:xfrm>
        </p:spPr>
        <p:txBody>
          <a:bodyPr/>
          <a:lstStyle/>
          <a:p>
            <a:endParaRPr lang="en-US"/>
          </a:p>
        </p:txBody>
      </p:sp>
      <p:sp>
        <p:nvSpPr>
          <p:cNvPr id="4" name="Footer Placeholder 3">
            <a:extLst>
              <a:ext uri="{FF2B5EF4-FFF2-40B4-BE49-F238E27FC236}">
                <a16:creationId xmlns:a16="http://schemas.microsoft.com/office/drawing/2014/main" id="{46A12157-47E0-8F1F-D603-C68F2F7E9902}"/>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53571E05-04B7-34DD-CEDD-E4F0330DDD35}"/>
              </a:ext>
            </a:extLst>
          </p:cNvPr>
          <p:cNvSpPr>
            <a:spLocks noGrp="1"/>
          </p:cNvSpPr>
          <p:nvPr>
            <p:ph type="sldNum" sz="quarter" idx="12"/>
          </p:nvPr>
        </p:nvSpPr>
        <p:spPr/>
        <p:txBody>
          <a:bodyPr/>
          <a:lstStyle/>
          <a:p>
            <a:endParaRPr lang="en-US" dirty="0"/>
          </a:p>
        </p:txBody>
      </p:sp>
      <p:graphicFrame>
        <p:nvGraphicFramePr>
          <p:cNvPr id="6" name="Table 5">
            <a:extLst>
              <a:ext uri="{FF2B5EF4-FFF2-40B4-BE49-F238E27FC236}">
                <a16:creationId xmlns:a16="http://schemas.microsoft.com/office/drawing/2014/main" id="{5911A8F2-39E3-8AFB-FC49-F8545D9170C4}"/>
              </a:ext>
            </a:extLst>
          </p:cNvPr>
          <p:cNvGraphicFramePr>
            <a:graphicFrameLocks noGrp="1"/>
          </p:cNvGraphicFramePr>
          <p:nvPr/>
        </p:nvGraphicFramePr>
        <p:xfrm>
          <a:off x="521374" y="1439288"/>
          <a:ext cx="11268290" cy="3128004"/>
        </p:xfrm>
        <a:graphic>
          <a:graphicData uri="http://schemas.openxmlformats.org/drawingml/2006/table">
            <a:tbl>
              <a:tblPr firstRow="1" firstCol="1" bandRow="1">
                <a:tableStyleId>{5C22544A-7EE6-4342-B048-85BDC9FD1C3A}</a:tableStyleId>
              </a:tblPr>
              <a:tblGrid>
                <a:gridCol w="3894774">
                  <a:extLst>
                    <a:ext uri="{9D8B030D-6E8A-4147-A177-3AD203B41FA5}">
                      <a16:colId xmlns:a16="http://schemas.microsoft.com/office/drawing/2014/main" val="3542106260"/>
                    </a:ext>
                  </a:extLst>
                </a:gridCol>
                <a:gridCol w="2411793">
                  <a:extLst>
                    <a:ext uri="{9D8B030D-6E8A-4147-A177-3AD203B41FA5}">
                      <a16:colId xmlns:a16="http://schemas.microsoft.com/office/drawing/2014/main" val="1037199833"/>
                    </a:ext>
                  </a:extLst>
                </a:gridCol>
                <a:gridCol w="2556040">
                  <a:extLst>
                    <a:ext uri="{9D8B030D-6E8A-4147-A177-3AD203B41FA5}">
                      <a16:colId xmlns:a16="http://schemas.microsoft.com/office/drawing/2014/main" val="4130083822"/>
                    </a:ext>
                  </a:extLst>
                </a:gridCol>
                <a:gridCol w="2405683">
                  <a:extLst>
                    <a:ext uri="{9D8B030D-6E8A-4147-A177-3AD203B41FA5}">
                      <a16:colId xmlns:a16="http://schemas.microsoft.com/office/drawing/2014/main" val="2600908386"/>
                    </a:ext>
                  </a:extLst>
                </a:gridCol>
              </a:tblGrid>
              <a:tr h="988194">
                <a:tc>
                  <a:txBody>
                    <a:bodyPr/>
                    <a:lstStyle/>
                    <a:p>
                      <a:pPr marL="0" marR="0" algn="ctr">
                        <a:lnSpc>
                          <a:spcPct val="107000"/>
                        </a:lnSpc>
                        <a:spcBef>
                          <a:spcPts val="0"/>
                        </a:spcBef>
                        <a:spcAft>
                          <a:spcPts val="0"/>
                        </a:spcAft>
                      </a:pPr>
                      <a:r>
                        <a:rPr lang="en-US" sz="3100" dirty="0">
                          <a:solidFill>
                            <a:schemeClr val="tx1"/>
                          </a:solidFill>
                          <a:effectLst/>
                        </a:rPr>
                        <a:t>Time Period</a:t>
                      </a:r>
                      <a:endParaRPr lang="en-US" sz="38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73544" marR="173544" marT="0" marB="0" anchor="ctr">
                    <a:solidFill>
                      <a:schemeClr val="tx2"/>
                    </a:solidFill>
                  </a:tcPr>
                </a:tc>
                <a:tc>
                  <a:txBody>
                    <a:bodyPr/>
                    <a:lstStyle/>
                    <a:p>
                      <a:pPr marL="0" marR="0" algn="ctr">
                        <a:lnSpc>
                          <a:spcPct val="107000"/>
                        </a:lnSpc>
                        <a:spcBef>
                          <a:spcPts val="0"/>
                        </a:spcBef>
                        <a:spcAft>
                          <a:spcPts val="0"/>
                        </a:spcAft>
                      </a:pPr>
                      <a:r>
                        <a:rPr lang="en-US" sz="3100">
                          <a:solidFill>
                            <a:schemeClr val="tx1"/>
                          </a:solidFill>
                          <a:effectLst/>
                        </a:rPr>
                        <a:t>Surveyed (ac-ft)</a:t>
                      </a:r>
                      <a:endParaRPr lang="en-US" sz="38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73544" marR="173544" marT="0" marB="0" anchor="ctr">
                    <a:solidFill>
                      <a:schemeClr val="tx2"/>
                    </a:solidFill>
                  </a:tcPr>
                </a:tc>
                <a:tc>
                  <a:txBody>
                    <a:bodyPr/>
                    <a:lstStyle/>
                    <a:p>
                      <a:pPr marL="0" marR="0" algn="ctr">
                        <a:lnSpc>
                          <a:spcPct val="107000"/>
                        </a:lnSpc>
                        <a:spcBef>
                          <a:spcPts val="0"/>
                        </a:spcBef>
                        <a:spcAft>
                          <a:spcPts val="0"/>
                        </a:spcAft>
                      </a:pPr>
                      <a:r>
                        <a:rPr lang="en-US" sz="3100">
                          <a:solidFill>
                            <a:schemeClr val="tx1"/>
                          </a:solidFill>
                          <a:effectLst/>
                        </a:rPr>
                        <a:t>Computed (ac-ft)</a:t>
                      </a:r>
                      <a:endParaRPr lang="en-US" sz="38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73544" marR="173544" marT="0" marB="0" anchor="ctr">
                    <a:solidFill>
                      <a:schemeClr val="tx2"/>
                    </a:solidFill>
                  </a:tcPr>
                </a:tc>
                <a:tc>
                  <a:txBody>
                    <a:bodyPr/>
                    <a:lstStyle/>
                    <a:p>
                      <a:pPr marL="0" marR="0" algn="ctr">
                        <a:lnSpc>
                          <a:spcPct val="107000"/>
                        </a:lnSpc>
                        <a:spcBef>
                          <a:spcPts val="0"/>
                        </a:spcBef>
                        <a:spcAft>
                          <a:spcPts val="0"/>
                        </a:spcAft>
                      </a:pPr>
                      <a:r>
                        <a:rPr lang="en-US" sz="3100">
                          <a:solidFill>
                            <a:schemeClr val="tx1"/>
                          </a:solidFill>
                          <a:effectLst/>
                        </a:rPr>
                        <a:t>Calculated / Surveyed</a:t>
                      </a:r>
                      <a:endParaRPr lang="en-US" sz="38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73544" marR="173544" marT="0" marB="0" anchor="ctr">
                    <a:solidFill>
                      <a:schemeClr val="tx2"/>
                    </a:solidFill>
                  </a:tcPr>
                </a:tc>
                <a:extLst>
                  <a:ext uri="{0D108BD9-81ED-4DB2-BD59-A6C34878D82A}">
                    <a16:rowId xmlns:a16="http://schemas.microsoft.com/office/drawing/2014/main" val="2408483036"/>
                  </a:ext>
                </a:extLst>
              </a:tr>
              <a:tr h="427962">
                <a:tc>
                  <a:txBody>
                    <a:bodyPr/>
                    <a:lstStyle/>
                    <a:p>
                      <a:pPr marL="0" marR="0" algn="ctr">
                        <a:lnSpc>
                          <a:spcPct val="107000"/>
                        </a:lnSpc>
                        <a:spcBef>
                          <a:spcPts val="0"/>
                        </a:spcBef>
                        <a:spcAft>
                          <a:spcPts val="0"/>
                        </a:spcAft>
                      </a:pPr>
                      <a:r>
                        <a:rPr lang="en-US" sz="2800">
                          <a:solidFill>
                            <a:schemeClr val="tx1"/>
                          </a:solidFill>
                          <a:effectLst/>
                        </a:rPr>
                        <a:t>1963-1972</a:t>
                      </a:r>
                      <a:endParaRPr lang="en-US" sz="38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73544" marR="173544" marT="0" marB="0" anchor="ctr">
                    <a:solidFill>
                      <a:schemeClr val="tx2"/>
                    </a:solidFill>
                  </a:tcPr>
                </a:tc>
                <a:tc>
                  <a:txBody>
                    <a:bodyPr/>
                    <a:lstStyle/>
                    <a:p>
                      <a:pPr marL="0" marR="0" algn="ctr">
                        <a:lnSpc>
                          <a:spcPct val="107000"/>
                        </a:lnSpc>
                        <a:spcBef>
                          <a:spcPts val="0"/>
                        </a:spcBef>
                        <a:spcAft>
                          <a:spcPts val="0"/>
                        </a:spcAft>
                      </a:pPr>
                      <a:r>
                        <a:rPr lang="en-US" sz="2800">
                          <a:solidFill>
                            <a:schemeClr val="tx1"/>
                          </a:solidFill>
                          <a:effectLst/>
                        </a:rPr>
                        <a:t>40,898</a:t>
                      </a:r>
                      <a:endParaRPr lang="en-US" sz="38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73544" marR="173544" marT="0" marB="0" anchor="ctr">
                    <a:solidFill>
                      <a:schemeClr val="tx2"/>
                    </a:solidFill>
                  </a:tcPr>
                </a:tc>
                <a:tc>
                  <a:txBody>
                    <a:bodyPr/>
                    <a:lstStyle/>
                    <a:p>
                      <a:pPr marL="0" marR="0" algn="ctr">
                        <a:lnSpc>
                          <a:spcPct val="107000"/>
                        </a:lnSpc>
                        <a:spcBef>
                          <a:spcPts val="0"/>
                        </a:spcBef>
                        <a:spcAft>
                          <a:spcPts val="0"/>
                        </a:spcAft>
                      </a:pPr>
                      <a:r>
                        <a:rPr lang="en-US" sz="2800">
                          <a:solidFill>
                            <a:schemeClr val="tx1"/>
                          </a:solidFill>
                          <a:effectLst/>
                        </a:rPr>
                        <a:t>42,907</a:t>
                      </a:r>
                      <a:endParaRPr lang="en-US" sz="38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73544" marR="173544" marT="0" marB="0" anchor="ctr">
                    <a:solidFill>
                      <a:schemeClr val="tx2"/>
                    </a:solidFill>
                  </a:tcPr>
                </a:tc>
                <a:tc>
                  <a:txBody>
                    <a:bodyPr/>
                    <a:lstStyle/>
                    <a:p>
                      <a:pPr marL="0" marR="0" algn="ctr">
                        <a:lnSpc>
                          <a:spcPct val="107000"/>
                        </a:lnSpc>
                        <a:spcBef>
                          <a:spcPts val="0"/>
                        </a:spcBef>
                        <a:spcAft>
                          <a:spcPts val="0"/>
                        </a:spcAft>
                      </a:pPr>
                      <a:r>
                        <a:rPr lang="en-US" sz="2800">
                          <a:solidFill>
                            <a:schemeClr val="tx1"/>
                          </a:solidFill>
                          <a:effectLst/>
                        </a:rPr>
                        <a:t>1.05</a:t>
                      </a:r>
                      <a:endParaRPr lang="en-US" sz="38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73544" marR="173544" marT="0" marB="0" anchor="ctr">
                    <a:solidFill>
                      <a:schemeClr val="tx2"/>
                    </a:solidFill>
                  </a:tcPr>
                </a:tc>
                <a:extLst>
                  <a:ext uri="{0D108BD9-81ED-4DB2-BD59-A6C34878D82A}">
                    <a16:rowId xmlns:a16="http://schemas.microsoft.com/office/drawing/2014/main" val="1223832069"/>
                  </a:ext>
                </a:extLst>
              </a:tr>
              <a:tr h="427962">
                <a:tc>
                  <a:txBody>
                    <a:bodyPr/>
                    <a:lstStyle/>
                    <a:p>
                      <a:pPr marL="0" marR="0" algn="ctr">
                        <a:lnSpc>
                          <a:spcPct val="107000"/>
                        </a:lnSpc>
                        <a:spcBef>
                          <a:spcPts val="0"/>
                        </a:spcBef>
                        <a:spcAft>
                          <a:spcPts val="0"/>
                        </a:spcAft>
                      </a:pPr>
                      <a:r>
                        <a:rPr lang="en-US" sz="2800">
                          <a:solidFill>
                            <a:schemeClr val="tx1"/>
                          </a:solidFill>
                          <a:effectLst/>
                        </a:rPr>
                        <a:t>1972-1983</a:t>
                      </a:r>
                      <a:endParaRPr lang="en-US" sz="38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73544" marR="173544" marT="0" marB="0" anchor="ctr">
                    <a:solidFill>
                      <a:schemeClr val="tx2"/>
                    </a:solidFill>
                  </a:tcPr>
                </a:tc>
                <a:tc>
                  <a:txBody>
                    <a:bodyPr/>
                    <a:lstStyle/>
                    <a:p>
                      <a:pPr marL="0" marR="0" algn="ctr">
                        <a:lnSpc>
                          <a:spcPct val="107000"/>
                        </a:lnSpc>
                        <a:spcBef>
                          <a:spcPts val="0"/>
                        </a:spcBef>
                        <a:spcAft>
                          <a:spcPts val="0"/>
                        </a:spcAft>
                      </a:pPr>
                      <a:r>
                        <a:rPr lang="en-US" sz="2800">
                          <a:solidFill>
                            <a:schemeClr val="tx1"/>
                          </a:solidFill>
                          <a:effectLst/>
                        </a:rPr>
                        <a:t>68,773</a:t>
                      </a:r>
                      <a:endParaRPr lang="en-US" sz="38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73544" marR="173544" marT="0" marB="0" anchor="ctr">
                    <a:solidFill>
                      <a:schemeClr val="tx2"/>
                    </a:solidFill>
                  </a:tcPr>
                </a:tc>
                <a:tc>
                  <a:txBody>
                    <a:bodyPr/>
                    <a:lstStyle/>
                    <a:p>
                      <a:pPr marL="0" marR="0" algn="ctr">
                        <a:lnSpc>
                          <a:spcPct val="107000"/>
                        </a:lnSpc>
                        <a:spcBef>
                          <a:spcPts val="0"/>
                        </a:spcBef>
                        <a:spcAft>
                          <a:spcPts val="0"/>
                        </a:spcAft>
                      </a:pPr>
                      <a:r>
                        <a:rPr lang="en-US" sz="2800">
                          <a:solidFill>
                            <a:schemeClr val="tx1"/>
                          </a:solidFill>
                          <a:effectLst/>
                        </a:rPr>
                        <a:t>61,557</a:t>
                      </a:r>
                      <a:endParaRPr lang="en-US" sz="38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73544" marR="173544" marT="0" marB="0" anchor="ctr">
                    <a:solidFill>
                      <a:schemeClr val="tx2"/>
                    </a:solidFill>
                  </a:tcPr>
                </a:tc>
                <a:tc>
                  <a:txBody>
                    <a:bodyPr/>
                    <a:lstStyle/>
                    <a:p>
                      <a:pPr marL="0" marR="0" algn="ctr">
                        <a:lnSpc>
                          <a:spcPct val="107000"/>
                        </a:lnSpc>
                        <a:spcBef>
                          <a:spcPts val="0"/>
                        </a:spcBef>
                        <a:spcAft>
                          <a:spcPts val="0"/>
                        </a:spcAft>
                      </a:pPr>
                      <a:r>
                        <a:rPr lang="en-US" sz="2800">
                          <a:solidFill>
                            <a:schemeClr val="tx1"/>
                          </a:solidFill>
                          <a:effectLst/>
                        </a:rPr>
                        <a:t>0.90</a:t>
                      </a:r>
                      <a:endParaRPr lang="en-US" sz="38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73544" marR="173544" marT="0" marB="0" anchor="ctr">
                    <a:solidFill>
                      <a:schemeClr val="tx2"/>
                    </a:solidFill>
                  </a:tcPr>
                </a:tc>
                <a:extLst>
                  <a:ext uri="{0D108BD9-81ED-4DB2-BD59-A6C34878D82A}">
                    <a16:rowId xmlns:a16="http://schemas.microsoft.com/office/drawing/2014/main" val="659794283"/>
                  </a:ext>
                </a:extLst>
              </a:tr>
              <a:tr h="427962">
                <a:tc>
                  <a:txBody>
                    <a:bodyPr/>
                    <a:lstStyle/>
                    <a:p>
                      <a:pPr marL="0" marR="0" algn="ctr">
                        <a:lnSpc>
                          <a:spcPct val="107000"/>
                        </a:lnSpc>
                        <a:spcBef>
                          <a:spcPts val="0"/>
                        </a:spcBef>
                        <a:spcAft>
                          <a:spcPts val="0"/>
                        </a:spcAft>
                      </a:pPr>
                      <a:r>
                        <a:rPr lang="en-US" sz="2800">
                          <a:solidFill>
                            <a:schemeClr val="tx1"/>
                          </a:solidFill>
                          <a:effectLst/>
                        </a:rPr>
                        <a:t>1983-2000</a:t>
                      </a:r>
                      <a:endParaRPr lang="en-US" sz="38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73544" marR="173544" marT="0" marB="0" anchor="ctr">
                    <a:solidFill>
                      <a:schemeClr val="tx2"/>
                    </a:solidFill>
                  </a:tcPr>
                </a:tc>
                <a:tc>
                  <a:txBody>
                    <a:bodyPr/>
                    <a:lstStyle/>
                    <a:p>
                      <a:pPr marL="0" marR="0" algn="ctr">
                        <a:lnSpc>
                          <a:spcPct val="107000"/>
                        </a:lnSpc>
                        <a:spcBef>
                          <a:spcPts val="0"/>
                        </a:spcBef>
                        <a:spcAft>
                          <a:spcPts val="0"/>
                        </a:spcAft>
                      </a:pPr>
                      <a:r>
                        <a:rPr lang="en-US" sz="2800">
                          <a:solidFill>
                            <a:schemeClr val="tx1"/>
                          </a:solidFill>
                          <a:effectLst/>
                        </a:rPr>
                        <a:t>124,411</a:t>
                      </a:r>
                      <a:endParaRPr lang="en-US" sz="38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73544" marR="173544" marT="0" marB="0" anchor="ctr">
                    <a:solidFill>
                      <a:schemeClr val="tx2"/>
                    </a:solidFill>
                  </a:tcPr>
                </a:tc>
                <a:tc>
                  <a:txBody>
                    <a:bodyPr/>
                    <a:lstStyle/>
                    <a:p>
                      <a:pPr marL="0" marR="0" algn="ctr">
                        <a:lnSpc>
                          <a:spcPct val="107000"/>
                        </a:lnSpc>
                        <a:spcBef>
                          <a:spcPts val="0"/>
                        </a:spcBef>
                        <a:spcAft>
                          <a:spcPts val="0"/>
                        </a:spcAft>
                      </a:pPr>
                      <a:r>
                        <a:rPr lang="en-US" sz="2800">
                          <a:solidFill>
                            <a:schemeClr val="tx1"/>
                          </a:solidFill>
                          <a:effectLst/>
                        </a:rPr>
                        <a:t>126,015</a:t>
                      </a:r>
                      <a:r>
                        <a:rPr lang="en-US" sz="2800" baseline="30000">
                          <a:solidFill>
                            <a:schemeClr val="tx1"/>
                          </a:solidFill>
                          <a:effectLst/>
                        </a:rPr>
                        <a:t>a</a:t>
                      </a:r>
                      <a:endParaRPr lang="en-US" sz="38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73544" marR="173544" marT="0" marB="0" anchor="ctr">
                    <a:solidFill>
                      <a:schemeClr val="tx2"/>
                    </a:solidFill>
                  </a:tcPr>
                </a:tc>
                <a:tc>
                  <a:txBody>
                    <a:bodyPr/>
                    <a:lstStyle/>
                    <a:p>
                      <a:pPr marL="0" marR="0" algn="ctr">
                        <a:lnSpc>
                          <a:spcPct val="107000"/>
                        </a:lnSpc>
                        <a:spcBef>
                          <a:spcPts val="0"/>
                        </a:spcBef>
                        <a:spcAft>
                          <a:spcPts val="0"/>
                        </a:spcAft>
                      </a:pPr>
                      <a:r>
                        <a:rPr lang="en-US" sz="2800">
                          <a:solidFill>
                            <a:schemeClr val="tx1"/>
                          </a:solidFill>
                          <a:effectLst/>
                        </a:rPr>
                        <a:t>1.01</a:t>
                      </a:r>
                      <a:endParaRPr lang="en-US" sz="38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73544" marR="173544" marT="0" marB="0" anchor="ctr">
                    <a:solidFill>
                      <a:schemeClr val="tx2"/>
                    </a:solidFill>
                  </a:tcPr>
                </a:tc>
                <a:extLst>
                  <a:ext uri="{0D108BD9-81ED-4DB2-BD59-A6C34878D82A}">
                    <a16:rowId xmlns:a16="http://schemas.microsoft.com/office/drawing/2014/main" val="3712449792"/>
                  </a:ext>
                </a:extLst>
              </a:tr>
              <a:tr h="427962">
                <a:tc>
                  <a:txBody>
                    <a:bodyPr/>
                    <a:lstStyle/>
                    <a:p>
                      <a:pPr marL="0" marR="0" algn="ctr">
                        <a:lnSpc>
                          <a:spcPct val="107000"/>
                        </a:lnSpc>
                        <a:spcBef>
                          <a:spcPts val="0"/>
                        </a:spcBef>
                        <a:spcAft>
                          <a:spcPts val="0"/>
                        </a:spcAft>
                      </a:pPr>
                      <a:r>
                        <a:rPr lang="en-US" sz="2800">
                          <a:solidFill>
                            <a:schemeClr val="tx1"/>
                          </a:solidFill>
                          <a:effectLst/>
                        </a:rPr>
                        <a:t>2000-2009</a:t>
                      </a:r>
                      <a:r>
                        <a:rPr lang="en-US" sz="2800" baseline="30000">
                          <a:solidFill>
                            <a:schemeClr val="tx1"/>
                          </a:solidFill>
                          <a:effectLst/>
                        </a:rPr>
                        <a:t>b</a:t>
                      </a:r>
                      <a:endParaRPr lang="en-US" sz="38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73544" marR="173544" marT="0" marB="0" anchor="ctr">
                    <a:solidFill>
                      <a:schemeClr val="tx2"/>
                    </a:solidFill>
                  </a:tcPr>
                </a:tc>
                <a:tc>
                  <a:txBody>
                    <a:bodyPr/>
                    <a:lstStyle/>
                    <a:p>
                      <a:pPr marL="0" marR="0" algn="ctr">
                        <a:lnSpc>
                          <a:spcPct val="107000"/>
                        </a:lnSpc>
                        <a:spcBef>
                          <a:spcPts val="0"/>
                        </a:spcBef>
                        <a:spcAft>
                          <a:spcPts val="0"/>
                        </a:spcAft>
                      </a:pPr>
                      <a:r>
                        <a:rPr lang="en-US" sz="2800">
                          <a:solidFill>
                            <a:schemeClr val="tx1"/>
                          </a:solidFill>
                          <a:effectLst/>
                        </a:rPr>
                        <a:t>23,123</a:t>
                      </a:r>
                      <a:endParaRPr lang="en-US" sz="38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73544" marR="173544" marT="0" marB="0" anchor="ctr">
                    <a:solidFill>
                      <a:schemeClr val="tx2"/>
                    </a:solidFill>
                  </a:tcPr>
                </a:tc>
                <a:tc>
                  <a:txBody>
                    <a:bodyPr/>
                    <a:lstStyle/>
                    <a:p>
                      <a:pPr marL="0" marR="0" algn="ctr">
                        <a:lnSpc>
                          <a:spcPct val="107000"/>
                        </a:lnSpc>
                        <a:spcBef>
                          <a:spcPts val="0"/>
                        </a:spcBef>
                        <a:spcAft>
                          <a:spcPts val="0"/>
                        </a:spcAft>
                      </a:pPr>
                      <a:r>
                        <a:rPr lang="en-US" sz="2800">
                          <a:solidFill>
                            <a:schemeClr val="tx1"/>
                          </a:solidFill>
                          <a:effectLst/>
                        </a:rPr>
                        <a:t>23,367</a:t>
                      </a:r>
                      <a:endParaRPr lang="en-US" sz="38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73544" marR="173544" marT="0" marB="0" anchor="ctr">
                    <a:solidFill>
                      <a:schemeClr val="tx2"/>
                    </a:solidFill>
                  </a:tcPr>
                </a:tc>
                <a:tc>
                  <a:txBody>
                    <a:bodyPr/>
                    <a:lstStyle/>
                    <a:p>
                      <a:pPr marL="0" marR="0" algn="ctr">
                        <a:lnSpc>
                          <a:spcPct val="107000"/>
                        </a:lnSpc>
                        <a:spcBef>
                          <a:spcPts val="0"/>
                        </a:spcBef>
                        <a:spcAft>
                          <a:spcPts val="0"/>
                        </a:spcAft>
                      </a:pPr>
                      <a:r>
                        <a:rPr lang="en-US" sz="2800">
                          <a:solidFill>
                            <a:schemeClr val="tx1"/>
                          </a:solidFill>
                          <a:effectLst/>
                        </a:rPr>
                        <a:t>1.01</a:t>
                      </a:r>
                      <a:endParaRPr lang="en-US" sz="38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73544" marR="173544" marT="0" marB="0" anchor="ctr">
                    <a:solidFill>
                      <a:schemeClr val="tx2"/>
                    </a:solidFill>
                  </a:tcPr>
                </a:tc>
                <a:extLst>
                  <a:ext uri="{0D108BD9-81ED-4DB2-BD59-A6C34878D82A}">
                    <a16:rowId xmlns:a16="http://schemas.microsoft.com/office/drawing/2014/main" val="3991525063"/>
                  </a:ext>
                </a:extLst>
              </a:tr>
              <a:tr h="427962">
                <a:tc>
                  <a:txBody>
                    <a:bodyPr/>
                    <a:lstStyle/>
                    <a:p>
                      <a:pPr marL="0" marR="0" algn="ctr">
                        <a:lnSpc>
                          <a:spcPct val="107000"/>
                        </a:lnSpc>
                        <a:spcBef>
                          <a:spcPts val="0"/>
                        </a:spcBef>
                        <a:spcAft>
                          <a:spcPts val="0"/>
                        </a:spcAft>
                      </a:pPr>
                      <a:r>
                        <a:rPr lang="en-US" sz="2800" dirty="0">
                          <a:solidFill>
                            <a:schemeClr val="tx1"/>
                          </a:solidFill>
                          <a:effectLst/>
                        </a:rPr>
                        <a:t>Total (1963-2000)</a:t>
                      </a:r>
                      <a:endParaRPr lang="en-US" sz="38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73544" marR="173544" marT="0" marB="0" anchor="ctr">
                    <a:solidFill>
                      <a:schemeClr val="tx2"/>
                    </a:solidFill>
                  </a:tcPr>
                </a:tc>
                <a:tc>
                  <a:txBody>
                    <a:bodyPr/>
                    <a:lstStyle/>
                    <a:p>
                      <a:pPr marL="0" marR="0" algn="ctr">
                        <a:lnSpc>
                          <a:spcPct val="107000"/>
                        </a:lnSpc>
                        <a:spcBef>
                          <a:spcPts val="0"/>
                        </a:spcBef>
                        <a:spcAft>
                          <a:spcPts val="0"/>
                        </a:spcAft>
                      </a:pPr>
                      <a:r>
                        <a:rPr lang="en-US" sz="2800">
                          <a:solidFill>
                            <a:schemeClr val="tx1"/>
                          </a:solidFill>
                          <a:effectLst/>
                        </a:rPr>
                        <a:t>234,082</a:t>
                      </a:r>
                      <a:endParaRPr lang="en-US" sz="38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73544" marR="173544" marT="0" marB="0" anchor="ctr">
                    <a:solidFill>
                      <a:schemeClr val="tx2"/>
                    </a:solidFill>
                  </a:tcPr>
                </a:tc>
                <a:tc>
                  <a:txBody>
                    <a:bodyPr/>
                    <a:lstStyle/>
                    <a:p>
                      <a:pPr marL="0" marR="0" algn="ctr">
                        <a:lnSpc>
                          <a:spcPct val="107000"/>
                        </a:lnSpc>
                        <a:spcBef>
                          <a:spcPts val="0"/>
                        </a:spcBef>
                        <a:spcAft>
                          <a:spcPts val="0"/>
                        </a:spcAft>
                      </a:pPr>
                      <a:r>
                        <a:rPr lang="en-US" sz="2800">
                          <a:solidFill>
                            <a:schemeClr val="tx1"/>
                          </a:solidFill>
                          <a:effectLst/>
                        </a:rPr>
                        <a:t>230,479</a:t>
                      </a:r>
                      <a:endParaRPr lang="en-US" sz="38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73544" marR="173544" marT="0" marB="0" anchor="ctr">
                    <a:solidFill>
                      <a:schemeClr val="tx2"/>
                    </a:solidFill>
                  </a:tcPr>
                </a:tc>
                <a:tc>
                  <a:txBody>
                    <a:bodyPr/>
                    <a:lstStyle/>
                    <a:p>
                      <a:pPr marL="0" marR="0" algn="ctr">
                        <a:lnSpc>
                          <a:spcPct val="107000"/>
                        </a:lnSpc>
                        <a:spcBef>
                          <a:spcPts val="0"/>
                        </a:spcBef>
                        <a:spcAft>
                          <a:spcPts val="0"/>
                        </a:spcAft>
                      </a:pPr>
                      <a:r>
                        <a:rPr lang="en-US" sz="2800" dirty="0">
                          <a:solidFill>
                            <a:schemeClr val="tx1"/>
                          </a:solidFill>
                          <a:effectLst/>
                        </a:rPr>
                        <a:t>0.98</a:t>
                      </a:r>
                      <a:endParaRPr lang="en-US" sz="38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173544" marR="173544" marT="0" marB="0" anchor="ctr">
                    <a:solidFill>
                      <a:schemeClr val="tx2"/>
                    </a:solidFill>
                  </a:tcPr>
                </a:tc>
                <a:extLst>
                  <a:ext uri="{0D108BD9-81ED-4DB2-BD59-A6C34878D82A}">
                    <a16:rowId xmlns:a16="http://schemas.microsoft.com/office/drawing/2014/main" val="4019036156"/>
                  </a:ext>
                </a:extLst>
              </a:tr>
            </a:tbl>
          </a:graphicData>
        </a:graphic>
      </p:graphicFrame>
    </p:spTree>
    <p:extLst>
      <p:ext uri="{BB962C8B-B14F-4D97-AF65-F5344CB8AC3E}">
        <p14:creationId xmlns:p14="http://schemas.microsoft.com/office/powerpoint/2010/main" val="8214610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876FB-3C19-6A32-99E9-2BF8F638738F}"/>
              </a:ext>
            </a:extLst>
          </p:cNvPr>
          <p:cNvSpPr>
            <a:spLocks noGrp="1"/>
          </p:cNvSpPr>
          <p:nvPr>
            <p:ph type="title"/>
          </p:nvPr>
        </p:nvSpPr>
        <p:spPr/>
        <p:txBody>
          <a:bodyPr/>
          <a:lstStyle/>
          <a:p>
            <a:r>
              <a:rPr lang="en-US" dirty="0"/>
              <a:t>Tools</a:t>
            </a:r>
          </a:p>
        </p:txBody>
      </p:sp>
      <p:sp>
        <p:nvSpPr>
          <p:cNvPr id="3" name="Content Placeholder 2">
            <a:extLst>
              <a:ext uri="{FF2B5EF4-FFF2-40B4-BE49-F238E27FC236}">
                <a16:creationId xmlns:a16="http://schemas.microsoft.com/office/drawing/2014/main" id="{F0B07B25-76CC-71F7-F98E-D3957F103E45}"/>
              </a:ext>
            </a:extLst>
          </p:cNvPr>
          <p:cNvSpPr>
            <a:spLocks noGrp="1"/>
          </p:cNvSpPr>
          <p:nvPr>
            <p:ph idx="1"/>
          </p:nvPr>
        </p:nvSpPr>
        <p:spPr>
          <a:xfrm>
            <a:off x="266700" y="1416818"/>
            <a:ext cx="5702021" cy="5212582"/>
          </a:xfrm>
        </p:spPr>
        <p:txBody>
          <a:bodyPr/>
          <a:lstStyle/>
          <a:p>
            <a:pPr marL="457200" indent="-457200">
              <a:buFont typeface="+mj-lt"/>
              <a:buAutoNum type="arabicPeriod"/>
            </a:pPr>
            <a:r>
              <a:rPr lang="en-US" sz="3600" dirty="0"/>
              <a:t>HEC-RAS rating curve calculator</a:t>
            </a:r>
          </a:p>
          <a:p>
            <a:endParaRPr lang="en-US" sz="3600" dirty="0"/>
          </a:p>
          <a:p>
            <a:endParaRPr lang="en-US" sz="3600" dirty="0"/>
          </a:p>
          <a:p>
            <a:endParaRPr lang="en-US" sz="3600" dirty="0"/>
          </a:p>
          <a:p>
            <a:r>
              <a:rPr lang="en-US" sz="3600" dirty="0"/>
              <a:t>2. HEC-HMS reservoir sediment tool</a:t>
            </a:r>
          </a:p>
        </p:txBody>
      </p:sp>
      <p:sp>
        <p:nvSpPr>
          <p:cNvPr id="4" name="Footer Placeholder 3">
            <a:extLst>
              <a:ext uri="{FF2B5EF4-FFF2-40B4-BE49-F238E27FC236}">
                <a16:creationId xmlns:a16="http://schemas.microsoft.com/office/drawing/2014/main" id="{74CB8391-EAB4-50CE-7FC7-7CEB38FA1FA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6936732-2DB4-DC00-5360-B0ACE85BE2A3}"/>
              </a:ext>
            </a:extLst>
          </p:cNvPr>
          <p:cNvSpPr>
            <a:spLocks noGrp="1"/>
          </p:cNvSpPr>
          <p:nvPr>
            <p:ph type="sldNum" sz="quarter" idx="12"/>
          </p:nvPr>
        </p:nvSpPr>
        <p:spPr/>
        <p:txBody>
          <a:bodyPr/>
          <a:lstStyle/>
          <a:p>
            <a:fld id="{B7EB5B47-6F92-448A-9971-6BDD12138648}" type="slidenum">
              <a:rPr lang="en-US" smtClean="0"/>
              <a:t>37</a:t>
            </a:fld>
            <a:endParaRPr lang="en-US"/>
          </a:p>
        </p:txBody>
      </p:sp>
      <p:pic>
        <p:nvPicPr>
          <p:cNvPr id="6" name="Picture 5" descr="A graph showing the final sediment rating curve for the Big Blue River. The sediment load flattens out at the highest discharges.">
            <a:extLst>
              <a:ext uri="{FF2B5EF4-FFF2-40B4-BE49-F238E27FC236}">
                <a16:creationId xmlns:a16="http://schemas.microsoft.com/office/drawing/2014/main" id="{63AFD590-8AB2-9D9E-AAFE-BCCA1A543B5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99225" y="446986"/>
            <a:ext cx="4726075" cy="2982014"/>
          </a:xfrm>
          <a:prstGeom prst="rect">
            <a:avLst/>
          </a:prstGeom>
          <a:noFill/>
        </p:spPr>
      </p:pic>
      <p:sp>
        <p:nvSpPr>
          <p:cNvPr id="7" name="TextBox 6">
            <a:extLst>
              <a:ext uri="{FF2B5EF4-FFF2-40B4-BE49-F238E27FC236}">
                <a16:creationId xmlns:a16="http://schemas.microsoft.com/office/drawing/2014/main" id="{A125A8E0-C24A-5901-3D16-AFB305D2F550}"/>
              </a:ext>
            </a:extLst>
          </p:cNvPr>
          <p:cNvSpPr txBox="1"/>
          <p:nvPr/>
        </p:nvSpPr>
        <p:spPr>
          <a:xfrm>
            <a:off x="3543719" y="5194998"/>
            <a:ext cx="2488642" cy="1200329"/>
          </a:xfrm>
          <a:prstGeom prst="rect">
            <a:avLst/>
          </a:prstGeom>
          <a:noFill/>
          <a:ln>
            <a:solidFill>
              <a:schemeClr val="accent1">
                <a:shade val="95000"/>
                <a:satMod val="105000"/>
              </a:schemeClr>
            </a:solidFill>
          </a:ln>
        </p:spPr>
        <p:txBody>
          <a:bodyPr wrap="square" rtlCol="0">
            <a:spAutoFit/>
          </a:bodyPr>
          <a:lstStyle/>
          <a:p>
            <a:pPr marL="285750" indent="-285750">
              <a:buFont typeface="Arial" panose="020B0604020202020204" pitchFamily="34" charset="0"/>
              <a:buChar char="•"/>
            </a:pPr>
            <a:r>
              <a:rPr lang="en-US" dirty="0"/>
              <a:t>Storage Elevation Curve</a:t>
            </a:r>
          </a:p>
          <a:p>
            <a:pPr marL="285750" indent="-285750">
              <a:buFont typeface="Arial" panose="020B0604020202020204" pitchFamily="34" charset="0"/>
              <a:buChar char="•"/>
            </a:pPr>
            <a:r>
              <a:rPr lang="en-US" dirty="0"/>
              <a:t>Daily Flow</a:t>
            </a:r>
          </a:p>
          <a:p>
            <a:pPr marL="285750" indent="-285750">
              <a:buFont typeface="Arial" panose="020B0604020202020204" pitchFamily="34" charset="0"/>
              <a:buChar char="•"/>
            </a:pPr>
            <a:r>
              <a:rPr lang="en-US" dirty="0"/>
              <a:t>Bulk Density</a:t>
            </a:r>
          </a:p>
        </p:txBody>
      </p:sp>
      <p:sp>
        <p:nvSpPr>
          <p:cNvPr id="8" name="TextBox 7">
            <a:extLst>
              <a:ext uri="{FF2B5EF4-FFF2-40B4-BE49-F238E27FC236}">
                <a16:creationId xmlns:a16="http://schemas.microsoft.com/office/drawing/2014/main" id="{2AE1D40E-8169-F096-AED4-F8FA27785620}"/>
              </a:ext>
            </a:extLst>
          </p:cNvPr>
          <p:cNvSpPr txBox="1"/>
          <p:nvPr/>
        </p:nvSpPr>
        <p:spPr>
          <a:xfrm>
            <a:off x="8192337" y="5748995"/>
            <a:ext cx="2488642" cy="646331"/>
          </a:xfrm>
          <a:prstGeom prst="rect">
            <a:avLst/>
          </a:prstGeom>
          <a:noFill/>
          <a:ln>
            <a:solidFill>
              <a:schemeClr val="accent1">
                <a:shade val="95000"/>
                <a:satMod val="105000"/>
              </a:schemeClr>
            </a:solidFill>
          </a:ln>
        </p:spPr>
        <p:txBody>
          <a:bodyPr wrap="square" rtlCol="0">
            <a:spAutoFit/>
          </a:bodyPr>
          <a:lstStyle/>
          <a:p>
            <a:pPr marL="285750" indent="-285750">
              <a:buFont typeface="Arial" panose="020B0604020202020204" pitchFamily="34" charset="0"/>
              <a:buChar char="•"/>
            </a:pPr>
            <a:r>
              <a:rPr lang="en-US" dirty="0"/>
              <a:t>New Storage Elevation Curve</a:t>
            </a:r>
          </a:p>
        </p:txBody>
      </p:sp>
      <p:cxnSp>
        <p:nvCxnSpPr>
          <p:cNvPr id="10" name="Straight Arrow Connector 9">
            <a:extLst>
              <a:ext uri="{FF2B5EF4-FFF2-40B4-BE49-F238E27FC236}">
                <a16:creationId xmlns:a16="http://schemas.microsoft.com/office/drawing/2014/main" id="{3F9DD47D-6A40-8BCE-E7DF-0B6B162AE676}"/>
              </a:ext>
            </a:extLst>
          </p:cNvPr>
          <p:cNvCxnSpPr>
            <a:stCxn id="7" idx="3"/>
          </p:cNvCxnSpPr>
          <p:nvPr/>
        </p:nvCxnSpPr>
        <p:spPr>
          <a:xfrm>
            <a:off x="6032361" y="5795163"/>
            <a:ext cx="2096337" cy="276998"/>
          </a:xfrm>
          <a:prstGeom prst="straightConnector1">
            <a:avLst/>
          </a:prstGeom>
          <a:ln w="69850">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A696925F-45DE-80C0-1927-AE3A6F92CD5D}"/>
              </a:ext>
            </a:extLst>
          </p:cNvPr>
          <p:cNvSpPr txBox="1"/>
          <p:nvPr/>
        </p:nvSpPr>
        <p:spPr>
          <a:xfrm>
            <a:off x="3607358" y="2190910"/>
            <a:ext cx="2488642" cy="646331"/>
          </a:xfrm>
          <a:prstGeom prst="rect">
            <a:avLst/>
          </a:prstGeom>
          <a:noFill/>
          <a:ln>
            <a:solidFill>
              <a:schemeClr val="accent1">
                <a:shade val="95000"/>
                <a:satMod val="105000"/>
              </a:schemeClr>
            </a:solidFill>
          </a:ln>
        </p:spPr>
        <p:txBody>
          <a:bodyPr wrap="square" rtlCol="0">
            <a:spAutoFit/>
          </a:bodyPr>
          <a:lstStyle/>
          <a:p>
            <a:pPr marL="285750" indent="-285750">
              <a:buFont typeface="Arial" panose="020B0604020202020204" pitchFamily="34" charset="0"/>
              <a:buChar char="•"/>
            </a:pPr>
            <a:r>
              <a:rPr lang="en-US" dirty="0"/>
              <a:t>Download Coupled Q, C Qs data</a:t>
            </a:r>
          </a:p>
        </p:txBody>
      </p:sp>
      <p:cxnSp>
        <p:nvCxnSpPr>
          <p:cNvPr id="12" name="Straight Arrow Connector 11">
            <a:extLst>
              <a:ext uri="{FF2B5EF4-FFF2-40B4-BE49-F238E27FC236}">
                <a16:creationId xmlns:a16="http://schemas.microsoft.com/office/drawing/2014/main" id="{72C2871B-561F-2B0B-AA09-CDE432ADD6CC}"/>
              </a:ext>
            </a:extLst>
          </p:cNvPr>
          <p:cNvCxnSpPr>
            <a:cxnSpLocks/>
          </p:cNvCxnSpPr>
          <p:nvPr/>
        </p:nvCxnSpPr>
        <p:spPr>
          <a:xfrm>
            <a:off x="6096000" y="2384416"/>
            <a:ext cx="1103225" cy="0"/>
          </a:xfrm>
          <a:prstGeom prst="straightConnector1">
            <a:avLst/>
          </a:prstGeom>
          <a:ln w="6985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538A4464-3D07-AF72-9FF8-690FFEBA09CA}"/>
              </a:ext>
            </a:extLst>
          </p:cNvPr>
          <p:cNvCxnSpPr>
            <a:cxnSpLocks/>
            <a:endCxn id="13" idx="3"/>
          </p:cNvCxnSpPr>
          <p:nvPr/>
        </p:nvCxnSpPr>
        <p:spPr>
          <a:xfrm flipH="1">
            <a:off x="6533941" y="3429000"/>
            <a:ext cx="665284" cy="582917"/>
          </a:xfrm>
          <a:prstGeom prst="straightConnector1">
            <a:avLst/>
          </a:prstGeom>
          <a:ln w="69850">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57B5858C-F122-4E11-526E-E5120B9CC2F3}"/>
              </a:ext>
            </a:extLst>
          </p:cNvPr>
          <p:cNvSpPr txBox="1"/>
          <p:nvPr/>
        </p:nvSpPr>
        <p:spPr>
          <a:xfrm>
            <a:off x="4045299" y="3827251"/>
            <a:ext cx="2488642" cy="369332"/>
          </a:xfrm>
          <a:prstGeom prst="rect">
            <a:avLst/>
          </a:prstGeom>
          <a:noFill/>
          <a:ln>
            <a:solidFill>
              <a:schemeClr val="tx1"/>
            </a:solidFill>
          </a:ln>
        </p:spPr>
        <p:txBody>
          <a:bodyPr wrap="square">
            <a:spAutoFit/>
          </a:bodyPr>
          <a:lstStyle/>
          <a:p>
            <a:r>
              <a:rPr lang="en-US" dirty="0"/>
              <a:t>Sediment Time Series</a:t>
            </a:r>
          </a:p>
        </p:txBody>
      </p:sp>
      <p:sp>
        <p:nvSpPr>
          <p:cNvPr id="15" name="TextBox 14">
            <a:extLst>
              <a:ext uri="{FF2B5EF4-FFF2-40B4-BE49-F238E27FC236}">
                <a16:creationId xmlns:a16="http://schemas.microsoft.com/office/drawing/2014/main" id="{600B096B-D687-5630-92F6-396FE1EA47FB}"/>
              </a:ext>
            </a:extLst>
          </p:cNvPr>
          <p:cNvSpPr txBox="1"/>
          <p:nvPr/>
        </p:nvSpPr>
        <p:spPr>
          <a:xfrm>
            <a:off x="4851679" y="3068074"/>
            <a:ext cx="2488642" cy="369332"/>
          </a:xfrm>
          <a:prstGeom prst="rect">
            <a:avLst/>
          </a:prstGeom>
          <a:noFill/>
        </p:spPr>
        <p:txBody>
          <a:bodyPr wrap="square">
            <a:spAutoFit/>
          </a:bodyPr>
          <a:lstStyle/>
          <a:p>
            <a:r>
              <a:rPr lang="en-US" dirty="0"/>
              <a:t>Flow Times Series</a:t>
            </a:r>
          </a:p>
        </p:txBody>
      </p:sp>
      <p:cxnSp>
        <p:nvCxnSpPr>
          <p:cNvPr id="16" name="Straight Arrow Connector 15">
            <a:extLst>
              <a:ext uri="{FF2B5EF4-FFF2-40B4-BE49-F238E27FC236}">
                <a16:creationId xmlns:a16="http://schemas.microsoft.com/office/drawing/2014/main" id="{62DBBEAE-8620-FFA6-97E6-07F3A2789CEF}"/>
              </a:ext>
            </a:extLst>
          </p:cNvPr>
          <p:cNvCxnSpPr>
            <a:cxnSpLocks/>
          </p:cNvCxnSpPr>
          <p:nvPr/>
        </p:nvCxnSpPr>
        <p:spPr>
          <a:xfrm flipH="1">
            <a:off x="5871882" y="3437406"/>
            <a:ext cx="96839" cy="462241"/>
          </a:xfrm>
          <a:prstGeom prst="straightConnector1">
            <a:avLst/>
          </a:prstGeom>
          <a:ln w="69850">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481F80C7-7D75-45B1-6BBF-6F4274CCB61A}"/>
              </a:ext>
            </a:extLst>
          </p:cNvPr>
          <p:cNvCxnSpPr>
            <a:cxnSpLocks/>
          </p:cNvCxnSpPr>
          <p:nvPr/>
        </p:nvCxnSpPr>
        <p:spPr>
          <a:xfrm flipH="1">
            <a:off x="5162341" y="4274178"/>
            <a:ext cx="224118" cy="826740"/>
          </a:xfrm>
          <a:prstGeom prst="straightConnector1">
            <a:avLst/>
          </a:prstGeom>
          <a:ln w="698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81004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20AF56-B7B1-3D34-5347-9E5B7CA26F0F}"/>
              </a:ext>
            </a:extLst>
          </p:cNvPr>
          <p:cNvSpPr>
            <a:spLocks noGrp="1"/>
          </p:cNvSpPr>
          <p:nvPr>
            <p:ph type="title"/>
          </p:nvPr>
        </p:nvSpPr>
        <p:spPr>
          <a:xfrm>
            <a:off x="448657" y="2216861"/>
            <a:ext cx="3048000" cy="832920"/>
          </a:xfrm>
        </p:spPr>
        <p:txBody>
          <a:bodyPr/>
          <a:lstStyle/>
          <a:p>
            <a:r>
              <a:rPr lang="en-US" dirty="0"/>
              <a:t>Questions?</a:t>
            </a:r>
          </a:p>
        </p:txBody>
      </p:sp>
      <p:sp>
        <p:nvSpPr>
          <p:cNvPr id="4" name="Footer Placeholder 3">
            <a:extLst>
              <a:ext uri="{FF2B5EF4-FFF2-40B4-BE49-F238E27FC236}">
                <a16:creationId xmlns:a16="http://schemas.microsoft.com/office/drawing/2014/main" id="{8F3BBA41-4D79-09C7-21C5-9CE157A4267A}"/>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19058FB9-E301-D1E2-C2CC-192845AF9ECC}"/>
              </a:ext>
            </a:extLst>
          </p:cNvPr>
          <p:cNvSpPr>
            <a:spLocks noGrp="1"/>
          </p:cNvSpPr>
          <p:nvPr>
            <p:ph type="sldNum" sz="quarter" idx="12"/>
          </p:nvPr>
        </p:nvSpPr>
        <p:spPr/>
        <p:txBody>
          <a:bodyPr/>
          <a:lstStyle/>
          <a:p>
            <a:endParaRPr lang="en-US" dirty="0"/>
          </a:p>
        </p:txBody>
      </p:sp>
      <p:pic>
        <p:nvPicPr>
          <p:cNvPr id="9" name="Picture 8" descr="A picture containing water, outdoor, lake, pond&#10;&#10;Description automatically generated">
            <a:extLst>
              <a:ext uri="{FF2B5EF4-FFF2-40B4-BE49-F238E27FC236}">
                <a16:creationId xmlns:a16="http://schemas.microsoft.com/office/drawing/2014/main" id="{683E9A71-4998-3613-2789-94E3134076BC}"/>
              </a:ext>
            </a:extLst>
          </p:cNvPr>
          <p:cNvPicPr>
            <a:picLocks noChangeAspect="1"/>
          </p:cNvPicPr>
          <p:nvPr/>
        </p:nvPicPr>
        <p:blipFill rotWithShape="1">
          <a:blip r:embed="rId3"/>
          <a:srcRect t="9556" b="8444"/>
          <a:stretch/>
        </p:blipFill>
        <p:spPr>
          <a:xfrm>
            <a:off x="3825240" y="-1"/>
            <a:ext cx="8366760" cy="6860743"/>
          </a:xfrm>
          <a:prstGeom prst="rect">
            <a:avLst/>
          </a:prstGeom>
        </p:spPr>
      </p:pic>
    </p:spTree>
    <p:extLst>
      <p:ext uri="{BB962C8B-B14F-4D97-AF65-F5344CB8AC3E}">
        <p14:creationId xmlns:p14="http://schemas.microsoft.com/office/powerpoint/2010/main" val="31822918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1A06FA9-D694-7070-64AE-AC70D01727AD}"/>
              </a:ext>
            </a:extLst>
          </p:cNvPr>
          <p:cNvSpPr>
            <a:spLocks noGrp="1"/>
          </p:cNvSpPr>
          <p:nvPr>
            <p:ph sz="quarter" idx="10"/>
          </p:nvPr>
        </p:nvSpPr>
        <p:spPr>
          <a:xfrm>
            <a:off x="266700" y="1426866"/>
            <a:ext cx="11658600" cy="5202534"/>
          </a:xfrm>
        </p:spPr>
        <p:txBody>
          <a:bodyPr numCol="1"/>
          <a:lstStyle/>
          <a:p>
            <a:pPr marL="457200" indent="-457200">
              <a:buFont typeface="+mj-lt"/>
              <a:buAutoNum type="arabicPeriod"/>
            </a:pPr>
            <a:r>
              <a:rPr lang="en-US" sz="4000" dirty="0"/>
              <a:t>Trendline</a:t>
            </a:r>
          </a:p>
          <a:p>
            <a:pPr marL="457200" indent="-457200">
              <a:buFont typeface="+mj-lt"/>
              <a:buAutoNum type="arabicPeriod"/>
            </a:pPr>
            <a:r>
              <a:rPr lang="en-US" sz="4000" dirty="0"/>
              <a:t>Sediment Budget (HMS)</a:t>
            </a:r>
          </a:p>
          <a:p>
            <a:pPr marL="457200" indent="-457200">
              <a:buFont typeface="+mj-lt"/>
              <a:buAutoNum type="arabicPeriod"/>
            </a:pPr>
            <a:r>
              <a:rPr lang="en-US" sz="4000" dirty="0"/>
              <a:t>Numerical Model</a:t>
            </a:r>
          </a:p>
        </p:txBody>
      </p:sp>
      <p:sp>
        <p:nvSpPr>
          <p:cNvPr id="3" name="Title 2">
            <a:extLst>
              <a:ext uri="{FF2B5EF4-FFF2-40B4-BE49-F238E27FC236}">
                <a16:creationId xmlns:a16="http://schemas.microsoft.com/office/drawing/2014/main" id="{8CE34D1B-CEEB-623A-D1EB-04D86AB0BE71}"/>
              </a:ext>
            </a:extLst>
          </p:cNvPr>
          <p:cNvSpPr>
            <a:spLocks noGrp="1"/>
          </p:cNvSpPr>
          <p:nvPr>
            <p:ph type="title"/>
          </p:nvPr>
        </p:nvSpPr>
        <p:spPr/>
        <p:txBody>
          <a:bodyPr/>
          <a:lstStyle/>
          <a:p>
            <a:r>
              <a:rPr lang="en-US" dirty="0"/>
              <a:t>How to determine the Future Without Sediment Management?</a:t>
            </a:r>
          </a:p>
        </p:txBody>
      </p:sp>
      <p:sp>
        <p:nvSpPr>
          <p:cNvPr id="4" name="Footer Placeholder 3">
            <a:extLst>
              <a:ext uri="{FF2B5EF4-FFF2-40B4-BE49-F238E27FC236}">
                <a16:creationId xmlns:a16="http://schemas.microsoft.com/office/drawing/2014/main" id="{AFBFAB9A-5F1B-C70C-7397-B0BF032B09DE}"/>
              </a:ext>
            </a:extLst>
          </p:cNvPr>
          <p:cNvSpPr>
            <a:spLocks noGrp="1"/>
          </p:cNvSpPr>
          <p:nvPr>
            <p:ph type="ftr" sz="quarter" idx="12"/>
          </p:nvPr>
        </p:nvSpPr>
        <p:spPr/>
        <p:txBody>
          <a:bodyPr/>
          <a:lstStyle/>
          <a:p>
            <a:r>
              <a:rPr lang="en-US"/>
              <a:t>DRAFT</a:t>
            </a:r>
            <a:endParaRPr lang="en-US" dirty="0"/>
          </a:p>
        </p:txBody>
      </p:sp>
    </p:spTree>
    <p:extLst>
      <p:ext uri="{BB962C8B-B14F-4D97-AF65-F5344CB8AC3E}">
        <p14:creationId xmlns:p14="http://schemas.microsoft.com/office/powerpoint/2010/main" val="16426450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1A06FA9-D694-7070-64AE-AC70D01727AD}"/>
              </a:ext>
            </a:extLst>
          </p:cNvPr>
          <p:cNvSpPr>
            <a:spLocks noGrp="1"/>
          </p:cNvSpPr>
          <p:nvPr>
            <p:ph sz="quarter" idx="10"/>
          </p:nvPr>
        </p:nvSpPr>
        <p:spPr>
          <a:xfrm>
            <a:off x="266700" y="1426866"/>
            <a:ext cx="11658600" cy="5202534"/>
          </a:xfrm>
        </p:spPr>
        <p:txBody>
          <a:bodyPr/>
          <a:lstStyle/>
          <a:p>
            <a:pPr marL="457200" indent="-457200">
              <a:buFont typeface="+mj-lt"/>
              <a:buAutoNum type="arabicPeriod"/>
            </a:pPr>
            <a:r>
              <a:rPr lang="en-US" sz="4000" b="1" dirty="0"/>
              <a:t>Trendline</a:t>
            </a:r>
          </a:p>
          <a:p>
            <a:pPr marL="457200" indent="-457200">
              <a:buFont typeface="+mj-lt"/>
              <a:buAutoNum type="arabicPeriod"/>
            </a:pPr>
            <a:r>
              <a:rPr lang="en-US" sz="4000" dirty="0"/>
              <a:t>Sediment Budget</a:t>
            </a:r>
          </a:p>
          <a:p>
            <a:pPr marL="457200" indent="-457200">
              <a:buFont typeface="+mj-lt"/>
              <a:buAutoNum type="arabicPeriod"/>
            </a:pPr>
            <a:r>
              <a:rPr lang="en-US" sz="4000" dirty="0"/>
              <a:t>Numerical Model</a:t>
            </a:r>
          </a:p>
        </p:txBody>
      </p:sp>
      <p:sp>
        <p:nvSpPr>
          <p:cNvPr id="3" name="Title 2">
            <a:extLst>
              <a:ext uri="{FF2B5EF4-FFF2-40B4-BE49-F238E27FC236}">
                <a16:creationId xmlns:a16="http://schemas.microsoft.com/office/drawing/2014/main" id="{8CE34D1B-CEEB-623A-D1EB-04D86AB0BE71}"/>
              </a:ext>
            </a:extLst>
          </p:cNvPr>
          <p:cNvSpPr>
            <a:spLocks noGrp="1"/>
          </p:cNvSpPr>
          <p:nvPr>
            <p:ph type="title"/>
          </p:nvPr>
        </p:nvSpPr>
        <p:spPr/>
        <p:txBody>
          <a:bodyPr/>
          <a:lstStyle/>
          <a:p>
            <a:r>
              <a:rPr lang="en-US" dirty="0"/>
              <a:t>How to determine the Future Without Sediment Management?</a:t>
            </a:r>
          </a:p>
        </p:txBody>
      </p:sp>
      <p:sp>
        <p:nvSpPr>
          <p:cNvPr id="4" name="Footer Placeholder 3">
            <a:extLst>
              <a:ext uri="{FF2B5EF4-FFF2-40B4-BE49-F238E27FC236}">
                <a16:creationId xmlns:a16="http://schemas.microsoft.com/office/drawing/2014/main" id="{AFBFAB9A-5F1B-C70C-7397-B0BF032B09DE}"/>
              </a:ext>
            </a:extLst>
          </p:cNvPr>
          <p:cNvSpPr>
            <a:spLocks noGrp="1"/>
          </p:cNvSpPr>
          <p:nvPr>
            <p:ph type="ftr" sz="quarter" idx="12"/>
          </p:nvPr>
        </p:nvSpPr>
        <p:spPr/>
        <p:txBody>
          <a:bodyPr/>
          <a:lstStyle/>
          <a:p>
            <a:r>
              <a:rPr lang="en-US" dirty="0"/>
              <a:t>DRAFT</a:t>
            </a:r>
          </a:p>
        </p:txBody>
      </p:sp>
      <p:pic>
        <p:nvPicPr>
          <p:cNvPr id="27" name="Picture 26">
            <a:extLst>
              <a:ext uri="{FF2B5EF4-FFF2-40B4-BE49-F238E27FC236}">
                <a16:creationId xmlns:a16="http://schemas.microsoft.com/office/drawing/2014/main" id="{EBC05C95-AB16-B60D-EADB-4F629D3BBD94}"/>
              </a:ext>
            </a:extLst>
          </p:cNvPr>
          <p:cNvPicPr>
            <a:picLocks noChangeAspect="1"/>
          </p:cNvPicPr>
          <p:nvPr/>
        </p:nvPicPr>
        <p:blipFill>
          <a:blip r:embed="rId2"/>
          <a:stretch>
            <a:fillRect/>
          </a:stretch>
        </p:blipFill>
        <p:spPr>
          <a:xfrm>
            <a:off x="5605465" y="1048512"/>
            <a:ext cx="6046470" cy="2758440"/>
          </a:xfrm>
          <a:prstGeom prst="rect">
            <a:avLst/>
          </a:prstGeom>
        </p:spPr>
      </p:pic>
      <p:sp>
        <p:nvSpPr>
          <p:cNvPr id="28" name="TextBox 27">
            <a:extLst>
              <a:ext uri="{FF2B5EF4-FFF2-40B4-BE49-F238E27FC236}">
                <a16:creationId xmlns:a16="http://schemas.microsoft.com/office/drawing/2014/main" id="{8AA28550-D060-6D2E-B44B-BB02079E568A}"/>
              </a:ext>
            </a:extLst>
          </p:cNvPr>
          <p:cNvSpPr txBox="1"/>
          <p:nvPr/>
        </p:nvSpPr>
        <p:spPr>
          <a:xfrm>
            <a:off x="2029766" y="4110228"/>
            <a:ext cx="9930585" cy="3046988"/>
          </a:xfrm>
          <a:prstGeom prst="rect">
            <a:avLst/>
          </a:prstGeom>
          <a:noFill/>
        </p:spPr>
        <p:txBody>
          <a:bodyPr wrap="square" rtlCol="0">
            <a:spAutoFit/>
          </a:bodyPr>
          <a:lstStyle/>
          <a:p>
            <a:r>
              <a:rPr lang="en-US" sz="4800" b="1" dirty="0"/>
              <a:t>Qs = </a:t>
            </a:r>
            <a:r>
              <a:rPr lang="el-GR" sz="4800" b="1" dirty="0"/>
              <a:t>Δ </a:t>
            </a:r>
            <a:r>
              <a:rPr lang="en-US" sz="4800" b="1" dirty="0"/>
              <a:t>Vol / Years</a:t>
            </a:r>
          </a:p>
          <a:p>
            <a:endParaRPr lang="en-US" sz="4800" b="1" dirty="0"/>
          </a:p>
          <a:p>
            <a:r>
              <a:rPr lang="en-US" sz="4800" b="1" dirty="0"/>
              <a:t>Future deposition = Qs * Years</a:t>
            </a:r>
          </a:p>
          <a:p>
            <a:endParaRPr lang="en-US" sz="4800" b="1" dirty="0"/>
          </a:p>
        </p:txBody>
      </p:sp>
    </p:spTree>
    <p:extLst>
      <p:ext uri="{BB962C8B-B14F-4D97-AF65-F5344CB8AC3E}">
        <p14:creationId xmlns:p14="http://schemas.microsoft.com/office/powerpoint/2010/main" val="33998892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B1B1CF-6B60-C934-3D35-E8FA5661376F}"/>
              </a:ext>
            </a:extLst>
          </p:cNvPr>
          <p:cNvSpPr>
            <a:spLocks noGrp="1"/>
          </p:cNvSpPr>
          <p:nvPr>
            <p:ph type="title"/>
          </p:nvPr>
        </p:nvSpPr>
        <p:spPr/>
        <p:txBody>
          <a:bodyPr/>
          <a:lstStyle/>
          <a:p>
            <a:r>
              <a:rPr lang="en-US" dirty="0"/>
              <a:t>In-Class EXAMPLE</a:t>
            </a:r>
          </a:p>
        </p:txBody>
      </p:sp>
      <p:sp>
        <p:nvSpPr>
          <p:cNvPr id="3" name="Content Placeholder 2">
            <a:extLst>
              <a:ext uri="{FF2B5EF4-FFF2-40B4-BE49-F238E27FC236}">
                <a16:creationId xmlns:a16="http://schemas.microsoft.com/office/drawing/2014/main" id="{C09CAAB6-98FB-A570-99AC-28CDA71DBCF8}"/>
              </a:ext>
            </a:extLst>
          </p:cNvPr>
          <p:cNvSpPr>
            <a:spLocks noGrp="1"/>
          </p:cNvSpPr>
          <p:nvPr>
            <p:ph idx="1"/>
          </p:nvPr>
        </p:nvSpPr>
        <p:spPr>
          <a:xfrm>
            <a:off x="266700" y="1223105"/>
            <a:ext cx="11658600" cy="959194"/>
          </a:xfrm>
        </p:spPr>
        <p:txBody>
          <a:bodyPr/>
          <a:lstStyle/>
          <a:p>
            <a:r>
              <a:rPr lang="en-US" dirty="0"/>
              <a:t>Based on the following pool volumes for Tuttle Creek Lake, estimate the remaining multipurpose pool volume in 2074.</a:t>
            </a:r>
          </a:p>
          <a:p>
            <a:endParaRPr lang="en-US" dirty="0"/>
          </a:p>
        </p:txBody>
      </p:sp>
      <p:sp>
        <p:nvSpPr>
          <p:cNvPr id="4" name="Footer Placeholder 3">
            <a:extLst>
              <a:ext uri="{FF2B5EF4-FFF2-40B4-BE49-F238E27FC236}">
                <a16:creationId xmlns:a16="http://schemas.microsoft.com/office/drawing/2014/main" id="{A84A736E-3AD2-6977-21EE-D992A7FFE189}"/>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5C9B0AD3-E974-82DC-33A7-A6E0B3A4343E}"/>
              </a:ext>
            </a:extLst>
          </p:cNvPr>
          <p:cNvSpPr>
            <a:spLocks noGrp="1"/>
          </p:cNvSpPr>
          <p:nvPr>
            <p:ph type="sldNum" sz="quarter" idx="12"/>
          </p:nvPr>
        </p:nvSpPr>
        <p:spPr/>
        <p:txBody>
          <a:bodyPr/>
          <a:lstStyle/>
          <a:p>
            <a:endParaRPr lang="en-US" dirty="0"/>
          </a:p>
        </p:txBody>
      </p:sp>
      <p:graphicFrame>
        <p:nvGraphicFramePr>
          <p:cNvPr id="6" name="Table 5">
            <a:extLst>
              <a:ext uri="{FF2B5EF4-FFF2-40B4-BE49-F238E27FC236}">
                <a16:creationId xmlns:a16="http://schemas.microsoft.com/office/drawing/2014/main" id="{B903AB77-E96D-EBC1-F91D-504E79EF9EBC}"/>
              </a:ext>
            </a:extLst>
          </p:cNvPr>
          <p:cNvGraphicFramePr>
            <a:graphicFrameLocks noGrp="1"/>
          </p:cNvGraphicFramePr>
          <p:nvPr/>
        </p:nvGraphicFramePr>
        <p:xfrm>
          <a:off x="115505" y="2443504"/>
          <a:ext cx="11896823" cy="4105722"/>
        </p:xfrm>
        <a:graphic>
          <a:graphicData uri="http://schemas.openxmlformats.org/drawingml/2006/table">
            <a:tbl>
              <a:tblPr firstRow="1" firstCol="1" bandRow="1">
                <a:tableStyleId>{D7AC3CCA-C797-4891-BE02-D94E43425B78}</a:tableStyleId>
              </a:tblPr>
              <a:tblGrid>
                <a:gridCol w="1621977">
                  <a:extLst>
                    <a:ext uri="{9D8B030D-6E8A-4147-A177-3AD203B41FA5}">
                      <a16:colId xmlns:a16="http://schemas.microsoft.com/office/drawing/2014/main" val="3594587413"/>
                    </a:ext>
                  </a:extLst>
                </a:gridCol>
                <a:gridCol w="2663830">
                  <a:extLst>
                    <a:ext uri="{9D8B030D-6E8A-4147-A177-3AD203B41FA5}">
                      <a16:colId xmlns:a16="http://schemas.microsoft.com/office/drawing/2014/main" val="529243707"/>
                    </a:ext>
                  </a:extLst>
                </a:gridCol>
                <a:gridCol w="2633472">
                  <a:extLst>
                    <a:ext uri="{9D8B030D-6E8A-4147-A177-3AD203B41FA5}">
                      <a16:colId xmlns:a16="http://schemas.microsoft.com/office/drawing/2014/main" val="884605193"/>
                    </a:ext>
                  </a:extLst>
                </a:gridCol>
                <a:gridCol w="4977544">
                  <a:extLst>
                    <a:ext uri="{9D8B030D-6E8A-4147-A177-3AD203B41FA5}">
                      <a16:colId xmlns:a16="http://schemas.microsoft.com/office/drawing/2014/main" val="3944087451"/>
                    </a:ext>
                  </a:extLst>
                </a:gridCol>
              </a:tblGrid>
              <a:tr h="689029">
                <a:tc>
                  <a:txBody>
                    <a:bodyPr/>
                    <a:lstStyle/>
                    <a:p>
                      <a:pPr marL="0" marR="0" algn="ctr">
                        <a:lnSpc>
                          <a:spcPct val="107000"/>
                        </a:lnSpc>
                        <a:spcBef>
                          <a:spcPts val="0"/>
                        </a:spcBef>
                        <a:spcAft>
                          <a:spcPts val="0"/>
                        </a:spcAft>
                      </a:pPr>
                      <a:r>
                        <a:rPr lang="en-US" sz="2400">
                          <a:effectLst/>
                        </a:rPr>
                        <a:t>Year</a:t>
                      </a:r>
                      <a:endParaRPr lang="en-US" sz="2800">
                        <a:effectLst/>
                        <a:latin typeface="Arial" panose="020B0604020202020204" pitchFamily="34" charset="0"/>
                        <a:ea typeface="Calibri" panose="020F0502020204030204" pitchFamily="34" charset="0"/>
                        <a:cs typeface="Times New Roman" panose="02020603050405020304" pitchFamily="18" charset="0"/>
                      </a:endParaRPr>
                    </a:p>
                  </a:txBody>
                  <a:tcPr marL="150363" marR="150363" marT="0" marB="0" anchor="ctr"/>
                </a:tc>
                <a:tc>
                  <a:txBody>
                    <a:bodyPr/>
                    <a:lstStyle/>
                    <a:p>
                      <a:pPr marL="0" marR="0" algn="ctr">
                        <a:lnSpc>
                          <a:spcPct val="107000"/>
                        </a:lnSpc>
                        <a:spcBef>
                          <a:spcPts val="0"/>
                        </a:spcBef>
                        <a:spcAft>
                          <a:spcPts val="0"/>
                        </a:spcAft>
                      </a:pPr>
                      <a:r>
                        <a:rPr lang="en-US" sz="2400">
                          <a:effectLst/>
                        </a:rPr>
                        <a:t>Multipurpose Pool Volume (ac-ft)</a:t>
                      </a:r>
                      <a:endParaRPr lang="en-US" sz="2800">
                        <a:effectLst/>
                        <a:latin typeface="Arial" panose="020B0604020202020204" pitchFamily="34" charset="0"/>
                        <a:ea typeface="Calibri" panose="020F0502020204030204" pitchFamily="34" charset="0"/>
                        <a:cs typeface="Times New Roman" panose="02020603050405020304" pitchFamily="18" charset="0"/>
                      </a:endParaRPr>
                    </a:p>
                  </a:txBody>
                  <a:tcPr marL="150363" marR="150363" marT="0" marB="0" anchor="ctr"/>
                </a:tc>
                <a:tc>
                  <a:txBody>
                    <a:bodyPr/>
                    <a:lstStyle/>
                    <a:p>
                      <a:pPr marL="0" marR="0" algn="ctr">
                        <a:lnSpc>
                          <a:spcPct val="107000"/>
                        </a:lnSpc>
                        <a:spcBef>
                          <a:spcPts val="0"/>
                        </a:spcBef>
                        <a:spcAft>
                          <a:spcPts val="0"/>
                        </a:spcAft>
                      </a:pPr>
                      <a:r>
                        <a:rPr lang="en-US" sz="2400">
                          <a:effectLst/>
                        </a:rPr>
                        <a:t>Flood Control Pool Volume (ac-ft)</a:t>
                      </a:r>
                      <a:endParaRPr lang="en-US" sz="2800">
                        <a:effectLst/>
                        <a:latin typeface="Arial" panose="020B0604020202020204" pitchFamily="34" charset="0"/>
                        <a:ea typeface="Calibri" panose="020F0502020204030204" pitchFamily="34" charset="0"/>
                        <a:cs typeface="Times New Roman" panose="02020603050405020304" pitchFamily="18" charset="0"/>
                      </a:endParaRPr>
                    </a:p>
                  </a:txBody>
                  <a:tcPr marL="150363" marR="150363" marT="0" marB="0" anchor="ctr"/>
                </a:tc>
                <a:tc>
                  <a:txBody>
                    <a:bodyPr/>
                    <a:lstStyle/>
                    <a:p>
                      <a:pPr marL="0" marR="0" algn="ctr">
                        <a:lnSpc>
                          <a:spcPct val="107000"/>
                        </a:lnSpc>
                        <a:spcBef>
                          <a:spcPts val="0"/>
                        </a:spcBef>
                        <a:spcAft>
                          <a:spcPts val="0"/>
                        </a:spcAft>
                      </a:pPr>
                      <a:r>
                        <a:rPr lang="en-US" sz="2400">
                          <a:effectLst/>
                        </a:rPr>
                        <a:t>Data Type</a:t>
                      </a:r>
                      <a:endParaRPr lang="en-US" sz="2800">
                        <a:effectLst/>
                        <a:latin typeface="Arial" panose="020B0604020202020204" pitchFamily="34" charset="0"/>
                        <a:ea typeface="Calibri" panose="020F0502020204030204" pitchFamily="34" charset="0"/>
                        <a:cs typeface="Times New Roman" panose="02020603050405020304" pitchFamily="18" charset="0"/>
                      </a:endParaRPr>
                    </a:p>
                  </a:txBody>
                  <a:tcPr marL="150363" marR="150363" marT="0" marB="0" anchor="ctr"/>
                </a:tc>
                <a:extLst>
                  <a:ext uri="{0D108BD9-81ED-4DB2-BD59-A6C34878D82A}">
                    <a16:rowId xmlns:a16="http://schemas.microsoft.com/office/drawing/2014/main" val="1062653930"/>
                  </a:ext>
                </a:extLst>
              </a:tr>
              <a:tr h="303518">
                <a:tc>
                  <a:txBody>
                    <a:bodyPr/>
                    <a:lstStyle/>
                    <a:p>
                      <a:pPr marL="0" marR="0" algn="ctr">
                        <a:lnSpc>
                          <a:spcPct val="107000"/>
                        </a:lnSpc>
                        <a:spcBef>
                          <a:spcPts val="0"/>
                        </a:spcBef>
                        <a:spcAft>
                          <a:spcPts val="0"/>
                        </a:spcAft>
                      </a:pPr>
                      <a:r>
                        <a:rPr lang="en-US" sz="2400" dirty="0">
                          <a:effectLst/>
                        </a:rPr>
                        <a:t>1962</a:t>
                      </a:r>
                      <a:endParaRPr lang="en-US" sz="2800" dirty="0">
                        <a:effectLst/>
                        <a:latin typeface="Arial" panose="020B0604020202020204" pitchFamily="34" charset="0"/>
                        <a:ea typeface="Calibri" panose="020F0502020204030204" pitchFamily="34" charset="0"/>
                        <a:cs typeface="Times New Roman" panose="02020603050405020304" pitchFamily="18" charset="0"/>
                      </a:endParaRPr>
                    </a:p>
                  </a:txBody>
                  <a:tcPr marL="150363" marR="150363" marT="0" marB="0" anchor="ctr"/>
                </a:tc>
                <a:tc>
                  <a:txBody>
                    <a:bodyPr/>
                    <a:lstStyle/>
                    <a:p>
                      <a:pPr marL="0" marR="0" algn="ctr">
                        <a:lnSpc>
                          <a:spcPct val="107000"/>
                        </a:lnSpc>
                        <a:spcBef>
                          <a:spcPts val="0"/>
                        </a:spcBef>
                        <a:spcAft>
                          <a:spcPts val="0"/>
                        </a:spcAft>
                      </a:pPr>
                      <a:r>
                        <a:rPr lang="en-US" sz="2400">
                          <a:effectLst/>
                        </a:rPr>
                        <a:t>424,312</a:t>
                      </a:r>
                      <a:endParaRPr lang="en-US" sz="2800">
                        <a:effectLst/>
                        <a:latin typeface="Arial" panose="020B0604020202020204" pitchFamily="34" charset="0"/>
                        <a:ea typeface="Calibri" panose="020F0502020204030204" pitchFamily="34" charset="0"/>
                        <a:cs typeface="Times New Roman" panose="02020603050405020304" pitchFamily="18" charset="0"/>
                      </a:endParaRPr>
                    </a:p>
                  </a:txBody>
                  <a:tcPr marL="150363" marR="150363" marT="0" marB="0" anchor="ctr"/>
                </a:tc>
                <a:tc>
                  <a:txBody>
                    <a:bodyPr/>
                    <a:lstStyle/>
                    <a:p>
                      <a:pPr marL="0" marR="0" algn="ctr">
                        <a:lnSpc>
                          <a:spcPct val="107000"/>
                        </a:lnSpc>
                        <a:spcBef>
                          <a:spcPts val="0"/>
                        </a:spcBef>
                        <a:spcAft>
                          <a:spcPts val="0"/>
                        </a:spcAft>
                      </a:pPr>
                      <a:r>
                        <a:rPr lang="en-US" sz="2400">
                          <a:effectLst/>
                        </a:rPr>
                        <a:t> 1,942,705 </a:t>
                      </a:r>
                      <a:endParaRPr lang="en-US" sz="2800">
                        <a:effectLst/>
                        <a:latin typeface="Arial" panose="020B0604020202020204" pitchFamily="34" charset="0"/>
                        <a:ea typeface="Calibri" panose="020F0502020204030204" pitchFamily="34" charset="0"/>
                        <a:cs typeface="Times New Roman" panose="02020603050405020304" pitchFamily="18" charset="0"/>
                      </a:endParaRPr>
                    </a:p>
                  </a:txBody>
                  <a:tcPr marL="150363" marR="150363" marT="0" marB="0" anchor="ctr"/>
                </a:tc>
                <a:tc>
                  <a:txBody>
                    <a:bodyPr/>
                    <a:lstStyle/>
                    <a:p>
                      <a:pPr marL="0" marR="0" algn="ctr">
                        <a:lnSpc>
                          <a:spcPct val="107000"/>
                        </a:lnSpc>
                        <a:spcBef>
                          <a:spcPts val="0"/>
                        </a:spcBef>
                        <a:spcAft>
                          <a:spcPts val="0"/>
                        </a:spcAft>
                      </a:pPr>
                      <a:r>
                        <a:rPr lang="en-US" sz="2400">
                          <a:effectLst/>
                        </a:rPr>
                        <a:t>Sedimentation Ranglines</a:t>
                      </a:r>
                      <a:endParaRPr lang="en-US" sz="2800">
                        <a:effectLst/>
                        <a:latin typeface="Arial" panose="020B0604020202020204" pitchFamily="34" charset="0"/>
                        <a:ea typeface="Calibri" panose="020F0502020204030204" pitchFamily="34" charset="0"/>
                        <a:cs typeface="Times New Roman" panose="02020603050405020304" pitchFamily="18" charset="0"/>
                      </a:endParaRPr>
                    </a:p>
                  </a:txBody>
                  <a:tcPr marL="150363" marR="150363" marT="0" marB="0" anchor="ctr"/>
                </a:tc>
                <a:extLst>
                  <a:ext uri="{0D108BD9-81ED-4DB2-BD59-A6C34878D82A}">
                    <a16:rowId xmlns:a16="http://schemas.microsoft.com/office/drawing/2014/main" val="1951069429"/>
                  </a:ext>
                </a:extLst>
              </a:tr>
              <a:tr h="303518">
                <a:tc>
                  <a:txBody>
                    <a:bodyPr/>
                    <a:lstStyle/>
                    <a:p>
                      <a:pPr marL="0" marR="0" algn="ctr">
                        <a:lnSpc>
                          <a:spcPct val="107000"/>
                        </a:lnSpc>
                        <a:spcBef>
                          <a:spcPts val="0"/>
                        </a:spcBef>
                        <a:spcAft>
                          <a:spcPts val="0"/>
                        </a:spcAft>
                      </a:pPr>
                      <a:r>
                        <a:rPr lang="en-US" sz="2400" dirty="0">
                          <a:effectLst/>
                        </a:rPr>
                        <a:t>1973</a:t>
                      </a:r>
                      <a:endParaRPr lang="en-US" sz="2800" dirty="0">
                        <a:effectLst/>
                        <a:latin typeface="Arial" panose="020B0604020202020204" pitchFamily="34" charset="0"/>
                        <a:ea typeface="Calibri" panose="020F0502020204030204" pitchFamily="34" charset="0"/>
                        <a:cs typeface="Times New Roman" panose="02020603050405020304" pitchFamily="18" charset="0"/>
                      </a:endParaRPr>
                    </a:p>
                  </a:txBody>
                  <a:tcPr marL="150363" marR="150363" marT="0" marB="0" anchor="ctr"/>
                </a:tc>
                <a:tc>
                  <a:txBody>
                    <a:bodyPr/>
                    <a:lstStyle/>
                    <a:p>
                      <a:pPr marL="0" marR="0" algn="ctr">
                        <a:lnSpc>
                          <a:spcPct val="107000"/>
                        </a:lnSpc>
                        <a:spcBef>
                          <a:spcPts val="0"/>
                        </a:spcBef>
                        <a:spcAft>
                          <a:spcPts val="0"/>
                        </a:spcAft>
                      </a:pPr>
                      <a:r>
                        <a:rPr lang="en-US" sz="2400">
                          <a:effectLst/>
                        </a:rPr>
                        <a:t>388,598</a:t>
                      </a:r>
                      <a:endParaRPr lang="en-US" sz="2800">
                        <a:effectLst/>
                        <a:latin typeface="Arial" panose="020B0604020202020204" pitchFamily="34" charset="0"/>
                        <a:ea typeface="Calibri" panose="020F0502020204030204" pitchFamily="34" charset="0"/>
                        <a:cs typeface="Times New Roman" panose="02020603050405020304" pitchFamily="18" charset="0"/>
                      </a:endParaRPr>
                    </a:p>
                  </a:txBody>
                  <a:tcPr marL="150363" marR="150363" marT="0" marB="0" anchor="ctr"/>
                </a:tc>
                <a:tc>
                  <a:txBody>
                    <a:bodyPr/>
                    <a:lstStyle/>
                    <a:p>
                      <a:pPr marL="0" marR="0" algn="ctr">
                        <a:lnSpc>
                          <a:spcPct val="107000"/>
                        </a:lnSpc>
                        <a:spcBef>
                          <a:spcPts val="0"/>
                        </a:spcBef>
                        <a:spcAft>
                          <a:spcPts val="0"/>
                        </a:spcAft>
                      </a:pPr>
                      <a:r>
                        <a:rPr lang="en-US" sz="2400">
                          <a:effectLst/>
                        </a:rPr>
                        <a:t> 1,937,366 </a:t>
                      </a:r>
                      <a:endParaRPr lang="en-US" sz="2800">
                        <a:effectLst/>
                        <a:latin typeface="Arial" panose="020B0604020202020204" pitchFamily="34" charset="0"/>
                        <a:ea typeface="Calibri" panose="020F0502020204030204" pitchFamily="34" charset="0"/>
                        <a:cs typeface="Times New Roman" panose="02020603050405020304" pitchFamily="18" charset="0"/>
                      </a:endParaRPr>
                    </a:p>
                  </a:txBody>
                  <a:tcPr marL="150363" marR="150363" marT="0" marB="0" anchor="ctr"/>
                </a:tc>
                <a:tc>
                  <a:txBody>
                    <a:bodyPr/>
                    <a:lstStyle/>
                    <a:p>
                      <a:pPr marL="0" marR="0" algn="ctr">
                        <a:lnSpc>
                          <a:spcPct val="107000"/>
                        </a:lnSpc>
                        <a:spcBef>
                          <a:spcPts val="0"/>
                        </a:spcBef>
                        <a:spcAft>
                          <a:spcPts val="0"/>
                        </a:spcAft>
                      </a:pPr>
                      <a:r>
                        <a:rPr lang="en-US" sz="2400">
                          <a:effectLst/>
                        </a:rPr>
                        <a:t>Sedimentation Ranglines</a:t>
                      </a:r>
                      <a:endParaRPr lang="en-US" sz="2800">
                        <a:effectLst/>
                        <a:latin typeface="Arial" panose="020B0604020202020204" pitchFamily="34" charset="0"/>
                        <a:ea typeface="Calibri" panose="020F0502020204030204" pitchFamily="34" charset="0"/>
                        <a:cs typeface="Times New Roman" panose="02020603050405020304" pitchFamily="18" charset="0"/>
                      </a:endParaRPr>
                    </a:p>
                  </a:txBody>
                  <a:tcPr marL="150363" marR="150363" marT="0" marB="0" anchor="ctr"/>
                </a:tc>
                <a:extLst>
                  <a:ext uri="{0D108BD9-81ED-4DB2-BD59-A6C34878D82A}">
                    <a16:rowId xmlns:a16="http://schemas.microsoft.com/office/drawing/2014/main" val="1516583002"/>
                  </a:ext>
                </a:extLst>
              </a:tr>
              <a:tr h="303518">
                <a:tc>
                  <a:txBody>
                    <a:bodyPr/>
                    <a:lstStyle/>
                    <a:p>
                      <a:pPr marL="0" marR="0" algn="ctr">
                        <a:lnSpc>
                          <a:spcPct val="107000"/>
                        </a:lnSpc>
                        <a:spcBef>
                          <a:spcPts val="0"/>
                        </a:spcBef>
                        <a:spcAft>
                          <a:spcPts val="0"/>
                        </a:spcAft>
                      </a:pPr>
                      <a:r>
                        <a:rPr lang="en-US" sz="2400" dirty="0">
                          <a:effectLst/>
                        </a:rPr>
                        <a:t>1983</a:t>
                      </a:r>
                      <a:endParaRPr lang="en-US" sz="2800" dirty="0">
                        <a:effectLst/>
                        <a:latin typeface="Arial" panose="020B0604020202020204" pitchFamily="34" charset="0"/>
                        <a:ea typeface="Calibri" panose="020F0502020204030204" pitchFamily="34" charset="0"/>
                        <a:cs typeface="Times New Roman" panose="02020603050405020304" pitchFamily="18" charset="0"/>
                      </a:endParaRPr>
                    </a:p>
                  </a:txBody>
                  <a:tcPr marL="150363" marR="150363" marT="0" marB="0" anchor="ctr"/>
                </a:tc>
                <a:tc>
                  <a:txBody>
                    <a:bodyPr/>
                    <a:lstStyle/>
                    <a:p>
                      <a:pPr marL="0" marR="0" algn="ctr">
                        <a:lnSpc>
                          <a:spcPct val="107000"/>
                        </a:lnSpc>
                        <a:spcBef>
                          <a:spcPts val="0"/>
                        </a:spcBef>
                        <a:spcAft>
                          <a:spcPts val="0"/>
                        </a:spcAft>
                      </a:pPr>
                      <a:r>
                        <a:rPr lang="en-US" sz="2400" dirty="0">
                          <a:effectLst/>
                        </a:rPr>
                        <a:t>335,100</a:t>
                      </a:r>
                      <a:endParaRPr lang="en-US" sz="2800" dirty="0">
                        <a:effectLst/>
                        <a:latin typeface="Arial" panose="020B0604020202020204" pitchFamily="34" charset="0"/>
                        <a:ea typeface="Calibri" panose="020F0502020204030204" pitchFamily="34" charset="0"/>
                        <a:cs typeface="Times New Roman" panose="02020603050405020304" pitchFamily="18" charset="0"/>
                      </a:endParaRPr>
                    </a:p>
                  </a:txBody>
                  <a:tcPr marL="150363" marR="150363" marT="0" marB="0" anchor="ctr"/>
                </a:tc>
                <a:tc>
                  <a:txBody>
                    <a:bodyPr/>
                    <a:lstStyle/>
                    <a:p>
                      <a:pPr marL="0" marR="0" algn="ctr">
                        <a:lnSpc>
                          <a:spcPct val="107000"/>
                        </a:lnSpc>
                        <a:spcBef>
                          <a:spcPts val="0"/>
                        </a:spcBef>
                        <a:spcAft>
                          <a:spcPts val="0"/>
                        </a:spcAft>
                      </a:pPr>
                      <a:r>
                        <a:rPr lang="en-US" sz="2400">
                          <a:effectLst/>
                        </a:rPr>
                        <a:t> 1,922,085 </a:t>
                      </a:r>
                      <a:endParaRPr lang="en-US" sz="2800">
                        <a:effectLst/>
                        <a:latin typeface="Arial" panose="020B0604020202020204" pitchFamily="34" charset="0"/>
                        <a:ea typeface="Calibri" panose="020F0502020204030204" pitchFamily="34" charset="0"/>
                        <a:cs typeface="Times New Roman" panose="02020603050405020304" pitchFamily="18" charset="0"/>
                      </a:endParaRPr>
                    </a:p>
                  </a:txBody>
                  <a:tcPr marL="150363" marR="150363" marT="0" marB="0" anchor="ctr"/>
                </a:tc>
                <a:tc>
                  <a:txBody>
                    <a:bodyPr/>
                    <a:lstStyle/>
                    <a:p>
                      <a:pPr marL="0" marR="0" algn="ctr">
                        <a:lnSpc>
                          <a:spcPct val="107000"/>
                        </a:lnSpc>
                        <a:spcBef>
                          <a:spcPts val="0"/>
                        </a:spcBef>
                        <a:spcAft>
                          <a:spcPts val="0"/>
                        </a:spcAft>
                      </a:pPr>
                      <a:r>
                        <a:rPr lang="en-US" sz="2400">
                          <a:effectLst/>
                        </a:rPr>
                        <a:t>Sedimentation Ranglines</a:t>
                      </a:r>
                      <a:endParaRPr lang="en-US" sz="2800">
                        <a:effectLst/>
                        <a:latin typeface="Arial" panose="020B0604020202020204" pitchFamily="34" charset="0"/>
                        <a:ea typeface="Calibri" panose="020F0502020204030204" pitchFamily="34" charset="0"/>
                        <a:cs typeface="Times New Roman" panose="02020603050405020304" pitchFamily="18" charset="0"/>
                      </a:endParaRPr>
                    </a:p>
                  </a:txBody>
                  <a:tcPr marL="150363" marR="150363" marT="0" marB="0" anchor="ctr"/>
                </a:tc>
                <a:extLst>
                  <a:ext uri="{0D108BD9-81ED-4DB2-BD59-A6C34878D82A}">
                    <a16:rowId xmlns:a16="http://schemas.microsoft.com/office/drawing/2014/main" val="2802615766"/>
                  </a:ext>
                </a:extLst>
              </a:tr>
              <a:tr h="630857">
                <a:tc>
                  <a:txBody>
                    <a:bodyPr/>
                    <a:lstStyle/>
                    <a:p>
                      <a:pPr marL="0" marR="0" algn="ctr">
                        <a:lnSpc>
                          <a:spcPct val="107000"/>
                        </a:lnSpc>
                        <a:spcBef>
                          <a:spcPts val="0"/>
                        </a:spcBef>
                        <a:spcAft>
                          <a:spcPts val="0"/>
                        </a:spcAft>
                      </a:pPr>
                      <a:r>
                        <a:rPr lang="en-US" sz="2400">
                          <a:effectLst/>
                        </a:rPr>
                        <a:t>1993</a:t>
                      </a:r>
                      <a:endParaRPr lang="en-US" sz="2800">
                        <a:effectLst/>
                        <a:latin typeface="Arial" panose="020B0604020202020204" pitchFamily="34" charset="0"/>
                        <a:ea typeface="Calibri" panose="020F0502020204030204" pitchFamily="34" charset="0"/>
                        <a:cs typeface="Times New Roman" panose="02020603050405020304" pitchFamily="18" charset="0"/>
                      </a:endParaRPr>
                    </a:p>
                  </a:txBody>
                  <a:tcPr marL="150363" marR="150363" marT="0" marB="0" anchor="ctr"/>
                </a:tc>
                <a:tc>
                  <a:txBody>
                    <a:bodyPr/>
                    <a:lstStyle/>
                    <a:p>
                      <a:pPr marL="0" marR="0" algn="ctr">
                        <a:lnSpc>
                          <a:spcPct val="107000"/>
                        </a:lnSpc>
                        <a:spcBef>
                          <a:spcPts val="0"/>
                        </a:spcBef>
                        <a:spcAft>
                          <a:spcPts val="0"/>
                        </a:spcAft>
                      </a:pPr>
                      <a:r>
                        <a:rPr lang="en-US" sz="2400" dirty="0">
                          <a:effectLst/>
                        </a:rPr>
                        <a:t>298,883</a:t>
                      </a:r>
                      <a:endParaRPr lang="en-US" sz="2800" dirty="0">
                        <a:effectLst/>
                        <a:latin typeface="Arial" panose="020B0604020202020204" pitchFamily="34" charset="0"/>
                        <a:ea typeface="Calibri" panose="020F0502020204030204" pitchFamily="34" charset="0"/>
                        <a:cs typeface="Times New Roman" panose="02020603050405020304" pitchFamily="18" charset="0"/>
                      </a:endParaRPr>
                    </a:p>
                  </a:txBody>
                  <a:tcPr marL="150363" marR="150363" marT="0" marB="0" anchor="ctr"/>
                </a:tc>
                <a:tc>
                  <a:txBody>
                    <a:bodyPr/>
                    <a:lstStyle/>
                    <a:p>
                      <a:pPr marL="0" marR="0" algn="ctr">
                        <a:lnSpc>
                          <a:spcPct val="107000"/>
                        </a:lnSpc>
                        <a:spcBef>
                          <a:spcPts val="0"/>
                        </a:spcBef>
                        <a:spcAft>
                          <a:spcPts val="0"/>
                        </a:spcAft>
                      </a:pPr>
                      <a:r>
                        <a:rPr lang="en-US" sz="2400">
                          <a:effectLst/>
                        </a:rPr>
                        <a:t>-</a:t>
                      </a:r>
                      <a:endParaRPr lang="en-US" sz="2800">
                        <a:effectLst/>
                        <a:latin typeface="Arial" panose="020B0604020202020204" pitchFamily="34" charset="0"/>
                        <a:ea typeface="Calibri" panose="020F0502020204030204" pitchFamily="34" charset="0"/>
                        <a:cs typeface="Times New Roman" panose="02020603050405020304" pitchFamily="18" charset="0"/>
                      </a:endParaRPr>
                    </a:p>
                  </a:txBody>
                  <a:tcPr marL="150363" marR="150363" marT="0" marB="0" anchor="ctr"/>
                </a:tc>
                <a:tc>
                  <a:txBody>
                    <a:bodyPr/>
                    <a:lstStyle/>
                    <a:p>
                      <a:pPr marL="0" marR="0" algn="ctr">
                        <a:lnSpc>
                          <a:spcPct val="107000"/>
                        </a:lnSpc>
                        <a:spcBef>
                          <a:spcPts val="0"/>
                        </a:spcBef>
                        <a:spcAft>
                          <a:spcPts val="0"/>
                        </a:spcAft>
                      </a:pPr>
                      <a:r>
                        <a:rPr lang="en-US" sz="2400">
                          <a:effectLst/>
                        </a:rPr>
                        <a:t>Sedimentation Ranglines, partial survey</a:t>
                      </a:r>
                      <a:endParaRPr lang="en-US" sz="2800">
                        <a:effectLst/>
                        <a:latin typeface="Arial" panose="020B0604020202020204" pitchFamily="34" charset="0"/>
                        <a:ea typeface="Calibri" panose="020F0502020204030204" pitchFamily="34" charset="0"/>
                        <a:cs typeface="Times New Roman" panose="02020603050405020304" pitchFamily="18" charset="0"/>
                      </a:endParaRPr>
                    </a:p>
                  </a:txBody>
                  <a:tcPr marL="150363" marR="150363" marT="0" marB="0" anchor="ctr"/>
                </a:tc>
                <a:extLst>
                  <a:ext uri="{0D108BD9-81ED-4DB2-BD59-A6C34878D82A}">
                    <a16:rowId xmlns:a16="http://schemas.microsoft.com/office/drawing/2014/main" val="17114555"/>
                  </a:ext>
                </a:extLst>
              </a:tr>
              <a:tr h="303518">
                <a:tc>
                  <a:txBody>
                    <a:bodyPr/>
                    <a:lstStyle/>
                    <a:p>
                      <a:pPr marL="0" marR="0" algn="ctr">
                        <a:lnSpc>
                          <a:spcPct val="107000"/>
                        </a:lnSpc>
                        <a:spcBef>
                          <a:spcPts val="0"/>
                        </a:spcBef>
                        <a:spcAft>
                          <a:spcPts val="0"/>
                        </a:spcAft>
                      </a:pPr>
                      <a:r>
                        <a:rPr lang="en-US" sz="2400">
                          <a:effectLst/>
                        </a:rPr>
                        <a:t>2000</a:t>
                      </a:r>
                      <a:endParaRPr lang="en-US" sz="2800">
                        <a:effectLst/>
                        <a:latin typeface="Arial" panose="020B0604020202020204" pitchFamily="34" charset="0"/>
                        <a:ea typeface="Calibri" panose="020F0502020204030204" pitchFamily="34" charset="0"/>
                        <a:cs typeface="Times New Roman" panose="02020603050405020304" pitchFamily="18" charset="0"/>
                      </a:endParaRPr>
                    </a:p>
                  </a:txBody>
                  <a:tcPr marL="150363" marR="150363" marT="0" marB="0" anchor="ctr"/>
                </a:tc>
                <a:tc>
                  <a:txBody>
                    <a:bodyPr/>
                    <a:lstStyle/>
                    <a:p>
                      <a:pPr marL="0" marR="0" algn="ctr">
                        <a:lnSpc>
                          <a:spcPct val="107000"/>
                        </a:lnSpc>
                        <a:spcBef>
                          <a:spcPts val="0"/>
                        </a:spcBef>
                        <a:spcAft>
                          <a:spcPts val="0"/>
                        </a:spcAft>
                      </a:pPr>
                      <a:r>
                        <a:rPr lang="en-US" sz="2400" dirty="0">
                          <a:effectLst/>
                        </a:rPr>
                        <a:t>280,137</a:t>
                      </a:r>
                      <a:endParaRPr lang="en-US" sz="2800" dirty="0">
                        <a:effectLst/>
                        <a:latin typeface="Arial" panose="020B0604020202020204" pitchFamily="34" charset="0"/>
                        <a:ea typeface="Calibri" panose="020F0502020204030204" pitchFamily="34" charset="0"/>
                        <a:cs typeface="Times New Roman" panose="02020603050405020304" pitchFamily="18" charset="0"/>
                      </a:endParaRPr>
                    </a:p>
                  </a:txBody>
                  <a:tcPr marL="150363" marR="150363" marT="0" marB="0" anchor="ctr"/>
                </a:tc>
                <a:tc>
                  <a:txBody>
                    <a:bodyPr/>
                    <a:lstStyle/>
                    <a:p>
                      <a:pPr marL="0" marR="0" algn="ctr">
                        <a:lnSpc>
                          <a:spcPct val="107000"/>
                        </a:lnSpc>
                        <a:spcBef>
                          <a:spcPts val="0"/>
                        </a:spcBef>
                        <a:spcAft>
                          <a:spcPts val="0"/>
                        </a:spcAft>
                      </a:pPr>
                      <a:r>
                        <a:rPr lang="en-US" sz="2400">
                          <a:effectLst/>
                        </a:rPr>
                        <a:t> 1,870,735 </a:t>
                      </a:r>
                      <a:endParaRPr lang="en-US" sz="2800">
                        <a:effectLst/>
                        <a:latin typeface="Arial" panose="020B0604020202020204" pitchFamily="34" charset="0"/>
                        <a:ea typeface="Calibri" panose="020F0502020204030204" pitchFamily="34" charset="0"/>
                        <a:cs typeface="Times New Roman" panose="02020603050405020304" pitchFamily="18" charset="0"/>
                      </a:endParaRPr>
                    </a:p>
                  </a:txBody>
                  <a:tcPr marL="150363" marR="150363" marT="0" marB="0" anchor="ctr"/>
                </a:tc>
                <a:tc>
                  <a:txBody>
                    <a:bodyPr/>
                    <a:lstStyle/>
                    <a:p>
                      <a:pPr marL="0" marR="0" algn="ctr">
                        <a:lnSpc>
                          <a:spcPct val="107000"/>
                        </a:lnSpc>
                        <a:spcBef>
                          <a:spcPts val="0"/>
                        </a:spcBef>
                        <a:spcAft>
                          <a:spcPts val="0"/>
                        </a:spcAft>
                      </a:pPr>
                      <a:r>
                        <a:rPr lang="en-US" sz="2400">
                          <a:effectLst/>
                        </a:rPr>
                        <a:t>Sedimentation Ranglines</a:t>
                      </a:r>
                      <a:endParaRPr lang="en-US" sz="2800">
                        <a:effectLst/>
                        <a:latin typeface="Arial" panose="020B0604020202020204" pitchFamily="34" charset="0"/>
                        <a:ea typeface="Calibri" panose="020F0502020204030204" pitchFamily="34" charset="0"/>
                        <a:cs typeface="Times New Roman" panose="02020603050405020304" pitchFamily="18" charset="0"/>
                      </a:endParaRPr>
                    </a:p>
                  </a:txBody>
                  <a:tcPr marL="150363" marR="150363" marT="0" marB="0" anchor="ctr"/>
                </a:tc>
                <a:extLst>
                  <a:ext uri="{0D108BD9-81ED-4DB2-BD59-A6C34878D82A}">
                    <a16:rowId xmlns:a16="http://schemas.microsoft.com/office/drawing/2014/main" val="962136613"/>
                  </a:ext>
                </a:extLst>
              </a:tr>
              <a:tr h="630857">
                <a:tc>
                  <a:txBody>
                    <a:bodyPr/>
                    <a:lstStyle/>
                    <a:p>
                      <a:pPr marL="0" marR="0" algn="ctr">
                        <a:lnSpc>
                          <a:spcPct val="107000"/>
                        </a:lnSpc>
                        <a:spcBef>
                          <a:spcPts val="0"/>
                        </a:spcBef>
                        <a:spcAft>
                          <a:spcPts val="0"/>
                        </a:spcAft>
                      </a:pPr>
                      <a:r>
                        <a:rPr lang="en-US" sz="2400">
                          <a:effectLst/>
                        </a:rPr>
                        <a:t>2009</a:t>
                      </a:r>
                      <a:endParaRPr lang="en-US" sz="2800">
                        <a:effectLst/>
                        <a:latin typeface="Arial" panose="020B0604020202020204" pitchFamily="34" charset="0"/>
                        <a:ea typeface="Calibri" panose="020F0502020204030204" pitchFamily="34" charset="0"/>
                        <a:cs typeface="Times New Roman" panose="02020603050405020304" pitchFamily="18" charset="0"/>
                      </a:endParaRPr>
                    </a:p>
                  </a:txBody>
                  <a:tcPr marL="150363" marR="150363" marT="0" marB="0" anchor="ctr"/>
                </a:tc>
                <a:tc>
                  <a:txBody>
                    <a:bodyPr/>
                    <a:lstStyle/>
                    <a:p>
                      <a:pPr marL="0" marR="0" algn="ctr">
                        <a:lnSpc>
                          <a:spcPct val="107000"/>
                        </a:lnSpc>
                        <a:spcBef>
                          <a:spcPts val="0"/>
                        </a:spcBef>
                        <a:spcAft>
                          <a:spcPts val="0"/>
                        </a:spcAft>
                      </a:pPr>
                      <a:r>
                        <a:rPr lang="en-US" sz="2400" dirty="0">
                          <a:effectLst/>
                        </a:rPr>
                        <a:t>257,014</a:t>
                      </a:r>
                      <a:endParaRPr lang="en-US" sz="2800" dirty="0">
                        <a:effectLst/>
                        <a:latin typeface="Arial" panose="020B0604020202020204" pitchFamily="34" charset="0"/>
                        <a:ea typeface="Calibri" panose="020F0502020204030204" pitchFamily="34" charset="0"/>
                        <a:cs typeface="Times New Roman" panose="02020603050405020304" pitchFamily="18" charset="0"/>
                      </a:endParaRPr>
                    </a:p>
                  </a:txBody>
                  <a:tcPr marL="150363" marR="150363" marT="0" marB="0" anchor="ctr"/>
                </a:tc>
                <a:tc>
                  <a:txBody>
                    <a:bodyPr/>
                    <a:lstStyle/>
                    <a:p>
                      <a:pPr marL="0" marR="0" algn="ctr">
                        <a:lnSpc>
                          <a:spcPct val="107000"/>
                        </a:lnSpc>
                        <a:spcBef>
                          <a:spcPts val="0"/>
                        </a:spcBef>
                        <a:spcAft>
                          <a:spcPts val="0"/>
                        </a:spcAft>
                      </a:pPr>
                      <a:r>
                        <a:rPr lang="en-US" sz="2400">
                          <a:effectLst/>
                        </a:rPr>
                        <a:t> 1,884,312 </a:t>
                      </a:r>
                      <a:endParaRPr lang="en-US" sz="2800">
                        <a:effectLst/>
                        <a:latin typeface="Arial" panose="020B0604020202020204" pitchFamily="34" charset="0"/>
                        <a:ea typeface="Calibri" panose="020F0502020204030204" pitchFamily="34" charset="0"/>
                        <a:cs typeface="Times New Roman" panose="02020603050405020304" pitchFamily="18" charset="0"/>
                      </a:endParaRPr>
                    </a:p>
                  </a:txBody>
                  <a:tcPr marL="150363" marR="150363" marT="0" marB="0" anchor="ctr"/>
                </a:tc>
                <a:tc>
                  <a:txBody>
                    <a:bodyPr/>
                    <a:lstStyle/>
                    <a:p>
                      <a:pPr marL="0" marR="0" algn="ctr">
                        <a:lnSpc>
                          <a:spcPct val="107000"/>
                        </a:lnSpc>
                        <a:spcBef>
                          <a:spcPts val="0"/>
                        </a:spcBef>
                        <a:spcAft>
                          <a:spcPts val="0"/>
                        </a:spcAft>
                      </a:pPr>
                      <a:r>
                        <a:rPr lang="en-US" sz="2400" dirty="0">
                          <a:effectLst/>
                        </a:rPr>
                        <a:t>Single beam sonar 250 ft spacing, LiDAR</a:t>
                      </a:r>
                      <a:endParaRPr lang="en-US" sz="2800" dirty="0">
                        <a:effectLst/>
                        <a:latin typeface="Arial" panose="020B0604020202020204" pitchFamily="34" charset="0"/>
                        <a:ea typeface="Calibri" panose="020F0502020204030204" pitchFamily="34" charset="0"/>
                        <a:cs typeface="Times New Roman" panose="02020603050405020304" pitchFamily="18" charset="0"/>
                      </a:endParaRPr>
                    </a:p>
                  </a:txBody>
                  <a:tcPr marL="150363" marR="150363" marT="0" marB="0" anchor="ctr"/>
                </a:tc>
                <a:extLst>
                  <a:ext uri="{0D108BD9-81ED-4DB2-BD59-A6C34878D82A}">
                    <a16:rowId xmlns:a16="http://schemas.microsoft.com/office/drawing/2014/main" val="3849208311"/>
                  </a:ext>
                </a:extLst>
              </a:tr>
            </a:tbl>
          </a:graphicData>
        </a:graphic>
      </p:graphicFrame>
    </p:spTree>
    <p:extLst>
      <p:ext uri="{BB962C8B-B14F-4D97-AF65-F5344CB8AC3E}">
        <p14:creationId xmlns:p14="http://schemas.microsoft.com/office/powerpoint/2010/main" val="329041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2059557-7588-736F-47AD-95D2D24A67B7}"/>
              </a:ext>
            </a:extLst>
          </p:cNvPr>
          <p:cNvSpPr>
            <a:spLocks noGrp="1"/>
          </p:cNvSpPr>
          <p:nvPr>
            <p:ph idx="1"/>
          </p:nvPr>
        </p:nvSpPr>
        <p:spPr>
          <a:xfrm>
            <a:off x="266700" y="2423160"/>
            <a:ext cx="11658600" cy="1531620"/>
          </a:xfrm>
        </p:spPr>
        <p:txBody>
          <a:bodyPr/>
          <a:lstStyle/>
          <a:p>
            <a:pPr algn="ctr"/>
            <a:r>
              <a:rPr lang="en-US" sz="9600" dirty="0"/>
              <a:t>Answers?</a:t>
            </a:r>
          </a:p>
        </p:txBody>
      </p:sp>
      <p:sp>
        <p:nvSpPr>
          <p:cNvPr id="4" name="Footer Placeholder 3">
            <a:extLst>
              <a:ext uri="{FF2B5EF4-FFF2-40B4-BE49-F238E27FC236}">
                <a16:creationId xmlns:a16="http://schemas.microsoft.com/office/drawing/2014/main" id="{39923837-0580-88BB-0CD1-4670216643BE}"/>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BAE12782-A67D-197D-C628-AF64F86D9EF2}"/>
              </a:ext>
            </a:extLst>
          </p:cNvPr>
          <p:cNvSpPr>
            <a:spLocks noGrp="1"/>
          </p:cNvSpPr>
          <p:nvPr>
            <p:ph type="sldNum" sz="quarter" idx="12"/>
          </p:nvPr>
        </p:nvSpPr>
        <p:spPr/>
        <p:txBody>
          <a:bodyPr/>
          <a:lstStyle/>
          <a:p>
            <a:endParaRPr lang="en-US" dirty="0"/>
          </a:p>
        </p:txBody>
      </p:sp>
    </p:spTree>
    <p:extLst>
      <p:ext uri="{BB962C8B-B14F-4D97-AF65-F5344CB8AC3E}">
        <p14:creationId xmlns:p14="http://schemas.microsoft.com/office/powerpoint/2010/main" val="7220486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9AEA4A9-9980-35FE-CAF9-F0DC359643DC}"/>
              </a:ext>
            </a:extLst>
          </p:cNvPr>
          <p:cNvSpPr/>
          <p:nvPr/>
        </p:nvSpPr>
        <p:spPr>
          <a:xfrm>
            <a:off x="0" y="-1"/>
            <a:ext cx="12192000" cy="6858001"/>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Footer Placeholder 3">
            <a:extLst>
              <a:ext uri="{FF2B5EF4-FFF2-40B4-BE49-F238E27FC236}">
                <a16:creationId xmlns:a16="http://schemas.microsoft.com/office/drawing/2014/main" id="{3FCAD0C4-DCCC-148C-0DF1-060639987B0A}"/>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21E48D95-48A2-87EE-1899-32DE98F7DC18}"/>
              </a:ext>
            </a:extLst>
          </p:cNvPr>
          <p:cNvSpPr>
            <a:spLocks noGrp="1"/>
          </p:cNvSpPr>
          <p:nvPr>
            <p:ph type="sldNum" sz="quarter" idx="12"/>
          </p:nvPr>
        </p:nvSpPr>
        <p:spPr/>
        <p:txBody>
          <a:bodyPr/>
          <a:lstStyle/>
          <a:p>
            <a:endParaRPr lang="en-US" dirty="0"/>
          </a:p>
        </p:txBody>
      </p:sp>
      <p:pic>
        <p:nvPicPr>
          <p:cNvPr id="7" name="Picture 6">
            <a:extLst>
              <a:ext uri="{FF2B5EF4-FFF2-40B4-BE49-F238E27FC236}">
                <a16:creationId xmlns:a16="http://schemas.microsoft.com/office/drawing/2014/main" id="{913BF044-5700-C0B3-43C7-588BB0A55FB2}"/>
              </a:ext>
            </a:extLst>
          </p:cNvPr>
          <p:cNvPicPr>
            <a:picLocks noChangeAspect="1"/>
          </p:cNvPicPr>
          <p:nvPr/>
        </p:nvPicPr>
        <p:blipFill>
          <a:blip r:embed="rId3"/>
          <a:stretch>
            <a:fillRect/>
          </a:stretch>
        </p:blipFill>
        <p:spPr>
          <a:xfrm>
            <a:off x="586740" y="-1"/>
            <a:ext cx="11338560" cy="6847601"/>
          </a:xfrm>
          <a:prstGeom prst="rect">
            <a:avLst/>
          </a:prstGeom>
        </p:spPr>
      </p:pic>
      <p:sp>
        <p:nvSpPr>
          <p:cNvPr id="2" name="TextBox 1">
            <a:extLst>
              <a:ext uri="{FF2B5EF4-FFF2-40B4-BE49-F238E27FC236}">
                <a16:creationId xmlns:a16="http://schemas.microsoft.com/office/drawing/2014/main" id="{9301E06C-175D-29CC-10C8-88F3C29B0814}"/>
              </a:ext>
            </a:extLst>
          </p:cNvPr>
          <p:cNvSpPr txBox="1"/>
          <p:nvPr/>
        </p:nvSpPr>
        <p:spPr>
          <a:xfrm>
            <a:off x="3382192" y="2019718"/>
            <a:ext cx="2873828" cy="1569660"/>
          </a:xfrm>
          <a:prstGeom prst="rect">
            <a:avLst/>
          </a:prstGeom>
          <a:solidFill>
            <a:schemeClr val="tx2"/>
          </a:solidFill>
        </p:spPr>
        <p:txBody>
          <a:bodyPr wrap="square" rtlCol="0">
            <a:spAutoFit/>
          </a:bodyPr>
          <a:lstStyle/>
          <a:p>
            <a:r>
              <a:rPr lang="en-US" sz="3200" dirty="0"/>
              <a:t>Which two data points did you use?</a:t>
            </a:r>
          </a:p>
        </p:txBody>
      </p:sp>
    </p:spTree>
    <p:extLst>
      <p:ext uri="{BB962C8B-B14F-4D97-AF65-F5344CB8AC3E}">
        <p14:creationId xmlns:p14="http://schemas.microsoft.com/office/powerpoint/2010/main" val="11583105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D2AA14-20F7-4C67-F07F-FC06350734B4}"/>
              </a:ext>
            </a:extLst>
          </p:cNvPr>
          <p:cNvSpPr>
            <a:spLocks noGrp="1"/>
          </p:cNvSpPr>
          <p:nvPr>
            <p:ph type="title"/>
          </p:nvPr>
        </p:nvSpPr>
        <p:spPr>
          <a:xfrm>
            <a:off x="954860" y="2596080"/>
            <a:ext cx="10185088" cy="832920"/>
          </a:xfrm>
        </p:spPr>
        <p:txBody>
          <a:bodyPr/>
          <a:lstStyle/>
          <a:p>
            <a:pPr algn="ctr"/>
            <a:r>
              <a:rPr lang="en-US" dirty="0"/>
              <a:t>Why is the Deposition rate so different between time periods?</a:t>
            </a:r>
          </a:p>
        </p:txBody>
      </p:sp>
      <p:sp>
        <p:nvSpPr>
          <p:cNvPr id="4" name="Footer Placeholder 3">
            <a:extLst>
              <a:ext uri="{FF2B5EF4-FFF2-40B4-BE49-F238E27FC236}">
                <a16:creationId xmlns:a16="http://schemas.microsoft.com/office/drawing/2014/main" id="{1E9884EE-6523-8570-5F25-8DFB65AA9CF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7B25D0E0-5C66-A895-915B-1741A12A712E}"/>
              </a:ext>
            </a:extLst>
          </p:cNvPr>
          <p:cNvSpPr>
            <a:spLocks noGrp="1"/>
          </p:cNvSpPr>
          <p:nvPr>
            <p:ph type="sldNum" sz="quarter" idx="12"/>
          </p:nvPr>
        </p:nvSpPr>
        <p:spPr/>
        <p:txBody>
          <a:bodyPr/>
          <a:lstStyle/>
          <a:p>
            <a:endParaRPr lang="en-US" dirty="0"/>
          </a:p>
        </p:txBody>
      </p:sp>
    </p:spTree>
    <p:extLst>
      <p:ext uri="{BB962C8B-B14F-4D97-AF65-F5344CB8AC3E}">
        <p14:creationId xmlns:p14="http://schemas.microsoft.com/office/powerpoint/2010/main" val="1493702595"/>
      </p:ext>
    </p:extLst>
  </p:cSld>
  <p:clrMapOvr>
    <a:masterClrMapping/>
  </p:clrMapOvr>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2.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19638</TotalTime>
  <Words>1567</Words>
  <Application>Microsoft Office PowerPoint</Application>
  <PresentationFormat>Widescreen</PresentationFormat>
  <Paragraphs>431</Paragraphs>
  <Slides>38</Slides>
  <Notes>14</Notes>
  <HiddenSlides>0</HiddenSlides>
  <MMClips>0</MMClips>
  <ScaleCrop>false</ScaleCrop>
  <HeadingPairs>
    <vt:vector size="6" baseType="variant">
      <vt:variant>
        <vt:lpstr>Fonts Used</vt:lpstr>
      </vt:variant>
      <vt:variant>
        <vt:i4>5</vt:i4>
      </vt:variant>
      <vt:variant>
        <vt:lpstr>Theme</vt:lpstr>
      </vt:variant>
      <vt:variant>
        <vt:i4>7</vt:i4>
      </vt:variant>
      <vt:variant>
        <vt:lpstr>Slide Titles</vt:lpstr>
      </vt:variant>
      <vt:variant>
        <vt:i4>38</vt:i4>
      </vt:variant>
    </vt:vector>
  </HeadingPairs>
  <TitlesOfParts>
    <vt:vector size="50" baseType="lpstr">
      <vt:lpstr>Arial</vt:lpstr>
      <vt:lpstr>Calibri</vt:lpstr>
      <vt:lpstr>Cambria Math</vt:lpstr>
      <vt:lpstr>Georgia</vt:lpstr>
      <vt:lpstr>Wingdings</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Creating the Future Without Project Scenario: Introduction and Trendlines</vt:lpstr>
      <vt:lpstr>Timeline For Sedimentation Analysis</vt:lpstr>
      <vt:lpstr>Timeline For Sedimentation Analysis</vt:lpstr>
      <vt:lpstr>How to determine the Future Without Sediment Management?</vt:lpstr>
      <vt:lpstr>How to determine the Future Without Sediment Management?</vt:lpstr>
      <vt:lpstr>In-Class EXAMPLE</vt:lpstr>
      <vt:lpstr>PowerPoint Presentation</vt:lpstr>
      <vt:lpstr>PowerPoint Presentation</vt:lpstr>
      <vt:lpstr>Why is the Deposition rate so different between time periods?</vt:lpstr>
      <vt:lpstr>Why is the Deposition rate so different between time periods?</vt:lpstr>
      <vt:lpstr>What is going on here?</vt:lpstr>
      <vt:lpstr>What is going on here?</vt:lpstr>
      <vt:lpstr>How do you project a trendline?</vt:lpstr>
      <vt:lpstr>How do you project a trendline?</vt:lpstr>
      <vt:lpstr>How do you project a trendline?</vt:lpstr>
      <vt:lpstr>How do you project a trendline?</vt:lpstr>
      <vt:lpstr>How do you project a trendline?</vt:lpstr>
      <vt:lpstr>What’s Going On Here?</vt:lpstr>
      <vt:lpstr>PowerPoint Presentation</vt:lpstr>
      <vt:lpstr>Three Basic Approaches to Future Volume Projection</vt:lpstr>
      <vt:lpstr>Reservoir Sedimentation Prediction</vt:lpstr>
      <vt:lpstr>Sediment Budget Sedimentation Prediction</vt:lpstr>
      <vt:lpstr>Reservoir Sedimentation Prediction</vt:lpstr>
      <vt:lpstr>Reservoir Sedimentation Prediction</vt:lpstr>
      <vt:lpstr>Reservoir Sedimentation Prediction</vt:lpstr>
      <vt:lpstr>Reservoir Sedimentation Prediction</vt:lpstr>
      <vt:lpstr>Bulk Density</vt:lpstr>
      <vt:lpstr>Bulk Density- Estimate Based on Incoming Sediment Gradations</vt:lpstr>
      <vt:lpstr>Bulk Density- Estimate Based on Incoming Sediment Gradations</vt:lpstr>
      <vt:lpstr>Bulk Density- Estimate Based on Reservoir Bed Gradation</vt:lpstr>
      <vt:lpstr>Bulk Density- Estimate Based ON YOUR BEST GUESS</vt:lpstr>
      <vt:lpstr>Reservoir Sedimentation Prediction</vt:lpstr>
      <vt:lpstr>Rating Curve: Simple Power Function?</vt:lpstr>
      <vt:lpstr>PowerPoint Presentation</vt:lpstr>
      <vt:lpstr>Why choose the sediment budget approach?</vt:lpstr>
      <vt:lpstr>Sediment Budget Approach for Tuttle Creek Lake</vt:lpstr>
      <vt:lpstr>Tools</vt:lpstr>
      <vt:lpstr>Questions?</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Shelley, John E CIV USARMY CENWK (USA)</cp:lastModifiedBy>
  <cp:revision>523</cp:revision>
  <dcterms:created xsi:type="dcterms:W3CDTF">2017-02-20T05:10:01Z</dcterms:created>
  <dcterms:modified xsi:type="dcterms:W3CDTF">2024-08-27T15:19:16Z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