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544" r:id="rId3"/>
    <p:sldId id="506" r:id="rId4"/>
    <p:sldId id="565" r:id="rId5"/>
    <p:sldId id="566" r:id="rId6"/>
    <p:sldId id="567" r:id="rId7"/>
    <p:sldId id="568" r:id="rId8"/>
    <p:sldId id="569" r:id="rId9"/>
    <p:sldId id="536" r:id="rId10"/>
    <p:sldId id="482" r:id="rId11"/>
    <p:sldId id="514" r:id="rId12"/>
    <p:sldId id="515" r:id="rId13"/>
    <p:sldId id="546" r:id="rId14"/>
    <p:sldId id="551" r:id="rId15"/>
    <p:sldId id="548" r:id="rId16"/>
    <p:sldId id="552" r:id="rId17"/>
    <p:sldId id="549" r:id="rId18"/>
    <p:sldId id="516" r:id="rId19"/>
    <p:sldId id="517" r:id="rId20"/>
    <p:sldId id="570" r:id="rId21"/>
    <p:sldId id="518" r:id="rId22"/>
    <p:sldId id="519" r:id="rId23"/>
    <p:sldId id="490" r:id="rId24"/>
    <p:sldId id="522" r:id="rId25"/>
    <p:sldId id="531" r:id="rId26"/>
    <p:sldId id="564" r:id="rId27"/>
    <p:sldId id="559" r:id="rId28"/>
    <p:sldId id="258"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0" autoAdjust="0"/>
    <p:restoredTop sz="68111" autoAdjust="0"/>
  </p:normalViewPr>
  <p:slideViewPr>
    <p:cSldViewPr snapToGrid="0">
      <p:cViewPr varScale="1">
        <p:scale>
          <a:sx n="110" d="100"/>
          <a:sy n="110" d="100"/>
        </p:scale>
        <p:origin x="2220" y="114"/>
      </p:cViewPr>
      <p:guideLst/>
    </p:cSldViewPr>
  </p:slideViewPr>
  <p:outlineViewPr>
    <p:cViewPr>
      <p:scale>
        <a:sx n="33" d="100"/>
        <a:sy n="33" d="100"/>
      </p:scale>
      <p:origin x="0" y="-42"/>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CD1D0-3B9B-4810-AB5E-3444EB31969B}" type="datetimeFigureOut">
              <a:rPr lang="en-US" smtClean="0"/>
              <a:t>11/28/2022</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Once we’ve run a model, our</a:t>
            </a:r>
            <a:r>
              <a:rPr lang="en-US" baseline="0" dirty="0"/>
              <a:t> goal is to validate and improve it. To do this, we’ve provided a new window – RAS Mapper. This is where you will do most of your post-compute work. We’ve tried to create a full, standalone GIS experience so you never have to leave RAS to view geospatial results.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2</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566419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charset="0"/>
                <a:ea typeface="+mn-ea"/>
                <a:cs typeface="+mn-cs"/>
              </a:rPr>
              <a:t>There can be important differences in the computed values between the dynamic results and the stored raster information.  Dynamic maps differ in that they are a surface created through the interpolation of values; therefore, as the user moves the mouse in the display the interpolated value for the corresponding location will be displayed.  This is in contrast to viewing a raster in a typical GIS where the reported value will be that for the entire grid cell. </a:t>
            </a:r>
          </a:p>
          <a:p>
            <a:r>
              <a:rPr lang="en-US" sz="1200" kern="1200" dirty="0">
                <a:solidFill>
                  <a:schemeClr val="tx1"/>
                </a:solidFill>
                <a:effectLst/>
                <a:latin typeface="Arial" charset="0"/>
                <a:ea typeface="+mn-ea"/>
                <a:cs typeface="+mn-cs"/>
              </a:rPr>
              <a:t>For dynamic depth results, the values reported to the user at a specific map location may change depending on the zoom level.  This is because for dynamic mapping, the terrain pyramid level used for evaluating the ground surface elevation is dependent on how far the user has zoomed in or out on the map.  Even while zoomed in so that the base data are used for analysis, the map results will not be identical, especially at the floodplain boundary.  This is because for the stored depth grid the cell is considered either wet or dry.  For a dynamic map, the flood boundary is determined by interpolating the elevations values and intersecting the interpolated water surface with the interpolated terrain elevations for the boundary.  The dynamic map will, therefore, result in a “smooth” floodplain boundary. </a:t>
            </a:r>
            <a:endParaRPr lang="en-US" dirty="0"/>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17</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22785605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Results | Manage Results</a:t>
            </a:r>
            <a:r>
              <a:rPr lang="en-US" baseline="0" dirty="0"/>
              <a:t> Maps</a:t>
            </a:r>
            <a:endParaRPr lang="en-US" dirty="0"/>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21</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1687718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Right-click any profile line, and select from any available maps to render across that profile line. (Available</a:t>
            </a:r>
            <a:r>
              <a:rPr lang="en-US" baseline="0" dirty="0"/>
              <a:t> maps must be ‘on’ in the layer window)</a:t>
            </a:r>
          </a:p>
          <a:p>
            <a:endParaRPr lang="en-US" dirty="0"/>
          </a:p>
          <a:p>
            <a:r>
              <a:rPr lang="en-US" dirty="0"/>
              <a:t>Terrains automatically draw underneath any WSE profile</a:t>
            </a:r>
            <a:r>
              <a:rPr lang="en-US" baseline="0" dirty="0"/>
              <a:t> plots.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26</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4086506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You can compare multiple profile lines by changing the selected layer – note that </a:t>
            </a:r>
            <a:r>
              <a:rPr lang="en-US" baseline="0" dirty="0"/>
              <a:t>‘Results’ is selected in the image above. Any child layers (like the 2 that are checked in the tree below it) can compare their WSE in a single plot window.</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27</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4207393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3</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2815057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There</a:t>
            </a:r>
            <a:r>
              <a:rPr lang="en-US" b="0" baseline="0" dirty="0"/>
              <a:t> are 4 main groups in the layer window: Geometries, Results, Map Layers, Terrains. </a:t>
            </a:r>
            <a:r>
              <a:rPr lang="en-US" dirty="0"/>
              <a:t>Every data layer that is checked in the layer window will be rendered in the RAS Mapper view window</a:t>
            </a:r>
            <a:r>
              <a:rPr lang="en-US" baseline="0" dirty="0"/>
              <a:t> (all parents in the tree must be checked as well)</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t>Items in the tree render top-down: Geometries draws above Results, draws above Map Layers, etc. Similarly, “Velocity (Max)” will draw above “Depth (Max)”</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1" baseline="0" dirty="0"/>
              <a:t>Geometries: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aseline="0" dirty="0"/>
              <a:t>These layers store all of your RAS geometry elements </a:t>
            </a:r>
            <a:r>
              <a:rPr lang="en-US" sz="1200" dirty="0"/>
              <a:t>(Rivers, Meshes, etc.) and</a:t>
            </a:r>
            <a:r>
              <a:rPr lang="en-US" sz="1200" baseline="0" dirty="0"/>
              <a:t> work from the .g01 and .g01.hdf files.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baseline="0" dirty="0"/>
              <a:t>Results: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baseline="0" dirty="0"/>
              <a:t>These layers store all of your computed RAS results, as well as a copy of the geometry used to create it. Results can be viewed by adding maps of different types (Depth, Velocity, </a:t>
            </a:r>
            <a:r>
              <a:rPr lang="en-US" sz="1200" b="0" baseline="0" dirty="0" err="1"/>
              <a:t>etc</a:t>
            </a:r>
            <a:r>
              <a:rPr lang="en-US" sz="1200" b="0" baseline="0" dirty="0"/>
              <a:t>). </a:t>
            </a:r>
            <a:r>
              <a:rPr lang="en-US" dirty="0"/>
              <a:t>The save icon indicates a map is stored on disk. The red asterisk indicates something is wrong – hover your mouse to see more information.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Map</a:t>
            </a:r>
            <a:r>
              <a:rPr lang="en-US" b="1" baseline="0" dirty="0"/>
              <a:t> Layers: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baseline="0" dirty="0"/>
              <a:t>These include any custom user layers, as well as web imagery and land cover layers.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1" baseline="0" dirty="0"/>
              <a:t>Terrains: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baseline="0" dirty="0"/>
              <a:t>These layers store the processed RAS elevation </a:t>
            </a:r>
            <a:r>
              <a:rPr lang="en-US" b="0" baseline="0" dirty="0" err="1"/>
              <a:t>rasters</a:t>
            </a:r>
            <a:endParaRPr lang="en-US" b="0" dirty="0"/>
          </a:p>
          <a:p>
            <a:endParaRPr lang="en-US" dirty="0"/>
          </a:p>
          <a:p>
            <a:endParaRPr lang="en-US" dirty="0"/>
          </a:p>
        </p:txBody>
      </p:sp>
      <p:sp>
        <p:nvSpPr>
          <p:cNvPr id="4" name="Slide Number Placeholder 3"/>
          <p:cNvSpPr>
            <a:spLocks noGrp="1"/>
          </p:cNvSpPr>
          <p:nvPr>
            <p:ph type="sldNum" sz="quarter" idx="5"/>
          </p:nvPr>
        </p:nvSpPr>
        <p:spPr/>
        <p:txBody>
          <a:bodyPr/>
          <a:lstStyle/>
          <a:p>
            <a:fld id="{EB5CB258-BC33-4A03-ABFF-2EBD36497453}" type="slidenum">
              <a:rPr lang="en-US" smtClean="0"/>
              <a:t>4</a:t>
            </a:fld>
            <a:endParaRPr lang="en-US"/>
          </a:p>
        </p:txBody>
      </p:sp>
    </p:spTree>
    <p:extLst>
      <p:ext uri="{BB962C8B-B14F-4D97-AF65-F5344CB8AC3E}">
        <p14:creationId xmlns:p14="http://schemas.microsoft.com/office/powerpoint/2010/main" val="137368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your own WMS server to the list! See</a:t>
            </a:r>
          </a:p>
          <a:p>
            <a:r>
              <a:rPr lang="en-US" dirty="0"/>
              <a:t>$(</a:t>
            </a:r>
            <a:r>
              <a:rPr lang="en-US" dirty="0" err="1"/>
              <a:t>LocalAppData</a:t>
            </a:r>
            <a:r>
              <a:rPr lang="en-US" dirty="0"/>
              <a:t>)\HEC\Mapping\XML\</a:t>
            </a:r>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9</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302582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When</a:t>
            </a:r>
            <a:r>
              <a:rPr lang="en-US" baseline="0" dirty="0"/>
              <a:t> you view the terrain’s layer properties, this is the window. It allows you to adjust the terrain rendering – you can change the color palette, add or remove </a:t>
            </a:r>
            <a:r>
              <a:rPr lang="en-US" baseline="0" dirty="0" err="1"/>
              <a:t>hillshade</a:t>
            </a:r>
            <a:r>
              <a:rPr lang="en-US" baseline="0" dirty="0"/>
              <a:t>, and add contours</a:t>
            </a:r>
          </a:p>
          <a:p>
            <a:endParaRPr lang="en-US" baseline="0" dirty="0"/>
          </a:p>
          <a:p>
            <a:r>
              <a:rPr lang="en-US" baseline="0" dirty="0"/>
              <a:t>Color palette isn’t enough to determine elevation changes if you’re zoomed into a small area – </a:t>
            </a:r>
            <a:r>
              <a:rPr lang="en-US" baseline="0" dirty="0" err="1"/>
              <a:t>hillshade</a:t>
            </a:r>
            <a:r>
              <a:rPr lang="en-US" baseline="0" dirty="0"/>
              <a:t> and contours add good contextual elevation information.</a:t>
            </a:r>
          </a:p>
          <a:p>
            <a:endParaRPr lang="en-US" baseline="0" dirty="0"/>
          </a:p>
          <a:p>
            <a:r>
              <a:rPr lang="en-US" baseline="0" dirty="0" err="1"/>
              <a:t>Hillshade</a:t>
            </a:r>
            <a:r>
              <a:rPr lang="en-US" baseline="0" dirty="0"/>
              <a:t> is used to exaggerate terrain for visualization</a:t>
            </a:r>
          </a:p>
          <a:p>
            <a:r>
              <a:rPr lang="en-US" baseline="0" dirty="0"/>
              <a:t>Combined with contours to ID ridges and slopes</a:t>
            </a:r>
          </a:p>
          <a:p>
            <a:endParaRPr lang="en-US" baseline="0" dirty="0"/>
          </a:p>
          <a:p>
            <a:r>
              <a:rPr lang="en-US" baseline="0" dirty="0"/>
              <a:t>Computed on the fly – as you change them, you can view the updated imagery</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10</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3251952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To Bring up the</a:t>
            </a:r>
            <a:r>
              <a:rPr lang="en-US" baseline="0" dirty="0"/>
              <a:t> window shown above, right click on one of the Plan titles under the </a:t>
            </a:r>
            <a:r>
              <a:rPr lang="en-US" b="1" baseline="0" dirty="0"/>
              <a:t>Results</a:t>
            </a:r>
            <a:r>
              <a:rPr lang="en-US" b="0" baseline="0" dirty="0"/>
              <a:t> layer, then select </a:t>
            </a:r>
            <a:r>
              <a:rPr lang="en-US" b="1" baseline="0" dirty="0"/>
              <a:t>Add new Results Map Layer</a:t>
            </a:r>
            <a:r>
              <a:rPr lang="en-US" b="0" baseline="0" dirty="0"/>
              <a:t>. As shown in the Figure above, the Results Map Parameter window has three sections to select from.  On the left is the “Map Type”, where you select the parameter you want to map (create a layer for).  After a parameter is picked, the middle section of the window (Unsteady Profile) is used to pick the profile type: Maximum (Max stage everywhere regardless of time); Minimum (Min stage everywhere regardless of time); or a specific date and time (results at that specific instance in time).  If a map is going to be displayed dynamically (computed in memory and displayed on-the-fly), it does not matter what you pick for the profile, you will be able to dynamically visualize all the profiles.  If a map needs to be created as a static map (a results or depth grid written to a file), then the specific profile you pick will be used for that static map.  The last thing to select on the window is the “Map Output Mode”.  The map output mode is where you select whether the map will be a Dynamic layer, or else it will be a Stored map layer. Dynamic layers get computed on the fly as needed and can be animated through the time steps of the solution.  Dynamic maps are the most useful for visualizing the results.  Stored maps only need to be created when you want to create a depth grid, or other layer type, that you want written to the hard disk.</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mn-ea"/>
                <a:cs typeface="+mn-cs"/>
              </a:rPr>
              <a:t>By default, after a successful HEC-RAS model run, there will be map layers called “Depth” “Water Surface Elevation” and “Velocity”.  The Depth layer can be used to visualize the model results in an inundation mapping form (e.g. two dimensional map of the geometry, with water and other layers on top of it).  The Depth layer will be computed and displayed on-the-fly (Dynamic mapping), meaning it computes it in memory and displays it as needed.  The underlying terrain used for computing depths is based on the view scale of the map.  If you are zoomed in (large-scale mapping) the base (raw) data will be used for computing depths; however, if you are zoom out (small-scale mapping) a resampled version of the terrain is used.  Therefore, the displayed depths may change slightly based on the scale at which the user is zoomed.  By default, the depth layer is not a pre-computed depth grid stored on your hard disk.</a:t>
            </a:r>
          </a:p>
          <a:p>
            <a:endParaRPr lang="en-US" dirty="0"/>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2360212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Example depth map -</a:t>
            </a:r>
            <a:r>
              <a:rPr lang="en-US" baseline="0" dirty="0"/>
              <a:t> w</a:t>
            </a:r>
            <a:r>
              <a:rPr lang="en-US" dirty="0"/>
              <a:t>e</a:t>
            </a:r>
            <a:r>
              <a:rPr lang="en-US" baseline="0" dirty="0"/>
              <a:t> can show where to dedicate resources for flood protection based on which holding areas were submerged.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Velocity dataset, later </a:t>
            </a:r>
            <a:r>
              <a:rPr lang="en-US" dirty="0" err="1"/>
              <a:t>timestep</a:t>
            </a:r>
            <a:r>
              <a:rPr lang="en-US" dirty="0"/>
              <a:t> – shows velocity</a:t>
            </a:r>
            <a:r>
              <a:rPr lang="en-US" baseline="0" dirty="0"/>
              <a:t> increasing as the water constricts between holding areas and across levees</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13</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554655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compute map</a:t>
            </a:r>
            <a:r>
              <a:rPr lang="en-US" baseline="0" dirty="0"/>
              <a:t> hazards on the flood plain with</a:t>
            </a:r>
          </a:p>
          <a:p>
            <a:r>
              <a:rPr lang="en-US" baseline="0" dirty="0"/>
              <a:t>D*V</a:t>
            </a:r>
          </a:p>
          <a:p>
            <a:r>
              <a:rPr lang="en-US" baseline="0" dirty="0"/>
              <a:t>D*V^2</a:t>
            </a:r>
          </a:p>
          <a:p>
            <a:r>
              <a:rPr lang="en-US" baseline="0" dirty="0"/>
              <a:t>Stream Power</a:t>
            </a:r>
          </a:p>
          <a:p>
            <a:r>
              <a:rPr lang="en-US" baseline="0" dirty="0"/>
              <a:t>Shear Stress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14</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863125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Best practice</a:t>
            </a:r>
            <a:r>
              <a:rPr lang="en-US" baseline="0" dirty="0"/>
              <a:t> – use dynamic maps unless you have a reason not to do so. </a:t>
            </a:r>
          </a:p>
          <a:p>
            <a:r>
              <a:rPr lang="en-US" baseline="0" dirty="0"/>
              <a:t>If you need to submit a map to a supervisor, it has to be stored. </a:t>
            </a:r>
          </a:p>
          <a:p>
            <a:r>
              <a:rPr lang="en-US" baseline="0" dirty="0"/>
              <a:t>If you need to use it in another software package, it has to be stored. </a:t>
            </a:r>
          </a:p>
          <a:p>
            <a:r>
              <a:rPr lang="en-US" baseline="0" dirty="0"/>
              <a:t>If you’re mapping some computationally intensive types (Arrival-Time, Duration, etc.) then it should be stored. (RAS defaults to stored maps for these map types)</a:t>
            </a:r>
          </a:p>
          <a:p>
            <a:r>
              <a:rPr lang="en-US" baseline="0" dirty="0"/>
              <a:t>Almost all other situations – use dynamic mapping. You can quickly change </a:t>
            </a:r>
            <a:r>
              <a:rPr lang="en-US" baseline="0" dirty="0" err="1"/>
              <a:t>timesteps</a:t>
            </a:r>
            <a:r>
              <a:rPr lang="en-US" baseline="0" dirty="0"/>
              <a:t> on the fly, animate, and it doesn’t clutter your disk with extra files.</a:t>
            </a:r>
            <a:endParaRPr lang="en-US" dirty="0"/>
          </a:p>
        </p:txBody>
      </p:sp>
      <p:sp>
        <p:nvSpPr>
          <p:cNvPr id="4" name="Slide Number Placeholder 3"/>
          <p:cNvSpPr>
            <a:spLocks noGrp="1"/>
          </p:cNvSpPr>
          <p:nvPr>
            <p:ph type="sldNum" sz="quarter" idx="10"/>
          </p:nvPr>
        </p:nvSpPr>
        <p:spPr/>
        <p:txBody>
          <a:bodyPr/>
          <a:lstStyle/>
          <a:p>
            <a:pPr>
              <a:defRPr/>
            </a:pPr>
            <a:fld id="{DC18E8EE-E95F-413F-90A6-FA3B8F74BE00}" type="slidenum">
              <a:rPr lang="en-US" smtClean="0"/>
              <a:pPr>
                <a:defRPr/>
              </a:pPr>
              <a:t>16</a:t>
            </a:fld>
            <a:endParaRPr lang="en-US"/>
          </a:p>
        </p:txBody>
      </p:sp>
      <p:sp>
        <p:nvSpPr>
          <p:cNvPr id="5" name="Footer Placeholder 4"/>
          <p:cNvSpPr>
            <a:spLocks noGrp="1"/>
          </p:cNvSpPr>
          <p:nvPr>
            <p:ph type="ftr" sz="quarter" idx="11"/>
          </p:nvPr>
        </p:nvSpPr>
        <p:spPr/>
        <p:txBody>
          <a:bodyPr/>
          <a:lstStyle/>
          <a:p>
            <a:pPr>
              <a:defRPr/>
            </a:pPr>
            <a:r>
              <a:rPr lang="en-US"/>
              <a:t>HEC-RAS Mapper</a:t>
            </a:r>
          </a:p>
        </p:txBody>
      </p:sp>
    </p:spTree>
    <p:extLst>
      <p:ext uri="{BB962C8B-B14F-4D97-AF65-F5344CB8AC3E}">
        <p14:creationId xmlns:p14="http://schemas.microsoft.com/office/powerpoint/2010/main" val="34932565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5A22051A-3488-4157-8011-F0C71604FCF0}" type="datetime1">
              <a:rPr lang="en-US" smtClean="0"/>
              <a:t>11/28/2022</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775" y="5735637"/>
            <a:ext cx="3933825"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918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CCA6-0806-474C-A0C0-7D650C9B14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37FFBE-EED9-4B3B-86C4-033A970951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79C2C2-BEAC-4703-B02F-D7720CDFA39D}"/>
              </a:ext>
            </a:extLst>
          </p:cNvPr>
          <p:cNvSpPr>
            <a:spLocks noGrp="1"/>
          </p:cNvSpPr>
          <p:nvPr>
            <p:ph type="dt" sz="half" idx="10"/>
          </p:nvPr>
        </p:nvSpPr>
        <p:spPr/>
        <p:txBody>
          <a:bodyPr/>
          <a:lstStyle/>
          <a:p>
            <a:fld id="{F009797A-E46F-4572-859F-CAA16C406D52}" type="datetime1">
              <a:rPr lang="en-US" smtClean="0"/>
              <a:t>11/28/2022</a:t>
            </a:fld>
            <a:endParaRPr lang="en-US"/>
          </a:p>
        </p:txBody>
      </p:sp>
      <p:sp>
        <p:nvSpPr>
          <p:cNvPr id="5" name="Footer Placeholder 4">
            <a:extLst>
              <a:ext uri="{FF2B5EF4-FFF2-40B4-BE49-F238E27FC236}">
                <a16:creationId xmlns:a16="http://schemas.microsoft.com/office/drawing/2014/main" id="{E8619D34-2E08-455C-8BDE-8243F46D2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95B56C-19E7-4442-9F84-76398701CD20}"/>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39421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F7C19-FD0B-4B9E-B6D7-95E7F68E1B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65CE1A-B90D-4702-89D8-BAF660871B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755E97-CF94-4468-A946-E6CBDC4B2280}"/>
              </a:ext>
            </a:extLst>
          </p:cNvPr>
          <p:cNvSpPr>
            <a:spLocks noGrp="1"/>
          </p:cNvSpPr>
          <p:nvPr>
            <p:ph type="dt" sz="half" idx="10"/>
          </p:nvPr>
        </p:nvSpPr>
        <p:spPr/>
        <p:txBody>
          <a:bodyPr/>
          <a:lstStyle/>
          <a:p>
            <a:fld id="{B2F14A0F-B5B2-476D-AACF-73BAF8860C21}" type="datetime1">
              <a:rPr lang="en-US" smtClean="0"/>
              <a:t>11/28/2022</a:t>
            </a:fld>
            <a:endParaRPr lang="en-US"/>
          </a:p>
        </p:txBody>
      </p:sp>
      <p:sp>
        <p:nvSpPr>
          <p:cNvPr id="5" name="Footer Placeholder 4">
            <a:extLst>
              <a:ext uri="{FF2B5EF4-FFF2-40B4-BE49-F238E27FC236}">
                <a16:creationId xmlns:a16="http://schemas.microsoft.com/office/drawing/2014/main" id="{94FC831E-293D-49A8-BF7B-31BEE4BAF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E27E1-655D-469F-B29B-1EBE3BE7E92C}"/>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244506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4A2EA-DE61-4B33-B75D-CC12B9CD0AAF}"/>
              </a:ext>
            </a:extLst>
          </p:cNvPr>
          <p:cNvSpPr>
            <a:spLocks noGrp="1"/>
          </p:cNvSpPr>
          <p:nvPr>
            <p:ph type="dt" sz="half" idx="10"/>
          </p:nvPr>
        </p:nvSpPr>
        <p:spPr/>
        <p:txBody>
          <a:bodyPr/>
          <a:lstStyle/>
          <a:p>
            <a:fld id="{2F10A57A-55AD-4CB2-8C3D-414D40909ECE}" type="datetime1">
              <a:rPr lang="en-US" smtClean="0"/>
              <a:t>11/28/2022</a:t>
            </a:fld>
            <a:endParaRPr lang="en-US"/>
          </a:p>
        </p:txBody>
      </p:sp>
      <p:sp>
        <p:nvSpPr>
          <p:cNvPr id="5" name="Footer Placeholder 4">
            <a:extLst>
              <a:ext uri="{FF2B5EF4-FFF2-40B4-BE49-F238E27FC236}">
                <a16:creationId xmlns:a16="http://schemas.microsoft.com/office/drawing/2014/main" id="{D534527B-86FA-4445-A1D3-974F5B4E7D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4B5D4-E6F4-4FB5-964A-EC6B92ACB50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64881EAA-4D91-4DCD-BB66-7A9DDDF32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03574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B0E5-1688-455F-9EEB-D30368363C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D6195F-0B06-4492-9223-66F42EC2B0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ABCDC7-F3ED-4AB4-9008-F6216EC2D902}"/>
              </a:ext>
            </a:extLst>
          </p:cNvPr>
          <p:cNvSpPr>
            <a:spLocks noGrp="1"/>
          </p:cNvSpPr>
          <p:nvPr>
            <p:ph type="dt" sz="half" idx="10"/>
          </p:nvPr>
        </p:nvSpPr>
        <p:spPr/>
        <p:txBody>
          <a:bodyPr/>
          <a:lstStyle/>
          <a:p>
            <a:fld id="{E0785B3C-FF2F-4559-868F-EE2D3655C494}" type="datetime1">
              <a:rPr lang="en-US" smtClean="0"/>
              <a:t>11/28/2022</a:t>
            </a:fld>
            <a:endParaRPr lang="en-US"/>
          </a:p>
        </p:txBody>
      </p:sp>
      <p:sp>
        <p:nvSpPr>
          <p:cNvPr id="5" name="Footer Placeholder 4">
            <a:extLst>
              <a:ext uri="{FF2B5EF4-FFF2-40B4-BE49-F238E27FC236}">
                <a16:creationId xmlns:a16="http://schemas.microsoft.com/office/drawing/2014/main" id="{A57A3DB0-29DD-480B-AD7F-4A07434A2E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6B5161-55CB-4594-B565-25F99DB8FCCB}"/>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379B6616-2A97-4537-B908-6321E09B09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2E4B54B8-3950-4360-A0BD-1EF69EFE0D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73766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fld id="{0F5F08FD-A3FC-454F-8E41-8C88BABF5F1A}" type="datetime1">
              <a:rPr lang="en-US" smtClean="0"/>
              <a:t>11/28/2022</a:t>
            </a:fld>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5901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45F4A-6D5F-4EBE-BA8A-1895E2CF587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7F0574-FB89-4516-9157-959519170E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FEC3EE-F53C-4056-9185-A57C24CBFD4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8B32C9-39B6-4E5C-B6F7-DA346AD9C3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E767E5-41AC-4081-9E9A-E3504B87F2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5F9342-E0CD-4546-92FC-DE3A011318EB}"/>
              </a:ext>
            </a:extLst>
          </p:cNvPr>
          <p:cNvSpPr>
            <a:spLocks noGrp="1"/>
          </p:cNvSpPr>
          <p:nvPr>
            <p:ph type="dt" sz="half" idx="10"/>
          </p:nvPr>
        </p:nvSpPr>
        <p:spPr/>
        <p:txBody>
          <a:bodyPr/>
          <a:lstStyle/>
          <a:p>
            <a:fld id="{FD6CCA0B-A614-4729-9468-B6D92901B444}" type="datetime1">
              <a:rPr lang="en-US" smtClean="0"/>
              <a:t>11/28/2022</a:t>
            </a:fld>
            <a:endParaRPr lang="en-US"/>
          </a:p>
        </p:txBody>
      </p:sp>
      <p:sp>
        <p:nvSpPr>
          <p:cNvPr id="8" name="Footer Placeholder 7">
            <a:extLst>
              <a:ext uri="{FF2B5EF4-FFF2-40B4-BE49-F238E27FC236}">
                <a16:creationId xmlns:a16="http://schemas.microsoft.com/office/drawing/2014/main" id="{1335EB16-C7EF-49C4-9E93-DB661B9A75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075A6C-35D6-4955-B301-DD12D361EF61}"/>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 name="Picture 9">
            <a:extLst>
              <a:ext uri="{FF2B5EF4-FFF2-40B4-BE49-F238E27FC236}">
                <a16:creationId xmlns:a16="http://schemas.microsoft.com/office/drawing/2014/main" id="{194D47A3-572E-4244-8FBD-D1CB1A733BB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11" name="Picture 10">
            <a:extLst>
              <a:ext uri="{FF2B5EF4-FFF2-40B4-BE49-F238E27FC236}">
                <a16:creationId xmlns:a16="http://schemas.microsoft.com/office/drawing/2014/main" id="{85D281F1-659D-4B41-A28E-E19DFD833C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1951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50A3-DB8C-4C59-A345-B62FCF7E54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D440918-4EF2-46C7-A67C-3320552E3890}"/>
              </a:ext>
            </a:extLst>
          </p:cNvPr>
          <p:cNvSpPr>
            <a:spLocks noGrp="1"/>
          </p:cNvSpPr>
          <p:nvPr>
            <p:ph type="dt" sz="half" idx="10"/>
          </p:nvPr>
        </p:nvSpPr>
        <p:spPr/>
        <p:txBody>
          <a:bodyPr/>
          <a:lstStyle/>
          <a:p>
            <a:fld id="{4810FD75-D5BB-4E32-AFAB-1CB78FADF2EB}" type="datetime1">
              <a:rPr lang="en-US" smtClean="0"/>
              <a:t>11/28/2022</a:t>
            </a:fld>
            <a:endParaRPr lang="en-US"/>
          </a:p>
        </p:txBody>
      </p:sp>
      <p:sp>
        <p:nvSpPr>
          <p:cNvPr id="4" name="Footer Placeholder 3">
            <a:extLst>
              <a:ext uri="{FF2B5EF4-FFF2-40B4-BE49-F238E27FC236}">
                <a16:creationId xmlns:a16="http://schemas.microsoft.com/office/drawing/2014/main" id="{FF703852-0582-48E6-BC68-B735801FEF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4C58F3-5663-4F2A-AC9D-98D684F0CF95}"/>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6" name="Picture 5">
            <a:extLst>
              <a:ext uri="{FF2B5EF4-FFF2-40B4-BE49-F238E27FC236}">
                <a16:creationId xmlns:a16="http://schemas.microsoft.com/office/drawing/2014/main" id="{3B8C4DE3-252D-42A7-9FA7-A0056B1BFD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7" name="Picture 6">
            <a:extLst>
              <a:ext uri="{FF2B5EF4-FFF2-40B4-BE49-F238E27FC236}">
                <a16:creationId xmlns:a16="http://schemas.microsoft.com/office/drawing/2014/main" id="{13313326-85FE-4607-8E1E-30A10A5A7EA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755731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fld id="{E7F7BC20-D132-4502-9F5E-BEC1153A1629}" type="datetime1">
              <a:rPr lang="en-US" smtClean="0"/>
              <a:t>11/28/2022</a:t>
            </a:fld>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5" name="Picture 4">
            <a:extLst>
              <a:ext uri="{FF2B5EF4-FFF2-40B4-BE49-F238E27FC236}">
                <a16:creationId xmlns:a16="http://schemas.microsoft.com/office/drawing/2014/main" id="{AFFE5F69-9339-49A0-B5A7-2ECF6AC343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6" name="Picture 5">
            <a:extLst>
              <a:ext uri="{FF2B5EF4-FFF2-40B4-BE49-F238E27FC236}">
                <a16:creationId xmlns:a16="http://schemas.microsoft.com/office/drawing/2014/main" id="{0A75D101-BA08-4B98-8315-8CAE9DC5F12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39038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fld id="{F164E6C8-6B53-4B71-8AB1-FB61E870CF1B}" type="datetime1">
              <a:rPr lang="en-US" smtClean="0"/>
              <a:t>11/28/2022</a:t>
            </a:fld>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27965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DA30-7AFC-4EDA-9F3E-184675571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CC05E3-EA42-4679-A118-60982CA875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34CB7E-1AA9-4B7C-A118-9BB73866F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BB875F-A5E4-4225-B201-FB7E5448A237}"/>
              </a:ext>
            </a:extLst>
          </p:cNvPr>
          <p:cNvSpPr>
            <a:spLocks noGrp="1"/>
          </p:cNvSpPr>
          <p:nvPr>
            <p:ph type="dt" sz="half" idx="10"/>
          </p:nvPr>
        </p:nvSpPr>
        <p:spPr/>
        <p:txBody>
          <a:bodyPr/>
          <a:lstStyle/>
          <a:p>
            <a:fld id="{17BB6779-E98C-4F2E-833C-A4C503267A8D}" type="datetime1">
              <a:rPr lang="en-US" smtClean="0"/>
              <a:t>11/28/2022</a:t>
            </a:fld>
            <a:endParaRPr lang="en-US"/>
          </a:p>
        </p:txBody>
      </p:sp>
      <p:sp>
        <p:nvSpPr>
          <p:cNvPr id="6" name="Footer Placeholder 5">
            <a:extLst>
              <a:ext uri="{FF2B5EF4-FFF2-40B4-BE49-F238E27FC236}">
                <a16:creationId xmlns:a16="http://schemas.microsoft.com/office/drawing/2014/main" id="{C648AA46-3C83-4E86-A48F-B0410E9C4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522D8C-3FAB-4E84-BA5F-EDE7FCD6CDC8}"/>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6C1992C1-133E-45D7-A288-74AED3C9D9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E28CFC5D-D3BD-424A-AEDD-3AF9F10CFA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16107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053217-C2C6-4A5F-9398-995315316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F12536-DDF6-4930-8384-68EF81B8E09A}" type="datetime1">
              <a:rPr lang="en-US" smtClean="0"/>
              <a:t>11/28/2022</a:t>
            </a:fld>
            <a:endParaRPr lang="en-US"/>
          </a:p>
        </p:txBody>
      </p:sp>
      <p:sp>
        <p:nvSpPr>
          <p:cNvPr id="5" name="Footer Placeholder 4">
            <a:extLst>
              <a:ext uri="{FF2B5EF4-FFF2-40B4-BE49-F238E27FC236}">
                <a16:creationId xmlns:a16="http://schemas.microsoft.com/office/drawing/2014/main" id="{396005C5-719C-4C61-B648-9BB48272D3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FBF519-BB1A-4AD2-8E89-DEA7B87358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9CE128-5E4E-43A7-924F-079E959BBA81}" type="slidenum">
              <a:rPr lang="en-US" smtClean="0"/>
              <a:t>‹#›</a:t>
            </a:fld>
            <a:endParaRPr lang="en-US"/>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0DEC4-9603-4A8B-B7E1-8F0123C30A0D}"/>
              </a:ext>
            </a:extLst>
          </p:cNvPr>
          <p:cNvSpPr>
            <a:spLocks noGrp="1"/>
          </p:cNvSpPr>
          <p:nvPr>
            <p:ph type="ctrTitle"/>
          </p:nvPr>
        </p:nvSpPr>
        <p:spPr/>
        <p:txBody>
          <a:bodyPr/>
          <a:lstStyle/>
          <a:p>
            <a:r>
              <a:rPr lang="en-US" dirty="0"/>
              <a:t>HEC-RAS</a:t>
            </a:r>
            <a:br>
              <a:rPr lang="en-US" dirty="0"/>
            </a:br>
            <a:r>
              <a:rPr lang="en-US" dirty="0"/>
              <a:t>Results Visualization</a:t>
            </a:r>
          </a:p>
        </p:txBody>
      </p:sp>
      <p:sp>
        <p:nvSpPr>
          <p:cNvPr id="3" name="Subtitle 2">
            <a:extLst>
              <a:ext uri="{FF2B5EF4-FFF2-40B4-BE49-F238E27FC236}">
                <a16:creationId xmlns:a16="http://schemas.microsoft.com/office/drawing/2014/main" id="{0CAA5E2D-5060-4E07-AD62-D014F2517655}"/>
              </a:ext>
            </a:extLst>
          </p:cNvPr>
          <p:cNvSpPr>
            <a:spLocks noGrp="1"/>
          </p:cNvSpPr>
          <p:nvPr>
            <p:ph type="subTitle" idx="1"/>
          </p:nvPr>
        </p:nvSpPr>
        <p:spPr/>
        <p:txBody>
          <a:bodyPr>
            <a:normAutofit fontScale="92500" lnSpcReduction="20000"/>
          </a:bodyPr>
          <a:lstStyle/>
          <a:p>
            <a:endParaRPr lang="en-US" dirty="0"/>
          </a:p>
          <a:p>
            <a:r>
              <a:rPr lang="en-US" dirty="0"/>
              <a:t>Mark Jensen</a:t>
            </a:r>
            <a:br>
              <a:rPr lang="en-US" dirty="0"/>
            </a:br>
            <a:r>
              <a:rPr lang="en-US" dirty="0"/>
              <a:t>Cameron Ackerman, P.E., D.WRE</a:t>
            </a:r>
          </a:p>
          <a:p>
            <a:br>
              <a:rPr lang="en-US" dirty="0"/>
            </a:br>
            <a:r>
              <a:rPr lang="en-US" dirty="0"/>
              <a:t>USACE, Institute for Water Resources, Hydrologic Engineering Center</a:t>
            </a:r>
          </a:p>
        </p:txBody>
      </p:sp>
      <p:sp>
        <p:nvSpPr>
          <p:cNvPr id="4" name="Slide Number Placeholder 3">
            <a:extLst>
              <a:ext uri="{FF2B5EF4-FFF2-40B4-BE49-F238E27FC236}">
                <a16:creationId xmlns:a16="http://schemas.microsoft.com/office/drawing/2014/main" id="{B7724112-B3C9-4D0C-ABDB-B7580B024025}"/>
              </a:ext>
            </a:extLst>
          </p:cNvPr>
          <p:cNvSpPr>
            <a:spLocks noGrp="1"/>
          </p:cNvSpPr>
          <p:nvPr>
            <p:ph type="sldNum" sz="quarter" idx="12"/>
          </p:nvPr>
        </p:nvSpPr>
        <p:spPr/>
        <p:txBody>
          <a:bodyPr/>
          <a:lstStyle/>
          <a:p>
            <a:fld id="{519CE128-5E4E-43A7-924F-079E959BBA81}" type="slidenum">
              <a:rPr lang="en-US" smtClean="0"/>
              <a:t>1</a:t>
            </a:fld>
            <a:endParaRPr lang="en-US"/>
          </a:p>
        </p:txBody>
      </p:sp>
    </p:spTree>
    <p:extLst>
      <p:ext uri="{BB962C8B-B14F-4D97-AF65-F5344CB8AC3E}">
        <p14:creationId xmlns:p14="http://schemas.microsoft.com/office/powerpoint/2010/main" val="2031737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Plot Options</a:t>
            </a:r>
          </a:p>
        </p:txBody>
      </p:sp>
      <p:sp>
        <p:nvSpPr>
          <p:cNvPr id="3" name="Content Placeholder 2"/>
          <p:cNvSpPr>
            <a:spLocks noGrp="1"/>
          </p:cNvSpPr>
          <p:nvPr>
            <p:ph sz="half" idx="1"/>
          </p:nvPr>
        </p:nvSpPr>
        <p:spPr/>
        <p:txBody>
          <a:bodyPr/>
          <a:lstStyle/>
          <a:p>
            <a:r>
              <a:rPr lang="en-US" dirty="0"/>
              <a:t>Terrain</a:t>
            </a:r>
          </a:p>
        </p:txBody>
      </p:sp>
      <p:sp>
        <p:nvSpPr>
          <p:cNvPr id="11" name="Content Placeholder 10"/>
          <p:cNvSpPr>
            <a:spLocks noGrp="1"/>
          </p:cNvSpPr>
          <p:nvPr>
            <p:ph sz="half" idx="2"/>
          </p:nvPr>
        </p:nvSpPr>
        <p:spPr/>
        <p:txBody>
          <a:bodyPr/>
          <a:lstStyle/>
          <a:p>
            <a:r>
              <a:rPr lang="en-US" dirty="0"/>
              <a:t>Depth, WSE</a:t>
            </a:r>
          </a:p>
          <a:p>
            <a:endParaRPr lang="en-US" dirty="0"/>
          </a:p>
          <a:p>
            <a:endParaRPr lang="en-US" dirty="0"/>
          </a:p>
          <a:p>
            <a:endParaRPr lang="en-US" dirty="0"/>
          </a:p>
          <a:p>
            <a:r>
              <a:rPr lang="en-US" dirty="0"/>
              <a:t>River, Cross Sections</a:t>
            </a:r>
          </a:p>
        </p:txBody>
      </p:sp>
      <p:sp>
        <p:nvSpPr>
          <p:cNvPr id="5" name="Slide Number Placeholder 4">
            <a:extLst>
              <a:ext uri="{FF2B5EF4-FFF2-40B4-BE49-F238E27FC236}">
                <a16:creationId xmlns:a16="http://schemas.microsoft.com/office/drawing/2014/main" id="{8102AFDD-EA60-4571-A75A-37B95CD13E97}"/>
              </a:ext>
            </a:extLst>
          </p:cNvPr>
          <p:cNvSpPr>
            <a:spLocks noGrp="1"/>
          </p:cNvSpPr>
          <p:nvPr>
            <p:ph type="sldNum" sz="quarter" idx="12"/>
          </p:nvPr>
        </p:nvSpPr>
        <p:spPr/>
        <p:txBody>
          <a:bodyPr/>
          <a:lstStyle/>
          <a:p>
            <a:fld id="{519CE128-5E4E-43A7-924F-079E959BBA81}" type="slidenum">
              <a:rPr lang="en-US" smtClean="0"/>
              <a:pPr/>
              <a:t>10</a:t>
            </a:fld>
            <a:endParaRPr lang="en-US"/>
          </a:p>
        </p:txBody>
      </p:sp>
      <p:pic>
        <p:nvPicPr>
          <p:cNvPr id="9" name="Picture 8"/>
          <p:cNvPicPr>
            <a:picLocks noChangeAspect="1"/>
          </p:cNvPicPr>
          <p:nvPr/>
        </p:nvPicPr>
        <p:blipFill>
          <a:blip r:embed="rId3"/>
          <a:stretch>
            <a:fillRect/>
          </a:stretch>
        </p:blipFill>
        <p:spPr>
          <a:xfrm>
            <a:off x="754797" y="2286335"/>
            <a:ext cx="5341203" cy="3238702"/>
          </a:xfrm>
          <a:prstGeom prst="rect">
            <a:avLst/>
          </a:prstGeom>
        </p:spPr>
      </p:pic>
      <p:pic>
        <p:nvPicPr>
          <p:cNvPr id="6" name="Picture 5">
            <a:extLst>
              <a:ext uri="{FF2B5EF4-FFF2-40B4-BE49-F238E27FC236}">
                <a16:creationId xmlns:a16="http://schemas.microsoft.com/office/drawing/2014/main" id="{A66705BC-3D79-4FDA-8C55-E4D9598B12C6}"/>
              </a:ext>
            </a:extLst>
          </p:cNvPr>
          <p:cNvPicPr>
            <a:picLocks noChangeAspect="1"/>
          </p:cNvPicPr>
          <p:nvPr/>
        </p:nvPicPr>
        <p:blipFill>
          <a:blip r:embed="rId4"/>
          <a:stretch>
            <a:fillRect/>
          </a:stretch>
        </p:blipFill>
        <p:spPr>
          <a:xfrm>
            <a:off x="7677728" y="4325143"/>
            <a:ext cx="2751058" cy="1851820"/>
          </a:xfrm>
          <a:prstGeom prst="rect">
            <a:avLst/>
          </a:prstGeom>
        </p:spPr>
      </p:pic>
      <p:pic>
        <p:nvPicPr>
          <p:cNvPr id="15" name="Picture 14">
            <a:extLst>
              <a:ext uri="{FF2B5EF4-FFF2-40B4-BE49-F238E27FC236}">
                <a16:creationId xmlns:a16="http://schemas.microsoft.com/office/drawing/2014/main" id="{427071CD-726B-4BC5-81A0-05854775451E}"/>
              </a:ext>
            </a:extLst>
          </p:cNvPr>
          <p:cNvPicPr>
            <a:picLocks noChangeAspect="1"/>
          </p:cNvPicPr>
          <p:nvPr/>
        </p:nvPicPr>
        <p:blipFill>
          <a:blip r:embed="rId5"/>
          <a:stretch>
            <a:fillRect/>
          </a:stretch>
        </p:blipFill>
        <p:spPr>
          <a:xfrm>
            <a:off x="7677728" y="2286334"/>
            <a:ext cx="3485502" cy="152581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Mapping</a:t>
            </a:r>
          </a:p>
        </p:txBody>
      </p:sp>
      <p:sp>
        <p:nvSpPr>
          <p:cNvPr id="3" name="Content Placeholder 2"/>
          <p:cNvSpPr>
            <a:spLocks noGrp="1"/>
          </p:cNvSpPr>
          <p:nvPr>
            <p:ph idx="1"/>
          </p:nvPr>
        </p:nvSpPr>
        <p:spPr/>
        <p:txBody>
          <a:bodyPr/>
          <a:lstStyle/>
          <a:p>
            <a:r>
              <a:rPr lang="en-US" dirty="0"/>
              <a:t>Dynamic Mapping – on-the-fly mapping</a:t>
            </a:r>
          </a:p>
          <a:p>
            <a:pPr lvl="1"/>
            <a:r>
              <a:rPr lang="en-US" dirty="0"/>
              <a:t>Animation of results without waiting</a:t>
            </a:r>
          </a:p>
          <a:p>
            <a:endParaRPr lang="en-US" dirty="0"/>
          </a:p>
          <a:p>
            <a:endParaRPr lang="en-US" dirty="0"/>
          </a:p>
          <a:p>
            <a:endParaRPr lang="en-US" dirty="0"/>
          </a:p>
          <a:p>
            <a:endParaRPr lang="en-US" dirty="0"/>
          </a:p>
          <a:p>
            <a:r>
              <a:rPr lang="en-US" dirty="0"/>
              <a:t>Stored Maps – results written to file</a:t>
            </a:r>
          </a:p>
          <a:p>
            <a:pPr marL="0" indent="0">
              <a:buNone/>
            </a:pPr>
            <a:r>
              <a:rPr lang="en-US" sz="4000" dirty="0"/>
              <a:t> </a:t>
            </a:r>
            <a:r>
              <a:rPr lang="en-US" sz="7200" baseline="-25000" dirty="0">
                <a:solidFill>
                  <a:srgbClr val="FF0000"/>
                </a:solidFill>
              </a:rPr>
              <a:t>*</a:t>
            </a:r>
            <a:r>
              <a:rPr lang="en-US" dirty="0"/>
              <a:t> </a:t>
            </a:r>
            <a:r>
              <a:rPr lang="en-US" sz="2000" i="1" dirty="0"/>
              <a:t>= There was a problem reading data</a:t>
            </a:r>
          </a:p>
        </p:txBody>
      </p:sp>
      <p:pic>
        <p:nvPicPr>
          <p:cNvPr id="5" name="Picture 4"/>
          <p:cNvPicPr>
            <a:picLocks noChangeAspect="1"/>
          </p:cNvPicPr>
          <p:nvPr/>
        </p:nvPicPr>
        <p:blipFill>
          <a:blip r:embed="rId2"/>
          <a:stretch>
            <a:fillRect/>
          </a:stretch>
        </p:blipFill>
        <p:spPr>
          <a:xfrm>
            <a:off x="3962401" y="2743200"/>
            <a:ext cx="3845815" cy="1690610"/>
          </a:xfrm>
          <a:prstGeom prst="rect">
            <a:avLst/>
          </a:prstGeom>
        </p:spPr>
      </p:pic>
      <p:sp>
        <p:nvSpPr>
          <p:cNvPr id="6" name="Slide Number Placeholder 5">
            <a:extLst>
              <a:ext uri="{FF2B5EF4-FFF2-40B4-BE49-F238E27FC236}">
                <a16:creationId xmlns:a16="http://schemas.microsoft.com/office/drawing/2014/main" id="{0A8F40B7-E752-48E8-B146-1532D2E14A29}"/>
              </a:ext>
            </a:extLst>
          </p:cNvPr>
          <p:cNvSpPr>
            <a:spLocks noGrp="1"/>
          </p:cNvSpPr>
          <p:nvPr>
            <p:ph type="sldNum" sz="quarter" idx="12"/>
          </p:nvPr>
        </p:nvSpPr>
        <p:spPr/>
        <p:txBody>
          <a:bodyPr/>
          <a:lstStyle/>
          <a:p>
            <a:fld id="{519CE128-5E4E-43A7-924F-079E959BBA81}" type="slidenum">
              <a:rPr lang="en-US" smtClean="0"/>
              <a:t>11</a:t>
            </a:fld>
            <a:endParaRPr lang="en-US"/>
          </a:p>
        </p:txBody>
      </p:sp>
    </p:spTree>
    <p:extLst>
      <p:ext uri="{BB962C8B-B14F-4D97-AF65-F5344CB8AC3E}">
        <p14:creationId xmlns:p14="http://schemas.microsoft.com/office/powerpoint/2010/main" val="49155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Mapping</a:t>
            </a:r>
          </a:p>
        </p:txBody>
      </p:sp>
      <p:sp>
        <p:nvSpPr>
          <p:cNvPr id="3" name="Content Placeholder 2"/>
          <p:cNvSpPr>
            <a:spLocks noGrp="1"/>
          </p:cNvSpPr>
          <p:nvPr>
            <p:ph idx="1"/>
          </p:nvPr>
        </p:nvSpPr>
        <p:spPr/>
        <p:txBody>
          <a:bodyPr/>
          <a:lstStyle/>
          <a:p>
            <a:pPr marL="0" indent="0">
              <a:buNone/>
            </a:pPr>
            <a:r>
              <a:rPr lang="en-US" dirty="0"/>
              <a:t>Map Type  |   Profile/Parameter   |   Mode</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2000" dirty="0"/>
          </a:p>
          <a:p>
            <a:pPr marL="0" indent="0">
              <a:buNone/>
            </a:pPr>
            <a:r>
              <a:rPr lang="en-US" sz="2000" dirty="0"/>
              <a:t>Default maps: Depth, Water Surface Elevation, Velocity</a:t>
            </a:r>
          </a:p>
        </p:txBody>
      </p:sp>
      <p:sp>
        <p:nvSpPr>
          <p:cNvPr id="8" name="Slide Number Placeholder 7">
            <a:extLst>
              <a:ext uri="{FF2B5EF4-FFF2-40B4-BE49-F238E27FC236}">
                <a16:creationId xmlns:a16="http://schemas.microsoft.com/office/drawing/2014/main" id="{DCFDD577-4327-4363-A659-060A14B6897B}"/>
              </a:ext>
            </a:extLst>
          </p:cNvPr>
          <p:cNvSpPr>
            <a:spLocks noGrp="1"/>
          </p:cNvSpPr>
          <p:nvPr>
            <p:ph type="sldNum" sz="quarter" idx="12"/>
          </p:nvPr>
        </p:nvSpPr>
        <p:spPr/>
        <p:txBody>
          <a:bodyPr/>
          <a:lstStyle/>
          <a:p>
            <a:fld id="{519CE128-5E4E-43A7-924F-079E959BBA81}" type="slidenum">
              <a:rPr lang="en-US" smtClean="0"/>
              <a:t>12</a:t>
            </a:fld>
            <a:endParaRPr lang="en-US"/>
          </a:p>
        </p:txBody>
      </p:sp>
      <p:pic>
        <p:nvPicPr>
          <p:cNvPr id="9" name="Picture 8">
            <a:extLst>
              <a:ext uri="{FF2B5EF4-FFF2-40B4-BE49-F238E27FC236}">
                <a16:creationId xmlns:a16="http://schemas.microsoft.com/office/drawing/2014/main" id="{997C6679-67C3-4FC5-82CD-0D97BA8AA687}"/>
              </a:ext>
            </a:extLst>
          </p:cNvPr>
          <p:cNvPicPr>
            <a:picLocks noChangeAspect="1"/>
          </p:cNvPicPr>
          <p:nvPr/>
        </p:nvPicPr>
        <p:blipFill>
          <a:blip r:embed="rId3"/>
          <a:stretch>
            <a:fillRect/>
          </a:stretch>
        </p:blipFill>
        <p:spPr>
          <a:xfrm>
            <a:off x="2292439" y="2346738"/>
            <a:ext cx="7392474" cy="3372357"/>
          </a:xfrm>
          <a:prstGeom prst="rect">
            <a:avLst/>
          </a:prstGeom>
        </p:spPr>
      </p:pic>
      <p:pic>
        <p:nvPicPr>
          <p:cNvPr id="13" name="Picture 12">
            <a:extLst>
              <a:ext uri="{FF2B5EF4-FFF2-40B4-BE49-F238E27FC236}">
                <a16:creationId xmlns:a16="http://schemas.microsoft.com/office/drawing/2014/main" id="{B43E71E3-1263-433F-8577-7DE656AF8283}"/>
              </a:ext>
            </a:extLst>
          </p:cNvPr>
          <p:cNvPicPr>
            <a:picLocks noChangeAspect="1"/>
          </p:cNvPicPr>
          <p:nvPr/>
        </p:nvPicPr>
        <p:blipFill>
          <a:blip r:embed="rId4"/>
          <a:stretch>
            <a:fillRect/>
          </a:stretch>
        </p:blipFill>
        <p:spPr>
          <a:xfrm>
            <a:off x="2292439" y="2346737"/>
            <a:ext cx="7392474" cy="3372357"/>
          </a:xfrm>
          <a:prstGeom prst="rect">
            <a:avLst/>
          </a:prstGeom>
        </p:spPr>
      </p:pic>
      <p:pic>
        <p:nvPicPr>
          <p:cNvPr id="14" name="Picture 13">
            <a:extLst>
              <a:ext uri="{FF2B5EF4-FFF2-40B4-BE49-F238E27FC236}">
                <a16:creationId xmlns:a16="http://schemas.microsoft.com/office/drawing/2014/main" id="{A665C474-01D6-40BE-B464-1BA34AE40415}"/>
              </a:ext>
            </a:extLst>
          </p:cNvPr>
          <p:cNvPicPr>
            <a:picLocks noChangeAspect="1"/>
          </p:cNvPicPr>
          <p:nvPr/>
        </p:nvPicPr>
        <p:blipFill>
          <a:blip r:embed="rId5"/>
          <a:stretch>
            <a:fillRect/>
          </a:stretch>
        </p:blipFill>
        <p:spPr>
          <a:xfrm>
            <a:off x="2292439" y="2346736"/>
            <a:ext cx="7392474" cy="3372357"/>
          </a:xfrm>
          <a:prstGeom prst="rect">
            <a:avLst/>
          </a:prstGeom>
        </p:spPr>
      </p:pic>
    </p:spTree>
    <p:extLst>
      <p:ext uri="{BB962C8B-B14F-4D97-AF65-F5344CB8AC3E}">
        <p14:creationId xmlns:p14="http://schemas.microsoft.com/office/powerpoint/2010/main" val="3368669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Maps</a:t>
            </a:r>
          </a:p>
        </p:txBody>
      </p:sp>
      <p:sp>
        <p:nvSpPr>
          <p:cNvPr id="5" name="Content Placeholder 4"/>
          <p:cNvSpPr>
            <a:spLocks noGrp="1"/>
          </p:cNvSpPr>
          <p:nvPr>
            <p:ph sz="half" idx="1"/>
          </p:nvPr>
        </p:nvSpPr>
        <p:spPr/>
        <p:txBody>
          <a:bodyPr/>
          <a:lstStyle/>
          <a:p>
            <a:r>
              <a:rPr lang="en-US" dirty="0"/>
              <a:t>Depth				</a:t>
            </a:r>
          </a:p>
        </p:txBody>
      </p:sp>
      <p:sp>
        <p:nvSpPr>
          <p:cNvPr id="6" name="Content Placeholder 5"/>
          <p:cNvSpPr>
            <a:spLocks noGrp="1"/>
          </p:cNvSpPr>
          <p:nvPr>
            <p:ph sz="half" idx="2"/>
          </p:nvPr>
        </p:nvSpPr>
        <p:spPr/>
        <p:txBody>
          <a:bodyPr/>
          <a:lstStyle/>
          <a:p>
            <a:r>
              <a:rPr lang="en-US" dirty="0"/>
              <a:t>Velocity</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8559" y="2376819"/>
            <a:ext cx="4180882" cy="3452243"/>
          </a:xfrm>
          <a:prstGeom prst="rect">
            <a:avLst/>
          </a:prstGeom>
        </p:spPr>
      </p:pic>
      <p:pic>
        <p:nvPicPr>
          <p:cNvPr id="8" name="Content Placeholder 6"/>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6494009" y="2376819"/>
            <a:ext cx="4180881" cy="3452243"/>
          </a:xfrm>
          <a:prstGeom prst="rect">
            <a:avLst/>
          </a:prstGeom>
          <a:noFill/>
          <a:ln w="9525">
            <a:noFill/>
            <a:miter lim="800000"/>
            <a:headEnd/>
            <a:tailEnd/>
          </a:ln>
        </p:spPr>
      </p:pic>
      <p:sp>
        <p:nvSpPr>
          <p:cNvPr id="3" name="Slide Number Placeholder 2">
            <a:extLst>
              <a:ext uri="{FF2B5EF4-FFF2-40B4-BE49-F238E27FC236}">
                <a16:creationId xmlns:a16="http://schemas.microsoft.com/office/drawing/2014/main" id="{0C8FFBFC-66B1-41AC-9B49-D1A91CBD87C1}"/>
              </a:ext>
            </a:extLst>
          </p:cNvPr>
          <p:cNvSpPr>
            <a:spLocks noGrp="1"/>
          </p:cNvSpPr>
          <p:nvPr>
            <p:ph type="sldNum" sz="quarter" idx="12"/>
          </p:nvPr>
        </p:nvSpPr>
        <p:spPr/>
        <p:txBody>
          <a:bodyPr/>
          <a:lstStyle/>
          <a:p>
            <a:fld id="{519CE128-5E4E-43A7-924F-079E959BBA81}" type="slidenum">
              <a:rPr lang="en-US" smtClean="0"/>
              <a:t>13</a:t>
            </a:fld>
            <a:endParaRPr lang="en-US"/>
          </a:p>
        </p:txBody>
      </p:sp>
    </p:spTree>
    <p:extLst>
      <p:ext uri="{BB962C8B-B14F-4D97-AF65-F5344CB8AC3E}">
        <p14:creationId xmlns:p14="http://schemas.microsoft.com/office/powerpoint/2010/main" val="1196653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Hazard Mapping</a:t>
            </a:r>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rotWithShape="1">
          <a:blip r:embed="rId3"/>
          <a:srcRect b="7009"/>
          <a:stretch/>
        </p:blipFill>
        <p:spPr>
          <a:xfrm>
            <a:off x="1743619" y="1480224"/>
            <a:ext cx="8704762" cy="5012651"/>
          </a:xfrm>
          <a:prstGeom prst="rect">
            <a:avLst/>
          </a:prstGeom>
        </p:spPr>
      </p:pic>
      <p:sp>
        <p:nvSpPr>
          <p:cNvPr id="6" name="Slide Number Placeholder 5">
            <a:extLst>
              <a:ext uri="{FF2B5EF4-FFF2-40B4-BE49-F238E27FC236}">
                <a16:creationId xmlns:a16="http://schemas.microsoft.com/office/drawing/2014/main" id="{570B7C86-92C4-4C01-B621-2B90715EFAD3}"/>
              </a:ext>
            </a:extLst>
          </p:cNvPr>
          <p:cNvSpPr>
            <a:spLocks noGrp="1"/>
          </p:cNvSpPr>
          <p:nvPr>
            <p:ph type="sldNum" sz="quarter" idx="12"/>
          </p:nvPr>
        </p:nvSpPr>
        <p:spPr/>
        <p:txBody>
          <a:bodyPr/>
          <a:lstStyle/>
          <a:p>
            <a:fld id="{519CE128-5E4E-43A7-924F-079E959BBA81}" type="slidenum">
              <a:rPr lang="en-US" smtClean="0"/>
              <a:t>14</a:t>
            </a:fld>
            <a:endParaRPr lang="en-US"/>
          </a:p>
        </p:txBody>
      </p:sp>
    </p:spTree>
    <p:extLst>
      <p:ext uri="{BB962C8B-B14F-4D97-AF65-F5344CB8AC3E}">
        <p14:creationId xmlns:p14="http://schemas.microsoft.com/office/powerpoint/2010/main" val="591608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Inundation Boundary</a:t>
            </a:r>
          </a:p>
        </p:txBody>
      </p:sp>
      <p:pic>
        <p:nvPicPr>
          <p:cNvPr id="7" name="Picture 6"/>
          <p:cNvPicPr>
            <a:picLocks noChangeAspect="1"/>
          </p:cNvPicPr>
          <p:nvPr/>
        </p:nvPicPr>
        <p:blipFill rotWithShape="1">
          <a:blip r:embed="rId2"/>
          <a:srcRect t="12021" b="10754"/>
          <a:stretch/>
        </p:blipFill>
        <p:spPr>
          <a:xfrm>
            <a:off x="2076953" y="1676400"/>
            <a:ext cx="8038095" cy="4648200"/>
          </a:xfrm>
          <a:prstGeom prst="rect">
            <a:avLst/>
          </a:prstGeom>
        </p:spPr>
      </p:pic>
      <p:pic>
        <p:nvPicPr>
          <p:cNvPr id="8" name="Picture 7"/>
          <p:cNvPicPr>
            <a:picLocks noChangeAspect="1"/>
          </p:cNvPicPr>
          <p:nvPr/>
        </p:nvPicPr>
        <p:blipFill rotWithShape="1">
          <a:blip r:embed="rId3"/>
          <a:srcRect t="12021" b="10754"/>
          <a:stretch/>
        </p:blipFill>
        <p:spPr>
          <a:xfrm>
            <a:off x="2076952" y="1676400"/>
            <a:ext cx="8038095" cy="4648200"/>
          </a:xfrm>
          <a:prstGeom prst="rect">
            <a:avLst/>
          </a:prstGeom>
        </p:spPr>
      </p:pic>
      <p:sp>
        <p:nvSpPr>
          <p:cNvPr id="5" name="Slide Number Placeholder 4">
            <a:extLst>
              <a:ext uri="{FF2B5EF4-FFF2-40B4-BE49-F238E27FC236}">
                <a16:creationId xmlns:a16="http://schemas.microsoft.com/office/drawing/2014/main" id="{D867C842-4B5D-4D30-A8CF-D0D37230E4E3}"/>
              </a:ext>
            </a:extLst>
          </p:cNvPr>
          <p:cNvSpPr>
            <a:spLocks noGrp="1"/>
          </p:cNvSpPr>
          <p:nvPr>
            <p:ph type="sldNum" sz="quarter" idx="12"/>
          </p:nvPr>
        </p:nvSpPr>
        <p:spPr/>
        <p:txBody>
          <a:bodyPr/>
          <a:lstStyle/>
          <a:p>
            <a:fld id="{519CE128-5E4E-43A7-924F-079E959BBA81}" type="slidenum">
              <a:rPr lang="en-US" smtClean="0"/>
              <a:t>15</a:t>
            </a:fld>
            <a:endParaRPr lang="en-US"/>
          </a:p>
        </p:txBody>
      </p:sp>
    </p:spTree>
    <p:extLst>
      <p:ext uri="{BB962C8B-B14F-4D97-AF65-F5344CB8AC3E}">
        <p14:creationId xmlns:p14="http://schemas.microsoft.com/office/powerpoint/2010/main" val="2006542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Map Types – Dynamic vs Stored</a:t>
            </a:r>
          </a:p>
        </p:txBody>
      </p:sp>
      <p:sp>
        <p:nvSpPr>
          <p:cNvPr id="3" name="Content Placeholder 2"/>
          <p:cNvSpPr>
            <a:spLocks noGrp="1"/>
          </p:cNvSpPr>
          <p:nvPr>
            <p:ph idx="1"/>
          </p:nvPr>
        </p:nvSpPr>
        <p:spPr/>
        <p:txBody>
          <a:bodyPr/>
          <a:lstStyle/>
          <a:p>
            <a:r>
              <a:rPr lang="en-US" dirty="0"/>
              <a:t>Dynamic: Computed on-the-fly</a:t>
            </a:r>
          </a:p>
          <a:p>
            <a:pPr lvl="1"/>
            <a:r>
              <a:rPr lang="en-US" dirty="0"/>
              <a:t>Smooth: Computes to screen-resolution</a:t>
            </a:r>
          </a:p>
          <a:p>
            <a:pPr lvl="1"/>
            <a:r>
              <a:rPr lang="en-US" dirty="0"/>
              <a:t>Doesn’t use disk space</a:t>
            </a:r>
          </a:p>
          <a:p>
            <a:r>
              <a:rPr lang="en-US" dirty="0"/>
              <a:t>Stored: Computed to terrain resolution</a:t>
            </a:r>
          </a:p>
          <a:p>
            <a:pPr lvl="1"/>
            <a:r>
              <a:rPr lang="en-US" dirty="0"/>
              <a:t>Stored to disk</a:t>
            </a:r>
          </a:p>
          <a:p>
            <a:pPr lvl="1"/>
            <a:r>
              <a:rPr lang="en-US" dirty="0"/>
              <a:t>Faster rendering for slow map types</a:t>
            </a:r>
          </a:p>
        </p:txBody>
      </p:sp>
      <p:sp>
        <p:nvSpPr>
          <p:cNvPr id="5" name="Slide Number Placeholder 4">
            <a:extLst>
              <a:ext uri="{FF2B5EF4-FFF2-40B4-BE49-F238E27FC236}">
                <a16:creationId xmlns:a16="http://schemas.microsoft.com/office/drawing/2014/main" id="{D51D45AF-9F43-42C3-BC71-6D79F9A1B5DE}"/>
              </a:ext>
            </a:extLst>
          </p:cNvPr>
          <p:cNvSpPr>
            <a:spLocks noGrp="1"/>
          </p:cNvSpPr>
          <p:nvPr>
            <p:ph type="sldNum" sz="quarter" idx="12"/>
          </p:nvPr>
        </p:nvSpPr>
        <p:spPr/>
        <p:txBody>
          <a:bodyPr/>
          <a:lstStyle/>
          <a:p>
            <a:fld id="{519CE128-5E4E-43A7-924F-079E959BBA81}" type="slidenum">
              <a:rPr lang="en-US" smtClean="0"/>
              <a:t>16</a:t>
            </a:fld>
            <a:endParaRPr lang="en-US"/>
          </a:p>
        </p:txBody>
      </p:sp>
    </p:spTree>
    <p:extLst>
      <p:ext uri="{BB962C8B-B14F-4D97-AF65-F5344CB8AC3E}">
        <p14:creationId xmlns:p14="http://schemas.microsoft.com/office/powerpoint/2010/main" val="4234991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Dynamic vs Stored Results</a:t>
            </a:r>
          </a:p>
        </p:txBody>
      </p:sp>
      <p:sp>
        <p:nvSpPr>
          <p:cNvPr id="3" name="Content Placeholder 2"/>
          <p:cNvSpPr>
            <a:spLocks noGrp="1"/>
          </p:cNvSpPr>
          <p:nvPr>
            <p:ph idx="1"/>
          </p:nvPr>
        </p:nvSpPr>
        <p:spPr/>
        <p:txBody>
          <a:bodyPr/>
          <a:lstStyle/>
          <a:p>
            <a:r>
              <a:rPr lang="en-US" dirty="0"/>
              <a:t>Dynamic results plot values for the current pyramid level.  Boundaries are defined based on interpolation.  </a:t>
            </a:r>
          </a:p>
          <a:p>
            <a:r>
              <a:rPr lang="en-US" dirty="0"/>
              <a:t>Stored results have a single value per cell.</a:t>
            </a:r>
          </a:p>
        </p:txBody>
      </p:sp>
      <p:sp>
        <p:nvSpPr>
          <p:cNvPr id="6" name="Slide Number Placeholder 5">
            <a:extLst>
              <a:ext uri="{FF2B5EF4-FFF2-40B4-BE49-F238E27FC236}">
                <a16:creationId xmlns:a16="http://schemas.microsoft.com/office/drawing/2014/main" id="{F7B91A25-0A97-4B2A-8BBF-3F754903F0B7}"/>
              </a:ext>
            </a:extLst>
          </p:cNvPr>
          <p:cNvSpPr>
            <a:spLocks noGrp="1"/>
          </p:cNvSpPr>
          <p:nvPr>
            <p:ph type="sldNum" sz="quarter" idx="12"/>
          </p:nvPr>
        </p:nvSpPr>
        <p:spPr/>
        <p:txBody>
          <a:bodyPr/>
          <a:lstStyle/>
          <a:p>
            <a:fld id="{519CE128-5E4E-43A7-924F-079E959BBA81}" type="slidenum">
              <a:rPr lang="en-US" smtClean="0"/>
              <a:pPr/>
              <a:t>17</a:t>
            </a:fld>
            <a:endParaRPr lang="en-US"/>
          </a:p>
        </p:txBody>
      </p:sp>
      <p:pic>
        <p:nvPicPr>
          <p:cNvPr id="5" name="Picture 4"/>
          <p:cNvPicPr/>
          <p:nvPr/>
        </p:nvPicPr>
        <p:blipFill rotWithShape="1">
          <a:blip r:embed="rId3" cstate="print"/>
          <a:srcRect t="19421" b="5399"/>
          <a:stretch/>
        </p:blipFill>
        <p:spPr bwMode="auto">
          <a:xfrm>
            <a:off x="2394397" y="3303431"/>
            <a:ext cx="7587803" cy="3418044"/>
          </a:xfrm>
          <a:prstGeom prst="rect">
            <a:avLst/>
          </a:prstGeom>
          <a:noFill/>
          <a:ln w="9525">
            <a:solidFill>
              <a:schemeClr val="bg2"/>
            </a:solidFill>
            <a:miter lim="800000"/>
            <a:headEnd/>
            <a:tailEnd/>
          </a:ln>
        </p:spPr>
      </p:pic>
    </p:spTree>
    <p:extLst>
      <p:ext uri="{BB962C8B-B14F-4D97-AF65-F5344CB8AC3E}">
        <p14:creationId xmlns:p14="http://schemas.microsoft.com/office/powerpoint/2010/main" val="22961510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Dynamic Mapping</a:t>
            </a:r>
          </a:p>
        </p:txBody>
      </p:sp>
      <p:sp>
        <p:nvSpPr>
          <p:cNvPr id="3" name="Content Placeholder 2"/>
          <p:cNvSpPr>
            <a:spLocks noGrp="1"/>
          </p:cNvSpPr>
          <p:nvPr>
            <p:ph idx="1"/>
          </p:nvPr>
        </p:nvSpPr>
        <p:spPr/>
        <p:txBody>
          <a:bodyPr/>
          <a:lstStyle/>
          <a:p>
            <a:r>
              <a:rPr lang="en-US" dirty="0"/>
              <a:t>Animation Toolbar – works on selected layer or group and syncs the </a:t>
            </a:r>
            <a:r>
              <a:rPr lang="en-US" dirty="0" err="1"/>
              <a:t>timestep</a:t>
            </a:r>
            <a:endParaRPr lang="en-US" dirty="0"/>
          </a:p>
          <a:p>
            <a:endParaRPr lang="en-US" dirty="0"/>
          </a:p>
        </p:txBody>
      </p:sp>
      <p:pic>
        <p:nvPicPr>
          <p:cNvPr id="16" name="Picture 15"/>
          <p:cNvPicPr>
            <a:picLocks noChangeAspect="1"/>
          </p:cNvPicPr>
          <p:nvPr/>
        </p:nvPicPr>
        <p:blipFill>
          <a:blip r:embed="rId2"/>
          <a:stretch>
            <a:fillRect/>
          </a:stretch>
        </p:blipFill>
        <p:spPr>
          <a:xfrm>
            <a:off x="1717758" y="3035701"/>
            <a:ext cx="8723809" cy="3209524"/>
          </a:xfrm>
          <a:prstGeom prst="rect">
            <a:avLst/>
          </a:prstGeom>
        </p:spPr>
      </p:pic>
      <p:pic>
        <p:nvPicPr>
          <p:cNvPr id="13" name="Picture 12"/>
          <p:cNvPicPr>
            <a:picLocks noChangeAspect="1"/>
          </p:cNvPicPr>
          <p:nvPr/>
        </p:nvPicPr>
        <p:blipFill>
          <a:blip r:embed="rId3"/>
          <a:stretch>
            <a:fillRect/>
          </a:stretch>
        </p:blipFill>
        <p:spPr>
          <a:xfrm>
            <a:off x="1717757" y="3079686"/>
            <a:ext cx="8723809" cy="3209524"/>
          </a:xfrm>
          <a:prstGeom prst="rect">
            <a:avLst/>
          </a:prstGeom>
          <a:ln>
            <a:solidFill>
              <a:schemeClr val="bg2"/>
            </a:solidFill>
          </a:ln>
        </p:spPr>
      </p:pic>
      <p:pic>
        <p:nvPicPr>
          <p:cNvPr id="14" name="Picture 13"/>
          <p:cNvPicPr>
            <a:picLocks noChangeAspect="1"/>
          </p:cNvPicPr>
          <p:nvPr/>
        </p:nvPicPr>
        <p:blipFill>
          <a:blip r:embed="rId4"/>
          <a:stretch>
            <a:fillRect/>
          </a:stretch>
        </p:blipFill>
        <p:spPr>
          <a:xfrm>
            <a:off x="1734096" y="3085584"/>
            <a:ext cx="8723809" cy="3209524"/>
          </a:xfrm>
          <a:prstGeom prst="rect">
            <a:avLst/>
          </a:prstGeom>
          <a:ln>
            <a:solidFill>
              <a:schemeClr val="bg2"/>
            </a:solidFill>
          </a:ln>
        </p:spPr>
      </p:pic>
      <p:pic>
        <p:nvPicPr>
          <p:cNvPr id="15" name="Picture 14"/>
          <p:cNvPicPr>
            <a:picLocks noChangeAspect="1"/>
          </p:cNvPicPr>
          <p:nvPr/>
        </p:nvPicPr>
        <p:blipFill>
          <a:blip r:embed="rId5"/>
          <a:stretch>
            <a:fillRect/>
          </a:stretch>
        </p:blipFill>
        <p:spPr>
          <a:xfrm>
            <a:off x="1744641" y="3107907"/>
            <a:ext cx="8723809" cy="3209524"/>
          </a:xfrm>
          <a:prstGeom prst="rect">
            <a:avLst/>
          </a:prstGeom>
        </p:spPr>
      </p:pic>
      <p:sp>
        <p:nvSpPr>
          <p:cNvPr id="5" name="Slide Number Placeholder 4">
            <a:extLst>
              <a:ext uri="{FF2B5EF4-FFF2-40B4-BE49-F238E27FC236}">
                <a16:creationId xmlns:a16="http://schemas.microsoft.com/office/drawing/2014/main" id="{35179C39-740B-4AD6-ACD3-D9B54FE68A28}"/>
              </a:ext>
            </a:extLst>
          </p:cNvPr>
          <p:cNvSpPr>
            <a:spLocks noGrp="1"/>
          </p:cNvSpPr>
          <p:nvPr>
            <p:ph type="sldNum" sz="quarter" idx="12"/>
          </p:nvPr>
        </p:nvSpPr>
        <p:spPr/>
        <p:txBody>
          <a:bodyPr/>
          <a:lstStyle/>
          <a:p>
            <a:fld id="{519CE128-5E4E-43A7-924F-079E959BBA81}" type="slidenum">
              <a:rPr lang="en-US" smtClean="0"/>
              <a:t>18</a:t>
            </a:fld>
            <a:endParaRPr lang="en-US"/>
          </a:p>
        </p:txBody>
      </p:sp>
    </p:spTree>
    <p:extLst>
      <p:ext uri="{BB962C8B-B14F-4D97-AF65-F5344CB8AC3E}">
        <p14:creationId xmlns:p14="http://schemas.microsoft.com/office/powerpoint/2010/main" val="102565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Dynamic Mapping - Animation</a:t>
            </a:r>
          </a:p>
        </p:txBody>
      </p:sp>
      <p:pic>
        <p:nvPicPr>
          <p:cNvPr id="8" name="Muncie_LeveeBreak_withViews">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2678806" y="1503615"/>
            <a:ext cx="7489715" cy="5039808"/>
          </a:xfrm>
        </p:spPr>
      </p:pic>
      <p:sp>
        <p:nvSpPr>
          <p:cNvPr id="3" name="Slide Number Placeholder 2">
            <a:extLst>
              <a:ext uri="{FF2B5EF4-FFF2-40B4-BE49-F238E27FC236}">
                <a16:creationId xmlns:a16="http://schemas.microsoft.com/office/drawing/2014/main" id="{47772678-5A13-405A-B5F9-D8D196CB497E}"/>
              </a:ext>
            </a:extLst>
          </p:cNvPr>
          <p:cNvSpPr>
            <a:spLocks noGrp="1"/>
          </p:cNvSpPr>
          <p:nvPr>
            <p:ph type="sldNum" sz="quarter" idx="12"/>
          </p:nvPr>
        </p:nvSpPr>
        <p:spPr/>
        <p:txBody>
          <a:bodyPr/>
          <a:lstStyle/>
          <a:p>
            <a:fld id="{519CE128-5E4E-43A7-924F-079E959BBA81}" type="slidenum">
              <a:rPr lang="en-US" smtClean="0"/>
              <a:t>19</a:t>
            </a:fld>
            <a:endParaRPr lang="en-US"/>
          </a:p>
        </p:txBody>
      </p:sp>
    </p:spTree>
    <p:extLst>
      <p:ext uri="{BB962C8B-B14F-4D97-AF65-F5344CB8AC3E}">
        <p14:creationId xmlns:p14="http://schemas.microsoft.com/office/powerpoint/2010/main" val="235007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8018"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repeatCount="indefinite"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Overview</a:t>
            </a:r>
          </a:p>
        </p:txBody>
      </p:sp>
      <p:sp>
        <p:nvSpPr>
          <p:cNvPr id="5" name="Content Placeholder 4"/>
          <p:cNvSpPr>
            <a:spLocks noGrp="1"/>
          </p:cNvSpPr>
          <p:nvPr>
            <p:ph idx="1"/>
          </p:nvPr>
        </p:nvSpPr>
        <p:spPr/>
        <p:txBody>
          <a:bodyPr/>
          <a:lstStyle/>
          <a:p>
            <a:r>
              <a:rPr lang="en-US" dirty="0"/>
              <a:t>How do we visualize RAS results?</a:t>
            </a:r>
          </a:p>
          <a:p>
            <a:r>
              <a:rPr lang="en-US" dirty="0"/>
              <a:t>How do we debug our model?</a:t>
            </a:r>
          </a:p>
          <a:p>
            <a:r>
              <a:rPr lang="en-US" dirty="0"/>
              <a:t>How do we compare different plans?</a:t>
            </a:r>
          </a:p>
          <a:p>
            <a:endParaRPr lang="en-US" dirty="0"/>
          </a:p>
        </p:txBody>
      </p:sp>
      <p:pic>
        <p:nvPicPr>
          <p:cNvPr id="6" name="Picture 5"/>
          <p:cNvPicPr>
            <a:picLocks noChangeAspect="1"/>
          </p:cNvPicPr>
          <p:nvPr/>
        </p:nvPicPr>
        <p:blipFill>
          <a:blip r:embed="rId3"/>
          <a:stretch>
            <a:fillRect/>
          </a:stretch>
        </p:blipFill>
        <p:spPr>
          <a:xfrm>
            <a:off x="2162667" y="3886200"/>
            <a:ext cx="7866667" cy="2104762"/>
          </a:xfrm>
          <a:prstGeom prst="rect">
            <a:avLst/>
          </a:prstGeom>
        </p:spPr>
      </p:pic>
      <p:sp>
        <p:nvSpPr>
          <p:cNvPr id="2" name="Slide Number Placeholder 1">
            <a:extLst>
              <a:ext uri="{FF2B5EF4-FFF2-40B4-BE49-F238E27FC236}">
                <a16:creationId xmlns:a16="http://schemas.microsoft.com/office/drawing/2014/main" id="{2387199E-1575-4897-89A9-B0136413F978}"/>
              </a:ext>
            </a:extLst>
          </p:cNvPr>
          <p:cNvSpPr>
            <a:spLocks noGrp="1"/>
          </p:cNvSpPr>
          <p:nvPr>
            <p:ph type="sldNum" sz="quarter" idx="12"/>
          </p:nvPr>
        </p:nvSpPr>
        <p:spPr/>
        <p:txBody>
          <a:bodyPr/>
          <a:lstStyle/>
          <a:p>
            <a:fld id="{519CE128-5E4E-43A7-924F-079E959BBA81}" type="slidenum">
              <a:rPr lang="en-US" smtClean="0"/>
              <a:t>2</a:t>
            </a:fld>
            <a:endParaRPr lang="en-US"/>
          </a:p>
        </p:txBody>
      </p:sp>
    </p:spTree>
    <p:extLst>
      <p:ext uri="{BB962C8B-B14F-4D97-AF65-F5344CB8AC3E}">
        <p14:creationId xmlns:p14="http://schemas.microsoft.com/office/powerpoint/2010/main" val="41545458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4A8E7-1E7D-4E66-A2A4-A856FB7E0ED2}"/>
              </a:ext>
            </a:extLst>
          </p:cNvPr>
          <p:cNvSpPr>
            <a:spLocks noGrp="1"/>
          </p:cNvSpPr>
          <p:nvPr>
            <p:ph type="title"/>
          </p:nvPr>
        </p:nvSpPr>
        <p:spPr/>
        <p:txBody>
          <a:bodyPr/>
          <a:lstStyle/>
          <a:p>
            <a:r>
              <a:rPr lang="en-US" dirty="0"/>
              <a:t>Calculated Layer</a:t>
            </a:r>
          </a:p>
        </p:txBody>
      </p:sp>
      <p:sp>
        <p:nvSpPr>
          <p:cNvPr id="3" name="Content Placeholder 2">
            <a:extLst>
              <a:ext uri="{FF2B5EF4-FFF2-40B4-BE49-F238E27FC236}">
                <a16:creationId xmlns:a16="http://schemas.microsoft.com/office/drawing/2014/main" id="{4ED348F5-A649-4C4A-86E7-9FB88B9BCBD2}"/>
              </a:ext>
            </a:extLst>
          </p:cNvPr>
          <p:cNvSpPr>
            <a:spLocks noGrp="1"/>
          </p:cNvSpPr>
          <p:nvPr>
            <p:ph idx="1"/>
          </p:nvPr>
        </p:nvSpPr>
        <p:spPr/>
        <p:txBody>
          <a:bodyPr/>
          <a:lstStyle/>
          <a:p>
            <a:r>
              <a:rPr lang="en-US" dirty="0" err="1"/>
              <a:t>RASter</a:t>
            </a:r>
            <a:r>
              <a:rPr lang="en-US" dirty="0"/>
              <a:t> Calculator</a:t>
            </a:r>
          </a:p>
          <a:p>
            <a:r>
              <a:rPr lang="en-US" dirty="0"/>
              <a:t>Custom scripting code to use</a:t>
            </a:r>
            <a:br>
              <a:rPr lang="en-US" dirty="0"/>
            </a:br>
            <a:r>
              <a:rPr lang="en-US" dirty="0"/>
              <a:t>multiple results</a:t>
            </a:r>
          </a:p>
          <a:p>
            <a:r>
              <a:rPr lang="en-US" dirty="0"/>
              <a:t>Works with RAS Results and Terrains</a:t>
            </a:r>
          </a:p>
          <a:p>
            <a:r>
              <a:rPr lang="en-US" dirty="0"/>
              <a:t>Works with </a:t>
            </a:r>
            <a:r>
              <a:rPr lang="en-US" dirty="0" err="1"/>
              <a:t>Rasters</a:t>
            </a:r>
            <a:r>
              <a:rPr lang="en-US" dirty="0"/>
              <a:t> on disk</a:t>
            </a:r>
          </a:p>
        </p:txBody>
      </p:sp>
      <p:sp>
        <p:nvSpPr>
          <p:cNvPr id="4" name="Slide Number Placeholder 3">
            <a:extLst>
              <a:ext uri="{FF2B5EF4-FFF2-40B4-BE49-F238E27FC236}">
                <a16:creationId xmlns:a16="http://schemas.microsoft.com/office/drawing/2014/main" id="{60F4416F-2882-4D9A-AF7C-50506FE374B6}"/>
              </a:ext>
            </a:extLst>
          </p:cNvPr>
          <p:cNvSpPr>
            <a:spLocks noGrp="1"/>
          </p:cNvSpPr>
          <p:nvPr>
            <p:ph type="sldNum" sz="quarter" idx="12"/>
          </p:nvPr>
        </p:nvSpPr>
        <p:spPr/>
        <p:txBody>
          <a:bodyPr/>
          <a:lstStyle/>
          <a:p>
            <a:fld id="{519CE128-5E4E-43A7-924F-079E959BBA81}" type="slidenum">
              <a:rPr lang="en-US" smtClean="0"/>
              <a:t>20</a:t>
            </a:fld>
            <a:endParaRPr lang="en-US"/>
          </a:p>
        </p:txBody>
      </p:sp>
      <p:pic>
        <p:nvPicPr>
          <p:cNvPr id="13" name="Picture 12">
            <a:extLst>
              <a:ext uri="{FF2B5EF4-FFF2-40B4-BE49-F238E27FC236}">
                <a16:creationId xmlns:a16="http://schemas.microsoft.com/office/drawing/2014/main" id="{41B22D46-67D0-44E0-BF4D-BA971B61B4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8617" y="845344"/>
            <a:ext cx="5295579" cy="5167312"/>
          </a:xfrm>
          <a:prstGeom prst="rect">
            <a:avLst/>
          </a:prstGeom>
        </p:spPr>
      </p:pic>
    </p:spTree>
    <p:extLst>
      <p:ext uri="{BB962C8B-B14F-4D97-AF65-F5344CB8AC3E}">
        <p14:creationId xmlns:p14="http://schemas.microsoft.com/office/powerpoint/2010/main" val="20104428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Stored Maps</a:t>
            </a:r>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3"/>
          <a:stretch>
            <a:fillRect/>
          </a:stretch>
        </p:blipFill>
        <p:spPr>
          <a:xfrm>
            <a:off x="1672988" y="1683726"/>
            <a:ext cx="8846024" cy="4182087"/>
          </a:xfrm>
          <a:prstGeom prst="rect">
            <a:avLst/>
          </a:prstGeom>
        </p:spPr>
      </p:pic>
      <p:sp>
        <p:nvSpPr>
          <p:cNvPr id="6" name="Slide Number Placeholder 5">
            <a:extLst>
              <a:ext uri="{FF2B5EF4-FFF2-40B4-BE49-F238E27FC236}">
                <a16:creationId xmlns:a16="http://schemas.microsoft.com/office/drawing/2014/main" id="{E6A837A8-A600-461D-A9A9-843A530DDB00}"/>
              </a:ext>
            </a:extLst>
          </p:cNvPr>
          <p:cNvSpPr>
            <a:spLocks noGrp="1"/>
          </p:cNvSpPr>
          <p:nvPr>
            <p:ph type="sldNum" sz="quarter" idx="12"/>
          </p:nvPr>
        </p:nvSpPr>
        <p:spPr/>
        <p:txBody>
          <a:bodyPr/>
          <a:lstStyle/>
          <a:p>
            <a:fld id="{519CE128-5E4E-43A7-924F-079E959BBA81}" type="slidenum">
              <a:rPr lang="en-US" smtClean="0"/>
              <a:t>21</a:t>
            </a:fld>
            <a:endParaRPr lang="en-US"/>
          </a:p>
        </p:txBody>
      </p:sp>
    </p:spTree>
    <p:extLst>
      <p:ext uri="{BB962C8B-B14F-4D97-AF65-F5344CB8AC3E}">
        <p14:creationId xmlns:p14="http://schemas.microsoft.com/office/powerpoint/2010/main" val="28730766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Stored Maps</a:t>
            </a:r>
          </a:p>
        </p:txBody>
      </p:sp>
      <p:sp>
        <p:nvSpPr>
          <p:cNvPr id="3" name="Content Placeholder 2"/>
          <p:cNvSpPr>
            <a:spLocks noGrp="1"/>
          </p:cNvSpPr>
          <p:nvPr>
            <p:ph sz="half" idx="1"/>
          </p:nvPr>
        </p:nvSpPr>
        <p:spPr/>
        <p:txBody>
          <a:bodyPr>
            <a:normAutofit lnSpcReduction="10000"/>
          </a:bodyPr>
          <a:lstStyle/>
          <a:p>
            <a:r>
              <a:rPr lang="en-US" dirty="0"/>
              <a:t>Map status message on cursor tool tip</a:t>
            </a:r>
          </a:p>
          <a:p>
            <a:endParaRPr lang="en-US" dirty="0"/>
          </a:p>
          <a:p>
            <a:pPr marL="0" indent="0">
              <a:buNone/>
            </a:pPr>
            <a:endParaRPr lang="en-US" dirty="0"/>
          </a:p>
          <a:p>
            <a:pPr marL="0" indent="0">
              <a:buNone/>
            </a:pPr>
            <a:r>
              <a:rPr lang="en-US" dirty="0"/>
              <a:t>Right-click options:</a:t>
            </a:r>
          </a:p>
          <a:p>
            <a:r>
              <a:rPr lang="en-US" dirty="0"/>
              <a:t>Edit Map Parameters</a:t>
            </a:r>
          </a:p>
          <a:p>
            <a:endParaRPr lang="en-US" dirty="0"/>
          </a:p>
          <a:p>
            <a:endParaRPr lang="en-US" dirty="0"/>
          </a:p>
          <a:p>
            <a:r>
              <a:rPr lang="en-US" dirty="0"/>
              <a:t>Compute Map</a:t>
            </a:r>
          </a:p>
        </p:txBody>
      </p:sp>
      <p:sp>
        <p:nvSpPr>
          <p:cNvPr id="8" name="Content Placeholder 7"/>
          <p:cNvSpPr>
            <a:spLocks noGrp="1"/>
          </p:cNvSpPr>
          <p:nvPr>
            <p:ph sz="half" idx="2"/>
          </p:nvPr>
        </p:nvSpPr>
        <p:spPr/>
        <p:txBody>
          <a:bodyPr>
            <a:normAutofit lnSpcReduction="10000"/>
          </a:bodyPr>
          <a:lstStyle/>
          <a:p>
            <a:endParaRPr lang="en-US"/>
          </a:p>
        </p:txBody>
      </p:sp>
      <p:pic>
        <p:nvPicPr>
          <p:cNvPr id="6" name="Picture 5"/>
          <p:cNvPicPr>
            <a:picLocks noChangeAspect="1"/>
          </p:cNvPicPr>
          <p:nvPr/>
        </p:nvPicPr>
        <p:blipFill rotWithShape="1">
          <a:blip r:embed="rId2"/>
          <a:srcRect l="1102" t="54"/>
          <a:stretch/>
        </p:blipFill>
        <p:spPr>
          <a:xfrm>
            <a:off x="6096001" y="3020704"/>
            <a:ext cx="4438095" cy="1875168"/>
          </a:xfrm>
          <a:prstGeom prst="rect">
            <a:avLst/>
          </a:prstGeom>
          <a:ln>
            <a:solidFill>
              <a:schemeClr val="bg2"/>
            </a:solidFill>
          </a:ln>
        </p:spPr>
      </p:pic>
      <p:pic>
        <p:nvPicPr>
          <p:cNvPr id="7" name="Picture 6"/>
          <p:cNvPicPr>
            <a:picLocks noChangeAspect="1"/>
          </p:cNvPicPr>
          <p:nvPr/>
        </p:nvPicPr>
        <p:blipFill rotWithShape="1">
          <a:blip r:embed="rId3"/>
          <a:srcRect l="1026"/>
          <a:stretch/>
        </p:blipFill>
        <p:spPr>
          <a:xfrm>
            <a:off x="6096001" y="4923170"/>
            <a:ext cx="4438095" cy="1885381"/>
          </a:xfrm>
          <a:prstGeom prst="rect">
            <a:avLst/>
          </a:prstGeom>
          <a:ln>
            <a:solidFill>
              <a:schemeClr val="bg2"/>
            </a:solidFill>
          </a:ln>
        </p:spPr>
      </p:pic>
      <p:pic>
        <p:nvPicPr>
          <p:cNvPr id="9" name="Picture 8"/>
          <p:cNvPicPr>
            <a:picLocks noChangeAspect="1"/>
          </p:cNvPicPr>
          <p:nvPr/>
        </p:nvPicPr>
        <p:blipFill>
          <a:blip r:embed="rId4"/>
          <a:stretch>
            <a:fillRect/>
          </a:stretch>
        </p:blipFill>
        <p:spPr>
          <a:xfrm>
            <a:off x="6096001" y="1146759"/>
            <a:ext cx="4438095" cy="1838095"/>
          </a:xfrm>
          <a:prstGeom prst="rect">
            <a:avLst/>
          </a:prstGeom>
          <a:ln>
            <a:solidFill>
              <a:schemeClr val="bg2"/>
            </a:solidFill>
          </a:ln>
        </p:spPr>
      </p:pic>
      <p:sp>
        <p:nvSpPr>
          <p:cNvPr id="5" name="Slide Number Placeholder 4">
            <a:extLst>
              <a:ext uri="{FF2B5EF4-FFF2-40B4-BE49-F238E27FC236}">
                <a16:creationId xmlns:a16="http://schemas.microsoft.com/office/drawing/2014/main" id="{F8BE48C1-68F9-472E-8420-49D8CC482E7B}"/>
              </a:ext>
            </a:extLst>
          </p:cNvPr>
          <p:cNvSpPr>
            <a:spLocks noGrp="1"/>
          </p:cNvSpPr>
          <p:nvPr>
            <p:ph type="sldNum" sz="quarter" idx="12"/>
          </p:nvPr>
        </p:nvSpPr>
        <p:spPr/>
        <p:txBody>
          <a:bodyPr/>
          <a:lstStyle/>
          <a:p>
            <a:fld id="{519CE128-5E4E-43A7-924F-079E959BBA81}" type="slidenum">
              <a:rPr lang="en-US" smtClean="0"/>
              <a:t>22</a:t>
            </a:fld>
            <a:endParaRPr lang="en-US"/>
          </a:p>
        </p:txBody>
      </p:sp>
    </p:spTree>
    <p:extLst>
      <p:ext uri="{BB962C8B-B14F-4D97-AF65-F5344CB8AC3E}">
        <p14:creationId xmlns:p14="http://schemas.microsoft.com/office/powerpoint/2010/main" val="608820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Layer Properties</a:t>
            </a:r>
          </a:p>
        </p:txBody>
      </p:sp>
      <p:sp>
        <p:nvSpPr>
          <p:cNvPr id="9" name="Content Placeholder 8"/>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1600201" y="2057400"/>
            <a:ext cx="9007549" cy="3886200"/>
          </a:xfrm>
          <a:prstGeom prst="rect">
            <a:avLst/>
          </a:prstGeom>
          <a:ln>
            <a:solidFill>
              <a:schemeClr val="bg2"/>
            </a:solidFill>
          </a:ln>
        </p:spPr>
      </p:pic>
      <p:sp>
        <p:nvSpPr>
          <p:cNvPr id="3" name="Slide Number Placeholder 2">
            <a:extLst>
              <a:ext uri="{FF2B5EF4-FFF2-40B4-BE49-F238E27FC236}">
                <a16:creationId xmlns:a16="http://schemas.microsoft.com/office/drawing/2014/main" id="{ACA51EB9-3374-4E72-BB6D-865852B59BCD}"/>
              </a:ext>
            </a:extLst>
          </p:cNvPr>
          <p:cNvSpPr>
            <a:spLocks noGrp="1"/>
          </p:cNvSpPr>
          <p:nvPr>
            <p:ph type="sldNum" sz="quarter" idx="12"/>
          </p:nvPr>
        </p:nvSpPr>
        <p:spPr/>
        <p:txBody>
          <a:bodyPr/>
          <a:lstStyle/>
          <a:p>
            <a:fld id="{519CE128-5E4E-43A7-924F-079E959BBA81}" type="slidenum">
              <a:rPr lang="en-US" smtClean="0"/>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Visualization</a:t>
            </a:r>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828800" y="1417639"/>
            <a:ext cx="8714884" cy="4827587"/>
          </a:xfrm>
          <a:prstGeom prst="rect">
            <a:avLst/>
          </a:prstGeom>
        </p:spPr>
      </p:pic>
      <p:pic>
        <p:nvPicPr>
          <p:cNvPr id="6" name="Picture 5"/>
          <p:cNvPicPr>
            <a:picLocks noChangeAspect="1"/>
          </p:cNvPicPr>
          <p:nvPr/>
        </p:nvPicPr>
        <p:blipFill>
          <a:blip r:embed="rId3"/>
          <a:stretch>
            <a:fillRect/>
          </a:stretch>
        </p:blipFill>
        <p:spPr>
          <a:xfrm>
            <a:off x="1815693" y="1424237"/>
            <a:ext cx="8702970" cy="4820988"/>
          </a:xfrm>
          <a:prstGeom prst="rect">
            <a:avLst/>
          </a:prstGeom>
        </p:spPr>
      </p:pic>
      <p:pic>
        <p:nvPicPr>
          <p:cNvPr id="7" name="Picture 6"/>
          <p:cNvPicPr>
            <a:picLocks noChangeAspect="1"/>
          </p:cNvPicPr>
          <p:nvPr/>
        </p:nvPicPr>
        <p:blipFill>
          <a:blip r:embed="rId4"/>
          <a:stretch>
            <a:fillRect/>
          </a:stretch>
        </p:blipFill>
        <p:spPr>
          <a:xfrm>
            <a:off x="1795819" y="1424237"/>
            <a:ext cx="8702971" cy="4820988"/>
          </a:xfrm>
          <a:prstGeom prst="rect">
            <a:avLst/>
          </a:prstGeom>
        </p:spPr>
      </p:pic>
      <p:pic>
        <p:nvPicPr>
          <p:cNvPr id="8" name="Picture 7"/>
          <p:cNvPicPr>
            <a:picLocks noChangeAspect="1"/>
          </p:cNvPicPr>
          <p:nvPr/>
        </p:nvPicPr>
        <p:blipFill>
          <a:blip r:embed="rId5"/>
          <a:stretch>
            <a:fillRect/>
          </a:stretch>
        </p:blipFill>
        <p:spPr>
          <a:xfrm>
            <a:off x="1790673" y="1424237"/>
            <a:ext cx="8702971" cy="4820988"/>
          </a:xfrm>
          <a:prstGeom prst="rect">
            <a:avLst/>
          </a:prstGeom>
        </p:spPr>
      </p:pic>
      <p:sp>
        <p:nvSpPr>
          <p:cNvPr id="9" name="Slide Number Placeholder 8">
            <a:extLst>
              <a:ext uri="{FF2B5EF4-FFF2-40B4-BE49-F238E27FC236}">
                <a16:creationId xmlns:a16="http://schemas.microsoft.com/office/drawing/2014/main" id="{DCE42DE9-01F2-4BF2-B81C-83108765FA1A}"/>
              </a:ext>
            </a:extLst>
          </p:cNvPr>
          <p:cNvSpPr>
            <a:spLocks noGrp="1"/>
          </p:cNvSpPr>
          <p:nvPr>
            <p:ph type="sldNum" sz="quarter" idx="12"/>
          </p:nvPr>
        </p:nvSpPr>
        <p:spPr/>
        <p:txBody>
          <a:bodyPr/>
          <a:lstStyle/>
          <a:p>
            <a:fld id="{519CE128-5E4E-43A7-924F-079E959BBA81}" type="slidenum">
              <a:rPr lang="en-US" smtClean="0"/>
              <a:t>24</a:t>
            </a:fld>
            <a:endParaRPr lang="en-US"/>
          </a:p>
        </p:txBody>
      </p:sp>
    </p:spTree>
    <p:extLst>
      <p:ext uri="{BB962C8B-B14F-4D97-AF65-F5344CB8AC3E}">
        <p14:creationId xmlns:p14="http://schemas.microsoft.com/office/powerpoint/2010/main" val="1154795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Velocity Results</a:t>
            </a:r>
          </a:p>
        </p:txBody>
      </p:sp>
      <p:sp>
        <p:nvSpPr>
          <p:cNvPr id="3" name="Content Placeholder 2"/>
          <p:cNvSpPr>
            <a:spLocks noGrp="1"/>
          </p:cNvSpPr>
          <p:nvPr>
            <p:ph idx="1"/>
          </p:nvPr>
        </p:nvSpPr>
        <p:spPr/>
        <p:txBody>
          <a:bodyPr/>
          <a:lstStyle/>
          <a:p>
            <a:endParaRPr lang="en-US"/>
          </a:p>
        </p:txBody>
      </p:sp>
      <p:pic>
        <p:nvPicPr>
          <p:cNvPr id="7" name="Picture 6"/>
          <p:cNvPicPr>
            <a:picLocks noChangeAspect="1"/>
          </p:cNvPicPr>
          <p:nvPr/>
        </p:nvPicPr>
        <p:blipFill>
          <a:blip r:embed="rId2"/>
          <a:stretch>
            <a:fillRect/>
          </a:stretch>
        </p:blipFill>
        <p:spPr>
          <a:xfrm>
            <a:off x="1580212" y="1828964"/>
            <a:ext cx="9011589" cy="4343236"/>
          </a:xfrm>
          <a:prstGeom prst="rect">
            <a:avLst/>
          </a:prstGeom>
        </p:spPr>
      </p:pic>
      <p:sp>
        <p:nvSpPr>
          <p:cNvPr id="5" name="Slide Number Placeholder 4">
            <a:extLst>
              <a:ext uri="{FF2B5EF4-FFF2-40B4-BE49-F238E27FC236}">
                <a16:creationId xmlns:a16="http://schemas.microsoft.com/office/drawing/2014/main" id="{507A7A87-59B1-4BA0-A5B6-D48A950E0A11}"/>
              </a:ext>
            </a:extLst>
          </p:cNvPr>
          <p:cNvSpPr>
            <a:spLocks noGrp="1"/>
          </p:cNvSpPr>
          <p:nvPr>
            <p:ph type="sldNum" sz="quarter" idx="12"/>
          </p:nvPr>
        </p:nvSpPr>
        <p:spPr/>
        <p:txBody>
          <a:bodyPr/>
          <a:lstStyle/>
          <a:p>
            <a:fld id="{519CE128-5E4E-43A7-924F-079E959BBA81}" type="slidenum">
              <a:rPr lang="en-US" smtClean="0"/>
              <a:t>25</a:t>
            </a:fld>
            <a:endParaRPr lang="en-US"/>
          </a:p>
        </p:txBody>
      </p:sp>
    </p:spTree>
    <p:extLst>
      <p:ext uri="{BB962C8B-B14F-4D97-AF65-F5344CB8AC3E}">
        <p14:creationId xmlns:p14="http://schemas.microsoft.com/office/powerpoint/2010/main" val="38971236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Profile Lines</a:t>
            </a:r>
          </a:p>
        </p:txBody>
      </p:sp>
      <p:sp>
        <p:nvSpPr>
          <p:cNvPr id="3" name="Content Placeholder 2"/>
          <p:cNvSpPr>
            <a:spLocks noGrp="1"/>
          </p:cNvSpPr>
          <p:nvPr>
            <p:ph idx="1"/>
          </p:nvPr>
        </p:nvSpPr>
        <p:spPr/>
        <p:txBody>
          <a:bodyPr/>
          <a:lstStyle/>
          <a:p>
            <a:endParaRPr lang="en-US"/>
          </a:p>
        </p:txBody>
      </p:sp>
      <p:pic>
        <p:nvPicPr>
          <p:cNvPr id="6" name="Picture 5"/>
          <p:cNvPicPr>
            <a:picLocks noChangeAspect="1"/>
          </p:cNvPicPr>
          <p:nvPr/>
        </p:nvPicPr>
        <p:blipFill>
          <a:blip r:embed="rId3"/>
          <a:stretch>
            <a:fillRect/>
          </a:stretch>
        </p:blipFill>
        <p:spPr>
          <a:xfrm>
            <a:off x="1016954" y="1396931"/>
            <a:ext cx="8374693" cy="4780032"/>
          </a:xfrm>
          <a:prstGeom prst="rect">
            <a:avLst/>
          </a:prstGeom>
        </p:spPr>
      </p:pic>
      <p:pic>
        <p:nvPicPr>
          <p:cNvPr id="8" name="Picture 7"/>
          <p:cNvPicPr>
            <a:picLocks noChangeAspect="1"/>
          </p:cNvPicPr>
          <p:nvPr/>
        </p:nvPicPr>
        <p:blipFill>
          <a:blip r:embed="rId4"/>
          <a:stretch>
            <a:fillRect/>
          </a:stretch>
        </p:blipFill>
        <p:spPr>
          <a:xfrm>
            <a:off x="6821461" y="4392747"/>
            <a:ext cx="4711093" cy="2146165"/>
          </a:xfrm>
          <a:prstGeom prst="rect">
            <a:avLst/>
          </a:prstGeom>
          <a:ln>
            <a:solidFill>
              <a:schemeClr val="accent1"/>
            </a:solidFill>
          </a:ln>
        </p:spPr>
      </p:pic>
      <p:sp>
        <p:nvSpPr>
          <p:cNvPr id="5" name="Slide Number Placeholder 4">
            <a:extLst>
              <a:ext uri="{FF2B5EF4-FFF2-40B4-BE49-F238E27FC236}">
                <a16:creationId xmlns:a16="http://schemas.microsoft.com/office/drawing/2014/main" id="{D686A1FF-2716-4635-9EA0-D14E8DE3D73F}"/>
              </a:ext>
            </a:extLst>
          </p:cNvPr>
          <p:cNvSpPr>
            <a:spLocks noGrp="1"/>
          </p:cNvSpPr>
          <p:nvPr>
            <p:ph type="sldNum" sz="quarter" idx="12"/>
          </p:nvPr>
        </p:nvSpPr>
        <p:spPr/>
        <p:txBody>
          <a:bodyPr/>
          <a:lstStyle/>
          <a:p>
            <a:fld id="{519CE128-5E4E-43A7-924F-079E959BBA81}" type="slidenum">
              <a:rPr lang="en-US" smtClean="0"/>
              <a:t>26</a:t>
            </a:fld>
            <a:endParaRPr lang="en-US"/>
          </a:p>
        </p:txBody>
      </p:sp>
    </p:spTree>
    <p:extLst>
      <p:ext uri="{BB962C8B-B14F-4D97-AF65-F5344CB8AC3E}">
        <p14:creationId xmlns:p14="http://schemas.microsoft.com/office/powerpoint/2010/main" val="15058037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Profile Line - Comparison</a:t>
            </a:r>
          </a:p>
        </p:txBody>
      </p:sp>
      <p:sp>
        <p:nvSpPr>
          <p:cNvPr id="3" name="Content Placeholder 2"/>
          <p:cNvSpPr>
            <a:spLocks noGrp="1"/>
          </p:cNvSpPr>
          <p:nvPr>
            <p:ph idx="1"/>
          </p:nvPr>
        </p:nvSpPr>
        <p:spPr/>
        <p:txBody>
          <a:bodyPr>
            <a:normAutofit/>
          </a:bodyPr>
          <a:lstStyle/>
          <a:p>
            <a:r>
              <a:rPr lang="en-US" sz="2400" dirty="0"/>
              <a:t>Turn on multiple result maps</a:t>
            </a:r>
          </a:p>
          <a:p>
            <a:r>
              <a:rPr lang="en-US" sz="2400" dirty="0"/>
              <a:t>Choose a Profile (i.e. ‘Max’)</a:t>
            </a:r>
          </a:p>
          <a:p>
            <a:r>
              <a:rPr lang="en-US" sz="2400" dirty="0"/>
              <a:t>Choose </a:t>
            </a:r>
            <a:r>
              <a:rPr lang="en-US" sz="2400" b="1" dirty="0"/>
              <a:t>Plot Time Series </a:t>
            </a:r>
            <a:r>
              <a:rPr lang="en-US" sz="2400" dirty="0"/>
              <a:t>or </a:t>
            </a:r>
            <a:r>
              <a:rPr lang="en-US" sz="2400" b="1" dirty="0"/>
              <a:t>Plot Profile</a:t>
            </a:r>
          </a:p>
        </p:txBody>
      </p:sp>
      <p:sp>
        <p:nvSpPr>
          <p:cNvPr id="6" name="Slide Number Placeholder 5">
            <a:extLst>
              <a:ext uri="{FF2B5EF4-FFF2-40B4-BE49-F238E27FC236}">
                <a16:creationId xmlns:a16="http://schemas.microsoft.com/office/drawing/2014/main" id="{EBE2BE6F-49B3-4D10-AF65-278385565226}"/>
              </a:ext>
            </a:extLst>
          </p:cNvPr>
          <p:cNvSpPr>
            <a:spLocks noGrp="1"/>
          </p:cNvSpPr>
          <p:nvPr>
            <p:ph type="sldNum" sz="quarter" idx="12"/>
          </p:nvPr>
        </p:nvSpPr>
        <p:spPr/>
        <p:txBody>
          <a:bodyPr/>
          <a:lstStyle/>
          <a:p>
            <a:fld id="{519CE128-5E4E-43A7-924F-079E959BBA81}" type="slidenum">
              <a:rPr lang="en-US" smtClean="0"/>
              <a:pPr/>
              <a:t>27</a:t>
            </a:fld>
            <a:endParaRPr lang="en-US"/>
          </a:p>
        </p:txBody>
      </p:sp>
      <p:pic>
        <p:nvPicPr>
          <p:cNvPr id="5" name="Picture 4"/>
          <p:cNvPicPr>
            <a:picLocks noChangeAspect="1"/>
          </p:cNvPicPr>
          <p:nvPr/>
        </p:nvPicPr>
        <p:blipFill rotWithShape="1">
          <a:blip r:embed="rId3"/>
          <a:srcRect l="1587" t="7120" r="1589" b="3010"/>
          <a:stretch/>
        </p:blipFill>
        <p:spPr>
          <a:xfrm>
            <a:off x="5638800" y="3657601"/>
            <a:ext cx="4648200" cy="2971800"/>
          </a:xfrm>
          <a:prstGeom prst="rect">
            <a:avLst/>
          </a:prstGeom>
        </p:spPr>
      </p:pic>
      <p:pic>
        <p:nvPicPr>
          <p:cNvPr id="1026" name="Picture 2" descr="C:\Users\q0heccta\AppData\Local\Temp\1\SNAGHTML257a73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5499" y="3200399"/>
            <a:ext cx="4022725" cy="3409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70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6258FE1-87D0-4091-BEBD-51B98D846D1B}"/>
              </a:ext>
            </a:extLst>
          </p:cNvPr>
          <p:cNvSpPr>
            <a:spLocks noGrp="1"/>
          </p:cNvSpPr>
          <p:nvPr>
            <p:ph type="ctrTitle"/>
          </p:nvPr>
        </p:nvSpPr>
        <p:spPr/>
        <p:txBody>
          <a:bodyPr/>
          <a:lstStyle/>
          <a:p>
            <a:r>
              <a:rPr lang="en-US" dirty="0"/>
              <a:t>Questions?</a:t>
            </a:r>
          </a:p>
        </p:txBody>
      </p:sp>
      <p:sp>
        <p:nvSpPr>
          <p:cNvPr id="7" name="Subtitle 6">
            <a:extLst>
              <a:ext uri="{FF2B5EF4-FFF2-40B4-BE49-F238E27FC236}">
                <a16:creationId xmlns:a16="http://schemas.microsoft.com/office/drawing/2014/main" id="{2995D836-9672-4230-B4C9-F644873FDCE0}"/>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DEFF87D5-F49E-41A6-AB63-E3F991805F4F}"/>
              </a:ext>
            </a:extLst>
          </p:cNvPr>
          <p:cNvSpPr>
            <a:spLocks noGrp="1"/>
          </p:cNvSpPr>
          <p:nvPr>
            <p:ph type="sldNum" sz="quarter" idx="12"/>
          </p:nvPr>
        </p:nvSpPr>
        <p:spPr/>
        <p:txBody>
          <a:bodyPr/>
          <a:lstStyle/>
          <a:p>
            <a:fld id="{519CE128-5E4E-43A7-924F-079E959BBA81}" type="slidenum">
              <a:rPr lang="en-US" smtClean="0"/>
              <a:t>28</a:t>
            </a:fld>
            <a:endParaRPr lang="en-US"/>
          </a:p>
        </p:txBody>
      </p:sp>
    </p:spTree>
    <p:extLst>
      <p:ext uri="{BB962C8B-B14F-4D97-AF65-F5344CB8AC3E}">
        <p14:creationId xmlns:p14="http://schemas.microsoft.com/office/powerpoint/2010/main" val="1642872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53F3B20-D51B-4AA0-A8C3-701CCE5D3352}"/>
              </a:ext>
            </a:extLst>
          </p:cNvPr>
          <p:cNvPicPr>
            <a:picLocks noChangeAspect="1"/>
          </p:cNvPicPr>
          <p:nvPr/>
        </p:nvPicPr>
        <p:blipFill>
          <a:blip r:embed="rId3"/>
          <a:stretch>
            <a:fillRect/>
          </a:stretch>
        </p:blipFill>
        <p:spPr>
          <a:xfrm>
            <a:off x="1371599" y="1589659"/>
            <a:ext cx="9982201" cy="5065594"/>
          </a:xfrm>
          <a:prstGeom prst="rect">
            <a:avLst/>
          </a:prstGeom>
        </p:spPr>
      </p:pic>
      <p:sp>
        <p:nvSpPr>
          <p:cNvPr id="2" name="Title 1"/>
          <p:cNvSpPr>
            <a:spLocks noGrp="1"/>
          </p:cNvSpPr>
          <p:nvPr>
            <p:ph type="title"/>
          </p:nvPr>
        </p:nvSpPr>
        <p:spPr/>
        <p:txBody>
          <a:bodyPr/>
          <a:lstStyle/>
          <a:p>
            <a:r>
              <a:rPr lang="en-US" dirty="0"/>
              <a:t>HEC-RAS Mapper</a:t>
            </a:r>
          </a:p>
        </p:txBody>
      </p:sp>
      <p:sp>
        <p:nvSpPr>
          <p:cNvPr id="3" name="Content Placeholder 2"/>
          <p:cNvSpPr>
            <a:spLocks noGrp="1"/>
          </p:cNvSpPr>
          <p:nvPr>
            <p:ph idx="1"/>
          </p:nvPr>
        </p:nvSpPr>
        <p:spPr/>
        <p:txBody>
          <a:bodyPr/>
          <a:lstStyle/>
          <a:p>
            <a:endParaRPr lang="en-US" dirty="0"/>
          </a:p>
        </p:txBody>
      </p:sp>
      <p:sp>
        <p:nvSpPr>
          <p:cNvPr id="6" name="TextBox 5"/>
          <p:cNvSpPr txBox="1"/>
          <p:nvPr/>
        </p:nvSpPr>
        <p:spPr>
          <a:xfrm>
            <a:off x="6221819" y="4197237"/>
            <a:ext cx="1828800" cy="338554"/>
          </a:xfrm>
          <a:prstGeom prst="rect">
            <a:avLst/>
          </a:prstGeom>
          <a:solidFill>
            <a:srgbClr val="FF8585">
              <a:alpha val="49804"/>
            </a:srgbClr>
          </a:solidFill>
        </p:spPr>
        <p:txBody>
          <a:bodyPr wrap="square" rtlCol="0">
            <a:spAutoFit/>
          </a:bodyPr>
          <a:lstStyle/>
          <a:p>
            <a:pPr algn="ctr"/>
            <a:r>
              <a:rPr lang="en-US" sz="1600" b="1" dirty="0"/>
              <a:t>View Area</a:t>
            </a:r>
          </a:p>
        </p:txBody>
      </p:sp>
      <p:sp>
        <p:nvSpPr>
          <p:cNvPr id="7" name="TextBox 6"/>
          <p:cNvSpPr txBox="1"/>
          <p:nvPr/>
        </p:nvSpPr>
        <p:spPr>
          <a:xfrm>
            <a:off x="1991833" y="3358634"/>
            <a:ext cx="1828800" cy="338554"/>
          </a:xfrm>
          <a:prstGeom prst="rect">
            <a:avLst/>
          </a:prstGeom>
          <a:solidFill>
            <a:srgbClr val="FF8585">
              <a:alpha val="50196"/>
            </a:srgbClr>
          </a:solidFill>
        </p:spPr>
        <p:txBody>
          <a:bodyPr wrap="square" rtlCol="0">
            <a:spAutoFit/>
          </a:bodyPr>
          <a:lstStyle/>
          <a:p>
            <a:pPr algn="ctr"/>
            <a:r>
              <a:rPr lang="en-US" sz="1600" b="1" dirty="0"/>
              <a:t>Layers List</a:t>
            </a:r>
          </a:p>
        </p:txBody>
      </p:sp>
      <p:sp>
        <p:nvSpPr>
          <p:cNvPr id="8" name="TextBox 7"/>
          <p:cNvSpPr txBox="1"/>
          <p:nvPr/>
        </p:nvSpPr>
        <p:spPr>
          <a:xfrm>
            <a:off x="3581400" y="1481177"/>
            <a:ext cx="2362200" cy="338554"/>
          </a:xfrm>
          <a:prstGeom prst="rect">
            <a:avLst/>
          </a:prstGeom>
          <a:solidFill>
            <a:srgbClr val="FF8585">
              <a:alpha val="50196"/>
            </a:srgbClr>
          </a:solidFill>
        </p:spPr>
        <p:txBody>
          <a:bodyPr wrap="square" rtlCol="0">
            <a:spAutoFit/>
          </a:bodyPr>
          <a:lstStyle/>
          <a:p>
            <a:pPr algn="ctr"/>
            <a:r>
              <a:rPr lang="en-US" sz="1600" b="1" dirty="0"/>
              <a:t>View Tools</a:t>
            </a:r>
          </a:p>
        </p:txBody>
      </p:sp>
      <p:sp>
        <p:nvSpPr>
          <p:cNvPr id="9" name="TextBox 8"/>
          <p:cNvSpPr txBox="1"/>
          <p:nvPr/>
        </p:nvSpPr>
        <p:spPr>
          <a:xfrm>
            <a:off x="1576103" y="5702243"/>
            <a:ext cx="1828800" cy="338554"/>
          </a:xfrm>
          <a:prstGeom prst="rect">
            <a:avLst/>
          </a:prstGeom>
          <a:solidFill>
            <a:srgbClr val="FF8585">
              <a:alpha val="50196"/>
            </a:srgbClr>
          </a:solidFill>
        </p:spPr>
        <p:txBody>
          <a:bodyPr wrap="square" rtlCol="0">
            <a:spAutoFit/>
          </a:bodyPr>
          <a:lstStyle/>
          <a:p>
            <a:pPr algn="ctr"/>
            <a:r>
              <a:rPr lang="en-US" sz="1600" b="1" dirty="0"/>
              <a:t>Status Area</a:t>
            </a:r>
          </a:p>
        </p:txBody>
      </p:sp>
      <p:sp>
        <p:nvSpPr>
          <p:cNvPr id="10" name="TextBox 9"/>
          <p:cNvSpPr txBox="1"/>
          <p:nvPr/>
        </p:nvSpPr>
        <p:spPr>
          <a:xfrm>
            <a:off x="6629400" y="1458851"/>
            <a:ext cx="2514600" cy="338554"/>
          </a:xfrm>
          <a:prstGeom prst="rect">
            <a:avLst/>
          </a:prstGeom>
          <a:solidFill>
            <a:srgbClr val="FF8585">
              <a:alpha val="50196"/>
            </a:srgbClr>
          </a:solidFill>
        </p:spPr>
        <p:txBody>
          <a:bodyPr wrap="square" rtlCol="0">
            <a:spAutoFit/>
          </a:bodyPr>
          <a:lstStyle/>
          <a:p>
            <a:pPr algn="ctr"/>
            <a:r>
              <a:rPr lang="en-US" sz="1600" b="1" dirty="0"/>
              <a:t>Animation Controls</a:t>
            </a:r>
          </a:p>
        </p:txBody>
      </p:sp>
      <p:sp>
        <p:nvSpPr>
          <p:cNvPr id="11" name="Rounded Rectangle 10"/>
          <p:cNvSpPr/>
          <p:nvPr/>
        </p:nvSpPr>
        <p:spPr>
          <a:xfrm>
            <a:off x="3820633" y="1902454"/>
            <a:ext cx="2530896" cy="25191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6351529" y="1924299"/>
            <a:ext cx="5002271" cy="23007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13">
            <a:extLst>
              <a:ext uri="{FF2B5EF4-FFF2-40B4-BE49-F238E27FC236}">
                <a16:creationId xmlns:a16="http://schemas.microsoft.com/office/drawing/2014/main" id="{FA3CAEDF-68F0-4A93-85D7-081AAC425C93}"/>
              </a:ext>
            </a:extLst>
          </p:cNvPr>
          <p:cNvSpPr>
            <a:spLocks noGrp="1"/>
          </p:cNvSpPr>
          <p:nvPr>
            <p:ph type="sldNum" sz="quarter" idx="12"/>
          </p:nvPr>
        </p:nvSpPr>
        <p:spPr/>
        <p:txBody>
          <a:bodyPr/>
          <a:lstStyle/>
          <a:p>
            <a:fld id="{519CE128-5E4E-43A7-924F-079E959BBA81}" type="slidenum">
              <a:rPr lang="en-US" smtClean="0"/>
              <a:t>3</a:t>
            </a:fld>
            <a:endParaRPr lang="en-US"/>
          </a:p>
        </p:txBody>
      </p:sp>
    </p:spTree>
    <p:extLst>
      <p:ext uri="{BB962C8B-B14F-4D97-AF65-F5344CB8AC3E}">
        <p14:creationId xmlns:p14="http://schemas.microsoft.com/office/powerpoint/2010/main" val="1492314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11"/>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7"/>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9"/>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0"/>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EF1AF-5A03-4E6C-9AA7-818873B23238}"/>
              </a:ext>
            </a:extLst>
          </p:cNvPr>
          <p:cNvSpPr>
            <a:spLocks noGrp="1"/>
          </p:cNvSpPr>
          <p:nvPr>
            <p:ph type="title"/>
          </p:nvPr>
        </p:nvSpPr>
        <p:spPr/>
        <p:txBody>
          <a:bodyPr/>
          <a:lstStyle/>
          <a:p>
            <a:r>
              <a:rPr lang="en-US" dirty="0"/>
              <a:t>Layers List</a:t>
            </a:r>
          </a:p>
        </p:txBody>
      </p:sp>
      <p:sp>
        <p:nvSpPr>
          <p:cNvPr id="3" name="Content Placeholder 2">
            <a:extLst>
              <a:ext uri="{FF2B5EF4-FFF2-40B4-BE49-F238E27FC236}">
                <a16:creationId xmlns:a16="http://schemas.microsoft.com/office/drawing/2014/main" id="{87E9D407-C26F-4B0D-AB8F-5AECF85A2C7B}"/>
              </a:ext>
            </a:extLst>
          </p:cNvPr>
          <p:cNvSpPr>
            <a:spLocks noGrp="1"/>
          </p:cNvSpPr>
          <p:nvPr>
            <p:ph idx="1"/>
          </p:nvPr>
        </p:nvSpPr>
        <p:spPr/>
        <p:txBody>
          <a:bodyPr/>
          <a:lstStyle/>
          <a:p>
            <a:r>
              <a:rPr lang="en-US" dirty="0"/>
              <a:t>Profile Lines</a:t>
            </a:r>
          </a:p>
          <a:p>
            <a:r>
              <a:rPr lang="en-US" dirty="0"/>
              <a:t>Geometries</a:t>
            </a:r>
          </a:p>
          <a:p>
            <a:r>
              <a:rPr lang="en-US" dirty="0"/>
              <a:t>Results</a:t>
            </a:r>
          </a:p>
          <a:p>
            <a:r>
              <a:rPr lang="en-US" dirty="0"/>
              <a:t>Map Layers</a:t>
            </a:r>
          </a:p>
          <a:p>
            <a:r>
              <a:rPr lang="en-US" dirty="0"/>
              <a:t>Terrains</a:t>
            </a:r>
          </a:p>
          <a:p>
            <a:endParaRPr lang="en-US" dirty="0"/>
          </a:p>
        </p:txBody>
      </p:sp>
      <p:sp>
        <p:nvSpPr>
          <p:cNvPr id="4" name="Slide Number Placeholder 3">
            <a:extLst>
              <a:ext uri="{FF2B5EF4-FFF2-40B4-BE49-F238E27FC236}">
                <a16:creationId xmlns:a16="http://schemas.microsoft.com/office/drawing/2014/main" id="{6D03F1CB-5849-4632-B906-F2E3F54B24B0}"/>
              </a:ext>
            </a:extLst>
          </p:cNvPr>
          <p:cNvSpPr>
            <a:spLocks noGrp="1"/>
          </p:cNvSpPr>
          <p:nvPr>
            <p:ph type="sldNum" sz="quarter" idx="12"/>
          </p:nvPr>
        </p:nvSpPr>
        <p:spPr/>
        <p:txBody>
          <a:bodyPr/>
          <a:lstStyle/>
          <a:p>
            <a:fld id="{519CE128-5E4E-43A7-924F-079E959BBA81}" type="slidenum">
              <a:rPr lang="en-US" smtClean="0"/>
              <a:t>4</a:t>
            </a:fld>
            <a:endParaRPr lang="en-US"/>
          </a:p>
        </p:txBody>
      </p:sp>
      <p:sp>
        <p:nvSpPr>
          <p:cNvPr id="6" name="TextBox 5">
            <a:extLst>
              <a:ext uri="{FF2B5EF4-FFF2-40B4-BE49-F238E27FC236}">
                <a16:creationId xmlns:a16="http://schemas.microsoft.com/office/drawing/2014/main" id="{2FE84EAE-74A6-482F-846E-9F3D4F7D01F4}"/>
              </a:ext>
            </a:extLst>
          </p:cNvPr>
          <p:cNvSpPr txBox="1"/>
          <p:nvPr/>
        </p:nvSpPr>
        <p:spPr>
          <a:xfrm>
            <a:off x="8963695" y="3967262"/>
            <a:ext cx="2209800" cy="923330"/>
          </a:xfrm>
          <a:prstGeom prst="rect">
            <a:avLst/>
          </a:prstGeom>
          <a:noFill/>
        </p:spPr>
        <p:txBody>
          <a:bodyPr wrap="square" rtlCol="0">
            <a:spAutoFit/>
          </a:bodyPr>
          <a:lstStyle/>
          <a:p>
            <a:r>
              <a:rPr lang="en-US" dirty="0"/>
              <a:t>The selected layer is highlighted in </a:t>
            </a:r>
            <a:r>
              <a:rPr lang="en-US" dirty="0">
                <a:solidFill>
                  <a:srgbClr val="FF66FF"/>
                </a:solidFill>
              </a:rPr>
              <a:t>magenta</a:t>
            </a:r>
            <a:r>
              <a:rPr lang="en-US" dirty="0"/>
              <a:t>. </a:t>
            </a:r>
          </a:p>
        </p:txBody>
      </p:sp>
      <p:cxnSp>
        <p:nvCxnSpPr>
          <p:cNvPr id="8" name="Straight Arrow Connector 7">
            <a:extLst>
              <a:ext uri="{FF2B5EF4-FFF2-40B4-BE49-F238E27FC236}">
                <a16:creationId xmlns:a16="http://schemas.microsoft.com/office/drawing/2014/main" id="{AB70590C-AC5A-438F-8D40-44B88D692478}"/>
              </a:ext>
            </a:extLst>
          </p:cNvPr>
          <p:cNvCxnSpPr/>
          <p:nvPr/>
        </p:nvCxnSpPr>
        <p:spPr>
          <a:xfrm flipH="1">
            <a:off x="8203841" y="4314422"/>
            <a:ext cx="656823"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486307AD-1C22-4092-B4C1-87209A955F4A}"/>
              </a:ext>
            </a:extLst>
          </p:cNvPr>
          <p:cNvPicPr>
            <a:picLocks noChangeAspect="1"/>
          </p:cNvPicPr>
          <p:nvPr/>
        </p:nvPicPr>
        <p:blipFill>
          <a:blip r:embed="rId3"/>
          <a:stretch>
            <a:fillRect/>
          </a:stretch>
        </p:blipFill>
        <p:spPr>
          <a:xfrm>
            <a:off x="4317301" y="0"/>
            <a:ext cx="3557398" cy="6858000"/>
          </a:xfrm>
          <a:prstGeom prst="rect">
            <a:avLst/>
          </a:prstGeom>
        </p:spPr>
      </p:pic>
      <p:sp>
        <p:nvSpPr>
          <p:cNvPr id="10" name="TextBox 9">
            <a:extLst>
              <a:ext uri="{FF2B5EF4-FFF2-40B4-BE49-F238E27FC236}">
                <a16:creationId xmlns:a16="http://schemas.microsoft.com/office/drawing/2014/main" id="{5016390E-FA2D-46F0-B0E9-8B9CC39F80B7}"/>
              </a:ext>
            </a:extLst>
          </p:cNvPr>
          <p:cNvSpPr txBox="1"/>
          <p:nvPr/>
        </p:nvSpPr>
        <p:spPr>
          <a:xfrm>
            <a:off x="8949665" y="1184573"/>
            <a:ext cx="2065069" cy="923330"/>
          </a:xfrm>
          <a:prstGeom prst="rect">
            <a:avLst/>
          </a:prstGeom>
          <a:noFill/>
        </p:spPr>
        <p:txBody>
          <a:bodyPr wrap="square" rtlCol="0">
            <a:spAutoFit/>
          </a:bodyPr>
          <a:lstStyle/>
          <a:p>
            <a:r>
              <a:rPr lang="en-US" dirty="0"/>
              <a:t>Symbology is shown to the right of any checked layers.</a:t>
            </a:r>
          </a:p>
        </p:txBody>
      </p:sp>
      <p:cxnSp>
        <p:nvCxnSpPr>
          <p:cNvPr id="11" name="Straight Arrow Connector 10">
            <a:extLst>
              <a:ext uri="{FF2B5EF4-FFF2-40B4-BE49-F238E27FC236}">
                <a16:creationId xmlns:a16="http://schemas.microsoft.com/office/drawing/2014/main" id="{899D43E2-0363-4804-8F76-E4AAC4191AEB}"/>
              </a:ext>
            </a:extLst>
          </p:cNvPr>
          <p:cNvCxnSpPr/>
          <p:nvPr/>
        </p:nvCxnSpPr>
        <p:spPr>
          <a:xfrm flipH="1">
            <a:off x="8203840" y="1414529"/>
            <a:ext cx="656823"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2521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5E0DA-BB43-4CDA-AA61-1D7ECBA8A4BC}"/>
              </a:ext>
            </a:extLst>
          </p:cNvPr>
          <p:cNvSpPr>
            <a:spLocks noGrp="1"/>
          </p:cNvSpPr>
          <p:nvPr>
            <p:ph type="title"/>
          </p:nvPr>
        </p:nvSpPr>
        <p:spPr/>
        <p:txBody>
          <a:bodyPr/>
          <a:lstStyle/>
          <a:p>
            <a:r>
              <a:rPr lang="en-US" dirty="0"/>
              <a:t>Status Area</a:t>
            </a:r>
          </a:p>
        </p:txBody>
      </p:sp>
      <p:sp>
        <p:nvSpPr>
          <p:cNvPr id="3" name="Content Placeholder 2">
            <a:extLst>
              <a:ext uri="{FF2B5EF4-FFF2-40B4-BE49-F238E27FC236}">
                <a16:creationId xmlns:a16="http://schemas.microsoft.com/office/drawing/2014/main" id="{EECA4194-E174-4A2A-B315-828BBA0080CB}"/>
              </a:ext>
            </a:extLst>
          </p:cNvPr>
          <p:cNvSpPr>
            <a:spLocks noGrp="1"/>
          </p:cNvSpPr>
          <p:nvPr>
            <p:ph idx="1"/>
          </p:nvPr>
        </p:nvSpPr>
        <p:spPr>
          <a:xfrm>
            <a:off x="838201" y="1825625"/>
            <a:ext cx="5978830" cy="4351338"/>
          </a:xfrm>
        </p:spPr>
        <p:txBody>
          <a:bodyPr/>
          <a:lstStyle/>
          <a:p>
            <a:r>
              <a:rPr lang="en-US" dirty="0"/>
              <a:t>Messages – What just happened</a:t>
            </a:r>
          </a:p>
          <a:p>
            <a:r>
              <a:rPr lang="en-US" dirty="0"/>
              <a:t>View – Quickly zoom to predefined areas</a:t>
            </a:r>
          </a:p>
          <a:p>
            <a:r>
              <a:rPr lang="en-US" dirty="0"/>
              <a:t>Profile Lines – Access results at specific locations</a:t>
            </a:r>
          </a:p>
          <a:p>
            <a:r>
              <a:rPr lang="en-US" dirty="0"/>
              <a:t>Active Features – Quick access to features in layer</a:t>
            </a:r>
          </a:p>
          <a:p>
            <a:r>
              <a:rPr lang="en-US" dirty="0"/>
              <a:t>Layer Values – Watch values for multiple results</a:t>
            </a:r>
          </a:p>
        </p:txBody>
      </p:sp>
      <p:sp>
        <p:nvSpPr>
          <p:cNvPr id="4" name="Slide Number Placeholder 3">
            <a:extLst>
              <a:ext uri="{FF2B5EF4-FFF2-40B4-BE49-F238E27FC236}">
                <a16:creationId xmlns:a16="http://schemas.microsoft.com/office/drawing/2014/main" id="{5205FE88-F9E7-4E92-8C28-B62994422E9E}"/>
              </a:ext>
            </a:extLst>
          </p:cNvPr>
          <p:cNvSpPr>
            <a:spLocks noGrp="1"/>
          </p:cNvSpPr>
          <p:nvPr>
            <p:ph type="sldNum" sz="quarter" idx="12"/>
          </p:nvPr>
        </p:nvSpPr>
        <p:spPr/>
        <p:txBody>
          <a:bodyPr/>
          <a:lstStyle/>
          <a:p>
            <a:fld id="{519CE128-5E4E-43A7-924F-079E959BBA81}" type="slidenum">
              <a:rPr lang="en-US" smtClean="0"/>
              <a:t>5</a:t>
            </a:fld>
            <a:endParaRPr lang="en-US"/>
          </a:p>
        </p:txBody>
      </p:sp>
      <p:pic>
        <p:nvPicPr>
          <p:cNvPr id="5" name="Picture 4">
            <a:extLst>
              <a:ext uri="{FF2B5EF4-FFF2-40B4-BE49-F238E27FC236}">
                <a16:creationId xmlns:a16="http://schemas.microsoft.com/office/drawing/2014/main" id="{F24DCEE9-2BA8-4C24-8981-68F36E205FFB}"/>
              </a:ext>
            </a:extLst>
          </p:cNvPr>
          <p:cNvPicPr>
            <a:picLocks noChangeAspect="1"/>
          </p:cNvPicPr>
          <p:nvPr/>
        </p:nvPicPr>
        <p:blipFill rotWithShape="1">
          <a:blip r:embed="rId2"/>
          <a:srcRect b="10263"/>
          <a:stretch/>
        </p:blipFill>
        <p:spPr>
          <a:xfrm>
            <a:off x="6339903" y="719591"/>
            <a:ext cx="4541394" cy="2307576"/>
          </a:xfrm>
          <a:prstGeom prst="rect">
            <a:avLst/>
          </a:prstGeom>
        </p:spPr>
      </p:pic>
      <p:pic>
        <p:nvPicPr>
          <p:cNvPr id="6" name="Picture 5">
            <a:extLst>
              <a:ext uri="{FF2B5EF4-FFF2-40B4-BE49-F238E27FC236}">
                <a16:creationId xmlns:a16="http://schemas.microsoft.com/office/drawing/2014/main" id="{FD3C7397-5EEC-442D-B025-C50D4890B87D}"/>
              </a:ext>
            </a:extLst>
          </p:cNvPr>
          <p:cNvPicPr>
            <a:picLocks noChangeAspect="1"/>
          </p:cNvPicPr>
          <p:nvPr/>
        </p:nvPicPr>
        <p:blipFill rotWithShape="1">
          <a:blip r:embed="rId3"/>
          <a:srcRect b="10422"/>
          <a:stretch/>
        </p:blipFill>
        <p:spPr>
          <a:xfrm>
            <a:off x="6543789" y="1466886"/>
            <a:ext cx="4549428" cy="2307576"/>
          </a:xfrm>
          <a:prstGeom prst="rect">
            <a:avLst/>
          </a:prstGeom>
        </p:spPr>
      </p:pic>
      <p:pic>
        <p:nvPicPr>
          <p:cNvPr id="8" name="Picture 7">
            <a:extLst>
              <a:ext uri="{FF2B5EF4-FFF2-40B4-BE49-F238E27FC236}">
                <a16:creationId xmlns:a16="http://schemas.microsoft.com/office/drawing/2014/main" id="{C93DDAB3-05D8-4386-A2D3-7C830EEBFBF7}"/>
              </a:ext>
            </a:extLst>
          </p:cNvPr>
          <p:cNvPicPr>
            <a:picLocks noChangeAspect="1"/>
          </p:cNvPicPr>
          <p:nvPr/>
        </p:nvPicPr>
        <p:blipFill>
          <a:blip r:embed="rId4"/>
          <a:stretch>
            <a:fillRect/>
          </a:stretch>
        </p:blipFill>
        <p:spPr>
          <a:xfrm>
            <a:off x="6795058" y="2555079"/>
            <a:ext cx="4549428" cy="1999431"/>
          </a:xfrm>
          <a:prstGeom prst="rect">
            <a:avLst/>
          </a:prstGeom>
        </p:spPr>
      </p:pic>
      <p:pic>
        <p:nvPicPr>
          <p:cNvPr id="9" name="Picture 8">
            <a:extLst>
              <a:ext uri="{FF2B5EF4-FFF2-40B4-BE49-F238E27FC236}">
                <a16:creationId xmlns:a16="http://schemas.microsoft.com/office/drawing/2014/main" id="{ED8879C8-075D-4763-8FBE-3A9068C90FB1}"/>
              </a:ext>
            </a:extLst>
          </p:cNvPr>
          <p:cNvPicPr>
            <a:picLocks noChangeAspect="1"/>
          </p:cNvPicPr>
          <p:nvPr/>
        </p:nvPicPr>
        <p:blipFill>
          <a:blip r:embed="rId5"/>
          <a:stretch>
            <a:fillRect/>
          </a:stretch>
        </p:blipFill>
        <p:spPr>
          <a:xfrm>
            <a:off x="6941684" y="3413620"/>
            <a:ext cx="4644682" cy="2031432"/>
          </a:xfrm>
          <a:prstGeom prst="rect">
            <a:avLst/>
          </a:prstGeom>
        </p:spPr>
      </p:pic>
      <p:pic>
        <p:nvPicPr>
          <p:cNvPr id="10" name="Picture 9">
            <a:extLst>
              <a:ext uri="{FF2B5EF4-FFF2-40B4-BE49-F238E27FC236}">
                <a16:creationId xmlns:a16="http://schemas.microsoft.com/office/drawing/2014/main" id="{E375575D-29E0-4F12-85C8-923BAA06F20B}"/>
              </a:ext>
            </a:extLst>
          </p:cNvPr>
          <p:cNvPicPr>
            <a:picLocks noChangeAspect="1"/>
          </p:cNvPicPr>
          <p:nvPr/>
        </p:nvPicPr>
        <p:blipFill>
          <a:blip r:embed="rId6"/>
          <a:stretch>
            <a:fillRect/>
          </a:stretch>
        </p:blipFill>
        <p:spPr>
          <a:xfrm>
            <a:off x="7068300" y="4052238"/>
            <a:ext cx="4967159" cy="2225203"/>
          </a:xfrm>
          <a:prstGeom prst="rect">
            <a:avLst/>
          </a:prstGeom>
        </p:spPr>
      </p:pic>
    </p:spTree>
    <p:extLst>
      <p:ext uri="{BB962C8B-B14F-4D97-AF65-F5344CB8AC3E}">
        <p14:creationId xmlns:p14="http://schemas.microsoft.com/office/powerpoint/2010/main" val="4160207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BBA03-749B-4921-8F77-F8025A3497F1}"/>
              </a:ext>
            </a:extLst>
          </p:cNvPr>
          <p:cNvSpPr>
            <a:spLocks noGrp="1"/>
          </p:cNvSpPr>
          <p:nvPr>
            <p:ph type="title"/>
          </p:nvPr>
        </p:nvSpPr>
        <p:spPr/>
        <p:txBody>
          <a:bodyPr/>
          <a:lstStyle/>
          <a:p>
            <a:r>
              <a:rPr lang="en-US" dirty="0"/>
              <a:t>Profile Lines</a:t>
            </a:r>
          </a:p>
        </p:txBody>
      </p:sp>
      <p:sp>
        <p:nvSpPr>
          <p:cNvPr id="3" name="Content Placeholder 2">
            <a:extLst>
              <a:ext uri="{FF2B5EF4-FFF2-40B4-BE49-F238E27FC236}">
                <a16:creationId xmlns:a16="http://schemas.microsoft.com/office/drawing/2014/main" id="{2D9D5636-BAC3-45A3-AAF4-4244830EE5E2}"/>
              </a:ext>
            </a:extLst>
          </p:cNvPr>
          <p:cNvSpPr>
            <a:spLocks noGrp="1"/>
          </p:cNvSpPr>
          <p:nvPr>
            <p:ph idx="1"/>
          </p:nvPr>
        </p:nvSpPr>
        <p:spPr/>
        <p:txBody>
          <a:bodyPr/>
          <a:lstStyle/>
          <a:p>
            <a:r>
              <a:rPr lang="en-US" dirty="0"/>
              <a:t>User-defined/editable features</a:t>
            </a:r>
          </a:p>
        </p:txBody>
      </p:sp>
      <p:sp>
        <p:nvSpPr>
          <p:cNvPr id="4" name="Slide Number Placeholder 3">
            <a:extLst>
              <a:ext uri="{FF2B5EF4-FFF2-40B4-BE49-F238E27FC236}">
                <a16:creationId xmlns:a16="http://schemas.microsoft.com/office/drawing/2014/main" id="{BB76467D-ED40-42C6-9E65-4E135BD9D56A}"/>
              </a:ext>
            </a:extLst>
          </p:cNvPr>
          <p:cNvSpPr>
            <a:spLocks noGrp="1"/>
          </p:cNvSpPr>
          <p:nvPr>
            <p:ph type="sldNum" sz="quarter" idx="12"/>
          </p:nvPr>
        </p:nvSpPr>
        <p:spPr/>
        <p:txBody>
          <a:bodyPr/>
          <a:lstStyle/>
          <a:p>
            <a:fld id="{519CE128-5E4E-43A7-924F-079E959BBA81}" type="slidenum">
              <a:rPr lang="en-US" smtClean="0"/>
              <a:t>6</a:t>
            </a:fld>
            <a:endParaRPr lang="en-US" dirty="0"/>
          </a:p>
        </p:txBody>
      </p:sp>
      <p:pic>
        <p:nvPicPr>
          <p:cNvPr id="6" name="Picture 5">
            <a:extLst>
              <a:ext uri="{FF2B5EF4-FFF2-40B4-BE49-F238E27FC236}">
                <a16:creationId xmlns:a16="http://schemas.microsoft.com/office/drawing/2014/main" id="{EB6AEF86-26E0-4A0B-A414-974C2ABCEBB3}"/>
              </a:ext>
            </a:extLst>
          </p:cNvPr>
          <p:cNvPicPr>
            <a:picLocks noChangeAspect="1"/>
          </p:cNvPicPr>
          <p:nvPr/>
        </p:nvPicPr>
        <p:blipFill>
          <a:blip r:embed="rId2"/>
          <a:stretch>
            <a:fillRect/>
          </a:stretch>
        </p:blipFill>
        <p:spPr>
          <a:xfrm>
            <a:off x="954110" y="2279151"/>
            <a:ext cx="3543607" cy="3596952"/>
          </a:xfrm>
          <a:prstGeom prst="rect">
            <a:avLst/>
          </a:prstGeom>
        </p:spPr>
      </p:pic>
      <p:pic>
        <p:nvPicPr>
          <p:cNvPr id="10" name="Picture 9">
            <a:extLst>
              <a:ext uri="{FF2B5EF4-FFF2-40B4-BE49-F238E27FC236}">
                <a16:creationId xmlns:a16="http://schemas.microsoft.com/office/drawing/2014/main" id="{20E16436-8EEF-4A6A-BB0A-CB75BC1F8F55}"/>
              </a:ext>
            </a:extLst>
          </p:cNvPr>
          <p:cNvPicPr>
            <a:picLocks noChangeAspect="1"/>
          </p:cNvPicPr>
          <p:nvPr/>
        </p:nvPicPr>
        <p:blipFill>
          <a:blip r:embed="rId3"/>
          <a:stretch>
            <a:fillRect/>
          </a:stretch>
        </p:blipFill>
        <p:spPr>
          <a:xfrm>
            <a:off x="6701016" y="1344612"/>
            <a:ext cx="4877028" cy="2656682"/>
          </a:xfrm>
          <a:prstGeom prst="rect">
            <a:avLst/>
          </a:prstGeom>
        </p:spPr>
      </p:pic>
      <p:pic>
        <p:nvPicPr>
          <p:cNvPr id="9" name="Picture 8">
            <a:extLst>
              <a:ext uri="{FF2B5EF4-FFF2-40B4-BE49-F238E27FC236}">
                <a16:creationId xmlns:a16="http://schemas.microsoft.com/office/drawing/2014/main" id="{E3E28132-031F-4F8A-81C0-36A6924D779B}"/>
              </a:ext>
            </a:extLst>
          </p:cNvPr>
          <p:cNvPicPr>
            <a:picLocks noChangeAspect="1"/>
          </p:cNvPicPr>
          <p:nvPr/>
        </p:nvPicPr>
        <p:blipFill>
          <a:blip r:embed="rId4"/>
          <a:stretch>
            <a:fillRect/>
          </a:stretch>
        </p:blipFill>
        <p:spPr>
          <a:xfrm>
            <a:off x="3306620" y="4382454"/>
            <a:ext cx="5303980" cy="1493649"/>
          </a:xfrm>
          <a:prstGeom prst="rect">
            <a:avLst/>
          </a:prstGeom>
        </p:spPr>
      </p:pic>
    </p:spTree>
    <p:extLst>
      <p:ext uri="{BB962C8B-B14F-4D97-AF65-F5344CB8AC3E}">
        <p14:creationId xmlns:p14="http://schemas.microsoft.com/office/powerpoint/2010/main" val="1839913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C8140-81AA-4459-98A5-26D4F48D0503}"/>
              </a:ext>
            </a:extLst>
          </p:cNvPr>
          <p:cNvSpPr>
            <a:spLocks noGrp="1"/>
          </p:cNvSpPr>
          <p:nvPr>
            <p:ph type="title"/>
          </p:nvPr>
        </p:nvSpPr>
        <p:spPr/>
        <p:txBody>
          <a:bodyPr/>
          <a:lstStyle/>
          <a:p>
            <a:r>
              <a:rPr lang="en-US" dirty="0"/>
              <a:t>Active Features</a:t>
            </a:r>
          </a:p>
        </p:txBody>
      </p:sp>
      <p:sp>
        <p:nvSpPr>
          <p:cNvPr id="3" name="Content Placeholder 2">
            <a:extLst>
              <a:ext uri="{FF2B5EF4-FFF2-40B4-BE49-F238E27FC236}">
                <a16:creationId xmlns:a16="http://schemas.microsoft.com/office/drawing/2014/main" id="{D5DB13DF-46CC-4DB5-A104-328D0DEDDAE9}"/>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49CF0F1-0384-4119-BCEC-427C292E5F24}"/>
              </a:ext>
            </a:extLst>
          </p:cNvPr>
          <p:cNvSpPr>
            <a:spLocks noGrp="1"/>
          </p:cNvSpPr>
          <p:nvPr>
            <p:ph type="sldNum" sz="quarter" idx="12"/>
          </p:nvPr>
        </p:nvSpPr>
        <p:spPr/>
        <p:txBody>
          <a:bodyPr/>
          <a:lstStyle/>
          <a:p>
            <a:fld id="{519CE128-5E4E-43A7-924F-079E959BBA81}" type="slidenum">
              <a:rPr lang="en-US" smtClean="0"/>
              <a:t>7</a:t>
            </a:fld>
            <a:endParaRPr lang="en-US"/>
          </a:p>
        </p:txBody>
      </p:sp>
      <p:pic>
        <p:nvPicPr>
          <p:cNvPr id="5" name="Picture 4">
            <a:extLst>
              <a:ext uri="{FF2B5EF4-FFF2-40B4-BE49-F238E27FC236}">
                <a16:creationId xmlns:a16="http://schemas.microsoft.com/office/drawing/2014/main" id="{3F7095CD-0DC5-44E7-8823-0978A8C03256}"/>
              </a:ext>
            </a:extLst>
          </p:cNvPr>
          <p:cNvPicPr>
            <a:picLocks noChangeAspect="1"/>
          </p:cNvPicPr>
          <p:nvPr/>
        </p:nvPicPr>
        <p:blipFill>
          <a:blip r:embed="rId2"/>
          <a:stretch>
            <a:fillRect/>
          </a:stretch>
        </p:blipFill>
        <p:spPr>
          <a:xfrm>
            <a:off x="0" y="1405798"/>
            <a:ext cx="12192000" cy="5190992"/>
          </a:xfrm>
          <a:prstGeom prst="rect">
            <a:avLst/>
          </a:prstGeom>
        </p:spPr>
      </p:pic>
    </p:spTree>
    <p:extLst>
      <p:ext uri="{BB962C8B-B14F-4D97-AF65-F5344CB8AC3E}">
        <p14:creationId xmlns:p14="http://schemas.microsoft.com/office/powerpoint/2010/main" val="2515874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EF0FD-106E-4BB0-88BA-92728E34CA08}"/>
              </a:ext>
            </a:extLst>
          </p:cNvPr>
          <p:cNvSpPr>
            <a:spLocks noGrp="1"/>
          </p:cNvSpPr>
          <p:nvPr>
            <p:ph type="title"/>
          </p:nvPr>
        </p:nvSpPr>
        <p:spPr/>
        <p:txBody>
          <a:bodyPr/>
          <a:lstStyle/>
          <a:p>
            <a:r>
              <a:rPr lang="en-US" dirty="0"/>
              <a:t>Watch Layer Values</a:t>
            </a:r>
          </a:p>
        </p:txBody>
      </p:sp>
      <p:sp>
        <p:nvSpPr>
          <p:cNvPr id="3" name="Content Placeholder 2">
            <a:extLst>
              <a:ext uri="{FF2B5EF4-FFF2-40B4-BE49-F238E27FC236}">
                <a16:creationId xmlns:a16="http://schemas.microsoft.com/office/drawing/2014/main" id="{D1B0A457-A559-4D2A-9467-8335A5E6EE0D}"/>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C7895CD-0AA3-40F7-9A81-274C8B04E366}"/>
              </a:ext>
            </a:extLst>
          </p:cNvPr>
          <p:cNvSpPr>
            <a:spLocks noGrp="1"/>
          </p:cNvSpPr>
          <p:nvPr>
            <p:ph type="sldNum" sz="quarter" idx="12"/>
          </p:nvPr>
        </p:nvSpPr>
        <p:spPr/>
        <p:txBody>
          <a:bodyPr/>
          <a:lstStyle/>
          <a:p>
            <a:fld id="{519CE128-5E4E-43A7-924F-079E959BBA81}" type="slidenum">
              <a:rPr lang="en-US" smtClean="0"/>
              <a:t>8</a:t>
            </a:fld>
            <a:endParaRPr lang="en-US"/>
          </a:p>
        </p:txBody>
      </p:sp>
      <p:pic>
        <p:nvPicPr>
          <p:cNvPr id="6" name="Picture 5">
            <a:extLst>
              <a:ext uri="{FF2B5EF4-FFF2-40B4-BE49-F238E27FC236}">
                <a16:creationId xmlns:a16="http://schemas.microsoft.com/office/drawing/2014/main" id="{AE8F6E92-F23B-4C6C-9440-E2E52F579D76}"/>
              </a:ext>
            </a:extLst>
          </p:cNvPr>
          <p:cNvPicPr>
            <a:picLocks noChangeAspect="1"/>
          </p:cNvPicPr>
          <p:nvPr/>
        </p:nvPicPr>
        <p:blipFill>
          <a:blip r:embed="rId2"/>
          <a:stretch>
            <a:fillRect/>
          </a:stretch>
        </p:blipFill>
        <p:spPr>
          <a:xfrm>
            <a:off x="5087499" y="1745579"/>
            <a:ext cx="6120129" cy="2917162"/>
          </a:xfrm>
          <a:prstGeom prst="rect">
            <a:avLst/>
          </a:prstGeom>
        </p:spPr>
      </p:pic>
      <p:pic>
        <p:nvPicPr>
          <p:cNvPr id="7" name="Picture 6">
            <a:extLst>
              <a:ext uri="{FF2B5EF4-FFF2-40B4-BE49-F238E27FC236}">
                <a16:creationId xmlns:a16="http://schemas.microsoft.com/office/drawing/2014/main" id="{D1BBEE25-226F-4013-A5F8-B563A9088C7F}"/>
              </a:ext>
            </a:extLst>
          </p:cNvPr>
          <p:cNvPicPr>
            <a:picLocks noChangeAspect="1"/>
          </p:cNvPicPr>
          <p:nvPr/>
        </p:nvPicPr>
        <p:blipFill>
          <a:blip r:embed="rId3"/>
          <a:stretch>
            <a:fillRect/>
          </a:stretch>
        </p:blipFill>
        <p:spPr>
          <a:xfrm>
            <a:off x="978585" y="3726575"/>
            <a:ext cx="3589331" cy="2766300"/>
          </a:xfrm>
          <a:prstGeom prst="rect">
            <a:avLst/>
          </a:prstGeom>
        </p:spPr>
      </p:pic>
      <p:pic>
        <p:nvPicPr>
          <p:cNvPr id="8" name="Picture 7">
            <a:extLst>
              <a:ext uri="{FF2B5EF4-FFF2-40B4-BE49-F238E27FC236}">
                <a16:creationId xmlns:a16="http://schemas.microsoft.com/office/drawing/2014/main" id="{7E651FA5-B31E-4AC6-B482-9EF8EC07C0CA}"/>
              </a:ext>
            </a:extLst>
          </p:cNvPr>
          <p:cNvPicPr>
            <a:picLocks noChangeAspect="1"/>
          </p:cNvPicPr>
          <p:nvPr/>
        </p:nvPicPr>
        <p:blipFill>
          <a:blip r:embed="rId4"/>
          <a:stretch>
            <a:fillRect/>
          </a:stretch>
        </p:blipFill>
        <p:spPr>
          <a:xfrm>
            <a:off x="978585" y="1745579"/>
            <a:ext cx="3215919" cy="1486029"/>
          </a:xfrm>
          <a:prstGeom prst="rect">
            <a:avLst/>
          </a:prstGeom>
        </p:spPr>
      </p:pic>
    </p:spTree>
    <p:extLst>
      <p:ext uri="{BB962C8B-B14F-4D97-AF65-F5344CB8AC3E}">
        <p14:creationId xmlns:p14="http://schemas.microsoft.com/office/powerpoint/2010/main" val="2297630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Web Imagery</a:t>
            </a:r>
          </a:p>
        </p:txBody>
      </p:sp>
      <p:sp>
        <p:nvSpPr>
          <p:cNvPr id="3" name="Content Placeholder 2"/>
          <p:cNvSpPr>
            <a:spLocks noGrp="1"/>
          </p:cNvSpPr>
          <p:nvPr>
            <p:ph idx="1"/>
          </p:nvPr>
        </p:nvSpPr>
        <p:spPr/>
        <p:txBody>
          <a:bodyPr/>
          <a:lstStyle/>
          <a:p>
            <a:endParaRPr lang="en-US" dirty="0"/>
          </a:p>
        </p:txBody>
      </p:sp>
      <p:pic>
        <p:nvPicPr>
          <p:cNvPr id="7" name="Picture 6"/>
          <p:cNvPicPr>
            <a:picLocks noChangeAspect="1"/>
          </p:cNvPicPr>
          <p:nvPr/>
        </p:nvPicPr>
        <p:blipFill>
          <a:blip r:embed="rId3"/>
          <a:stretch>
            <a:fillRect/>
          </a:stretch>
        </p:blipFill>
        <p:spPr>
          <a:xfrm>
            <a:off x="1661418" y="1408779"/>
            <a:ext cx="8930382" cy="5225143"/>
          </a:xfrm>
          <a:prstGeom prst="rect">
            <a:avLst/>
          </a:prstGeom>
        </p:spPr>
      </p:pic>
      <p:pic>
        <p:nvPicPr>
          <p:cNvPr id="8" name="Picture 7"/>
          <p:cNvPicPr>
            <a:picLocks noChangeAspect="1"/>
          </p:cNvPicPr>
          <p:nvPr/>
        </p:nvPicPr>
        <p:blipFill>
          <a:blip r:embed="rId4"/>
          <a:stretch>
            <a:fillRect/>
          </a:stretch>
        </p:blipFill>
        <p:spPr>
          <a:xfrm>
            <a:off x="1661418" y="1389705"/>
            <a:ext cx="8962980" cy="5244216"/>
          </a:xfrm>
          <a:prstGeom prst="rect">
            <a:avLst/>
          </a:prstGeom>
        </p:spPr>
      </p:pic>
      <p:pic>
        <p:nvPicPr>
          <p:cNvPr id="9" name="Picture 8"/>
          <p:cNvPicPr>
            <a:picLocks noChangeAspect="1"/>
          </p:cNvPicPr>
          <p:nvPr/>
        </p:nvPicPr>
        <p:blipFill>
          <a:blip r:embed="rId5"/>
          <a:stretch>
            <a:fillRect/>
          </a:stretch>
        </p:blipFill>
        <p:spPr>
          <a:xfrm>
            <a:off x="1654252" y="1381319"/>
            <a:ext cx="8977312" cy="5252602"/>
          </a:xfrm>
          <a:prstGeom prst="rect">
            <a:avLst/>
          </a:prstGeom>
        </p:spPr>
      </p:pic>
      <p:sp>
        <p:nvSpPr>
          <p:cNvPr id="5" name="Slide Number Placeholder 4">
            <a:extLst>
              <a:ext uri="{FF2B5EF4-FFF2-40B4-BE49-F238E27FC236}">
                <a16:creationId xmlns:a16="http://schemas.microsoft.com/office/drawing/2014/main" id="{0D69065A-89D2-4CFB-8926-848C3D2EDECF}"/>
              </a:ext>
            </a:extLst>
          </p:cNvPr>
          <p:cNvSpPr>
            <a:spLocks noGrp="1"/>
          </p:cNvSpPr>
          <p:nvPr>
            <p:ph type="sldNum" sz="quarter" idx="12"/>
          </p:nvPr>
        </p:nvSpPr>
        <p:spPr/>
        <p:txBody>
          <a:bodyPr/>
          <a:lstStyle/>
          <a:p>
            <a:fld id="{519CE128-5E4E-43A7-924F-079E959BBA81}" type="slidenum">
              <a:rPr lang="en-US" smtClean="0"/>
              <a:t>9</a:t>
            </a:fld>
            <a:endParaRPr lang="en-US"/>
          </a:p>
        </p:txBody>
      </p:sp>
      <p:pic>
        <p:nvPicPr>
          <p:cNvPr id="10" name="Picture 9">
            <a:extLst>
              <a:ext uri="{FF2B5EF4-FFF2-40B4-BE49-F238E27FC236}">
                <a16:creationId xmlns:a16="http://schemas.microsoft.com/office/drawing/2014/main" id="{52295FD3-3EE9-4FAD-BE7B-928CDEA02D3A}"/>
              </a:ext>
            </a:extLst>
          </p:cNvPr>
          <p:cNvPicPr>
            <a:picLocks noChangeAspect="1"/>
          </p:cNvPicPr>
          <p:nvPr/>
        </p:nvPicPr>
        <p:blipFill>
          <a:blip r:embed="rId6"/>
          <a:stretch>
            <a:fillRect/>
          </a:stretch>
        </p:blipFill>
        <p:spPr>
          <a:xfrm>
            <a:off x="737740" y="1349320"/>
            <a:ext cx="2504495" cy="4182926"/>
          </a:xfrm>
          <a:prstGeom prst="rect">
            <a:avLst/>
          </a:prstGeom>
        </p:spPr>
      </p:pic>
    </p:spTree>
    <p:extLst>
      <p:ext uri="{BB962C8B-B14F-4D97-AF65-F5344CB8AC3E}">
        <p14:creationId xmlns:p14="http://schemas.microsoft.com/office/powerpoint/2010/main" val="3263377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5767</TotalTime>
  <Words>1825</Words>
  <Application>Microsoft Office PowerPoint</Application>
  <PresentationFormat>Widescreen</PresentationFormat>
  <Paragraphs>202</Paragraphs>
  <Slides>28</Slides>
  <Notes>13</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HEC-RAS Results Visualization</vt:lpstr>
      <vt:lpstr>Overview</vt:lpstr>
      <vt:lpstr>HEC-RAS Mapper</vt:lpstr>
      <vt:lpstr>Layers List</vt:lpstr>
      <vt:lpstr>Status Area</vt:lpstr>
      <vt:lpstr>Profile Lines</vt:lpstr>
      <vt:lpstr>Active Features</vt:lpstr>
      <vt:lpstr>Watch Layer Values</vt:lpstr>
      <vt:lpstr>Web Imagery</vt:lpstr>
      <vt:lpstr>Plot Options</vt:lpstr>
      <vt:lpstr>Results Mapping</vt:lpstr>
      <vt:lpstr>Results Mapping</vt:lpstr>
      <vt:lpstr>Example Maps</vt:lpstr>
      <vt:lpstr>Hazard Mapping</vt:lpstr>
      <vt:lpstr>Inundation Boundary</vt:lpstr>
      <vt:lpstr>Map Types – Dynamic vs Stored</vt:lpstr>
      <vt:lpstr>Dynamic vs Stored Results</vt:lpstr>
      <vt:lpstr>Dynamic Mapping</vt:lpstr>
      <vt:lpstr>Dynamic Mapping - Animation</vt:lpstr>
      <vt:lpstr>Calculated Layer</vt:lpstr>
      <vt:lpstr>Stored Maps</vt:lpstr>
      <vt:lpstr>Stored Maps</vt:lpstr>
      <vt:lpstr>Results Layer Properties</vt:lpstr>
      <vt:lpstr>Results Visualization</vt:lpstr>
      <vt:lpstr>Velocity Results</vt:lpstr>
      <vt:lpstr>Profile Lines</vt:lpstr>
      <vt:lpstr>Profile Line - Comparison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Uncertainty in Stage-Discharge Relationships</dc:title>
  <dc:creator>Ackerman, Cameron T CIV USARMY CEIWR-HEC (USA)</dc:creator>
  <cp:lastModifiedBy>Riley, Kristy J CIV USARMY CEIWR (USA)</cp:lastModifiedBy>
  <cp:revision>44</cp:revision>
  <dcterms:created xsi:type="dcterms:W3CDTF">2021-01-11T17:14:50Z</dcterms:created>
  <dcterms:modified xsi:type="dcterms:W3CDTF">2022-11-28T19:34:26Z</dcterms:modified>
</cp:coreProperties>
</file>