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701" r:id="rId3"/>
    <p:sldId id="278" r:id="rId4"/>
    <p:sldId id="307" r:id="rId5"/>
    <p:sldId id="308" r:id="rId6"/>
    <p:sldId id="310" r:id="rId7"/>
    <p:sldId id="309" r:id="rId8"/>
    <p:sldId id="311" r:id="rId9"/>
    <p:sldId id="312" r:id="rId10"/>
    <p:sldId id="313" r:id="rId11"/>
    <p:sldId id="314" r:id="rId12"/>
    <p:sldId id="315" r:id="rId13"/>
    <p:sldId id="316" r:id="rId14"/>
    <p:sldId id="321" r:id="rId15"/>
    <p:sldId id="319" r:id="rId16"/>
    <p:sldId id="638" r:id="rId17"/>
    <p:sldId id="639" r:id="rId18"/>
    <p:sldId id="640" r:id="rId19"/>
    <p:sldId id="641" r:id="rId20"/>
    <p:sldId id="257" r:id="rId21"/>
    <p:sldId id="417" r:id="rId22"/>
    <p:sldId id="418" r:id="rId23"/>
    <p:sldId id="419" r:id="rId24"/>
    <p:sldId id="415" r:id="rId25"/>
    <p:sldId id="416" r:id="rId26"/>
    <p:sldId id="420" r:id="rId27"/>
    <p:sldId id="683" r:id="rId28"/>
    <p:sldId id="687" r:id="rId29"/>
    <p:sldId id="688" r:id="rId30"/>
    <p:sldId id="689" r:id="rId31"/>
    <p:sldId id="690" r:id="rId32"/>
    <p:sldId id="691" r:id="rId33"/>
    <p:sldId id="700" r:id="rId34"/>
    <p:sldId id="258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88" autoAdjust="0"/>
    <p:restoredTop sz="68111" autoAdjust="0"/>
  </p:normalViewPr>
  <p:slideViewPr>
    <p:cSldViewPr snapToGrid="0">
      <p:cViewPr varScale="1">
        <p:scale>
          <a:sx n="58" d="100"/>
          <a:sy n="58" d="100"/>
        </p:scale>
        <p:origin x="1411" y="53"/>
      </p:cViewPr>
      <p:guideLst/>
    </p:cSldViewPr>
  </p:slideViewPr>
  <p:outlineViewPr>
    <p:cViewPr>
      <p:scale>
        <a:sx n="33" d="100"/>
        <a:sy n="33" d="100"/>
      </p:scale>
      <p:origin x="0" y="-4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2334" y="7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CB258-BC33-4A03-ABFF-2EBD3649745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530D5F3E-7159-4CA3-9F78-2B69C4684B2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BCD1D0-3B9B-4810-AB5E-3444EB31969B}" type="datetimeFigureOut">
              <a:rPr lang="en-US" smtClean="0"/>
              <a:t>12/8/2022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3875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>
            <a:extLst>
              <a:ext uri="{FF2B5EF4-FFF2-40B4-BE49-F238E27FC236}">
                <a16:creationId xmlns:a16="http://schemas.microsoft.com/office/drawing/2014/main" id="{6FF8D65C-C4E7-0E65-1D53-ECED46EFD14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>
          <a:ln/>
        </p:spPr>
        <p:txBody>
          <a:bodyPr/>
          <a:lstStyle/>
          <a:p>
            <a:r>
              <a:rPr lang="en-US" altLang="en-US"/>
              <a:t>Channel Design/Modifications/Brunner/Ackerman</a:t>
            </a:r>
          </a:p>
        </p:txBody>
      </p:sp>
      <p:sp>
        <p:nvSpPr>
          <p:cNvPr id="5" name="Rectangle 7">
            <a:extLst>
              <a:ext uri="{FF2B5EF4-FFF2-40B4-BE49-F238E27FC236}">
                <a16:creationId xmlns:a16="http://schemas.microsoft.com/office/drawing/2014/main" id="{EB494CDE-050A-F1CD-005C-F977ABD671C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6422A7-B73D-4529-A474-84B24A71E602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447490" name="Rectangle 2">
            <a:extLst>
              <a:ext uri="{FF2B5EF4-FFF2-40B4-BE49-F238E27FC236}">
                <a16:creationId xmlns:a16="http://schemas.microsoft.com/office/drawing/2014/main" id="{CF70CD15-D550-38AB-D219-BEC7B178709D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7491" name="Rectangle 3">
            <a:extLst>
              <a:ext uri="{FF2B5EF4-FFF2-40B4-BE49-F238E27FC236}">
                <a16:creationId xmlns:a16="http://schemas.microsoft.com/office/drawing/2014/main" id="{7CD4E1C3-031D-DAAA-CDD0-6CEE55AD7D6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Entire set of modifcations applied to the existing conditions geometry.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011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Here is an example of a terrain layer with bridge information in the terrain and a picture of the same terrain but with the cross sections used to create a channel raster and then add into the terrain layer.</a:t>
            </a:r>
          </a:p>
        </p:txBody>
      </p:sp>
      <p:sp>
        <p:nvSpPr>
          <p:cNvPr id="901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9B7ED7B-AE71-48B1-BD2E-B56D6BD1C91A}" type="slidenum">
              <a:rPr lang="en-US" altLang="en-US" sz="1300" smtClean="0"/>
              <a:pPr>
                <a:spcBef>
                  <a:spcPct val="0"/>
                </a:spcBef>
              </a:pPr>
              <a:t>24</a:t>
            </a:fld>
            <a:endParaRPr lang="en-US" altLang="en-US" sz="13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Terrain Data for Hydraulic Modeling</a:t>
            </a:r>
          </a:p>
        </p:txBody>
      </p:sp>
    </p:spTree>
    <p:extLst>
      <p:ext uri="{BB962C8B-B14F-4D97-AF65-F5344CB8AC3E}">
        <p14:creationId xmlns:p14="http://schemas.microsoft.com/office/powerpoint/2010/main" val="12258159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9216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altLang="en-US">
                <a:latin typeface="Arial" panose="020B0604020202020204" pitchFamily="34" charset="0"/>
              </a:rPr>
              <a:t>Here is an example of a terrain layer with inundation mapping both with bridge information in the terrain and with terrain that has channel information.</a:t>
            </a:r>
          </a:p>
          <a:p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9216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544A4F2-8F05-43BC-BDE4-BA4B4DA72BCF}" type="slidenum">
              <a:rPr lang="en-US" altLang="en-US" sz="1300" smtClean="0"/>
              <a:pPr>
                <a:spcBef>
                  <a:spcPct val="0"/>
                </a:spcBef>
              </a:pPr>
              <a:t>25</a:t>
            </a:fld>
            <a:endParaRPr lang="en-US" altLang="en-US" sz="13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Terrain Data for Hydraulic Modeling</a:t>
            </a:r>
          </a:p>
        </p:txBody>
      </p:sp>
    </p:spTree>
    <p:extLst>
      <p:ext uri="{BB962C8B-B14F-4D97-AF65-F5344CB8AC3E}">
        <p14:creationId xmlns:p14="http://schemas.microsoft.com/office/powerpoint/2010/main" val="32482577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Copy Modifications between Terrain Layers</a:t>
            </a:r>
          </a:p>
          <a:p>
            <a:endParaRPr lang="en-US" dirty="0"/>
          </a:p>
          <a:p>
            <a:r>
              <a:rPr lang="en-US" dirty="0"/>
              <a:t>Use existing Editing Tools! (Copy/Paste/Import …)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B5CB258-BC33-4A03-ABFF-2EBD36497453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2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2A6B6-92A0-4C69-A1FC-6168506AB2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9917814-A053-4615-9AE5-CB113C9352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3DFE03-C6D8-491D-8C6E-CB0285552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78556C-BBD9-47C4-A469-ABCC84F45EE1}" type="datetime1">
              <a:rPr lang="en-US" smtClean="0"/>
              <a:t>12/8/2022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AC674-77CC-4617-80D9-3E20A0B3F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1BC8A3-74A4-4A1E-822E-3EC98622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60B4BE65-C375-4ABB-93DD-BEBFC10A428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775" y="5735637"/>
            <a:ext cx="3933825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6918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87CCA6-0806-474C-A0C0-7D650C9B14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37FFBE-EED9-4B3B-86C4-033A9709516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9C2C2-BEAC-4703-B02F-D7720CDFA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11FBC4-14DB-4BF2-A73A-6239C88EB34A}" type="datetime1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19D34-2E08-455C-8BDE-8243F46D20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95B56C-19E7-4442-9F84-76398701C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212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05F7C19-FD0B-4B9E-B6D7-95E7F68E1B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65CE1A-B90D-4702-89D8-BAF660871B8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755E97-CF94-4468-A946-E6CBDC4B2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842762-F796-441E-B2D0-B6A3D0F12BFB}" type="datetime1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FC831E-293D-49A8-BF7B-31BEE4BAF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E27E1-655D-469F-B29B-1EBE3BE7E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506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DDEE78-C8B4-41DB-B4A6-3CBDF6278C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108307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D52095-9C99-45A2-BEFA-E95E8DD67B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87540"/>
            <a:ext cx="10515600" cy="49894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4A2EA-DE61-4B33-B75D-CC12B9CD0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3B3DE-3FD0-40C0-B720-535662A9F442}" type="datetime1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4527B-86FA-4445-A1D3-974F5B4E7D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C4B5D4-E6F4-4FB5-964A-EC6B92ACB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881EAA-4D91-4DCD-BB66-7A9DDDF32DF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A6A8823-403B-453A-A7FB-AAB836DB52D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7423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5B0E5-1688-455F-9EEB-D30368363C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D6195F-0B06-4492-9223-66F42EC2B07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ABCDC7-F3ED-4AB4-9008-F6216EC2D9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92492-A17C-405D-95EA-A575BCE2ED12}" type="datetime1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7A3DB0-29DD-480B-AD7F-4A07434A2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B5161-55CB-4594-B565-25F99DB8FC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9B6616-2A97-4537-B908-6321E09B095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4B54B8-3950-4360-A0BD-1EF69EFE0D2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66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839F8C-F80D-418A-A824-FC1D5C849D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D2C9E-5FE3-4158-90E9-873932E28E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6C06B9D-AFE1-4775-9B4D-A60FF224CC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BE3376-1B26-428E-9C84-42F3E22FA0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D2C55C-4448-4A87-88C8-BDDC83603A10}" type="datetime1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CE6F11-D676-4443-9837-04DA9CEA7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762365-E829-489A-8EC1-BC068C5C1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7CACA2E-479B-40CF-84AA-373D8193083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5D3DDD6-ECDA-4507-8164-B03A1BA4414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156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B45F4A-6D5F-4EBE-BA8A-1895E2CF58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7F0574-FB89-4516-9157-959519170E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FEC3EE-F53C-4056-9185-A57C24CBFD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8B32C9-39B6-4E5C-B6F7-DA346AD9C3F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4E767E5-41AC-4081-9E9A-E3504B87F2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B5F9342-E0CD-4546-92FC-DE3A01131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CCA305-F3AE-49BB-809A-0C6C9A664BC1}" type="datetime1">
              <a:rPr lang="en-US" smtClean="0"/>
              <a:t>12/8/2022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335EB16-C7EF-49C4-9E93-DB661B9A7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9075A6C-35D6-4955-B301-DD12D361E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94D47A3-572E-4244-8FBD-D1CB1A733BB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5D281F1-659D-4B41-A28E-E19DFD833C2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518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4D50A3-DB8C-4C59-A345-B62FCF7E54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440918-4EF2-46C7-A67C-3320552E3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257A7-3D1C-494D-A570-36763B838B38}" type="datetime1">
              <a:rPr lang="en-US" smtClean="0"/>
              <a:t>12/8/2022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F703852-0582-48E6-BC68-B735801FE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4C58F3-5663-4F2A-AC9D-98D684F0C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B8C4DE3-252D-42A7-9FA7-A0056B1BFD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3313326-85FE-4607-8E1E-30A10A5A7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731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96C2CF5-724E-4B8A-9180-A3D54DEAD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65C46-CDB8-4224-A4AB-70FD4CE78B22}" type="datetime1">
              <a:rPr lang="en-US" smtClean="0"/>
              <a:t>12/8/2022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D5172F-4E37-411E-9B6B-AF9B2BFAA8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323842-775C-4D0B-9B0A-ED512B000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FFE5F69-9339-49A0-B5A7-2ECF6AC3436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A75D101-BA08-4B98-8315-8CAE9DC5F12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90386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CC2F4-C86A-48E6-AA65-1B153F4CC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0A4C53-4F16-492C-8981-1485E9BFE3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5CCC1B-13CA-413B-ABC8-87466806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00F975-6384-479B-8030-0AC203553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8CC4A8-2702-4B4F-91E6-6E4074CD27B7}" type="datetime1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2032E-C744-46CE-8F83-22B70B32A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E261E9-3E27-4119-A093-C1C15EFAD7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B91DFE-FFA1-4F37-A376-F383454408B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07AC15-2415-4263-9AFE-C317E0C9776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7965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94DA30-7AFC-4EDA-9F3E-184675571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CC05E3-EA42-4679-A118-60982CA875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34CB7E-1AA9-4B7C-A118-9BB73866FE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BB875F-A5E4-4225-B201-FB7E5448A2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5F5172-9E41-43BF-8B4F-687666CA032B}" type="datetime1">
              <a:rPr lang="en-US" smtClean="0"/>
              <a:t>12/8/2022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48AA46-3C83-4E86-A48F-B0410E9C4E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522D8C-3FAB-4E84-BA5F-EDE7FCD6CD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C1992C1-133E-45D7-A288-74AED3C9D90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615" y="116199"/>
            <a:ext cx="727585" cy="4978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28CFC5D-D3BD-424A-AEDD-3AF9F10CFA8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3808" y="104465"/>
            <a:ext cx="937577" cy="502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072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94A9A8-1336-47CE-A809-F7B0FECC08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731A14-CAEB-4643-8B6A-5219285AC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053217-C2C6-4A5F-9398-9953153161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DFA843-77D0-463F-8504-BC8573AC41D3}" type="datetime1">
              <a:rPr lang="en-US" smtClean="0"/>
              <a:t>12/8/2022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005C5-719C-4C61-B648-9BB48272D3C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BF519-BB1A-4AD2-8E89-DEA7B873585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9CE128-5E4E-43A7-924F-079E959BBA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740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0DEC4-9603-4A8B-B7E1-8F0123C30A0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Channel Modification and Terrain Modification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AA5E2D-5060-4E07-AD62-D014F2517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dirty="0"/>
              <a:t>Cameron Ackerman, P.E., D.WRE</a:t>
            </a:r>
          </a:p>
          <a:p>
            <a:br>
              <a:rPr lang="en-US" dirty="0"/>
            </a:br>
            <a:r>
              <a:rPr lang="en-US" dirty="0"/>
              <a:t>USACE, Institute for Water Resources, Hydrologic Engineering Center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7724112-B3C9-4D0C-ABDB-B7580B024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37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4728" name="Picture 8">
            <a:extLst>
              <a:ext uri="{FF2B5EF4-FFF2-40B4-BE49-F238E27FC236}">
                <a16:creationId xmlns:a16="http://schemas.microsoft.com/office/drawing/2014/main" id="{FD10AD95-8294-63CC-A3A7-FC09502347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4487863"/>
            <a:ext cx="8401050" cy="85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4722" name="AutoShape 2">
            <a:extLst>
              <a:ext uri="{FF2B5EF4-FFF2-40B4-BE49-F238E27FC236}">
                <a16:creationId xmlns:a16="http://schemas.microsoft.com/office/drawing/2014/main" id="{F22FB15E-687D-C61D-236E-01B5D6D11253}"/>
              </a:ext>
            </a:extLst>
          </p:cNvPr>
          <p:cNvSpPr>
            <a:spLocks noGrp="1" noChangeAspec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14723" name="Rectangle 3">
            <a:extLst>
              <a:ext uri="{FF2B5EF4-FFF2-40B4-BE49-F238E27FC236}">
                <a16:creationId xmlns:a16="http://schemas.microsoft.com/office/drawing/2014/main" id="{0386FA0F-59C3-9A4B-AF8F-9D3F235168E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River, Reach, RS</a:t>
            </a:r>
            <a:r>
              <a:rPr lang="en-US" altLang="en-US"/>
              <a:t> – Identifies the cross section.</a:t>
            </a:r>
          </a:p>
          <a:p>
            <a:r>
              <a:rPr lang="en-US" altLang="en-US" b="1"/>
              <a:t>Invert Elev.</a:t>
            </a:r>
            <a:r>
              <a:rPr lang="en-US" altLang="en-US"/>
              <a:t> – Minimum elevation of the cross section in the main channel.</a:t>
            </a:r>
          </a:p>
          <a:p>
            <a:r>
              <a:rPr lang="en-US" altLang="en-US" b="1"/>
              <a:t>Template Elev.</a:t>
            </a:r>
            <a:r>
              <a:rPr lang="en-US" altLang="en-US"/>
              <a:t> – Elevation at which the Template willl be applied.  Computed from the Fixed Elev. field and Slope fields.</a:t>
            </a:r>
          </a:p>
          <a:p>
            <a:endParaRPr lang="en-US" altLang="en-US"/>
          </a:p>
        </p:txBody>
      </p:sp>
      <p:sp>
        <p:nvSpPr>
          <p:cNvPr id="414725" name="Rectangle 5">
            <a:extLst>
              <a:ext uri="{FF2B5EF4-FFF2-40B4-BE49-F238E27FC236}">
                <a16:creationId xmlns:a16="http://schemas.microsoft.com/office/drawing/2014/main" id="{2E18E3ED-639C-F424-58B6-A0A5D91608C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89151" y="4525963"/>
            <a:ext cx="21304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26" name="Oval 6">
            <a:extLst>
              <a:ext uri="{FF2B5EF4-FFF2-40B4-BE49-F238E27FC236}">
                <a16:creationId xmlns:a16="http://schemas.microsoft.com/office/drawing/2014/main" id="{F797E3C0-A133-AA1D-C27E-0CF442E474D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03751" y="4500563"/>
            <a:ext cx="601663" cy="46831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4727" name="Oval 7">
            <a:extLst>
              <a:ext uri="{FF2B5EF4-FFF2-40B4-BE49-F238E27FC236}">
                <a16:creationId xmlns:a16="http://schemas.microsoft.com/office/drawing/2014/main" id="{49524737-1BBB-5B8C-4B65-200B66F3679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94175" y="4508501"/>
            <a:ext cx="469900" cy="46831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538AAD1-58C4-48C5-B994-0C1206845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5746" name="Rectangle 2">
            <a:extLst>
              <a:ext uri="{FF2B5EF4-FFF2-40B4-BE49-F238E27FC236}">
                <a16:creationId xmlns:a16="http://schemas.microsoft.com/office/drawing/2014/main" id="{CD8FE645-0B8C-64B6-F8B2-4DF7EC8206D7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15747" name="Rectangle 3">
            <a:extLst>
              <a:ext uri="{FF2B5EF4-FFF2-40B4-BE49-F238E27FC236}">
                <a16:creationId xmlns:a16="http://schemas.microsoft.com/office/drawing/2014/main" id="{838031AF-FEAD-466B-CC23-D0E698C23B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LOB Length, Channel Length, ROB Length</a:t>
            </a:r>
            <a:r>
              <a:rPr lang="en-US" altLang="en-US"/>
              <a:t> – Downstream Reach Lengths read in from the existing cross sections.  User may overwrite data with new reach lengths.</a:t>
            </a:r>
          </a:p>
          <a:p>
            <a:r>
              <a:rPr lang="en-US" altLang="en-US" b="1"/>
              <a:t>Center Station</a:t>
            </a:r>
            <a:r>
              <a:rPr lang="en-US" altLang="en-US"/>
              <a:t> – Used to apply Template cut.  Station is computed (initially) from center of bank stations.</a:t>
            </a:r>
          </a:p>
        </p:txBody>
      </p:sp>
      <p:pic>
        <p:nvPicPr>
          <p:cNvPr id="415748" name="Picture 4">
            <a:extLst>
              <a:ext uri="{FF2B5EF4-FFF2-40B4-BE49-F238E27FC236}">
                <a16:creationId xmlns:a16="http://schemas.microsoft.com/office/drawing/2014/main" id="{40534362-C689-F37F-73BF-631628974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4427538"/>
            <a:ext cx="8401050" cy="85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5750" name="Rectangle 6">
            <a:extLst>
              <a:ext uri="{FF2B5EF4-FFF2-40B4-BE49-F238E27FC236}">
                <a16:creationId xmlns:a16="http://schemas.microsoft.com/office/drawing/2014/main" id="{047FE553-34D4-373C-A7DD-3FC565C89D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097464" y="4440238"/>
            <a:ext cx="145732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5751" name="Oval 7">
            <a:extLst>
              <a:ext uri="{FF2B5EF4-FFF2-40B4-BE49-F238E27FC236}">
                <a16:creationId xmlns:a16="http://schemas.microsoft.com/office/drawing/2014/main" id="{B12C0D59-5357-3F56-6785-0FE468506B7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42088" y="4422776"/>
            <a:ext cx="469900" cy="468313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F385E18-5375-4CAF-91DC-EA70650014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770" name="Rectangle 2">
            <a:extLst>
              <a:ext uri="{FF2B5EF4-FFF2-40B4-BE49-F238E27FC236}">
                <a16:creationId xmlns:a16="http://schemas.microsoft.com/office/drawing/2014/main" id="{1B24B960-CB11-23AA-DBEF-C85EDC8738FF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16771" name="Rectangle 3">
            <a:extLst>
              <a:ext uri="{FF2B5EF4-FFF2-40B4-BE49-F238E27FC236}">
                <a16:creationId xmlns:a16="http://schemas.microsoft.com/office/drawing/2014/main" id="{95344DCF-B841-1E3E-E306-93337C89B0F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Template</a:t>
            </a:r>
            <a:r>
              <a:rPr lang="en-US" altLang="en-US"/>
              <a:t> – Name of Template to be applied at the cross section</a:t>
            </a:r>
          </a:p>
          <a:p>
            <a:r>
              <a:rPr lang="en-US" altLang="en-US" b="1"/>
              <a:t>Fixed Elevation</a:t>
            </a:r>
            <a:r>
              <a:rPr lang="en-US" altLang="en-US"/>
              <a:t> – Elevation at which to apply Template.  Value is applied to Template Elev.</a:t>
            </a:r>
          </a:p>
          <a:p>
            <a:r>
              <a:rPr lang="en-US" altLang="en-US" b="1"/>
              <a:t>Slope US</a:t>
            </a:r>
            <a:r>
              <a:rPr lang="en-US" altLang="en-US"/>
              <a:t> – Template Elev. is computed based on applying a Slope from the U/S cross section.</a:t>
            </a:r>
          </a:p>
          <a:p>
            <a:r>
              <a:rPr lang="en-US" altLang="en-US" b="1"/>
              <a:t>Slope DS</a:t>
            </a:r>
            <a:r>
              <a:rPr lang="en-US" altLang="en-US"/>
              <a:t> – Template Elev. is computed based on applying a Slope from the D/S cross section.</a:t>
            </a:r>
          </a:p>
        </p:txBody>
      </p:sp>
      <p:pic>
        <p:nvPicPr>
          <p:cNvPr id="416772" name="Picture 4">
            <a:extLst>
              <a:ext uri="{FF2B5EF4-FFF2-40B4-BE49-F238E27FC236}">
                <a16:creationId xmlns:a16="http://schemas.microsoft.com/office/drawing/2014/main" id="{36F4A6FB-EDBB-8D0F-322F-5BEBCBC06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163" y="4933950"/>
            <a:ext cx="8401050" cy="85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6773" name="Rectangle 5">
            <a:extLst>
              <a:ext uri="{FF2B5EF4-FFF2-40B4-BE49-F238E27FC236}">
                <a16:creationId xmlns:a16="http://schemas.microsoft.com/office/drawing/2014/main" id="{11887C48-8371-881A-80D4-CF3B75C7E5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3888" y="4946650"/>
            <a:ext cx="9525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6775" name="Rectangle 7">
            <a:extLst>
              <a:ext uri="{FF2B5EF4-FFF2-40B4-BE49-F238E27FC236}">
                <a16:creationId xmlns:a16="http://schemas.microsoft.com/office/drawing/2014/main" id="{61B89F0C-6EE6-604F-039A-7523EA5F40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32739" y="4941888"/>
            <a:ext cx="1133475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EEE1275-6B91-4285-8F7C-590721925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794" name="Rectangle 2">
            <a:extLst>
              <a:ext uri="{FF2B5EF4-FFF2-40B4-BE49-F238E27FC236}">
                <a16:creationId xmlns:a16="http://schemas.microsoft.com/office/drawing/2014/main" id="{6C8DB312-F1B6-EAC4-48A4-164F91D0EFB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17795" name="Rectangle 3">
            <a:extLst>
              <a:ext uri="{FF2B5EF4-FFF2-40B4-BE49-F238E27FC236}">
                <a16:creationId xmlns:a16="http://schemas.microsoft.com/office/drawing/2014/main" id="{D98DC015-ED3A-0C8B-D6CA-3134AA0FEDD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/>
              <a:t>Interp. Dist.</a:t>
            </a:r>
            <a:r>
              <a:rPr lang="en-US" altLang="en-US"/>
              <a:t> – Interpolation Distance to be applied when creating the new geometry.</a:t>
            </a:r>
          </a:p>
          <a:p>
            <a:r>
              <a:rPr lang="en-US" altLang="en-US" b="1"/>
              <a:t>Cut Area</a:t>
            </a:r>
            <a:r>
              <a:rPr lang="en-US" altLang="en-US"/>
              <a:t> – Area of cross section that will be removed.</a:t>
            </a:r>
          </a:p>
          <a:p>
            <a:r>
              <a:rPr lang="en-US" altLang="en-US" b="1"/>
              <a:t>Fill Area</a:t>
            </a:r>
            <a:r>
              <a:rPr lang="en-US" altLang="en-US"/>
              <a:t> – Area of cross section that will be filled.</a:t>
            </a:r>
          </a:p>
        </p:txBody>
      </p:sp>
      <p:pic>
        <p:nvPicPr>
          <p:cNvPr id="417796" name="Picture 4">
            <a:extLst>
              <a:ext uri="{FF2B5EF4-FFF2-40B4-BE49-F238E27FC236}">
                <a16:creationId xmlns:a16="http://schemas.microsoft.com/office/drawing/2014/main" id="{600F35BE-1470-CC23-E151-2BAF3BF36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4050" y="4187825"/>
            <a:ext cx="8401050" cy="857250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7797" name="Rectangle 5">
            <a:extLst>
              <a:ext uri="{FF2B5EF4-FFF2-40B4-BE49-F238E27FC236}">
                <a16:creationId xmlns:a16="http://schemas.microsoft.com/office/drawing/2014/main" id="{A3C7D837-FEF8-0478-B436-8C4A05876B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388475" y="4206875"/>
            <a:ext cx="723900" cy="43180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17798" name="Oval 6">
            <a:extLst>
              <a:ext uri="{FF2B5EF4-FFF2-40B4-BE49-F238E27FC236}">
                <a16:creationId xmlns:a16="http://schemas.microsoft.com/office/drawing/2014/main" id="{2B974B68-56E5-D8D5-8862-E96D1B403F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18588" y="4183063"/>
            <a:ext cx="387350" cy="468312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F88B54C-5212-4CE3-A8EA-3BC9C08BE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914" name="Rectangle 2">
            <a:extLst>
              <a:ext uri="{FF2B5EF4-FFF2-40B4-BE49-F238E27FC236}">
                <a16:creationId xmlns:a16="http://schemas.microsoft.com/office/drawing/2014/main" id="{CCEF1C8D-87D0-D967-60AE-BEA1C47FD01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22915" name="Rectangle 3">
            <a:extLst>
              <a:ext uri="{FF2B5EF4-FFF2-40B4-BE49-F238E27FC236}">
                <a16:creationId xmlns:a16="http://schemas.microsoft.com/office/drawing/2014/main" id="{B2CC5679-D679-57F3-350A-D6F49DF8EA1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 b="1" dirty="0"/>
              <a:t>Selected Area Edits </a:t>
            </a:r>
            <a:r>
              <a:rPr lang="en-US" altLang="en-US" dirty="0"/>
              <a:t>- Add, multiply, set, replace, interpolate</a:t>
            </a:r>
          </a:p>
          <a:p>
            <a:pPr lvl="1"/>
            <a:endParaRPr lang="en-US" altLang="en-US" dirty="0"/>
          </a:p>
          <a:p>
            <a:r>
              <a:rPr lang="en-US" altLang="en-US" b="1" dirty="0"/>
              <a:t>Copy Invert </a:t>
            </a:r>
            <a:r>
              <a:rPr lang="en-US" altLang="en-US" dirty="0"/>
              <a:t>– Compute the invert (minimum elevation between bank stations) and apply to Template Elev.</a:t>
            </a:r>
          </a:p>
          <a:p>
            <a:r>
              <a:rPr lang="en-US" altLang="en-US" b="1" dirty="0"/>
              <a:t>Reset Lengths </a:t>
            </a:r>
            <a:r>
              <a:rPr lang="en-US" altLang="en-US" dirty="0"/>
              <a:t>– Reset the downstream reach lengths.</a:t>
            </a:r>
          </a:p>
          <a:p>
            <a:r>
              <a:rPr lang="en-US" altLang="en-US" b="1" dirty="0"/>
              <a:t>Reset Center Station </a:t>
            </a:r>
            <a:r>
              <a:rPr lang="en-US" altLang="en-US" dirty="0"/>
              <a:t>– Compute the center station between the bank stations.</a:t>
            </a:r>
          </a:p>
          <a:p>
            <a:endParaRPr lang="en-US" altLang="en-US" dirty="0"/>
          </a:p>
          <a:p>
            <a:r>
              <a:rPr lang="en-US" altLang="en-US" b="1" dirty="0"/>
              <a:t>Insert River Station </a:t>
            </a:r>
            <a:r>
              <a:rPr lang="en-US" altLang="en-US" dirty="0"/>
              <a:t>– Inserts a River Station into the table.  Cross section information is interpolated from bounding sections and Channel Length.</a:t>
            </a:r>
          </a:p>
          <a:p>
            <a:r>
              <a:rPr lang="en-US" altLang="en-US" b="1" dirty="0"/>
              <a:t>Remove River Station </a:t>
            </a:r>
            <a:r>
              <a:rPr lang="en-US" altLang="en-US" dirty="0"/>
              <a:t>– Removes an “inserted” River Station.</a:t>
            </a:r>
          </a:p>
        </p:txBody>
      </p:sp>
      <p:pic>
        <p:nvPicPr>
          <p:cNvPr id="422916" name="Picture 4">
            <a:extLst>
              <a:ext uri="{FF2B5EF4-FFF2-40B4-BE49-F238E27FC236}">
                <a16:creationId xmlns:a16="http://schemas.microsoft.com/office/drawing/2014/main" id="{5AEE9EC8-5CAB-4B25-A6CD-EA4CC0B00C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8563" y="1257301"/>
            <a:ext cx="4667250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DE3C5F-D942-4A14-8197-3A61A1887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866" name="Rectangle 2">
            <a:extLst>
              <a:ext uri="{FF2B5EF4-FFF2-40B4-BE49-F238E27FC236}">
                <a16:creationId xmlns:a16="http://schemas.microsoft.com/office/drawing/2014/main" id="{22B7FB28-1A90-D24C-0E89-881691EEFC6A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   Channel Design/Modification</a:t>
            </a:r>
          </a:p>
        </p:txBody>
      </p:sp>
      <p:sp>
        <p:nvSpPr>
          <p:cNvPr id="420867" name="Rectangle 3">
            <a:extLst>
              <a:ext uri="{FF2B5EF4-FFF2-40B4-BE49-F238E27FC236}">
                <a16:creationId xmlns:a16="http://schemas.microsoft.com/office/drawing/2014/main" id="{4A210EEE-EE12-8BF4-8B29-FBCB1637D2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/>
              <a:t>Cut and Fill Volumes</a:t>
            </a:r>
          </a:p>
        </p:txBody>
      </p:sp>
      <p:pic>
        <p:nvPicPr>
          <p:cNvPr id="420868" name="Picture 4">
            <a:extLst>
              <a:ext uri="{FF2B5EF4-FFF2-40B4-BE49-F238E27FC236}">
                <a16:creationId xmlns:a16="http://schemas.microsoft.com/office/drawing/2014/main" id="{D8E46FC1-FC3A-3925-64BE-612F79EEAD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887" y="755650"/>
            <a:ext cx="900112" cy="66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869" name="Picture 5">
            <a:extLst>
              <a:ext uri="{FF2B5EF4-FFF2-40B4-BE49-F238E27FC236}">
                <a16:creationId xmlns:a16="http://schemas.microsoft.com/office/drawing/2014/main" id="{F5D3C19B-43AF-EE14-1599-296AE10C5A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58" y="1838726"/>
            <a:ext cx="7659123" cy="4779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0870" name="Picture 6">
            <a:extLst>
              <a:ext uri="{FF2B5EF4-FFF2-40B4-BE49-F238E27FC236}">
                <a16:creationId xmlns:a16="http://schemas.microsoft.com/office/drawing/2014/main" id="{94C630D3-ACAE-312B-54F1-496496B1801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5079" y="755650"/>
            <a:ext cx="4903034" cy="44731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A53C0-8376-49D0-91CD-430D96D83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XS Elevation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Update of Cross Sections using Elevation Point Data.</a:t>
            </a:r>
          </a:p>
          <a:p>
            <a:r>
              <a:rPr lang="en-US" dirty="0"/>
              <a:t>Allows for merging of bathymetric survey data and </a:t>
            </a:r>
            <a:r>
              <a:rPr lang="en-US" dirty="0" err="1"/>
              <a:t>LiDAR</a:t>
            </a:r>
            <a:r>
              <a:rPr lang="en-US" dirty="0"/>
              <a:t> data collection.</a:t>
            </a:r>
          </a:p>
          <a:p>
            <a:r>
              <a:rPr lang="en-US" dirty="0"/>
              <a:t>Important for mobile bed river systems.</a:t>
            </a:r>
          </a:p>
          <a:p>
            <a:r>
              <a:rPr lang="en-US" dirty="0"/>
              <a:t>Easy method for combining point data without requiring use of GIS.</a:t>
            </a:r>
          </a:p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6FFC460-69D5-45FE-9AAF-EEAA7CAA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43041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1201" y="1112669"/>
            <a:ext cx="8504657" cy="560880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6072" y="1112669"/>
            <a:ext cx="8504657" cy="560880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66330" y="1083076"/>
            <a:ext cx="8504657" cy="5608806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4FF688-09CD-4581-9266-A5B0780084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727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 Update Editor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1058406"/>
            <a:ext cx="9144000" cy="5799594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D52D16-4DC4-4F9A-8FCA-1E1A57972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6078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Elevation Update Editor</a:t>
            </a:r>
          </a:p>
        </p:txBody>
      </p:sp>
      <p:pic>
        <p:nvPicPr>
          <p:cNvPr id="1026" name="Picture 2" descr="C:\Users\q0heccta\AppData\Local\Temp\1\SNAGHTML1a69a8d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3" y="984081"/>
            <a:ext cx="11725736" cy="481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q0heccta\AppData\Local\Temp\1\SNAGHTML1a6ba1c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3" y="971450"/>
            <a:ext cx="11725735" cy="4962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q0heccta\AppData\Local\Temp\1\SNAGHTML1a6d2c1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32" y="963808"/>
            <a:ext cx="11725735" cy="4930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5C400D-F09F-4FC0-9336-6E7C52637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28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C404A438-7E64-49AA-85F1-A7C70A292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7AD66F2-98A4-4613-B915-5852E9B0B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Channel Merging via Graphical XS </a:t>
            </a:r>
            <a:r>
              <a:rPr lang="en-US" dirty="0" err="1"/>
              <a:t>Editior</a:t>
            </a:r>
            <a:endParaRPr lang="en-US" dirty="0"/>
          </a:p>
          <a:p>
            <a:r>
              <a:rPr lang="en-US" dirty="0"/>
              <a:t>Channel Modification Tool</a:t>
            </a:r>
          </a:p>
          <a:p>
            <a:r>
              <a:rPr lang="en-US" dirty="0"/>
              <a:t>Elevation Update Tool</a:t>
            </a:r>
          </a:p>
          <a:p>
            <a:r>
              <a:rPr lang="en-US" dirty="0"/>
              <a:t>Terrain Merging from Existing Cross Sections</a:t>
            </a:r>
          </a:p>
          <a:p>
            <a:r>
              <a:rPr lang="en-US" dirty="0"/>
              <a:t>Terrain Modifications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00B3E-25B9-476B-A549-73944799F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5024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2DC1B6-E0DE-4D73-AB6F-449FD25A84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Terrain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DB4763-1DF2-4EE1-9DE1-68119E6E9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/>
              <a:t>Terrain Replacement using Existing Cross Sections</a:t>
            </a:r>
          </a:p>
          <a:p>
            <a:r>
              <a:rPr lang="en-US" altLang="en-US" dirty="0"/>
              <a:t>Terrain Modification Tools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380D9D-B3CD-4CA4-9815-A8F9F176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05489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72E76-8B4C-4FF4-83E8-4F6B6AFF5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Channel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A01389-4297-4EAB-8BC5-824CDDD792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B4B6FB-D861-4952-B4E6-811A3E2226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7F214E2-9DCE-4BF4-A366-EE1D0D2EF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4459" y="1317396"/>
            <a:ext cx="8881607" cy="528079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49D7AD6-09C2-4B15-A117-BFF3D3E46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459" y="1317396"/>
            <a:ext cx="8881607" cy="5280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701CD2-098E-4326-B341-42E9AD9028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4459" y="1317396"/>
            <a:ext cx="8881607" cy="528079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8883644-9705-4C7A-B1F0-C95570140C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84459" y="1317396"/>
            <a:ext cx="8881607" cy="5280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981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745E5A-DD86-4E5A-B4DC-90CF7B1FF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Export of Channel Data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57D9C-661A-4896-9516-FE71C6C51F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79B0EB-BAB9-4783-B9F0-00EEB4BC5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8A7B096-9F4A-4A7C-8CD6-E4CD0DC1E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3807" y="1310976"/>
            <a:ext cx="8715282" cy="5181899"/>
          </a:xfrm>
          <a:prstGeom prst="rect">
            <a:avLst/>
          </a:prstGeom>
        </p:spPr>
      </p:pic>
      <p:pic>
        <p:nvPicPr>
          <p:cNvPr id="1026" name="Picture 1">
            <a:extLst>
              <a:ext uri="{FF2B5EF4-FFF2-40B4-BE49-F238E27FC236}">
                <a16:creationId xmlns:a16="http://schemas.microsoft.com/office/drawing/2014/main" id="{85CB1428-C0E2-4A7A-B075-9C2793C050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575" y="1646238"/>
            <a:ext cx="4191000" cy="22955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3662E43F-23C3-485E-94F8-B5611C39CD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3468" y="4450743"/>
            <a:ext cx="3514725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49588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2012E-3C35-46AC-95B0-64F14377CA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New RAS Terrain with Channel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B8CBEF-15AB-4005-815C-6368D42F7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New RAS Terrain</a:t>
            </a:r>
          </a:p>
          <a:p>
            <a:r>
              <a:rPr lang="en-US" dirty="0"/>
              <a:t>Set Priority – Channel data is highest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A6B6F-870E-4EDE-9E7D-AD222C34C6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23</a:t>
            </a:fld>
            <a:endParaRPr lang="en-US"/>
          </a:p>
        </p:txBody>
      </p:sp>
      <p:pic>
        <p:nvPicPr>
          <p:cNvPr id="2050" name="Picture 1">
            <a:extLst>
              <a:ext uri="{FF2B5EF4-FFF2-40B4-BE49-F238E27FC236}">
                <a16:creationId xmlns:a16="http://schemas.microsoft.com/office/drawing/2014/main" id="{F7BE44FB-E311-4B18-ADC1-5DCDB4A4FE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0468" y="2799218"/>
            <a:ext cx="6931064" cy="35571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338084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Terrain with Channel</a:t>
            </a:r>
          </a:p>
        </p:txBody>
      </p:sp>
      <p:sp>
        <p:nvSpPr>
          <p:cNvPr id="890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8909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54" y="1325171"/>
            <a:ext cx="8432689" cy="5333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137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55" y="1309943"/>
            <a:ext cx="8432689" cy="5333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C1BA97-7C97-4BFF-B27B-616C52F35C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Inundation Mapping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en-US"/>
          </a:p>
        </p:txBody>
      </p:sp>
      <p:pic>
        <p:nvPicPr>
          <p:cNvPr id="9114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9726" y="1333500"/>
            <a:ext cx="897096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0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1" y="1333500"/>
            <a:ext cx="8970963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51DDEED-6B80-4F30-975F-A973F76B2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676101-4A39-448F-97A5-C45C4C0F3D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Terrain Modifications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E505C733-C203-4266-B2D4-9E2E31CB85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083076"/>
            <a:ext cx="10985390" cy="5093887"/>
          </a:xfrm>
        </p:spPr>
        <p:txBody>
          <a:bodyPr>
            <a:normAutofit/>
          </a:bodyPr>
          <a:lstStyle/>
          <a:p>
            <a:r>
              <a:rPr lang="en-US" dirty="0"/>
              <a:t>Vector Overrides to Terrain Layer</a:t>
            </a:r>
          </a:p>
          <a:p>
            <a:pPr lvl="1"/>
            <a:r>
              <a:rPr lang="en-US" dirty="0"/>
              <a:t>Simple Shapes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(Piers), </a:t>
            </a:r>
            <a:r>
              <a:rPr lang="en-US" dirty="0"/>
              <a:t>Lines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(Channel, Roads, Levees), </a:t>
            </a:r>
            <a:r>
              <a:rPr lang="en-US" dirty="0"/>
              <a:t>Polygons 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(Areas, Buildings)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48D82-5619-4B54-8D6D-2E7B9E4AF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1BD91EB-0F6C-4186-85AB-193DFC6A68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65517" y="2166151"/>
            <a:ext cx="9060965" cy="3894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15626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D684AB-3F2F-4CD0-84BC-E402F349D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Terrain Clone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1205DB-7F63-49FE-9091-1E0C4F143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/>
              <a:t>Virtual</a:t>
            </a:r>
            <a:r>
              <a:rPr lang="en-US" dirty="0"/>
              <a:t> copy of the Terrain</a:t>
            </a:r>
          </a:p>
          <a:p>
            <a:r>
              <a:rPr lang="en-US" dirty="0"/>
              <a:t>No duplication of elevation dataset (large)</a:t>
            </a:r>
          </a:p>
          <a:p>
            <a:r>
              <a:rPr lang="en-US" dirty="0"/>
              <a:t>Vector additions stored in a separate file (the terrain clone)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7DBC7F-2C68-4EAC-A2FC-FC3727D163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27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1BE47C3-2D3E-4D48-B1CB-C083588ADF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6259" y="2912165"/>
            <a:ext cx="7502282" cy="3123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241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726291-47CC-4582-97DF-0F49CF48BD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Shapes - Piers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3CA7C8-5DCA-4812-9341-843CDB1EF85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73989A-652A-42E5-AD0D-AC48FDA2E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43100"/>
            <a:ext cx="2743200" cy="365125"/>
          </a:xfrm>
        </p:spPr>
        <p:txBody>
          <a:bodyPr/>
          <a:lstStyle/>
          <a:p>
            <a:fld id="{519CE128-5E4E-43A7-924F-079E959BBA81}" type="slidenum">
              <a:rPr lang="en-US" smtClean="0"/>
              <a:t>28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0F14334-CBDA-453C-9AB9-E49B74A21E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05024" y="956524"/>
            <a:ext cx="8439543" cy="524811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D3E2F82-CB18-4EB7-9B17-AB03E64960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7433" y="956524"/>
            <a:ext cx="9060965" cy="52049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17431DF-690D-466B-B70D-72F850216D2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723" y="1173856"/>
            <a:ext cx="3505504" cy="2491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51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F70EC9-348D-4476-B023-00A6045F6C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Lines - High 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C21A86-B60D-468B-9405-91618984EA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5D0F97-E2A6-4020-8860-71727A468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29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4CCB9D5-27DD-4EB4-BDD6-7F49F36A69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1472159"/>
            <a:ext cx="7981950" cy="496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106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502" name="Rectangle 6">
            <a:extLst>
              <a:ext uri="{FF2B5EF4-FFF2-40B4-BE49-F238E27FC236}">
                <a16:creationId xmlns:a16="http://schemas.microsoft.com/office/drawing/2014/main" id="{138F7C18-C563-6BBC-79E6-3590639A744B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362503" name="Rectangle 7">
            <a:extLst>
              <a:ext uri="{FF2B5EF4-FFF2-40B4-BE49-F238E27FC236}">
                <a16:creationId xmlns:a16="http://schemas.microsoft.com/office/drawing/2014/main" id="{1C9C60CE-63D6-5E66-C567-F4D17985078D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en-US"/>
              <a:t>Geometric model must be developed for the existing system.</a:t>
            </a:r>
            <a:br>
              <a:rPr lang="en-US" altLang="en-US"/>
            </a:br>
            <a:endParaRPr lang="en-US" altLang="en-US"/>
          </a:p>
          <a:p>
            <a:r>
              <a:rPr lang="en-US" altLang="en-US"/>
              <a:t>The channel modification routine will work from the existing geometry file.</a:t>
            </a:r>
            <a:br>
              <a:rPr lang="en-US" altLang="en-US"/>
            </a:br>
            <a:endParaRPr lang="en-US" altLang="en-US"/>
          </a:p>
          <a:p>
            <a:r>
              <a:rPr lang="en-US" altLang="en-US"/>
              <a:t>Channel Design/Modification, a Geometry Data Tool, is selected to obtain the data entry window.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45BD468-D206-47B6-B277-BC1C6CC5CD6C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62505" name="Picture 9">
            <a:extLst>
              <a:ext uri="{FF2B5EF4-FFF2-40B4-BE49-F238E27FC236}">
                <a16:creationId xmlns:a16="http://schemas.microsoft.com/office/drawing/2014/main" id="{61F31C72-78BF-F60F-FCB4-1969C9E66E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151" y="1652589"/>
            <a:ext cx="4473575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A576A-0BF7-4889-99BF-FDE08B06C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1C621-5741-487A-926D-FB889CC370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Lines – High 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E5A43D-5CF1-4C8C-8E8B-E5727C6DB8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3968DE-655A-446C-A754-1D3DCD0504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2B472AC-AA05-4AAC-908C-998A53A079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5181" y="1433911"/>
            <a:ext cx="8281637" cy="528756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B095530-6333-4F70-BFCD-91E0C5BF8D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5182" y="1433911"/>
            <a:ext cx="8281638" cy="5287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03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64589-99E4-48A8-A1C8-883808552D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Lines – Elevation Control Points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8391DC-8CAA-4F77-9C62-E2989612B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6C6955-4023-4DFC-93A9-1DB06DA86B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C94F1B8-8F71-47DD-B3A6-5AFB3F175F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14574" y="1546165"/>
            <a:ext cx="7896225" cy="49102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D9F79-E525-4C44-A394-0FD14B1371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6895" y="4447382"/>
            <a:ext cx="3923755" cy="141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241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8BDB40-0B7C-4333-9349-DEC1531518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Lines – Elevation Control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44A557-D8E4-4F55-BDED-C2108D841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2247900" cy="4351338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Elevation control points shown in grey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413FA6-4020-4FC9-BE40-3EB7CA28B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6632BA2-0866-44C8-BAFB-4F0DA731F2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0385" y="1378590"/>
            <a:ext cx="8363415" cy="5342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33637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73C74C-7E3A-41ED-B14A-CF66A44EBD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Terrain Modifications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290030-141D-4661-A5CE-FE5F6AE18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21FFA2-E5C6-4907-A74E-21FAD371FB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360C04-C326-4F42-B043-BBA5BA4B88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106" y="1461724"/>
            <a:ext cx="10249788" cy="29034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6DF7351-D70C-49BE-8046-068D929644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8693" y="3789941"/>
            <a:ext cx="6950042" cy="2476715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032597F-9689-4912-8548-30948F819FE7}"/>
              </a:ext>
            </a:extLst>
          </p:cNvPr>
          <p:cNvCxnSpPr>
            <a:cxnSpLocks/>
          </p:cNvCxnSpPr>
          <p:nvPr/>
        </p:nvCxnSpPr>
        <p:spPr>
          <a:xfrm flipH="1">
            <a:off x="2838693" y="2787287"/>
            <a:ext cx="2459021" cy="1002654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C580EA4C-4830-4912-B739-F570E43DEE1B}"/>
              </a:ext>
            </a:extLst>
          </p:cNvPr>
          <p:cNvCxnSpPr>
            <a:cxnSpLocks/>
          </p:cNvCxnSpPr>
          <p:nvPr/>
        </p:nvCxnSpPr>
        <p:spPr>
          <a:xfrm>
            <a:off x="6908800" y="2583543"/>
            <a:ext cx="2879935" cy="120639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0384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6258FE1-87D0-4091-BEBD-51B98D846D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995D836-9672-4230-B4C9-F644873FDC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FF87D5-F49E-41A6-AB63-E3F991805F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872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>
            <a:extLst>
              <a:ext uri="{FF2B5EF4-FFF2-40B4-BE49-F238E27FC236}">
                <a16:creationId xmlns:a16="http://schemas.microsoft.com/office/drawing/2014/main" id="{3033DB95-28E3-4621-7819-B744034BF125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04483" name="Rectangle 3">
            <a:extLst>
              <a:ext uri="{FF2B5EF4-FFF2-40B4-BE49-F238E27FC236}">
                <a16:creationId xmlns:a16="http://schemas.microsoft.com/office/drawing/2014/main" id="{E2C5090E-3120-42AB-96E3-10D490DD6ECC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>
            <a:normAutofit/>
          </a:bodyPr>
          <a:lstStyle/>
          <a:p>
            <a:r>
              <a:rPr lang="en-US" altLang="en-US" dirty="0"/>
              <a:t>Editing Tools</a:t>
            </a:r>
          </a:p>
          <a:p>
            <a:endParaRPr lang="en-US" altLang="en-US" dirty="0"/>
          </a:p>
          <a:p>
            <a:r>
              <a:rPr lang="en-US" altLang="en-US" dirty="0"/>
              <a:t>Graphical Display</a:t>
            </a:r>
          </a:p>
          <a:p>
            <a:endParaRPr lang="en-US" altLang="en-US" dirty="0"/>
          </a:p>
          <a:p>
            <a:endParaRPr lang="en-US" altLang="en-US" dirty="0"/>
          </a:p>
          <a:p>
            <a:r>
              <a:rPr lang="en-US" altLang="en-US" dirty="0"/>
              <a:t>Modification Data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CC5E5F0-266D-438B-AC3E-CAE209C902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04484" name="Picture 4">
            <a:extLst>
              <a:ext uri="{FF2B5EF4-FFF2-40B4-BE49-F238E27FC236}">
                <a16:creationId xmlns:a16="http://schemas.microsoft.com/office/drawing/2014/main" id="{1E3EC9A0-F40B-B648-A0D6-96907E913A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264" y="1408321"/>
            <a:ext cx="7021511" cy="52707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4486" name="Line 6">
            <a:extLst>
              <a:ext uri="{FF2B5EF4-FFF2-40B4-BE49-F238E27FC236}">
                <a16:creationId xmlns:a16="http://schemas.microsoft.com/office/drawing/2014/main" id="{0C5FC7DC-EEBC-83EC-B4CB-8D2A1F3B5C10}"/>
              </a:ext>
            </a:extLst>
          </p:cNvPr>
          <p:cNvSpPr>
            <a:spLocks noChangeShapeType="1"/>
          </p:cNvSpPr>
          <p:nvPr/>
        </p:nvSpPr>
        <p:spPr bwMode="auto">
          <a:xfrm>
            <a:off x="4221164" y="3079750"/>
            <a:ext cx="1177925" cy="127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87" name="Line 7">
            <a:extLst>
              <a:ext uri="{FF2B5EF4-FFF2-40B4-BE49-F238E27FC236}">
                <a16:creationId xmlns:a16="http://schemas.microsoft.com/office/drawing/2014/main" id="{3C8DED74-5BE8-6D0B-2C2F-468AC99B81A7}"/>
              </a:ext>
            </a:extLst>
          </p:cNvPr>
          <p:cNvSpPr>
            <a:spLocks noChangeShapeType="1"/>
          </p:cNvSpPr>
          <p:nvPr/>
        </p:nvSpPr>
        <p:spPr bwMode="auto">
          <a:xfrm>
            <a:off x="4033839" y="2124075"/>
            <a:ext cx="4794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404489" name="Line 9">
            <a:extLst>
              <a:ext uri="{FF2B5EF4-FFF2-40B4-BE49-F238E27FC236}">
                <a16:creationId xmlns:a16="http://schemas.microsoft.com/office/drawing/2014/main" id="{81CB7E53-72D3-59C5-AF02-802116E2E384}"/>
              </a:ext>
            </a:extLst>
          </p:cNvPr>
          <p:cNvSpPr>
            <a:spLocks noChangeShapeType="1"/>
          </p:cNvSpPr>
          <p:nvPr/>
        </p:nvSpPr>
        <p:spPr bwMode="auto">
          <a:xfrm>
            <a:off x="4214814" y="4778375"/>
            <a:ext cx="4794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9A30E2-FA6F-4B4A-B3CD-E69A2561C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>
            <a:extLst>
              <a:ext uri="{FF2B5EF4-FFF2-40B4-BE49-F238E27FC236}">
                <a16:creationId xmlns:a16="http://schemas.microsoft.com/office/drawing/2014/main" id="{EA7424F9-E575-A21E-6A4D-58EAB7DD1D31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Template Design Editor</a:t>
            </a:r>
          </a:p>
        </p:txBody>
      </p:sp>
      <p:sp>
        <p:nvSpPr>
          <p:cNvPr id="407555" name="Rectangle 3">
            <a:extLst>
              <a:ext uri="{FF2B5EF4-FFF2-40B4-BE49-F238E27FC236}">
                <a16:creationId xmlns:a16="http://schemas.microsoft.com/office/drawing/2014/main" id="{BC94D886-A313-6D69-137E-D15883336F8F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altLang="en-US" dirty="0"/>
              <a:t>Trapezoid</a:t>
            </a:r>
          </a:p>
          <a:p>
            <a:endParaRPr lang="en-US" altLang="en-US" dirty="0"/>
          </a:p>
        </p:txBody>
      </p:sp>
      <p:sp>
        <p:nvSpPr>
          <p:cNvPr id="407558" name="Rectangle 6">
            <a:extLst>
              <a:ext uri="{FF2B5EF4-FFF2-40B4-BE49-F238E27FC236}">
                <a16:creationId xmlns:a16="http://schemas.microsoft.com/office/drawing/2014/main" id="{22A3D448-3F59-706F-A6EC-7FAD79991812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altLang="en-US"/>
              <a:t>User Defined Table</a:t>
            </a:r>
          </a:p>
        </p:txBody>
      </p:sp>
      <p:pic>
        <p:nvPicPr>
          <p:cNvPr id="407556" name="Picture 4">
            <a:extLst>
              <a:ext uri="{FF2B5EF4-FFF2-40B4-BE49-F238E27FC236}">
                <a16:creationId xmlns:a16="http://schemas.microsoft.com/office/drawing/2014/main" id="{75BC9A5F-08DE-5F5A-DA8A-D83A6A5E63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9973" y="2241550"/>
            <a:ext cx="3813175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7557" name="Picture 5">
            <a:extLst>
              <a:ext uri="{FF2B5EF4-FFF2-40B4-BE49-F238E27FC236}">
                <a16:creationId xmlns:a16="http://schemas.microsoft.com/office/drawing/2014/main" id="{F4224BDF-5A40-9299-20D9-1E5D75047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75" y="2247106"/>
            <a:ext cx="3803650" cy="4103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39942C-754E-4373-9B38-229F390FD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26" name="Rectangle 2">
            <a:extLst>
              <a:ext uri="{FF2B5EF4-FFF2-40B4-BE49-F238E27FC236}">
                <a16:creationId xmlns:a16="http://schemas.microsoft.com/office/drawing/2014/main" id="{17A14231-8D71-56FA-41D5-424111E9A4F2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Template Design Editor</a:t>
            </a:r>
          </a:p>
        </p:txBody>
      </p:sp>
      <p:sp>
        <p:nvSpPr>
          <p:cNvPr id="410627" name="Rectangle 3">
            <a:extLst>
              <a:ext uri="{FF2B5EF4-FFF2-40B4-BE49-F238E27FC236}">
                <a16:creationId xmlns:a16="http://schemas.microsoft.com/office/drawing/2014/main" id="{1830FFB2-2E0C-2A7C-7A3B-4A33EBB2EC6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en-US" b="1" dirty="0"/>
              <a:t>Fill Channel Below Template</a:t>
            </a:r>
            <a:br>
              <a:rPr lang="en-US" altLang="en-US" dirty="0"/>
            </a:br>
            <a:r>
              <a:rPr lang="en-US" altLang="en-US" dirty="0"/>
              <a:t>If checked, the channel will be filled up to the lower bank-station elevation before the cut is applied.  If not, the template will only cut; therefore, area outside the template will remain.</a:t>
            </a:r>
          </a:p>
          <a:p>
            <a:endParaRPr lang="en-US" altLang="en-US" b="1" dirty="0"/>
          </a:p>
          <a:p>
            <a:r>
              <a:rPr lang="en-US" altLang="en-US" b="1" dirty="0"/>
              <a:t>Cut to Daylight Side Slope</a:t>
            </a:r>
            <a:br>
              <a:rPr lang="en-US" altLang="en-US" dirty="0"/>
            </a:br>
            <a:r>
              <a:rPr lang="en-US" altLang="en-US" dirty="0"/>
              <a:t>Extends the template up through the existing cross section at the specified side slope</a:t>
            </a:r>
          </a:p>
        </p:txBody>
      </p:sp>
      <p:pic>
        <p:nvPicPr>
          <p:cNvPr id="410629" name="Picture 5">
            <a:extLst>
              <a:ext uri="{FF2B5EF4-FFF2-40B4-BE49-F238E27FC236}">
                <a16:creationId xmlns:a16="http://schemas.microsoft.com/office/drawing/2014/main" id="{65DCE530-7853-690C-CD17-5A4401F593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729" y="5283200"/>
            <a:ext cx="5210175" cy="102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F974316-1142-47B1-B406-EC617F0C4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02" name="Rectangle 2">
            <a:extLst>
              <a:ext uri="{FF2B5EF4-FFF2-40B4-BE49-F238E27FC236}">
                <a16:creationId xmlns:a16="http://schemas.microsoft.com/office/drawing/2014/main" id="{5014DC5D-3216-44DA-37F1-4C83545D9910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Modify a Range of XS</a:t>
            </a:r>
          </a:p>
        </p:txBody>
      </p:sp>
      <p:sp>
        <p:nvSpPr>
          <p:cNvPr id="409603" name="Rectangle 3">
            <a:extLst>
              <a:ext uri="{FF2B5EF4-FFF2-40B4-BE49-F238E27FC236}">
                <a16:creationId xmlns:a16="http://schemas.microsoft.com/office/drawing/2014/main" id="{ADB63D06-C274-E844-6969-24E81C1C397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Select a Template</a:t>
            </a:r>
          </a:p>
          <a:p>
            <a:r>
              <a:rPr lang="en-US" altLang="en-US" dirty="0"/>
              <a:t>Add a New XS</a:t>
            </a:r>
          </a:p>
          <a:p>
            <a:r>
              <a:rPr lang="en-US" altLang="en-US" dirty="0"/>
              <a:t>Range of Cross Sections</a:t>
            </a:r>
          </a:p>
          <a:p>
            <a:r>
              <a:rPr lang="en-US" altLang="en-US" dirty="0"/>
              <a:t>Set the Elevation</a:t>
            </a:r>
          </a:p>
          <a:p>
            <a:pPr lvl="1"/>
            <a:r>
              <a:rPr lang="en-US" altLang="en-US" dirty="0"/>
              <a:t>Fixed</a:t>
            </a:r>
          </a:p>
          <a:p>
            <a:pPr lvl="1"/>
            <a:r>
              <a:rPr lang="en-US" altLang="en-US" dirty="0"/>
              <a:t>Slope from U/S or D/S</a:t>
            </a:r>
          </a:p>
          <a:p>
            <a:r>
              <a:rPr lang="en-US" altLang="en-US" dirty="0"/>
              <a:t>Interpolate</a:t>
            </a:r>
          </a:p>
          <a:p>
            <a:endParaRPr lang="en-US" altLang="en-US" dirty="0"/>
          </a:p>
          <a:p>
            <a:r>
              <a:rPr lang="en-US" altLang="en-US" dirty="0"/>
              <a:t>Edit Modifications directly</a:t>
            </a:r>
          </a:p>
        </p:txBody>
      </p:sp>
      <p:pic>
        <p:nvPicPr>
          <p:cNvPr id="409604" name="Picture 4">
            <a:extLst>
              <a:ext uri="{FF2B5EF4-FFF2-40B4-BE49-F238E27FC236}">
                <a16:creationId xmlns:a16="http://schemas.microsoft.com/office/drawing/2014/main" id="{3EE8608A-F9A7-52E6-ECE6-AD0E7D896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11" y="658813"/>
            <a:ext cx="3838575" cy="362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605" name="Picture 5">
            <a:extLst>
              <a:ext uri="{FF2B5EF4-FFF2-40B4-BE49-F238E27FC236}">
                <a16:creationId xmlns:a16="http://schemas.microsoft.com/office/drawing/2014/main" id="{8461C0D1-032B-A22C-D0F9-A84C0EBDE1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5606" y="4467225"/>
            <a:ext cx="6275387" cy="17097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719987-BE3B-4008-995A-E1B416F293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656" name="Rectangle 8">
            <a:extLst>
              <a:ext uri="{FF2B5EF4-FFF2-40B4-BE49-F238E27FC236}">
                <a16:creationId xmlns:a16="http://schemas.microsoft.com/office/drawing/2014/main" id="{8416156D-6A45-33AE-4F91-43327B1F5C09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Channel Design/Modification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88A159-1807-4278-B8A9-30726E2181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11658" name="Rectangle 10">
            <a:extLst>
              <a:ext uri="{FF2B5EF4-FFF2-40B4-BE49-F238E27FC236}">
                <a16:creationId xmlns:a16="http://schemas.microsoft.com/office/drawing/2014/main" id="{45D3B162-56D1-F8FB-43C3-4F143E65A0AD}"/>
              </a:ext>
            </a:extLst>
          </p:cNvPr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en-US" altLang="en-US" dirty="0"/>
          </a:p>
        </p:txBody>
      </p:sp>
      <p:pic>
        <p:nvPicPr>
          <p:cNvPr id="411652" name="Picture 4">
            <a:extLst>
              <a:ext uri="{FF2B5EF4-FFF2-40B4-BE49-F238E27FC236}">
                <a16:creationId xmlns:a16="http://schemas.microsoft.com/office/drawing/2014/main" id="{2323E5DB-77C9-D81E-3037-1974589007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0265" y="1646238"/>
            <a:ext cx="56769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1655" name="Picture 7">
            <a:extLst>
              <a:ext uri="{FF2B5EF4-FFF2-40B4-BE49-F238E27FC236}">
                <a16:creationId xmlns:a16="http://schemas.microsoft.com/office/drawing/2014/main" id="{E1B269A8-746D-7DEF-E276-3519708DF7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914" y="3750228"/>
            <a:ext cx="5370513" cy="22955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3E8847-894D-487E-8034-239055313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698" name="Rectangle 2">
            <a:extLst>
              <a:ext uri="{FF2B5EF4-FFF2-40B4-BE49-F238E27FC236}">
                <a16:creationId xmlns:a16="http://schemas.microsoft.com/office/drawing/2014/main" id="{BE19C725-D0EC-B71D-FCBF-E1DC9F6FE21C}"/>
              </a:ext>
            </a:extLst>
          </p:cNvPr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Channel Design/Modification</a:t>
            </a:r>
          </a:p>
        </p:txBody>
      </p:sp>
      <p:sp>
        <p:nvSpPr>
          <p:cNvPr id="413699" name="Rectangle 3">
            <a:extLst>
              <a:ext uri="{FF2B5EF4-FFF2-40B4-BE49-F238E27FC236}">
                <a16:creationId xmlns:a16="http://schemas.microsoft.com/office/drawing/2014/main" id="{58B89D2E-CC02-4324-A285-C2A165D7049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b="1" dirty="0"/>
              <a:t>Alternative</a:t>
            </a:r>
            <a:r>
              <a:rPr lang="en-US" altLang="en-US" dirty="0"/>
              <a:t> – alternatives allow for “testing” of several different channel designs (template shape and elevations).</a:t>
            </a:r>
          </a:p>
        </p:txBody>
      </p:sp>
      <p:pic>
        <p:nvPicPr>
          <p:cNvPr id="413701" name="Picture 5">
            <a:extLst>
              <a:ext uri="{FF2B5EF4-FFF2-40B4-BE49-F238E27FC236}">
                <a16:creationId xmlns:a16="http://schemas.microsoft.com/office/drawing/2014/main" id="{B0ACA5FD-7D90-481E-7B3D-D8AEAE2299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938" y="2921001"/>
            <a:ext cx="8439150" cy="3324225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3702" name="Rectangle 6">
            <a:extLst>
              <a:ext uri="{FF2B5EF4-FFF2-40B4-BE49-F238E27FC236}">
                <a16:creationId xmlns:a16="http://schemas.microsoft.com/office/drawing/2014/main" id="{7CD074F9-63BE-DBA0-49DB-24C0F88208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36739" y="3103563"/>
            <a:ext cx="3152775" cy="3619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34F826-2ABC-4AD0-AFC2-C28732A254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CE128-5E4E-43A7-924F-079E959BBA81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891</Words>
  <Application>Microsoft Office PowerPoint</Application>
  <PresentationFormat>Widescreen</PresentationFormat>
  <Paragraphs>153</Paragraphs>
  <Slides>34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8" baseType="lpstr">
      <vt:lpstr>Arial</vt:lpstr>
      <vt:lpstr>Calibri</vt:lpstr>
      <vt:lpstr>Calibri Light</vt:lpstr>
      <vt:lpstr>Office Theme</vt:lpstr>
      <vt:lpstr>Channel Modification and Terrain Modification</vt:lpstr>
      <vt:lpstr>Overview</vt:lpstr>
      <vt:lpstr>Channel Design/Modification</vt:lpstr>
      <vt:lpstr>Channel Design/Modification</vt:lpstr>
      <vt:lpstr>Template Design Editor</vt:lpstr>
      <vt:lpstr>Template Design Editor</vt:lpstr>
      <vt:lpstr>Modify a Range of XS</vt:lpstr>
      <vt:lpstr>Channel Design/Modification</vt:lpstr>
      <vt:lpstr>Channel Design/Modification</vt:lpstr>
      <vt:lpstr>Channel Design/Modification</vt:lpstr>
      <vt:lpstr>Channel Design/Modification</vt:lpstr>
      <vt:lpstr>Channel Design/Modification</vt:lpstr>
      <vt:lpstr>Channel Design/Modification</vt:lpstr>
      <vt:lpstr>Channel Design/Modification</vt:lpstr>
      <vt:lpstr>   Channel Design/Modification</vt:lpstr>
      <vt:lpstr>XS Elevation Update</vt:lpstr>
      <vt:lpstr>Elevation Update</vt:lpstr>
      <vt:lpstr>Elevation Update Editor</vt:lpstr>
      <vt:lpstr>Elevation Update Editor</vt:lpstr>
      <vt:lpstr>Terrain Modification</vt:lpstr>
      <vt:lpstr>Channel Data</vt:lpstr>
      <vt:lpstr>Export of Channel Data</vt:lpstr>
      <vt:lpstr>Create New RAS Terrain with Channel</vt:lpstr>
      <vt:lpstr>Terrain with Channel</vt:lpstr>
      <vt:lpstr>Inundation Mapping</vt:lpstr>
      <vt:lpstr>Terrain Modifications</vt:lpstr>
      <vt:lpstr>Terrain Clone</vt:lpstr>
      <vt:lpstr>Shapes - Piers</vt:lpstr>
      <vt:lpstr>Lines - High Ground</vt:lpstr>
      <vt:lpstr>Lines – High Ground</vt:lpstr>
      <vt:lpstr>Lines – Elevation Control Points</vt:lpstr>
      <vt:lpstr>Lines – Elevation Control Point</vt:lpstr>
      <vt:lpstr>Terrain Modifications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Uncertainty in Stage-Discharge Relationships</dc:title>
  <dc:creator>Ackerman, Cameron T CIV USARMY CEIWR-HEC (USA)</dc:creator>
  <cp:lastModifiedBy>Ackerman, Cameron T CIV USARMY CEIWR (USA)</cp:lastModifiedBy>
  <cp:revision>31</cp:revision>
  <dcterms:created xsi:type="dcterms:W3CDTF">2021-01-11T17:14:50Z</dcterms:created>
  <dcterms:modified xsi:type="dcterms:W3CDTF">2022-12-08T17:45:35Z</dcterms:modified>
</cp:coreProperties>
</file>