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9"/>
  </p:notesMasterIdLst>
  <p:sldIdLst>
    <p:sldId id="256" r:id="rId2"/>
    <p:sldId id="257" r:id="rId3"/>
    <p:sldId id="259" r:id="rId4"/>
    <p:sldId id="260" r:id="rId5"/>
    <p:sldId id="261" r:id="rId6"/>
    <p:sldId id="262" r:id="rId7"/>
    <p:sldId id="263" r:id="rId8"/>
    <p:sldId id="264" r:id="rId9"/>
    <p:sldId id="265" r:id="rId10"/>
    <p:sldId id="266" r:id="rId11"/>
    <p:sldId id="267" r:id="rId12"/>
    <p:sldId id="306" r:id="rId13"/>
    <p:sldId id="280" r:id="rId14"/>
    <p:sldId id="268" r:id="rId15"/>
    <p:sldId id="270" r:id="rId16"/>
    <p:sldId id="271" r:id="rId17"/>
    <p:sldId id="272" r:id="rId18"/>
    <p:sldId id="273" r:id="rId19"/>
    <p:sldId id="274" r:id="rId20"/>
    <p:sldId id="275" r:id="rId21"/>
    <p:sldId id="277" r:id="rId22"/>
    <p:sldId id="276" r:id="rId23"/>
    <p:sldId id="282" r:id="rId24"/>
    <p:sldId id="305" r:id="rId25"/>
    <p:sldId id="281" r:id="rId26"/>
    <p:sldId id="284" r:id="rId27"/>
    <p:sldId id="279" r:id="rId28"/>
    <p:sldId id="286" r:id="rId29"/>
    <p:sldId id="283" r:id="rId30"/>
    <p:sldId id="287" r:id="rId31"/>
    <p:sldId id="289" r:id="rId32"/>
    <p:sldId id="285" r:id="rId33"/>
    <p:sldId id="290" r:id="rId34"/>
    <p:sldId id="291" r:id="rId35"/>
    <p:sldId id="288" r:id="rId36"/>
    <p:sldId id="304" r:id="rId37"/>
    <p:sldId id="292" r:id="rId38"/>
    <p:sldId id="297" r:id="rId39"/>
    <p:sldId id="294" r:id="rId40"/>
    <p:sldId id="295" r:id="rId41"/>
    <p:sldId id="296" r:id="rId42"/>
    <p:sldId id="298" r:id="rId43"/>
    <p:sldId id="299" r:id="rId44"/>
    <p:sldId id="300" r:id="rId45"/>
    <p:sldId id="301" r:id="rId46"/>
    <p:sldId id="302" r:id="rId47"/>
    <p:sldId id="303" r:id="rId4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 What is Linear Regression?" id="{6C2F7B1A-72A2-42E1-BF88-F0DCFFF29A3A}">
          <p14:sldIdLst>
            <p14:sldId id="256"/>
            <p14:sldId id="257"/>
            <p14:sldId id="259"/>
            <p14:sldId id="260"/>
            <p14:sldId id="261"/>
            <p14:sldId id="262"/>
            <p14:sldId id="263"/>
            <p14:sldId id="264"/>
            <p14:sldId id="265"/>
            <p14:sldId id="266"/>
            <p14:sldId id="267"/>
            <p14:sldId id="306"/>
          </p14:sldIdLst>
        </p14:section>
        <p14:section name="II. Constructing a Linear Regression Model" id="{9D214E05-9950-482E-9F63-8E433B5A5658}">
          <p14:sldIdLst>
            <p14:sldId id="280"/>
            <p14:sldId id="268"/>
            <p14:sldId id="270"/>
            <p14:sldId id="271"/>
            <p14:sldId id="272"/>
            <p14:sldId id="273"/>
            <p14:sldId id="274"/>
            <p14:sldId id="275"/>
            <p14:sldId id="277"/>
            <p14:sldId id="276"/>
            <p14:sldId id="282"/>
            <p14:sldId id="305"/>
          </p14:sldIdLst>
        </p14:section>
        <p14:section name="III. Checking Assumptions" id="{8E6E3D27-890E-4072-B618-5B8510EEEAB2}">
          <p14:sldIdLst>
            <p14:sldId id="281"/>
            <p14:sldId id="284"/>
            <p14:sldId id="279"/>
            <p14:sldId id="286"/>
            <p14:sldId id="283"/>
            <p14:sldId id="287"/>
            <p14:sldId id="289"/>
            <p14:sldId id="285"/>
            <p14:sldId id="290"/>
            <p14:sldId id="291"/>
            <p14:sldId id="288"/>
            <p14:sldId id="304"/>
          </p14:sldIdLst>
        </p14:section>
        <p14:section name="IV. Making Predictions" id="{B8F3FC3D-8872-454F-9187-A415E7248F2C}">
          <p14:sldIdLst>
            <p14:sldId id="292"/>
            <p14:sldId id="297"/>
            <p14:sldId id="294"/>
            <p14:sldId id="295"/>
            <p14:sldId id="296"/>
            <p14:sldId id="298"/>
            <p14:sldId id="299"/>
            <p14:sldId id="300"/>
            <p14:sldId id="301"/>
            <p14:sldId id="302"/>
            <p14:sldId id="30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533" autoAdjust="0"/>
    <p:restoredTop sz="79436" autoAdjust="0"/>
  </p:normalViewPr>
  <p:slideViewPr>
    <p:cSldViewPr snapToGrid="0">
      <p:cViewPr>
        <p:scale>
          <a:sx n="100" d="100"/>
          <a:sy n="100" d="100"/>
        </p:scale>
        <p:origin x="672" y="-72"/>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959191D-A16A-46F3-BF2F-67DD343C632F}" type="datetimeFigureOut">
              <a:rPr lang="en-US" smtClean="0"/>
              <a:t>4/28/2023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54E02B-12CF-4F13-97C2-0BF4AA178141}" type="slidenum">
              <a:rPr lang="en-US" smtClean="0"/>
              <a:t>‹#›</a:t>
            </a:fld>
            <a:endParaRPr lang="en-US"/>
          </a:p>
        </p:txBody>
      </p:sp>
    </p:spTree>
    <p:extLst>
      <p:ext uri="{BB962C8B-B14F-4D97-AF65-F5344CB8AC3E}">
        <p14:creationId xmlns:p14="http://schemas.microsoft.com/office/powerpoint/2010/main" val="35360697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lecture is divided into 4 parts: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Introduction to linear regression,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Constructing a simple linear regression model,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Checking assumptions, and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Making predictions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9354E02B-12CF-4F13-97C2-0BF4AA178141}" type="slidenum">
              <a:rPr lang="en-US" smtClean="0"/>
              <a:t>1</a:t>
            </a:fld>
            <a:endParaRPr lang="en-US"/>
          </a:p>
        </p:txBody>
      </p:sp>
    </p:spTree>
    <p:extLst>
      <p:ext uri="{BB962C8B-B14F-4D97-AF65-F5344CB8AC3E}">
        <p14:creationId xmlns:p14="http://schemas.microsoft.com/office/powerpoint/2010/main" val="2184994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It is important then to determine what the distribution of the residuals is, in order to be able to do things like create a prediction interval, or to get a sense of how reliable our estimates are using this model.</a:t>
            </a:r>
          </a:p>
          <a:p>
            <a:pPr marL="171450" indent="-171450">
              <a:buFont typeface="Arial" panose="020B0604020202020204" pitchFamily="34" charset="0"/>
              <a:buChar char="•"/>
            </a:pPr>
            <a:r>
              <a:rPr lang="en-US" dirty="0"/>
              <a:t>For simple linear regression, we assume that the residual is normally-distributed.  </a:t>
            </a:r>
          </a:p>
          <a:p>
            <a:pPr marL="171450" indent="-171450">
              <a:buFont typeface="Arial" panose="020B0604020202020204" pitchFamily="34" charset="0"/>
              <a:buChar char="•"/>
            </a:pPr>
            <a:r>
              <a:rPr lang="en-US" dirty="0"/>
              <a:t>On the plot you can see that for each value of x, the corresponding output is not a single value, but a conditional normal distribution with a mean determined by the regression equation, and a variance computed from the variance of the residuals of the model fit.  </a:t>
            </a:r>
          </a:p>
          <a:p>
            <a:pPr marL="171450" indent="-171450">
              <a:buFont typeface="Arial" panose="020B0604020202020204" pitchFamily="34" charset="0"/>
              <a:buChar char="•"/>
            </a:pPr>
            <a:r>
              <a:rPr lang="en-US" dirty="0"/>
              <a:t>This means we are fitting the conditional distribution of Y given X.  This implies that there is some joint distribution of X and Y, as we saw in multivariate analysis.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As a result, the response variable Y is also normally-distributed.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This is one of the major assumptions made when performing linear regression.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 the situations where we find that we have violated this assumption, there are options for fixing it, which we will discuss in part three.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However, there are three other assumptions also being made when using linear regression.</a:t>
            </a:r>
          </a:p>
        </p:txBody>
      </p:sp>
      <p:sp>
        <p:nvSpPr>
          <p:cNvPr id="4" name="Slide Number Placeholder 3"/>
          <p:cNvSpPr>
            <a:spLocks noGrp="1"/>
          </p:cNvSpPr>
          <p:nvPr>
            <p:ph type="sldNum" sz="quarter" idx="5"/>
          </p:nvPr>
        </p:nvSpPr>
        <p:spPr/>
        <p:txBody>
          <a:bodyPr/>
          <a:lstStyle/>
          <a:p>
            <a:fld id="{9354E02B-12CF-4F13-97C2-0BF4AA178141}" type="slidenum">
              <a:rPr lang="en-US" smtClean="0"/>
              <a:t>10</a:t>
            </a:fld>
            <a:endParaRPr lang="en-US"/>
          </a:p>
        </p:txBody>
      </p:sp>
    </p:spTree>
    <p:extLst>
      <p:ext uri="{BB962C8B-B14F-4D97-AF65-F5344CB8AC3E}">
        <p14:creationId xmlns:p14="http://schemas.microsoft.com/office/powerpoint/2010/main" val="12921282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There are four assumptions being made when using a linear regression model.  </a:t>
            </a:r>
          </a:p>
          <a:p>
            <a:pPr marL="171450" indent="-171450">
              <a:buFont typeface="Arial" panose="020B0604020202020204" pitchFamily="34" charset="0"/>
              <a:buChar char="•"/>
            </a:pPr>
            <a:r>
              <a:rPr lang="en-US" dirty="0"/>
              <a:t>These assumptions represent several trade-offs.  On one hand, it seems restrictive and narrow, with some specific assumptions.  </a:t>
            </a:r>
          </a:p>
          <a:p>
            <a:pPr marL="171450" indent="-171450">
              <a:buFont typeface="Arial" panose="020B0604020202020204" pitchFamily="34" charset="0"/>
              <a:buChar char="•"/>
            </a:pPr>
            <a:r>
              <a:rPr lang="en-US" dirty="0"/>
              <a:t>On the other hand, when we meet these assumptions, the model is easy to fit and to use to make inferences.</a:t>
            </a:r>
          </a:p>
          <a:p>
            <a:pPr marL="171450" indent="-171450">
              <a:buFont typeface="Arial" panose="020B0604020202020204" pitchFamily="34" charset="0"/>
              <a:buChar char="•"/>
            </a:pPr>
            <a:r>
              <a:rPr lang="en-US" dirty="0"/>
              <a:t>The first assumption states that the relationship between the variables is linear, and not something else, like polynomial.</a:t>
            </a:r>
          </a:p>
          <a:p>
            <a:pPr marL="171450" indent="-171450">
              <a:buFont typeface="Arial" panose="020B0604020202020204" pitchFamily="34" charset="0"/>
              <a:buChar char="•"/>
            </a:pPr>
            <a:r>
              <a:rPr lang="en-US" dirty="0"/>
              <a:t>The second assumption states that the variance is constant, and that the residuals from the model fit have the same spread across the range of fitted values.</a:t>
            </a:r>
          </a:p>
          <a:p>
            <a:pPr marL="171450" indent="-171450">
              <a:buFont typeface="Arial" panose="020B0604020202020204" pitchFamily="34" charset="0"/>
              <a:buChar char="•"/>
            </a:pPr>
            <a:r>
              <a:rPr lang="en-US" dirty="0"/>
              <a:t>The third assumption states that the values of the residuals have a normal distribution or are reasonably like a normal distribution.</a:t>
            </a:r>
          </a:p>
          <a:p>
            <a:pPr marL="171450" indent="-171450">
              <a:buFont typeface="Arial" panose="020B0604020202020204" pitchFamily="34" charset="0"/>
              <a:buChar char="•"/>
            </a:pPr>
            <a:r>
              <a:rPr lang="en-US" dirty="0"/>
              <a:t>The fourth and final assumption states that each error is independent of the others and does not exhibit serial correlation (correlation between a variable and a lagged version of the variable).</a:t>
            </a:r>
          </a:p>
          <a:p>
            <a:pPr marL="171450" indent="-171450">
              <a:buFont typeface="Arial" panose="020B0604020202020204" pitchFamily="34" charset="0"/>
              <a:buChar char="•"/>
            </a:pPr>
            <a:r>
              <a:rPr lang="en-US" dirty="0"/>
              <a:t>We will go over checking these assumptions in part three.</a:t>
            </a:r>
          </a:p>
        </p:txBody>
      </p:sp>
      <p:sp>
        <p:nvSpPr>
          <p:cNvPr id="4" name="Slide Number Placeholder 3"/>
          <p:cNvSpPr>
            <a:spLocks noGrp="1"/>
          </p:cNvSpPr>
          <p:nvPr>
            <p:ph type="sldNum" sz="quarter" idx="5"/>
          </p:nvPr>
        </p:nvSpPr>
        <p:spPr/>
        <p:txBody>
          <a:bodyPr/>
          <a:lstStyle/>
          <a:p>
            <a:fld id="{9354E02B-12CF-4F13-97C2-0BF4AA178141}" type="slidenum">
              <a:rPr lang="en-US" smtClean="0"/>
              <a:t>11</a:t>
            </a:fld>
            <a:endParaRPr lang="en-US"/>
          </a:p>
        </p:txBody>
      </p:sp>
    </p:spTree>
    <p:extLst>
      <p:ext uri="{BB962C8B-B14F-4D97-AF65-F5344CB8AC3E}">
        <p14:creationId xmlns:p14="http://schemas.microsoft.com/office/powerpoint/2010/main" val="28386803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section, we covered an introduction to simple linear regression.  Two key points to take away from this video are:</a:t>
            </a:r>
          </a:p>
          <a:p>
            <a:pPr marL="171450" indent="-171450">
              <a:buFont typeface="Arial" panose="020B0604020202020204" pitchFamily="34" charset="0"/>
              <a:buChar char="•"/>
            </a:pPr>
            <a:r>
              <a:rPr lang="en-US" dirty="0"/>
              <a:t>Regression is a tool that helps us evaluate the dependency of a response variable on some independent predictor variable, and</a:t>
            </a:r>
          </a:p>
          <a:p>
            <a:pPr marL="171450" indent="-171450">
              <a:buFont typeface="Arial" panose="020B0604020202020204" pitchFamily="34" charset="0"/>
              <a:buChar char="•"/>
            </a:pPr>
            <a:r>
              <a:rPr lang="en-US" dirty="0"/>
              <a:t>There are four important assumptions to keep in mind when building a linear model.</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Next, we will talk about constructing a simple linear regression model.</a:t>
            </a:r>
          </a:p>
        </p:txBody>
      </p:sp>
      <p:sp>
        <p:nvSpPr>
          <p:cNvPr id="4" name="Slide Number Placeholder 3"/>
          <p:cNvSpPr>
            <a:spLocks noGrp="1"/>
          </p:cNvSpPr>
          <p:nvPr>
            <p:ph type="sldNum" sz="quarter" idx="5"/>
          </p:nvPr>
        </p:nvSpPr>
        <p:spPr/>
        <p:txBody>
          <a:bodyPr/>
          <a:lstStyle/>
          <a:p>
            <a:fld id="{9354E02B-12CF-4F13-97C2-0BF4AA178141}" type="slidenum">
              <a:rPr lang="en-US" smtClean="0"/>
              <a:t>12</a:t>
            </a:fld>
            <a:endParaRPr lang="en-US"/>
          </a:p>
        </p:txBody>
      </p:sp>
    </p:spTree>
    <p:extLst>
      <p:ext uri="{BB962C8B-B14F-4D97-AF65-F5344CB8AC3E}">
        <p14:creationId xmlns:p14="http://schemas.microsoft.com/office/powerpoint/2010/main" val="14368888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this section, we will discuss constructing a linear regression model.  </a:t>
            </a:r>
          </a:p>
        </p:txBody>
      </p:sp>
      <p:sp>
        <p:nvSpPr>
          <p:cNvPr id="4" name="Slide Number Placeholder 3"/>
          <p:cNvSpPr>
            <a:spLocks noGrp="1"/>
          </p:cNvSpPr>
          <p:nvPr>
            <p:ph type="sldNum" sz="quarter" idx="5"/>
          </p:nvPr>
        </p:nvSpPr>
        <p:spPr/>
        <p:txBody>
          <a:bodyPr/>
          <a:lstStyle/>
          <a:p>
            <a:fld id="{9354E02B-12CF-4F13-97C2-0BF4AA178141}" type="slidenum">
              <a:rPr lang="en-US" smtClean="0"/>
              <a:t>13</a:t>
            </a:fld>
            <a:endParaRPr lang="en-US"/>
          </a:p>
        </p:txBody>
      </p:sp>
    </p:spTree>
    <p:extLst>
      <p:ext uri="{BB962C8B-B14F-4D97-AF65-F5344CB8AC3E}">
        <p14:creationId xmlns:p14="http://schemas.microsoft.com/office/powerpoint/2010/main" val="11964748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Solving the line of best fit is an optimization problem.  </a:t>
            </a:r>
          </a:p>
          <a:p>
            <a:pPr marL="171450" indent="-171450">
              <a:buFont typeface="Arial" panose="020B0604020202020204" pitchFamily="34" charset="0"/>
              <a:buChar char="•"/>
            </a:pPr>
            <a:r>
              <a:rPr lang="en-US" dirty="0"/>
              <a:t>We want to find the parameters beta-naught and beta-one that make the line agree with the points the best.  </a:t>
            </a:r>
          </a:p>
          <a:p>
            <a:pPr marL="171450" indent="-171450">
              <a:buFont typeface="Arial" panose="020B0604020202020204" pitchFamily="34" charset="0"/>
              <a:buChar char="•"/>
            </a:pPr>
            <a:r>
              <a:rPr lang="en-US" dirty="0"/>
              <a:t>We measure the agreement between the points and the line using an objective function for our optimization called the </a:t>
            </a:r>
            <a:r>
              <a:rPr lang="en-US" i="1" dirty="0"/>
              <a:t>sum of squared errors.</a:t>
            </a:r>
            <a:r>
              <a:rPr lang="en-US" i="0" dirty="0"/>
              <a:t>  </a:t>
            </a:r>
          </a:p>
          <a:p>
            <a:pPr marL="171450" indent="-171450">
              <a:buFont typeface="Arial" panose="020B0604020202020204" pitchFamily="34" charset="0"/>
              <a:buChar char="•"/>
            </a:pPr>
            <a:r>
              <a:rPr lang="en-US" i="0" dirty="0"/>
              <a:t>This takes each residual, squares it, and adds them all up.  </a:t>
            </a:r>
          </a:p>
          <a:p>
            <a:pPr marL="171450" indent="-171450">
              <a:buFont typeface="Arial" panose="020B0604020202020204" pitchFamily="34" charset="0"/>
              <a:buChar char="•"/>
            </a:pPr>
            <a:r>
              <a:rPr lang="en-US" i="0" dirty="0"/>
              <a:t>Squaring the residuals is mainly done for mathematical convenience, but the best side effect is that the estimators found in this way have simple distributions.  </a:t>
            </a:r>
          </a:p>
          <a:p>
            <a:pPr marL="171450" indent="-171450">
              <a:buFont typeface="Arial" panose="020B0604020202020204" pitchFamily="34" charset="0"/>
              <a:buChar char="•"/>
            </a:pPr>
            <a:r>
              <a:rPr lang="en-US" i="0" dirty="0"/>
              <a:t>Applying this technique is called </a:t>
            </a:r>
            <a:r>
              <a:rPr lang="en-US" i="1" dirty="0"/>
              <a:t>least squares estimation</a:t>
            </a:r>
            <a:r>
              <a:rPr lang="en-US" i="0" dirty="0"/>
              <a:t>.</a:t>
            </a:r>
            <a:endParaRPr lang="en-US" dirty="0"/>
          </a:p>
        </p:txBody>
      </p:sp>
      <p:sp>
        <p:nvSpPr>
          <p:cNvPr id="4" name="Slide Number Placeholder 3"/>
          <p:cNvSpPr>
            <a:spLocks noGrp="1"/>
          </p:cNvSpPr>
          <p:nvPr>
            <p:ph type="sldNum" sz="quarter" idx="5"/>
          </p:nvPr>
        </p:nvSpPr>
        <p:spPr/>
        <p:txBody>
          <a:bodyPr/>
          <a:lstStyle/>
          <a:p>
            <a:fld id="{9354E02B-12CF-4F13-97C2-0BF4AA178141}" type="slidenum">
              <a:rPr lang="en-US" smtClean="0"/>
              <a:t>14</a:t>
            </a:fld>
            <a:endParaRPr lang="en-US"/>
          </a:p>
        </p:txBody>
      </p:sp>
    </p:spTree>
    <p:extLst>
      <p:ext uri="{BB962C8B-B14F-4D97-AF65-F5344CB8AC3E}">
        <p14:creationId xmlns:p14="http://schemas.microsoft.com/office/powerpoint/2010/main" val="38331079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goal of least squares estimation is to find the value of the coefficient and intercept that minimizes the sum of squared errors.</a:t>
            </a:r>
          </a:p>
          <a:p>
            <a:pPr marL="171450" indent="-171450">
              <a:buFont typeface="Arial" panose="020B0604020202020204" pitchFamily="34" charset="0"/>
              <a:buChar char="•"/>
            </a:pPr>
            <a:r>
              <a:rPr lang="en-US" dirty="0"/>
              <a:t>Here we re-write SSE in a slightly different way but recognize that the term inside the brackets is just the residual: observed minus predicted.  </a:t>
            </a:r>
          </a:p>
          <a:p>
            <a:pPr marL="171450" indent="-171450">
              <a:buFont typeface="Arial" panose="020B0604020202020204" pitchFamily="34" charset="0"/>
              <a:buChar char="•"/>
            </a:pPr>
            <a:r>
              <a:rPr lang="en-US" dirty="0"/>
              <a:t>We want to minimize this term.</a:t>
            </a:r>
          </a:p>
          <a:p>
            <a:pPr marL="171450" indent="-171450">
              <a:buFont typeface="Arial" panose="020B0604020202020204" pitchFamily="34" charset="0"/>
              <a:buChar char="•"/>
            </a:pPr>
            <a:r>
              <a:rPr lang="en-US" dirty="0"/>
              <a:t>Every traditional discussion of least-squares estimation shows this derivation, but I will be brief with it.  I do like this result because it is elegant.</a:t>
            </a:r>
          </a:p>
          <a:p>
            <a:pPr marL="171450" indent="-171450">
              <a:buFont typeface="Arial" panose="020B0604020202020204" pitchFamily="34" charset="0"/>
              <a:buChar char="•"/>
            </a:pPr>
            <a:r>
              <a:rPr lang="en-US" dirty="0"/>
              <a:t>To find the value of each of the parameters beta-naught and beta-one that minimize SSE, we take the partial derivative of SSE with respect to each parameter and set them equal to zero, and then solve for beta-naught and beta-one.  </a:t>
            </a:r>
          </a:p>
          <a:p>
            <a:pPr marL="171450" indent="-171450">
              <a:buFont typeface="Arial" panose="020B0604020202020204" pitchFamily="34" charset="0"/>
              <a:buChar char="•"/>
            </a:pPr>
            <a:r>
              <a:rPr lang="en-US" dirty="0"/>
              <a:t>I will spare you the calculus and get right to the solution, which is very satisfying.</a:t>
            </a:r>
          </a:p>
          <a:p>
            <a:pPr marL="171450" indent="-171450">
              <a:buFont typeface="Arial" panose="020B0604020202020204" pitchFamily="34" charset="0"/>
              <a:buChar char="•"/>
            </a:pPr>
            <a:r>
              <a:rPr lang="en-US" dirty="0"/>
              <a:t>The equation for beta-one can be simplified even further as the covariance of x and y divided by the variance of x.</a:t>
            </a:r>
          </a:p>
          <a:p>
            <a:pPr marL="628650" lvl="1" indent="-171450">
              <a:buFont typeface="Arial" panose="020B0604020202020204" pitchFamily="34" charset="0"/>
              <a:buChar char="•"/>
            </a:pPr>
            <a:r>
              <a:rPr lang="en-US" dirty="0"/>
              <a:t>Covariance and variance each have a denominator of (N-1) which cancels out and leaves you with the equation shown.</a:t>
            </a:r>
          </a:p>
        </p:txBody>
      </p:sp>
      <p:sp>
        <p:nvSpPr>
          <p:cNvPr id="4" name="Slide Number Placeholder 3"/>
          <p:cNvSpPr>
            <a:spLocks noGrp="1"/>
          </p:cNvSpPr>
          <p:nvPr>
            <p:ph type="sldNum" sz="quarter" idx="5"/>
          </p:nvPr>
        </p:nvSpPr>
        <p:spPr/>
        <p:txBody>
          <a:bodyPr/>
          <a:lstStyle/>
          <a:p>
            <a:fld id="{9354E02B-12CF-4F13-97C2-0BF4AA178141}" type="slidenum">
              <a:rPr lang="en-US" smtClean="0"/>
              <a:t>15</a:t>
            </a:fld>
            <a:endParaRPr lang="en-US"/>
          </a:p>
        </p:txBody>
      </p:sp>
    </p:spTree>
    <p:extLst>
      <p:ext uri="{BB962C8B-B14F-4D97-AF65-F5344CB8AC3E}">
        <p14:creationId xmlns:p14="http://schemas.microsoft.com/office/powerpoint/2010/main" val="9679495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 showed you the equations but in practice you will rarely use them.  </a:t>
            </a:r>
          </a:p>
          <a:p>
            <a:pPr marL="171450" indent="-171450">
              <a:buFont typeface="Arial" panose="020B0604020202020204" pitchFamily="34" charset="0"/>
              <a:buChar char="•"/>
            </a:pPr>
            <a:r>
              <a:rPr lang="en-US" dirty="0"/>
              <a:t>Most statistical software has regression built in so that you can directly estimate the slope and intercept terms without ever looking at the least squares formulas.  </a:t>
            </a:r>
          </a:p>
          <a:p>
            <a:pPr marL="171450" indent="-171450">
              <a:buFont typeface="Arial" panose="020B0604020202020204" pitchFamily="34" charset="0"/>
              <a:buChar char="•"/>
            </a:pPr>
            <a:r>
              <a:rPr lang="en-US" dirty="0"/>
              <a:t>Even the chart function in Microsoft Excel can compute a regression slope and intercept automatically.  </a:t>
            </a:r>
          </a:p>
          <a:p>
            <a:pPr marL="171450" indent="-171450">
              <a:buFont typeface="Arial" panose="020B0604020202020204" pitchFamily="34" charset="0"/>
              <a:buChar char="•"/>
            </a:pPr>
            <a:r>
              <a:rPr lang="en-US" dirty="0"/>
              <a:t>It also has a better regression analysis tool available in the Data Analysis add-in that produces results more similar to standard industry applications such as R, SAS, SPSS, Maple, etc.</a:t>
            </a:r>
          </a:p>
        </p:txBody>
      </p:sp>
      <p:sp>
        <p:nvSpPr>
          <p:cNvPr id="4" name="Slide Number Placeholder 3"/>
          <p:cNvSpPr>
            <a:spLocks noGrp="1"/>
          </p:cNvSpPr>
          <p:nvPr>
            <p:ph type="sldNum" sz="quarter" idx="5"/>
          </p:nvPr>
        </p:nvSpPr>
        <p:spPr/>
        <p:txBody>
          <a:bodyPr/>
          <a:lstStyle/>
          <a:p>
            <a:fld id="{9354E02B-12CF-4F13-97C2-0BF4AA178141}" type="slidenum">
              <a:rPr lang="en-US" smtClean="0"/>
              <a:t>16</a:t>
            </a:fld>
            <a:endParaRPr lang="en-US"/>
          </a:p>
        </p:txBody>
      </p:sp>
    </p:spTree>
    <p:extLst>
      <p:ext uri="{BB962C8B-B14F-4D97-AF65-F5344CB8AC3E}">
        <p14:creationId xmlns:p14="http://schemas.microsoft.com/office/powerpoint/2010/main" val="16743602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R statistical programming language is quickly becoming the standard for statistical analysis.  </a:t>
            </a:r>
          </a:p>
          <a:p>
            <a:pPr marL="171450" indent="-171450">
              <a:buFont typeface="Arial" panose="020B0604020202020204" pitchFamily="34" charset="0"/>
              <a:buChar char="•"/>
            </a:pPr>
            <a:r>
              <a:rPr lang="en-US" dirty="0"/>
              <a:t>If you are familiar with programming in any language, R can be very quick to learn.  </a:t>
            </a:r>
          </a:p>
          <a:p>
            <a:pPr marL="171450" indent="-171450">
              <a:buFont typeface="Arial" panose="020B0604020202020204" pitchFamily="34" charset="0"/>
              <a:buChar char="•"/>
            </a:pPr>
            <a:r>
              <a:rPr lang="en-US" dirty="0"/>
              <a:t>Even if you don’t have extensive programming experience, there is a wealth of online help for R, and the documentation for R is excellent.</a:t>
            </a:r>
          </a:p>
          <a:p>
            <a:pPr marL="171450" indent="-171450">
              <a:buFont typeface="Arial" panose="020B0604020202020204" pitchFamily="34" charset="0"/>
              <a:buChar char="•"/>
            </a:pPr>
            <a:r>
              <a:rPr lang="en-US" dirty="0"/>
              <a:t>Greg and I can also provide support and we will use R in 3 of the workshops in this class.</a:t>
            </a:r>
          </a:p>
          <a:p>
            <a:pPr marL="171450" indent="-171450">
              <a:buFont typeface="Arial" panose="020B0604020202020204" pitchFamily="34" charset="0"/>
              <a:buChar char="•"/>
            </a:pPr>
            <a:r>
              <a:rPr lang="en-US" dirty="0"/>
              <a:t>Notice here that there is no appearance of the least squares equations – only calling the </a:t>
            </a:r>
            <a:r>
              <a:rPr lang="en-US" b="1" dirty="0" err="1"/>
              <a:t>lm</a:t>
            </a:r>
            <a:r>
              <a:rPr lang="en-US" dirty="0"/>
              <a:t> function on some data, and then getting a summary of the model.  </a:t>
            </a:r>
          </a:p>
          <a:p>
            <a:pPr marL="171450" indent="-171450">
              <a:buFont typeface="Arial" panose="020B0604020202020204" pitchFamily="34" charset="0"/>
              <a:buChar char="•"/>
            </a:pPr>
            <a:r>
              <a:rPr lang="en-US" dirty="0"/>
              <a:t>We will talk about the information that a regression model provides next.</a:t>
            </a:r>
          </a:p>
        </p:txBody>
      </p:sp>
      <p:sp>
        <p:nvSpPr>
          <p:cNvPr id="4" name="Slide Number Placeholder 3"/>
          <p:cNvSpPr>
            <a:spLocks noGrp="1"/>
          </p:cNvSpPr>
          <p:nvPr>
            <p:ph type="sldNum" sz="quarter" idx="5"/>
          </p:nvPr>
        </p:nvSpPr>
        <p:spPr/>
        <p:txBody>
          <a:bodyPr/>
          <a:lstStyle/>
          <a:p>
            <a:fld id="{9354E02B-12CF-4F13-97C2-0BF4AA178141}" type="slidenum">
              <a:rPr lang="en-US" smtClean="0"/>
              <a:t>17</a:t>
            </a:fld>
            <a:endParaRPr lang="en-US"/>
          </a:p>
        </p:txBody>
      </p:sp>
    </p:spTree>
    <p:extLst>
      <p:ext uri="{BB962C8B-B14F-4D97-AF65-F5344CB8AC3E}">
        <p14:creationId xmlns:p14="http://schemas.microsoft.com/office/powerpoint/2010/main" val="16569345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This is an example of the regression output from Excel’s Data Analysis add-in.  </a:t>
            </a:r>
          </a:p>
          <a:p>
            <a:pPr marL="171450" indent="-171450">
              <a:buFont typeface="Arial" panose="020B0604020202020204" pitchFamily="34" charset="0"/>
              <a:buChar char="•"/>
            </a:pPr>
            <a:r>
              <a:rPr lang="en-US" dirty="0"/>
              <a:t>The bottom part of the table is called the ANOVA table, for “Analysis of Variance.”  </a:t>
            </a:r>
          </a:p>
          <a:p>
            <a:pPr marL="171450" indent="-171450">
              <a:buFont typeface="Arial" panose="020B0604020202020204" pitchFamily="34" charset="0"/>
              <a:buChar char="•"/>
            </a:pPr>
            <a:r>
              <a:rPr lang="en-US" dirty="0"/>
              <a:t>Much of the information shown here is the same as shown in other tools like R.  </a:t>
            </a:r>
          </a:p>
          <a:p>
            <a:pPr marL="171450" indent="-171450">
              <a:buFont typeface="Arial" panose="020B0604020202020204" pitchFamily="34" charset="0"/>
              <a:buChar char="•"/>
            </a:pPr>
            <a:r>
              <a:rPr lang="en-US" dirty="0"/>
              <a:t>They all vary a little bit, but all of the most important stuff is here.  It’s a lot to take in but we will dive into only the most important items.  </a:t>
            </a:r>
          </a:p>
          <a:p>
            <a:pPr marL="171450" indent="-171450">
              <a:buFont typeface="Arial" panose="020B0604020202020204" pitchFamily="34" charset="0"/>
              <a:buChar char="•"/>
            </a:pPr>
            <a:r>
              <a:rPr lang="en-US" dirty="0"/>
              <a:t>Discussions and interpretations of this information are available in many statistics texts and in many places online.</a:t>
            </a:r>
          </a:p>
        </p:txBody>
      </p:sp>
      <p:sp>
        <p:nvSpPr>
          <p:cNvPr id="4" name="Slide Number Placeholder 3"/>
          <p:cNvSpPr>
            <a:spLocks noGrp="1"/>
          </p:cNvSpPr>
          <p:nvPr>
            <p:ph type="sldNum" sz="quarter" idx="5"/>
          </p:nvPr>
        </p:nvSpPr>
        <p:spPr/>
        <p:txBody>
          <a:bodyPr/>
          <a:lstStyle/>
          <a:p>
            <a:fld id="{9354E02B-12CF-4F13-97C2-0BF4AA178141}" type="slidenum">
              <a:rPr lang="en-US" smtClean="0"/>
              <a:t>18</a:t>
            </a:fld>
            <a:endParaRPr lang="en-US"/>
          </a:p>
        </p:txBody>
      </p:sp>
    </p:spTree>
    <p:extLst>
      <p:ext uri="{BB962C8B-B14F-4D97-AF65-F5344CB8AC3E}">
        <p14:creationId xmlns:p14="http://schemas.microsoft.com/office/powerpoint/2010/main" val="23370773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Let’s look at the table.</a:t>
            </a:r>
          </a:p>
          <a:p>
            <a:pPr marL="171450" indent="-171450">
              <a:buFont typeface="Arial" panose="020B0604020202020204" pitchFamily="34" charset="0"/>
              <a:buChar char="•"/>
            </a:pPr>
            <a:r>
              <a:rPr lang="en-US" dirty="0"/>
              <a:t>The first thing I want to identify is the R-squared value for the model.  This is also called the coefficient of determination.  </a:t>
            </a:r>
          </a:p>
          <a:p>
            <a:pPr marL="171450" indent="-171450">
              <a:buFont typeface="Arial" panose="020B0604020202020204" pitchFamily="34" charset="0"/>
              <a:buChar char="•"/>
            </a:pPr>
            <a:r>
              <a:rPr lang="en-US" dirty="0"/>
              <a:t>In simple linear regression, this is one of the most important metrics for your model’s performance.  </a:t>
            </a:r>
          </a:p>
          <a:p>
            <a:pPr marL="171450" indent="-171450">
              <a:buFont typeface="Arial" panose="020B0604020202020204" pitchFamily="34" charset="0"/>
              <a:buChar char="•"/>
            </a:pPr>
            <a:r>
              <a:rPr lang="en-US" dirty="0"/>
              <a:t>This value can be thought of as the percent of the variability in the y-values that is explained by the model.  </a:t>
            </a:r>
          </a:p>
          <a:p>
            <a:pPr marL="171450" indent="-171450">
              <a:buFont typeface="Arial" panose="020B0604020202020204" pitchFamily="34" charset="0"/>
              <a:buChar char="•"/>
            </a:pPr>
            <a:r>
              <a:rPr lang="en-US" dirty="0"/>
              <a:t>Larger values are better, and the range of values is between zero and one.  </a:t>
            </a:r>
          </a:p>
          <a:p>
            <a:pPr marL="171450" indent="-171450">
              <a:buFont typeface="Arial" panose="020B0604020202020204" pitchFamily="34" charset="0"/>
              <a:buChar char="•"/>
            </a:pPr>
            <a:r>
              <a:rPr lang="en-US" dirty="0"/>
              <a:t>In this case, an R-squared value of 0.85 means that the model explains about 85% of the variability in the data.</a:t>
            </a:r>
          </a:p>
          <a:p>
            <a:pPr marL="171450" indent="-171450">
              <a:buFont typeface="Arial" panose="020B0604020202020204" pitchFamily="34" charset="0"/>
              <a:buChar char="•"/>
            </a:pPr>
            <a:r>
              <a:rPr lang="en-US" dirty="0"/>
              <a:t>The value below it is the adjusted R-squared, which becomes valuable in multiple regression.  The adjusted R-squared adjusts for the number of terms in the model and is used when there is more than one x variable.</a:t>
            </a:r>
          </a:p>
          <a:p>
            <a:pPr marL="171450" indent="-171450">
              <a:buFont typeface="Arial" panose="020B0604020202020204" pitchFamily="34" charset="0"/>
              <a:buChar char="•"/>
            </a:pPr>
            <a:r>
              <a:rPr lang="en-US" dirty="0"/>
              <a:t>Keep this value in mind when you work with multiple regression models.</a:t>
            </a:r>
          </a:p>
        </p:txBody>
      </p:sp>
      <p:sp>
        <p:nvSpPr>
          <p:cNvPr id="4" name="Slide Number Placeholder 3"/>
          <p:cNvSpPr>
            <a:spLocks noGrp="1"/>
          </p:cNvSpPr>
          <p:nvPr>
            <p:ph type="sldNum" sz="quarter" idx="5"/>
          </p:nvPr>
        </p:nvSpPr>
        <p:spPr/>
        <p:txBody>
          <a:bodyPr/>
          <a:lstStyle/>
          <a:p>
            <a:fld id="{9354E02B-12CF-4F13-97C2-0BF4AA178141}" type="slidenum">
              <a:rPr lang="en-US" smtClean="0"/>
              <a:t>19</a:t>
            </a:fld>
            <a:endParaRPr lang="en-US"/>
          </a:p>
        </p:txBody>
      </p:sp>
    </p:spTree>
    <p:extLst>
      <p:ext uri="{BB962C8B-B14F-4D97-AF65-F5344CB8AC3E}">
        <p14:creationId xmlns:p14="http://schemas.microsoft.com/office/powerpoint/2010/main" val="16927041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 this lecture, we will build on concepts in exploratory data analysis and multivariate analysis to develop simple linear regression models.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Greg will talk about multiple linear regression models tomorrow morning.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First, we should discuss what exactly linear regression is and why we use it.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Regression is used when we have data that we observe about two (or more) variables jointly, and we want to make inferences about one variable assuming it is dependent on another.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Linear regression is a statistical model.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It lets us assess the strength of relation between two variables.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It also gives us a formal way to talk about our confidence in predictions about the dependent, or response, variable.</a:t>
            </a:r>
          </a:p>
        </p:txBody>
      </p:sp>
      <p:sp>
        <p:nvSpPr>
          <p:cNvPr id="4" name="Slide Number Placeholder 3"/>
          <p:cNvSpPr>
            <a:spLocks noGrp="1"/>
          </p:cNvSpPr>
          <p:nvPr>
            <p:ph type="sldNum" sz="quarter" idx="5"/>
          </p:nvPr>
        </p:nvSpPr>
        <p:spPr/>
        <p:txBody>
          <a:bodyPr/>
          <a:lstStyle/>
          <a:p>
            <a:fld id="{9354E02B-12CF-4F13-97C2-0BF4AA178141}" type="slidenum">
              <a:rPr lang="en-US" smtClean="0"/>
              <a:t>2</a:t>
            </a:fld>
            <a:endParaRPr lang="en-US"/>
          </a:p>
        </p:txBody>
      </p:sp>
    </p:spTree>
    <p:extLst>
      <p:ext uri="{BB962C8B-B14F-4D97-AF65-F5344CB8AC3E}">
        <p14:creationId xmlns:p14="http://schemas.microsoft.com/office/powerpoint/2010/main" val="28332403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Next, let’s look at our regression coefficient.  This is the estimated value of beta-one using the least squares equations.  </a:t>
            </a:r>
          </a:p>
          <a:p>
            <a:pPr marL="171450" indent="-171450">
              <a:buFont typeface="Arial" panose="020B0604020202020204" pitchFamily="34" charset="0"/>
              <a:buChar char="•"/>
            </a:pPr>
            <a:r>
              <a:rPr lang="en-US" dirty="0"/>
              <a:t>In a good regression, this value is significantly different than zero.  </a:t>
            </a:r>
          </a:p>
          <a:p>
            <a:pPr marL="171450" indent="-171450">
              <a:buFont typeface="Arial" panose="020B0604020202020204" pitchFamily="34" charset="0"/>
              <a:buChar char="•"/>
            </a:pPr>
            <a:r>
              <a:rPr lang="en-US" dirty="0"/>
              <a:t>If the coefficient is zero, then the values of the predictor variable don’t matter when predicting the response variable.  </a:t>
            </a:r>
          </a:p>
          <a:p>
            <a:pPr marL="171450" indent="-171450">
              <a:buFont typeface="Arial" panose="020B0604020202020204" pitchFamily="34" charset="0"/>
              <a:buChar char="•"/>
            </a:pPr>
            <a:r>
              <a:rPr lang="en-US" dirty="0"/>
              <a:t>The t-test is used to test the difference between the coefficient beta-one and 0. The result of this test is shown in the p-value column.  </a:t>
            </a:r>
          </a:p>
          <a:p>
            <a:pPr marL="171450" indent="-171450">
              <a:buFont typeface="Arial" panose="020B0604020202020204" pitchFamily="34" charset="0"/>
              <a:buChar char="•"/>
            </a:pPr>
            <a:r>
              <a:rPr lang="en-US" dirty="0"/>
              <a:t>The p-value states the probability that a coefficient of this magnitude could be different than zero by random chance only.  </a:t>
            </a:r>
          </a:p>
          <a:p>
            <a:pPr marL="171450" indent="-171450">
              <a:buFont typeface="Arial" panose="020B0604020202020204" pitchFamily="34" charset="0"/>
              <a:buChar char="•"/>
            </a:pPr>
            <a:r>
              <a:rPr lang="en-US" b="1" dirty="0"/>
              <a:t>Alternative p-value explanation: the p-value for each term tests the null hypothesis that the coefficient is equal to 0 (i.e. predictor variable has no effect on the response variable)</a:t>
            </a:r>
          </a:p>
          <a:p>
            <a:pPr marL="628650" lvl="1" indent="-171450">
              <a:buFont typeface="Arial" panose="020B0604020202020204" pitchFamily="34" charset="0"/>
              <a:buChar char="•"/>
            </a:pPr>
            <a:r>
              <a:rPr lang="en-US" b="1" dirty="0"/>
              <a:t>A low p-value indicates that you can reject the null hypothesis </a:t>
            </a:r>
            <a:r>
              <a:rPr lang="en-US" b="1" dirty="0">
                <a:sym typeface="Wingdings" panose="05000000000000000000" pitchFamily="2" charset="2"/>
              </a:rPr>
              <a:t> change in predictor’s value is related to change in response variable. A small value indicates strong evidence against the null hypothesis (less than a p*100% chance that the null hypothesis is correct). This is termed statistically significant.</a:t>
            </a:r>
          </a:p>
          <a:p>
            <a:pPr marL="628650" lvl="1" indent="-171450">
              <a:buFont typeface="Arial" panose="020B0604020202020204" pitchFamily="34" charset="0"/>
              <a:buChar char="•"/>
            </a:pPr>
            <a:r>
              <a:rPr lang="en-US" b="1" dirty="0">
                <a:sym typeface="Wingdings" panose="05000000000000000000" pitchFamily="2" charset="2"/>
              </a:rPr>
              <a:t>On the other hand, a high p-value suggests that changes in the predictor has little impact on changes in the response variable </a:t>
            </a:r>
            <a:endParaRPr lang="en-US" b="1" dirty="0"/>
          </a:p>
          <a:p>
            <a:pPr marL="171450" indent="-171450">
              <a:buFont typeface="Arial" panose="020B0604020202020204" pitchFamily="34" charset="0"/>
              <a:buChar char="•"/>
            </a:pPr>
            <a:r>
              <a:rPr lang="en-US" dirty="0"/>
              <a:t>Note that in this case it is extremely small, which means that the evidence is very strong that the coefficient is not close to zero.  </a:t>
            </a:r>
          </a:p>
          <a:p>
            <a:pPr marL="171450" indent="-171450">
              <a:buFont typeface="Arial" panose="020B0604020202020204" pitchFamily="34" charset="0"/>
              <a:buChar char="•"/>
            </a:pPr>
            <a:r>
              <a:rPr lang="en-US" dirty="0"/>
              <a:t>This is good news and means the coefficient is worth keeping in the model.  </a:t>
            </a:r>
          </a:p>
          <a:p>
            <a:pPr marL="171450" indent="-171450">
              <a:buFont typeface="Arial" panose="020B0604020202020204" pitchFamily="34" charset="0"/>
              <a:buChar char="•"/>
            </a:pPr>
            <a:r>
              <a:rPr lang="en-US" dirty="0"/>
              <a:t>Normally we choose a level above which we won’t call the difference significant before we start modeling.  </a:t>
            </a:r>
          </a:p>
          <a:p>
            <a:pPr marL="171450" indent="-171450">
              <a:buFont typeface="Arial" panose="020B0604020202020204" pitchFamily="34" charset="0"/>
              <a:buChar char="•"/>
            </a:pPr>
            <a:r>
              <a:rPr lang="en-US" dirty="0"/>
              <a:t>Normally we choose a value like 0.05, and if the p-value is greater than this, we don’t consider the coefficient significantly different than zero.</a:t>
            </a:r>
          </a:p>
        </p:txBody>
      </p:sp>
      <p:sp>
        <p:nvSpPr>
          <p:cNvPr id="4" name="Slide Number Placeholder 3"/>
          <p:cNvSpPr>
            <a:spLocks noGrp="1"/>
          </p:cNvSpPr>
          <p:nvPr>
            <p:ph type="sldNum" sz="quarter" idx="5"/>
          </p:nvPr>
        </p:nvSpPr>
        <p:spPr/>
        <p:txBody>
          <a:bodyPr/>
          <a:lstStyle/>
          <a:p>
            <a:fld id="{9354E02B-12CF-4F13-97C2-0BF4AA178141}" type="slidenum">
              <a:rPr lang="en-US" smtClean="0"/>
              <a:t>20</a:t>
            </a:fld>
            <a:endParaRPr lang="en-US"/>
          </a:p>
        </p:txBody>
      </p:sp>
    </p:spTree>
    <p:extLst>
      <p:ext uri="{BB962C8B-B14F-4D97-AF65-F5344CB8AC3E}">
        <p14:creationId xmlns:p14="http://schemas.microsoft.com/office/powerpoint/2010/main" val="928925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One more metric to keep an eye on is the p-value for the model F-test.  </a:t>
            </a:r>
          </a:p>
          <a:p>
            <a:pPr marL="171450" indent="-171450">
              <a:buFont typeface="Arial" panose="020B0604020202020204" pitchFamily="34" charset="0"/>
              <a:buChar char="•"/>
            </a:pPr>
            <a:r>
              <a:rPr lang="en-US" dirty="0"/>
              <a:t>The model F-test checks whether the model is significantly better than a model that only has an intercept (no predictor variables).</a:t>
            </a:r>
          </a:p>
          <a:p>
            <a:pPr marL="171450" indent="-171450">
              <a:buFont typeface="Arial" panose="020B0604020202020204" pitchFamily="34" charset="0"/>
              <a:buChar char="•"/>
            </a:pPr>
            <a:r>
              <a:rPr lang="en-US" dirty="0"/>
              <a:t>Small p-values like this reject the hypothesis that an intercept-only model is better.  </a:t>
            </a:r>
          </a:p>
          <a:p>
            <a:pPr marL="171450" indent="-171450">
              <a:buFont typeface="Arial" panose="020B0604020202020204" pitchFamily="34" charset="0"/>
              <a:buChar char="•"/>
            </a:pPr>
            <a:r>
              <a:rPr lang="en-US" dirty="0"/>
              <a:t>If you have a significant predictor coefficient, you will almost always find a significant result for the F-test as well.  </a:t>
            </a:r>
          </a:p>
          <a:p>
            <a:pPr marL="171450" indent="-171450">
              <a:buFont typeface="Arial" panose="020B0604020202020204" pitchFamily="34" charset="0"/>
              <a:buChar char="•"/>
            </a:pPr>
            <a:r>
              <a:rPr lang="en-US" dirty="0"/>
              <a:t>This becomes more important in multiple regression when you start adding in extra predictors.  </a:t>
            </a:r>
          </a:p>
          <a:p>
            <a:pPr marL="171450" indent="-171450">
              <a:buFont typeface="Arial" panose="020B0604020202020204" pitchFamily="34" charset="0"/>
              <a:buChar char="•"/>
            </a:pPr>
            <a:r>
              <a:rPr lang="en-US" dirty="0"/>
              <a:t>However, it is always good practice to check both the coefficient significance level and the model F test significance level.</a:t>
            </a:r>
          </a:p>
        </p:txBody>
      </p:sp>
      <p:sp>
        <p:nvSpPr>
          <p:cNvPr id="4" name="Slide Number Placeholder 3"/>
          <p:cNvSpPr>
            <a:spLocks noGrp="1"/>
          </p:cNvSpPr>
          <p:nvPr>
            <p:ph type="sldNum" sz="quarter" idx="5"/>
          </p:nvPr>
        </p:nvSpPr>
        <p:spPr/>
        <p:txBody>
          <a:bodyPr/>
          <a:lstStyle/>
          <a:p>
            <a:fld id="{9354E02B-12CF-4F13-97C2-0BF4AA178141}" type="slidenum">
              <a:rPr lang="en-US" smtClean="0"/>
              <a:t>21</a:t>
            </a:fld>
            <a:endParaRPr lang="en-US"/>
          </a:p>
        </p:txBody>
      </p:sp>
    </p:spTree>
    <p:extLst>
      <p:ext uri="{BB962C8B-B14F-4D97-AF65-F5344CB8AC3E}">
        <p14:creationId xmlns:p14="http://schemas.microsoft.com/office/powerpoint/2010/main" val="18777745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One final important value to consider in this table is the standard error of the regression, shown below the adjusted R-squared.  </a:t>
            </a:r>
          </a:p>
          <a:p>
            <a:pPr marL="171450" indent="-171450">
              <a:buFont typeface="Arial" panose="020B0604020202020204" pitchFamily="34" charset="0"/>
              <a:buChar char="•"/>
            </a:pPr>
            <a:r>
              <a:rPr lang="en-US" dirty="0"/>
              <a:t>This value is the sample estimate of the standard deviation of the error.  Small values are better.</a:t>
            </a:r>
          </a:p>
        </p:txBody>
      </p:sp>
      <p:sp>
        <p:nvSpPr>
          <p:cNvPr id="4" name="Slide Number Placeholder 3"/>
          <p:cNvSpPr>
            <a:spLocks noGrp="1"/>
          </p:cNvSpPr>
          <p:nvPr>
            <p:ph type="sldNum" sz="quarter" idx="5"/>
          </p:nvPr>
        </p:nvSpPr>
        <p:spPr/>
        <p:txBody>
          <a:bodyPr/>
          <a:lstStyle/>
          <a:p>
            <a:fld id="{9354E02B-12CF-4F13-97C2-0BF4AA178141}" type="slidenum">
              <a:rPr lang="en-US" smtClean="0"/>
              <a:t>22</a:t>
            </a:fld>
            <a:endParaRPr lang="en-US"/>
          </a:p>
        </p:txBody>
      </p:sp>
    </p:spTree>
    <p:extLst>
      <p:ext uri="{BB962C8B-B14F-4D97-AF65-F5344CB8AC3E}">
        <p14:creationId xmlns:p14="http://schemas.microsoft.com/office/powerpoint/2010/main" val="2072566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This is the regression output from R, and it also contains all the important things we’re looking for.  </a:t>
            </a:r>
          </a:p>
          <a:p>
            <a:pPr marL="171450" indent="-171450">
              <a:buFont typeface="Arial" panose="020B0604020202020204" pitchFamily="34" charset="0"/>
              <a:buChar char="•"/>
            </a:pPr>
            <a:r>
              <a:rPr lang="en-US" dirty="0"/>
              <a:t>I like that it is a little more concise than the Excel Data Analysis output but still contains everything I am looking for.</a:t>
            </a:r>
          </a:p>
          <a:p>
            <a:pPr marL="171450" indent="-171450">
              <a:buFont typeface="Arial" panose="020B0604020202020204" pitchFamily="34" charset="0"/>
              <a:buChar char="•"/>
            </a:pPr>
            <a:r>
              <a:rPr lang="en-US" dirty="0"/>
              <a:t>The model R-squared is on the lower left, labeled “multiple r-squared.”</a:t>
            </a:r>
          </a:p>
          <a:p>
            <a:pPr marL="171450" indent="-171450">
              <a:buFont typeface="Arial" panose="020B0604020202020204" pitchFamily="34" charset="0"/>
              <a:buChar char="•"/>
            </a:pPr>
            <a:r>
              <a:rPr lang="en-US" dirty="0"/>
              <a:t>The predictor coefficient is in the table labeled “Coefficients”, under “estimate” and next to the predictor name.  </a:t>
            </a:r>
          </a:p>
          <a:p>
            <a:pPr marL="171450" indent="-171450">
              <a:buFont typeface="Arial" panose="020B0604020202020204" pitchFamily="34" charset="0"/>
              <a:buChar char="•"/>
            </a:pPr>
            <a:r>
              <a:rPr lang="en-US" dirty="0"/>
              <a:t>The significance level, or p-value, is shown as the last column of the table.  </a:t>
            </a:r>
          </a:p>
          <a:p>
            <a:pPr marL="171450" indent="-171450">
              <a:buFont typeface="Arial" panose="020B0604020202020204" pitchFamily="34" charset="0"/>
              <a:buChar char="•"/>
            </a:pPr>
            <a:r>
              <a:rPr lang="en-US" dirty="0"/>
              <a:t>R also uses a little graphical code to show what range of significance level the p-value falls in.  </a:t>
            </a:r>
          </a:p>
          <a:p>
            <a:pPr marL="171450" indent="-171450">
              <a:buFont typeface="Arial" panose="020B0604020202020204" pitchFamily="34" charset="0"/>
              <a:buChar char="•"/>
            </a:pPr>
            <a:r>
              <a:rPr lang="en-US" dirty="0"/>
              <a:t>In this case we have three asterisks, which is a p-value between zero and one in a thousand.</a:t>
            </a:r>
          </a:p>
          <a:p>
            <a:pPr marL="171450" indent="-171450">
              <a:buFont typeface="Arial" panose="020B0604020202020204" pitchFamily="34" charset="0"/>
              <a:buChar char="•"/>
            </a:pPr>
            <a:r>
              <a:rPr lang="en-US" dirty="0"/>
              <a:t>The model F-test p-value is in the very lower right, on the last line of model output.</a:t>
            </a:r>
          </a:p>
          <a:p>
            <a:pPr marL="171450" indent="-171450">
              <a:buFont typeface="Arial" panose="020B0604020202020204" pitchFamily="34" charset="0"/>
              <a:buChar char="•"/>
            </a:pPr>
            <a:r>
              <a:rPr lang="en-US" dirty="0"/>
              <a:t>Finally, the standard error of the regression is in the middle of this output, in the first row of the last grouping of output, labeled “residual standard error.”</a:t>
            </a:r>
          </a:p>
        </p:txBody>
      </p:sp>
      <p:sp>
        <p:nvSpPr>
          <p:cNvPr id="4" name="Slide Number Placeholder 3"/>
          <p:cNvSpPr>
            <a:spLocks noGrp="1"/>
          </p:cNvSpPr>
          <p:nvPr>
            <p:ph type="sldNum" sz="quarter" idx="5"/>
          </p:nvPr>
        </p:nvSpPr>
        <p:spPr/>
        <p:txBody>
          <a:bodyPr/>
          <a:lstStyle/>
          <a:p>
            <a:fld id="{9354E02B-12CF-4F13-97C2-0BF4AA178141}" type="slidenum">
              <a:rPr lang="en-US" smtClean="0"/>
              <a:t>23</a:t>
            </a:fld>
            <a:endParaRPr lang="en-US"/>
          </a:p>
        </p:txBody>
      </p:sp>
    </p:spTree>
    <p:extLst>
      <p:ext uri="{BB962C8B-B14F-4D97-AF65-F5344CB8AC3E}">
        <p14:creationId xmlns:p14="http://schemas.microsoft.com/office/powerpoint/2010/main" val="20817812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section, we discussed constructing a simple linear regression model.  Two key points to take away from this video are:</a:t>
            </a:r>
          </a:p>
          <a:p>
            <a:pPr marL="171450" indent="-171450">
              <a:buFont typeface="Arial" panose="020B0604020202020204" pitchFamily="34" charset="0"/>
              <a:buChar char="•"/>
            </a:pPr>
            <a:r>
              <a:rPr lang="en-US" dirty="0"/>
              <a:t>Least squares estimation is a technique used for finding the slope and intercept of a regression line that minimize the error between the line and the data, and</a:t>
            </a:r>
          </a:p>
          <a:p>
            <a:pPr marL="171450" indent="-171450">
              <a:buFont typeface="Arial" panose="020B0604020202020204" pitchFamily="34" charset="0"/>
              <a:buChar char="•"/>
            </a:pPr>
            <a:r>
              <a:rPr lang="en-US" dirty="0"/>
              <a:t>Regression model output provides several important metrics for evaluating the quality of the fitted model.</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Next, we will talk about checking model assumptions.</a:t>
            </a:r>
          </a:p>
        </p:txBody>
      </p:sp>
      <p:sp>
        <p:nvSpPr>
          <p:cNvPr id="4" name="Slide Number Placeholder 3"/>
          <p:cNvSpPr>
            <a:spLocks noGrp="1"/>
          </p:cNvSpPr>
          <p:nvPr>
            <p:ph type="sldNum" sz="quarter" idx="5"/>
          </p:nvPr>
        </p:nvSpPr>
        <p:spPr/>
        <p:txBody>
          <a:bodyPr/>
          <a:lstStyle/>
          <a:p>
            <a:fld id="{9354E02B-12CF-4F13-97C2-0BF4AA178141}" type="slidenum">
              <a:rPr lang="en-US" smtClean="0"/>
              <a:t>24</a:t>
            </a:fld>
            <a:endParaRPr lang="en-US"/>
          </a:p>
        </p:txBody>
      </p:sp>
    </p:spTree>
    <p:extLst>
      <p:ext uri="{BB962C8B-B14F-4D97-AF65-F5344CB8AC3E}">
        <p14:creationId xmlns:p14="http://schemas.microsoft.com/office/powerpoint/2010/main" val="10950427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this section we will talk about checking model assumptions.  </a:t>
            </a:r>
          </a:p>
        </p:txBody>
      </p:sp>
      <p:sp>
        <p:nvSpPr>
          <p:cNvPr id="4" name="Slide Number Placeholder 3"/>
          <p:cNvSpPr>
            <a:spLocks noGrp="1"/>
          </p:cNvSpPr>
          <p:nvPr>
            <p:ph type="sldNum" sz="quarter" idx="5"/>
          </p:nvPr>
        </p:nvSpPr>
        <p:spPr/>
        <p:txBody>
          <a:bodyPr/>
          <a:lstStyle/>
          <a:p>
            <a:fld id="{9354E02B-12CF-4F13-97C2-0BF4AA178141}" type="slidenum">
              <a:rPr lang="en-US" smtClean="0"/>
              <a:t>25</a:t>
            </a:fld>
            <a:endParaRPr lang="en-US"/>
          </a:p>
        </p:txBody>
      </p:sp>
    </p:spTree>
    <p:extLst>
      <p:ext uri="{BB962C8B-B14F-4D97-AF65-F5344CB8AC3E}">
        <p14:creationId xmlns:p14="http://schemas.microsoft.com/office/powerpoint/2010/main" val="44458421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Let’s revisit the assumptions that we made in building our regression model.</a:t>
            </a:r>
          </a:p>
          <a:p>
            <a:pPr marL="171450" indent="-171450">
              <a:buFont typeface="Arial" panose="020B0604020202020204" pitchFamily="34" charset="0"/>
              <a:buChar char="•"/>
            </a:pPr>
            <a:r>
              <a:rPr lang="en-US" dirty="0"/>
              <a:t>The first is that the relationship between our variables is linear.</a:t>
            </a:r>
          </a:p>
          <a:p>
            <a:pPr marL="171450" indent="-171450">
              <a:buFont typeface="Arial" panose="020B0604020202020204" pitchFamily="34" charset="0"/>
              <a:buChar char="•"/>
            </a:pPr>
            <a:r>
              <a:rPr lang="en-US" dirty="0"/>
              <a:t>The second is that the variance of the residuals is constant.</a:t>
            </a:r>
          </a:p>
          <a:p>
            <a:pPr marL="171450" indent="-171450">
              <a:buFont typeface="Arial" panose="020B0604020202020204" pitchFamily="34" charset="0"/>
              <a:buChar char="•"/>
            </a:pPr>
            <a:r>
              <a:rPr lang="en-US" dirty="0"/>
              <a:t>The third is that the distribution of the residuals is normal.</a:t>
            </a:r>
          </a:p>
          <a:p>
            <a:pPr marL="171450" indent="-171450">
              <a:buFont typeface="Arial" panose="020B0604020202020204" pitchFamily="34" charset="0"/>
              <a:buChar char="•"/>
            </a:pPr>
            <a:r>
              <a:rPr lang="en-US" dirty="0"/>
              <a:t>Finally, the fourth assumption is that the errors are independent.</a:t>
            </a:r>
          </a:p>
          <a:p>
            <a:pPr marL="171450" indent="-171450">
              <a:buFont typeface="Arial" panose="020B0604020202020204" pitchFamily="34" charset="0"/>
              <a:buChar char="•"/>
            </a:pPr>
            <a:r>
              <a:rPr lang="en-US" dirty="0"/>
              <a:t>Not all these assumptions are equally important nor have equal impacts on the validity of our model.</a:t>
            </a:r>
          </a:p>
        </p:txBody>
      </p:sp>
      <p:sp>
        <p:nvSpPr>
          <p:cNvPr id="4" name="Slide Number Placeholder 3"/>
          <p:cNvSpPr>
            <a:spLocks noGrp="1"/>
          </p:cNvSpPr>
          <p:nvPr>
            <p:ph type="sldNum" sz="quarter" idx="5"/>
          </p:nvPr>
        </p:nvSpPr>
        <p:spPr/>
        <p:txBody>
          <a:bodyPr/>
          <a:lstStyle/>
          <a:p>
            <a:fld id="{9354E02B-12CF-4F13-97C2-0BF4AA178141}" type="slidenum">
              <a:rPr lang="en-US" smtClean="0"/>
              <a:t>26</a:t>
            </a:fld>
            <a:endParaRPr lang="en-US"/>
          </a:p>
        </p:txBody>
      </p:sp>
    </p:spTree>
    <p:extLst>
      <p:ext uri="{BB962C8B-B14F-4D97-AF65-F5344CB8AC3E}">
        <p14:creationId xmlns:p14="http://schemas.microsoft.com/office/powerpoint/2010/main" val="103144106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There are three major consequences to violating the assumptions we made.  </a:t>
            </a:r>
          </a:p>
          <a:p>
            <a:pPr marL="628650" lvl="1" indent="-171450">
              <a:buFont typeface="Arial" panose="020B0604020202020204" pitchFamily="34" charset="0"/>
              <a:buChar char="•"/>
            </a:pPr>
            <a:r>
              <a:rPr lang="en-US" dirty="0"/>
              <a:t>First and foremost is that our model can end up being systematically wrong, that is, biased, in one direction or another.  </a:t>
            </a:r>
          </a:p>
          <a:p>
            <a:pPr marL="628650" lvl="1" indent="-171450">
              <a:buFont typeface="Arial" panose="020B0604020202020204" pitchFamily="34" charset="0"/>
              <a:buChar char="•"/>
            </a:pPr>
            <a:r>
              <a:rPr lang="en-US" dirty="0"/>
              <a:t>This goes for the estimates of the intercept and coefficient, as well as the residual variance.  </a:t>
            </a:r>
          </a:p>
          <a:p>
            <a:pPr marL="628650" lvl="1" indent="-171450">
              <a:buFont typeface="Arial" panose="020B0604020202020204" pitchFamily="34" charset="0"/>
              <a:buChar char="•"/>
            </a:pPr>
            <a:r>
              <a:rPr lang="en-US" dirty="0"/>
              <a:t>The other two consequences affect model confidence and prediction intervals, but also tests of significance for the model as well.</a:t>
            </a:r>
          </a:p>
          <a:p>
            <a:pPr marL="171450" indent="-171450">
              <a:buFont typeface="Arial" panose="020B0604020202020204" pitchFamily="34" charset="0"/>
              <a:buChar char="•"/>
            </a:pPr>
            <a:r>
              <a:rPr lang="en-US" dirty="0"/>
              <a:t>In some cases, the impact of these violations is pretty obvious.  </a:t>
            </a:r>
          </a:p>
          <a:p>
            <a:pPr marL="171450" indent="-171450">
              <a:buFont typeface="Arial" panose="020B0604020202020204" pitchFamily="34" charset="0"/>
              <a:buChar char="•"/>
            </a:pPr>
            <a:r>
              <a:rPr lang="en-US" dirty="0"/>
              <a:t>In the plot on the right, the data are clearly not linear, so any estimate based on the linear model is going to be wrong, especially when used outside the range of the data.  However, it’s not always this obvious.</a:t>
            </a:r>
          </a:p>
          <a:p>
            <a:pPr marL="171450" indent="-171450">
              <a:buFont typeface="Arial" panose="020B0604020202020204" pitchFamily="34" charset="0"/>
              <a:buChar char="•"/>
            </a:pPr>
            <a:r>
              <a:rPr lang="en-US" dirty="0"/>
              <a:t>Luckily, there are tools that make it simple to check our assumptions.  </a:t>
            </a:r>
          </a:p>
          <a:p>
            <a:pPr marL="171450" indent="-171450">
              <a:buFont typeface="Arial" panose="020B0604020202020204" pitchFamily="34" charset="0"/>
              <a:buChar char="•"/>
            </a:pPr>
            <a:r>
              <a:rPr lang="en-US" dirty="0"/>
              <a:t>Three of the four assumptions can be straightforward to fix, with the fourth assumption (independence of errors) a bit more challenging.  </a:t>
            </a:r>
          </a:p>
          <a:p>
            <a:pPr marL="171450" indent="-171450">
              <a:buFont typeface="Arial" panose="020B0604020202020204" pitchFamily="34" charset="0"/>
              <a:buChar char="•"/>
            </a:pPr>
            <a:r>
              <a:rPr lang="en-US" dirty="0"/>
              <a:t>Let’s look at a set of tools provided by default in R that let us check these assumptions.</a:t>
            </a:r>
          </a:p>
        </p:txBody>
      </p:sp>
      <p:sp>
        <p:nvSpPr>
          <p:cNvPr id="4" name="Slide Number Placeholder 3"/>
          <p:cNvSpPr>
            <a:spLocks noGrp="1"/>
          </p:cNvSpPr>
          <p:nvPr>
            <p:ph type="sldNum" sz="quarter" idx="5"/>
          </p:nvPr>
        </p:nvSpPr>
        <p:spPr/>
        <p:txBody>
          <a:bodyPr/>
          <a:lstStyle/>
          <a:p>
            <a:fld id="{9354E02B-12CF-4F13-97C2-0BF4AA178141}" type="slidenum">
              <a:rPr lang="en-US" smtClean="0"/>
              <a:t>27</a:t>
            </a:fld>
            <a:endParaRPr lang="en-US"/>
          </a:p>
        </p:txBody>
      </p:sp>
    </p:spTree>
    <p:extLst>
      <p:ext uri="{BB962C8B-B14F-4D97-AF65-F5344CB8AC3E}">
        <p14:creationId xmlns:p14="http://schemas.microsoft.com/office/powerpoint/2010/main" val="143527235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This plot of residuals vs. fitted values helps us check linearity.  Any systematic pattern that appears in this plot is a sign that there is a deviation from linearity in the data.</a:t>
            </a:r>
          </a:p>
          <a:p>
            <a:pPr marL="171450" indent="-171450">
              <a:buFont typeface="Arial" panose="020B0604020202020204" pitchFamily="34" charset="0"/>
              <a:buChar char="•"/>
            </a:pPr>
            <a:r>
              <a:rPr lang="en-US" dirty="0"/>
              <a:t>Each point is plotted as the fitted value on the x axis and the residual for that fit on the y-axis.  The red line is a smoothing line meant to make patterns easier to see.</a:t>
            </a:r>
          </a:p>
          <a:p>
            <a:pPr marL="171450" indent="-171450">
              <a:buFont typeface="Arial" panose="020B0604020202020204" pitchFamily="34" charset="0"/>
              <a:buChar char="•"/>
            </a:pPr>
            <a:r>
              <a:rPr lang="en-US" dirty="0"/>
              <a:t>This plot for a model with good linearity will show a random scatter of points around the value y = 0 with no trend in the points.  The red line will be close to the y = 0 line.</a:t>
            </a:r>
          </a:p>
          <a:p>
            <a:pPr marL="171450" indent="-171450">
              <a:buFont typeface="Arial" panose="020B0604020202020204" pitchFamily="34" charset="0"/>
              <a:buChar char="•"/>
            </a:pPr>
            <a:r>
              <a:rPr lang="en-US" dirty="0"/>
              <a:t>In this case, we see that there is curvature in the points, highlighted by the upward curvature of the red line.  </a:t>
            </a:r>
          </a:p>
          <a:p>
            <a:pPr marL="171450" indent="-171450">
              <a:buFont typeface="Arial" panose="020B0604020202020204" pitchFamily="34" charset="0"/>
              <a:buChar char="•"/>
            </a:pPr>
            <a:r>
              <a:rPr lang="en-US" dirty="0"/>
              <a:t>This systematic pattern is a sign that these data are probably not linear.</a:t>
            </a:r>
          </a:p>
          <a:p>
            <a:pPr marL="171450" indent="-171450">
              <a:buFont typeface="Arial" panose="020B0604020202020204" pitchFamily="34" charset="0"/>
              <a:buChar char="•"/>
            </a:pPr>
            <a:r>
              <a:rPr lang="en-US" dirty="0"/>
              <a:t>When this occurs, the first thing we try to do is </a:t>
            </a:r>
            <a:r>
              <a:rPr lang="en-US" i="1" dirty="0"/>
              <a:t>transform</a:t>
            </a:r>
            <a:r>
              <a:rPr lang="en-US" i="0" dirty="0"/>
              <a:t> the data.  </a:t>
            </a:r>
          </a:p>
          <a:p>
            <a:pPr marL="171450" indent="-171450">
              <a:buFont typeface="Arial" panose="020B0604020202020204" pitchFamily="34" charset="0"/>
              <a:buChar char="•"/>
            </a:pPr>
            <a:r>
              <a:rPr lang="en-US" i="0" dirty="0"/>
              <a:t>Transformations involve using a monotone function like square root, logarithm, and so on, on the variable and then using the transformed variable in the regression.</a:t>
            </a:r>
            <a:endParaRPr lang="en-US" dirty="0"/>
          </a:p>
        </p:txBody>
      </p:sp>
      <p:sp>
        <p:nvSpPr>
          <p:cNvPr id="4" name="Slide Number Placeholder 3"/>
          <p:cNvSpPr>
            <a:spLocks noGrp="1"/>
          </p:cNvSpPr>
          <p:nvPr>
            <p:ph type="sldNum" sz="quarter" idx="5"/>
          </p:nvPr>
        </p:nvSpPr>
        <p:spPr/>
        <p:txBody>
          <a:bodyPr/>
          <a:lstStyle/>
          <a:p>
            <a:fld id="{9354E02B-12CF-4F13-97C2-0BF4AA178141}" type="slidenum">
              <a:rPr lang="en-US" smtClean="0"/>
              <a:t>28</a:t>
            </a:fld>
            <a:endParaRPr lang="en-US"/>
          </a:p>
        </p:txBody>
      </p:sp>
    </p:spTree>
    <p:extLst>
      <p:ext uri="{BB962C8B-B14F-4D97-AF65-F5344CB8AC3E}">
        <p14:creationId xmlns:p14="http://schemas.microsoft.com/office/powerpoint/2010/main" val="137075175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Recall the normal quantile-quantile plot from exploratory data analysis.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A normal quantile-quantile (or Q-Q) plot helps us identify if the residuals are normal or not.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Data with a normal distribution will fall neatly along the dotted line in the plot.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Non-normal data will deviate in any number of ways as we saw in the discussion in exploratory data analysis.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These data seem to behave well enough within about 1.5 to 2 standard deviations of the mean, but then have curling in the tails that seem to indicate that the residuals have heavier tails than the normal distribution.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There are typically two options for dealing with non-normal residuals.  The first, and preferred option, is to take transformations of the variable so that it becomes normally-distributed and continue with simple linear regression.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If this can’t solve the problem, often the solution is to use a more robust method like generalized linear models, which is beyond the scope of this discussion.</a:t>
            </a:r>
          </a:p>
          <a:p>
            <a:endParaRPr lang="en-US" dirty="0"/>
          </a:p>
        </p:txBody>
      </p:sp>
      <p:sp>
        <p:nvSpPr>
          <p:cNvPr id="4" name="Slide Number Placeholder 3"/>
          <p:cNvSpPr>
            <a:spLocks noGrp="1"/>
          </p:cNvSpPr>
          <p:nvPr>
            <p:ph type="sldNum" sz="quarter" idx="5"/>
          </p:nvPr>
        </p:nvSpPr>
        <p:spPr/>
        <p:txBody>
          <a:bodyPr/>
          <a:lstStyle/>
          <a:p>
            <a:fld id="{9354E02B-12CF-4F13-97C2-0BF4AA178141}" type="slidenum">
              <a:rPr lang="en-US" smtClean="0"/>
              <a:t>29</a:t>
            </a:fld>
            <a:endParaRPr lang="en-US"/>
          </a:p>
        </p:txBody>
      </p:sp>
    </p:spTree>
    <p:extLst>
      <p:ext uri="{BB962C8B-B14F-4D97-AF65-F5344CB8AC3E}">
        <p14:creationId xmlns:p14="http://schemas.microsoft.com/office/powerpoint/2010/main" val="23484881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Usually with regression, we are interested in the “line of best fit”, that is, finding the line that passes through the data, and has the smallest possible error.  </a:t>
            </a:r>
          </a:p>
          <a:p>
            <a:pPr marL="171450" indent="-171450">
              <a:buFont typeface="Arial" panose="020B0604020202020204" pitchFamily="34" charset="0"/>
              <a:buChar char="•"/>
            </a:pPr>
            <a:r>
              <a:rPr lang="en-US" dirty="0"/>
              <a:t>We measure the error along the y-axis, that is, only in terms of variable B (which is the one we are trying to explain, or the response variable).</a:t>
            </a:r>
          </a:p>
          <a:p>
            <a:pPr marL="171450" indent="-171450">
              <a:buFont typeface="Arial" panose="020B0604020202020204" pitchFamily="34" charset="0"/>
              <a:buChar char="•"/>
            </a:pPr>
            <a:r>
              <a:rPr lang="en-US" dirty="0"/>
              <a:t>The line has two parameters: a slope, and an intercept.  </a:t>
            </a:r>
          </a:p>
          <a:p>
            <a:pPr marL="171450" indent="-171450">
              <a:buFont typeface="Arial" panose="020B0604020202020204" pitchFamily="34" charset="0"/>
              <a:buChar char="•"/>
            </a:pPr>
            <a:r>
              <a:rPr lang="en-US" dirty="0"/>
              <a:t>When we first encountered the equations for lines in geometry, we usually see it as y = </a:t>
            </a:r>
            <a:r>
              <a:rPr lang="en-US" dirty="0" err="1"/>
              <a:t>mx+b</a:t>
            </a:r>
            <a:r>
              <a:rPr lang="en-US" dirty="0"/>
              <a:t>, but in statistics we replace the intercept with beta-naught and the slope term with beta-one, so that if we want to add extra predictors to the model, we don’t have to start picking new letters for that coefficient, it just becomes beta-2.</a:t>
            </a:r>
          </a:p>
          <a:p>
            <a:pPr marL="171450" indent="-171450">
              <a:buFont typeface="Arial" panose="020B0604020202020204" pitchFamily="34" charset="0"/>
              <a:buChar char="•"/>
            </a:pPr>
            <a:r>
              <a:rPr lang="en-US" dirty="0"/>
              <a:t>In this situation we search for the values of beta-naught and beta-one that minimize the distance between the line and the points.</a:t>
            </a:r>
          </a:p>
        </p:txBody>
      </p:sp>
      <p:sp>
        <p:nvSpPr>
          <p:cNvPr id="4" name="Slide Number Placeholder 3"/>
          <p:cNvSpPr>
            <a:spLocks noGrp="1"/>
          </p:cNvSpPr>
          <p:nvPr>
            <p:ph type="sldNum" sz="quarter" idx="5"/>
          </p:nvPr>
        </p:nvSpPr>
        <p:spPr/>
        <p:txBody>
          <a:bodyPr/>
          <a:lstStyle/>
          <a:p>
            <a:fld id="{9354E02B-12CF-4F13-97C2-0BF4AA178141}" type="slidenum">
              <a:rPr lang="en-US" smtClean="0"/>
              <a:t>3</a:t>
            </a:fld>
            <a:endParaRPr lang="en-US"/>
          </a:p>
        </p:txBody>
      </p:sp>
    </p:spTree>
    <p:extLst>
      <p:ext uri="{BB962C8B-B14F-4D97-AF65-F5344CB8AC3E}">
        <p14:creationId xmlns:p14="http://schemas.microsoft.com/office/powerpoint/2010/main" val="423313815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scale-location, or spread-location, plot is one way to identify if the residual variance is constant with respect to x.</a:t>
            </a:r>
          </a:p>
          <a:p>
            <a:pPr marL="171450" indent="-171450">
              <a:buFont typeface="Arial" panose="020B0604020202020204" pitchFamily="34" charset="0"/>
              <a:buChar char="•"/>
            </a:pPr>
            <a:r>
              <a:rPr lang="en-US" dirty="0"/>
              <a:t>This uses a transformation of the residuals plotted against the fitted values to help identify if the variance is changing.  </a:t>
            </a:r>
          </a:p>
          <a:p>
            <a:pPr marL="171450" indent="-171450">
              <a:buFont typeface="Arial" panose="020B0604020202020204" pitchFamily="34" charset="0"/>
              <a:buChar char="•"/>
            </a:pPr>
            <a:r>
              <a:rPr lang="en-US" dirty="0"/>
              <a:t>It is shown with a red smoothing line to help see patterns.  They key here is to see if the red line is increasing which implies heteroscedasticity.</a:t>
            </a:r>
          </a:p>
          <a:p>
            <a:pPr marL="171450" indent="-171450">
              <a:buFont typeface="Arial" panose="020B0604020202020204" pitchFamily="34" charset="0"/>
              <a:buChar char="•"/>
            </a:pPr>
            <a:r>
              <a:rPr lang="en-US" dirty="0"/>
              <a:t>No pattern would be indicated by a relatively flat red line.  This example shows potentially increasing variance towards the right side, as shown by the slope of the red line.</a:t>
            </a:r>
          </a:p>
        </p:txBody>
      </p:sp>
      <p:sp>
        <p:nvSpPr>
          <p:cNvPr id="4" name="Slide Number Placeholder 3"/>
          <p:cNvSpPr>
            <a:spLocks noGrp="1"/>
          </p:cNvSpPr>
          <p:nvPr>
            <p:ph type="sldNum" sz="quarter" idx="5"/>
          </p:nvPr>
        </p:nvSpPr>
        <p:spPr/>
        <p:txBody>
          <a:bodyPr/>
          <a:lstStyle/>
          <a:p>
            <a:fld id="{9354E02B-12CF-4F13-97C2-0BF4AA178141}" type="slidenum">
              <a:rPr lang="en-US" smtClean="0"/>
              <a:t>30</a:t>
            </a:fld>
            <a:endParaRPr lang="en-US"/>
          </a:p>
        </p:txBody>
      </p:sp>
    </p:spTree>
    <p:extLst>
      <p:ext uri="{BB962C8B-B14F-4D97-AF65-F5344CB8AC3E}">
        <p14:creationId xmlns:p14="http://schemas.microsoft.com/office/powerpoint/2010/main" val="359121327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Another way to look at the constant variance assumptions is to plot the residuals against the x-values and to check the pattern.  </a:t>
            </a:r>
          </a:p>
          <a:p>
            <a:pPr marL="171450" indent="-171450">
              <a:buFont typeface="Arial" panose="020B0604020202020204" pitchFamily="34" charset="0"/>
              <a:buChar char="•"/>
            </a:pPr>
            <a:r>
              <a:rPr lang="en-US" dirty="0"/>
              <a:t>Non-constant variance appears as an increasing scatter in the points as the x-variable increases.  </a:t>
            </a:r>
          </a:p>
          <a:p>
            <a:pPr marL="171450" indent="-171450">
              <a:buFont typeface="Arial" panose="020B0604020202020204" pitchFamily="34" charset="0"/>
              <a:buChar char="•"/>
            </a:pPr>
            <a:r>
              <a:rPr lang="en-US" dirty="0"/>
              <a:t>This often results in a plot like this where the shape of the residuals cloud is like a cone or a sideways parabola. </a:t>
            </a:r>
          </a:p>
          <a:p>
            <a:pPr marL="171450" indent="-171450">
              <a:buFont typeface="Arial" panose="020B0604020202020204" pitchFamily="34" charset="0"/>
              <a:buChar char="•"/>
            </a:pPr>
            <a:r>
              <a:rPr lang="en-US" dirty="0"/>
              <a:t>I added in the red lines so you can see the general shape that indicates that there is a problem.  </a:t>
            </a:r>
          </a:p>
          <a:p>
            <a:pPr marL="171450" indent="-171450">
              <a:buFont typeface="Arial" panose="020B0604020202020204" pitchFamily="34" charset="0"/>
              <a:buChar char="•"/>
            </a:pPr>
            <a:r>
              <a:rPr lang="en-US" dirty="0"/>
              <a:t>The increasing spread on this plot is the same as the upward sloped line on the last plot.</a:t>
            </a:r>
          </a:p>
          <a:p>
            <a:endParaRPr lang="en-US" dirty="0"/>
          </a:p>
          <a:p>
            <a:pPr marL="171450" indent="-171450">
              <a:buFont typeface="Arial" panose="020B0604020202020204" pitchFamily="34" charset="0"/>
              <a:buChar char="•"/>
            </a:pPr>
            <a:r>
              <a:rPr lang="en-US" dirty="0"/>
              <a:t>When the residuals aren’t constant, we have the same options as when the residuals aren’t normal.  </a:t>
            </a:r>
          </a:p>
          <a:p>
            <a:pPr marL="171450" indent="-171450">
              <a:buFont typeface="Arial" panose="020B0604020202020204" pitchFamily="34" charset="0"/>
              <a:buChar char="•"/>
            </a:pPr>
            <a:r>
              <a:rPr lang="en-US" dirty="0"/>
              <a:t>First, we try transformations of the x, y, or both variables, and see if the residual behavior improves.  </a:t>
            </a:r>
          </a:p>
          <a:p>
            <a:pPr marL="171450" indent="-171450">
              <a:buFont typeface="Arial" panose="020B0604020202020204" pitchFamily="34" charset="0"/>
              <a:buChar char="•"/>
            </a:pPr>
            <a:r>
              <a:rPr lang="en-US" dirty="0"/>
              <a:t>If transformations can’t fix the problem, then we must turn to heavier machinery like generalized linear models.</a:t>
            </a:r>
          </a:p>
        </p:txBody>
      </p:sp>
      <p:sp>
        <p:nvSpPr>
          <p:cNvPr id="4" name="Slide Number Placeholder 3"/>
          <p:cNvSpPr>
            <a:spLocks noGrp="1"/>
          </p:cNvSpPr>
          <p:nvPr>
            <p:ph type="sldNum" sz="quarter" idx="5"/>
          </p:nvPr>
        </p:nvSpPr>
        <p:spPr/>
        <p:txBody>
          <a:bodyPr/>
          <a:lstStyle/>
          <a:p>
            <a:fld id="{9354E02B-12CF-4F13-97C2-0BF4AA178141}" type="slidenum">
              <a:rPr lang="en-US" smtClean="0"/>
              <a:t>31</a:t>
            </a:fld>
            <a:endParaRPr lang="en-US"/>
          </a:p>
        </p:txBody>
      </p:sp>
    </p:spTree>
    <p:extLst>
      <p:ext uri="{BB962C8B-B14F-4D97-AF65-F5344CB8AC3E}">
        <p14:creationId xmlns:p14="http://schemas.microsoft.com/office/powerpoint/2010/main" val="186440573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Another tool from exploratory data analysis we can use to check our regression is the run sequence plot.  </a:t>
            </a:r>
          </a:p>
          <a:p>
            <a:pPr marL="171450" indent="-171450">
              <a:buFont typeface="Arial" panose="020B0604020202020204" pitchFamily="34" charset="0"/>
              <a:buChar char="•"/>
            </a:pPr>
            <a:r>
              <a:rPr lang="en-US" dirty="0"/>
              <a:t>Recall that we can create a run sequence plot simply by plotting the residuals in the order they were observed (the x value is just the index.)  </a:t>
            </a:r>
          </a:p>
          <a:p>
            <a:pPr marL="171450" indent="-171450">
              <a:buFont typeface="Arial" panose="020B0604020202020204" pitchFamily="34" charset="0"/>
              <a:buChar char="•"/>
            </a:pPr>
            <a:r>
              <a:rPr lang="en-US" dirty="0"/>
              <a:t>Any systematic pattern or trend in the run sequence plot is an indication that the residuals may not be independent.  </a:t>
            </a:r>
          </a:p>
          <a:p>
            <a:pPr marL="171450" indent="-171450">
              <a:buFont typeface="Arial" panose="020B0604020202020204" pitchFamily="34" charset="0"/>
              <a:buChar char="•"/>
            </a:pPr>
            <a:r>
              <a:rPr lang="en-US" dirty="0"/>
              <a:t>In this case there is a small systematic pattern, like a small wave, in the first quarter of the plot.  </a:t>
            </a:r>
          </a:p>
          <a:p>
            <a:pPr marL="171450" indent="-171450">
              <a:buFont typeface="Arial" panose="020B0604020202020204" pitchFamily="34" charset="0"/>
              <a:buChar char="•"/>
            </a:pPr>
            <a:r>
              <a:rPr lang="en-US" dirty="0"/>
              <a:t>It is more likely that this is due to the non-linearity we saw in the residuals vs. fitted plot, than it is due to dependence.</a:t>
            </a:r>
          </a:p>
        </p:txBody>
      </p:sp>
      <p:sp>
        <p:nvSpPr>
          <p:cNvPr id="4" name="Slide Number Placeholder 3"/>
          <p:cNvSpPr>
            <a:spLocks noGrp="1"/>
          </p:cNvSpPr>
          <p:nvPr>
            <p:ph type="sldNum" sz="quarter" idx="5"/>
          </p:nvPr>
        </p:nvSpPr>
        <p:spPr/>
        <p:txBody>
          <a:bodyPr/>
          <a:lstStyle/>
          <a:p>
            <a:fld id="{9354E02B-12CF-4F13-97C2-0BF4AA178141}" type="slidenum">
              <a:rPr lang="en-US" smtClean="0"/>
              <a:t>32</a:t>
            </a:fld>
            <a:endParaRPr lang="en-US"/>
          </a:p>
        </p:txBody>
      </p:sp>
    </p:spTree>
    <p:extLst>
      <p:ext uri="{BB962C8B-B14F-4D97-AF65-F5344CB8AC3E}">
        <p14:creationId xmlns:p14="http://schemas.microsoft.com/office/powerpoint/2010/main" val="418517903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We can also use the lag plot from exploratory data analysis to evaluate the independence.  </a:t>
            </a:r>
          </a:p>
          <a:p>
            <a:pPr marL="171450" indent="-171450">
              <a:buFont typeface="Arial" panose="020B0604020202020204" pitchFamily="34" charset="0"/>
              <a:buChar char="•"/>
            </a:pPr>
            <a:r>
              <a:rPr lang="en-US" dirty="0"/>
              <a:t>Recall that you can create a lag plot by taking a sequence of values and plotting it against the shifted values.  </a:t>
            </a:r>
          </a:p>
          <a:p>
            <a:pPr marL="171450" indent="-171450">
              <a:buFont typeface="Arial" panose="020B0604020202020204" pitchFamily="34" charset="0"/>
              <a:buChar char="•"/>
            </a:pPr>
            <a:r>
              <a:rPr lang="en-US" dirty="0"/>
              <a:t>In other words, plot x1 vs. x2, x2 vs x3, x3 vs x4, and so on.  </a:t>
            </a:r>
          </a:p>
          <a:p>
            <a:pPr marL="171450" indent="-171450">
              <a:buFont typeface="Arial" panose="020B0604020202020204" pitchFamily="34" charset="0"/>
              <a:buChar char="•"/>
            </a:pPr>
            <a:r>
              <a:rPr lang="en-US" dirty="0"/>
              <a:t>If the points cluster along the diagonal, or look linear, then there is probably some dependency.  </a:t>
            </a:r>
          </a:p>
          <a:p>
            <a:pPr marL="171450" indent="-171450">
              <a:buFont typeface="Arial" panose="020B0604020202020204" pitchFamily="34" charset="0"/>
              <a:buChar char="•"/>
            </a:pPr>
            <a:r>
              <a:rPr lang="en-US" dirty="0"/>
              <a:t>If there is more of a scatter-shot cloud like this, then there is not strong evidence for dependence.</a:t>
            </a:r>
          </a:p>
          <a:p>
            <a:pPr marL="171450" indent="-171450">
              <a:buFont typeface="Arial" panose="020B0604020202020204" pitchFamily="34" charset="0"/>
              <a:buChar char="•"/>
            </a:pPr>
            <a:r>
              <a:rPr lang="en-US" dirty="0"/>
              <a:t>When the residuals are dependent, the solution is not easy.  Often this involves using a much more complex model in order to capture the serial correlation.  Such models are beyond the scope of this discussion.</a:t>
            </a:r>
          </a:p>
        </p:txBody>
      </p:sp>
      <p:sp>
        <p:nvSpPr>
          <p:cNvPr id="4" name="Slide Number Placeholder 3"/>
          <p:cNvSpPr>
            <a:spLocks noGrp="1"/>
          </p:cNvSpPr>
          <p:nvPr>
            <p:ph type="sldNum" sz="quarter" idx="5"/>
          </p:nvPr>
        </p:nvSpPr>
        <p:spPr/>
        <p:txBody>
          <a:bodyPr/>
          <a:lstStyle/>
          <a:p>
            <a:fld id="{9354E02B-12CF-4F13-97C2-0BF4AA178141}" type="slidenum">
              <a:rPr lang="en-US" smtClean="0"/>
              <a:t>33</a:t>
            </a:fld>
            <a:endParaRPr lang="en-US"/>
          </a:p>
        </p:txBody>
      </p:sp>
    </p:spTree>
    <p:extLst>
      <p:ext uri="{BB962C8B-B14F-4D97-AF65-F5344CB8AC3E}">
        <p14:creationId xmlns:p14="http://schemas.microsoft.com/office/powerpoint/2010/main" val="222761969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Leverage and influence aren’t so much of a check of assumption as they are a model quality question.</a:t>
            </a:r>
          </a:p>
          <a:p>
            <a:pPr marL="171450" indent="-171450">
              <a:buFont typeface="Arial" panose="020B0604020202020204" pitchFamily="34" charset="0"/>
              <a:buChar char="•"/>
            </a:pPr>
            <a:r>
              <a:rPr lang="en-US" dirty="0"/>
              <a:t>Data with an extreme x or y or x and y values can have disproportionate influence on a regression.  </a:t>
            </a:r>
          </a:p>
          <a:p>
            <a:pPr marL="171450" indent="-171450">
              <a:buFont typeface="Arial" panose="020B0604020202020204" pitchFamily="34" charset="0"/>
              <a:buChar char="•"/>
            </a:pPr>
            <a:r>
              <a:rPr lang="en-US" dirty="0"/>
              <a:t>This typically happens when an observation is extreme in x and/or y and doesn’t follow the pattern of the remainder of the points.  </a:t>
            </a:r>
          </a:p>
          <a:p>
            <a:pPr marL="171450" indent="-171450">
              <a:buFont typeface="Arial" panose="020B0604020202020204" pitchFamily="34" charset="0"/>
              <a:buChar char="•"/>
            </a:pPr>
            <a:r>
              <a:rPr lang="en-US" dirty="0"/>
              <a:t>Least squares estimation is not robust to this situation and will attempt to fit the line through that observation because it is influential.</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An observation is said to have high leverage if it is far away from all of the other points.  </a:t>
            </a:r>
          </a:p>
          <a:p>
            <a:pPr marL="171450" indent="-171450">
              <a:buFont typeface="Arial" panose="020B0604020202020204" pitchFamily="34" charset="0"/>
              <a:buChar char="•"/>
            </a:pPr>
            <a:r>
              <a:rPr lang="en-US" dirty="0"/>
              <a:t>However, if it follows the general trend of the other points, it may have high leverage but low influence; that is, removing it would have a small effect on the model results.  </a:t>
            </a:r>
          </a:p>
          <a:p>
            <a:pPr marL="171450" indent="-171450">
              <a:buFont typeface="Arial" panose="020B0604020202020204" pitchFamily="34" charset="0"/>
              <a:buChar char="•"/>
            </a:pPr>
            <a:r>
              <a:rPr lang="en-US" dirty="0"/>
              <a:t>The plot on the right shows a point that is influential – the result would change vastly if the extreme point were removed.</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It is important to identify these values and treat them appropriately because they can make or break your entire analysis.  You don’t want one influential observation making up your entire model.</a:t>
            </a:r>
          </a:p>
        </p:txBody>
      </p:sp>
      <p:sp>
        <p:nvSpPr>
          <p:cNvPr id="4" name="Slide Number Placeholder 3"/>
          <p:cNvSpPr>
            <a:spLocks noGrp="1"/>
          </p:cNvSpPr>
          <p:nvPr>
            <p:ph type="sldNum" sz="quarter" idx="5"/>
          </p:nvPr>
        </p:nvSpPr>
        <p:spPr/>
        <p:txBody>
          <a:bodyPr/>
          <a:lstStyle/>
          <a:p>
            <a:fld id="{9354E02B-12CF-4F13-97C2-0BF4AA178141}" type="slidenum">
              <a:rPr lang="en-US" smtClean="0"/>
              <a:t>34</a:t>
            </a:fld>
            <a:endParaRPr lang="en-US"/>
          </a:p>
        </p:txBody>
      </p:sp>
    </p:spTree>
    <p:extLst>
      <p:ext uri="{BB962C8B-B14F-4D97-AF65-F5344CB8AC3E}">
        <p14:creationId xmlns:p14="http://schemas.microsoft.com/office/powerpoint/2010/main" val="405411123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One additional diagnostic worth discussing is a leverage plot.  </a:t>
            </a:r>
          </a:p>
          <a:p>
            <a:pPr marL="171450" indent="-171450">
              <a:buFont typeface="Arial" panose="020B0604020202020204" pitchFamily="34" charset="0"/>
              <a:buChar char="•"/>
            </a:pPr>
            <a:r>
              <a:rPr lang="en-US" dirty="0"/>
              <a:t>The least-squares estimates are not resistant to big outliers, and they can have a disproportionate influence on the result of the regression.</a:t>
            </a:r>
          </a:p>
          <a:p>
            <a:pPr marL="171450" indent="-171450">
              <a:buFont typeface="Arial" panose="020B0604020202020204" pitchFamily="34" charset="0"/>
              <a:buChar char="•"/>
            </a:pPr>
            <a:r>
              <a:rPr lang="en-US" dirty="0"/>
              <a:t>The leverage plot is created by plotting a data point’s leverage (its distance from the rest of the data) and also its residual value.  </a:t>
            </a:r>
          </a:p>
          <a:p>
            <a:pPr marL="171450" indent="-171450">
              <a:buFont typeface="Arial" panose="020B0604020202020204" pitchFamily="34" charset="0"/>
              <a:buChar char="•"/>
            </a:pPr>
            <a:r>
              <a:rPr lang="en-US" dirty="0"/>
              <a:t>The combination of a large leverage and large residual means a large influence.  </a:t>
            </a:r>
          </a:p>
          <a:p>
            <a:pPr marL="171450" indent="-171450">
              <a:buFont typeface="Arial" panose="020B0604020202020204" pitchFamily="34" charset="0"/>
              <a:buChar char="•"/>
            </a:pPr>
            <a:r>
              <a:rPr lang="en-US" dirty="0"/>
              <a:t>Contours of constant influence, measured by a metric called Cook’s distance, are shown in dotted red.  </a:t>
            </a:r>
          </a:p>
          <a:p>
            <a:pPr marL="171450" indent="-171450">
              <a:buFont typeface="Arial" panose="020B0604020202020204" pitchFamily="34" charset="0"/>
              <a:buChar char="•"/>
            </a:pPr>
            <a:r>
              <a:rPr lang="en-US" dirty="0"/>
              <a:t>Values worth checking have a Cook’s distance that is much larger than the others.  </a:t>
            </a:r>
          </a:p>
          <a:p>
            <a:pPr marL="171450" indent="-171450">
              <a:buFont typeface="Arial" panose="020B0604020202020204" pitchFamily="34" charset="0"/>
              <a:buChar char="•"/>
            </a:pPr>
            <a:r>
              <a:rPr lang="en-US" dirty="0"/>
              <a:t>In this case we have a few observations with larger Cook’s distances, but the top two have a value of about 0.5 and there are others with values close to that, which is less concerning.</a:t>
            </a:r>
          </a:p>
          <a:p>
            <a:endParaRPr lang="en-US" dirty="0"/>
          </a:p>
          <a:p>
            <a:pPr marL="171450" indent="-171450">
              <a:buFont typeface="Arial" panose="020B0604020202020204" pitchFamily="34" charset="0"/>
              <a:buChar char="•"/>
            </a:pPr>
            <a:r>
              <a:rPr lang="en-US" dirty="0"/>
              <a:t>If you identify influential observations, you can try the regression without the point included and see how much the result changes.  </a:t>
            </a:r>
          </a:p>
          <a:p>
            <a:pPr marL="171450" indent="-171450">
              <a:buFont typeface="Arial" panose="020B0604020202020204" pitchFamily="34" charset="0"/>
              <a:buChar char="•"/>
            </a:pPr>
            <a:r>
              <a:rPr lang="en-US" dirty="0"/>
              <a:t>If it does not change significantly, then there isn’t likely to be a problem.  </a:t>
            </a:r>
          </a:p>
          <a:p>
            <a:pPr marL="171450" indent="-171450">
              <a:buFont typeface="Arial" panose="020B0604020202020204" pitchFamily="34" charset="0"/>
              <a:buChar char="•"/>
            </a:pPr>
            <a:r>
              <a:rPr lang="en-US" dirty="0"/>
              <a:t>If it does change significantly, you might need to consider changing the structure of your model, or diving into the problematic observation a little bit more.</a:t>
            </a:r>
          </a:p>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9354E02B-12CF-4F13-97C2-0BF4AA178141}" type="slidenum">
              <a:rPr lang="en-US" smtClean="0"/>
              <a:t>35</a:t>
            </a:fld>
            <a:endParaRPr lang="en-US"/>
          </a:p>
        </p:txBody>
      </p:sp>
    </p:spTree>
    <p:extLst>
      <p:ext uri="{BB962C8B-B14F-4D97-AF65-F5344CB8AC3E}">
        <p14:creationId xmlns:p14="http://schemas.microsoft.com/office/powerpoint/2010/main" val="157717509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section, we discussed checking model assumptions.  Two key points to take away from this video are:</a:t>
            </a:r>
          </a:p>
          <a:p>
            <a:pPr marL="171450" indent="-171450">
              <a:buFont typeface="Arial" panose="020B0604020202020204" pitchFamily="34" charset="0"/>
              <a:buChar char="•"/>
            </a:pPr>
            <a:r>
              <a:rPr lang="en-US" dirty="0"/>
              <a:t>We have a responsibility to check that our linear model does not violate the four key regression assumptions that we covered previously, and</a:t>
            </a:r>
          </a:p>
          <a:p>
            <a:pPr marL="171450" indent="-171450">
              <a:buFont typeface="Arial" panose="020B0604020202020204" pitchFamily="34" charset="0"/>
              <a:buChar char="•"/>
            </a:pPr>
            <a:r>
              <a:rPr lang="en-US" dirty="0"/>
              <a:t>We also want to check to make sure that none of the data used to fit the model are concerningly influential.</a:t>
            </a:r>
          </a:p>
        </p:txBody>
      </p:sp>
      <p:sp>
        <p:nvSpPr>
          <p:cNvPr id="4" name="Slide Number Placeholder 3"/>
          <p:cNvSpPr>
            <a:spLocks noGrp="1"/>
          </p:cNvSpPr>
          <p:nvPr>
            <p:ph type="sldNum" sz="quarter" idx="5"/>
          </p:nvPr>
        </p:nvSpPr>
        <p:spPr/>
        <p:txBody>
          <a:bodyPr/>
          <a:lstStyle/>
          <a:p>
            <a:fld id="{9354E02B-12CF-4F13-97C2-0BF4AA178141}" type="slidenum">
              <a:rPr lang="en-US" smtClean="0"/>
              <a:t>36</a:t>
            </a:fld>
            <a:endParaRPr lang="en-US"/>
          </a:p>
        </p:txBody>
      </p:sp>
    </p:spTree>
    <p:extLst>
      <p:ext uri="{BB962C8B-B14F-4D97-AF65-F5344CB8AC3E}">
        <p14:creationId xmlns:p14="http://schemas.microsoft.com/office/powerpoint/2010/main" val="208683857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 this last section, we will talk about making predictions using linear models.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We ultimately use linear regression for making predictions (like most modeling applications).</a:t>
            </a:r>
          </a:p>
        </p:txBody>
      </p:sp>
      <p:sp>
        <p:nvSpPr>
          <p:cNvPr id="4" name="Slide Number Placeholder 3"/>
          <p:cNvSpPr>
            <a:spLocks noGrp="1"/>
          </p:cNvSpPr>
          <p:nvPr>
            <p:ph type="sldNum" sz="quarter" idx="5"/>
          </p:nvPr>
        </p:nvSpPr>
        <p:spPr/>
        <p:txBody>
          <a:bodyPr/>
          <a:lstStyle/>
          <a:p>
            <a:fld id="{9354E02B-12CF-4F13-97C2-0BF4AA178141}" type="slidenum">
              <a:rPr lang="en-US" smtClean="0"/>
              <a:t>37</a:t>
            </a:fld>
            <a:endParaRPr lang="en-US"/>
          </a:p>
        </p:txBody>
      </p:sp>
    </p:spTree>
    <p:extLst>
      <p:ext uri="{BB962C8B-B14F-4D97-AF65-F5344CB8AC3E}">
        <p14:creationId xmlns:p14="http://schemas.microsoft.com/office/powerpoint/2010/main" val="388966225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Prediction is one of the payoffs for building a regression model.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 many applications, the most important value is the best estimate for a new Y, labeled Y*, given some new value of x, labeled x*.  </a:t>
            </a:r>
          </a:p>
          <a:p>
            <a:endParaRPr lang="en-US" dirty="0"/>
          </a:p>
          <a:p>
            <a:pPr marL="171450" indent="-171450">
              <a:buFont typeface="Arial" panose="020B0604020202020204" pitchFamily="34" charset="0"/>
              <a:buChar char="•"/>
            </a:pPr>
            <a:r>
              <a:rPr lang="en-US" dirty="0"/>
              <a:t>Consider the following example from a topic we’ve already seen. </a:t>
            </a:r>
          </a:p>
          <a:p>
            <a:pPr marL="171450" indent="-171450">
              <a:buFont typeface="Arial" panose="020B0604020202020204" pitchFamily="34" charset="0"/>
              <a:buChar char="•"/>
            </a:pPr>
            <a:r>
              <a:rPr lang="en-US" dirty="0"/>
              <a:t>In regional skew studies, a regression model is sometimes used to estimate the coefficient of skew for flow frequency distributions over a large number of sites.  </a:t>
            </a:r>
          </a:p>
          <a:p>
            <a:pPr marL="171450" indent="-171450">
              <a:buFont typeface="Arial" panose="020B0604020202020204" pitchFamily="34" charset="0"/>
              <a:buChar char="•"/>
            </a:pPr>
            <a:r>
              <a:rPr lang="en-US" dirty="0"/>
              <a:t>Then, the model can be used to estimate the skew coefficient for a new site that was not included in the study.  </a:t>
            </a:r>
          </a:p>
          <a:p>
            <a:pPr marL="171450" indent="-171450">
              <a:buFont typeface="Arial" panose="020B0604020202020204" pitchFamily="34" charset="0"/>
              <a:buChar char="•"/>
            </a:pPr>
            <a:r>
              <a:rPr lang="en-US" dirty="0"/>
              <a:t>If the regression model uses drainage area above the gage in square miles as the predictor, then to estimate the skew coefficient for the basin you would take that basin’s drainage area, put it into the least-squares line as x*, and then get a value of Y*, which is the best-estimate of the skew coefficient for that basin.  </a:t>
            </a:r>
          </a:p>
          <a:p>
            <a:pPr marL="171450" indent="-171450">
              <a:buFont typeface="Arial" panose="020B0604020202020204" pitchFamily="34" charset="0"/>
              <a:buChar char="•"/>
            </a:pPr>
            <a:r>
              <a:rPr lang="en-US" dirty="0"/>
              <a:t>This is the most likely value of the skew coefficient for that basin given the model we built.</a:t>
            </a:r>
          </a:p>
          <a:p>
            <a:endParaRPr lang="en-US" dirty="0"/>
          </a:p>
          <a:p>
            <a:pPr marL="171450" indent="-171450">
              <a:buFont typeface="Arial" panose="020B0604020202020204" pitchFamily="34" charset="0"/>
              <a:buChar char="•"/>
            </a:pPr>
            <a:r>
              <a:rPr lang="en-US" dirty="0"/>
              <a:t>We can say that this is the most likely value because of the distribution of the error terms, and the conditional distribution of Y | X.  </a:t>
            </a:r>
          </a:p>
          <a:p>
            <a:pPr marL="171450" indent="-171450">
              <a:buFont typeface="Arial" panose="020B0604020202020204" pitchFamily="34" charset="0"/>
              <a:buChar char="•"/>
            </a:pPr>
            <a:r>
              <a:rPr lang="en-US" dirty="0"/>
              <a:t>We have assumed, and checked, that the errors are normally-distributed.  </a:t>
            </a:r>
          </a:p>
          <a:p>
            <a:pPr marL="171450" indent="-171450">
              <a:buFont typeface="Arial" panose="020B0604020202020204" pitchFamily="34" charset="0"/>
              <a:buChar char="•"/>
            </a:pPr>
            <a:r>
              <a:rPr lang="en-US" dirty="0"/>
              <a:t>The normal distribution has a mode, or most likely value, at its mean.  </a:t>
            </a:r>
          </a:p>
          <a:p>
            <a:pPr marL="171450" indent="-171450">
              <a:buFont typeface="Arial" panose="020B0604020202020204" pitchFamily="34" charset="0"/>
              <a:buChar char="•"/>
            </a:pPr>
            <a:r>
              <a:rPr lang="en-US" dirty="0"/>
              <a:t>We know that the errors have a mean of zero, so the most likely value from the model occurs when the error is zero.</a:t>
            </a:r>
          </a:p>
          <a:p>
            <a:endParaRPr lang="en-US" dirty="0"/>
          </a:p>
          <a:p>
            <a:endParaRPr lang="en-US" dirty="0"/>
          </a:p>
        </p:txBody>
      </p:sp>
      <p:sp>
        <p:nvSpPr>
          <p:cNvPr id="4" name="Slide Number Placeholder 3"/>
          <p:cNvSpPr>
            <a:spLocks noGrp="1"/>
          </p:cNvSpPr>
          <p:nvPr>
            <p:ph type="sldNum" sz="quarter" idx="5"/>
          </p:nvPr>
        </p:nvSpPr>
        <p:spPr/>
        <p:txBody>
          <a:bodyPr/>
          <a:lstStyle/>
          <a:p>
            <a:fld id="{9354E02B-12CF-4F13-97C2-0BF4AA178141}" type="slidenum">
              <a:rPr lang="en-US" smtClean="0"/>
              <a:t>38</a:t>
            </a:fld>
            <a:endParaRPr lang="en-US"/>
          </a:p>
        </p:txBody>
      </p:sp>
    </p:spTree>
    <p:extLst>
      <p:ext uri="{BB962C8B-B14F-4D97-AF65-F5344CB8AC3E}">
        <p14:creationId xmlns:p14="http://schemas.microsoft.com/office/powerpoint/2010/main" val="425614496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We know that according to the distribution of the residuals in our model that the error in predicting with the model should be close to zero.  </a:t>
            </a:r>
          </a:p>
          <a:p>
            <a:pPr marL="171450" indent="-171450">
              <a:buFont typeface="Arial" panose="020B0604020202020204" pitchFamily="34" charset="0"/>
              <a:buChar char="•"/>
            </a:pPr>
            <a:r>
              <a:rPr lang="en-US" dirty="0"/>
              <a:t>However, the model still contains uncertainty, because unless our model R</a:t>
            </a:r>
            <a:r>
              <a:rPr lang="en-US" baseline="30000" dirty="0"/>
              <a:t>2</a:t>
            </a:r>
            <a:r>
              <a:rPr lang="en-US" dirty="0"/>
              <a:t> is 1, there is still unexplained variability in our response variable.</a:t>
            </a:r>
          </a:p>
          <a:p>
            <a:endParaRPr lang="en-US" dirty="0"/>
          </a:p>
          <a:p>
            <a:r>
              <a:rPr lang="en-US" dirty="0"/>
              <a:t>There are two things we are often interested in understanding once we have fit and checked our model.</a:t>
            </a:r>
          </a:p>
          <a:p>
            <a:endParaRPr lang="en-US" dirty="0"/>
          </a:p>
          <a:p>
            <a:pPr marL="171450" indent="-171450">
              <a:buFont typeface="Arial" panose="020B0604020202020204" pitchFamily="34" charset="0"/>
              <a:buChar char="•"/>
            </a:pPr>
            <a:r>
              <a:rPr lang="en-US" dirty="0"/>
              <a:t>The first is the question of estimation.</a:t>
            </a:r>
          </a:p>
          <a:p>
            <a:pPr marL="171450" indent="-171450">
              <a:buFont typeface="Arial" panose="020B0604020202020204" pitchFamily="34" charset="0"/>
              <a:buChar char="•"/>
            </a:pPr>
            <a:r>
              <a:rPr lang="en-US" dirty="0"/>
              <a:t>This asks, “what is the mean value of the response variable Y for the entire population that has a predictor value of x*?” </a:t>
            </a:r>
          </a:p>
          <a:p>
            <a:pPr marL="171450" indent="-171450">
              <a:buFont typeface="Arial" panose="020B0604020202020204" pitchFamily="34" charset="0"/>
              <a:buChar char="•"/>
            </a:pPr>
            <a:r>
              <a:rPr lang="en-US" dirty="0"/>
              <a:t>We are uncertain about the true value because of uncertainty in the model parameters.</a:t>
            </a:r>
          </a:p>
          <a:p>
            <a:pPr marL="171450" indent="-171450">
              <a:buFont typeface="Arial" panose="020B0604020202020204" pitchFamily="34" charset="0"/>
              <a:buChar char="•"/>
            </a:pPr>
            <a:r>
              <a:rPr lang="en-US" dirty="0"/>
              <a:t>We talk about a range that contains the true value some percentage of the time, and refer to that as a confidence interval.  </a:t>
            </a:r>
          </a:p>
          <a:p>
            <a:pPr marL="171450" indent="-171450">
              <a:buFont typeface="Arial" panose="020B0604020202020204" pitchFamily="34" charset="0"/>
              <a:buChar char="•"/>
            </a:pPr>
            <a:r>
              <a:rPr lang="en-US" dirty="0"/>
              <a:t>For example, we might say that the range 2.5-5.5 contains the population mean for a predictor value of 10, 95% of the time.  </a:t>
            </a:r>
          </a:p>
          <a:p>
            <a:pPr marL="171450" indent="-171450">
              <a:buFont typeface="Arial" panose="020B0604020202020204" pitchFamily="34" charset="0"/>
              <a:buChar char="•"/>
            </a:pPr>
            <a:r>
              <a:rPr lang="en-US" dirty="0"/>
              <a:t>This would be the 95% confidence interval for the population mean given x* = 10.</a:t>
            </a:r>
          </a:p>
          <a:p>
            <a:endParaRPr lang="en-US" dirty="0"/>
          </a:p>
          <a:p>
            <a:pPr marL="171450" indent="-171450">
              <a:buFont typeface="Arial" panose="020B0604020202020204" pitchFamily="34" charset="0"/>
              <a:buChar char="•"/>
            </a:pPr>
            <a:r>
              <a:rPr lang="en-US" dirty="0"/>
              <a:t>The second question is that of prediction. </a:t>
            </a:r>
          </a:p>
          <a:p>
            <a:pPr marL="171450" indent="-171450">
              <a:buFont typeface="Arial" panose="020B0604020202020204" pitchFamily="34" charset="0"/>
              <a:buChar char="•"/>
            </a:pPr>
            <a:r>
              <a:rPr lang="en-US" dirty="0"/>
              <a:t>This asks, “what is the response of this specific outcome when its predictor is x*?”  </a:t>
            </a:r>
          </a:p>
          <a:p>
            <a:pPr marL="171450" indent="-171450">
              <a:buFont typeface="Arial" panose="020B0604020202020204" pitchFamily="34" charset="0"/>
              <a:buChar char="•"/>
            </a:pPr>
            <a:r>
              <a:rPr lang="en-US" dirty="0"/>
              <a:t>We are uncertain about the true value because of uncertainty in the parameters in our model, but also the residual error.  </a:t>
            </a:r>
          </a:p>
          <a:p>
            <a:pPr marL="171450" indent="-171450">
              <a:buFont typeface="Arial" panose="020B0604020202020204" pitchFamily="34" charset="0"/>
              <a:buChar char="•"/>
            </a:pPr>
            <a:r>
              <a:rPr lang="en-US" dirty="0"/>
              <a:t>Again, we provide a range that contains the true value some percentage of the time, but in this case, refer to it as a prediction interval.  </a:t>
            </a:r>
          </a:p>
          <a:p>
            <a:pPr marL="171450" indent="-171450">
              <a:buFont typeface="Arial" panose="020B0604020202020204" pitchFamily="34" charset="0"/>
              <a:buChar char="•"/>
            </a:pPr>
            <a:r>
              <a:rPr lang="en-US" dirty="0"/>
              <a:t>For example, we might say that the range 1.1-7.8 contains the true value of Y for a predictor value of 10, 95% of the time.  </a:t>
            </a:r>
          </a:p>
          <a:p>
            <a:pPr marL="171450" indent="-171450">
              <a:buFont typeface="Arial" panose="020B0604020202020204" pitchFamily="34" charset="0"/>
              <a:buChar char="•"/>
            </a:pPr>
            <a:r>
              <a:rPr lang="en-US" dirty="0"/>
              <a:t>This would be the 95% prediction interval for the response given x* = 10.</a:t>
            </a:r>
          </a:p>
          <a:p>
            <a:endParaRPr lang="en-US" dirty="0"/>
          </a:p>
          <a:p>
            <a:r>
              <a:rPr lang="en-US" dirty="0"/>
              <a:t>Typically, the prediction interval is the more useful of these two intervals, because we are usually more interested in the uncertainty in predicting a single outcome, than we are in the population mean at a specific value.</a:t>
            </a:r>
          </a:p>
        </p:txBody>
      </p:sp>
      <p:sp>
        <p:nvSpPr>
          <p:cNvPr id="4" name="Slide Number Placeholder 3"/>
          <p:cNvSpPr>
            <a:spLocks noGrp="1"/>
          </p:cNvSpPr>
          <p:nvPr>
            <p:ph type="sldNum" sz="quarter" idx="5"/>
          </p:nvPr>
        </p:nvSpPr>
        <p:spPr/>
        <p:txBody>
          <a:bodyPr/>
          <a:lstStyle/>
          <a:p>
            <a:fld id="{9354E02B-12CF-4F13-97C2-0BF4AA178141}" type="slidenum">
              <a:rPr lang="en-US" smtClean="0"/>
              <a:t>39</a:t>
            </a:fld>
            <a:endParaRPr lang="en-US"/>
          </a:p>
        </p:txBody>
      </p:sp>
    </p:spTree>
    <p:extLst>
      <p:ext uri="{BB962C8B-B14F-4D97-AF65-F5344CB8AC3E}">
        <p14:creationId xmlns:p14="http://schemas.microsoft.com/office/powerpoint/2010/main" val="26960564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For any straight line you draw, or any value of beta-naught and beta-one, unless your data make a perfect line, there will be some error left over.</a:t>
            </a:r>
          </a:p>
          <a:p>
            <a:pPr marL="171450" indent="-171450">
              <a:buFont typeface="Arial" panose="020B0604020202020204" pitchFamily="34" charset="0"/>
              <a:buChar char="•"/>
            </a:pPr>
            <a:r>
              <a:rPr lang="en-US" dirty="0"/>
              <a:t>At each point, you can apply the regression model by plugging in the observed x-value and getting a predicted y-value.  </a:t>
            </a:r>
          </a:p>
          <a:p>
            <a:pPr marL="171450" indent="-171450">
              <a:buFont typeface="Arial" panose="020B0604020202020204" pitchFamily="34" charset="0"/>
              <a:buChar char="•"/>
            </a:pPr>
            <a:r>
              <a:rPr lang="en-US" dirty="0"/>
              <a:t>The predicted value is labeled as y with a circumflex accent.  Usually, we just shortcut this by calling it y-hat.  </a:t>
            </a:r>
          </a:p>
          <a:p>
            <a:pPr marL="171450" indent="-171450">
              <a:buFont typeface="Arial" panose="020B0604020202020204" pitchFamily="34" charset="0"/>
              <a:buChar char="•"/>
            </a:pPr>
            <a:r>
              <a:rPr lang="en-US" dirty="0"/>
              <a:t>The circumflex accent is usually used for estimators, as in the estimated value of y.</a:t>
            </a:r>
          </a:p>
          <a:p>
            <a:pPr marL="171450" indent="-171450">
              <a:buFont typeface="Arial" panose="020B0604020202020204" pitchFamily="34" charset="0"/>
              <a:buChar char="•"/>
            </a:pPr>
            <a:r>
              <a:rPr lang="en-US" dirty="0"/>
              <a:t>You can take the difference between the observed y-value and the predicted y-value to get the error of the prediction at that point.  </a:t>
            </a:r>
          </a:p>
          <a:p>
            <a:pPr marL="171450" indent="-171450">
              <a:buFont typeface="Arial" panose="020B0604020202020204" pitchFamily="34" charset="0"/>
              <a:buChar char="•"/>
            </a:pPr>
            <a:r>
              <a:rPr lang="en-US" dirty="0"/>
              <a:t>In regression we call this error the residual, here labeled r.  </a:t>
            </a:r>
          </a:p>
          <a:p>
            <a:pPr marL="171450" indent="-171450">
              <a:buFont typeface="Arial" panose="020B0604020202020204" pitchFamily="34" charset="0"/>
              <a:buChar char="•"/>
            </a:pPr>
            <a:r>
              <a:rPr lang="en-US" dirty="0"/>
              <a:t>Truth be told, the residuals are what regression is all about.</a:t>
            </a:r>
          </a:p>
        </p:txBody>
      </p:sp>
      <p:sp>
        <p:nvSpPr>
          <p:cNvPr id="4" name="Slide Number Placeholder 3"/>
          <p:cNvSpPr>
            <a:spLocks noGrp="1"/>
          </p:cNvSpPr>
          <p:nvPr>
            <p:ph type="sldNum" sz="quarter" idx="5"/>
          </p:nvPr>
        </p:nvSpPr>
        <p:spPr/>
        <p:txBody>
          <a:bodyPr/>
          <a:lstStyle/>
          <a:p>
            <a:fld id="{9354E02B-12CF-4F13-97C2-0BF4AA178141}" type="slidenum">
              <a:rPr lang="en-US" smtClean="0"/>
              <a:t>4</a:t>
            </a:fld>
            <a:endParaRPr lang="en-US"/>
          </a:p>
        </p:txBody>
      </p:sp>
    </p:spTree>
    <p:extLst>
      <p:ext uri="{BB962C8B-B14F-4D97-AF65-F5344CB8AC3E}">
        <p14:creationId xmlns:p14="http://schemas.microsoft.com/office/powerpoint/2010/main" val="5002387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confidence interval tells us how precise our estimate is of the mean response.  </a:t>
            </a:r>
          </a:p>
          <a:p>
            <a:pPr marL="171450" indent="-171450">
              <a:buFont typeface="Arial" panose="020B0604020202020204" pitchFamily="34" charset="0"/>
              <a:buChar char="•"/>
            </a:pPr>
            <a:r>
              <a:rPr lang="en-US" dirty="0"/>
              <a:t>We usually choose some significance level, for example 5%. </a:t>
            </a:r>
          </a:p>
          <a:p>
            <a:pPr marL="171450" indent="-171450">
              <a:buFont typeface="Arial" panose="020B0604020202020204" pitchFamily="34" charset="0"/>
              <a:buChar char="•"/>
            </a:pPr>
            <a:r>
              <a:rPr lang="en-US" dirty="0"/>
              <a:t>For the selected significance level, the corresponding width of the confidence intervals contains the true population mean with a probability of one minus that significance level, in this case 95%.</a:t>
            </a:r>
          </a:p>
          <a:p>
            <a:endParaRPr lang="en-US" dirty="0"/>
          </a:p>
          <a:p>
            <a:pPr marL="171450" indent="-171450">
              <a:buFont typeface="Arial" panose="020B0604020202020204" pitchFamily="34" charset="0"/>
              <a:buChar char="•"/>
            </a:pPr>
            <a:r>
              <a:rPr lang="en-US" dirty="0"/>
              <a:t>There is uncertainty in the mean response because of imperfect estimation of the regression coefficients.  </a:t>
            </a:r>
          </a:p>
          <a:p>
            <a:pPr marL="171450" indent="-171450">
              <a:buFont typeface="Arial" panose="020B0604020202020204" pitchFamily="34" charset="0"/>
              <a:buChar char="•"/>
            </a:pPr>
            <a:r>
              <a:rPr lang="en-US" dirty="0"/>
              <a:t>On the left is an example of how the confidence intervals around a least-squares line looks.  </a:t>
            </a:r>
          </a:p>
          <a:p>
            <a:pPr marL="171450" indent="-171450">
              <a:buFont typeface="Arial" panose="020B0604020202020204" pitchFamily="34" charset="0"/>
              <a:buChar char="•"/>
            </a:pPr>
            <a:r>
              <a:rPr lang="en-US" dirty="0"/>
              <a:t>This shows the precision, or confidence, in our ability to estimate the mean response for any x*.  </a:t>
            </a:r>
          </a:p>
          <a:p>
            <a:pPr marL="171450" indent="-171450">
              <a:buFont typeface="Arial" panose="020B0604020202020204" pitchFamily="34" charset="0"/>
              <a:buChar char="•"/>
            </a:pPr>
            <a:r>
              <a:rPr lang="en-US" dirty="0"/>
              <a:t>Note that the intervals get the narrowest at x* equal to the mean observed value of x, and flare out from there. </a:t>
            </a:r>
          </a:p>
          <a:p>
            <a:endParaRPr lang="en-US" dirty="0"/>
          </a:p>
          <a:p>
            <a:pPr marL="171450" indent="-171450">
              <a:buFont typeface="Arial" panose="020B0604020202020204" pitchFamily="34" charset="0"/>
              <a:buChar char="•"/>
            </a:pPr>
            <a:r>
              <a:rPr lang="en-US" dirty="0"/>
              <a:t>Note that this only talks about the uncertainty in the </a:t>
            </a:r>
            <a:r>
              <a:rPr lang="en-US" u="sng" dirty="0"/>
              <a:t>mean of the estimate</a:t>
            </a:r>
            <a:r>
              <a:rPr lang="en-US" dirty="0"/>
              <a:t>, not about the range of hypothetical values that might occur.  </a:t>
            </a:r>
          </a:p>
          <a:p>
            <a:pPr marL="171450" indent="-171450">
              <a:buFont typeface="Arial" panose="020B0604020202020204" pitchFamily="34" charset="0"/>
              <a:buChar char="•"/>
            </a:pPr>
            <a:r>
              <a:rPr lang="en-US" dirty="0"/>
              <a:t>It is less sensitive to the assumption we made previously that the errors are normally distributed, because </a:t>
            </a:r>
            <a:r>
              <a:rPr lang="en-US" u="sng" dirty="0"/>
              <a:t>we are not considering the residual error</a:t>
            </a:r>
            <a:r>
              <a:rPr lang="en-US" dirty="0"/>
              <a:t>.</a:t>
            </a:r>
          </a:p>
        </p:txBody>
      </p:sp>
      <p:sp>
        <p:nvSpPr>
          <p:cNvPr id="4" name="Slide Number Placeholder 3"/>
          <p:cNvSpPr>
            <a:spLocks noGrp="1"/>
          </p:cNvSpPr>
          <p:nvPr>
            <p:ph type="sldNum" sz="quarter" idx="5"/>
          </p:nvPr>
        </p:nvSpPr>
        <p:spPr/>
        <p:txBody>
          <a:bodyPr/>
          <a:lstStyle/>
          <a:p>
            <a:fld id="{9354E02B-12CF-4F13-97C2-0BF4AA178141}" type="slidenum">
              <a:rPr lang="en-US" smtClean="0"/>
              <a:t>40</a:t>
            </a:fld>
            <a:endParaRPr lang="en-US"/>
          </a:p>
        </p:txBody>
      </p:sp>
    </p:spTree>
    <p:extLst>
      <p:ext uri="{BB962C8B-B14F-4D97-AF65-F5344CB8AC3E}">
        <p14:creationId xmlns:p14="http://schemas.microsoft.com/office/powerpoint/2010/main" val="368867154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prediction interval gives a sense of precision on some yet-to-be observed x*.  </a:t>
            </a:r>
          </a:p>
          <a:p>
            <a:pPr marL="171450" indent="-171450">
              <a:buFont typeface="Arial" panose="020B0604020202020204" pitchFamily="34" charset="0"/>
              <a:buChar char="•"/>
            </a:pPr>
            <a:r>
              <a:rPr lang="en-US" dirty="0"/>
              <a:t>It is affected not only by uncertainty in the coefficients for the line, but also because the residual error comes into play as well.  </a:t>
            </a:r>
          </a:p>
          <a:p>
            <a:pPr marL="171450" indent="-171450">
              <a:buFont typeface="Arial" panose="020B0604020202020204" pitchFamily="34" charset="0"/>
              <a:buChar char="•"/>
            </a:pPr>
            <a:r>
              <a:rPr lang="en-US" dirty="0"/>
              <a:t>Recall that the full regression equation contains not only the least-squares line but also the additive error term on the end.</a:t>
            </a:r>
          </a:p>
          <a:p>
            <a:endParaRPr lang="en-US" dirty="0"/>
          </a:p>
          <a:p>
            <a:pPr marL="171450" indent="-171450">
              <a:buFont typeface="Arial" panose="020B0604020202020204" pitchFamily="34" charset="0"/>
              <a:buChar char="•"/>
            </a:pPr>
            <a:r>
              <a:rPr lang="en-US" dirty="0"/>
              <a:t>The plot on the right shows the prediction interval for all x*.  </a:t>
            </a:r>
          </a:p>
          <a:p>
            <a:pPr marL="171450" indent="-171450">
              <a:buFont typeface="Arial" panose="020B0604020202020204" pitchFamily="34" charset="0"/>
              <a:buChar char="•"/>
            </a:pPr>
            <a:r>
              <a:rPr lang="en-US" dirty="0"/>
              <a:t>What you can see is that it minimizes at the mean of x and expands outward from there.</a:t>
            </a:r>
          </a:p>
          <a:p>
            <a:pPr marL="171450" indent="-171450">
              <a:buFont typeface="Arial" panose="020B0604020202020204" pitchFamily="34" charset="0"/>
              <a:buChar char="•"/>
            </a:pPr>
            <a:r>
              <a:rPr lang="en-US" dirty="0"/>
              <a:t>Note that in comparison to the confidence intervals on the left that the prediction intervals are much wider.  </a:t>
            </a:r>
          </a:p>
          <a:p>
            <a:pPr marL="171450" indent="-171450">
              <a:buFont typeface="Arial" panose="020B0604020202020204" pitchFamily="34" charset="0"/>
              <a:buChar char="•"/>
            </a:pPr>
            <a:r>
              <a:rPr lang="en-US" dirty="0"/>
              <a:t>This is because the first one does not include residual error, but the second one does. </a:t>
            </a:r>
          </a:p>
          <a:p>
            <a:pPr marL="171450" indent="-171450">
              <a:buFont typeface="Arial" panose="020B0604020202020204" pitchFamily="34" charset="0"/>
              <a:buChar char="•"/>
            </a:pPr>
            <a:r>
              <a:rPr lang="en-US" dirty="0"/>
              <a:t>It is more sensitive to the assumption we made previously that the errors are normally distributed, because </a:t>
            </a:r>
            <a:r>
              <a:rPr lang="en-US" u="sng" dirty="0"/>
              <a:t>the residual error is now included</a:t>
            </a:r>
            <a:r>
              <a:rPr lang="en-US" dirty="0"/>
              <a:t>.</a:t>
            </a:r>
          </a:p>
        </p:txBody>
      </p:sp>
      <p:sp>
        <p:nvSpPr>
          <p:cNvPr id="4" name="Slide Number Placeholder 3"/>
          <p:cNvSpPr>
            <a:spLocks noGrp="1"/>
          </p:cNvSpPr>
          <p:nvPr>
            <p:ph type="sldNum" sz="quarter" idx="5"/>
          </p:nvPr>
        </p:nvSpPr>
        <p:spPr/>
        <p:txBody>
          <a:bodyPr/>
          <a:lstStyle/>
          <a:p>
            <a:fld id="{9354E02B-12CF-4F13-97C2-0BF4AA178141}" type="slidenum">
              <a:rPr lang="en-US" smtClean="0"/>
              <a:t>41</a:t>
            </a:fld>
            <a:endParaRPr lang="en-US"/>
          </a:p>
        </p:txBody>
      </p:sp>
    </p:spTree>
    <p:extLst>
      <p:ext uri="{BB962C8B-B14F-4D97-AF65-F5344CB8AC3E}">
        <p14:creationId xmlns:p14="http://schemas.microsoft.com/office/powerpoint/2010/main" val="345331461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Here are the equations for computing the confidence interval and prediction interval.  I want you to get a conceptual feel for these, because in practice software like R will compute these for you.  </a:t>
            </a:r>
          </a:p>
          <a:p>
            <a:pPr marL="171450" indent="-171450">
              <a:buFont typeface="Arial" panose="020B0604020202020204" pitchFamily="34" charset="0"/>
              <a:buChar char="•"/>
            </a:pPr>
            <a:r>
              <a:rPr lang="en-US" dirty="0"/>
              <a:t>They are similar with one key difference.</a:t>
            </a:r>
          </a:p>
          <a:p>
            <a:pPr marL="171450" indent="-171450">
              <a:buFont typeface="Arial" panose="020B0604020202020204" pitchFamily="34" charset="0"/>
              <a:buChar char="•"/>
            </a:pPr>
            <a:r>
              <a:rPr lang="en-US" dirty="0"/>
              <a:t>The intervals are centered at the same value, which is the value of the least-squares line at x*, except we interpret these intervals differently and use a different symbol to represent where the center of the interval is.</a:t>
            </a:r>
          </a:p>
          <a:p>
            <a:endParaRPr lang="en-US" dirty="0"/>
          </a:p>
          <a:p>
            <a:pPr marL="171450" indent="-171450">
              <a:buFont typeface="Arial" panose="020B0604020202020204" pitchFamily="34" charset="0"/>
              <a:buChar char="•"/>
            </a:pPr>
            <a:r>
              <a:rPr lang="en-US" dirty="0"/>
              <a:t>What I want to bring to your attention are t, and the form of the expression under the radical.</a:t>
            </a:r>
          </a:p>
          <a:p>
            <a:pPr marL="171450" indent="-171450">
              <a:buFont typeface="Arial" panose="020B0604020202020204" pitchFamily="34" charset="0"/>
              <a:buChar char="•"/>
            </a:pPr>
            <a:r>
              <a:rPr lang="en-US" dirty="0"/>
              <a:t>The t-value is a critical value t-statistic for the selected significance level.  </a:t>
            </a:r>
          </a:p>
          <a:p>
            <a:pPr marL="171450" indent="-171450">
              <a:buFont typeface="Arial" panose="020B0604020202020204" pitchFamily="34" charset="0"/>
              <a:buChar char="•"/>
            </a:pPr>
            <a:r>
              <a:rPr lang="en-US" dirty="0"/>
              <a:t>You will choose how wide of an interval that you want in terms of a percentage, for example, 95% coverage.  </a:t>
            </a:r>
          </a:p>
          <a:p>
            <a:pPr marL="171450" indent="-171450">
              <a:buFont typeface="Arial" panose="020B0604020202020204" pitchFamily="34" charset="0"/>
              <a:buChar char="•"/>
            </a:pPr>
            <a:r>
              <a:rPr lang="en-US" dirty="0"/>
              <a:t>Then, based on the sample size n, you will consult your trusty t-table and find the associated t-statistic.  </a:t>
            </a:r>
          </a:p>
          <a:p>
            <a:pPr marL="171450" indent="-171450">
              <a:buFont typeface="Arial" panose="020B0604020202020204" pitchFamily="34" charset="0"/>
              <a:buChar char="•"/>
            </a:pPr>
            <a:r>
              <a:rPr lang="en-US" dirty="0"/>
              <a:t>This sets how wide the interval will be based on your selected coverage.</a:t>
            </a:r>
          </a:p>
          <a:p>
            <a:endParaRPr lang="en-US" dirty="0"/>
          </a:p>
        </p:txBody>
      </p:sp>
      <p:sp>
        <p:nvSpPr>
          <p:cNvPr id="4" name="Slide Number Placeholder 3"/>
          <p:cNvSpPr>
            <a:spLocks noGrp="1"/>
          </p:cNvSpPr>
          <p:nvPr>
            <p:ph type="sldNum" sz="quarter" idx="5"/>
          </p:nvPr>
        </p:nvSpPr>
        <p:spPr/>
        <p:txBody>
          <a:bodyPr/>
          <a:lstStyle/>
          <a:p>
            <a:fld id="{9354E02B-12CF-4F13-97C2-0BF4AA178141}" type="slidenum">
              <a:rPr lang="en-US" smtClean="0"/>
              <a:t>42</a:t>
            </a:fld>
            <a:endParaRPr lang="en-US"/>
          </a:p>
        </p:txBody>
      </p:sp>
    </p:spTree>
    <p:extLst>
      <p:ext uri="{BB962C8B-B14F-4D97-AF65-F5344CB8AC3E}">
        <p14:creationId xmlns:p14="http://schemas.microsoft.com/office/powerpoint/2010/main" val="187886551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Nowadays we usually use software to compute this for us, but many of us have spent years looking at the tables in the front or back of our statistics textbooks to go hunting for our t-values.</a:t>
            </a:r>
          </a:p>
          <a:p>
            <a:endParaRPr lang="en-US" dirty="0"/>
          </a:p>
          <a:p>
            <a:r>
              <a:rPr lang="en-US" dirty="0"/>
              <a:t>Let’s assume our selected confidence level is 95%, and our model sample size is 9.  </a:t>
            </a:r>
          </a:p>
          <a:p>
            <a:r>
              <a:rPr lang="en-US" dirty="0"/>
              <a:t>Our number of degrees of freedom is 7, because we lose one each for estimating the intercept and coefficient of the model (n – 2 = 7).  </a:t>
            </a:r>
          </a:p>
          <a:p>
            <a:r>
              <a:rPr lang="en-US" dirty="0"/>
              <a:t>This means we are looking at the 6</a:t>
            </a:r>
            <a:r>
              <a:rPr lang="en-US" baseline="30000" dirty="0"/>
              <a:t>th</a:t>
            </a:r>
            <a:r>
              <a:rPr lang="en-US" dirty="0"/>
              <a:t> column of this table. </a:t>
            </a:r>
          </a:p>
          <a:p>
            <a:r>
              <a:rPr lang="en-US" dirty="0"/>
              <a:t>Our t-value is 2.365.</a:t>
            </a:r>
          </a:p>
        </p:txBody>
      </p:sp>
      <p:sp>
        <p:nvSpPr>
          <p:cNvPr id="4" name="Slide Number Placeholder 3"/>
          <p:cNvSpPr>
            <a:spLocks noGrp="1"/>
          </p:cNvSpPr>
          <p:nvPr>
            <p:ph type="sldNum" sz="quarter" idx="5"/>
          </p:nvPr>
        </p:nvSpPr>
        <p:spPr/>
        <p:txBody>
          <a:bodyPr/>
          <a:lstStyle/>
          <a:p>
            <a:fld id="{9354E02B-12CF-4F13-97C2-0BF4AA178141}" type="slidenum">
              <a:rPr lang="en-US" smtClean="0"/>
              <a:t>43</a:t>
            </a:fld>
            <a:endParaRPr lang="en-US"/>
          </a:p>
        </p:txBody>
      </p:sp>
    </p:spTree>
    <p:extLst>
      <p:ext uri="{BB962C8B-B14F-4D97-AF65-F5344CB8AC3E}">
        <p14:creationId xmlns:p14="http://schemas.microsoft.com/office/powerpoint/2010/main" val="91675990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Now let’s look at what makes these two intervals different.  </a:t>
            </a:r>
          </a:p>
          <a:p>
            <a:pPr marL="171450" indent="-171450">
              <a:buFont typeface="Arial" panose="020B0604020202020204" pitchFamily="34" charset="0"/>
              <a:buChar char="•"/>
            </a:pPr>
            <a:r>
              <a:rPr lang="en-US" dirty="0"/>
              <a:t>The key difference is underneath the radical.  </a:t>
            </a:r>
          </a:p>
          <a:p>
            <a:pPr marL="171450" indent="-171450">
              <a:buFont typeface="Arial" panose="020B0604020202020204" pitchFamily="34" charset="0"/>
              <a:buChar char="•"/>
            </a:pPr>
            <a:r>
              <a:rPr lang="en-US" dirty="0"/>
              <a:t>The confidence interval does not have the 1, but the prediction interval does.  </a:t>
            </a:r>
          </a:p>
          <a:p>
            <a:pPr marL="171450" indent="-171450">
              <a:buFont typeface="Arial" panose="020B0604020202020204" pitchFamily="34" charset="0"/>
              <a:buChar char="•"/>
            </a:pPr>
            <a:r>
              <a:rPr lang="en-US" dirty="0"/>
              <a:t>The impact of this is that the prediction interval will always be wider, because there is more uncertainty associated with predicting a random variable than with estimating a fixed parameter.  </a:t>
            </a:r>
          </a:p>
          <a:p>
            <a:pPr marL="171450" indent="-171450">
              <a:buFont typeface="Arial" panose="020B0604020202020204" pitchFamily="34" charset="0"/>
              <a:buChar char="•"/>
            </a:pPr>
            <a:r>
              <a:rPr lang="en-US" dirty="0"/>
              <a:t>The population mean is a fixed parameter.  </a:t>
            </a:r>
          </a:p>
          <a:p>
            <a:pPr marL="171450" indent="-171450">
              <a:buFont typeface="Arial" panose="020B0604020202020204" pitchFamily="34" charset="0"/>
              <a:buChar char="•"/>
            </a:pPr>
            <a:r>
              <a:rPr lang="en-US" dirty="0"/>
              <a:t>The outcome of Y* for a given x* is a random variable.</a:t>
            </a:r>
          </a:p>
        </p:txBody>
      </p:sp>
      <p:sp>
        <p:nvSpPr>
          <p:cNvPr id="4" name="Slide Number Placeholder 3"/>
          <p:cNvSpPr>
            <a:spLocks noGrp="1"/>
          </p:cNvSpPr>
          <p:nvPr>
            <p:ph type="sldNum" sz="quarter" idx="5"/>
          </p:nvPr>
        </p:nvSpPr>
        <p:spPr/>
        <p:txBody>
          <a:bodyPr/>
          <a:lstStyle/>
          <a:p>
            <a:fld id="{9354E02B-12CF-4F13-97C2-0BF4AA178141}" type="slidenum">
              <a:rPr lang="en-US" smtClean="0"/>
              <a:t>44</a:t>
            </a:fld>
            <a:endParaRPr lang="en-US"/>
          </a:p>
        </p:txBody>
      </p:sp>
    </p:spTree>
    <p:extLst>
      <p:ext uri="{BB962C8B-B14F-4D97-AF65-F5344CB8AC3E}">
        <p14:creationId xmlns:p14="http://schemas.microsoft.com/office/powerpoint/2010/main" val="41803230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Normally when we are modelling we are in an environment that makes prediction straightforward.  In R, once you have your model fit to some data and you’ve checked your assumptions, you can make predictions by passing your fitted regression model to the “predict” function.</a:t>
            </a:r>
          </a:p>
          <a:p>
            <a:endParaRPr lang="en-US" dirty="0"/>
          </a:p>
          <a:p>
            <a:r>
              <a:rPr lang="en-US" dirty="0"/>
              <a:t>The predict function takes an extra parameter called </a:t>
            </a:r>
            <a:r>
              <a:rPr lang="en-US" dirty="0" err="1"/>
              <a:t>newdata</a:t>
            </a:r>
            <a:r>
              <a:rPr lang="en-US" dirty="0"/>
              <a:t>, that asks you where you want to make the predictions.  It also lets you set what kind of interval you want, with “none” providing the best-estimate.  It lets you set the significance level as well, although the default value of 0.95 is generally fine to use.  There are several other options that you can accept the defaults on.</a:t>
            </a:r>
          </a:p>
        </p:txBody>
      </p:sp>
      <p:sp>
        <p:nvSpPr>
          <p:cNvPr id="4" name="Slide Number Placeholder 3"/>
          <p:cNvSpPr>
            <a:spLocks noGrp="1"/>
          </p:cNvSpPr>
          <p:nvPr>
            <p:ph type="sldNum" sz="quarter" idx="5"/>
          </p:nvPr>
        </p:nvSpPr>
        <p:spPr/>
        <p:txBody>
          <a:bodyPr/>
          <a:lstStyle/>
          <a:p>
            <a:fld id="{9354E02B-12CF-4F13-97C2-0BF4AA178141}" type="slidenum">
              <a:rPr lang="en-US" smtClean="0"/>
              <a:t>45</a:t>
            </a:fld>
            <a:endParaRPr lang="en-US"/>
          </a:p>
        </p:txBody>
      </p:sp>
    </p:spTree>
    <p:extLst>
      <p:ext uri="{BB962C8B-B14F-4D97-AF65-F5344CB8AC3E}">
        <p14:creationId xmlns:p14="http://schemas.microsoft.com/office/powerpoint/2010/main" val="298766344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Here is the function in action.  </a:t>
            </a:r>
          </a:p>
          <a:p>
            <a:pPr marL="171450" indent="-171450">
              <a:buFont typeface="Arial" panose="020B0604020202020204" pitchFamily="34" charset="0"/>
              <a:buChar char="•"/>
            </a:pPr>
            <a:r>
              <a:rPr lang="en-US" dirty="0"/>
              <a:t>Don’t worry if you aren’t familiar with R yet, the workshop on this material will give you time to learn how some of these R functions work.</a:t>
            </a:r>
          </a:p>
          <a:p>
            <a:endParaRPr lang="en-US" dirty="0"/>
          </a:p>
          <a:p>
            <a:pPr marL="171450" indent="-171450">
              <a:buFont typeface="Arial" panose="020B0604020202020204" pitchFamily="34" charset="0"/>
              <a:buChar char="•"/>
            </a:pPr>
            <a:r>
              <a:rPr lang="en-US" dirty="0"/>
              <a:t>The first is an example of the prediction interval.</a:t>
            </a:r>
          </a:p>
          <a:p>
            <a:pPr marL="171450" indent="-171450">
              <a:buFont typeface="Arial" panose="020B0604020202020204" pitchFamily="34" charset="0"/>
              <a:buChar char="•"/>
            </a:pPr>
            <a:r>
              <a:rPr lang="en-US" dirty="0"/>
              <a:t>The name of our model fit object is “model1”, and then we give it a data frame with a new value for our predictor value.  </a:t>
            </a:r>
          </a:p>
          <a:p>
            <a:pPr marL="171450" indent="-171450">
              <a:buFont typeface="Arial" panose="020B0604020202020204" pitchFamily="34" charset="0"/>
              <a:buChar char="•"/>
            </a:pPr>
            <a:r>
              <a:rPr lang="en-US" dirty="0"/>
              <a:t>The new value is 1000, so the predictions will be made at x* = 1000.  </a:t>
            </a:r>
          </a:p>
          <a:p>
            <a:pPr marL="171450" indent="-171450">
              <a:buFont typeface="Arial" panose="020B0604020202020204" pitchFamily="34" charset="0"/>
              <a:buChar char="•"/>
            </a:pPr>
            <a:r>
              <a:rPr lang="en-US" dirty="0"/>
              <a:t>We ask it for the 95% prediction interval, remembering that the default value is 95%.</a:t>
            </a:r>
          </a:p>
          <a:p>
            <a:pPr marL="171450" indent="-171450">
              <a:buFont typeface="Arial" panose="020B0604020202020204" pitchFamily="34" charset="0"/>
              <a:buChar char="•"/>
            </a:pPr>
            <a:r>
              <a:rPr lang="en-US" dirty="0"/>
              <a:t>The result has three values: the fitted value or best estimate, the lower prediction interval, and the upper prediction interval.</a:t>
            </a:r>
          </a:p>
          <a:p>
            <a:endParaRPr lang="en-US" dirty="0"/>
          </a:p>
          <a:p>
            <a:pPr marL="171450" indent="-171450">
              <a:buFont typeface="Arial" panose="020B0604020202020204" pitchFamily="34" charset="0"/>
              <a:buChar char="•"/>
            </a:pPr>
            <a:r>
              <a:rPr lang="en-US" dirty="0"/>
              <a:t>Then for comparison’s sake, we also ask it for the confidence interval at x* = 1000.  </a:t>
            </a:r>
          </a:p>
          <a:p>
            <a:pPr marL="171450" indent="-171450">
              <a:buFont typeface="Arial" panose="020B0604020202020204" pitchFamily="34" charset="0"/>
              <a:buChar char="•"/>
            </a:pPr>
            <a:r>
              <a:rPr lang="en-US" dirty="0"/>
              <a:t>Note how everything else is the same, except we switch the interval argument to “confidence.”  </a:t>
            </a:r>
          </a:p>
          <a:p>
            <a:pPr marL="171450" indent="-171450">
              <a:buFont typeface="Arial" panose="020B0604020202020204" pitchFamily="34" charset="0"/>
              <a:buChar char="•"/>
            </a:pPr>
            <a:r>
              <a:rPr lang="en-US" dirty="0"/>
              <a:t>The result is printed on the next line.  </a:t>
            </a:r>
          </a:p>
          <a:p>
            <a:pPr marL="171450" indent="-171450">
              <a:buFont typeface="Arial" panose="020B0604020202020204" pitchFamily="34" charset="0"/>
              <a:buChar char="•"/>
            </a:pPr>
            <a:r>
              <a:rPr lang="en-US" dirty="0"/>
              <a:t>Note how much narrower the interval is.  We haven’t switched the confidence level for this, it is still 95%, but remember that the confidence interval will always be narrower than the prediction interval.</a:t>
            </a:r>
          </a:p>
        </p:txBody>
      </p:sp>
      <p:sp>
        <p:nvSpPr>
          <p:cNvPr id="4" name="Slide Number Placeholder 3"/>
          <p:cNvSpPr>
            <a:spLocks noGrp="1"/>
          </p:cNvSpPr>
          <p:nvPr>
            <p:ph type="sldNum" sz="quarter" idx="5"/>
          </p:nvPr>
        </p:nvSpPr>
        <p:spPr/>
        <p:txBody>
          <a:bodyPr/>
          <a:lstStyle/>
          <a:p>
            <a:fld id="{9354E02B-12CF-4F13-97C2-0BF4AA178141}" type="slidenum">
              <a:rPr lang="en-US" smtClean="0"/>
              <a:t>46</a:t>
            </a:fld>
            <a:endParaRPr lang="en-US"/>
          </a:p>
        </p:txBody>
      </p:sp>
    </p:spTree>
    <p:extLst>
      <p:ext uri="{BB962C8B-B14F-4D97-AF65-F5344CB8AC3E}">
        <p14:creationId xmlns:p14="http://schemas.microsoft.com/office/powerpoint/2010/main" val="354397676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video, we discussed making predictions using linear models.  The key points to take away from this video are:</a:t>
            </a:r>
          </a:p>
          <a:p>
            <a:pPr marL="171450" indent="-171450">
              <a:buFont typeface="Arial" panose="020B0604020202020204" pitchFamily="34" charset="0"/>
              <a:buChar char="•"/>
            </a:pPr>
            <a:r>
              <a:rPr lang="en-US" dirty="0"/>
              <a:t>Once a model has been fit to data and checked, it can be used to make several types of inferences:</a:t>
            </a:r>
          </a:p>
          <a:p>
            <a:pPr marL="628650" lvl="1" indent="-171450">
              <a:buFont typeface="Arial" panose="020B0604020202020204" pitchFamily="34" charset="0"/>
              <a:buChar char="•"/>
            </a:pPr>
            <a:r>
              <a:rPr lang="en-US" dirty="0"/>
              <a:t>We can make a best estimate of a response variable given a value of a predictor variable;</a:t>
            </a:r>
          </a:p>
          <a:p>
            <a:pPr marL="628650" lvl="1" indent="-171450">
              <a:buFont typeface="Arial" panose="020B0604020202020204" pitchFamily="34" charset="0"/>
              <a:buChar char="•"/>
            </a:pPr>
            <a:r>
              <a:rPr lang="en-US" dirty="0"/>
              <a:t>We can estimate the confidence interval of the population mean for a response given a value of a predictor variable; and,</a:t>
            </a:r>
          </a:p>
          <a:p>
            <a:pPr marL="628650" lvl="1" indent="-171450">
              <a:buFont typeface="Arial" panose="020B0604020202020204" pitchFamily="34" charset="0"/>
              <a:buChar char="•"/>
            </a:pPr>
            <a:r>
              <a:rPr lang="en-US" dirty="0"/>
              <a:t>We can estimate the prediction interval for a yet-unseen response given a value of a predictor variable</a:t>
            </a:r>
          </a:p>
        </p:txBody>
      </p:sp>
      <p:sp>
        <p:nvSpPr>
          <p:cNvPr id="4" name="Slide Number Placeholder 3"/>
          <p:cNvSpPr>
            <a:spLocks noGrp="1"/>
          </p:cNvSpPr>
          <p:nvPr>
            <p:ph type="sldNum" sz="quarter" idx="5"/>
          </p:nvPr>
        </p:nvSpPr>
        <p:spPr/>
        <p:txBody>
          <a:bodyPr/>
          <a:lstStyle/>
          <a:p>
            <a:fld id="{9354E02B-12CF-4F13-97C2-0BF4AA178141}" type="slidenum">
              <a:rPr lang="en-US" smtClean="0"/>
              <a:t>47</a:t>
            </a:fld>
            <a:endParaRPr lang="en-US"/>
          </a:p>
        </p:txBody>
      </p:sp>
    </p:spTree>
    <p:extLst>
      <p:ext uri="{BB962C8B-B14F-4D97-AF65-F5344CB8AC3E}">
        <p14:creationId xmlns:p14="http://schemas.microsoft.com/office/powerpoint/2010/main" val="7375600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any individual point, to get from the predicted value, y-hat, to the actual value, y, we must add in the residual for that point.</a:t>
            </a:r>
          </a:p>
          <a:p>
            <a:endParaRPr lang="en-US" dirty="0"/>
          </a:p>
        </p:txBody>
      </p:sp>
      <p:sp>
        <p:nvSpPr>
          <p:cNvPr id="4" name="Slide Number Placeholder 3"/>
          <p:cNvSpPr>
            <a:spLocks noGrp="1"/>
          </p:cNvSpPr>
          <p:nvPr>
            <p:ph type="sldNum" sz="quarter" idx="5"/>
          </p:nvPr>
        </p:nvSpPr>
        <p:spPr/>
        <p:txBody>
          <a:bodyPr/>
          <a:lstStyle/>
          <a:p>
            <a:fld id="{9354E02B-12CF-4F13-97C2-0BF4AA178141}" type="slidenum">
              <a:rPr lang="en-US" smtClean="0"/>
              <a:t>5</a:t>
            </a:fld>
            <a:endParaRPr lang="en-US"/>
          </a:p>
        </p:txBody>
      </p:sp>
    </p:spTree>
    <p:extLst>
      <p:ext uri="{BB962C8B-B14F-4D97-AF65-F5344CB8AC3E}">
        <p14:creationId xmlns:p14="http://schemas.microsoft.com/office/powerpoint/2010/main" val="38582947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Now say you have a model, and you want to predict the value of the response variable y given a value of x.</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For example, say you have constructed a model that predicts annual streamflow volume for a watershed using annual total precipitation as a predictor.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You then want to predict the annual streamflow volume for a hypothetical value of annual total precipitation of, say, 40 inches.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i="1" dirty="0"/>
              <a:t>You don’t know the residual value in this case, because the streamflow volume for your hypothetical rainfall has not been observed.</a:t>
            </a:r>
            <a:r>
              <a:rPr lang="en-US" i="0" dirty="0"/>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i="0" dirty="0"/>
              <a:t>You can only talk about the predicted value in terms of probability.  The outcome is random and therefore uncertain.</a:t>
            </a:r>
            <a:endParaRPr lang="en-US" dirty="0"/>
          </a:p>
        </p:txBody>
      </p:sp>
      <p:sp>
        <p:nvSpPr>
          <p:cNvPr id="4" name="Slide Number Placeholder 3"/>
          <p:cNvSpPr>
            <a:spLocks noGrp="1"/>
          </p:cNvSpPr>
          <p:nvPr>
            <p:ph type="sldNum" sz="quarter" idx="5"/>
          </p:nvPr>
        </p:nvSpPr>
        <p:spPr/>
        <p:txBody>
          <a:bodyPr/>
          <a:lstStyle/>
          <a:p>
            <a:fld id="{9354E02B-12CF-4F13-97C2-0BF4AA178141}" type="slidenum">
              <a:rPr lang="en-US" smtClean="0"/>
              <a:t>6</a:t>
            </a:fld>
            <a:endParaRPr lang="en-US"/>
          </a:p>
        </p:txBody>
      </p:sp>
    </p:spTree>
    <p:extLst>
      <p:ext uri="{BB962C8B-B14F-4D97-AF65-F5344CB8AC3E}">
        <p14:creationId xmlns:p14="http://schemas.microsoft.com/office/powerpoint/2010/main" val="19444430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On the left is a best-fit line through some data points in blue.  </a:t>
            </a:r>
          </a:p>
          <a:p>
            <a:pPr marL="171450" indent="-171450">
              <a:buFont typeface="Arial" panose="020B0604020202020204" pitchFamily="34" charset="0"/>
              <a:buChar char="•"/>
            </a:pPr>
            <a:r>
              <a:rPr lang="en-US" dirty="0"/>
              <a:t>This line has a slope and an intercept that minimize the total error between the points and the line in the y-direction.</a:t>
            </a:r>
          </a:p>
          <a:p>
            <a:pPr marL="171450" indent="-171450">
              <a:buFont typeface="Arial" panose="020B0604020202020204" pitchFamily="34" charset="0"/>
              <a:buChar char="•"/>
            </a:pPr>
            <a:r>
              <a:rPr lang="en-US" dirty="0"/>
              <a:t>When you take all the residuals, the left-over error from the regression, and plot them as a density, you get the result on the right.  </a:t>
            </a:r>
          </a:p>
          <a:p>
            <a:pPr marL="171450" indent="-171450">
              <a:buFont typeface="Arial" panose="020B0604020202020204" pitchFamily="34" charset="0"/>
              <a:buChar char="•"/>
            </a:pPr>
            <a:r>
              <a:rPr lang="en-US" dirty="0"/>
              <a:t>The density is a way to show the probability distribution empirically.</a:t>
            </a:r>
          </a:p>
          <a:p>
            <a:pPr marL="171450" indent="-171450">
              <a:buFont typeface="Arial" panose="020B0604020202020204" pitchFamily="34" charset="0"/>
              <a:buChar char="•"/>
            </a:pPr>
            <a:r>
              <a:rPr lang="en-US" dirty="0"/>
              <a:t>Each tic along the x-axis is one residual value.  </a:t>
            </a:r>
          </a:p>
          <a:p>
            <a:pPr marL="171450" indent="-171450">
              <a:buFont typeface="Arial" panose="020B0604020202020204" pitchFamily="34" charset="0"/>
              <a:buChar char="•"/>
            </a:pPr>
            <a:r>
              <a:rPr lang="en-US" dirty="0"/>
              <a:t>The density gives a relative sense of how frequent those residual values are, with a higher density value meaning those values come up more often.</a:t>
            </a:r>
          </a:p>
          <a:p>
            <a:pPr marL="0" indent="0">
              <a:buFont typeface="Arial" panose="020B0604020202020204" pitchFamily="34" charset="0"/>
              <a:buNone/>
            </a:pPr>
            <a:endParaRPr lang="en-US" dirty="0"/>
          </a:p>
          <a:p>
            <a:pPr marL="171450" indent="-171450">
              <a:buFont typeface="Arial" panose="020B0604020202020204" pitchFamily="34" charset="0"/>
              <a:buChar char="•"/>
            </a:pPr>
            <a:r>
              <a:rPr lang="en-US" dirty="0"/>
              <a:t>You should see a couple of things in the density on the right.  </a:t>
            </a:r>
          </a:p>
          <a:p>
            <a:pPr marL="628650" lvl="1" indent="-171450">
              <a:buFont typeface="Arial" panose="020B0604020202020204" pitchFamily="34" charset="0"/>
              <a:buChar char="•"/>
            </a:pPr>
            <a:r>
              <a:rPr lang="en-US" dirty="0"/>
              <a:t>One, most of those residual values are clustered close to zero.  That means for most points, the residual error is small.  </a:t>
            </a:r>
          </a:p>
          <a:p>
            <a:pPr marL="628650" lvl="1" indent="-171450">
              <a:buFont typeface="Arial" panose="020B0604020202020204" pitchFamily="34" charset="0"/>
              <a:buChar char="•"/>
            </a:pPr>
            <a:r>
              <a:rPr lang="en-US" dirty="0"/>
              <a:t>Two, you should see that the errors are about even in both directions away from zero; that is, there are positive and negative errors of about the same magnitude.  </a:t>
            </a:r>
          </a:p>
          <a:p>
            <a:pPr marL="628650" lvl="1" indent="-171450">
              <a:buFont typeface="Arial" panose="020B0604020202020204" pitchFamily="34" charset="0"/>
              <a:buChar char="•"/>
            </a:pPr>
            <a:r>
              <a:rPr lang="en-US" dirty="0"/>
              <a:t>Third, there are only a small number of very large residuals.  </a:t>
            </a:r>
          </a:p>
          <a:p>
            <a:pPr marL="628650" lvl="1" indent="-171450">
              <a:buFont typeface="Arial" panose="020B0604020202020204" pitchFamily="34" charset="0"/>
              <a:buChar char="•"/>
            </a:pPr>
            <a:r>
              <a:rPr lang="en-US" dirty="0"/>
              <a:t>Which probability distribution does the error distribution resemble?</a:t>
            </a:r>
          </a:p>
          <a:p>
            <a:pPr marL="628650" lvl="1" indent="-171450">
              <a:buFont typeface="Arial" panose="020B0604020202020204" pitchFamily="34" charset="0"/>
              <a:buChar char="•"/>
            </a:pPr>
            <a:r>
              <a:rPr lang="en-US" dirty="0"/>
              <a:t>The shape of the empirical density on the right helps us see what the distribution of these errors looks like, and as the sample gets larger, this will look more and more like a normal distribution.</a:t>
            </a:r>
          </a:p>
        </p:txBody>
      </p:sp>
      <p:sp>
        <p:nvSpPr>
          <p:cNvPr id="4" name="Slide Number Placeholder 3"/>
          <p:cNvSpPr>
            <a:spLocks noGrp="1"/>
          </p:cNvSpPr>
          <p:nvPr>
            <p:ph type="sldNum" sz="quarter" idx="5"/>
          </p:nvPr>
        </p:nvSpPr>
        <p:spPr/>
        <p:txBody>
          <a:bodyPr/>
          <a:lstStyle/>
          <a:p>
            <a:fld id="{9354E02B-12CF-4F13-97C2-0BF4AA178141}" type="slidenum">
              <a:rPr lang="en-US" smtClean="0"/>
              <a:t>7</a:t>
            </a:fld>
            <a:endParaRPr lang="en-US"/>
          </a:p>
        </p:txBody>
      </p:sp>
    </p:spTree>
    <p:extLst>
      <p:ext uri="{BB962C8B-B14F-4D97-AF65-F5344CB8AC3E}">
        <p14:creationId xmlns:p14="http://schemas.microsoft.com/office/powerpoint/2010/main" val="13115540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Arial" panose="020B0604020202020204" pitchFamily="34" charset="0"/>
              <a:buChar char="•"/>
            </a:pPr>
            <a:r>
              <a:rPr lang="en-US" dirty="0"/>
              <a:t>Because the regression line isn’t a perfect fit, the regression equation does not explain all the variability in the y-values.  </a:t>
            </a:r>
          </a:p>
          <a:p>
            <a:pPr marL="228600" indent="-228600">
              <a:buFont typeface="Arial" panose="020B0604020202020204" pitchFamily="34" charset="0"/>
              <a:buChar char="•"/>
            </a:pPr>
            <a:r>
              <a:rPr lang="en-US" dirty="0"/>
              <a:t>This leftover amount of variability is a random error centered at zero.  </a:t>
            </a:r>
          </a:p>
          <a:p>
            <a:pPr marL="228600" indent="-228600">
              <a:buFont typeface="Arial" panose="020B0604020202020204" pitchFamily="34" charset="0"/>
              <a:buChar char="•"/>
            </a:pPr>
            <a:r>
              <a:rPr lang="en-US" dirty="0"/>
              <a:t>This means that a prediction of a y-value corresponding to any desired x-value depends on the regression line, but also the error term added on the end.  </a:t>
            </a:r>
          </a:p>
          <a:p>
            <a:pPr marL="228600" indent="-228600">
              <a:buFont typeface="Arial" panose="020B0604020202020204" pitchFamily="34" charset="0"/>
              <a:buChar char="•"/>
            </a:pPr>
            <a:r>
              <a:rPr lang="en-US" dirty="0"/>
              <a:t>The true y-value is unknowable for the given x-value.  </a:t>
            </a:r>
          </a:p>
          <a:p>
            <a:pPr marL="228600" indent="-228600">
              <a:buFont typeface="Arial" panose="020B0604020202020204" pitchFamily="34" charset="0"/>
              <a:buChar char="•"/>
            </a:pPr>
            <a:r>
              <a:rPr lang="en-US" dirty="0"/>
              <a:t>Using the regression equation provides the </a:t>
            </a:r>
            <a:r>
              <a:rPr lang="en-US" i="1" dirty="0"/>
              <a:t>mean</a:t>
            </a:r>
            <a:r>
              <a:rPr lang="en-US" i="0" dirty="0"/>
              <a:t> estimate for the predicted y-value, but the real value can only be described in terms of a </a:t>
            </a:r>
            <a:r>
              <a:rPr lang="en-US" i="1" dirty="0"/>
              <a:t>prediction interval</a:t>
            </a:r>
            <a:r>
              <a:rPr lang="en-US" i="0" dirty="0"/>
              <a:t> which is an interval with a width defined by the variance of the residual.</a:t>
            </a:r>
          </a:p>
          <a:p>
            <a:pPr marL="228600" indent="-228600">
              <a:buFont typeface="Arial" panose="020B0604020202020204" pitchFamily="34" charset="0"/>
              <a:buChar char="•"/>
            </a:pPr>
            <a:r>
              <a:rPr lang="en-US" i="0" dirty="0"/>
              <a:t>The plot on the right shows a regression line with the 95% prediction intervals around it.  The red line is at approximately x = 52.  </a:t>
            </a:r>
          </a:p>
          <a:p>
            <a:pPr marL="228600" indent="-228600">
              <a:buFont typeface="Arial" panose="020B0604020202020204" pitchFamily="34" charset="0"/>
              <a:buChar char="•"/>
            </a:pPr>
            <a:r>
              <a:rPr lang="en-US" i="0" dirty="0"/>
              <a:t>The mean estimate, or expected value, of the y-value corresponding to this x-value is about 100.  </a:t>
            </a:r>
          </a:p>
          <a:p>
            <a:pPr marL="228600" indent="-228600">
              <a:buFont typeface="Arial" panose="020B0604020202020204" pitchFamily="34" charset="0"/>
              <a:buChar char="•"/>
            </a:pPr>
            <a:r>
              <a:rPr lang="en-US" i="0" dirty="0"/>
              <a:t>However, due to the random error of this model, there is a 95% probability that the true unobserved value of y is between 70 and 130.</a:t>
            </a:r>
            <a:endParaRPr lang="en-US" dirty="0"/>
          </a:p>
        </p:txBody>
      </p:sp>
      <p:sp>
        <p:nvSpPr>
          <p:cNvPr id="4" name="Slide Number Placeholder 3"/>
          <p:cNvSpPr>
            <a:spLocks noGrp="1"/>
          </p:cNvSpPr>
          <p:nvPr>
            <p:ph type="sldNum" sz="quarter" idx="5"/>
          </p:nvPr>
        </p:nvSpPr>
        <p:spPr/>
        <p:txBody>
          <a:bodyPr/>
          <a:lstStyle/>
          <a:p>
            <a:fld id="{9354E02B-12CF-4F13-97C2-0BF4AA178141}" type="slidenum">
              <a:rPr lang="en-US" smtClean="0"/>
              <a:t>8</a:t>
            </a:fld>
            <a:endParaRPr lang="en-US"/>
          </a:p>
        </p:txBody>
      </p:sp>
    </p:spTree>
    <p:extLst>
      <p:ext uri="{BB962C8B-B14F-4D97-AF65-F5344CB8AC3E}">
        <p14:creationId xmlns:p14="http://schemas.microsoft.com/office/powerpoint/2010/main" val="10425592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Creating the prediction interval we just saw involves taking the distribution of the residuals and sliding it along the regression line.  </a:t>
            </a:r>
          </a:p>
          <a:p>
            <a:pPr marL="171450" indent="-171450">
              <a:buFont typeface="Arial" panose="020B0604020202020204" pitchFamily="34" charset="0"/>
              <a:buChar char="•"/>
            </a:pPr>
            <a:r>
              <a:rPr lang="en-US" dirty="0"/>
              <a:t>The 95% prediction interval contains the yet-unobserved y-value 95% of the time, and it is a symmetrical interval so 2.5% of the values fall above and 2.5% below this interval.  </a:t>
            </a:r>
          </a:p>
          <a:p>
            <a:pPr marL="171450" indent="-171450">
              <a:buFont typeface="Arial" panose="020B0604020202020204" pitchFamily="34" charset="0"/>
              <a:buChar char="•"/>
            </a:pPr>
            <a:r>
              <a:rPr lang="en-US" dirty="0"/>
              <a:t>This means while sliding the residual distribution along the regression line, we mark off the 2.5% and 97.5% percentiles of the distribution while moving it along.  </a:t>
            </a:r>
          </a:p>
          <a:p>
            <a:pPr marL="171450" indent="-171450">
              <a:buFont typeface="Arial" panose="020B0604020202020204" pitchFamily="34" charset="0"/>
              <a:buChar char="•"/>
            </a:pPr>
            <a:r>
              <a:rPr lang="en-US" dirty="0"/>
              <a:t>This assumes that we know the true values of beta-naught and beta-one, while in reality there is uncertainty in those values.  </a:t>
            </a:r>
          </a:p>
          <a:p>
            <a:pPr marL="171450" indent="-171450">
              <a:buFont typeface="Arial" panose="020B0604020202020204" pitchFamily="34" charset="0"/>
              <a:buChar char="•"/>
            </a:pPr>
            <a:r>
              <a:rPr lang="en-US" dirty="0"/>
              <a:t>We will see later how to compute intervals that account for this uncertainty.</a:t>
            </a:r>
          </a:p>
          <a:p>
            <a:pPr marL="171450" indent="-171450">
              <a:buFont typeface="Arial" panose="020B0604020202020204" pitchFamily="34" charset="0"/>
              <a:buChar char="•"/>
            </a:pPr>
            <a:r>
              <a:rPr lang="en-US" dirty="0"/>
              <a:t>Remember that the regression line is the conditional mean value of Y given some value of X.  The true value is unknowable and we can talk about it only in terms of a probability distribution.</a:t>
            </a:r>
          </a:p>
        </p:txBody>
      </p:sp>
      <p:sp>
        <p:nvSpPr>
          <p:cNvPr id="4" name="Slide Number Placeholder 3"/>
          <p:cNvSpPr>
            <a:spLocks noGrp="1"/>
          </p:cNvSpPr>
          <p:nvPr>
            <p:ph type="sldNum" sz="quarter" idx="5"/>
          </p:nvPr>
        </p:nvSpPr>
        <p:spPr/>
        <p:txBody>
          <a:bodyPr/>
          <a:lstStyle/>
          <a:p>
            <a:fld id="{9354E02B-12CF-4F13-97C2-0BF4AA178141}" type="slidenum">
              <a:rPr lang="en-US" smtClean="0"/>
              <a:t>9</a:t>
            </a:fld>
            <a:endParaRPr lang="en-US"/>
          </a:p>
        </p:txBody>
      </p:sp>
    </p:spTree>
    <p:extLst>
      <p:ext uri="{BB962C8B-B14F-4D97-AF65-F5344CB8AC3E}">
        <p14:creationId xmlns:p14="http://schemas.microsoft.com/office/powerpoint/2010/main" val="11637887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CE2C29-DE6B-4163-9CE7-BBAA8B33FA2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E6634D9-5524-43AA-8888-99F32901E3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762FA80-97CD-400E-928D-EBFC5A73B0D0}"/>
              </a:ext>
            </a:extLst>
          </p:cNvPr>
          <p:cNvSpPr>
            <a:spLocks noGrp="1"/>
          </p:cNvSpPr>
          <p:nvPr>
            <p:ph type="dt" sz="half" idx="10"/>
          </p:nvPr>
        </p:nvSpPr>
        <p:spPr/>
        <p:txBody>
          <a:bodyPr/>
          <a:lstStyle/>
          <a:p>
            <a:fld id="{A8548192-558E-4C4D-95E6-E2F4AB0E9C66}" type="datetimeFigureOut">
              <a:rPr lang="en-US" smtClean="0"/>
              <a:t>4/28/2023</a:t>
            </a:fld>
            <a:endParaRPr lang="en-US"/>
          </a:p>
        </p:txBody>
      </p:sp>
      <p:sp>
        <p:nvSpPr>
          <p:cNvPr id="5" name="Footer Placeholder 4">
            <a:extLst>
              <a:ext uri="{FF2B5EF4-FFF2-40B4-BE49-F238E27FC236}">
                <a16:creationId xmlns:a16="http://schemas.microsoft.com/office/drawing/2014/main" id="{DAC944D2-F38F-4972-88AF-18BFDA7C8D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8AE55E5-AE7D-4ADD-904B-7B636C4D62F3}"/>
              </a:ext>
            </a:extLst>
          </p:cNvPr>
          <p:cNvSpPr>
            <a:spLocks noGrp="1"/>
          </p:cNvSpPr>
          <p:nvPr>
            <p:ph type="sldNum" sz="quarter" idx="12"/>
          </p:nvPr>
        </p:nvSpPr>
        <p:spPr/>
        <p:txBody>
          <a:bodyPr/>
          <a:lstStyle/>
          <a:p>
            <a:fld id="{B4A1B54F-A11D-4280-A821-F359006D0417}" type="slidenum">
              <a:rPr lang="en-US" smtClean="0"/>
              <a:t>‹#›</a:t>
            </a:fld>
            <a:endParaRPr lang="en-US"/>
          </a:p>
        </p:txBody>
      </p:sp>
    </p:spTree>
    <p:extLst>
      <p:ext uri="{BB962C8B-B14F-4D97-AF65-F5344CB8AC3E}">
        <p14:creationId xmlns:p14="http://schemas.microsoft.com/office/powerpoint/2010/main" val="5326903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CCA714-9C14-4F4A-B73F-D079DB0EBC9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341D3B4-6992-42BE-BC05-40B972BA7F9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B0092EE-4411-459D-B973-CCBE16850D3F}"/>
              </a:ext>
            </a:extLst>
          </p:cNvPr>
          <p:cNvSpPr>
            <a:spLocks noGrp="1"/>
          </p:cNvSpPr>
          <p:nvPr>
            <p:ph type="dt" sz="half" idx="10"/>
          </p:nvPr>
        </p:nvSpPr>
        <p:spPr/>
        <p:txBody>
          <a:bodyPr/>
          <a:lstStyle/>
          <a:p>
            <a:fld id="{A8548192-558E-4C4D-95E6-E2F4AB0E9C66}" type="datetimeFigureOut">
              <a:rPr lang="en-US" smtClean="0"/>
              <a:t>4/28/2023</a:t>
            </a:fld>
            <a:endParaRPr lang="en-US"/>
          </a:p>
        </p:txBody>
      </p:sp>
      <p:sp>
        <p:nvSpPr>
          <p:cNvPr id="5" name="Footer Placeholder 4">
            <a:extLst>
              <a:ext uri="{FF2B5EF4-FFF2-40B4-BE49-F238E27FC236}">
                <a16:creationId xmlns:a16="http://schemas.microsoft.com/office/drawing/2014/main" id="{8EEFBACD-3D89-452F-9763-B6EC1618D03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B327EEF-50CD-42B1-9C8C-BF4211BB0B5B}"/>
              </a:ext>
            </a:extLst>
          </p:cNvPr>
          <p:cNvSpPr>
            <a:spLocks noGrp="1"/>
          </p:cNvSpPr>
          <p:nvPr>
            <p:ph type="sldNum" sz="quarter" idx="12"/>
          </p:nvPr>
        </p:nvSpPr>
        <p:spPr/>
        <p:txBody>
          <a:bodyPr/>
          <a:lstStyle/>
          <a:p>
            <a:fld id="{B4A1B54F-A11D-4280-A821-F359006D0417}" type="slidenum">
              <a:rPr lang="en-US" smtClean="0"/>
              <a:t>‹#›</a:t>
            </a:fld>
            <a:endParaRPr lang="en-US"/>
          </a:p>
        </p:txBody>
      </p:sp>
    </p:spTree>
    <p:extLst>
      <p:ext uri="{BB962C8B-B14F-4D97-AF65-F5344CB8AC3E}">
        <p14:creationId xmlns:p14="http://schemas.microsoft.com/office/powerpoint/2010/main" val="19657821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BD0AC61-3C00-4B87-B364-B051A1C4F2B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CCF6D34-EAC1-4DA7-9A1A-A0D93D60292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2F27F47-73E0-4B82-8458-3EE2EFC78169}"/>
              </a:ext>
            </a:extLst>
          </p:cNvPr>
          <p:cNvSpPr>
            <a:spLocks noGrp="1"/>
          </p:cNvSpPr>
          <p:nvPr>
            <p:ph type="dt" sz="half" idx="10"/>
          </p:nvPr>
        </p:nvSpPr>
        <p:spPr/>
        <p:txBody>
          <a:bodyPr/>
          <a:lstStyle/>
          <a:p>
            <a:fld id="{A8548192-558E-4C4D-95E6-E2F4AB0E9C66}" type="datetimeFigureOut">
              <a:rPr lang="en-US" smtClean="0"/>
              <a:t>4/28/2023</a:t>
            </a:fld>
            <a:endParaRPr lang="en-US"/>
          </a:p>
        </p:txBody>
      </p:sp>
      <p:sp>
        <p:nvSpPr>
          <p:cNvPr id="5" name="Footer Placeholder 4">
            <a:extLst>
              <a:ext uri="{FF2B5EF4-FFF2-40B4-BE49-F238E27FC236}">
                <a16:creationId xmlns:a16="http://schemas.microsoft.com/office/drawing/2014/main" id="{2D561A3C-66DF-4934-92FE-1F1F01C3752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2C00F6-98C3-4571-A9C6-0DC60F208D14}"/>
              </a:ext>
            </a:extLst>
          </p:cNvPr>
          <p:cNvSpPr>
            <a:spLocks noGrp="1"/>
          </p:cNvSpPr>
          <p:nvPr>
            <p:ph type="sldNum" sz="quarter" idx="12"/>
          </p:nvPr>
        </p:nvSpPr>
        <p:spPr/>
        <p:txBody>
          <a:bodyPr/>
          <a:lstStyle/>
          <a:p>
            <a:fld id="{B4A1B54F-A11D-4280-A821-F359006D0417}" type="slidenum">
              <a:rPr lang="en-US" smtClean="0"/>
              <a:t>‹#›</a:t>
            </a:fld>
            <a:endParaRPr lang="en-US"/>
          </a:p>
        </p:txBody>
      </p:sp>
    </p:spTree>
    <p:extLst>
      <p:ext uri="{BB962C8B-B14F-4D97-AF65-F5344CB8AC3E}">
        <p14:creationId xmlns:p14="http://schemas.microsoft.com/office/powerpoint/2010/main" val="29688654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C6CF0F-BA63-44C3-987E-62DC8BBF01B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4DBCBFF-A160-4F19-A6BD-EEF27C1D515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46F49E7-DC97-4356-9FDB-99E200C06322}"/>
              </a:ext>
            </a:extLst>
          </p:cNvPr>
          <p:cNvSpPr>
            <a:spLocks noGrp="1"/>
          </p:cNvSpPr>
          <p:nvPr>
            <p:ph type="dt" sz="half" idx="10"/>
          </p:nvPr>
        </p:nvSpPr>
        <p:spPr/>
        <p:txBody>
          <a:bodyPr/>
          <a:lstStyle/>
          <a:p>
            <a:fld id="{A8548192-558E-4C4D-95E6-E2F4AB0E9C66}" type="datetimeFigureOut">
              <a:rPr lang="en-US" smtClean="0"/>
              <a:t>4/28/2023</a:t>
            </a:fld>
            <a:endParaRPr lang="en-US"/>
          </a:p>
        </p:txBody>
      </p:sp>
      <p:sp>
        <p:nvSpPr>
          <p:cNvPr id="5" name="Footer Placeholder 4">
            <a:extLst>
              <a:ext uri="{FF2B5EF4-FFF2-40B4-BE49-F238E27FC236}">
                <a16:creationId xmlns:a16="http://schemas.microsoft.com/office/drawing/2014/main" id="{F22446B7-243D-48A0-9F3C-7127001D64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8608CA9-8F37-4607-A1F2-4E08DB915E42}"/>
              </a:ext>
            </a:extLst>
          </p:cNvPr>
          <p:cNvSpPr>
            <a:spLocks noGrp="1"/>
          </p:cNvSpPr>
          <p:nvPr>
            <p:ph type="sldNum" sz="quarter" idx="12"/>
          </p:nvPr>
        </p:nvSpPr>
        <p:spPr/>
        <p:txBody>
          <a:bodyPr/>
          <a:lstStyle/>
          <a:p>
            <a:fld id="{B4A1B54F-A11D-4280-A821-F359006D0417}" type="slidenum">
              <a:rPr lang="en-US" smtClean="0"/>
              <a:t>‹#›</a:t>
            </a:fld>
            <a:endParaRPr lang="en-US"/>
          </a:p>
        </p:txBody>
      </p:sp>
    </p:spTree>
    <p:extLst>
      <p:ext uri="{BB962C8B-B14F-4D97-AF65-F5344CB8AC3E}">
        <p14:creationId xmlns:p14="http://schemas.microsoft.com/office/powerpoint/2010/main" val="42760613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0E3C5E-349B-4BC7-B1C8-58191A681F9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DD45AF5-222C-47D5-81A6-D87F4081AF2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49E23D9-329E-43CE-AAC8-A773CE896C0D}"/>
              </a:ext>
            </a:extLst>
          </p:cNvPr>
          <p:cNvSpPr>
            <a:spLocks noGrp="1"/>
          </p:cNvSpPr>
          <p:nvPr>
            <p:ph type="dt" sz="half" idx="10"/>
          </p:nvPr>
        </p:nvSpPr>
        <p:spPr/>
        <p:txBody>
          <a:bodyPr/>
          <a:lstStyle/>
          <a:p>
            <a:fld id="{A8548192-558E-4C4D-95E6-E2F4AB0E9C66}" type="datetimeFigureOut">
              <a:rPr lang="en-US" smtClean="0"/>
              <a:t>4/28/2023</a:t>
            </a:fld>
            <a:endParaRPr lang="en-US"/>
          </a:p>
        </p:txBody>
      </p:sp>
      <p:sp>
        <p:nvSpPr>
          <p:cNvPr id="5" name="Footer Placeholder 4">
            <a:extLst>
              <a:ext uri="{FF2B5EF4-FFF2-40B4-BE49-F238E27FC236}">
                <a16:creationId xmlns:a16="http://schemas.microsoft.com/office/drawing/2014/main" id="{68B7AC7F-2EEE-4BB4-A167-C4576A072AB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C55C425-11E8-40AC-8388-1D9E94533376}"/>
              </a:ext>
            </a:extLst>
          </p:cNvPr>
          <p:cNvSpPr>
            <a:spLocks noGrp="1"/>
          </p:cNvSpPr>
          <p:nvPr>
            <p:ph type="sldNum" sz="quarter" idx="12"/>
          </p:nvPr>
        </p:nvSpPr>
        <p:spPr/>
        <p:txBody>
          <a:bodyPr/>
          <a:lstStyle/>
          <a:p>
            <a:fld id="{B4A1B54F-A11D-4280-A821-F359006D0417}" type="slidenum">
              <a:rPr lang="en-US" smtClean="0"/>
              <a:t>‹#›</a:t>
            </a:fld>
            <a:endParaRPr lang="en-US"/>
          </a:p>
        </p:txBody>
      </p:sp>
    </p:spTree>
    <p:extLst>
      <p:ext uri="{BB962C8B-B14F-4D97-AF65-F5344CB8AC3E}">
        <p14:creationId xmlns:p14="http://schemas.microsoft.com/office/powerpoint/2010/main" val="911390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744A40-A18F-4614-B38D-584001B8420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45E2BC2-1813-4B9A-9D46-A378FD52F47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93D6B17-62D7-46E9-8CB9-6CE2E2FCB17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B2AAAC6-456C-4E16-914C-C65D06CFD61B}"/>
              </a:ext>
            </a:extLst>
          </p:cNvPr>
          <p:cNvSpPr>
            <a:spLocks noGrp="1"/>
          </p:cNvSpPr>
          <p:nvPr>
            <p:ph type="dt" sz="half" idx="10"/>
          </p:nvPr>
        </p:nvSpPr>
        <p:spPr/>
        <p:txBody>
          <a:bodyPr/>
          <a:lstStyle/>
          <a:p>
            <a:fld id="{A8548192-558E-4C4D-95E6-E2F4AB0E9C66}" type="datetimeFigureOut">
              <a:rPr lang="en-US" smtClean="0"/>
              <a:t>4/28/2023</a:t>
            </a:fld>
            <a:endParaRPr lang="en-US"/>
          </a:p>
        </p:txBody>
      </p:sp>
      <p:sp>
        <p:nvSpPr>
          <p:cNvPr id="6" name="Footer Placeholder 5">
            <a:extLst>
              <a:ext uri="{FF2B5EF4-FFF2-40B4-BE49-F238E27FC236}">
                <a16:creationId xmlns:a16="http://schemas.microsoft.com/office/drawing/2014/main" id="{CEBD546E-E7E0-431C-B020-12800B14F6E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7BA0111-6379-4E5B-A647-5C9958CC8606}"/>
              </a:ext>
            </a:extLst>
          </p:cNvPr>
          <p:cNvSpPr>
            <a:spLocks noGrp="1"/>
          </p:cNvSpPr>
          <p:nvPr>
            <p:ph type="sldNum" sz="quarter" idx="12"/>
          </p:nvPr>
        </p:nvSpPr>
        <p:spPr/>
        <p:txBody>
          <a:bodyPr/>
          <a:lstStyle/>
          <a:p>
            <a:fld id="{B4A1B54F-A11D-4280-A821-F359006D0417}" type="slidenum">
              <a:rPr lang="en-US" smtClean="0"/>
              <a:t>‹#›</a:t>
            </a:fld>
            <a:endParaRPr lang="en-US"/>
          </a:p>
        </p:txBody>
      </p:sp>
    </p:spTree>
    <p:extLst>
      <p:ext uri="{BB962C8B-B14F-4D97-AF65-F5344CB8AC3E}">
        <p14:creationId xmlns:p14="http://schemas.microsoft.com/office/powerpoint/2010/main" val="10824771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59A1FB-6ACB-417B-9240-E8C0EAF687E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33BAA63-9D65-4F0F-8AA1-17AD4B58B5D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639D050-C11C-479A-9BD8-F7467951E99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AB98464-F785-4D44-88C0-BECDF94C429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7125AC5-F8D5-4130-BF0B-793036B96B9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672CEB8-6A2F-4C2D-9C03-B7ADDAA322A7}"/>
              </a:ext>
            </a:extLst>
          </p:cNvPr>
          <p:cNvSpPr>
            <a:spLocks noGrp="1"/>
          </p:cNvSpPr>
          <p:nvPr>
            <p:ph type="dt" sz="half" idx="10"/>
          </p:nvPr>
        </p:nvSpPr>
        <p:spPr/>
        <p:txBody>
          <a:bodyPr/>
          <a:lstStyle/>
          <a:p>
            <a:fld id="{A8548192-558E-4C4D-95E6-E2F4AB0E9C66}" type="datetimeFigureOut">
              <a:rPr lang="en-US" smtClean="0"/>
              <a:t>4/28/2023</a:t>
            </a:fld>
            <a:endParaRPr lang="en-US"/>
          </a:p>
        </p:txBody>
      </p:sp>
      <p:sp>
        <p:nvSpPr>
          <p:cNvPr id="8" name="Footer Placeholder 7">
            <a:extLst>
              <a:ext uri="{FF2B5EF4-FFF2-40B4-BE49-F238E27FC236}">
                <a16:creationId xmlns:a16="http://schemas.microsoft.com/office/drawing/2014/main" id="{A69E106E-A8F9-4FFD-A4B8-9EBF03F9BDD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01C2620-FFF9-4144-9AD3-AE945CC0CF31}"/>
              </a:ext>
            </a:extLst>
          </p:cNvPr>
          <p:cNvSpPr>
            <a:spLocks noGrp="1"/>
          </p:cNvSpPr>
          <p:nvPr>
            <p:ph type="sldNum" sz="quarter" idx="12"/>
          </p:nvPr>
        </p:nvSpPr>
        <p:spPr/>
        <p:txBody>
          <a:bodyPr/>
          <a:lstStyle/>
          <a:p>
            <a:fld id="{B4A1B54F-A11D-4280-A821-F359006D0417}" type="slidenum">
              <a:rPr lang="en-US" smtClean="0"/>
              <a:t>‹#›</a:t>
            </a:fld>
            <a:endParaRPr lang="en-US"/>
          </a:p>
        </p:txBody>
      </p:sp>
    </p:spTree>
    <p:extLst>
      <p:ext uri="{BB962C8B-B14F-4D97-AF65-F5344CB8AC3E}">
        <p14:creationId xmlns:p14="http://schemas.microsoft.com/office/powerpoint/2010/main" val="1417164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ACFA83-911D-4D23-AA94-7798B56E05A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C1878A7-4166-466E-9D8A-46C3CECAA730}"/>
              </a:ext>
            </a:extLst>
          </p:cNvPr>
          <p:cNvSpPr>
            <a:spLocks noGrp="1"/>
          </p:cNvSpPr>
          <p:nvPr>
            <p:ph type="dt" sz="half" idx="10"/>
          </p:nvPr>
        </p:nvSpPr>
        <p:spPr/>
        <p:txBody>
          <a:bodyPr/>
          <a:lstStyle/>
          <a:p>
            <a:fld id="{A8548192-558E-4C4D-95E6-E2F4AB0E9C66}" type="datetimeFigureOut">
              <a:rPr lang="en-US" smtClean="0"/>
              <a:t>4/28/2023</a:t>
            </a:fld>
            <a:endParaRPr lang="en-US"/>
          </a:p>
        </p:txBody>
      </p:sp>
      <p:sp>
        <p:nvSpPr>
          <p:cNvPr id="4" name="Footer Placeholder 3">
            <a:extLst>
              <a:ext uri="{FF2B5EF4-FFF2-40B4-BE49-F238E27FC236}">
                <a16:creationId xmlns:a16="http://schemas.microsoft.com/office/drawing/2014/main" id="{21B9AE2B-0D78-4011-BDF7-40D52CC35E1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9DA9A11-40E1-4827-A927-B70D265BA090}"/>
              </a:ext>
            </a:extLst>
          </p:cNvPr>
          <p:cNvSpPr>
            <a:spLocks noGrp="1"/>
          </p:cNvSpPr>
          <p:nvPr>
            <p:ph type="sldNum" sz="quarter" idx="12"/>
          </p:nvPr>
        </p:nvSpPr>
        <p:spPr/>
        <p:txBody>
          <a:bodyPr/>
          <a:lstStyle/>
          <a:p>
            <a:fld id="{B4A1B54F-A11D-4280-A821-F359006D0417}" type="slidenum">
              <a:rPr lang="en-US" smtClean="0"/>
              <a:t>‹#›</a:t>
            </a:fld>
            <a:endParaRPr lang="en-US"/>
          </a:p>
        </p:txBody>
      </p:sp>
    </p:spTree>
    <p:extLst>
      <p:ext uri="{BB962C8B-B14F-4D97-AF65-F5344CB8AC3E}">
        <p14:creationId xmlns:p14="http://schemas.microsoft.com/office/powerpoint/2010/main" val="8986664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767B7D2-E448-4D96-81D9-88AAF254605D}"/>
              </a:ext>
            </a:extLst>
          </p:cNvPr>
          <p:cNvSpPr>
            <a:spLocks noGrp="1"/>
          </p:cNvSpPr>
          <p:nvPr>
            <p:ph type="dt" sz="half" idx="10"/>
          </p:nvPr>
        </p:nvSpPr>
        <p:spPr/>
        <p:txBody>
          <a:bodyPr/>
          <a:lstStyle/>
          <a:p>
            <a:fld id="{A8548192-558E-4C4D-95E6-E2F4AB0E9C66}" type="datetimeFigureOut">
              <a:rPr lang="en-US" smtClean="0"/>
              <a:t>4/28/2023</a:t>
            </a:fld>
            <a:endParaRPr lang="en-US"/>
          </a:p>
        </p:txBody>
      </p:sp>
      <p:sp>
        <p:nvSpPr>
          <p:cNvPr id="3" name="Footer Placeholder 2">
            <a:extLst>
              <a:ext uri="{FF2B5EF4-FFF2-40B4-BE49-F238E27FC236}">
                <a16:creationId xmlns:a16="http://schemas.microsoft.com/office/drawing/2014/main" id="{359C09ED-FC19-47DB-A51F-F6B72331CA8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C03573E-BF28-4B75-8AC3-7843E4836491}"/>
              </a:ext>
            </a:extLst>
          </p:cNvPr>
          <p:cNvSpPr>
            <a:spLocks noGrp="1"/>
          </p:cNvSpPr>
          <p:nvPr>
            <p:ph type="sldNum" sz="quarter" idx="12"/>
          </p:nvPr>
        </p:nvSpPr>
        <p:spPr/>
        <p:txBody>
          <a:bodyPr/>
          <a:lstStyle/>
          <a:p>
            <a:fld id="{B4A1B54F-A11D-4280-A821-F359006D0417}" type="slidenum">
              <a:rPr lang="en-US" smtClean="0"/>
              <a:t>‹#›</a:t>
            </a:fld>
            <a:endParaRPr lang="en-US"/>
          </a:p>
        </p:txBody>
      </p:sp>
    </p:spTree>
    <p:extLst>
      <p:ext uri="{BB962C8B-B14F-4D97-AF65-F5344CB8AC3E}">
        <p14:creationId xmlns:p14="http://schemas.microsoft.com/office/powerpoint/2010/main" val="30650206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F973D3-92E0-4C57-AAD9-42BC533AD61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DA5B678-6FEA-494A-85FE-73993046FE3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729EB85-44C5-4C6B-B1F2-C76DBC73C01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68954DE-9F59-4735-9901-3D27A3C0CC96}"/>
              </a:ext>
            </a:extLst>
          </p:cNvPr>
          <p:cNvSpPr>
            <a:spLocks noGrp="1"/>
          </p:cNvSpPr>
          <p:nvPr>
            <p:ph type="dt" sz="half" idx="10"/>
          </p:nvPr>
        </p:nvSpPr>
        <p:spPr/>
        <p:txBody>
          <a:bodyPr/>
          <a:lstStyle/>
          <a:p>
            <a:fld id="{A8548192-558E-4C4D-95E6-E2F4AB0E9C66}" type="datetimeFigureOut">
              <a:rPr lang="en-US" smtClean="0"/>
              <a:t>4/28/2023</a:t>
            </a:fld>
            <a:endParaRPr lang="en-US"/>
          </a:p>
        </p:txBody>
      </p:sp>
      <p:sp>
        <p:nvSpPr>
          <p:cNvPr id="6" name="Footer Placeholder 5">
            <a:extLst>
              <a:ext uri="{FF2B5EF4-FFF2-40B4-BE49-F238E27FC236}">
                <a16:creationId xmlns:a16="http://schemas.microsoft.com/office/drawing/2014/main" id="{05C765B0-A953-45B7-80EB-68170A1DE82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4FD82A1-BAE0-41FF-B8F9-462E9114C353}"/>
              </a:ext>
            </a:extLst>
          </p:cNvPr>
          <p:cNvSpPr>
            <a:spLocks noGrp="1"/>
          </p:cNvSpPr>
          <p:nvPr>
            <p:ph type="sldNum" sz="quarter" idx="12"/>
          </p:nvPr>
        </p:nvSpPr>
        <p:spPr/>
        <p:txBody>
          <a:bodyPr/>
          <a:lstStyle/>
          <a:p>
            <a:fld id="{B4A1B54F-A11D-4280-A821-F359006D0417}" type="slidenum">
              <a:rPr lang="en-US" smtClean="0"/>
              <a:t>‹#›</a:t>
            </a:fld>
            <a:endParaRPr lang="en-US"/>
          </a:p>
        </p:txBody>
      </p:sp>
    </p:spTree>
    <p:extLst>
      <p:ext uri="{BB962C8B-B14F-4D97-AF65-F5344CB8AC3E}">
        <p14:creationId xmlns:p14="http://schemas.microsoft.com/office/powerpoint/2010/main" val="4765707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855701-E27E-4BE8-B674-B075E6D4685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E6DC737-8FC8-4FC1-A665-A423D59EA5F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1B10E4B-F3D5-4A9A-B11E-7E0EA16AD71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DFFE437-4765-4642-B23C-C1E586B5077C}"/>
              </a:ext>
            </a:extLst>
          </p:cNvPr>
          <p:cNvSpPr>
            <a:spLocks noGrp="1"/>
          </p:cNvSpPr>
          <p:nvPr>
            <p:ph type="dt" sz="half" idx="10"/>
          </p:nvPr>
        </p:nvSpPr>
        <p:spPr/>
        <p:txBody>
          <a:bodyPr/>
          <a:lstStyle/>
          <a:p>
            <a:fld id="{A8548192-558E-4C4D-95E6-E2F4AB0E9C66}" type="datetimeFigureOut">
              <a:rPr lang="en-US" smtClean="0"/>
              <a:t>4/28/2023</a:t>
            </a:fld>
            <a:endParaRPr lang="en-US"/>
          </a:p>
        </p:txBody>
      </p:sp>
      <p:sp>
        <p:nvSpPr>
          <p:cNvPr id="6" name="Footer Placeholder 5">
            <a:extLst>
              <a:ext uri="{FF2B5EF4-FFF2-40B4-BE49-F238E27FC236}">
                <a16:creationId xmlns:a16="http://schemas.microsoft.com/office/drawing/2014/main" id="{E87B288E-334C-48A2-B2A1-11D14259783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BC2B645-7702-4B53-A380-A99CDFE66341}"/>
              </a:ext>
            </a:extLst>
          </p:cNvPr>
          <p:cNvSpPr>
            <a:spLocks noGrp="1"/>
          </p:cNvSpPr>
          <p:nvPr>
            <p:ph type="sldNum" sz="quarter" idx="12"/>
          </p:nvPr>
        </p:nvSpPr>
        <p:spPr/>
        <p:txBody>
          <a:bodyPr/>
          <a:lstStyle/>
          <a:p>
            <a:fld id="{B4A1B54F-A11D-4280-A821-F359006D0417}" type="slidenum">
              <a:rPr lang="en-US" smtClean="0"/>
              <a:t>‹#›</a:t>
            </a:fld>
            <a:endParaRPr lang="en-US"/>
          </a:p>
        </p:txBody>
      </p:sp>
    </p:spTree>
    <p:extLst>
      <p:ext uri="{BB962C8B-B14F-4D97-AF65-F5344CB8AC3E}">
        <p14:creationId xmlns:p14="http://schemas.microsoft.com/office/powerpoint/2010/main" val="37324495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D939AF4-92A6-4BC3-8AF1-BFF06B62C32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C065978-6886-4BF4-B8A3-3CB7D993AA8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6A974E4-37FE-46D1-847B-DB188542167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Lato" panose="020F0502020204030203" pitchFamily="34" charset="0"/>
              </a:defRPr>
            </a:lvl1pPr>
          </a:lstStyle>
          <a:p>
            <a:fld id="{A8548192-558E-4C4D-95E6-E2F4AB0E9C66}" type="datetimeFigureOut">
              <a:rPr lang="en-US" smtClean="0"/>
              <a:pPr/>
              <a:t>4/28/2023</a:t>
            </a:fld>
            <a:endParaRPr lang="en-US"/>
          </a:p>
        </p:txBody>
      </p:sp>
      <p:sp>
        <p:nvSpPr>
          <p:cNvPr id="5" name="Footer Placeholder 4">
            <a:extLst>
              <a:ext uri="{FF2B5EF4-FFF2-40B4-BE49-F238E27FC236}">
                <a16:creationId xmlns:a16="http://schemas.microsoft.com/office/drawing/2014/main" id="{7A088BED-B95F-4F8C-8E86-3D750585526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Lato" panose="020F0502020204030203" pitchFamily="34" charset="0"/>
              </a:defRPr>
            </a:lvl1pPr>
          </a:lstStyle>
          <a:p>
            <a:endParaRPr lang="en-US"/>
          </a:p>
        </p:txBody>
      </p:sp>
      <p:sp>
        <p:nvSpPr>
          <p:cNvPr id="6" name="Slide Number Placeholder 5">
            <a:extLst>
              <a:ext uri="{FF2B5EF4-FFF2-40B4-BE49-F238E27FC236}">
                <a16:creationId xmlns:a16="http://schemas.microsoft.com/office/drawing/2014/main" id="{65FF7816-2752-4678-AC4B-9DC3B6032A6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B4A1B54F-A11D-4280-A821-F359006D0417}" type="slidenum">
              <a:rPr lang="en-US" smtClean="0"/>
              <a:pPr/>
              <a:t>‹#›</a:t>
            </a:fld>
            <a:endParaRPr lang="en-US" dirty="0"/>
          </a:p>
        </p:txBody>
      </p:sp>
    </p:spTree>
    <p:extLst>
      <p:ext uri="{BB962C8B-B14F-4D97-AF65-F5344CB8AC3E}">
        <p14:creationId xmlns:p14="http://schemas.microsoft.com/office/powerpoint/2010/main" val="27214738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2.jp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3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290.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30.jp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31.jpg"/></Relationships>
</file>

<file path=ppt/slides/_rels/slide4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31.jpg"/></Relationships>
</file>

<file path=ppt/slides/_rels/slide4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2.xml"/><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image" Target="../media/image35.png"/></Relationships>
</file>

<file path=ppt/slides/_rels/slide4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4.xml"/><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image" Target="../media/image35.png"/></Relationships>
</file>

<file path=ppt/slides/_rels/slide4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4CC45-6FCC-4D8D-8204-80FFD0D595B3}"/>
              </a:ext>
            </a:extLst>
          </p:cNvPr>
          <p:cNvSpPr>
            <a:spLocks noGrp="1"/>
          </p:cNvSpPr>
          <p:nvPr>
            <p:ph type="ctrTitle"/>
          </p:nvPr>
        </p:nvSpPr>
        <p:spPr/>
        <p:txBody>
          <a:bodyPr/>
          <a:lstStyle/>
          <a:p>
            <a:r>
              <a:rPr lang="en-US" dirty="0"/>
              <a:t>Introduction to</a:t>
            </a:r>
            <a:br>
              <a:rPr lang="en-US" dirty="0"/>
            </a:br>
            <a:r>
              <a:rPr lang="en-US" dirty="0"/>
              <a:t>Linear Regression</a:t>
            </a:r>
          </a:p>
        </p:txBody>
      </p:sp>
      <p:sp>
        <p:nvSpPr>
          <p:cNvPr id="3" name="Subtitle 2">
            <a:extLst>
              <a:ext uri="{FF2B5EF4-FFF2-40B4-BE49-F238E27FC236}">
                <a16:creationId xmlns:a16="http://schemas.microsoft.com/office/drawing/2014/main" id="{BE56E842-459D-4CFC-AD13-EABE339D6928}"/>
              </a:ext>
            </a:extLst>
          </p:cNvPr>
          <p:cNvSpPr>
            <a:spLocks noGrp="1"/>
          </p:cNvSpPr>
          <p:nvPr>
            <p:ph type="subTitle" idx="1"/>
          </p:nvPr>
        </p:nvSpPr>
        <p:spPr>
          <a:xfrm>
            <a:off x="1524000" y="3602038"/>
            <a:ext cx="9144000" cy="2738604"/>
          </a:xfrm>
        </p:spPr>
        <p:txBody>
          <a:bodyPr>
            <a:normAutofit/>
          </a:bodyPr>
          <a:lstStyle/>
          <a:p>
            <a:r>
              <a:rPr lang="en-US" dirty="0"/>
              <a:t>Part I:  What is Linear Regression?</a:t>
            </a:r>
          </a:p>
          <a:p>
            <a:endParaRPr lang="en-US" dirty="0"/>
          </a:p>
          <a:p>
            <a:r>
              <a:rPr lang="en-US" dirty="0"/>
              <a:t>Avital Breverman, E.I.T.</a:t>
            </a:r>
          </a:p>
          <a:p>
            <a:r>
              <a:rPr lang="en-US" dirty="0"/>
              <a:t>Slides provided by: Gregory S. Karlovits, P.E., PH, CFM</a:t>
            </a:r>
          </a:p>
          <a:p>
            <a:r>
              <a:rPr lang="en-US" dirty="0"/>
              <a:t>US Army Corps of Engineers</a:t>
            </a:r>
          </a:p>
          <a:p>
            <a:r>
              <a:rPr lang="en-US" dirty="0"/>
              <a:t>Hydrologic Engineering Center </a:t>
            </a:r>
          </a:p>
        </p:txBody>
      </p:sp>
      <p:pic>
        <p:nvPicPr>
          <p:cNvPr id="5" name="Picture 4">
            <a:extLst>
              <a:ext uri="{FF2B5EF4-FFF2-40B4-BE49-F238E27FC236}">
                <a16:creationId xmlns:a16="http://schemas.microsoft.com/office/drawing/2014/main" id="{19FE6038-222A-4344-88BC-44DB724C48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0480" y="5626969"/>
            <a:ext cx="1371600" cy="1050551"/>
          </a:xfrm>
          <a:prstGeom prst="rect">
            <a:avLst/>
          </a:prstGeom>
        </p:spPr>
      </p:pic>
    </p:spTree>
    <p:extLst>
      <p:ext uri="{BB962C8B-B14F-4D97-AF65-F5344CB8AC3E}">
        <p14:creationId xmlns:p14="http://schemas.microsoft.com/office/powerpoint/2010/main" val="18973168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6D6A05-8458-44FB-B6CF-23369D397558}"/>
              </a:ext>
            </a:extLst>
          </p:cNvPr>
          <p:cNvSpPr>
            <a:spLocks noGrp="1"/>
          </p:cNvSpPr>
          <p:nvPr>
            <p:ph type="title"/>
          </p:nvPr>
        </p:nvSpPr>
        <p:spPr/>
        <p:txBody>
          <a:bodyPr/>
          <a:lstStyle/>
          <a:p>
            <a:r>
              <a:rPr lang="en-US" dirty="0"/>
              <a:t>What is the Distribution of the Residuals?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A5E5058-991F-421B-BFA8-9012CE3BFBD4}"/>
                  </a:ext>
                </a:extLst>
              </p:cNvPr>
              <p:cNvSpPr>
                <a:spLocks noGrp="1"/>
              </p:cNvSpPr>
              <p:nvPr>
                <p:ph idx="1"/>
              </p:nvPr>
            </p:nvSpPr>
            <p:spPr/>
            <p:txBody>
              <a:bodyPr/>
              <a:lstStyle/>
              <a:p>
                <a:r>
                  <a:rPr lang="en-US" dirty="0"/>
                  <a:t>Assume that the residuals are normally-distributed.</a:t>
                </a:r>
              </a:p>
              <a:p>
                <a:r>
                  <a:rPr lang="en-US" dirty="0"/>
                  <a:t>Response variable is then also normally-distributed, with:</a:t>
                </a:r>
              </a:p>
              <a:p>
                <a:pPr marL="0" indent="0">
                  <a:buNone/>
                </a:pPr>
                <a:r>
                  <a:rPr lang="en-US" dirty="0"/>
                  <a:t> </a:t>
                </a:r>
              </a:p>
              <a:p>
                <a:pPr marL="0" indent="0">
                  <a:buNone/>
                </a:pPr>
                <a:r>
                  <a:rPr lang="en-US" dirty="0">
                    <a:ea typeface="Cambria Math" panose="02040503050406030204" pitchFamily="18" charset="0"/>
                  </a:rPr>
                  <a:t> </a:t>
                </a:r>
                <a14:m>
                  <m:oMath xmlns:m="http://schemas.openxmlformats.org/officeDocument/2006/math">
                    <m:r>
                      <a:rPr lang="en-US" i="1" smtClean="0">
                        <a:latin typeface="Cambria Math" panose="02040503050406030204" pitchFamily="18" charset="0"/>
                        <a:ea typeface="Cambria Math" panose="02040503050406030204" pitchFamily="18" charset="0"/>
                      </a:rPr>
                      <m:t>𝜇</m:t>
                    </m:r>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ea typeface="Cambria Math" panose="02040503050406030204" pitchFamily="18" charset="0"/>
                          </a:rPr>
                          <m:t>0</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ea typeface="Cambria Math" panose="02040503050406030204" pitchFamily="18" charset="0"/>
                          </a:rPr>
                          <m:t>1</m:t>
                        </m:r>
                      </m:sub>
                    </m:sSub>
                    <m:r>
                      <a:rPr lang="en-US" b="0" i="1" smtClean="0">
                        <a:latin typeface="Cambria Math" panose="02040503050406030204" pitchFamily="18" charset="0"/>
                        <a:ea typeface="Cambria Math" panose="02040503050406030204" pitchFamily="18" charset="0"/>
                      </a:rPr>
                      <m:t>𝑥</m:t>
                    </m:r>
                    <m:r>
                      <a:rPr lang="en-US" b="0" i="1" smtClean="0">
                        <a:latin typeface="Cambria Math" panose="02040503050406030204" pitchFamily="18" charset="0"/>
                        <a:ea typeface="Cambria Math" panose="02040503050406030204" pitchFamily="18" charset="0"/>
                      </a:rPr>
                      <m:t> </m:t>
                    </m:r>
                  </m:oMath>
                </a14:m>
                <a:endParaRPr lang="en-US" b="0" dirty="0">
                  <a:ea typeface="Cambria Math" panose="02040503050406030204" pitchFamily="18" charset="0"/>
                </a:endParaRPr>
              </a:p>
              <a:p>
                <a:pPr marL="0" indent="0">
                  <a:buNone/>
                </a:pPr>
                <a:endParaRPr lang="en-US" b="0" dirty="0">
                  <a:ea typeface="Cambria Math" panose="02040503050406030204" pitchFamily="18" charset="0"/>
                </a:endParaRPr>
              </a:p>
              <a:p>
                <a:pPr marL="0" indent="0">
                  <a:buNone/>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ea typeface="Cambria Math" panose="02040503050406030204" pitchFamily="18" charset="0"/>
                        </a:rPr>
                        <m:t> </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𝜎</m:t>
                          </m:r>
                        </m:e>
                        <m:sup>
                          <m:r>
                            <a:rPr lang="en-US" b="0" i="1" smtClean="0">
                              <a:latin typeface="Cambria Math" panose="02040503050406030204" pitchFamily="18" charset="0"/>
                              <a:ea typeface="Cambria Math" panose="02040503050406030204" pitchFamily="18" charset="0"/>
                            </a:rPr>
                            <m:t>2</m:t>
                          </m:r>
                        </m:sup>
                      </m:sSup>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𝑣𝑎𝑟</m:t>
                      </m:r>
                      <m:d>
                        <m:dPr>
                          <m:begChr m:val="["/>
                          <m:endChr m:val="]"/>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𝜖</m:t>
                          </m:r>
                        </m:e>
                      </m:d>
                    </m:oMath>
                  </m:oMathPara>
                </a14:m>
                <a:endParaRPr lang="en-US" b="0" dirty="0">
                  <a:ea typeface="Cambria Math" panose="02040503050406030204" pitchFamily="18" charset="0"/>
                </a:endParaRPr>
              </a:p>
            </p:txBody>
          </p:sp>
        </mc:Choice>
        <mc:Fallback xmlns="">
          <p:sp>
            <p:nvSpPr>
              <p:cNvPr id="3" name="Content Placeholder 2">
                <a:extLst>
                  <a:ext uri="{FF2B5EF4-FFF2-40B4-BE49-F238E27FC236}">
                    <a16:creationId xmlns:a16="http://schemas.microsoft.com/office/drawing/2014/main" id="{BA5E5058-991F-421B-BFA8-9012CE3BFBD4}"/>
                  </a:ext>
                </a:extLst>
              </p:cNvPr>
              <p:cNvSpPr>
                <a:spLocks noGrp="1" noRot="1" noChangeAspect="1" noMove="1" noResize="1" noEditPoints="1" noAdjustHandles="1" noChangeArrowheads="1" noChangeShapeType="1" noTextEdit="1"/>
              </p:cNvSpPr>
              <p:nvPr>
                <p:ph idx="1"/>
              </p:nvPr>
            </p:nvSpPr>
            <p:spPr>
              <a:blipFill>
                <a:blip r:embed="rId3"/>
                <a:stretch>
                  <a:fillRect l="-1043" t="-2381"/>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B05D58F7-019B-46EF-9AD4-9D6BBAB9211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19174" y="3260820"/>
            <a:ext cx="6972826" cy="3581243"/>
          </a:xfrm>
          <a:prstGeom prst="rect">
            <a:avLst/>
          </a:prstGeom>
        </p:spPr>
      </p:pic>
      <p:sp>
        <p:nvSpPr>
          <p:cNvPr id="6" name="Rectangle 5">
            <a:extLst>
              <a:ext uri="{FF2B5EF4-FFF2-40B4-BE49-F238E27FC236}">
                <a16:creationId xmlns:a16="http://schemas.microsoft.com/office/drawing/2014/main" id="{4142340B-ABE9-4AA4-8633-38C691455C43}"/>
              </a:ext>
            </a:extLst>
          </p:cNvPr>
          <p:cNvSpPr/>
          <p:nvPr/>
        </p:nvSpPr>
        <p:spPr>
          <a:xfrm>
            <a:off x="0" y="6400556"/>
            <a:ext cx="5305926" cy="461665"/>
          </a:xfrm>
          <a:prstGeom prst="rect">
            <a:avLst/>
          </a:prstGeom>
        </p:spPr>
        <p:txBody>
          <a:bodyPr wrap="square">
            <a:spAutoFit/>
          </a:bodyPr>
          <a:lstStyle/>
          <a:p>
            <a:r>
              <a:rPr lang="en-US" sz="1200" dirty="0"/>
              <a:t>https://saylordotorg.github.io/text_introductory-statistics/s14-03-modelling-linear-relationships.html</a:t>
            </a:r>
          </a:p>
        </p:txBody>
      </p:sp>
    </p:spTree>
    <p:extLst>
      <p:ext uri="{BB962C8B-B14F-4D97-AF65-F5344CB8AC3E}">
        <p14:creationId xmlns:p14="http://schemas.microsoft.com/office/powerpoint/2010/main" val="23996852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6BA0D7-9D96-4BBF-A671-B33DA6162E42}"/>
              </a:ext>
            </a:extLst>
          </p:cNvPr>
          <p:cNvSpPr>
            <a:spLocks noGrp="1"/>
          </p:cNvSpPr>
          <p:nvPr>
            <p:ph type="title"/>
          </p:nvPr>
        </p:nvSpPr>
        <p:spPr/>
        <p:txBody>
          <a:bodyPr/>
          <a:lstStyle/>
          <a:p>
            <a:r>
              <a:rPr lang="en-US" dirty="0"/>
              <a:t>Four Assumptions of Linear Regression</a:t>
            </a:r>
          </a:p>
        </p:txBody>
      </p:sp>
      <p:sp>
        <p:nvSpPr>
          <p:cNvPr id="3" name="Content Placeholder 2">
            <a:extLst>
              <a:ext uri="{FF2B5EF4-FFF2-40B4-BE49-F238E27FC236}">
                <a16:creationId xmlns:a16="http://schemas.microsoft.com/office/drawing/2014/main" id="{0F7DADFA-C222-4D9E-AE6A-3B1E1872739C}"/>
              </a:ext>
            </a:extLst>
          </p:cNvPr>
          <p:cNvSpPr>
            <a:spLocks noGrp="1"/>
          </p:cNvSpPr>
          <p:nvPr>
            <p:ph idx="1"/>
          </p:nvPr>
        </p:nvSpPr>
        <p:spPr/>
        <p:txBody>
          <a:bodyPr/>
          <a:lstStyle/>
          <a:p>
            <a:pPr marL="514350" indent="-514350">
              <a:buFont typeface="+mj-lt"/>
              <a:buAutoNum type="arabicPeriod"/>
            </a:pPr>
            <a:r>
              <a:rPr lang="en-US" dirty="0"/>
              <a:t>The mean of </a:t>
            </a:r>
            <a:r>
              <a:rPr lang="en-US" i="1" dirty="0" err="1"/>
              <a:t>y</a:t>
            </a:r>
            <a:r>
              <a:rPr lang="en-US" i="1" baseline="-25000" dirty="0" err="1"/>
              <a:t>i</a:t>
            </a:r>
            <a:r>
              <a:rPr lang="en-US" dirty="0"/>
              <a:t> is a linear function of </a:t>
            </a:r>
            <a:r>
              <a:rPr lang="en-US" i="1" dirty="0"/>
              <a:t>x</a:t>
            </a:r>
            <a:r>
              <a:rPr lang="en-US" i="1" baseline="-25000" dirty="0"/>
              <a:t>i</a:t>
            </a:r>
          </a:p>
          <a:p>
            <a:pPr marL="514350" indent="-514350">
              <a:buFont typeface="+mj-lt"/>
              <a:buAutoNum type="arabicPeriod"/>
            </a:pPr>
            <a:r>
              <a:rPr lang="en-US" dirty="0"/>
              <a:t>All </a:t>
            </a:r>
            <a:r>
              <a:rPr lang="en-US" i="1" dirty="0" err="1"/>
              <a:t>y</a:t>
            </a:r>
            <a:r>
              <a:rPr lang="en-US" i="1" baseline="-25000" dirty="0" err="1"/>
              <a:t>i</a:t>
            </a:r>
            <a:r>
              <a:rPr lang="en-US" dirty="0"/>
              <a:t> have the same variance </a:t>
            </a:r>
            <a:r>
              <a:rPr lang="el-GR" i="1" dirty="0"/>
              <a:t>σ</a:t>
            </a:r>
            <a:r>
              <a:rPr lang="en-US" i="1" baseline="30000" dirty="0"/>
              <a:t>2</a:t>
            </a:r>
          </a:p>
          <a:p>
            <a:pPr marL="514350" indent="-514350">
              <a:buFont typeface="+mj-lt"/>
              <a:buAutoNum type="arabicPeriod"/>
            </a:pPr>
            <a:r>
              <a:rPr lang="en-US" dirty="0"/>
              <a:t>The errors are normally-distributed</a:t>
            </a:r>
          </a:p>
          <a:p>
            <a:pPr marL="514350" indent="-514350">
              <a:buFont typeface="+mj-lt"/>
              <a:buAutoNum type="arabicPeriod"/>
            </a:pPr>
            <a:r>
              <a:rPr lang="en-US" dirty="0"/>
              <a:t>The errors are independent</a:t>
            </a:r>
          </a:p>
        </p:txBody>
      </p:sp>
    </p:spTree>
    <p:extLst>
      <p:ext uri="{BB962C8B-B14F-4D97-AF65-F5344CB8AC3E}">
        <p14:creationId xmlns:p14="http://schemas.microsoft.com/office/powerpoint/2010/main" val="5936205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6B8D9A-044C-4690-A934-052A62FCDE41}"/>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00889785-EFDB-4352-921F-8C16BBBD9145}"/>
              </a:ext>
            </a:extLst>
          </p:cNvPr>
          <p:cNvSpPr>
            <a:spLocks noGrp="1"/>
          </p:cNvSpPr>
          <p:nvPr>
            <p:ph idx="1"/>
          </p:nvPr>
        </p:nvSpPr>
        <p:spPr/>
        <p:txBody>
          <a:bodyPr/>
          <a:lstStyle/>
          <a:p>
            <a:r>
              <a:rPr lang="en-US" dirty="0"/>
              <a:t>Regression helps us evaluate the dependency of a response variable on an independent predictor variable</a:t>
            </a:r>
          </a:p>
          <a:p>
            <a:r>
              <a:rPr lang="en-US" dirty="0"/>
              <a:t>There are four key assumptions being made in a linear model</a:t>
            </a:r>
          </a:p>
          <a:p>
            <a:endParaRPr lang="en-US" dirty="0"/>
          </a:p>
        </p:txBody>
      </p:sp>
    </p:spTree>
    <p:extLst>
      <p:ext uri="{BB962C8B-B14F-4D97-AF65-F5344CB8AC3E}">
        <p14:creationId xmlns:p14="http://schemas.microsoft.com/office/powerpoint/2010/main" val="25269492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4CC45-6FCC-4D8D-8204-80FFD0D595B3}"/>
              </a:ext>
            </a:extLst>
          </p:cNvPr>
          <p:cNvSpPr>
            <a:spLocks noGrp="1"/>
          </p:cNvSpPr>
          <p:nvPr>
            <p:ph type="ctrTitle"/>
          </p:nvPr>
        </p:nvSpPr>
        <p:spPr/>
        <p:txBody>
          <a:bodyPr/>
          <a:lstStyle/>
          <a:p>
            <a:r>
              <a:rPr lang="en-US" dirty="0"/>
              <a:t>Introduction to</a:t>
            </a:r>
            <a:br>
              <a:rPr lang="en-US" dirty="0"/>
            </a:br>
            <a:r>
              <a:rPr lang="en-US" dirty="0"/>
              <a:t>Linear Regression</a:t>
            </a:r>
          </a:p>
        </p:txBody>
      </p:sp>
      <p:sp>
        <p:nvSpPr>
          <p:cNvPr id="3" name="Subtitle 2">
            <a:extLst>
              <a:ext uri="{FF2B5EF4-FFF2-40B4-BE49-F238E27FC236}">
                <a16:creationId xmlns:a16="http://schemas.microsoft.com/office/drawing/2014/main" id="{BE56E842-459D-4CFC-AD13-EABE339D6928}"/>
              </a:ext>
            </a:extLst>
          </p:cNvPr>
          <p:cNvSpPr>
            <a:spLocks noGrp="1"/>
          </p:cNvSpPr>
          <p:nvPr>
            <p:ph type="subTitle" idx="1"/>
          </p:nvPr>
        </p:nvSpPr>
        <p:spPr>
          <a:xfrm>
            <a:off x="1524000" y="3602038"/>
            <a:ext cx="9144000" cy="2738604"/>
          </a:xfrm>
        </p:spPr>
        <p:txBody>
          <a:bodyPr>
            <a:normAutofit/>
          </a:bodyPr>
          <a:lstStyle/>
          <a:p>
            <a:r>
              <a:rPr lang="en-US" dirty="0"/>
              <a:t>Part II:  Constructing a Linear Regression Model</a:t>
            </a:r>
          </a:p>
          <a:p>
            <a:endParaRPr lang="en-US" dirty="0"/>
          </a:p>
          <a:p>
            <a:r>
              <a:rPr lang="en-US" dirty="0"/>
              <a:t>Avital Breverman, E.I.T.</a:t>
            </a:r>
          </a:p>
          <a:p>
            <a:r>
              <a:rPr lang="en-US" dirty="0"/>
              <a:t>Slides provided by: Gregory S. Karlovits, P.E., PH, CFM</a:t>
            </a:r>
          </a:p>
          <a:p>
            <a:r>
              <a:rPr lang="en-US" dirty="0"/>
              <a:t>US Army Corps of Engineers</a:t>
            </a:r>
          </a:p>
          <a:p>
            <a:r>
              <a:rPr lang="en-US" dirty="0"/>
              <a:t>Hydrologic Engineering Center </a:t>
            </a:r>
          </a:p>
        </p:txBody>
      </p:sp>
      <p:pic>
        <p:nvPicPr>
          <p:cNvPr id="5" name="Picture 4">
            <a:extLst>
              <a:ext uri="{FF2B5EF4-FFF2-40B4-BE49-F238E27FC236}">
                <a16:creationId xmlns:a16="http://schemas.microsoft.com/office/drawing/2014/main" id="{0C8268C2-50A9-4286-AF31-F1A12D7B2D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0480" y="5626969"/>
            <a:ext cx="1371600" cy="1050551"/>
          </a:xfrm>
          <a:prstGeom prst="rect">
            <a:avLst/>
          </a:prstGeom>
        </p:spPr>
      </p:pic>
    </p:spTree>
    <p:extLst>
      <p:ext uri="{BB962C8B-B14F-4D97-AF65-F5344CB8AC3E}">
        <p14:creationId xmlns:p14="http://schemas.microsoft.com/office/powerpoint/2010/main" val="14536325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B9EF3C0-D081-4282-ADF0-4E6E6685DFF0}"/>
              </a:ext>
            </a:extLst>
          </p:cNvPr>
          <p:cNvSpPr>
            <a:spLocks noGrp="1"/>
          </p:cNvSpPr>
          <p:nvPr>
            <p:ph type="title"/>
          </p:nvPr>
        </p:nvSpPr>
        <p:spPr/>
        <p:txBody>
          <a:bodyPr/>
          <a:lstStyle/>
          <a:p>
            <a:r>
              <a:rPr lang="en-US" dirty="0"/>
              <a:t>Getting the Line of Best Fit</a:t>
            </a:r>
          </a:p>
        </p:txBody>
      </p:sp>
      <mc:AlternateContent xmlns:mc="http://schemas.openxmlformats.org/markup-compatibility/2006" xmlns:a14="http://schemas.microsoft.com/office/drawing/2010/main">
        <mc:Choice Requires="a14">
          <p:sp>
            <p:nvSpPr>
              <p:cNvPr id="7" name="Content Placeholder 6">
                <a:extLst>
                  <a:ext uri="{FF2B5EF4-FFF2-40B4-BE49-F238E27FC236}">
                    <a16:creationId xmlns:a16="http://schemas.microsoft.com/office/drawing/2014/main" id="{2CED2AB2-DBAA-41AA-821D-561F7D69FF2B}"/>
                  </a:ext>
                </a:extLst>
              </p:cNvPr>
              <p:cNvSpPr>
                <a:spLocks noGrp="1"/>
              </p:cNvSpPr>
              <p:nvPr>
                <p:ph idx="1"/>
              </p:nvPr>
            </p:nvSpPr>
            <p:spPr/>
            <p:txBody>
              <a:bodyPr/>
              <a:lstStyle/>
              <a:p>
                <a:r>
                  <a:rPr lang="en-US" dirty="0"/>
                  <a:t>Goodness of fit is measured by the sum of squared errors (SSE)</a:t>
                </a:r>
              </a:p>
              <a:p>
                <a:r>
                  <a:rPr lang="en-US" dirty="0"/>
                  <a:t>Line of best fit minimizes SSE</a:t>
                </a:r>
              </a:p>
              <a:p>
                <a14:m>
                  <m:oMath xmlns:m="http://schemas.openxmlformats.org/officeDocument/2006/math">
                    <m:r>
                      <a:rPr lang="en-US" b="0" i="1" smtClean="0">
                        <a:latin typeface="Cambria Math" panose="02040503050406030204" pitchFamily="18" charset="0"/>
                      </a:rPr>
                      <m:t>𝑆𝑆𝐸</m:t>
                    </m:r>
                    <m:r>
                      <a:rPr lang="en-US" b="0" i="1" smtClean="0">
                        <a:latin typeface="Cambria Math" panose="02040503050406030204" pitchFamily="18" charset="0"/>
                      </a:rPr>
                      <m:t>=</m:t>
                    </m:r>
                    <m:nary>
                      <m:naryPr>
                        <m:chr m:val="∑"/>
                        <m:ctrlPr>
                          <a:rPr lang="en-US" b="0" i="1" smtClean="0">
                            <a:latin typeface="Cambria Math" panose="02040503050406030204" pitchFamily="18" charset="0"/>
                          </a:rPr>
                        </m:ctrlPr>
                      </m:naryPr>
                      <m:sub>
                        <m:r>
                          <m:rPr>
                            <m:brk m:alnAt="23"/>
                          </m:rPr>
                          <a:rPr lang="en-US" b="0" i="1" smtClean="0">
                            <a:latin typeface="Cambria Math" panose="02040503050406030204" pitchFamily="18" charset="0"/>
                          </a:rPr>
                          <m:t>𝑖</m:t>
                        </m:r>
                        <m:r>
                          <a:rPr lang="en-US" b="0" i="1" smtClean="0">
                            <a:latin typeface="Cambria Math" panose="02040503050406030204" pitchFamily="18" charset="0"/>
                          </a:rPr>
                          <m:t>=1</m:t>
                        </m:r>
                      </m:sub>
                      <m:sup>
                        <m:r>
                          <a:rPr lang="en-US" b="0" i="1" smtClean="0">
                            <a:latin typeface="Cambria Math" panose="02040503050406030204" pitchFamily="18" charset="0"/>
                          </a:rPr>
                          <m:t>𝑛</m:t>
                        </m:r>
                      </m:sup>
                      <m:e>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𝑟</m:t>
                            </m:r>
                          </m:e>
                          <m:sub>
                            <m:r>
                              <a:rPr lang="en-US" b="0" i="1" smtClean="0">
                                <a:latin typeface="Cambria Math" panose="02040503050406030204" pitchFamily="18" charset="0"/>
                              </a:rPr>
                              <m:t>𝑖</m:t>
                            </m:r>
                          </m:sub>
                          <m:sup>
                            <m:r>
                              <a:rPr lang="en-US" b="0" i="1" smtClean="0">
                                <a:latin typeface="Cambria Math" panose="02040503050406030204" pitchFamily="18" charset="0"/>
                              </a:rPr>
                              <m:t>2</m:t>
                            </m:r>
                          </m:sup>
                        </m:sSubSup>
                      </m:e>
                    </m:nary>
                  </m:oMath>
                </a14:m>
                <a:endParaRPr lang="en-US" dirty="0"/>
              </a:p>
            </p:txBody>
          </p:sp>
        </mc:Choice>
        <mc:Fallback xmlns="">
          <p:sp>
            <p:nvSpPr>
              <p:cNvPr id="7" name="Content Placeholder 6">
                <a:extLst>
                  <a:ext uri="{FF2B5EF4-FFF2-40B4-BE49-F238E27FC236}">
                    <a16:creationId xmlns:a16="http://schemas.microsoft.com/office/drawing/2014/main" id="{2CED2AB2-DBAA-41AA-821D-561F7D69FF2B}"/>
                  </a:ext>
                </a:extLst>
              </p:cNvPr>
              <p:cNvSpPr>
                <a:spLocks noGrp="1" noRot="1" noChangeAspect="1" noMove="1" noResize="1" noEditPoints="1" noAdjustHandles="1" noChangeArrowheads="1" noChangeShapeType="1" noTextEdit="1"/>
              </p:cNvSpPr>
              <p:nvPr>
                <p:ph idx="1"/>
              </p:nvPr>
            </p:nvSpPr>
            <p:spPr>
              <a:blipFill>
                <a:blip r:embed="rId3"/>
                <a:stretch>
                  <a:fillRect l="-1043" t="-2241"/>
                </a:stretch>
              </a:blipFill>
            </p:spPr>
            <p:txBody>
              <a:bodyPr/>
              <a:lstStyle/>
              <a:p>
                <a:r>
                  <a:rPr lang="en-US">
                    <a:noFill/>
                  </a:rPr>
                  <a:t> </a:t>
                </a:r>
              </a:p>
            </p:txBody>
          </p:sp>
        </mc:Fallback>
      </mc:AlternateContent>
      <p:pic>
        <p:nvPicPr>
          <p:cNvPr id="8" name="Picture 7">
            <a:extLst>
              <a:ext uri="{FF2B5EF4-FFF2-40B4-BE49-F238E27FC236}">
                <a16:creationId xmlns:a16="http://schemas.microsoft.com/office/drawing/2014/main" id="{59C64D9B-BDFC-4372-ABFF-603CF883F74B}"/>
              </a:ext>
            </a:extLst>
          </p:cNvPr>
          <p:cNvPicPr>
            <a:picLocks noChangeAspect="1"/>
          </p:cNvPicPr>
          <p:nvPr/>
        </p:nvPicPr>
        <p:blipFill>
          <a:blip r:embed="rId4"/>
          <a:stretch>
            <a:fillRect/>
          </a:stretch>
        </p:blipFill>
        <p:spPr>
          <a:xfrm>
            <a:off x="5788600" y="3218620"/>
            <a:ext cx="5565200" cy="2958343"/>
          </a:xfrm>
          <a:prstGeom prst="rect">
            <a:avLst/>
          </a:prstGeom>
        </p:spPr>
      </p:pic>
      <p:sp>
        <p:nvSpPr>
          <p:cNvPr id="9" name="Rectangle 8">
            <a:extLst>
              <a:ext uri="{FF2B5EF4-FFF2-40B4-BE49-F238E27FC236}">
                <a16:creationId xmlns:a16="http://schemas.microsoft.com/office/drawing/2014/main" id="{8D4A60EE-B2D3-4367-A78A-4D7098E1A101}"/>
              </a:ext>
            </a:extLst>
          </p:cNvPr>
          <p:cNvSpPr/>
          <p:nvPr/>
        </p:nvSpPr>
        <p:spPr>
          <a:xfrm>
            <a:off x="4607312" y="6488668"/>
            <a:ext cx="7584688" cy="369332"/>
          </a:xfrm>
          <a:prstGeom prst="rect">
            <a:avLst/>
          </a:prstGeom>
        </p:spPr>
        <p:txBody>
          <a:bodyPr wrap="square">
            <a:spAutoFit/>
          </a:bodyPr>
          <a:lstStyle/>
          <a:p>
            <a:r>
              <a:rPr lang="en-US" dirty="0"/>
              <a:t>https://community.asdlib.org/imageandvideoexchangeforum/2013/07/19/240/</a:t>
            </a:r>
          </a:p>
        </p:txBody>
      </p:sp>
    </p:spTree>
    <p:extLst>
      <p:ext uri="{BB962C8B-B14F-4D97-AF65-F5344CB8AC3E}">
        <p14:creationId xmlns:p14="http://schemas.microsoft.com/office/powerpoint/2010/main" val="29879793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9DFC36-1928-4BD8-A960-F3A42B0C837A}"/>
              </a:ext>
            </a:extLst>
          </p:cNvPr>
          <p:cNvSpPr>
            <a:spLocks noGrp="1"/>
          </p:cNvSpPr>
          <p:nvPr>
            <p:ph type="title"/>
          </p:nvPr>
        </p:nvSpPr>
        <p:spPr/>
        <p:txBody>
          <a:bodyPr/>
          <a:lstStyle/>
          <a:p>
            <a:r>
              <a:rPr lang="en-US" dirty="0"/>
              <a:t>Least-Squares Estimation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06F3E8D-92FD-44F6-98D2-96F66C5A8BBA}"/>
                  </a:ext>
                </a:extLst>
              </p:cNvPr>
              <p:cNvSpPr>
                <a:spLocks noGrp="1"/>
              </p:cNvSpPr>
              <p:nvPr>
                <p:ph idx="1"/>
              </p:nvPr>
            </p:nvSpPr>
            <p:spPr/>
            <p:txBody>
              <a:bodyPr/>
              <a:lstStyle/>
              <a:p>
                <a:r>
                  <a:rPr lang="en-US" dirty="0"/>
                  <a:t>Find values of </a:t>
                </a:r>
                <a:r>
                  <a:rPr lang="el-GR" i="1" dirty="0"/>
                  <a:t>β</a:t>
                </a:r>
                <a:r>
                  <a:rPr lang="en-US" i="1" baseline="-25000" dirty="0"/>
                  <a:t>0</a:t>
                </a:r>
                <a:r>
                  <a:rPr lang="en-US" dirty="0"/>
                  <a:t> and </a:t>
                </a:r>
                <a:r>
                  <a:rPr lang="el-GR" i="1" dirty="0"/>
                  <a:t>β</a:t>
                </a:r>
                <a:r>
                  <a:rPr lang="en-US" i="1" baseline="-25000" dirty="0"/>
                  <a:t>1</a:t>
                </a:r>
                <a:r>
                  <a:rPr lang="en-US" dirty="0"/>
                  <a:t> that minimize SSE.</a:t>
                </a:r>
              </a:p>
              <a:p>
                <a:endParaRPr lang="en-US" dirty="0"/>
              </a:p>
              <a:p>
                <a14:m>
                  <m:oMath xmlns:m="http://schemas.openxmlformats.org/officeDocument/2006/math">
                    <m:r>
                      <a:rPr lang="en-US" b="0" i="1" smtClean="0">
                        <a:latin typeface="Cambria Math" panose="02040503050406030204" pitchFamily="18" charset="0"/>
                      </a:rPr>
                      <m:t>𝑆𝑆𝐸</m:t>
                    </m:r>
                    <m:r>
                      <a:rPr lang="en-US" b="0" i="1" smtClean="0">
                        <a:latin typeface="Cambria Math" panose="02040503050406030204" pitchFamily="18" charset="0"/>
                      </a:rPr>
                      <m:t>=</m:t>
                    </m:r>
                    <m:nary>
                      <m:naryPr>
                        <m:chr m:val="∑"/>
                        <m:ctrlPr>
                          <a:rPr lang="en-US" b="0" i="1" smtClean="0">
                            <a:latin typeface="Cambria Math" panose="02040503050406030204" pitchFamily="18" charset="0"/>
                          </a:rPr>
                        </m:ctrlPr>
                      </m:naryPr>
                      <m:sub>
                        <m:r>
                          <m:rPr>
                            <m:brk m:alnAt="23"/>
                          </m:rPr>
                          <a:rPr lang="en-US" b="0" i="1" smtClean="0">
                            <a:latin typeface="Cambria Math" panose="02040503050406030204" pitchFamily="18" charset="0"/>
                          </a:rPr>
                          <m:t>𝑖</m:t>
                        </m:r>
                        <m:r>
                          <a:rPr lang="en-US" b="0" i="1" smtClean="0">
                            <a:latin typeface="Cambria Math" panose="02040503050406030204" pitchFamily="18" charset="0"/>
                          </a:rPr>
                          <m:t>=1</m:t>
                        </m:r>
                      </m:sub>
                      <m:sup>
                        <m:r>
                          <a:rPr lang="en-US" b="0" i="1" smtClean="0">
                            <a:latin typeface="Cambria Math" panose="02040503050406030204" pitchFamily="18" charset="0"/>
                          </a:rPr>
                          <m:t>𝑛</m:t>
                        </m:r>
                      </m:sup>
                      <m:e>
                        <m:sSup>
                          <m:sSupPr>
                            <m:ctrlPr>
                              <a:rPr lang="en-US" b="0" i="1" smtClean="0">
                                <a:latin typeface="Cambria Math" panose="02040503050406030204" pitchFamily="18" charset="0"/>
                              </a:rPr>
                            </m:ctrlPr>
                          </m:sSupPr>
                          <m:e>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𝑦</m:t>
                                    </m:r>
                                  </m:e>
                                  <m:sub>
                                    <m:r>
                                      <a:rPr lang="en-US" b="0" i="1" smtClean="0">
                                        <a:latin typeface="Cambria Math" panose="02040503050406030204" pitchFamily="18" charset="0"/>
                                      </a:rPr>
                                      <m:t>𝑖</m:t>
                                    </m:r>
                                  </m:sub>
                                </m:sSub>
                                <m:r>
                                  <a:rPr lang="en-US" b="0" i="1" smtClean="0">
                                    <a:latin typeface="Cambria Math" panose="02040503050406030204" pitchFamily="18" charset="0"/>
                                  </a:rPr>
                                  <m:t>−</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0</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1</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𝑖</m:t>
                                        </m:r>
                                      </m:sub>
                                    </m:sSub>
                                  </m:e>
                                </m:d>
                              </m:e>
                            </m:d>
                          </m:e>
                          <m:sup>
                            <m:r>
                              <a:rPr lang="en-US" b="0" i="1" smtClean="0">
                                <a:latin typeface="Cambria Math" panose="02040503050406030204" pitchFamily="18" charset="0"/>
                              </a:rPr>
                              <m:t>2</m:t>
                            </m:r>
                          </m:sup>
                        </m:sSup>
                      </m:e>
                    </m:nary>
                  </m:oMath>
                </a14:m>
                <a:endParaRPr lang="en-US" dirty="0"/>
              </a:p>
              <a:p>
                <a:endParaRPr lang="en-US" dirty="0"/>
              </a:p>
              <a:p>
                <a14:m>
                  <m:oMath xmlns:m="http://schemas.openxmlformats.org/officeDocument/2006/math">
                    <m:acc>
                      <m:accPr>
                        <m:chr m:val="̂"/>
                        <m:ctrlPr>
                          <a:rPr lang="en-US" i="1" smtClean="0">
                            <a:latin typeface="Cambria Math" panose="02040503050406030204" pitchFamily="18" charset="0"/>
                          </a:rPr>
                        </m:ctrlPr>
                      </m:accPr>
                      <m:e>
                        <m:sSub>
                          <m:sSubPr>
                            <m:ctrlPr>
                              <a:rPr lang="en-US"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1</m:t>
                            </m:r>
                          </m:sub>
                        </m:sSub>
                      </m:e>
                    </m:acc>
                    <m:r>
                      <a:rPr lang="en-US" b="0" i="1" smtClean="0">
                        <a:latin typeface="Cambria Math" panose="02040503050406030204" pitchFamily="18" charset="0"/>
                      </a:rPr>
                      <m:t>=</m:t>
                    </m:r>
                    <m:f>
                      <m:fPr>
                        <m:ctrlPr>
                          <a:rPr lang="en-US" b="0" i="1" smtClean="0">
                            <a:latin typeface="Cambria Math" panose="02040503050406030204" pitchFamily="18" charset="0"/>
                          </a:rPr>
                        </m:ctrlPr>
                      </m:fPr>
                      <m:num>
                        <m:nary>
                          <m:naryPr>
                            <m:chr m:val="∑"/>
                            <m:ctrlPr>
                              <a:rPr lang="en-US" b="0" i="1" smtClean="0">
                                <a:latin typeface="Cambria Math" panose="02040503050406030204" pitchFamily="18" charset="0"/>
                              </a:rPr>
                            </m:ctrlPr>
                          </m:naryPr>
                          <m:sub>
                            <m:r>
                              <m:rPr>
                                <m:brk m:alnAt="23"/>
                              </m:rPr>
                              <a:rPr lang="en-US" b="0" i="1" smtClean="0">
                                <a:latin typeface="Cambria Math" panose="02040503050406030204" pitchFamily="18" charset="0"/>
                              </a:rPr>
                              <m:t>𝑖</m:t>
                            </m:r>
                            <m:r>
                              <a:rPr lang="en-US" b="0" i="1" smtClean="0">
                                <a:latin typeface="Cambria Math" panose="02040503050406030204" pitchFamily="18" charset="0"/>
                              </a:rPr>
                              <m:t>=1</m:t>
                            </m:r>
                          </m:sub>
                          <m:sup>
                            <m:r>
                              <a:rPr lang="en-US" b="0" i="1" smtClean="0">
                                <a:latin typeface="Cambria Math" panose="02040503050406030204" pitchFamily="18" charset="0"/>
                              </a:rPr>
                              <m:t>𝑛</m:t>
                            </m:r>
                          </m:sup>
                          <m:e>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𝑖</m:t>
                                    </m:r>
                                  </m:sub>
                                </m:sSub>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𝑥</m:t>
                                    </m:r>
                                  </m:e>
                                </m:acc>
                              </m:e>
                            </m:d>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𝑦</m:t>
                                    </m:r>
                                  </m:e>
                                  <m:sub>
                                    <m:r>
                                      <a:rPr lang="en-US" b="0" i="1" smtClean="0">
                                        <a:latin typeface="Cambria Math" panose="02040503050406030204" pitchFamily="18" charset="0"/>
                                      </a:rPr>
                                      <m:t>𝑖</m:t>
                                    </m:r>
                                  </m:sub>
                                </m:sSub>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𝑦</m:t>
                                    </m:r>
                                  </m:e>
                                </m:acc>
                              </m:e>
                            </m:d>
                          </m:e>
                        </m:nary>
                      </m:num>
                      <m:den>
                        <m:nary>
                          <m:naryPr>
                            <m:chr m:val="∑"/>
                            <m:ctrlPr>
                              <a:rPr lang="en-US" b="0" i="1" smtClean="0">
                                <a:latin typeface="Cambria Math" panose="02040503050406030204" pitchFamily="18" charset="0"/>
                              </a:rPr>
                            </m:ctrlPr>
                          </m:naryPr>
                          <m:sub>
                            <m:r>
                              <m:rPr>
                                <m:brk m:alnAt="23"/>
                              </m:rPr>
                              <a:rPr lang="en-US" b="0" i="1" smtClean="0">
                                <a:latin typeface="Cambria Math" panose="02040503050406030204" pitchFamily="18" charset="0"/>
                              </a:rPr>
                              <m:t>𝑖</m:t>
                            </m:r>
                            <m:r>
                              <a:rPr lang="en-US" b="0" i="1" smtClean="0">
                                <a:latin typeface="Cambria Math" panose="02040503050406030204" pitchFamily="18" charset="0"/>
                              </a:rPr>
                              <m:t>=1</m:t>
                            </m:r>
                          </m:sub>
                          <m:sup>
                            <m:r>
                              <a:rPr lang="en-US" b="0" i="1" smtClean="0">
                                <a:latin typeface="Cambria Math" panose="02040503050406030204" pitchFamily="18" charset="0"/>
                              </a:rPr>
                              <m:t>𝑛</m:t>
                            </m:r>
                          </m:sup>
                          <m:e>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𝑖</m:t>
                                        </m:r>
                                      </m:sub>
                                    </m:sSub>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𝑥</m:t>
                                        </m:r>
                                      </m:e>
                                    </m:acc>
                                  </m:e>
                                </m:d>
                              </m:e>
                              <m:sup>
                                <m:r>
                                  <a:rPr lang="en-US" b="0" i="1" smtClean="0">
                                    <a:latin typeface="Cambria Math" panose="02040503050406030204" pitchFamily="18" charset="0"/>
                                  </a:rPr>
                                  <m:t>2</m:t>
                                </m:r>
                              </m:sup>
                            </m:sSup>
                          </m:e>
                        </m:nary>
                      </m:den>
                    </m:f>
                  </m:oMath>
                </a14:m>
                <a:endParaRPr lang="en-US" dirty="0"/>
              </a:p>
              <a:p>
                <a:endParaRPr lang="en-US" dirty="0"/>
              </a:p>
              <a:p>
                <a14:m>
                  <m:oMath xmlns:m="http://schemas.openxmlformats.org/officeDocument/2006/math">
                    <m:acc>
                      <m:accPr>
                        <m:chr m:val="̂"/>
                        <m:ctrlPr>
                          <a:rPr lang="en-US" i="1" smtClean="0">
                            <a:latin typeface="Cambria Math" panose="02040503050406030204" pitchFamily="18" charset="0"/>
                          </a:rPr>
                        </m:ctrlPr>
                      </m:accPr>
                      <m:e>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0</m:t>
                            </m:r>
                          </m:sub>
                        </m:sSub>
                      </m:e>
                    </m:acc>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𝑦</m:t>
                        </m:r>
                      </m:e>
                    </m:acc>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1</m:t>
                            </m:r>
                          </m:sub>
                        </m:sSub>
                      </m:e>
                    </m:acc>
                    <m:acc>
                      <m:accPr>
                        <m:chr m:val="̅"/>
                        <m:ctrlPr>
                          <a:rPr lang="en-US" i="1" smtClean="0">
                            <a:latin typeface="Cambria Math" panose="02040503050406030204" pitchFamily="18" charset="0"/>
                          </a:rPr>
                        </m:ctrlPr>
                      </m:accPr>
                      <m:e>
                        <m:r>
                          <a:rPr lang="en-US" b="0" i="1" smtClean="0">
                            <a:latin typeface="Cambria Math" panose="02040503050406030204" pitchFamily="18" charset="0"/>
                          </a:rPr>
                          <m:t>𝑥</m:t>
                        </m:r>
                      </m:e>
                    </m:acc>
                  </m:oMath>
                </a14:m>
                <a:endParaRPr lang="en-US" dirty="0"/>
              </a:p>
            </p:txBody>
          </p:sp>
        </mc:Choice>
        <mc:Fallback xmlns="">
          <p:sp>
            <p:nvSpPr>
              <p:cNvPr id="3" name="Content Placeholder 2">
                <a:extLst>
                  <a:ext uri="{FF2B5EF4-FFF2-40B4-BE49-F238E27FC236}">
                    <a16:creationId xmlns:a16="http://schemas.microsoft.com/office/drawing/2014/main" id="{B06F3E8D-92FD-44F6-98D2-96F66C5A8BBA}"/>
                  </a:ext>
                </a:extLst>
              </p:cNvPr>
              <p:cNvSpPr>
                <a:spLocks noGrp="1" noRot="1" noChangeAspect="1" noMove="1" noResize="1" noEditPoints="1" noAdjustHandles="1" noChangeArrowheads="1" noChangeShapeType="1" noTextEdit="1"/>
              </p:cNvSpPr>
              <p:nvPr>
                <p:ph idx="1"/>
              </p:nvPr>
            </p:nvSpPr>
            <p:spPr>
              <a:blipFill>
                <a:blip r:embed="rId3"/>
                <a:stretch>
                  <a:fillRect l="-1043" t="-2241"/>
                </a:stretch>
              </a:blipFill>
            </p:spPr>
            <p:txBody>
              <a:bodyPr/>
              <a:lstStyle/>
              <a:p>
                <a:r>
                  <a:rPr lang="en-US">
                    <a:noFill/>
                  </a:rPr>
                  <a:t> </a:t>
                </a:r>
              </a:p>
            </p:txBody>
          </p:sp>
        </mc:Fallback>
      </mc:AlternateContent>
      <p:sp>
        <p:nvSpPr>
          <p:cNvPr id="9" name="Star: 5 Points 8">
            <a:extLst>
              <a:ext uri="{FF2B5EF4-FFF2-40B4-BE49-F238E27FC236}">
                <a16:creationId xmlns:a16="http://schemas.microsoft.com/office/drawing/2014/main" id="{B2904167-35F1-58D9-D1F9-E8FA52D6FD77}"/>
              </a:ext>
            </a:extLst>
          </p:cNvPr>
          <p:cNvSpPr/>
          <p:nvPr/>
        </p:nvSpPr>
        <p:spPr>
          <a:xfrm>
            <a:off x="10779616" y="280986"/>
            <a:ext cx="914400" cy="914400"/>
          </a:xfrm>
          <a:prstGeom prst="star5">
            <a:avLst/>
          </a:prstGeom>
          <a:solidFill>
            <a:schemeClr val="accent2">
              <a:lumMod val="75000"/>
            </a:schemeClr>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186291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E1E30B-90E3-4EB2-9711-A4CB7054C0FB}"/>
              </a:ext>
            </a:extLst>
          </p:cNvPr>
          <p:cNvSpPr>
            <a:spLocks noGrp="1"/>
          </p:cNvSpPr>
          <p:nvPr>
            <p:ph type="title"/>
          </p:nvPr>
        </p:nvSpPr>
        <p:spPr/>
        <p:txBody>
          <a:bodyPr/>
          <a:lstStyle/>
          <a:p>
            <a:r>
              <a:rPr lang="en-US" dirty="0"/>
              <a:t>In Practice</a:t>
            </a:r>
          </a:p>
        </p:txBody>
      </p:sp>
      <p:sp>
        <p:nvSpPr>
          <p:cNvPr id="3" name="Content Placeholder 2">
            <a:extLst>
              <a:ext uri="{FF2B5EF4-FFF2-40B4-BE49-F238E27FC236}">
                <a16:creationId xmlns:a16="http://schemas.microsoft.com/office/drawing/2014/main" id="{5F0AEFEF-DABD-412F-BDCD-AB00145FB788}"/>
              </a:ext>
            </a:extLst>
          </p:cNvPr>
          <p:cNvSpPr>
            <a:spLocks noGrp="1"/>
          </p:cNvSpPr>
          <p:nvPr>
            <p:ph idx="1"/>
          </p:nvPr>
        </p:nvSpPr>
        <p:spPr/>
        <p:txBody>
          <a:bodyPr/>
          <a:lstStyle/>
          <a:p>
            <a:r>
              <a:rPr lang="en-US" dirty="0"/>
              <a:t>Most statistical tools have linear regression estimation built in.</a:t>
            </a:r>
          </a:p>
        </p:txBody>
      </p:sp>
      <p:pic>
        <p:nvPicPr>
          <p:cNvPr id="4" name="Picture 3">
            <a:extLst>
              <a:ext uri="{FF2B5EF4-FFF2-40B4-BE49-F238E27FC236}">
                <a16:creationId xmlns:a16="http://schemas.microsoft.com/office/drawing/2014/main" id="{81910B86-20F9-4725-BF2A-6BA3A64BF7AF}"/>
              </a:ext>
            </a:extLst>
          </p:cNvPr>
          <p:cNvPicPr>
            <a:picLocks noChangeAspect="1"/>
          </p:cNvPicPr>
          <p:nvPr/>
        </p:nvPicPr>
        <p:blipFill>
          <a:blip r:embed="rId3"/>
          <a:stretch>
            <a:fillRect/>
          </a:stretch>
        </p:blipFill>
        <p:spPr>
          <a:xfrm>
            <a:off x="838200" y="2841048"/>
            <a:ext cx="5935414" cy="3567563"/>
          </a:xfrm>
          <a:prstGeom prst="rect">
            <a:avLst/>
          </a:prstGeom>
        </p:spPr>
      </p:pic>
      <p:pic>
        <p:nvPicPr>
          <p:cNvPr id="5" name="Picture 4">
            <a:extLst>
              <a:ext uri="{FF2B5EF4-FFF2-40B4-BE49-F238E27FC236}">
                <a16:creationId xmlns:a16="http://schemas.microsoft.com/office/drawing/2014/main" id="{721AE68B-05E5-45D0-86A2-7C8AEC7944AA}"/>
              </a:ext>
            </a:extLst>
          </p:cNvPr>
          <p:cNvPicPr>
            <a:picLocks noChangeAspect="1"/>
          </p:cNvPicPr>
          <p:nvPr/>
        </p:nvPicPr>
        <p:blipFill>
          <a:blip r:embed="rId4"/>
          <a:stretch>
            <a:fillRect/>
          </a:stretch>
        </p:blipFill>
        <p:spPr>
          <a:xfrm>
            <a:off x="7591926" y="2841048"/>
            <a:ext cx="3979199" cy="3573552"/>
          </a:xfrm>
          <a:prstGeom prst="rect">
            <a:avLst/>
          </a:prstGeom>
        </p:spPr>
      </p:pic>
    </p:spTree>
    <p:extLst>
      <p:ext uri="{BB962C8B-B14F-4D97-AF65-F5344CB8AC3E}">
        <p14:creationId xmlns:p14="http://schemas.microsoft.com/office/powerpoint/2010/main" val="32440329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1A82A4-F054-457D-9A36-EB7F69D786C2}"/>
              </a:ext>
            </a:extLst>
          </p:cNvPr>
          <p:cNvSpPr>
            <a:spLocks noGrp="1"/>
          </p:cNvSpPr>
          <p:nvPr>
            <p:ph type="title"/>
          </p:nvPr>
        </p:nvSpPr>
        <p:spPr/>
        <p:txBody>
          <a:bodyPr/>
          <a:lstStyle/>
          <a:p>
            <a:r>
              <a:rPr lang="en-US" dirty="0"/>
              <a:t>In Practice</a:t>
            </a:r>
          </a:p>
        </p:txBody>
      </p:sp>
      <p:sp>
        <p:nvSpPr>
          <p:cNvPr id="3" name="Content Placeholder 2">
            <a:extLst>
              <a:ext uri="{FF2B5EF4-FFF2-40B4-BE49-F238E27FC236}">
                <a16:creationId xmlns:a16="http://schemas.microsoft.com/office/drawing/2014/main" id="{BC32CA0D-AAEA-4240-AF0A-D5B7042814D0}"/>
              </a:ext>
            </a:extLst>
          </p:cNvPr>
          <p:cNvSpPr>
            <a:spLocks noGrp="1"/>
          </p:cNvSpPr>
          <p:nvPr>
            <p:ph idx="1"/>
          </p:nvPr>
        </p:nvSpPr>
        <p:spPr/>
        <p:txBody>
          <a:bodyPr/>
          <a:lstStyle/>
          <a:p>
            <a:r>
              <a:rPr lang="en-US" dirty="0"/>
              <a:t>In </a:t>
            </a:r>
            <a:r>
              <a:rPr lang="en-US" b="1" dirty="0">
                <a:solidFill>
                  <a:schemeClr val="accent1"/>
                </a:solidFill>
                <a:effectLst>
                  <a:outerShdw blurRad="38100" dist="38100" dir="2700000" algn="tl">
                    <a:srgbClr val="000000">
                      <a:alpha val="43137"/>
                    </a:srgbClr>
                  </a:outerShdw>
                </a:effectLst>
              </a:rPr>
              <a:t>R</a:t>
            </a:r>
            <a:r>
              <a:rPr lang="en-US" dirty="0"/>
              <a:t> the </a:t>
            </a:r>
            <a:r>
              <a:rPr lang="en-US" dirty="0" err="1">
                <a:latin typeface="Consolas" panose="020B0609020204030204" pitchFamily="49" charset="0"/>
              </a:rPr>
              <a:t>lm</a:t>
            </a:r>
            <a:r>
              <a:rPr lang="en-US" dirty="0"/>
              <a:t> function is used to create a linear regression model.</a:t>
            </a:r>
          </a:p>
        </p:txBody>
      </p:sp>
      <p:pic>
        <p:nvPicPr>
          <p:cNvPr id="4" name="Picture 3">
            <a:extLst>
              <a:ext uri="{FF2B5EF4-FFF2-40B4-BE49-F238E27FC236}">
                <a16:creationId xmlns:a16="http://schemas.microsoft.com/office/drawing/2014/main" id="{E49BE9DD-25D1-4F53-BBED-D6C482AE58FE}"/>
              </a:ext>
            </a:extLst>
          </p:cNvPr>
          <p:cNvPicPr>
            <a:picLocks noChangeAspect="1"/>
          </p:cNvPicPr>
          <p:nvPr/>
        </p:nvPicPr>
        <p:blipFill>
          <a:blip r:embed="rId3"/>
          <a:stretch>
            <a:fillRect/>
          </a:stretch>
        </p:blipFill>
        <p:spPr>
          <a:xfrm>
            <a:off x="2706313" y="2708870"/>
            <a:ext cx="6779373" cy="3918117"/>
          </a:xfrm>
          <a:prstGeom prst="rect">
            <a:avLst/>
          </a:prstGeom>
        </p:spPr>
      </p:pic>
    </p:spTree>
    <p:extLst>
      <p:ext uri="{BB962C8B-B14F-4D97-AF65-F5344CB8AC3E}">
        <p14:creationId xmlns:p14="http://schemas.microsoft.com/office/powerpoint/2010/main" val="10984689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B4C683-DBDC-4D0B-BF7A-7EFE9EF0E580}"/>
              </a:ext>
            </a:extLst>
          </p:cNvPr>
          <p:cNvSpPr>
            <a:spLocks noGrp="1"/>
          </p:cNvSpPr>
          <p:nvPr>
            <p:ph type="title"/>
          </p:nvPr>
        </p:nvSpPr>
        <p:spPr/>
        <p:txBody>
          <a:bodyPr/>
          <a:lstStyle/>
          <a:p>
            <a:r>
              <a:rPr lang="en-US" dirty="0"/>
              <a:t>Model Summaries</a:t>
            </a:r>
          </a:p>
        </p:txBody>
      </p:sp>
      <p:sp>
        <p:nvSpPr>
          <p:cNvPr id="3" name="Content Placeholder 2">
            <a:extLst>
              <a:ext uri="{FF2B5EF4-FFF2-40B4-BE49-F238E27FC236}">
                <a16:creationId xmlns:a16="http://schemas.microsoft.com/office/drawing/2014/main" id="{43EA5F3D-4FC0-42ED-BF39-542337FC5F75}"/>
              </a:ext>
            </a:extLst>
          </p:cNvPr>
          <p:cNvSpPr>
            <a:spLocks noGrp="1"/>
          </p:cNvSpPr>
          <p:nvPr>
            <p:ph idx="1"/>
          </p:nvPr>
        </p:nvSpPr>
        <p:spPr/>
        <p:txBody>
          <a:bodyPr/>
          <a:lstStyle/>
          <a:p>
            <a:r>
              <a:rPr lang="en-US" dirty="0"/>
              <a:t>Regression output provides important information.</a:t>
            </a:r>
          </a:p>
        </p:txBody>
      </p:sp>
      <p:pic>
        <p:nvPicPr>
          <p:cNvPr id="4" name="Picture 3">
            <a:extLst>
              <a:ext uri="{FF2B5EF4-FFF2-40B4-BE49-F238E27FC236}">
                <a16:creationId xmlns:a16="http://schemas.microsoft.com/office/drawing/2014/main" id="{1DFC6B8B-B04A-4ED6-95FB-70543243602F}"/>
              </a:ext>
            </a:extLst>
          </p:cNvPr>
          <p:cNvPicPr>
            <a:picLocks noChangeAspect="1"/>
          </p:cNvPicPr>
          <p:nvPr/>
        </p:nvPicPr>
        <p:blipFill>
          <a:blip r:embed="rId3"/>
          <a:stretch>
            <a:fillRect/>
          </a:stretch>
        </p:blipFill>
        <p:spPr>
          <a:xfrm>
            <a:off x="1225015" y="2506662"/>
            <a:ext cx="9741970" cy="4351337"/>
          </a:xfrm>
          <a:prstGeom prst="rect">
            <a:avLst/>
          </a:prstGeom>
        </p:spPr>
      </p:pic>
    </p:spTree>
    <p:extLst>
      <p:ext uri="{BB962C8B-B14F-4D97-AF65-F5344CB8AC3E}">
        <p14:creationId xmlns:p14="http://schemas.microsoft.com/office/powerpoint/2010/main" val="11162464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DFC6B8B-B04A-4ED6-95FB-70543243602F}"/>
              </a:ext>
            </a:extLst>
          </p:cNvPr>
          <p:cNvPicPr>
            <a:picLocks noChangeAspect="1"/>
          </p:cNvPicPr>
          <p:nvPr/>
        </p:nvPicPr>
        <p:blipFill>
          <a:blip r:embed="rId3"/>
          <a:stretch>
            <a:fillRect/>
          </a:stretch>
        </p:blipFill>
        <p:spPr>
          <a:xfrm>
            <a:off x="0" y="706992"/>
            <a:ext cx="12188309" cy="5444016"/>
          </a:xfrm>
          <a:prstGeom prst="rect">
            <a:avLst/>
          </a:prstGeom>
        </p:spPr>
      </p:pic>
      <p:sp>
        <p:nvSpPr>
          <p:cNvPr id="7" name="Rectangle 6">
            <a:extLst>
              <a:ext uri="{FF2B5EF4-FFF2-40B4-BE49-F238E27FC236}">
                <a16:creationId xmlns:a16="http://schemas.microsoft.com/office/drawing/2014/main" id="{89AD6D74-A0BC-4B34-91F3-0B6E28D5AD1F}"/>
              </a:ext>
            </a:extLst>
          </p:cNvPr>
          <p:cNvSpPr/>
          <p:nvPr/>
        </p:nvSpPr>
        <p:spPr>
          <a:xfrm>
            <a:off x="950495" y="1925053"/>
            <a:ext cx="2249905" cy="300789"/>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
            <a:extLst>
              <a:ext uri="{FF2B5EF4-FFF2-40B4-BE49-F238E27FC236}">
                <a16:creationId xmlns:a16="http://schemas.microsoft.com/office/drawing/2014/main" id="{394B8824-A6D0-4180-AA9E-F8B05AC1EA11}"/>
              </a:ext>
            </a:extLst>
          </p:cNvPr>
          <p:cNvSpPr>
            <a:spLocks noGrp="1"/>
          </p:cNvSpPr>
          <p:nvPr>
            <p:ph type="title"/>
          </p:nvPr>
        </p:nvSpPr>
        <p:spPr>
          <a:xfrm>
            <a:off x="838200" y="365125"/>
            <a:ext cx="10515600" cy="1325563"/>
          </a:xfrm>
        </p:spPr>
        <p:txBody>
          <a:bodyPr/>
          <a:lstStyle/>
          <a:p>
            <a:pPr algn="r"/>
            <a:r>
              <a:rPr lang="en-US" dirty="0"/>
              <a:t>Model R</a:t>
            </a:r>
            <a:r>
              <a:rPr lang="en-US" baseline="30000" dirty="0"/>
              <a:t>2</a:t>
            </a:r>
          </a:p>
        </p:txBody>
      </p:sp>
    </p:spTree>
    <p:extLst>
      <p:ext uri="{BB962C8B-B14F-4D97-AF65-F5344CB8AC3E}">
        <p14:creationId xmlns:p14="http://schemas.microsoft.com/office/powerpoint/2010/main" val="22015946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B66FD3-84AC-4EEE-BDED-B290E101BC2F}"/>
              </a:ext>
            </a:extLst>
          </p:cNvPr>
          <p:cNvSpPr>
            <a:spLocks noGrp="1"/>
          </p:cNvSpPr>
          <p:nvPr>
            <p:ph type="title"/>
          </p:nvPr>
        </p:nvSpPr>
        <p:spPr/>
        <p:txBody>
          <a:bodyPr/>
          <a:lstStyle/>
          <a:p>
            <a:r>
              <a:rPr lang="en-US" dirty="0"/>
              <a:t>Why Regression?</a:t>
            </a:r>
          </a:p>
        </p:txBody>
      </p:sp>
      <p:sp>
        <p:nvSpPr>
          <p:cNvPr id="3" name="Content Placeholder 2">
            <a:extLst>
              <a:ext uri="{FF2B5EF4-FFF2-40B4-BE49-F238E27FC236}">
                <a16:creationId xmlns:a16="http://schemas.microsoft.com/office/drawing/2014/main" id="{ADD386C2-692F-4FD2-9BBE-D1B8C1600959}"/>
              </a:ext>
            </a:extLst>
          </p:cNvPr>
          <p:cNvSpPr>
            <a:spLocks noGrp="1"/>
          </p:cNvSpPr>
          <p:nvPr>
            <p:ph idx="1"/>
          </p:nvPr>
        </p:nvSpPr>
        <p:spPr/>
        <p:txBody>
          <a:bodyPr/>
          <a:lstStyle/>
          <a:p>
            <a:r>
              <a:rPr lang="en-US" dirty="0"/>
              <a:t>Predict values of variable B given values of variable A</a:t>
            </a:r>
          </a:p>
        </p:txBody>
      </p:sp>
      <p:pic>
        <p:nvPicPr>
          <p:cNvPr id="5" name="Picture 4">
            <a:extLst>
              <a:ext uri="{FF2B5EF4-FFF2-40B4-BE49-F238E27FC236}">
                <a16:creationId xmlns:a16="http://schemas.microsoft.com/office/drawing/2014/main" id="{CC85A838-8FAC-40CC-9ED6-033AC3A3D297}"/>
              </a:ext>
            </a:extLst>
          </p:cNvPr>
          <p:cNvPicPr>
            <a:picLocks noChangeAspect="1"/>
          </p:cNvPicPr>
          <p:nvPr/>
        </p:nvPicPr>
        <p:blipFill rotWithShape="1">
          <a:blip r:embed="rId3"/>
          <a:srcRect t="13052" r="3804" b="3662"/>
          <a:stretch/>
        </p:blipFill>
        <p:spPr>
          <a:xfrm>
            <a:off x="2852832" y="2574499"/>
            <a:ext cx="6486336" cy="3918376"/>
          </a:xfrm>
          <a:prstGeom prst="rect">
            <a:avLst/>
          </a:prstGeom>
        </p:spPr>
      </p:pic>
    </p:spTree>
    <p:extLst>
      <p:ext uri="{BB962C8B-B14F-4D97-AF65-F5344CB8AC3E}">
        <p14:creationId xmlns:p14="http://schemas.microsoft.com/office/powerpoint/2010/main" val="35733137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DFC6B8B-B04A-4ED6-95FB-70543243602F}"/>
              </a:ext>
            </a:extLst>
          </p:cNvPr>
          <p:cNvPicPr>
            <a:picLocks noChangeAspect="1"/>
          </p:cNvPicPr>
          <p:nvPr/>
        </p:nvPicPr>
        <p:blipFill>
          <a:blip r:embed="rId3"/>
          <a:stretch>
            <a:fillRect/>
          </a:stretch>
        </p:blipFill>
        <p:spPr>
          <a:xfrm>
            <a:off x="0" y="706992"/>
            <a:ext cx="12188309" cy="5444016"/>
          </a:xfrm>
          <a:prstGeom prst="rect">
            <a:avLst/>
          </a:prstGeom>
        </p:spPr>
      </p:pic>
      <p:sp>
        <p:nvSpPr>
          <p:cNvPr id="7" name="Rectangle 6">
            <a:extLst>
              <a:ext uri="{FF2B5EF4-FFF2-40B4-BE49-F238E27FC236}">
                <a16:creationId xmlns:a16="http://schemas.microsoft.com/office/drawing/2014/main" id="{89AD6D74-A0BC-4B34-91F3-0B6E28D5AD1F}"/>
              </a:ext>
            </a:extLst>
          </p:cNvPr>
          <p:cNvSpPr/>
          <p:nvPr/>
        </p:nvSpPr>
        <p:spPr>
          <a:xfrm>
            <a:off x="1913020" y="5686926"/>
            <a:ext cx="1275347" cy="300789"/>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71D2A6C7-4639-45A0-8BC0-392869073AB4}"/>
              </a:ext>
            </a:extLst>
          </p:cNvPr>
          <p:cNvSpPr/>
          <p:nvPr/>
        </p:nvSpPr>
        <p:spPr>
          <a:xfrm>
            <a:off x="5835316" y="5686927"/>
            <a:ext cx="1179095" cy="300789"/>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a:extLst>
              <a:ext uri="{FF2B5EF4-FFF2-40B4-BE49-F238E27FC236}">
                <a16:creationId xmlns:a16="http://schemas.microsoft.com/office/drawing/2014/main" id="{38FE4D8C-E250-4575-8202-6DD27A2A064C}"/>
              </a:ext>
            </a:extLst>
          </p:cNvPr>
          <p:cNvSpPr>
            <a:spLocks noGrp="1"/>
          </p:cNvSpPr>
          <p:nvPr>
            <p:ph type="title"/>
          </p:nvPr>
        </p:nvSpPr>
        <p:spPr>
          <a:xfrm>
            <a:off x="838200" y="365125"/>
            <a:ext cx="10515600" cy="1325563"/>
          </a:xfrm>
        </p:spPr>
        <p:txBody>
          <a:bodyPr/>
          <a:lstStyle/>
          <a:p>
            <a:pPr algn="r"/>
            <a:r>
              <a:rPr lang="en-US" dirty="0"/>
              <a:t>Coefficient and p-value</a:t>
            </a:r>
            <a:endParaRPr lang="en-US" baseline="30000" dirty="0"/>
          </a:p>
        </p:txBody>
      </p:sp>
    </p:spTree>
    <p:extLst>
      <p:ext uri="{BB962C8B-B14F-4D97-AF65-F5344CB8AC3E}">
        <p14:creationId xmlns:p14="http://schemas.microsoft.com/office/powerpoint/2010/main" val="34649310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DFC6B8B-B04A-4ED6-95FB-70543243602F}"/>
              </a:ext>
            </a:extLst>
          </p:cNvPr>
          <p:cNvPicPr>
            <a:picLocks noChangeAspect="1"/>
          </p:cNvPicPr>
          <p:nvPr/>
        </p:nvPicPr>
        <p:blipFill>
          <a:blip r:embed="rId3"/>
          <a:stretch>
            <a:fillRect/>
          </a:stretch>
        </p:blipFill>
        <p:spPr>
          <a:xfrm>
            <a:off x="0" y="706992"/>
            <a:ext cx="12188309" cy="5444016"/>
          </a:xfrm>
          <a:prstGeom prst="rect">
            <a:avLst/>
          </a:prstGeom>
        </p:spPr>
      </p:pic>
      <p:sp>
        <p:nvSpPr>
          <p:cNvPr id="5" name="Rectangle 4">
            <a:extLst>
              <a:ext uri="{FF2B5EF4-FFF2-40B4-BE49-F238E27FC236}">
                <a16:creationId xmlns:a16="http://schemas.microsoft.com/office/drawing/2014/main" id="{71D2A6C7-4639-45A0-8BC0-392869073AB4}"/>
              </a:ext>
            </a:extLst>
          </p:cNvPr>
          <p:cNvSpPr/>
          <p:nvPr/>
        </p:nvSpPr>
        <p:spPr>
          <a:xfrm>
            <a:off x="7170822" y="3930316"/>
            <a:ext cx="1179095" cy="300789"/>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a:extLst>
              <a:ext uri="{FF2B5EF4-FFF2-40B4-BE49-F238E27FC236}">
                <a16:creationId xmlns:a16="http://schemas.microsoft.com/office/drawing/2014/main" id="{9BCDAE15-1CF4-40C8-99D9-EC17A3389785}"/>
              </a:ext>
            </a:extLst>
          </p:cNvPr>
          <p:cNvSpPr>
            <a:spLocks noGrp="1"/>
          </p:cNvSpPr>
          <p:nvPr>
            <p:ph type="title"/>
          </p:nvPr>
        </p:nvSpPr>
        <p:spPr>
          <a:xfrm>
            <a:off x="838200" y="365125"/>
            <a:ext cx="10515600" cy="1325563"/>
          </a:xfrm>
        </p:spPr>
        <p:txBody>
          <a:bodyPr/>
          <a:lstStyle/>
          <a:p>
            <a:pPr algn="r"/>
            <a:r>
              <a:rPr lang="en-US" dirty="0"/>
              <a:t>Model F-test p-value</a:t>
            </a:r>
            <a:endParaRPr lang="en-US" baseline="30000" dirty="0"/>
          </a:p>
        </p:txBody>
      </p:sp>
    </p:spTree>
    <p:extLst>
      <p:ext uri="{BB962C8B-B14F-4D97-AF65-F5344CB8AC3E}">
        <p14:creationId xmlns:p14="http://schemas.microsoft.com/office/powerpoint/2010/main" val="20980560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DFC6B8B-B04A-4ED6-95FB-70543243602F}"/>
              </a:ext>
            </a:extLst>
          </p:cNvPr>
          <p:cNvPicPr>
            <a:picLocks noChangeAspect="1"/>
          </p:cNvPicPr>
          <p:nvPr/>
        </p:nvPicPr>
        <p:blipFill>
          <a:blip r:embed="rId3"/>
          <a:stretch>
            <a:fillRect/>
          </a:stretch>
        </p:blipFill>
        <p:spPr>
          <a:xfrm>
            <a:off x="0" y="706992"/>
            <a:ext cx="12188309" cy="5444016"/>
          </a:xfrm>
          <a:prstGeom prst="rect">
            <a:avLst/>
          </a:prstGeom>
        </p:spPr>
      </p:pic>
      <p:sp>
        <p:nvSpPr>
          <p:cNvPr id="5" name="Rectangle 4">
            <a:extLst>
              <a:ext uri="{FF2B5EF4-FFF2-40B4-BE49-F238E27FC236}">
                <a16:creationId xmlns:a16="http://schemas.microsoft.com/office/drawing/2014/main" id="{71D2A6C7-4639-45A0-8BC0-392869073AB4}"/>
              </a:ext>
            </a:extLst>
          </p:cNvPr>
          <p:cNvSpPr/>
          <p:nvPr/>
        </p:nvSpPr>
        <p:spPr>
          <a:xfrm>
            <a:off x="1961149" y="2486526"/>
            <a:ext cx="1179095" cy="300789"/>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a:extLst>
              <a:ext uri="{FF2B5EF4-FFF2-40B4-BE49-F238E27FC236}">
                <a16:creationId xmlns:a16="http://schemas.microsoft.com/office/drawing/2014/main" id="{E48D1F54-E261-443B-83BF-416ED310A99B}"/>
              </a:ext>
            </a:extLst>
          </p:cNvPr>
          <p:cNvSpPr>
            <a:spLocks noGrp="1"/>
          </p:cNvSpPr>
          <p:nvPr>
            <p:ph type="title"/>
          </p:nvPr>
        </p:nvSpPr>
        <p:spPr>
          <a:xfrm>
            <a:off x="838200" y="365125"/>
            <a:ext cx="10515600" cy="1325563"/>
          </a:xfrm>
        </p:spPr>
        <p:txBody>
          <a:bodyPr/>
          <a:lstStyle/>
          <a:p>
            <a:pPr algn="r"/>
            <a:r>
              <a:rPr lang="en-US" dirty="0"/>
              <a:t>Standard Error of Regression</a:t>
            </a:r>
            <a:endParaRPr lang="en-US" baseline="30000" dirty="0"/>
          </a:p>
        </p:txBody>
      </p:sp>
    </p:spTree>
    <p:extLst>
      <p:ext uri="{BB962C8B-B14F-4D97-AF65-F5344CB8AC3E}">
        <p14:creationId xmlns:p14="http://schemas.microsoft.com/office/powerpoint/2010/main" val="33874590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0F04793-8707-4BB2-A9FD-4751868F35D1}"/>
              </a:ext>
            </a:extLst>
          </p:cNvPr>
          <p:cNvPicPr>
            <a:picLocks noChangeAspect="1"/>
          </p:cNvPicPr>
          <p:nvPr/>
        </p:nvPicPr>
        <p:blipFill>
          <a:blip r:embed="rId3"/>
          <a:stretch>
            <a:fillRect/>
          </a:stretch>
        </p:blipFill>
        <p:spPr>
          <a:xfrm>
            <a:off x="162928" y="0"/>
            <a:ext cx="11866144" cy="6858000"/>
          </a:xfrm>
          <a:prstGeom prst="rect">
            <a:avLst/>
          </a:prstGeom>
        </p:spPr>
      </p:pic>
      <p:sp>
        <p:nvSpPr>
          <p:cNvPr id="5" name="Rectangle 4">
            <a:extLst>
              <a:ext uri="{FF2B5EF4-FFF2-40B4-BE49-F238E27FC236}">
                <a16:creationId xmlns:a16="http://schemas.microsoft.com/office/drawing/2014/main" id="{8F67E4C8-5709-4869-8DED-FC94E2D74161}"/>
              </a:ext>
            </a:extLst>
          </p:cNvPr>
          <p:cNvSpPr/>
          <p:nvPr/>
        </p:nvSpPr>
        <p:spPr>
          <a:xfrm>
            <a:off x="3958388" y="6136106"/>
            <a:ext cx="1491917" cy="324852"/>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42C17C89-56E8-4B50-8BF0-B3D87A776D9F}"/>
              </a:ext>
            </a:extLst>
          </p:cNvPr>
          <p:cNvSpPr/>
          <p:nvPr/>
        </p:nvSpPr>
        <p:spPr>
          <a:xfrm>
            <a:off x="2406316" y="4459706"/>
            <a:ext cx="1716505" cy="324852"/>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866009DC-392A-45C5-A22D-D6BC4DFD007D}"/>
              </a:ext>
            </a:extLst>
          </p:cNvPr>
          <p:cNvSpPr/>
          <p:nvPr/>
        </p:nvSpPr>
        <p:spPr>
          <a:xfrm>
            <a:off x="7960895" y="4459706"/>
            <a:ext cx="1989221" cy="324852"/>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1314CF88-2335-424A-B1C6-BD95A5BE803D}"/>
              </a:ext>
            </a:extLst>
          </p:cNvPr>
          <p:cNvSpPr/>
          <p:nvPr/>
        </p:nvSpPr>
        <p:spPr>
          <a:xfrm>
            <a:off x="8554454" y="6485022"/>
            <a:ext cx="1808746" cy="324852"/>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CD3F1737-7AD0-48D9-99F7-881E04A41FED}"/>
              </a:ext>
            </a:extLst>
          </p:cNvPr>
          <p:cNvSpPr/>
          <p:nvPr/>
        </p:nvSpPr>
        <p:spPr>
          <a:xfrm>
            <a:off x="4728411" y="5811254"/>
            <a:ext cx="1259308" cy="324852"/>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820960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6B8D9A-044C-4690-A934-052A62FCDE41}"/>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00889785-EFDB-4352-921F-8C16BBBD9145}"/>
              </a:ext>
            </a:extLst>
          </p:cNvPr>
          <p:cNvSpPr>
            <a:spLocks noGrp="1"/>
          </p:cNvSpPr>
          <p:nvPr>
            <p:ph idx="1"/>
          </p:nvPr>
        </p:nvSpPr>
        <p:spPr/>
        <p:txBody>
          <a:bodyPr/>
          <a:lstStyle/>
          <a:p>
            <a:r>
              <a:rPr lang="en-US" dirty="0"/>
              <a:t>Least squares estimation is a technique for finding the parameters of a regression line that minimize its error</a:t>
            </a:r>
          </a:p>
          <a:p>
            <a:r>
              <a:rPr lang="en-US" dirty="0"/>
              <a:t>Regression output provides several important metrics for evaluating the quality of the fitted model</a:t>
            </a:r>
          </a:p>
        </p:txBody>
      </p:sp>
    </p:spTree>
    <p:extLst>
      <p:ext uri="{BB962C8B-B14F-4D97-AF65-F5344CB8AC3E}">
        <p14:creationId xmlns:p14="http://schemas.microsoft.com/office/powerpoint/2010/main" val="32145811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4CC45-6FCC-4D8D-8204-80FFD0D595B3}"/>
              </a:ext>
            </a:extLst>
          </p:cNvPr>
          <p:cNvSpPr>
            <a:spLocks noGrp="1"/>
          </p:cNvSpPr>
          <p:nvPr>
            <p:ph type="ctrTitle"/>
          </p:nvPr>
        </p:nvSpPr>
        <p:spPr/>
        <p:txBody>
          <a:bodyPr/>
          <a:lstStyle/>
          <a:p>
            <a:r>
              <a:rPr lang="en-US" dirty="0"/>
              <a:t>Introduction to</a:t>
            </a:r>
            <a:br>
              <a:rPr lang="en-US" dirty="0"/>
            </a:br>
            <a:r>
              <a:rPr lang="en-US" dirty="0"/>
              <a:t>Linear Regression</a:t>
            </a:r>
          </a:p>
        </p:txBody>
      </p:sp>
      <p:sp>
        <p:nvSpPr>
          <p:cNvPr id="3" name="Subtitle 2">
            <a:extLst>
              <a:ext uri="{FF2B5EF4-FFF2-40B4-BE49-F238E27FC236}">
                <a16:creationId xmlns:a16="http://schemas.microsoft.com/office/drawing/2014/main" id="{BE56E842-459D-4CFC-AD13-EABE339D6928}"/>
              </a:ext>
            </a:extLst>
          </p:cNvPr>
          <p:cNvSpPr>
            <a:spLocks noGrp="1"/>
          </p:cNvSpPr>
          <p:nvPr>
            <p:ph type="subTitle" idx="1"/>
          </p:nvPr>
        </p:nvSpPr>
        <p:spPr>
          <a:xfrm>
            <a:off x="1524000" y="3602038"/>
            <a:ext cx="9144000" cy="2738604"/>
          </a:xfrm>
        </p:spPr>
        <p:txBody>
          <a:bodyPr>
            <a:normAutofit/>
          </a:bodyPr>
          <a:lstStyle/>
          <a:p>
            <a:r>
              <a:rPr lang="en-US" dirty="0"/>
              <a:t>Part III:  Checking Assumptions</a:t>
            </a:r>
          </a:p>
          <a:p>
            <a:endParaRPr lang="en-US" dirty="0"/>
          </a:p>
          <a:p>
            <a:r>
              <a:rPr lang="en-US" dirty="0"/>
              <a:t>Avital Breverman, E.I.T.</a:t>
            </a:r>
          </a:p>
          <a:p>
            <a:r>
              <a:rPr lang="en-US" dirty="0"/>
              <a:t>Slides provided by: Gregory S. Karlovits, P.E., PH, CFM</a:t>
            </a:r>
          </a:p>
          <a:p>
            <a:r>
              <a:rPr lang="en-US" dirty="0"/>
              <a:t>US Army Corps of Engineers</a:t>
            </a:r>
          </a:p>
          <a:p>
            <a:r>
              <a:rPr lang="en-US" dirty="0"/>
              <a:t>Hydrologic Engineering Center </a:t>
            </a:r>
          </a:p>
        </p:txBody>
      </p:sp>
      <p:pic>
        <p:nvPicPr>
          <p:cNvPr id="5" name="Picture 4">
            <a:extLst>
              <a:ext uri="{FF2B5EF4-FFF2-40B4-BE49-F238E27FC236}">
                <a16:creationId xmlns:a16="http://schemas.microsoft.com/office/drawing/2014/main" id="{210BA4A1-3D0F-4B61-BFB8-136245EE61A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0480" y="5626969"/>
            <a:ext cx="1371600" cy="1050551"/>
          </a:xfrm>
          <a:prstGeom prst="rect">
            <a:avLst/>
          </a:prstGeom>
        </p:spPr>
      </p:pic>
    </p:spTree>
    <p:extLst>
      <p:ext uri="{BB962C8B-B14F-4D97-AF65-F5344CB8AC3E}">
        <p14:creationId xmlns:p14="http://schemas.microsoft.com/office/powerpoint/2010/main" val="19102496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6BA0D7-9D96-4BBF-A671-B33DA6162E42}"/>
              </a:ext>
            </a:extLst>
          </p:cNvPr>
          <p:cNvSpPr>
            <a:spLocks noGrp="1"/>
          </p:cNvSpPr>
          <p:nvPr>
            <p:ph type="title"/>
          </p:nvPr>
        </p:nvSpPr>
        <p:spPr/>
        <p:txBody>
          <a:bodyPr/>
          <a:lstStyle/>
          <a:p>
            <a:r>
              <a:rPr lang="en-US" dirty="0"/>
              <a:t>Four Assumptions of Linear Regression</a:t>
            </a:r>
          </a:p>
        </p:txBody>
      </p:sp>
      <p:sp>
        <p:nvSpPr>
          <p:cNvPr id="3" name="Content Placeholder 2">
            <a:extLst>
              <a:ext uri="{FF2B5EF4-FFF2-40B4-BE49-F238E27FC236}">
                <a16:creationId xmlns:a16="http://schemas.microsoft.com/office/drawing/2014/main" id="{0F7DADFA-C222-4D9E-AE6A-3B1E1872739C}"/>
              </a:ext>
            </a:extLst>
          </p:cNvPr>
          <p:cNvSpPr>
            <a:spLocks noGrp="1"/>
          </p:cNvSpPr>
          <p:nvPr>
            <p:ph idx="1"/>
          </p:nvPr>
        </p:nvSpPr>
        <p:spPr/>
        <p:txBody>
          <a:bodyPr/>
          <a:lstStyle/>
          <a:p>
            <a:pPr marL="514350" indent="-514350">
              <a:buFont typeface="+mj-lt"/>
              <a:buAutoNum type="arabicPeriod"/>
            </a:pPr>
            <a:r>
              <a:rPr lang="en-US" dirty="0"/>
              <a:t>The mean of </a:t>
            </a:r>
            <a:r>
              <a:rPr lang="en-US" i="1" dirty="0" err="1"/>
              <a:t>y</a:t>
            </a:r>
            <a:r>
              <a:rPr lang="en-US" i="1" baseline="-25000" dirty="0" err="1"/>
              <a:t>i</a:t>
            </a:r>
            <a:r>
              <a:rPr lang="en-US" dirty="0"/>
              <a:t> is a linear function of </a:t>
            </a:r>
            <a:r>
              <a:rPr lang="en-US" i="1" dirty="0"/>
              <a:t>x</a:t>
            </a:r>
            <a:r>
              <a:rPr lang="en-US" i="1" baseline="-25000" dirty="0"/>
              <a:t>i</a:t>
            </a:r>
          </a:p>
          <a:p>
            <a:pPr marL="514350" indent="-514350">
              <a:buFont typeface="+mj-lt"/>
              <a:buAutoNum type="arabicPeriod"/>
            </a:pPr>
            <a:r>
              <a:rPr lang="en-US" dirty="0"/>
              <a:t>All </a:t>
            </a:r>
            <a:r>
              <a:rPr lang="en-US" i="1" dirty="0" err="1"/>
              <a:t>y</a:t>
            </a:r>
            <a:r>
              <a:rPr lang="en-US" i="1" baseline="-25000" dirty="0" err="1"/>
              <a:t>i</a:t>
            </a:r>
            <a:r>
              <a:rPr lang="en-US" dirty="0"/>
              <a:t> have the same variance </a:t>
            </a:r>
            <a:r>
              <a:rPr lang="el-GR" i="1" dirty="0"/>
              <a:t>σ</a:t>
            </a:r>
            <a:r>
              <a:rPr lang="en-US" i="1" baseline="30000" dirty="0"/>
              <a:t>2</a:t>
            </a:r>
          </a:p>
          <a:p>
            <a:pPr marL="514350" indent="-514350">
              <a:buFont typeface="+mj-lt"/>
              <a:buAutoNum type="arabicPeriod"/>
            </a:pPr>
            <a:r>
              <a:rPr lang="en-US" dirty="0"/>
              <a:t>The errors are normally-distributed</a:t>
            </a:r>
          </a:p>
          <a:p>
            <a:pPr marL="514350" indent="-514350">
              <a:buFont typeface="+mj-lt"/>
              <a:buAutoNum type="arabicPeriod"/>
            </a:pPr>
            <a:r>
              <a:rPr lang="en-US" dirty="0"/>
              <a:t>The errors are independent</a:t>
            </a:r>
          </a:p>
        </p:txBody>
      </p:sp>
    </p:spTree>
    <p:extLst>
      <p:ext uri="{BB962C8B-B14F-4D97-AF65-F5344CB8AC3E}">
        <p14:creationId xmlns:p14="http://schemas.microsoft.com/office/powerpoint/2010/main" val="13280863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539B2E-5A19-4F18-9D16-72219A42A4D2}"/>
              </a:ext>
            </a:extLst>
          </p:cNvPr>
          <p:cNvSpPr>
            <a:spLocks noGrp="1"/>
          </p:cNvSpPr>
          <p:nvPr>
            <p:ph type="title"/>
          </p:nvPr>
        </p:nvSpPr>
        <p:spPr/>
        <p:txBody>
          <a:bodyPr/>
          <a:lstStyle/>
          <a:p>
            <a:r>
              <a:rPr lang="en-US" dirty="0"/>
              <a:t>Consequences of Assumption Violation</a:t>
            </a:r>
          </a:p>
        </p:txBody>
      </p:sp>
      <p:sp>
        <p:nvSpPr>
          <p:cNvPr id="3" name="Content Placeholder 2">
            <a:extLst>
              <a:ext uri="{FF2B5EF4-FFF2-40B4-BE49-F238E27FC236}">
                <a16:creationId xmlns:a16="http://schemas.microsoft.com/office/drawing/2014/main" id="{E0D615EB-7515-470C-97DD-D6B7474C43FE}"/>
              </a:ext>
            </a:extLst>
          </p:cNvPr>
          <p:cNvSpPr>
            <a:spLocks noGrp="1"/>
          </p:cNvSpPr>
          <p:nvPr>
            <p:ph idx="1"/>
          </p:nvPr>
        </p:nvSpPr>
        <p:spPr/>
        <p:txBody>
          <a:bodyPr/>
          <a:lstStyle/>
          <a:p>
            <a:r>
              <a:rPr lang="en-US" dirty="0"/>
              <a:t>Biased estimates</a:t>
            </a:r>
          </a:p>
          <a:p>
            <a:r>
              <a:rPr lang="en-US" dirty="0"/>
              <a:t>Incorrect estimate of uncertainty</a:t>
            </a:r>
          </a:p>
          <a:p>
            <a:r>
              <a:rPr lang="en-US" dirty="0"/>
              <a:t>Incorrect estimate of significance</a:t>
            </a:r>
          </a:p>
        </p:txBody>
      </p:sp>
      <p:pic>
        <p:nvPicPr>
          <p:cNvPr id="4" name="Picture 3">
            <a:extLst>
              <a:ext uri="{FF2B5EF4-FFF2-40B4-BE49-F238E27FC236}">
                <a16:creationId xmlns:a16="http://schemas.microsoft.com/office/drawing/2014/main" id="{45F710CD-9BD7-42AA-8C46-C1483607F6BF}"/>
              </a:ext>
            </a:extLst>
          </p:cNvPr>
          <p:cNvPicPr>
            <a:picLocks noChangeAspect="1"/>
          </p:cNvPicPr>
          <p:nvPr/>
        </p:nvPicPr>
        <p:blipFill rotWithShape="1">
          <a:blip r:embed="rId3"/>
          <a:srcRect l="1389" t="15132" r="20980" b="2961"/>
          <a:stretch/>
        </p:blipFill>
        <p:spPr>
          <a:xfrm>
            <a:off x="7278624" y="3401980"/>
            <a:ext cx="4913376" cy="3456020"/>
          </a:xfrm>
          <a:prstGeom prst="rect">
            <a:avLst/>
          </a:prstGeom>
        </p:spPr>
      </p:pic>
      <p:sp>
        <p:nvSpPr>
          <p:cNvPr id="5" name="Rectangle 4">
            <a:extLst>
              <a:ext uri="{FF2B5EF4-FFF2-40B4-BE49-F238E27FC236}">
                <a16:creationId xmlns:a16="http://schemas.microsoft.com/office/drawing/2014/main" id="{3C3835E7-987E-4B89-A507-5F9134458A86}"/>
              </a:ext>
            </a:extLst>
          </p:cNvPr>
          <p:cNvSpPr/>
          <p:nvPr/>
        </p:nvSpPr>
        <p:spPr>
          <a:xfrm>
            <a:off x="0" y="6404189"/>
            <a:ext cx="6304547" cy="461665"/>
          </a:xfrm>
          <a:prstGeom prst="rect">
            <a:avLst/>
          </a:prstGeom>
        </p:spPr>
        <p:txBody>
          <a:bodyPr wrap="square">
            <a:spAutoFit/>
          </a:bodyPr>
          <a:lstStyle/>
          <a:p>
            <a:r>
              <a:rPr lang="en-US" sz="1200" dirty="0"/>
              <a:t>https://blog.minitab.com/en/adventures-in-statistics-2/curve-fitting-with-linear-and-nonlinear-regression</a:t>
            </a:r>
          </a:p>
        </p:txBody>
      </p:sp>
      <p:pic>
        <p:nvPicPr>
          <p:cNvPr id="1026" name="Picture 2" descr="Linear Regression">
            <a:extLst>
              <a:ext uri="{FF2B5EF4-FFF2-40B4-BE49-F238E27FC236}">
                <a16:creationId xmlns:a16="http://schemas.microsoft.com/office/drawing/2014/main" id="{E5D042FF-287D-87B1-C088-4E68199BC98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4438" y="3432389"/>
            <a:ext cx="4562475" cy="2971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20168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C5535E-5FB5-4BC8-B174-7CD9C2C8B56F}"/>
              </a:ext>
            </a:extLst>
          </p:cNvPr>
          <p:cNvSpPr>
            <a:spLocks noGrp="1"/>
          </p:cNvSpPr>
          <p:nvPr>
            <p:ph type="title"/>
          </p:nvPr>
        </p:nvSpPr>
        <p:spPr/>
        <p:txBody>
          <a:bodyPr/>
          <a:lstStyle/>
          <a:p>
            <a:r>
              <a:rPr lang="en-US" dirty="0"/>
              <a:t>Linearity</a:t>
            </a:r>
          </a:p>
        </p:txBody>
      </p:sp>
      <p:pic>
        <p:nvPicPr>
          <p:cNvPr id="4" name="Content Placeholder 3">
            <a:extLst>
              <a:ext uri="{FF2B5EF4-FFF2-40B4-BE49-F238E27FC236}">
                <a16:creationId xmlns:a16="http://schemas.microsoft.com/office/drawing/2014/main" id="{B797A51F-DA40-49CD-B156-C3FEF2052A66}"/>
              </a:ext>
            </a:extLst>
          </p:cNvPr>
          <p:cNvPicPr>
            <a:picLocks noGrp="1" noChangeAspect="1"/>
          </p:cNvPicPr>
          <p:nvPr>
            <p:ph idx="1"/>
          </p:nvPr>
        </p:nvPicPr>
        <p:blipFill rotWithShape="1">
          <a:blip r:embed="rId3"/>
          <a:srcRect t="10304" r="4212" b="3980"/>
          <a:stretch/>
        </p:blipFill>
        <p:spPr>
          <a:xfrm>
            <a:off x="1946825" y="1676737"/>
            <a:ext cx="8298349" cy="5181263"/>
          </a:xfrm>
          <a:prstGeom prst="rect">
            <a:avLst/>
          </a:prstGeom>
        </p:spPr>
      </p:pic>
    </p:spTree>
    <p:extLst>
      <p:ext uri="{BB962C8B-B14F-4D97-AF65-F5344CB8AC3E}">
        <p14:creationId xmlns:p14="http://schemas.microsoft.com/office/powerpoint/2010/main" val="36973135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182633-CB04-4FA1-98CE-9093030BB00D}"/>
              </a:ext>
            </a:extLst>
          </p:cNvPr>
          <p:cNvSpPr>
            <a:spLocks noGrp="1"/>
          </p:cNvSpPr>
          <p:nvPr>
            <p:ph type="title"/>
          </p:nvPr>
        </p:nvSpPr>
        <p:spPr/>
        <p:txBody>
          <a:bodyPr/>
          <a:lstStyle/>
          <a:p>
            <a:r>
              <a:rPr lang="en-US" dirty="0"/>
              <a:t>Normal Residuals</a:t>
            </a:r>
          </a:p>
        </p:txBody>
      </p:sp>
      <p:pic>
        <p:nvPicPr>
          <p:cNvPr id="4" name="Content Placeholder 3">
            <a:extLst>
              <a:ext uri="{FF2B5EF4-FFF2-40B4-BE49-F238E27FC236}">
                <a16:creationId xmlns:a16="http://schemas.microsoft.com/office/drawing/2014/main" id="{2E1BA863-2498-42A4-8453-6A7FB67A6912}"/>
              </a:ext>
            </a:extLst>
          </p:cNvPr>
          <p:cNvPicPr>
            <a:picLocks noGrp="1" noChangeAspect="1"/>
          </p:cNvPicPr>
          <p:nvPr>
            <p:ph idx="1"/>
          </p:nvPr>
        </p:nvPicPr>
        <p:blipFill rotWithShape="1">
          <a:blip r:embed="rId3"/>
          <a:srcRect t="10856" r="4405" b="3980"/>
          <a:stretch/>
        </p:blipFill>
        <p:spPr>
          <a:xfrm>
            <a:off x="1934835" y="1684869"/>
            <a:ext cx="8322330" cy="5173131"/>
          </a:xfrm>
          <a:prstGeom prst="rect">
            <a:avLst/>
          </a:prstGeom>
        </p:spPr>
      </p:pic>
    </p:spTree>
    <p:extLst>
      <p:ext uri="{BB962C8B-B14F-4D97-AF65-F5344CB8AC3E}">
        <p14:creationId xmlns:p14="http://schemas.microsoft.com/office/powerpoint/2010/main" val="22897128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9D3AE6-B32D-4B81-96A9-F96376AEE96F}"/>
              </a:ext>
            </a:extLst>
          </p:cNvPr>
          <p:cNvSpPr>
            <a:spLocks noGrp="1"/>
          </p:cNvSpPr>
          <p:nvPr>
            <p:ph type="title"/>
          </p:nvPr>
        </p:nvSpPr>
        <p:spPr/>
        <p:txBody>
          <a:bodyPr/>
          <a:lstStyle/>
          <a:p>
            <a:r>
              <a:rPr lang="en-US" dirty="0"/>
              <a:t>Line of Best Fit</a:t>
            </a:r>
          </a:p>
        </p:txBody>
      </p:sp>
      <p:sp>
        <p:nvSpPr>
          <p:cNvPr id="3" name="Content Placeholder 2">
            <a:extLst>
              <a:ext uri="{FF2B5EF4-FFF2-40B4-BE49-F238E27FC236}">
                <a16:creationId xmlns:a16="http://schemas.microsoft.com/office/drawing/2014/main" id="{392E696F-75A5-4C48-9268-CB645B7294E8}"/>
              </a:ext>
            </a:extLst>
          </p:cNvPr>
          <p:cNvSpPr>
            <a:spLocks noGrp="1"/>
          </p:cNvSpPr>
          <p:nvPr>
            <p:ph idx="1"/>
          </p:nvPr>
        </p:nvSpPr>
        <p:spPr/>
        <p:txBody>
          <a:bodyPr/>
          <a:lstStyle/>
          <a:p>
            <a:r>
              <a:rPr lang="en-US" dirty="0"/>
              <a:t>A line with the minimum distance between it and the data</a:t>
            </a:r>
          </a:p>
        </p:txBody>
      </p:sp>
      <p:pic>
        <p:nvPicPr>
          <p:cNvPr id="6" name="Picture 5">
            <a:extLst>
              <a:ext uri="{FF2B5EF4-FFF2-40B4-BE49-F238E27FC236}">
                <a16:creationId xmlns:a16="http://schemas.microsoft.com/office/drawing/2014/main" id="{C12D1160-CDCD-45F9-8C1E-CABB95F0A7F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22408" y="2501900"/>
            <a:ext cx="3947183" cy="4232904"/>
          </a:xfrm>
          <a:prstGeom prst="rect">
            <a:avLst/>
          </a:prstGeom>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AA9FF345-DD0C-4F78-9A70-37B6D8BE223F}"/>
                  </a:ext>
                </a:extLst>
              </p:cNvPr>
              <p:cNvSpPr txBox="1"/>
              <p:nvPr/>
            </p:nvSpPr>
            <p:spPr>
              <a:xfrm>
                <a:off x="7792900" y="3507059"/>
                <a:ext cx="1918795"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𝑦</m:t>
                      </m:r>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𝛽</m:t>
                          </m:r>
                        </m:e>
                        <m:sub>
                          <m:r>
                            <a:rPr lang="en-US" sz="2400" b="0" i="1" smtClean="0">
                              <a:latin typeface="Cambria Math" panose="02040503050406030204" pitchFamily="18" charset="0"/>
                            </a:rPr>
                            <m:t>0</m:t>
                          </m:r>
                        </m:sub>
                      </m:sSub>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𝛽</m:t>
                          </m:r>
                        </m:e>
                        <m:sub>
                          <m:r>
                            <a:rPr lang="en-US" sz="2400" b="0" i="1" smtClean="0">
                              <a:latin typeface="Cambria Math" panose="02040503050406030204" pitchFamily="18" charset="0"/>
                            </a:rPr>
                            <m:t>1</m:t>
                          </m:r>
                        </m:sub>
                      </m:sSub>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a:rPr lang="en-US" sz="2400" b="0" i="1" smtClean="0">
                              <a:latin typeface="Cambria Math" panose="02040503050406030204" pitchFamily="18" charset="0"/>
                            </a:rPr>
                            <m:t>1</m:t>
                          </m:r>
                        </m:sub>
                      </m:sSub>
                    </m:oMath>
                  </m:oMathPara>
                </a14:m>
                <a:endParaRPr lang="en-US" sz="2400" dirty="0"/>
              </a:p>
            </p:txBody>
          </p:sp>
        </mc:Choice>
        <mc:Fallback xmlns="">
          <p:sp>
            <p:nvSpPr>
              <p:cNvPr id="7" name="TextBox 6">
                <a:extLst>
                  <a:ext uri="{FF2B5EF4-FFF2-40B4-BE49-F238E27FC236}">
                    <a16:creationId xmlns:a16="http://schemas.microsoft.com/office/drawing/2014/main" id="{AA9FF345-DD0C-4F78-9A70-37B6D8BE223F}"/>
                  </a:ext>
                </a:extLst>
              </p:cNvPr>
              <p:cNvSpPr txBox="1">
                <a:spLocks noRot="1" noChangeAspect="1" noMove="1" noResize="1" noEditPoints="1" noAdjustHandles="1" noChangeArrowheads="1" noChangeShapeType="1" noTextEdit="1"/>
              </p:cNvSpPr>
              <p:nvPr/>
            </p:nvSpPr>
            <p:spPr>
              <a:xfrm>
                <a:off x="7792900" y="3507059"/>
                <a:ext cx="1918795" cy="369332"/>
              </a:xfrm>
              <a:prstGeom prst="rect">
                <a:avLst/>
              </a:prstGeom>
              <a:blipFill>
                <a:blip r:embed="rId4"/>
                <a:stretch>
                  <a:fillRect l="-3492" r="-952" b="-34426"/>
                </a:stretch>
              </a:blipFill>
            </p:spPr>
            <p:txBody>
              <a:bodyPr/>
              <a:lstStyle/>
              <a:p>
                <a:r>
                  <a:rPr lang="en-US">
                    <a:noFill/>
                  </a:rPr>
                  <a:t> </a:t>
                </a:r>
              </a:p>
            </p:txBody>
          </p:sp>
        </mc:Fallback>
      </mc:AlternateContent>
      <p:sp>
        <p:nvSpPr>
          <p:cNvPr id="8" name="Rectangle 7">
            <a:extLst>
              <a:ext uri="{FF2B5EF4-FFF2-40B4-BE49-F238E27FC236}">
                <a16:creationId xmlns:a16="http://schemas.microsoft.com/office/drawing/2014/main" id="{C2FB5D22-D0C2-43CE-99D9-73392F78E89D}"/>
              </a:ext>
            </a:extLst>
          </p:cNvPr>
          <p:cNvSpPr/>
          <p:nvPr/>
        </p:nvSpPr>
        <p:spPr>
          <a:xfrm>
            <a:off x="8038106" y="6576239"/>
            <a:ext cx="4153894" cy="276999"/>
          </a:xfrm>
          <a:prstGeom prst="rect">
            <a:avLst/>
          </a:prstGeom>
        </p:spPr>
        <p:txBody>
          <a:bodyPr wrap="none">
            <a:spAutoFit/>
          </a:bodyPr>
          <a:lstStyle/>
          <a:p>
            <a:r>
              <a:rPr lang="en-US" sz="1200" dirty="0"/>
              <a:t>https://onlinestatbook.com/2/regression/graphics/reg_error.gif</a:t>
            </a:r>
          </a:p>
        </p:txBody>
      </p:sp>
    </p:spTree>
    <p:extLst>
      <p:ext uri="{BB962C8B-B14F-4D97-AF65-F5344CB8AC3E}">
        <p14:creationId xmlns:p14="http://schemas.microsoft.com/office/powerpoint/2010/main" val="24342574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830E9-954D-4A69-9BEC-793DC5D3BC65}"/>
              </a:ext>
            </a:extLst>
          </p:cNvPr>
          <p:cNvSpPr>
            <a:spLocks noGrp="1"/>
          </p:cNvSpPr>
          <p:nvPr>
            <p:ph type="title"/>
          </p:nvPr>
        </p:nvSpPr>
        <p:spPr/>
        <p:txBody>
          <a:bodyPr/>
          <a:lstStyle/>
          <a:p>
            <a:r>
              <a:rPr lang="en-US" dirty="0"/>
              <a:t>Constant Variance: Scale-Location Plot</a:t>
            </a:r>
          </a:p>
        </p:txBody>
      </p:sp>
      <p:pic>
        <p:nvPicPr>
          <p:cNvPr id="4" name="Content Placeholder 3">
            <a:extLst>
              <a:ext uri="{FF2B5EF4-FFF2-40B4-BE49-F238E27FC236}">
                <a16:creationId xmlns:a16="http://schemas.microsoft.com/office/drawing/2014/main" id="{3A4952F4-65E0-4800-A301-234ACB539432}"/>
              </a:ext>
            </a:extLst>
          </p:cNvPr>
          <p:cNvPicPr>
            <a:picLocks noGrp="1" noChangeAspect="1"/>
          </p:cNvPicPr>
          <p:nvPr>
            <p:ph idx="1"/>
          </p:nvPr>
        </p:nvPicPr>
        <p:blipFill rotWithShape="1">
          <a:blip r:embed="rId3"/>
          <a:srcRect t="10580" r="4019" b="3981"/>
          <a:stretch/>
        </p:blipFill>
        <p:spPr>
          <a:xfrm>
            <a:off x="1936245" y="1690688"/>
            <a:ext cx="8319509" cy="5167311"/>
          </a:xfrm>
          <a:prstGeom prst="rect">
            <a:avLst/>
          </a:prstGeom>
        </p:spPr>
      </p:pic>
    </p:spTree>
    <p:extLst>
      <p:ext uri="{BB962C8B-B14F-4D97-AF65-F5344CB8AC3E}">
        <p14:creationId xmlns:p14="http://schemas.microsoft.com/office/powerpoint/2010/main" val="101536271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1D77E8-554D-4603-A5BC-3A838E3F3839}"/>
              </a:ext>
            </a:extLst>
          </p:cNvPr>
          <p:cNvSpPr>
            <a:spLocks noGrp="1"/>
          </p:cNvSpPr>
          <p:nvPr>
            <p:ph type="title"/>
          </p:nvPr>
        </p:nvSpPr>
        <p:spPr/>
        <p:txBody>
          <a:bodyPr/>
          <a:lstStyle/>
          <a:p>
            <a:r>
              <a:rPr lang="en-US" dirty="0"/>
              <a:t>Constant Variance: </a:t>
            </a:r>
            <a:r>
              <a:rPr lang="en-US" i="1" dirty="0"/>
              <a:t>x</a:t>
            </a:r>
            <a:r>
              <a:rPr lang="en-US" dirty="0"/>
              <a:t> vs </a:t>
            </a:r>
            <a:r>
              <a:rPr lang="en-US" i="1" dirty="0" err="1"/>
              <a:t>r</a:t>
            </a:r>
            <a:r>
              <a:rPr lang="en-US" i="1" baseline="-25000" dirty="0" err="1"/>
              <a:t>i</a:t>
            </a:r>
            <a:endParaRPr lang="en-US" i="1" baseline="-25000" dirty="0"/>
          </a:p>
        </p:txBody>
      </p:sp>
      <p:pic>
        <p:nvPicPr>
          <p:cNvPr id="4" name="Content Placeholder 3">
            <a:extLst>
              <a:ext uri="{FF2B5EF4-FFF2-40B4-BE49-F238E27FC236}">
                <a16:creationId xmlns:a16="http://schemas.microsoft.com/office/drawing/2014/main" id="{81B129D5-923C-4BD9-8C36-482D577A8F7A}"/>
              </a:ext>
            </a:extLst>
          </p:cNvPr>
          <p:cNvPicPr>
            <a:picLocks noGrp="1" noChangeAspect="1"/>
          </p:cNvPicPr>
          <p:nvPr>
            <p:ph idx="1"/>
          </p:nvPr>
        </p:nvPicPr>
        <p:blipFill rotWithShape="1">
          <a:blip r:embed="rId3"/>
          <a:srcRect t="13622" r="3826" b="3428"/>
          <a:stretch/>
        </p:blipFill>
        <p:spPr>
          <a:xfrm>
            <a:off x="1802839" y="1690688"/>
            <a:ext cx="8586322" cy="5167312"/>
          </a:xfrm>
          <a:prstGeom prst="rect">
            <a:avLst/>
          </a:prstGeom>
        </p:spPr>
      </p:pic>
      <p:cxnSp>
        <p:nvCxnSpPr>
          <p:cNvPr id="6" name="Straight Connector 5">
            <a:extLst>
              <a:ext uri="{FF2B5EF4-FFF2-40B4-BE49-F238E27FC236}">
                <a16:creationId xmlns:a16="http://schemas.microsoft.com/office/drawing/2014/main" id="{9008A039-2072-42A8-95B3-404B624EB129}"/>
              </a:ext>
            </a:extLst>
          </p:cNvPr>
          <p:cNvCxnSpPr>
            <a:cxnSpLocks/>
          </p:cNvCxnSpPr>
          <p:nvPr/>
        </p:nvCxnSpPr>
        <p:spPr>
          <a:xfrm flipV="1">
            <a:off x="3152274" y="2176005"/>
            <a:ext cx="5891462" cy="1337216"/>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3DDFB6BB-5153-4A5B-AAA6-95C8513C2600}"/>
              </a:ext>
            </a:extLst>
          </p:cNvPr>
          <p:cNvCxnSpPr>
            <a:cxnSpLocks/>
          </p:cNvCxnSpPr>
          <p:nvPr/>
        </p:nvCxnSpPr>
        <p:spPr>
          <a:xfrm>
            <a:off x="3236495" y="3790262"/>
            <a:ext cx="5570621" cy="1744264"/>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59242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18884B-DEED-4F59-8DB0-453D1EC4D717}"/>
              </a:ext>
            </a:extLst>
          </p:cNvPr>
          <p:cNvSpPr>
            <a:spLocks noGrp="1"/>
          </p:cNvSpPr>
          <p:nvPr>
            <p:ph type="title"/>
          </p:nvPr>
        </p:nvSpPr>
        <p:spPr/>
        <p:txBody>
          <a:bodyPr/>
          <a:lstStyle/>
          <a:p>
            <a:r>
              <a:rPr lang="en-US" dirty="0"/>
              <a:t>Independent Residuals: Run Sequence</a:t>
            </a:r>
          </a:p>
        </p:txBody>
      </p:sp>
      <p:pic>
        <p:nvPicPr>
          <p:cNvPr id="4" name="Content Placeholder 3">
            <a:extLst>
              <a:ext uri="{FF2B5EF4-FFF2-40B4-BE49-F238E27FC236}">
                <a16:creationId xmlns:a16="http://schemas.microsoft.com/office/drawing/2014/main" id="{DBE3222D-A65B-41F9-A89D-0C9314287394}"/>
              </a:ext>
            </a:extLst>
          </p:cNvPr>
          <p:cNvPicPr>
            <a:picLocks noGrp="1" noChangeAspect="1"/>
          </p:cNvPicPr>
          <p:nvPr>
            <p:ph idx="1"/>
          </p:nvPr>
        </p:nvPicPr>
        <p:blipFill rotWithShape="1">
          <a:blip r:embed="rId3"/>
          <a:srcRect t="14144" r="2799" b="3623"/>
          <a:stretch/>
        </p:blipFill>
        <p:spPr>
          <a:xfrm>
            <a:off x="1719083" y="1690688"/>
            <a:ext cx="8753834" cy="5167312"/>
          </a:xfrm>
          <a:prstGeom prst="rect">
            <a:avLst/>
          </a:prstGeom>
        </p:spPr>
      </p:pic>
    </p:spTree>
    <p:extLst>
      <p:ext uri="{BB962C8B-B14F-4D97-AF65-F5344CB8AC3E}">
        <p14:creationId xmlns:p14="http://schemas.microsoft.com/office/powerpoint/2010/main" val="32623934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07B28F-3E34-49FC-BA2F-B32A30A247F2}"/>
              </a:ext>
            </a:extLst>
          </p:cNvPr>
          <p:cNvSpPr>
            <a:spLocks noGrp="1"/>
          </p:cNvSpPr>
          <p:nvPr>
            <p:ph type="title"/>
          </p:nvPr>
        </p:nvSpPr>
        <p:spPr/>
        <p:txBody>
          <a:bodyPr/>
          <a:lstStyle/>
          <a:p>
            <a:r>
              <a:rPr lang="en-US" dirty="0"/>
              <a:t>Independent Residuals: Lag Plot</a:t>
            </a:r>
          </a:p>
        </p:txBody>
      </p:sp>
      <p:pic>
        <p:nvPicPr>
          <p:cNvPr id="7" name="Content Placeholder 6">
            <a:extLst>
              <a:ext uri="{FF2B5EF4-FFF2-40B4-BE49-F238E27FC236}">
                <a16:creationId xmlns:a16="http://schemas.microsoft.com/office/drawing/2014/main" id="{8A2DC5DB-A489-4B90-8184-B64E310430C3}"/>
              </a:ext>
            </a:extLst>
          </p:cNvPr>
          <p:cNvPicPr>
            <a:picLocks noGrp="1" noChangeAspect="1"/>
          </p:cNvPicPr>
          <p:nvPr>
            <p:ph idx="1"/>
          </p:nvPr>
        </p:nvPicPr>
        <p:blipFill rotWithShape="1">
          <a:blip r:embed="rId3"/>
          <a:srcRect t="13622" r="4019" b="2598"/>
          <a:stretch/>
        </p:blipFill>
        <p:spPr>
          <a:xfrm>
            <a:off x="1853873" y="1690688"/>
            <a:ext cx="8484253" cy="5167312"/>
          </a:xfrm>
          <a:prstGeom prst="rect">
            <a:avLst/>
          </a:prstGeom>
        </p:spPr>
      </p:pic>
    </p:spTree>
    <p:extLst>
      <p:ext uri="{BB962C8B-B14F-4D97-AF65-F5344CB8AC3E}">
        <p14:creationId xmlns:p14="http://schemas.microsoft.com/office/powerpoint/2010/main" val="67673081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96926C-D457-40FC-ACFE-2F820CD2ACB3}"/>
              </a:ext>
            </a:extLst>
          </p:cNvPr>
          <p:cNvSpPr>
            <a:spLocks noGrp="1"/>
          </p:cNvSpPr>
          <p:nvPr>
            <p:ph type="title"/>
          </p:nvPr>
        </p:nvSpPr>
        <p:spPr/>
        <p:txBody>
          <a:bodyPr/>
          <a:lstStyle/>
          <a:p>
            <a:r>
              <a:rPr lang="en-US" dirty="0"/>
              <a:t>Leverage and Influence</a:t>
            </a:r>
          </a:p>
        </p:txBody>
      </p:sp>
      <p:pic>
        <p:nvPicPr>
          <p:cNvPr id="1026" name="Picture 2" descr="Identifying outliers and influential cases - Till Bergmann">
            <a:extLst>
              <a:ext uri="{FF2B5EF4-FFF2-40B4-BE49-F238E27FC236}">
                <a16:creationId xmlns:a16="http://schemas.microsoft.com/office/drawing/2014/main" id="{8F8909AF-9623-FB99-E6F5-A69088D181B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66931"/>
          <a:stretch/>
        </p:blipFill>
        <p:spPr bwMode="auto">
          <a:xfrm>
            <a:off x="718261" y="1457439"/>
            <a:ext cx="5226962" cy="526868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150EB420-FD6E-B198-4072-A2DB24788A5B}"/>
              </a:ext>
            </a:extLst>
          </p:cNvPr>
          <p:cNvPicPr>
            <a:picLocks noChangeAspect="1"/>
          </p:cNvPicPr>
          <p:nvPr/>
        </p:nvPicPr>
        <p:blipFill>
          <a:blip r:embed="rId4"/>
          <a:stretch>
            <a:fillRect/>
          </a:stretch>
        </p:blipFill>
        <p:spPr>
          <a:xfrm>
            <a:off x="6411148" y="1376589"/>
            <a:ext cx="5062591" cy="5116286"/>
          </a:xfrm>
          <a:prstGeom prst="rect">
            <a:avLst/>
          </a:prstGeom>
        </p:spPr>
      </p:pic>
    </p:spTree>
    <p:extLst>
      <p:ext uri="{BB962C8B-B14F-4D97-AF65-F5344CB8AC3E}">
        <p14:creationId xmlns:p14="http://schemas.microsoft.com/office/powerpoint/2010/main" val="331949075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DD50C4-07C1-45E6-A803-957924D84250}"/>
              </a:ext>
            </a:extLst>
          </p:cNvPr>
          <p:cNvSpPr>
            <a:spLocks noGrp="1"/>
          </p:cNvSpPr>
          <p:nvPr>
            <p:ph type="title"/>
          </p:nvPr>
        </p:nvSpPr>
        <p:spPr/>
        <p:txBody>
          <a:bodyPr/>
          <a:lstStyle/>
          <a:p>
            <a:r>
              <a:rPr lang="en-US" dirty="0"/>
              <a:t>Leverage and Influence</a:t>
            </a:r>
          </a:p>
        </p:txBody>
      </p:sp>
      <p:pic>
        <p:nvPicPr>
          <p:cNvPr id="4" name="Content Placeholder 3">
            <a:extLst>
              <a:ext uri="{FF2B5EF4-FFF2-40B4-BE49-F238E27FC236}">
                <a16:creationId xmlns:a16="http://schemas.microsoft.com/office/drawing/2014/main" id="{74F809B4-3AA0-468E-A07E-66263C6FF55B}"/>
              </a:ext>
            </a:extLst>
          </p:cNvPr>
          <p:cNvPicPr>
            <a:picLocks noGrp="1" noChangeAspect="1"/>
          </p:cNvPicPr>
          <p:nvPr>
            <p:ph idx="1"/>
          </p:nvPr>
        </p:nvPicPr>
        <p:blipFill rotWithShape="1">
          <a:blip r:embed="rId3"/>
          <a:srcRect t="10027" b="3704"/>
          <a:stretch/>
        </p:blipFill>
        <p:spPr>
          <a:xfrm>
            <a:off x="1803734" y="1690688"/>
            <a:ext cx="8584532" cy="5167312"/>
          </a:xfrm>
          <a:prstGeom prst="rect">
            <a:avLst/>
          </a:prstGeom>
        </p:spPr>
      </p:pic>
    </p:spTree>
    <p:extLst>
      <p:ext uri="{BB962C8B-B14F-4D97-AF65-F5344CB8AC3E}">
        <p14:creationId xmlns:p14="http://schemas.microsoft.com/office/powerpoint/2010/main" val="217581659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6B8D9A-044C-4690-A934-052A62FCDE41}"/>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00889785-EFDB-4352-921F-8C16BBBD9145}"/>
              </a:ext>
            </a:extLst>
          </p:cNvPr>
          <p:cNvSpPr>
            <a:spLocks noGrp="1"/>
          </p:cNvSpPr>
          <p:nvPr>
            <p:ph idx="1"/>
          </p:nvPr>
        </p:nvSpPr>
        <p:spPr/>
        <p:txBody>
          <a:bodyPr/>
          <a:lstStyle/>
          <a:p>
            <a:r>
              <a:rPr lang="en-US" dirty="0"/>
              <a:t>We have a responsibility to check that our model does not violate the four key regression assumptions</a:t>
            </a:r>
          </a:p>
          <a:p>
            <a:r>
              <a:rPr lang="en-US" dirty="0"/>
              <a:t>We also want to check to make sure none of our data are concerningly influential</a:t>
            </a:r>
          </a:p>
        </p:txBody>
      </p:sp>
    </p:spTree>
    <p:extLst>
      <p:ext uri="{BB962C8B-B14F-4D97-AF65-F5344CB8AC3E}">
        <p14:creationId xmlns:p14="http://schemas.microsoft.com/office/powerpoint/2010/main" val="110526886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4CC45-6FCC-4D8D-8204-80FFD0D595B3}"/>
              </a:ext>
            </a:extLst>
          </p:cNvPr>
          <p:cNvSpPr>
            <a:spLocks noGrp="1"/>
          </p:cNvSpPr>
          <p:nvPr>
            <p:ph type="ctrTitle"/>
          </p:nvPr>
        </p:nvSpPr>
        <p:spPr/>
        <p:txBody>
          <a:bodyPr/>
          <a:lstStyle/>
          <a:p>
            <a:r>
              <a:rPr lang="en-US" dirty="0"/>
              <a:t>Introduction to</a:t>
            </a:r>
            <a:br>
              <a:rPr lang="en-US" dirty="0"/>
            </a:br>
            <a:r>
              <a:rPr lang="en-US" dirty="0"/>
              <a:t>Linear Regression</a:t>
            </a:r>
          </a:p>
        </p:txBody>
      </p:sp>
      <p:sp>
        <p:nvSpPr>
          <p:cNvPr id="3" name="Subtitle 2">
            <a:extLst>
              <a:ext uri="{FF2B5EF4-FFF2-40B4-BE49-F238E27FC236}">
                <a16:creationId xmlns:a16="http://schemas.microsoft.com/office/drawing/2014/main" id="{BE56E842-459D-4CFC-AD13-EABE339D6928}"/>
              </a:ext>
            </a:extLst>
          </p:cNvPr>
          <p:cNvSpPr>
            <a:spLocks noGrp="1"/>
          </p:cNvSpPr>
          <p:nvPr>
            <p:ph type="subTitle" idx="1"/>
          </p:nvPr>
        </p:nvSpPr>
        <p:spPr>
          <a:xfrm>
            <a:off x="1524000" y="3602038"/>
            <a:ext cx="9144000" cy="2738604"/>
          </a:xfrm>
        </p:spPr>
        <p:txBody>
          <a:bodyPr>
            <a:normAutofit/>
          </a:bodyPr>
          <a:lstStyle/>
          <a:p>
            <a:r>
              <a:rPr lang="en-US" dirty="0"/>
              <a:t>Part IV:  Making Predictions</a:t>
            </a:r>
          </a:p>
          <a:p>
            <a:endParaRPr lang="en-US" dirty="0"/>
          </a:p>
          <a:p>
            <a:r>
              <a:rPr lang="en-US" dirty="0"/>
              <a:t>Avital Breverman, E.I.T.</a:t>
            </a:r>
          </a:p>
          <a:p>
            <a:r>
              <a:rPr lang="en-US" dirty="0"/>
              <a:t>Slides provided by: Gregory S. Karlovits, P.E., PH, CFM</a:t>
            </a:r>
          </a:p>
          <a:p>
            <a:r>
              <a:rPr lang="en-US" dirty="0"/>
              <a:t>US Army Corps of Engineers</a:t>
            </a:r>
          </a:p>
          <a:p>
            <a:r>
              <a:rPr lang="en-US" dirty="0"/>
              <a:t>Hydrologic Engineering Center </a:t>
            </a:r>
          </a:p>
        </p:txBody>
      </p:sp>
      <p:pic>
        <p:nvPicPr>
          <p:cNvPr id="5" name="Picture 4">
            <a:extLst>
              <a:ext uri="{FF2B5EF4-FFF2-40B4-BE49-F238E27FC236}">
                <a16:creationId xmlns:a16="http://schemas.microsoft.com/office/drawing/2014/main" id="{210BA4A1-3D0F-4B61-BFB8-136245EE61A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0480" y="5626969"/>
            <a:ext cx="1371600" cy="1050551"/>
          </a:xfrm>
          <a:prstGeom prst="rect">
            <a:avLst/>
          </a:prstGeom>
        </p:spPr>
      </p:pic>
    </p:spTree>
    <p:extLst>
      <p:ext uri="{BB962C8B-B14F-4D97-AF65-F5344CB8AC3E}">
        <p14:creationId xmlns:p14="http://schemas.microsoft.com/office/powerpoint/2010/main" val="219327811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02795-A450-492C-A54C-EE670C035158}"/>
              </a:ext>
            </a:extLst>
          </p:cNvPr>
          <p:cNvSpPr>
            <a:spLocks noGrp="1"/>
          </p:cNvSpPr>
          <p:nvPr>
            <p:ph type="title"/>
          </p:nvPr>
        </p:nvSpPr>
        <p:spPr/>
        <p:txBody>
          <a:bodyPr/>
          <a:lstStyle/>
          <a:p>
            <a:r>
              <a:rPr lang="en-US" dirty="0"/>
              <a:t>Best Estimate for a Single Value</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ABCB2D7-D747-410F-AD25-F867CE535926}"/>
                  </a:ext>
                </a:extLst>
              </p:cNvPr>
              <p:cNvSpPr>
                <a:spLocks noGrp="1"/>
              </p:cNvSpPr>
              <p:nvPr>
                <p:ph idx="1"/>
              </p:nvPr>
            </p:nvSpPr>
            <p:spPr/>
            <p:txBody>
              <a:bodyPr/>
              <a:lstStyle/>
              <a:p>
                <a:r>
                  <a:rPr lang="en-US" dirty="0"/>
                  <a:t>The least-squares line is the best-estimate of</a:t>
                </a:r>
                <a:br>
                  <a:rPr lang="en-US" dirty="0"/>
                </a:br>
                <a:r>
                  <a:rPr lang="en-US" dirty="0"/>
                  <a:t>Y* | X = x*</a:t>
                </a:r>
              </a:p>
              <a:p>
                <a:r>
                  <a:rPr lang="en-US" dirty="0"/>
                  <a:t>The most likely value of </a:t>
                </a:r>
                <a14:m>
                  <m:oMath xmlns:m="http://schemas.openxmlformats.org/officeDocument/2006/math">
                    <m:sSup>
                      <m:sSupPr>
                        <m:ctrlPr>
                          <a:rPr lang="en-US" i="1" smtClean="0">
                            <a:latin typeface="Cambria Math" panose="02040503050406030204" pitchFamily="18" charset="0"/>
                          </a:rPr>
                        </m:ctrlPr>
                      </m:sSupPr>
                      <m:e>
                        <m:r>
                          <a:rPr lang="en-US" b="0" i="1" smtClean="0">
                            <a:latin typeface="Cambria Math" panose="02040503050406030204" pitchFamily="18" charset="0"/>
                          </a:rPr>
                          <m:t>𝑌</m:t>
                        </m:r>
                      </m:e>
                      <m:sup>
                        <m:r>
                          <a:rPr lang="en-US" b="0" i="1" smtClean="0">
                            <a:latin typeface="Cambria Math" panose="02040503050406030204" pitchFamily="18" charset="0"/>
                          </a:rPr>
                          <m:t>∗</m:t>
                        </m:r>
                      </m:sup>
                    </m:sSup>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𝛽</m:t>
                        </m:r>
                      </m:e>
                      <m:sub>
                        <m:r>
                          <a:rPr lang="en-US" i="1">
                            <a:latin typeface="Cambria Math" panose="02040503050406030204" pitchFamily="18" charset="0"/>
                          </a:rPr>
                          <m:t>0</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𝛽</m:t>
                        </m:r>
                      </m:e>
                      <m:sub>
                        <m:r>
                          <a:rPr lang="en-US" i="1">
                            <a:latin typeface="Cambria Math" panose="02040503050406030204" pitchFamily="18" charset="0"/>
                          </a:rPr>
                          <m:t>1</m:t>
                        </m:r>
                      </m:sub>
                    </m:sSub>
                    <m:sSup>
                      <m:sSupPr>
                        <m:ctrlPr>
                          <a:rPr lang="en-US" i="1" smtClean="0">
                            <a:latin typeface="Cambria Math" panose="02040503050406030204" pitchFamily="18" charset="0"/>
                          </a:rPr>
                        </m:ctrlPr>
                      </m:sSupPr>
                      <m:e>
                        <m:r>
                          <a:rPr lang="en-US" b="0" i="1" smtClean="0">
                            <a:latin typeface="Cambria Math" panose="02040503050406030204" pitchFamily="18" charset="0"/>
                          </a:rPr>
                          <m:t>𝑥</m:t>
                        </m:r>
                      </m:e>
                      <m:sup>
                        <m:r>
                          <a:rPr lang="en-US" b="0" i="1" smtClean="0">
                            <a:latin typeface="Cambria Math" panose="02040503050406030204" pitchFamily="18" charset="0"/>
                          </a:rPr>
                          <m:t>∗</m:t>
                        </m:r>
                      </m:sup>
                    </m:sSup>
                  </m:oMath>
                </a14:m>
                <a:endParaRPr lang="en-US" dirty="0"/>
              </a:p>
            </p:txBody>
          </p:sp>
        </mc:Choice>
        <mc:Fallback xmlns="">
          <p:sp>
            <p:nvSpPr>
              <p:cNvPr id="3" name="Content Placeholder 2">
                <a:extLst>
                  <a:ext uri="{FF2B5EF4-FFF2-40B4-BE49-F238E27FC236}">
                    <a16:creationId xmlns:a16="http://schemas.microsoft.com/office/drawing/2014/main" id="{4ABCB2D7-D747-410F-AD25-F867CE535926}"/>
                  </a:ext>
                </a:extLst>
              </p:cNvPr>
              <p:cNvSpPr>
                <a:spLocks noGrp="1" noRot="1" noChangeAspect="1" noMove="1" noResize="1" noEditPoints="1" noAdjustHandles="1" noChangeArrowheads="1" noChangeShapeType="1" noTextEdit="1"/>
              </p:cNvSpPr>
              <p:nvPr>
                <p:ph idx="1"/>
              </p:nvPr>
            </p:nvSpPr>
            <p:spPr>
              <a:blipFill>
                <a:blip r:embed="rId3"/>
                <a:stretch>
                  <a:fillRect l="-1043" t="-2381"/>
                </a:stretch>
              </a:blipFill>
            </p:spPr>
            <p:txBody>
              <a:bodyPr/>
              <a:lstStyle/>
              <a:p>
                <a:r>
                  <a:rPr lang="en-US">
                    <a:noFill/>
                  </a:rPr>
                  <a:t> </a:t>
                </a:r>
              </a:p>
            </p:txBody>
          </p:sp>
        </mc:Fallback>
      </mc:AlternateContent>
      <p:pic>
        <p:nvPicPr>
          <p:cNvPr id="7" name="Picture 6">
            <a:extLst>
              <a:ext uri="{FF2B5EF4-FFF2-40B4-BE49-F238E27FC236}">
                <a16:creationId xmlns:a16="http://schemas.microsoft.com/office/drawing/2014/main" id="{68065403-3EDC-4FB5-9813-C0AE146437A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0" y="3307003"/>
            <a:ext cx="5677586" cy="3371067"/>
          </a:xfrm>
          <a:prstGeom prst="rect">
            <a:avLst/>
          </a:prstGeom>
        </p:spPr>
      </p:pic>
      <p:sp>
        <p:nvSpPr>
          <p:cNvPr id="8" name="Rectangle 7">
            <a:extLst>
              <a:ext uri="{FF2B5EF4-FFF2-40B4-BE49-F238E27FC236}">
                <a16:creationId xmlns:a16="http://schemas.microsoft.com/office/drawing/2014/main" id="{6FD77C5E-A1F1-4406-BF25-8C3529B56C49}"/>
              </a:ext>
            </a:extLst>
          </p:cNvPr>
          <p:cNvSpPr/>
          <p:nvPr/>
        </p:nvSpPr>
        <p:spPr>
          <a:xfrm>
            <a:off x="0" y="6581001"/>
            <a:ext cx="6096000" cy="276999"/>
          </a:xfrm>
          <a:prstGeom prst="rect">
            <a:avLst/>
          </a:prstGeom>
        </p:spPr>
        <p:txBody>
          <a:bodyPr>
            <a:spAutoFit/>
          </a:bodyPr>
          <a:lstStyle/>
          <a:p>
            <a:r>
              <a:rPr lang="en-US" sz="1200" dirty="0"/>
              <a:t>https://dietassessmentprimer.cancer.gov/learn/distribution.html</a:t>
            </a:r>
          </a:p>
        </p:txBody>
      </p:sp>
    </p:spTree>
    <p:extLst>
      <p:ext uri="{BB962C8B-B14F-4D97-AF65-F5344CB8AC3E}">
        <p14:creationId xmlns:p14="http://schemas.microsoft.com/office/powerpoint/2010/main" val="305187720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BEA269-D214-48AE-8293-8629620646E9}"/>
              </a:ext>
            </a:extLst>
          </p:cNvPr>
          <p:cNvSpPr>
            <a:spLocks noGrp="1"/>
          </p:cNvSpPr>
          <p:nvPr>
            <p:ph type="title"/>
          </p:nvPr>
        </p:nvSpPr>
        <p:spPr/>
        <p:txBody>
          <a:bodyPr/>
          <a:lstStyle/>
          <a:p>
            <a:r>
              <a:rPr lang="en-US" dirty="0"/>
              <a:t>Two Types of Inference</a:t>
            </a:r>
          </a:p>
        </p:txBody>
      </p:sp>
      <p:sp>
        <p:nvSpPr>
          <p:cNvPr id="3" name="Content Placeholder 2">
            <a:extLst>
              <a:ext uri="{FF2B5EF4-FFF2-40B4-BE49-F238E27FC236}">
                <a16:creationId xmlns:a16="http://schemas.microsoft.com/office/drawing/2014/main" id="{38F07C3B-B67B-4D49-81BB-C95160E8D489}"/>
              </a:ext>
            </a:extLst>
          </p:cNvPr>
          <p:cNvSpPr>
            <a:spLocks noGrp="1"/>
          </p:cNvSpPr>
          <p:nvPr>
            <p:ph idx="1"/>
          </p:nvPr>
        </p:nvSpPr>
        <p:spPr/>
        <p:txBody>
          <a:bodyPr/>
          <a:lstStyle/>
          <a:p>
            <a:r>
              <a:rPr lang="en-US" dirty="0"/>
              <a:t>Estimation: what is the mean response for the population of all data with a predictor of x*?</a:t>
            </a:r>
          </a:p>
          <a:p>
            <a:pPr lvl="1"/>
            <a:r>
              <a:rPr lang="en-US" dirty="0"/>
              <a:t>Confidence interval</a:t>
            </a:r>
          </a:p>
          <a:p>
            <a:endParaRPr lang="en-US" dirty="0"/>
          </a:p>
          <a:p>
            <a:r>
              <a:rPr lang="en-US" dirty="0"/>
              <a:t>Prediction: What is the response of this specific outcome when its predictor is x*?</a:t>
            </a:r>
          </a:p>
          <a:p>
            <a:pPr lvl="1"/>
            <a:r>
              <a:rPr lang="en-US" dirty="0"/>
              <a:t>Prediction interval</a:t>
            </a:r>
          </a:p>
        </p:txBody>
      </p:sp>
    </p:spTree>
    <p:extLst>
      <p:ext uri="{BB962C8B-B14F-4D97-AF65-F5344CB8AC3E}">
        <p14:creationId xmlns:p14="http://schemas.microsoft.com/office/powerpoint/2010/main" val="33212303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27874D-9C41-4C21-91BC-9A64DDA6745B}"/>
              </a:ext>
            </a:extLst>
          </p:cNvPr>
          <p:cNvSpPr>
            <a:spLocks noGrp="1"/>
          </p:cNvSpPr>
          <p:nvPr>
            <p:ph type="title"/>
          </p:nvPr>
        </p:nvSpPr>
        <p:spPr/>
        <p:txBody>
          <a:bodyPr/>
          <a:lstStyle/>
          <a:p>
            <a:r>
              <a:rPr lang="en-US" dirty="0"/>
              <a:t>Errors</a:t>
            </a:r>
          </a:p>
        </p:txBody>
      </p:sp>
      <p:sp>
        <p:nvSpPr>
          <p:cNvPr id="3" name="Content Placeholder 2">
            <a:extLst>
              <a:ext uri="{FF2B5EF4-FFF2-40B4-BE49-F238E27FC236}">
                <a16:creationId xmlns:a16="http://schemas.microsoft.com/office/drawing/2014/main" id="{8D3A59E4-C4C1-4562-8950-19705C7A228C}"/>
              </a:ext>
            </a:extLst>
          </p:cNvPr>
          <p:cNvSpPr>
            <a:spLocks noGrp="1"/>
          </p:cNvSpPr>
          <p:nvPr>
            <p:ph idx="1"/>
          </p:nvPr>
        </p:nvSpPr>
        <p:spPr/>
        <p:txBody>
          <a:bodyPr/>
          <a:lstStyle/>
          <a:p>
            <a:r>
              <a:rPr lang="en-US" dirty="0"/>
              <a:t>Unless your data make a perfect line, there is some error left over at each point.</a:t>
            </a:r>
          </a:p>
          <a:p>
            <a:r>
              <a:rPr lang="en-US" dirty="0"/>
              <a:t>Errors are called residuals</a:t>
            </a:r>
          </a:p>
        </p:txBody>
      </p:sp>
      <p:pic>
        <p:nvPicPr>
          <p:cNvPr id="4" name="Picture 3">
            <a:extLst>
              <a:ext uri="{FF2B5EF4-FFF2-40B4-BE49-F238E27FC236}">
                <a16:creationId xmlns:a16="http://schemas.microsoft.com/office/drawing/2014/main" id="{71A6E66C-D19C-41A0-AD69-3BB14BE42622}"/>
              </a:ext>
            </a:extLst>
          </p:cNvPr>
          <p:cNvPicPr>
            <a:picLocks noChangeAspect="1"/>
          </p:cNvPicPr>
          <p:nvPr/>
        </p:nvPicPr>
        <p:blipFill>
          <a:blip r:embed="rId3"/>
          <a:stretch>
            <a:fillRect/>
          </a:stretch>
        </p:blipFill>
        <p:spPr>
          <a:xfrm>
            <a:off x="6096000" y="3218620"/>
            <a:ext cx="5565200" cy="2958343"/>
          </a:xfrm>
          <a:prstGeom prst="rect">
            <a:avLst/>
          </a:prstGeom>
        </p:spPr>
      </p:pic>
      <p:sp>
        <p:nvSpPr>
          <p:cNvPr id="5" name="Rectangle 4">
            <a:extLst>
              <a:ext uri="{FF2B5EF4-FFF2-40B4-BE49-F238E27FC236}">
                <a16:creationId xmlns:a16="http://schemas.microsoft.com/office/drawing/2014/main" id="{2815553E-99F6-4465-ADD0-9DD7D7BDC403}"/>
              </a:ext>
            </a:extLst>
          </p:cNvPr>
          <p:cNvSpPr/>
          <p:nvPr/>
        </p:nvSpPr>
        <p:spPr>
          <a:xfrm>
            <a:off x="4607312" y="6488668"/>
            <a:ext cx="7584688" cy="369332"/>
          </a:xfrm>
          <a:prstGeom prst="rect">
            <a:avLst/>
          </a:prstGeom>
        </p:spPr>
        <p:txBody>
          <a:bodyPr wrap="square">
            <a:spAutoFit/>
          </a:bodyPr>
          <a:lstStyle/>
          <a:p>
            <a:r>
              <a:rPr lang="en-US" dirty="0"/>
              <a:t>https://community.asdlib.org/imageandvideoexchangeforum/2013/07/19/240/</a:t>
            </a:r>
          </a:p>
        </p:txBody>
      </p:sp>
    </p:spTree>
    <p:extLst>
      <p:ext uri="{BB962C8B-B14F-4D97-AF65-F5344CB8AC3E}">
        <p14:creationId xmlns:p14="http://schemas.microsoft.com/office/powerpoint/2010/main" val="326439235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3FA5D3-4BB1-48BD-9A25-7399B8CAD7F7}"/>
              </a:ext>
            </a:extLst>
          </p:cNvPr>
          <p:cNvSpPr>
            <a:spLocks noGrp="1"/>
          </p:cNvSpPr>
          <p:nvPr>
            <p:ph type="title"/>
          </p:nvPr>
        </p:nvSpPr>
        <p:spPr/>
        <p:txBody>
          <a:bodyPr/>
          <a:lstStyle/>
          <a:p>
            <a:r>
              <a:rPr lang="en-US" dirty="0"/>
              <a:t>Confidence Interval</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0B10523-3E1F-4AD7-938A-BE70767E495E}"/>
                  </a:ext>
                </a:extLst>
              </p:cNvPr>
              <p:cNvSpPr>
                <a:spLocks noGrp="1"/>
              </p:cNvSpPr>
              <p:nvPr>
                <p:ph idx="1"/>
              </p:nvPr>
            </p:nvSpPr>
            <p:spPr/>
            <p:txBody>
              <a:bodyPr/>
              <a:lstStyle/>
              <a:p>
                <a:r>
                  <a:rPr lang="en-US" dirty="0"/>
                  <a:t>Gives precision in the estimate of </a:t>
                </a:r>
                <a14:m>
                  <m:oMath xmlns:m="http://schemas.openxmlformats.org/officeDocument/2006/math">
                    <m:sSup>
                      <m:sSupPr>
                        <m:ctrlPr>
                          <a:rPr lang="en-US" i="1" smtClean="0">
                            <a:latin typeface="Cambria Math" panose="02040503050406030204" pitchFamily="18" charset="0"/>
                          </a:rPr>
                        </m:ctrlPr>
                      </m:sSupPr>
                      <m:e>
                        <m:r>
                          <a:rPr lang="en-US" i="1" smtClean="0">
                            <a:latin typeface="Cambria Math" panose="02040503050406030204" pitchFamily="18" charset="0"/>
                            <a:ea typeface="Cambria Math" panose="02040503050406030204" pitchFamily="18" charset="0"/>
                          </a:rPr>
                          <m:t>𝜇</m:t>
                        </m:r>
                      </m:e>
                      <m:sup>
                        <m:r>
                          <a:rPr lang="en-US" b="0" i="1" smtClean="0">
                            <a:latin typeface="Cambria Math" panose="02040503050406030204" pitchFamily="18" charset="0"/>
                          </a:rPr>
                          <m:t>∗</m:t>
                        </m:r>
                      </m:sup>
                    </m:sSup>
                    <m:r>
                      <a:rPr lang="en-US" b="0" i="1" smtClean="0">
                        <a:latin typeface="Cambria Math" panose="02040503050406030204" pitchFamily="18" charset="0"/>
                      </a:rPr>
                      <m:t>=</m:t>
                    </m:r>
                    <m:r>
                      <a:rPr lang="en-US" b="0" i="1" smtClean="0">
                        <a:latin typeface="Cambria Math" panose="02040503050406030204" pitchFamily="18" charset="0"/>
                      </a:rPr>
                      <m:t>𝐸</m:t>
                    </m:r>
                    <m:d>
                      <m:dPr>
                        <m:begChr m:val="["/>
                        <m:endChr m:val="]"/>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𝑌</m:t>
                            </m:r>
                          </m:e>
                          <m:sup>
                            <m:r>
                              <a:rPr lang="en-US" b="0" i="1" smtClean="0">
                                <a:latin typeface="Cambria Math" panose="02040503050406030204" pitchFamily="18" charset="0"/>
                              </a:rPr>
                              <m:t>∗</m:t>
                            </m:r>
                          </m:sup>
                        </m:sSup>
                        <m:r>
                          <a:rPr lang="en-US" b="0" i="1" smtClean="0">
                            <a:latin typeface="Cambria Math" panose="02040503050406030204" pitchFamily="18" charset="0"/>
                          </a:rPr>
                          <m:t>|</m:t>
                        </m:r>
                        <m:r>
                          <a:rPr lang="en-US" b="0" i="1" smtClean="0">
                            <a:latin typeface="Cambria Math" panose="02040503050406030204" pitchFamily="18" charset="0"/>
                          </a:rPr>
                          <m:t>𝑋</m:t>
                        </m:r>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𝑥</m:t>
                            </m:r>
                          </m:e>
                          <m:sup>
                            <m:r>
                              <a:rPr lang="en-US" b="0" i="1" smtClean="0">
                                <a:latin typeface="Cambria Math" panose="02040503050406030204" pitchFamily="18" charset="0"/>
                              </a:rPr>
                              <m:t>∗</m:t>
                            </m:r>
                          </m:sup>
                        </m:sSup>
                      </m:e>
                    </m:d>
                  </m:oMath>
                </a14:m>
                <a:endParaRPr lang="en-US" dirty="0"/>
              </a:p>
              <a:p>
                <a:r>
                  <a:rPr lang="en-US" dirty="0"/>
                  <a:t>Caused by the error in estimating </a:t>
                </a:r>
                <a:r>
                  <a:rPr lang="el-GR" i="1" dirty="0"/>
                  <a:t>β</a:t>
                </a:r>
                <a:r>
                  <a:rPr lang="en-US" i="1" baseline="-25000" dirty="0"/>
                  <a:t>0</a:t>
                </a:r>
                <a:r>
                  <a:rPr lang="en-US" dirty="0"/>
                  <a:t> and </a:t>
                </a:r>
                <a:r>
                  <a:rPr lang="el-GR" i="1" dirty="0"/>
                  <a:t>β</a:t>
                </a:r>
                <a:r>
                  <a:rPr lang="en-US" i="1" baseline="-25000" dirty="0"/>
                  <a:t>1</a:t>
                </a:r>
              </a:p>
            </p:txBody>
          </p:sp>
        </mc:Choice>
        <mc:Fallback xmlns="">
          <p:sp>
            <p:nvSpPr>
              <p:cNvPr id="3" name="Content Placeholder 2">
                <a:extLst>
                  <a:ext uri="{FF2B5EF4-FFF2-40B4-BE49-F238E27FC236}">
                    <a16:creationId xmlns:a16="http://schemas.microsoft.com/office/drawing/2014/main" id="{B0B10523-3E1F-4AD7-938A-BE70767E495E}"/>
                  </a:ext>
                </a:extLst>
              </p:cNvPr>
              <p:cNvSpPr>
                <a:spLocks noGrp="1" noRot="1" noChangeAspect="1" noMove="1" noResize="1" noEditPoints="1" noAdjustHandles="1" noChangeArrowheads="1" noChangeShapeType="1" noTextEdit="1"/>
              </p:cNvSpPr>
              <p:nvPr>
                <p:ph idx="1"/>
              </p:nvPr>
            </p:nvSpPr>
            <p:spPr>
              <a:blipFill>
                <a:blip r:embed="rId3"/>
                <a:stretch>
                  <a:fillRect l="-1043" t="-2381"/>
                </a:stretch>
              </a:blipFill>
            </p:spPr>
            <p:txBody>
              <a:bodyPr/>
              <a:lstStyle/>
              <a:p>
                <a:r>
                  <a:rPr lang="en-US">
                    <a:noFill/>
                  </a:rPr>
                  <a:t> </a:t>
                </a:r>
              </a:p>
            </p:txBody>
          </p:sp>
        </mc:Fallback>
      </mc:AlternateContent>
      <p:pic>
        <p:nvPicPr>
          <p:cNvPr id="5" name="Picture 4" descr="A close up of text on a white background&#10;&#10;Description automatically generated">
            <a:extLst>
              <a:ext uri="{FF2B5EF4-FFF2-40B4-BE49-F238E27FC236}">
                <a16:creationId xmlns:a16="http://schemas.microsoft.com/office/drawing/2014/main" id="{A0B44203-D156-4E27-8D50-BDDB29A93443}"/>
              </a:ext>
            </a:extLst>
          </p:cNvPr>
          <p:cNvPicPr>
            <a:picLocks noChangeAspect="1"/>
          </p:cNvPicPr>
          <p:nvPr/>
        </p:nvPicPr>
        <p:blipFill rotWithShape="1">
          <a:blip r:embed="rId4">
            <a:extLst>
              <a:ext uri="{28A0092B-C50C-407E-A947-70E740481C1C}">
                <a14:useLocalDpi xmlns:a14="http://schemas.microsoft.com/office/drawing/2010/main" val="0"/>
              </a:ext>
            </a:extLst>
          </a:blip>
          <a:srcRect t="31053" b="22114"/>
          <a:stretch/>
        </p:blipFill>
        <p:spPr>
          <a:xfrm>
            <a:off x="697351" y="2945120"/>
            <a:ext cx="10797297" cy="3792564"/>
          </a:xfrm>
          <a:prstGeom prst="rect">
            <a:avLst/>
          </a:prstGeom>
        </p:spPr>
      </p:pic>
      <p:sp>
        <p:nvSpPr>
          <p:cNvPr id="6" name="Rectangle 5">
            <a:extLst>
              <a:ext uri="{FF2B5EF4-FFF2-40B4-BE49-F238E27FC236}">
                <a16:creationId xmlns:a16="http://schemas.microsoft.com/office/drawing/2014/main" id="{61BABCFE-495A-45B8-A8AF-99FDF9A2DD5D}"/>
              </a:ext>
            </a:extLst>
          </p:cNvPr>
          <p:cNvSpPr/>
          <p:nvPr/>
        </p:nvSpPr>
        <p:spPr>
          <a:xfrm>
            <a:off x="697351" y="2839453"/>
            <a:ext cx="5398649" cy="3958389"/>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6287323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FFBE7-E740-4F0E-907E-C993FD1A48E3}"/>
              </a:ext>
            </a:extLst>
          </p:cNvPr>
          <p:cNvSpPr>
            <a:spLocks noGrp="1"/>
          </p:cNvSpPr>
          <p:nvPr>
            <p:ph type="title"/>
          </p:nvPr>
        </p:nvSpPr>
        <p:spPr/>
        <p:txBody>
          <a:bodyPr/>
          <a:lstStyle/>
          <a:p>
            <a:r>
              <a:rPr lang="en-US" dirty="0"/>
              <a:t>Prediction Interval</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D4FD52AD-9D3E-42D7-A373-165DB7710270}"/>
                  </a:ext>
                </a:extLst>
              </p:cNvPr>
              <p:cNvSpPr>
                <a:spLocks noGrp="1"/>
              </p:cNvSpPr>
              <p:nvPr>
                <p:ph idx="1"/>
              </p:nvPr>
            </p:nvSpPr>
            <p:spPr>
              <a:xfrm>
                <a:off x="838200" y="1496441"/>
                <a:ext cx="10515600" cy="4351338"/>
              </a:xfrm>
            </p:spPr>
            <p:txBody>
              <a:bodyPr/>
              <a:lstStyle/>
              <a:p>
                <a:r>
                  <a:rPr lang="en-US" dirty="0"/>
                  <a:t>Gives precision of </a:t>
                </a:r>
                <a14:m>
                  <m:oMath xmlns:m="http://schemas.openxmlformats.org/officeDocument/2006/math">
                    <m:sSup>
                      <m:sSupPr>
                        <m:ctrlPr>
                          <a:rPr lang="en-US" i="1" smtClean="0">
                            <a:latin typeface="Cambria Math" panose="02040503050406030204" pitchFamily="18" charset="0"/>
                          </a:rPr>
                        </m:ctrlPr>
                      </m:sSupPr>
                      <m:e>
                        <m:r>
                          <a:rPr lang="en-US" b="0" i="1" smtClean="0">
                            <a:latin typeface="Cambria Math" panose="02040503050406030204" pitchFamily="18" charset="0"/>
                          </a:rPr>
                          <m:t>𝑌</m:t>
                        </m:r>
                      </m:e>
                      <m:sup>
                        <m:r>
                          <a:rPr lang="en-US" b="0" i="1" smtClean="0">
                            <a:latin typeface="Cambria Math" panose="02040503050406030204" pitchFamily="18" charset="0"/>
                          </a:rPr>
                          <m:t>∗</m:t>
                        </m:r>
                      </m:sup>
                    </m:sSup>
                    <m:r>
                      <a:rPr lang="en-US" b="0" i="1" smtClean="0">
                        <a:latin typeface="Cambria Math" panose="02040503050406030204" pitchFamily="18" charset="0"/>
                      </a:rPr>
                      <m:t>|</m:t>
                    </m:r>
                    <m:r>
                      <a:rPr lang="en-US" b="0" i="1" smtClean="0">
                        <a:latin typeface="Cambria Math" panose="02040503050406030204" pitchFamily="18" charset="0"/>
                      </a:rPr>
                      <m:t>𝑋</m:t>
                    </m:r>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𝑥</m:t>
                        </m:r>
                      </m:e>
                      <m:sup>
                        <m:r>
                          <a:rPr lang="en-US" b="0" i="1" smtClean="0">
                            <a:latin typeface="Cambria Math" panose="02040503050406030204" pitchFamily="18" charset="0"/>
                          </a:rPr>
                          <m:t>∗</m:t>
                        </m:r>
                      </m:sup>
                    </m:sSup>
                  </m:oMath>
                </a14:m>
                <a:endParaRPr lang="en-US" dirty="0"/>
              </a:p>
              <a:p>
                <a:r>
                  <a:rPr lang="en-US" dirty="0"/>
                  <a:t>Caused by the error in estimating </a:t>
                </a:r>
                <a:r>
                  <a:rPr lang="el-GR" i="1" dirty="0"/>
                  <a:t>β</a:t>
                </a:r>
                <a:r>
                  <a:rPr lang="en-US" i="1" baseline="-25000" dirty="0"/>
                  <a:t>0</a:t>
                </a:r>
                <a:r>
                  <a:rPr lang="en-US" dirty="0"/>
                  <a:t> and </a:t>
                </a:r>
                <a:r>
                  <a:rPr lang="el-GR" i="1" dirty="0"/>
                  <a:t>β</a:t>
                </a:r>
                <a:r>
                  <a:rPr lang="en-US" i="1" baseline="-25000" dirty="0"/>
                  <a:t>1 </a:t>
                </a:r>
                <a:r>
                  <a:rPr lang="en-US" dirty="0"/>
                  <a:t>and the residual error</a:t>
                </a:r>
              </a:p>
              <a:p>
                <a:endParaRPr lang="en-US" dirty="0"/>
              </a:p>
            </p:txBody>
          </p:sp>
        </mc:Choice>
        <mc:Fallback xmlns="">
          <p:sp>
            <p:nvSpPr>
              <p:cNvPr id="3" name="Content Placeholder 2">
                <a:extLst>
                  <a:ext uri="{FF2B5EF4-FFF2-40B4-BE49-F238E27FC236}">
                    <a16:creationId xmlns:a16="http://schemas.microsoft.com/office/drawing/2014/main" id="{D4FD52AD-9D3E-42D7-A373-165DB7710270}"/>
                  </a:ext>
                </a:extLst>
              </p:cNvPr>
              <p:cNvSpPr>
                <a:spLocks noGrp="1" noRot="1" noChangeAspect="1" noMove="1" noResize="1" noEditPoints="1" noAdjustHandles="1" noChangeArrowheads="1" noChangeShapeType="1" noTextEdit="1"/>
              </p:cNvSpPr>
              <p:nvPr>
                <p:ph idx="1"/>
              </p:nvPr>
            </p:nvSpPr>
            <p:spPr>
              <a:xfrm>
                <a:off x="838200" y="1496441"/>
                <a:ext cx="10515600" cy="4351338"/>
              </a:xfrm>
              <a:blipFill>
                <a:blip r:embed="rId3"/>
                <a:stretch>
                  <a:fillRect l="-1043" t="-2381"/>
                </a:stretch>
              </a:blipFill>
            </p:spPr>
            <p:txBody>
              <a:bodyPr/>
              <a:lstStyle/>
              <a:p>
                <a:r>
                  <a:rPr lang="en-US">
                    <a:noFill/>
                  </a:rPr>
                  <a:t> </a:t>
                </a:r>
              </a:p>
            </p:txBody>
          </p:sp>
        </mc:Fallback>
      </mc:AlternateContent>
      <p:pic>
        <p:nvPicPr>
          <p:cNvPr id="4" name="Picture 3" descr="A close up of text on a white background&#10;&#10;Description automatically generated">
            <a:extLst>
              <a:ext uri="{FF2B5EF4-FFF2-40B4-BE49-F238E27FC236}">
                <a16:creationId xmlns:a16="http://schemas.microsoft.com/office/drawing/2014/main" id="{C753D9EF-B216-411D-A397-6C007EB74BD5}"/>
              </a:ext>
            </a:extLst>
          </p:cNvPr>
          <p:cNvPicPr>
            <a:picLocks noChangeAspect="1"/>
          </p:cNvPicPr>
          <p:nvPr/>
        </p:nvPicPr>
        <p:blipFill rotWithShape="1">
          <a:blip r:embed="rId4">
            <a:extLst>
              <a:ext uri="{28A0092B-C50C-407E-A947-70E740481C1C}">
                <a14:useLocalDpi xmlns:a14="http://schemas.microsoft.com/office/drawing/2010/main" val="0"/>
              </a:ext>
            </a:extLst>
          </a:blip>
          <a:srcRect t="31053" b="22114"/>
          <a:stretch/>
        </p:blipFill>
        <p:spPr>
          <a:xfrm>
            <a:off x="697351" y="3006080"/>
            <a:ext cx="10797297" cy="3792564"/>
          </a:xfrm>
          <a:prstGeom prst="rect">
            <a:avLst/>
          </a:prstGeom>
        </p:spPr>
      </p:pic>
      <p:sp>
        <p:nvSpPr>
          <p:cNvPr id="6" name="Rectangle 5">
            <a:extLst>
              <a:ext uri="{FF2B5EF4-FFF2-40B4-BE49-F238E27FC236}">
                <a16:creationId xmlns:a16="http://schemas.microsoft.com/office/drawing/2014/main" id="{DF5DA090-BEE1-4484-833E-C9A92D769798}"/>
              </a:ext>
            </a:extLst>
          </p:cNvPr>
          <p:cNvSpPr/>
          <p:nvPr/>
        </p:nvSpPr>
        <p:spPr>
          <a:xfrm>
            <a:off x="6095999" y="2900412"/>
            <a:ext cx="5398649" cy="3958389"/>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5313632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19F41E-FF86-4A2F-9FFC-B61E63654C57}"/>
              </a:ext>
            </a:extLst>
          </p:cNvPr>
          <p:cNvSpPr>
            <a:spLocks noGrp="1"/>
          </p:cNvSpPr>
          <p:nvPr>
            <p:ph type="title"/>
          </p:nvPr>
        </p:nvSpPr>
        <p:spPr/>
        <p:txBody>
          <a:bodyPr/>
          <a:lstStyle/>
          <a:p>
            <a:r>
              <a:rPr lang="en-US" dirty="0"/>
              <a:t>Computing Intervals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264A8F7C-8B81-4B56-8DB3-535C60C3FEC1}"/>
                  </a:ext>
                </a:extLst>
              </p:cNvPr>
              <p:cNvSpPr>
                <a:spLocks noGrp="1"/>
              </p:cNvSpPr>
              <p:nvPr>
                <p:ph idx="1"/>
              </p:nvPr>
            </p:nvSpPr>
            <p:spPr>
              <a:xfrm>
                <a:off x="838200" y="1825625"/>
                <a:ext cx="10515600" cy="4667250"/>
              </a:xfrm>
            </p:spPr>
            <p:txBody>
              <a:bodyPr>
                <a:normAutofit fontScale="92500" lnSpcReduction="20000"/>
              </a:bodyPr>
              <a:lstStyle/>
              <a:p>
                <a:pPr marL="0" indent="0">
                  <a:buNone/>
                </a:pPr>
                <a:r>
                  <a:rPr lang="en-US" dirty="0"/>
                  <a:t>Confidence interval</a:t>
                </a:r>
              </a:p>
              <a:p>
                <a:pPr marL="0" indent="0">
                  <a:buNone/>
                </a:pPr>
                <a:endParaRPr lang="en-US" dirty="0"/>
              </a:p>
              <a:p>
                <a:pPr marL="0" indent="0">
                  <a:buNone/>
                </a:pPr>
                <a14:m>
                  <m:oMathPara xmlns:m="http://schemas.openxmlformats.org/officeDocument/2006/math">
                    <m:oMathParaPr>
                      <m:jc m:val="left"/>
                    </m:oMathParaPr>
                    <m:oMath xmlns:m="http://schemas.openxmlformats.org/officeDocument/2006/math">
                      <m:sSup>
                        <m:sSupPr>
                          <m:ctrlPr>
                            <a:rPr lang="en-US" i="1" smtClean="0">
                              <a:latin typeface="Cambria Math" panose="02040503050406030204" pitchFamily="18" charset="0"/>
                            </a:rPr>
                          </m:ctrlPr>
                        </m:sSupPr>
                        <m:e>
                          <m:r>
                            <a:rPr lang="en-US" i="1" smtClean="0">
                              <a:latin typeface="Cambria Math" panose="02040503050406030204" pitchFamily="18" charset="0"/>
                              <a:ea typeface="Cambria Math" panose="02040503050406030204" pitchFamily="18" charset="0"/>
                            </a:rPr>
                            <m:t>𝜇</m:t>
                          </m:r>
                        </m:e>
                        <m:sup>
                          <m:r>
                            <a:rPr lang="en-US" b="0" i="1" smtClean="0">
                              <a:latin typeface="Cambria Math" panose="02040503050406030204" pitchFamily="18" charset="0"/>
                            </a:rPr>
                            <m:t>∗</m:t>
                          </m:r>
                        </m:sup>
                      </m:sSup>
                      <m:r>
                        <a:rPr lang="en-US" i="1" smtClean="0">
                          <a:latin typeface="Cambria Math" panose="02040503050406030204" pitchFamily="18" charset="0"/>
                          <a:ea typeface="Cambria Math" panose="02040503050406030204" pitchFamily="18" charset="0"/>
                        </a:rPr>
                        <m:t>±</m:t>
                      </m:r>
                      <m:sSub>
                        <m:sSubPr>
                          <m:ctrlPr>
                            <a:rPr lang="en-US"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𝑡</m:t>
                          </m:r>
                        </m:e>
                        <m:sub>
                          <m:r>
                            <a:rPr lang="en-US" b="0" i="1" smtClean="0">
                              <a:latin typeface="Cambria Math" panose="02040503050406030204" pitchFamily="18" charset="0"/>
                              <a:ea typeface="Cambria Math" panose="02040503050406030204" pitchFamily="18" charset="0"/>
                            </a:rPr>
                            <m:t>𝑛</m:t>
                          </m:r>
                          <m:r>
                            <a:rPr lang="en-US" b="0" i="1" smtClean="0">
                              <a:latin typeface="Cambria Math" panose="02040503050406030204" pitchFamily="18" charset="0"/>
                              <a:ea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𝛼</m:t>
                          </m:r>
                          <m:r>
                            <a:rPr lang="en-US" b="0" i="1" smtClean="0">
                              <a:latin typeface="Cambria Math" panose="02040503050406030204" pitchFamily="18" charset="0"/>
                              <a:ea typeface="Cambria Math" panose="02040503050406030204" pitchFamily="18" charset="0"/>
                            </a:rPr>
                            <m:t>/2</m:t>
                          </m:r>
                        </m:sub>
                      </m:sSub>
                      <m:r>
                        <a:rPr lang="en-US" b="0" i="1" smtClean="0">
                          <a:latin typeface="Cambria Math" panose="02040503050406030204" pitchFamily="18" charset="0"/>
                          <a:ea typeface="Cambria Math" panose="02040503050406030204" pitchFamily="18" charset="0"/>
                        </a:rPr>
                        <m:t>𝑠</m:t>
                      </m:r>
                      <m:rad>
                        <m:radPr>
                          <m:degHide m:val="on"/>
                          <m:ctrlPr>
                            <a:rPr lang="en-US" b="0" i="1" smtClean="0">
                              <a:latin typeface="Cambria Math" panose="02040503050406030204" pitchFamily="18" charset="0"/>
                              <a:ea typeface="Cambria Math" panose="02040503050406030204" pitchFamily="18" charset="0"/>
                            </a:rPr>
                          </m:ctrlPr>
                        </m:radPr>
                        <m:deg/>
                        <m:e>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1</m:t>
                              </m:r>
                            </m:num>
                            <m:den>
                              <m:r>
                                <a:rPr lang="en-US" b="0" i="1" smtClean="0">
                                  <a:latin typeface="Cambria Math" panose="02040503050406030204" pitchFamily="18" charset="0"/>
                                  <a:ea typeface="Cambria Math" panose="02040503050406030204" pitchFamily="18" charset="0"/>
                                </a:rPr>
                                <m:t>𝑛</m:t>
                              </m:r>
                            </m:den>
                          </m:f>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sSup>
                                <m:sSupPr>
                                  <m:ctrlPr>
                                    <a:rPr lang="en-US" b="0" i="1" smtClean="0">
                                      <a:latin typeface="Cambria Math" panose="02040503050406030204" pitchFamily="18" charset="0"/>
                                      <a:ea typeface="Cambria Math" panose="02040503050406030204" pitchFamily="18" charset="0"/>
                                    </a:rPr>
                                  </m:ctrlPr>
                                </m:sSupPr>
                                <m:e>
                                  <m:d>
                                    <m:dPr>
                                      <m:ctrlPr>
                                        <a:rPr lang="en-US" b="0" i="1" smtClean="0">
                                          <a:latin typeface="Cambria Math" panose="02040503050406030204" pitchFamily="18" charset="0"/>
                                          <a:ea typeface="Cambria Math" panose="02040503050406030204" pitchFamily="18" charset="0"/>
                                        </a:rPr>
                                      </m:ctrlPr>
                                    </m:dPr>
                                    <m:e>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𝑥</m:t>
                                          </m:r>
                                        </m:e>
                                        <m:sup>
                                          <m:r>
                                            <a:rPr lang="en-US" b="0" i="1" smtClean="0">
                                              <a:latin typeface="Cambria Math" panose="02040503050406030204" pitchFamily="18" charset="0"/>
                                              <a:ea typeface="Cambria Math" panose="02040503050406030204" pitchFamily="18" charset="0"/>
                                            </a:rPr>
                                            <m:t>∗</m:t>
                                          </m:r>
                                        </m:sup>
                                      </m:sSup>
                                      <m:r>
                                        <a:rPr lang="en-US" b="0" i="1" smtClean="0">
                                          <a:latin typeface="Cambria Math" panose="02040503050406030204" pitchFamily="18" charset="0"/>
                                          <a:ea typeface="Cambria Math" panose="02040503050406030204" pitchFamily="18" charset="0"/>
                                        </a:rPr>
                                        <m:t>−</m:t>
                                      </m:r>
                                      <m:acc>
                                        <m:accPr>
                                          <m:chr m:val="̅"/>
                                          <m:ctrlPr>
                                            <a:rPr lang="en-US" b="0"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𝑥</m:t>
                                          </m:r>
                                        </m:e>
                                      </m:acc>
                                    </m:e>
                                  </m:d>
                                </m:e>
                                <m:sup>
                                  <m:r>
                                    <a:rPr lang="en-US" b="0" i="1" smtClean="0">
                                      <a:latin typeface="Cambria Math" panose="02040503050406030204" pitchFamily="18" charset="0"/>
                                      <a:ea typeface="Cambria Math" panose="02040503050406030204" pitchFamily="18" charset="0"/>
                                    </a:rPr>
                                    <m:t>2</m:t>
                                  </m:r>
                                </m:sup>
                              </m:sSup>
                            </m:num>
                            <m:den>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𝑆</m:t>
                                  </m:r>
                                </m:e>
                                <m:sub>
                                  <m:r>
                                    <a:rPr lang="en-US" b="0" i="1" smtClean="0">
                                      <a:latin typeface="Cambria Math" panose="02040503050406030204" pitchFamily="18" charset="0"/>
                                      <a:ea typeface="Cambria Math" panose="02040503050406030204" pitchFamily="18" charset="0"/>
                                    </a:rPr>
                                    <m:t>𝑥𝑥</m:t>
                                  </m:r>
                                </m:sub>
                              </m:sSub>
                            </m:den>
                          </m:f>
                        </m:e>
                      </m:rad>
                    </m:oMath>
                  </m:oMathPara>
                </a14:m>
                <a:endParaRPr lang="en-US" dirty="0"/>
              </a:p>
              <a:p>
                <a:pPr marL="0" indent="0">
                  <a:buNone/>
                </a:pPr>
                <a:endParaRPr lang="en-US" dirty="0"/>
              </a:p>
              <a:p>
                <a:pPr marL="0" indent="0">
                  <a:buNone/>
                </a:pPr>
                <a:endParaRPr lang="en-US" dirty="0"/>
              </a:p>
              <a:p>
                <a:pPr marL="0" indent="0">
                  <a:buNone/>
                </a:pPr>
                <a:r>
                  <a:rPr lang="en-US" dirty="0"/>
                  <a:t>Prediction interval</a:t>
                </a:r>
              </a:p>
              <a:p>
                <a:pPr marL="0" indent="0">
                  <a:buNone/>
                </a:pPr>
                <a:endParaRPr lang="en-US" dirty="0"/>
              </a:p>
              <a:p>
                <a:pPr marL="0" indent="0">
                  <a:buNone/>
                </a:pPr>
                <a14:m>
                  <m:oMathPara xmlns:m="http://schemas.openxmlformats.org/officeDocument/2006/math">
                    <m:oMathParaPr>
                      <m:jc m:val="left"/>
                    </m:oMathParaPr>
                    <m:oMath xmlns:m="http://schemas.openxmlformats.org/officeDocument/2006/math">
                      <m:sSup>
                        <m:sSupPr>
                          <m:ctrlPr>
                            <a:rPr lang="en-US" i="1">
                              <a:latin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𝑌</m:t>
                          </m:r>
                        </m:e>
                        <m:sup>
                          <m:r>
                            <a:rPr lang="en-US" i="1">
                              <a:latin typeface="Cambria Math" panose="02040503050406030204" pitchFamily="18" charset="0"/>
                            </a:rPr>
                            <m:t>∗</m:t>
                          </m:r>
                        </m:sup>
                      </m:sSup>
                      <m:r>
                        <a:rPr lang="en-US" i="1">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𝑡</m:t>
                          </m:r>
                        </m:e>
                        <m:sub>
                          <m:r>
                            <a:rPr lang="en-US" i="1">
                              <a:latin typeface="Cambria Math" panose="02040503050406030204" pitchFamily="18" charset="0"/>
                              <a:ea typeface="Cambria Math" panose="02040503050406030204" pitchFamily="18" charset="0"/>
                            </a:rPr>
                            <m:t>𝑛</m:t>
                          </m:r>
                          <m:r>
                            <a:rPr lang="en-US" i="1">
                              <a:latin typeface="Cambria Math" panose="02040503050406030204" pitchFamily="18" charset="0"/>
                              <a:ea typeface="Cambria Math" panose="02040503050406030204" pitchFamily="18" charset="0"/>
                            </a:rPr>
                            <m:t>−2,</m:t>
                          </m:r>
                          <m:r>
                            <a:rPr lang="en-US" i="1">
                              <a:latin typeface="Cambria Math" panose="02040503050406030204" pitchFamily="18" charset="0"/>
                              <a:ea typeface="Cambria Math" panose="02040503050406030204" pitchFamily="18" charset="0"/>
                            </a:rPr>
                            <m:t>𝛼</m:t>
                          </m:r>
                          <m:r>
                            <a:rPr lang="en-US" i="1">
                              <a:latin typeface="Cambria Math" panose="02040503050406030204" pitchFamily="18" charset="0"/>
                              <a:ea typeface="Cambria Math" panose="02040503050406030204" pitchFamily="18" charset="0"/>
                            </a:rPr>
                            <m:t>/2</m:t>
                          </m:r>
                        </m:sub>
                      </m:sSub>
                      <m:r>
                        <a:rPr lang="en-US" i="1">
                          <a:latin typeface="Cambria Math" panose="02040503050406030204" pitchFamily="18" charset="0"/>
                          <a:ea typeface="Cambria Math" panose="02040503050406030204" pitchFamily="18" charset="0"/>
                        </a:rPr>
                        <m:t>𝑠</m:t>
                      </m:r>
                      <m:rad>
                        <m:radPr>
                          <m:degHide m:val="on"/>
                          <m:ctrlPr>
                            <a:rPr lang="en-US" i="1">
                              <a:latin typeface="Cambria Math" panose="02040503050406030204" pitchFamily="18" charset="0"/>
                              <a:ea typeface="Cambria Math" panose="02040503050406030204" pitchFamily="18" charset="0"/>
                            </a:rPr>
                          </m:ctrlPr>
                        </m:radPr>
                        <m:deg/>
                        <m:e>
                          <m:r>
                            <a:rPr lang="en-US" b="0" i="1" smtClean="0">
                              <a:latin typeface="Cambria Math" panose="02040503050406030204" pitchFamily="18" charset="0"/>
                              <a:ea typeface="Cambria Math" panose="02040503050406030204" pitchFamily="18" charset="0"/>
                            </a:rPr>
                            <m:t>1+</m:t>
                          </m:r>
                          <m:f>
                            <m:fPr>
                              <m:ctrlPr>
                                <a:rPr lang="en-US" i="1">
                                  <a:latin typeface="Cambria Math" panose="02040503050406030204" pitchFamily="18" charset="0"/>
                                  <a:ea typeface="Cambria Math" panose="02040503050406030204" pitchFamily="18" charset="0"/>
                                </a:rPr>
                              </m:ctrlPr>
                            </m:fPr>
                            <m:num>
                              <m:r>
                                <a:rPr lang="en-US" i="1">
                                  <a:latin typeface="Cambria Math" panose="02040503050406030204" pitchFamily="18" charset="0"/>
                                  <a:ea typeface="Cambria Math" panose="02040503050406030204" pitchFamily="18" charset="0"/>
                                </a:rPr>
                                <m:t>1</m:t>
                              </m:r>
                            </m:num>
                            <m:den>
                              <m:r>
                                <a:rPr lang="en-US" i="1">
                                  <a:latin typeface="Cambria Math" panose="02040503050406030204" pitchFamily="18" charset="0"/>
                                  <a:ea typeface="Cambria Math" panose="02040503050406030204" pitchFamily="18" charset="0"/>
                                </a:rPr>
                                <m:t>𝑛</m:t>
                              </m:r>
                            </m:den>
                          </m:f>
                          <m:r>
                            <a:rPr lang="en-US" i="1">
                              <a:latin typeface="Cambria Math" panose="02040503050406030204" pitchFamily="18" charset="0"/>
                              <a:ea typeface="Cambria Math" panose="02040503050406030204" pitchFamily="18" charset="0"/>
                            </a:rPr>
                            <m:t>+</m:t>
                          </m:r>
                          <m:f>
                            <m:fPr>
                              <m:ctrlPr>
                                <a:rPr lang="en-US" i="1">
                                  <a:latin typeface="Cambria Math" panose="02040503050406030204" pitchFamily="18" charset="0"/>
                                  <a:ea typeface="Cambria Math" panose="02040503050406030204" pitchFamily="18" charset="0"/>
                                </a:rPr>
                              </m:ctrlPr>
                            </m:fPr>
                            <m:num>
                              <m:sSup>
                                <m:sSupPr>
                                  <m:ctrlPr>
                                    <a:rPr lang="en-US" i="1">
                                      <a:latin typeface="Cambria Math" panose="02040503050406030204" pitchFamily="18" charset="0"/>
                                      <a:ea typeface="Cambria Math" panose="02040503050406030204" pitchFamily="18" charset="0"/>
                                    </a:rPr>
                                  </m:ctrlPr>
                                </m:sSupPr>
                                <m:e>
                                  <m:d>
                                    <m:dPr>
                                      <m:ctrlPr>
                                        <a:rPr lang="en-US" i="1">
                                          <a:latin typeface="Cambria Math" panose="02040503050406030204" pitchFamily="18" charset="0"/>
                                          <a:ea typeface="Cambria Math" panose="02040503050406030204" pitchFamily="18" charset="0"/>
                                        </a:rPr>
                                      </m:ctrlPr>
                                    </m:dPr>
                                    <m:e>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𝑥</m:t>
                                          </m:r>
                                        </m:e>
                                        <m:sup>
                                          <m:r>
                                            <a:rPr lang="en-US" i="1">
                                              <a:latin typeface="Cambria Math" panose="02040503050406030204" pitchFamily="18" charset="0"/>
                                              <a:ea typeface="Cambria Math" panose="02040503050406030204" pitchFamily="18" charset="0"/>
                                            </a:rPr>
                                            <m:t>∗</m:t>
                                          </m:r>
                                        </m:sup>
                                      </m:sSup>
                                      <m:r>
                                        <a:rPr lang="en-US" i="1">
                                          <a:latin typeface="Cambria Math" panose="02040503050406030204" pitchFamily="18" charset="0"/>
                                          <a:ea typeface="Cambria Math" panose="02040503050406030204" pitchFamily="18" charset="0"/>
                                        </a:rPr>
                                        <m:t>−</m:t>
                                      </m:r>
                                      <m:acc>
                                        <m:accPr>
                                          <m:chr m:val="̅"/>
                                          <m:ctrlPr>
                                            <a:rPr lang="en-US" i="1">
                                              <a:latin typeface="Cambria Math" panose="02040503050406030204" pitchFamily="18" charset="0"/>
                                              <a:ea typeface="Cambria Math" panose="02040503050406030204" pitchFamily="18" charset="0"/>
                                            </a:rPr>
                                          </m:ctrlPr>
                                        </m:accPr>
                                        <m:e>
                                          <m:r>
                                            <a:rPr lang="en-US" i="1">
                                              <a:latin typeface="Cambria Math" panose="02040503050406030204" pitchFamily="18" charset="0"/>
                                              <a:ea typeface="Cambria Math" panose="02040503050406030204" pitchFamily="18" charset="0"/>
                                            </a:rPr>
                                            <m:t>𝑥</m:t>
                                          </m:r>
                                        </m:e>
                                      </m:acc>
                                    </m:e>
                                  </m:d>
                                </m:e>
                                <m:sup>
                                  <m:r>
                                    <a:rPr lang="en-US" i="1">
                                      <a:latin typeface="Cambria Math" panose="02040503050406030204" pitchFamily="18" charset="0"/>
                                      <a:ea typeface="Cambria Math" panose="02040503050406030204" pitchFamily="18" charset="0"/>
                                    </a:rPr>
                                    <m:t>2</m:t>
                                  </m:r>
                                </m:sup>
                              </m:sSup>
                            </m:num>
                            <m:den>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𝑆</m:t>
                                  </m:r>
                                </m:e>
                                <m:sub>
                                  <m:r>
                                    <a:rPr lang="en-US" i="1">
                                      <a:latin typeface="Cambria Math" panose="02040503050406030204" pitchFamily="18" charset="0"/>
                                      <a:ea typeface="Cambria Math" panose="02040503050406030204" pitchFamily="18" charset="0"/>
                                    </a:rPr>
                                    <m:t>𝑥𝑥</m:t>
                                  </m:r>
                                </m:sub>
                              </m:sSub>
                            </m:den>
                          </m:f>
                        </m:e>
                      </m:rad>
                    </m:oMath>
                  </m:oMathPara>
                </a14:m>
                <a:endParaRPr lang="en-US" dirty="0"/>
              </a:p>
            </p:txBody>
          </p:sp>
        </mc:Choice>
        <mc:Fallback xmlns="">
          <p:sp>
            <p:nvSpPr>
              <p:cNvPr id="3" name="Content Placeholder 2">
                <a:extLst>
                  <a:ext uri="{FF2B5EF4-FFF2-40B4-BE49-F238E27FC236}">
                    <a16:creationId xmlns:a16="http://schemas.microsoft.com/office/drawing/2014/main" id="{264A8F7C-8B81-4B56-8DB3-535C60C3FEC1}"/>
                  </a:ext>
                </a:extLst>
              </p:cNvPr>
              <p:cNvSpPr>
                <a:spLocks noGrp="1" noRot="1" noChangeAspect="1" noMove="1" noResize="1" noEditPoints="1" noAdjustHandles="1" noChangeArrowheads="1" noChangeShapeType="1" noTextEdit="1"/>
              </p:cNvSpPr>
              <p:nvPr>
                <p:ph idx="1"/>
              </p:nvPr>
            </p:nvSpPr>
            <p:spPr>
              <a:xfrm>
                <a:off x="838200" y="1825625"/>
                <a:ext cx="10515600" cy="4667250"/>
              </a:xfrm>
              <a:blipFill>
                <a:blip r:embed="rId3"/>
                <a:stretch>
                  <a:fillRect l="-1043" t="-326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E1F71CF0-4E29-4B9A-BE9E-53348B27B6BA}"/>
                  </a:ext>
                </a:extLst>
              </p:cNvPr>
              <p:cNvSpPr txBox="1"/>
              <p:nvPr/>
            </p:nvSpPr>
            <p:spPr>
              <a:xfrm>
                <a:off x="7852458" y="5087245"/>
                <a:ext cx="2963119" cy="93262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i="1" smtClean="0">
                              <a:latin typeface="Cambria Math" panose="02040503050406030204" pitchFamily="18" charset="0"/>
                            </a:rPr>
                          </m:ctrlPr>
                        </m:sSubPr>
                        <m:e>
                          <m:r>
                            <a:rPr lang="en-US" sz="2000" b="0" i="1" smtClean="0">
                              <a:latin typeface="Cambria Math" panose="02040503050406030204" pitchFamily="18" charset="0"/>
                            </a:rPr>
                            <m:t>𝑆</m:t>
                          </m:r>
                        </m:e>
                        <m:sub>
                          <m:r>
                            <a:rPr lang="en-US" sz="2000" b="0" i="1" smtClean="0">
                              <a:latin typeface="Cambria Math" panose="02040503050406030204" pitchFamily="18" charset="0"/>
                            </a:rPr>
                            <m:t>𝑥𝑥</m:t>
                          </m:r>
                        </m:sub>
                      </m:sSub>
                      <m:r>
                        <a:rPr lang="en-US" sz="2000" b="0" i="1" smtClean="0">
                          <a:latin typeface="Cambria Math" panose="02040503050406030204" pitchFamily="18" charset="0"/>
                        </a:rPr>
                        <m:t>=</m:t>
                      </m:r>
                      <m:nary>
                        <m:naryPr>
                          <m:chr m:val="∑"/>
                          <m:ctrlPr>
                            <a:rPr lang="en-US" sz="2000" b="0" i="1" smtClean="0">
                              <a:latin typeface="Cambria Math" panose="02040503050406030204" pitchFamily="18" charset="0"/>
                            </a:rPr>
                          </m:ctrlPr>
                        </m:naryPr>
                        <m:sub>
                          <m:r>
                            <m:rPr>
                              <m:brk m:alnAt="23"/>
                            </m:rPr>
                            <a:rPr lang="en-US" sz="2000" b="0" i="1" smtClean="0">
                              <a:latin typeface="Cambria Math" panose="02040503050406030204" pitchFamily="18" charset="0"/>
                            </a:rPr>
                            <m:t>𝑖</m:t>
                          </m:r>
                          <m:r>
                            <a:rPr lang="en-US" sz="2000" b="0" i="1" smtClean="0">
                              <a:latin typeface="Cambria Math" panose="02040503050406030204" pitchFamily="18" charset="0"/>
                            </a:rPr>
                            <m:t>=1</m:t>
                          </m:r>
                        </m:sub>
                        <m:sup>
                          <m:r>
                            <a:rPr lang="en-US" sz="2000" b="0" i="1" smtClean="0">
                              <a:latin typeface="Cambria Math" panose="02040503050406030204" pitchFamily="18" charset="0"/>
                            </a:rPr>
                            <m:t>𝑛</m:t>
                          </m:r>
                        </m:sup>
                        <m:e>
                          <m:sSup>
                            <m:sSupPr>
                              <m:ctrlPr>
                                <a:rPr lang="en-US" sz="2000" b="0" i="1" smtClean="0">
                                  <a:latin typeface="Cambria Math" panose="02040503050406030204" pitchFamily="18" charset="0"/>
                                </a:rPr>
                              </m:ctrlPr>
                            </m:sSupPr>
                            <m:e>
                              <m:d>
                                <m:dPr>
                                  <m:ctrlPr>
                                    <a:rPr lang="en-US" sz="2000" b="0" i="1" smtClean="0">
                                      <a:latin typeface="Cambria Math" panose="02040503050406030204" pitchFamily="18" charset="0"/>
                                    </a:rPr>
                                  </m:ctrlPr>
                                </m:dPr>
                                <m:e>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𝑥</m:t>
                                      </m:r>
                                    </m:e>
                                    <m:sub>
                                      <m:r>
                                        <a:rPr lang="en-US" sz="2000" b="0" i="1" smtClean="0">
                                          <a:latin typeface="Cambria Math" panose="02040503050406030204" pitchFamily="18" charset="0"/>
                                        </a:rPr>
                                        <m:t>𝑖</m:t>
                                      </m:r>
                                    </m:sub>
                                  </m:sSub>
                                  <m:r>
                                    <a:rPr lang="en-US" sz="2000" b="0" i="1" smtClean="0">
                                      <a:latin typeface="Cambria Math" panose="02040503050406030204" pitchFamily="18" charset="0"/>
                                    </a:rPr>
                                    <m:t>−</m:t>
                                  </m:r>
                                  <m:acc>
                                    <m:accPr>
                                      <m:chr m:val="̅"/>
                                      <m:ctrlPr>
                                        <a:rPr lang="en-US" sz="2000" b="0" i="1" smtClean="0">
                                          <a:latin typeface="Cambria Math" panose="02040503050406030204" pitchFamily="18" charset="0"/>
                                        </a:rPr>
                                      </m:ctrlPr>
                                    </m:accPr>
                                    <m:e>
                                      <m:r>
                                        <a:rPr lang="en-US" sz="2000" b="0" i="1" smtClean="0">
                                          <a:latin typeface="Cambria Math" panose="02040503050406030204" pitchFamily="18" charset="0"/>
                                        </a:rPr>
                                        <m:t>𝑥</m:t>
                                      </m:r>
                                    </m:e>
                                  </m:acc>
                                </m:e>
                              </m:d>
                            </m:e>
                            <m:sup>
                              <m:r>
                                <a:rPr lang="en-US" sz="2000" b="0" i="1" smtClean="0">
                                  <a:latin typeface="Cambria Math" panose="02040503050406030204" pitchFamily="18" charset="0"/>
                                </a:rPr>
                                <m:t>2</m:t>
                              </m:r>
                            </m:sup>
                          </m:sSup>
                        </m:e>
                      </m:nary>
                    </m:oMath>
                  </m:oMathPara>
                </a14:m>
                <a:endParaRPr lang="en-US" sz="2000" dirty="0"/>
              </a:p>
            </p:txBody>
          </p:sp>
        </mc:Choice>
        <mc:Fallback xmlns="">
          <p:sp>
            <p:nvSpPr>
              <p:cNvPr id="4" name="TextBox 3">
                <a:extLst>
                  <a:ext uri="{FF2B5EF4-FFF2-40B4-BE49-F238E27FC236}">
                    <a16:creationId xmlns:a16="http://schemas.microsoft.com/office/drawing/2014/main" id="{E1F71CF0-4E29-4B9A-BE9E-53348B27B6BA}"/>
                  </a:ext>
                </a:extLst>
              </p:cNvPr>
              <p:cNvSpPr txBox="1">
                <a:spLocks noRot="1" noChangeAspect="1" noMove="1" noResize="1" noEditPoints="1" noAdjustHandles="1" noChangeArrowheads="1" noChangeShapeType="1" noTextEdit="1"/>
              </p:cNvSpPr>
              <p:nvPr/>
            </p:nvSpPr>
            <p:spPr>
              <a:xfrm>
                <a:off x="7852458" y="5087245"/>
                <a:ext cx="2963119" cy="932628"/>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F8FE2FE2-8FA5-40FB-8B1E-77760D9B205C}"/>
                  </a:ext>
                </a:extLst>
              </p:cNvPr>
              <p:cNvSpPr txBox="1"/>
              <p:nvPr/>
            </p:nvSpPr>
            <p:spPr>
              <a:xfrm>
                <a:off x="7352818" y="2894238"/>
                <a:ext cx="3962400" cy="53476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sz="2800" i="1" smtClean="0">
                              <a:latin typeface="Cambria Math" panose="02040503050406030204" pitchFamily="18" charset="0"/>
                            </a:rPr>
                          </m:ctrlPr>
                        </m:sSupPr>
                        <m:e>
                          <m:acc>
                            <m:accPr>
                              <m:chr m:val="̂"/>
                              <m:ctrlPr>
                                <a:rPr lang="en-US" sz="2800" i="1" smtClean="0">
                                  <a:latin typeface="Cambria Math" panose="02040503050406030204" pitchFamily="18" charset="0"/>
                                </a:rPr>
                              </m:ctrlPr>
                            </m:accPr>
                            <m:e>
                              <m:r>
                                <a:rPr lang="en-US" sz="2800" b="0" i="1" smtClean="0">
                                  <a:latin typeface="Cambria Math" panose="02040503050406030204" pitchFamily="18" charset="0"/>
                                </a:rPr>
                                <m:t>𝑌</m:t>
                              </m:r>
                            </m:e>
                          </m:acc>
                        </m:e>
                        <m:sup>
                          <m:r>
                            <a:rPr lang="en-US" sz="2800" b="0" i="1" smtClean="0">
                              <a:latin typeface="Cambria Math" panose="02040503050406030204" pitchFamily="18" charset="0"/>
                            </a:rPr>
                            <m:t>∗</m:t>
                          </m:r>
                        </m:sup>
                      </m:sSup>
                      <m:r>
                        <a:rPr lang="en-US" sz="2800" b="0" i="1" smtClean="0">
                          <a:latin typeface="Cambria Math" panose="02040503050406030204" pitchFamily="18" charset="0"/>
                        </a:rPr>
                        <m:t>=</m:t>
                      </m:r>
                      <m:sSup>
                        <m:sSupPr>
                          <m:ctrlPr>
                            <a:rPr lang="en-US" sz="2800" b="0" i="1" smtClean="0">
                              <a:latin typeface="Cambria Math" panose="02040503050406030204" pitchFamily="18" charset="0"/>
                            </a:rPr>
                          </m:ctrlPr>
                        </m:sSupPr>
                        <m:e>
                          <m:acc>
                            <m:accPr>
                              <m:chr m:val="̂"/>
                              <m:ctrlPr>
                                <a:rPr lang="en-US" sz="2800" b="0" i="1" smtClean="0">
                                  <a:latin typeface="Cambria Math" panose="02040503050406030204" pitchFamily="18" charset="0"/>
                                </a:rPr>
                              </m:ctrlPr>
                            </m:accPr>
                            <m:e>
                              <m:r>
                                <a:rPr lang="en-US" sz="2800" b="0" i="1" smtClean="0">
                                  <a:latin typeface="Cambria Math" panose="02040503050406030204" pitchFamily="18" charset="0"/>
                                  <a:ea typeface="Cambria Math" panose="02040503050406030204" pitchFamily="18" charset="0"/>
                                </a:rPr>
                                <m:t>𝜇</m:t>
                              </m:r>
                            </m:e>
                          </m:acc>
                        </m:e>
                        <m:sup>
                          <m:r>
                            <a:rPr lang="en-US" sz="2800" b="0" i="1" smtClean="0">
                              <a:latin typeface="Cambria Math" panose="02040503050406030204" pitchFamily="18" charset="0"/>
                            </a:rPr>
                            <m:t>∗</m:t>
                          </m:r>
                        </m:sup>
                      </m:sSup>
                      <m:r>
                        <a:rPr lang="en-US" sz="2800" b="0" i="1" smtClean="0">
                          <a:latin typeface="Cambria Math" panose="02040503050406030204" pitchFamily="18" charset="0"/>
                        </a:rPr>
                        <m:t>=</m:t>
                      </m:r>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ea typeface="Cambria Math" panose="02040503050406030204" pitchFamily="18" charset="0"/>
                            </a:rPr>
                            <m:t>𝛽</m:t>
                          </m:r>
                        </m:e>
                        <m:sub>
                          <m:r>
                            <a:rPr lang="en-US" sz="2800" b="0" i="1" smtClean="0">
                              <a:latin typeface="Cambria Math" panose="02040503050406030204" pitchFamily="18" charset="0"/>
                            </a:rPr>
                            <m:t>0</m:t>
                          </m:r>
                        </m:sub>
                      </m:sSub>
                      <m:r>
                        <a:rPr lang="en-US" sz="2800" b="0" i="1" smtClean="0">
                          <a:latin typeface="Cambria Math" panose="02040503050406030204" pitchFamily="18" charset="0"/>
                        </a:rPr>
                        <m:t>+</m:t>
                      </m:r>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ea typeface="Cambria Math" panose="02040503050406030204" pitchFamily="18" charset="0"/>
                            </a:rPr>
                            <m:t>𝛽</m:t>
                          </m:r>
                        </m:e>
                        <m:sub>
                          <m:r>
                            <a:rPr lang="en-US" sz="2800" b="0" i="1" smtClean="0">
                              <a:latin typeface="Cambria Math" panose="02040503050406030204" pitchFamily="18" charset="0"/>
                            </a:rPr>
                            <m:t>1</m:t>
                          </m:r>
                        </m:sub>
                      </m:sSub>
                      <m:sSup>
                        <m:sSupPr>
                          <m:ctrlPr>
                            <a:rPr lang="en-US" sz="2800" b="0" i="1" smtClean="0">
                              <a:latin typeface="Cambria Math" panose="02040503050406030204" pitchFamily="18" charset="0"/>
                            </a:rPr>
                          </m:ctrlPr>
                        </m:sSupPr>
                        <m:e>
                          <m:r>
                            <a:rPr lang="en-US" sz="2800" b="0" i="1" smtClean="0">
                              <a:latin typeface="Cambria Math" panose="02040503050406030204" pitchFamily="18" charset="0"/>
                            </a:rPr>
                            <m:t>𝑥</m:t>
                          </m:r>
                        </m:e>
                        <m:sup>
                          <m:r>
                            <a:rPr lang="en-US" sz="2800" b="0" i="1" smtClean="0">
                              <a:latin typeface="Cambria Math" panose="02040503050406030204" pitchFamily="18" charset="0"/>
                            </a:rPr>
                            <m:t>∗</m:t>
                          </m:r>
                        </m:sup>
                      </m:sSup>
                    </m:oMath>
                  </m:oMathPara>
                </a14:m>
                <a:endParaRPr lang="en-US" sz="2800" dirty="0"/>
              </a:p>
            </p:txBody>
          </p:sp>
        </mc:Choice>
        <mc:Fallback xmlns="">
          <p:sp>
            <p:nvSpPr>
              <p:cNvPr id="5" name="TextBox 4">
                <a:extLst>
                  <a:ext uri="{FF2B5EF4-FFF2-40B4-BE49-F238E27FC236}">
                    <a16:creationId xmlns:a16="http://schemas.microsoft.com/office/drawing/2014/main" id="{F8FE2FE2-8FA5-40FB-8B1E-77760D9B205C}"/>
                  </a:ext>
                </a:extLst>
              </p:cNvPr>
              <p:cNvSpPr txBox="1">
                <a:spLocks noRot="1" noChangeAspect="1" noMove="1" noResize="1" noEditPoints="1" noAdjustHandles="1" noChangeArrowheads="1" noChangeShapeType="1" noTextEdit="1"/>
              </p:cNvSpPr>
              <p:nvPr/>
            </p:nvSpPr>
            <p:spPr>
              <a:xfrm>
                <a:off x="7352818" y="2894238"/>
                <a:ext cx="3962400" cy="534762"/>
              </a:xfrm>
              <a:prstGeom prst="rect">
                <a:avLst/>
              </a:prstGeom>
              <a:blipFill>
                <a:blip r:embed="rId5"/>
                <a:stretch>
                  <a:fillRect/>
                </a:stretch>
              </a:blipFill>
            </p:spPr>
            <p:txBody>
              <a:bodyPr/>
              <a:lstStyle/>
              <a:p>
                <a:r>
                  <a:rPr lang="en-US">
                    <a:noFill/>
                  </a:rPr>
                  <a:t> </a:t>
                </a:r>
              </a:p>
            </p:txBody>
          </p:sp>
        </mc:Fallback>
      </mc:AlternateContent>
      <p:cxnSp>
        <p:nvCxnSpPr>
          <p:cNvPr id="6" name="Straight Connector 5">
            <a:extLst>
              <a:ext uri="{FF2B5EF4-FFF2-40B4-BE49-F238E27FC236}">
                <a16:creationId xmlns:a16="http://schemas.microsoft.com/office/drawing/2014/main" id="{A63EFADB-6B66-4864-908D-D0C9A8D896EA}"/>
              </a:ext>
            </a:extLst>
          </p:cNvPr>
          <p:cNvCxnSpPr>
            <a:cxnSpLocks/>
          </p:cNvCxnSpPr>
          <p:nvPr/>
        </p:nvCxnSpPr>
        <p:spPr>
          <a:xfrm>
            <a:off x="1632030" y="3412292"/>
            <a:ext cx="1076446"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C0A1E039-0E2E-47D6-92DB-D5DA5D55DD4A}"/>
              </a:ext>
            </a:extLst>
          </p:cNvPr>
          <p:cNvCxnSpPr>
            <a:cxnSpLocks/>
          </p:cNvCxnSpPr>
          <p:nvPr/>
        </p:nvCxnSpPr>
        <p:spPr>
          <a:xfrm>
            <a:off x="1632030" y="6066173"/>
            <a:ext cx="1076446"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749312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24498-60F4-4E7E-8935-4B312E4809AE}"/>
              </a:ext>
            </a:extLst>
          </p:cNvPr>
          <p:cNvSpPr>
            <a:spLocks noGrp="1"/>
          </p:cNvSpPr>
          <p:nvPr>
            <p:ph type="title"/>
          </p:nvPr>
        </p:nvSpPr>
        <p:spPr/>
        <p:txBody>
          <a:bodyPr/>
          <a:lstStyle/>
          <a:p>
            <a:r>
              <a:rPr lang="en-US" dirty="0"/>
              <a:t>T-table</a:t>
            </a:r>
          </a:p>
        </p:txBody>
      </p:sp>
      <p:pic>
        <p:nvPicPr>
          <p:cNvPr id="6" name="Picture 5">
            <a:extLst>
              <a:ext uri="{FF2B5EF4-FFF2-40B4-BE49-F238E27FC236}">
                <a16:creationId xmlns:a16="http://schemas.microsoft.com/office/drawing/2014/main" id="{A4C6FD31-986C-4A3E-926F-92700E0B2A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62144" y="0"/>
            <a:ext cx="7829856" cy="6858000"/>
          </a:xfrm>
          <a:prstGeom prst="rect">
            <a:avLst/>
          </a:prstGeom>
        </p:spPr>
      </p:pic>
      <p:sp>
        <p:nvSpPr>
          <p:cNvPr id="7" name="Rectangle 6">
            <a:extLst>
              <a:ext uri="{FF2B5EF4-FFF2-40B4-BE49-F238E27FC236}">
                <a16:creationId xmlns:a16="http://schemas.microsoft.com/office/drawing/2014/main" id="{7CDA75B3-B96E-4E92-8A5E-938A18C3693E}"/>
              </a:ext>
            </a:extLst>
          </p:cNvPr>
          <p:cNvSpPr/>
          <p:nvPr/>
        </p:nvSpPr>
        <p:spPr>
          <a:xfrm>
            <a:off x="7893935" y="1898249"/>
            <a:ext cx="497712" cy="169139"/>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a:extLst>
              <a:ext uri="{FF2B5EF4-FFF2-40B4-BE49-F238E27FC236}">
                <a16:creationId xmlns:a16="http://schemas.microsoft.com/office/drawing/2014/main" id="{1C3DB10E-A4BD-4112-83BD-5DC55217BC2E}"/>
              </a:ext>
            </a:extLst>
          </p:cNvPr>
          <p:cNvCxnSpPr>
            <a:endCxn id="7" idx="1"/>
          </p:cNvCxnSpPr>
          <p:nvPr/>
        </p:nvCxnSpPr>
        <p:spPr>
          <a:xfrm flipV="1">
            <a:off x="5544273" y="1982819"/>
            <a:ext cx="2349662"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2C66A60-14F4-4901-83F8-B6CE37F700F5}"/>
              </a:ext>
            </a:extLst>
          </p:cNvPr>
          <p:cNvCxnSpPr>
            <a:cxnSpLocks/>
            <a:endCxn id="7" idx="0"/>
          </p:cNvCxnSpPr>
          <p:nvPr/>
        </p:nvCxnSpPr>
        <p:spPr>
          <a:xfrm>
            <a:off x="8142791" y="1076446"/>
            <a:ext cx="0" cy="821803"/>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37D38F5C-993C-495B-82A9-C16DCD784EA1}"/>
              </a:ext>
            </a:extLst>
          </p:cNvPr>
          <p:cNvSpPr/>
          <p:nvPr/>
        </p:nvSpPr>
        <p:spPr>
          <a:xfrm>
            <a:off x="0" y="6591720"/>
            <a:ext cx="6096000" cy="246221"/>
          </a:xfrm>
          <a:prstGeom prst="rect">
            <a:avLst/>
          </a:prstGeom>
        </p:spPr>
        <p:txBody>
          <a:bodyPr>
            <a:spAutoFit/>
          </a:bodyPr>
          <a:lstStyle/>
          <a:p>
            <a:r>
              <a:rPr lang="en-US" sz="1000" dirty="0"/>
              <a:t>https://media.cheggcdn.com/media/724/724b3c64-a23f-499d-849d-e8ebfee1afcf/phpglNTAC.png</a:t>
            </a:r>
          </a:p>
        </p:txBody>
      </p:sp>
    </p:spTree>
    <p:extLst>
      <p:ext uri="{BB962C8B-B14F-4D97-AF65-F5344CB8AC3E}">
        <p14:creationId xmlns:p14="http://schemas.microsoft.com/office/powerpoint/2010/main" val="369466165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19F41E-FF86-4A2F-9FFC-B61E63654C57}"/>
              </a:ext>
            </a:extLst>
          </p:cNvPr>
          <p:cNvSpPr>
            <a:spLocks noGrp="1"/>
          </p:cNvSpPr>
          <p:nvPr>
            <p:ph type="title"/>
          </p:nvPr>
        </p:nvSpPr>
        <p:spPr/>
        <p:txBody>
          <a:bodyPr/>
          <a:lstStyle/>
          <a:p>
            <a:r>
              <a:rPr lang="en-US" dirty="0"/>
              <a:t>Computing Intervals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264A8F7C-8B81-4B56-8DB3-535C60C3FEC1}"/>
                  </a:ext>
                </a:extLst>
              </p:cNvPr>
              <p:cNvSpPr>
                <a:spLocks noGrp="1"/>
              </p:cNvSpPr>
              <p:nvPr>
                <p:ph idx="1"/>
              </p:nvPr>
            </p:nvSpPr>
            <p:spPr>
              <a:xfrm>
                <a:off x="838200" y="1825625"/>
                <a:ext cx="10515600" cy="4667250"/>
              </a:xfrm>
            </p:spPr>
            <p:txBody>
              <a:bodyPr>
                <a:normAutofit fontScale="92500" lnSpcReduction="20000"/>
              </a:bodyPr>
              <a:lstStyle/>
              <a:p>
                <a:pPr marL="0" indent="0">
                  <a:buNone/>
                </a:pPr>
                <a:r>
                  <a:rPr lang="en-US" dirty="0"/>
                  <a:t>Confidence interval</a:t>
                </a:r>
              </a:p>
              <a:p>
                <a:pPr marL="0" indent="0">
                  <a:buNone/>
                </a:pPr>
                <a:endParaRPr lang="en-US" dirty="0"/>
              </a:p>
              <a:p>
                <a:pPr marL="0" indent="0">
                  <a:buNone/>
                </a:pPr>
                <a14:m>
                  <m:oMathPara xmlns:m="http://schemas.openxmlformats.org/officeDocument/2006/math">
                    <m:oMathParaPr>
                      <m:jc m:val="left"/>
                    </m:oMathParaPr>
                    <m:oMath xmlns:m="http://schemas.openxmlformats.org/officeDocument/2006/math">
                      <m:sSup>
                        <m:sSupPr>
                          <m:ctrlPr>
                            <a:rPr lang="en-US" i="1" smtClean="0">
                              <a:latin typeface="Cambria Math" panose="02040503050406030204" pitchFamily="18" charset="0"/>
                            </a:rPr>
                          </m:ctrlPr>
                        </m:sSupPr>
                        <m:e>
                          <m:r>
                            <a:rPr lang="en-US" i="1" smtClean="0">
                              <a:latin typeface="Cambria Math" panose="02040503050406030204" pitchFamily="18" charset="0"/>
                              <a:ea typeface="Cambria Math" panose="02040503050406030204" pitchFamily="18" charset="0"/>
                            </a:rPr>
                            <m:t>𝜇</m:t>
                          </m:r>
                        </m:e>
                        <m:sup>
                          <m:r>
                            <a:rPr lang="en-US" b="0" i="1" smtClean="0">
                              <a:latin typeface="Cambria Math" panose="02040503050406030204" pitchFamily="18" charset="0"/>
                            </a:rPr>
                            <m:t>∗</m:t>
                          </m:r>
                        </m:sup>
                      </m:sSup>
                      <m:r>
                        <a:rPr lang="en-US" i="1" smtClean="0">
                          <a:latin typeface="Cambria Math" panose="02040503050406030204" pitchFamily="18" charset="0"/>
                          <a:ea typeface="Cambria Math" panose="02040503050406030204" pitchFamily="18" charset="0"/>
                        </a:rPr>
                        <m:t>±</m:t>
                      </m:r>
                      <m:sSub>
                        <m:sSubPr>
                          <m:ctrlPr>
                            <a:rPr lang="en-US"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𝑡</m:t>
                          </m:r>
                        </m:e>
                        <m:sub>
                          <m:r>
                            <a:rPr lang="en-US" b="0" i="1" smtClean="0">
                              <a:latin typeface="Cambria Math" panose="02040503050406030204" pitchFamily="18" charset="0"/>
                              <a:ea typeface="Cambria Math" panose="02040503050406030204" pitchFamily="18" charset="0"/>
                            </a:rPr>
                            <m:t>𝑛</m:t>
                          </m:r>
                          <m:r>
                            <a:rPr lang="en-US" b="0" i="1" smtClean="0">
                              <a:latin typeface="Cambria Math" panose="02040503050406030204" pitchFamily="18" charset="0"/>
                              <a:ea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𝛼</m:t>
                          </m:r>
                          <m:r>
                            <a:rPr lang="en-US" b="0" i="1" smtClean="0">
                              <a:latin typeface="Cambria Math" panose="02040503050406030204" pitchFamily="18" charset="0"/>
                              <a:ea typeface="Cambria Math" panose="02040503050406030204" pitchFamily="18" charset="0"/>
                            </a:rPr>
                            <m:t>/2</m:t>
                          </m:r>
                        </m:sub>
                      </m:sSub>
                      <m:r>
                        <a:rPr lang="en-US" b="0" i="1" smtClean="0">
                          <a:latin typeface="Cambria Math" panose="02040503050406030204" pitchFamily="18" charset="0"/>
                          <a:ea typeface="Cambria Math" panose="02040503050406030204" pitchFamily="18" charset="0"/>
                        </a:rPr>
                        <m:t>𝑠</m:t>
                      </m:r>
                      <m:rad>
                        <m:radPr>
                          <m:degHide m:val="on"/>
                          <m:ctrlPr>
                            <a:rPr lang="en-US" b="0" i="1" smtClean="0">
                              <a:latin typeface="Cambria Math" panose="02040503050406030204" pitchFamily="18" charset="0"/>
                              <a:ea typeface="Cambria Math" panose="02040503050406030204" pitchFamily="18" charset="0"/>
                            </a:rPr>
                          </m:ctrlPr>
                        </m:radPr>
                        <m:deg/>
                        <m:e>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1</m:t>
                              </m:r>
                            </m:num>
                            <m:den>
                              <m:r>
                                <a:rPr lang="en-US" b="0" i="1" smtClean="0">
                                  <a:latin typeface="Cambria Math" panose="02040503050406030204" pitchFamily="18" charset="0"/>
                                  <a:ea typeface="Cambria Math" panose="02040503050406030204" pitchFamily="18" charset="0"/>
                                </a:rPr>
                                <m:t>𝑛</m:t>
                              </m:r>
                            </m:den>
                          </m:f>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sSup>
                                <m:sSupPr>
                                  <m:ctrlPr>
                                    <a:rPr lang="en-US" b="0" i="1" smtClean="0">
                                      <a:latin typeface="Cambria Math" panose="02040503050406030204" pitchFamily="18" charset="0"/>
                                      <a:ea typeface="Cambria Math" panose="02040503050406030204" pitchFamily="18" charset="0"/>
                                    </a:rPr>
                                  </m:ctrlPr>
                                </m:sSupPr>
                                <m:e>
                                  <m:d>
                                    <m:dPr>
                                      <m:ctrlPr>
                                        <a:rPr lang="en-US" b="0" i="1" smtClean="0">
                                          <a:latin typeface="Cambria Math" panose="02040503050406030204" pitchFamily="18" charset="0"/>
                                          <a:ea typeface="Cambria Math" panose="02040503050406030204" pitchFamily="18" charset="0"/>
                                        </a:rPr>
                                      </m:ctrlPr>
                                    </m:dPr>
                                    <m:e>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𝑥</m:t>
                                          </m:r>
                                        </m:e>
                                        <m:sup>
                                          <m:r>
                                            <a:rPr lang="en-US" b="0" i="1" smtClean="0">
                                              <a:latin typeface="Cambria Math" panose="02040503050406030204" pitchFamily="18" charset="0"/>
                                              <a:ea typeface="Cambria Math" panose="02040503050406030204" pitchFamily="18" charset="0"/>
                                            </a:rPr>
                                            <m:t>∗</m:t>
                                          </m:r>
                                        </m:sup>
                                      </m:sSup>
                                      <m:r>
                                        <a:rPr lang="en-US" b="0" i="1" smtClean="0">
                                          <a:latin typeface="Cambria Math" panose="02040503050406030204" pitchFamily="18" charset="0"/>
                                          <a:ea typeface="Cambria Math" panose="02040503050406030204" pitchFamily="18" charset="0"/>
                                        </a:rPr>
                                        <m:t>−</m:t>
                                      </m:r>
                                      <m:acc>
                                        <m:accPr>
                                          <m:chr m:val="̅"/>
                                          <m:ctrlPr>
                                            <a:rPr lang="en-US" b="0"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𝑥</m:t>
                                          </m:r>
                                        </m:e>
                                      </m:acc>
                                    </m:e>
                                  </m:d>
                                </m:e>
                                <m:sup>
                                  <m:r>
                                    <a:rPr lang="en-US" b="0" i="1" smtClean="0">
                                      <a:latin typeface="Cambria Math" panose="02040503050406030204" pitchFamily="18" charset="0"/>
                                      <a:ea typeface="Cambria Math" panose="02040503050406030204" pitchFamily="18" charset="0"/>
                                    </a:rPr>
                                    <m:t>2</m:t>
                                  </m:r>
                                </m:sup>
                              </m:sSup>
                            </m:num>
                            <m:den>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𝑆</m:t>
                                  </m:r>
                                </m:e>
                                <m:sub>
                                  <m:r>
                                    <a:rPr lang="en-US" b="0" i="1" smtClean="0">
                                      <a:latin typeface="Cambria Math" panose="02040503050406030204" pitchFamily="18" charset="0"/>
                                      <a:ea typeface="Cambria Math" panose="02040503050406030204" pitchFamily="18" charset="0"/>
                                    </a:rPr>
                                    <m:t>𝑥𝑥</m:t>
                                  </m:r>
                                </m:sub>
                              </m:sSub>
                            </m:den>
                          </m:f>
                        </m:e>
                      </m:rad>
                    </m:oMath>
                  </m:oMathPara>
                </a14:m>
                <a:endParaRPr lang="en-US" dirty="0"/>
              </a:p>
              <a:p>
                <a:pPr marL="0" indent="0">
                  <a:buNone/>
                </a:pPr>
                <a:endParaRPr lang="en-US" dirty="0"/>
              </a:p>
              <a:p>
                <a:pPr marL="0" indent="0">
                  <a:buNone/>
                </a:pPr>
                <a:endParaRPr lang="en-US" dirty="0"/>
              </a:p>
              <a:p>
                <a:pPr marL="0" indent="0">
                  <a:buNone/>
                </a:pPr>
                <a:r>
                  <a:rPr lang="en-US" dirty="0"/>
                  <a:t>Prediction interval</a:t>
                </a:r>
              </a:p>
              <a:p>
                <a:pPr marL="0" indent="0">
                  <a:buNone/>
                </a:pPr>
                <a:endParaRPr lang="en-US" dirty="0"/>
              </a:p>
              <a:p>
                <a:pPr marL="0" indent="0">
                  <a:buNone/>
                </a:pPr>
                <a14:m>
                  <m:oMathPara xmlns:m="http://schemas.openxmlformats.org/officeDocument/2006/math">
                    <m:oMathParaPr>
                      <m:jc m:val="left"/>
                    </m:oMathParaPr>
                    <m:oMath xmlns:m="http://schemas.openxmlformats.org/officeDocument/2006/math">
                      <m:sSup>
                        <m:sSupPr>
                          <m:ctrlPr>
                            <a:rPr lang="en-US" i="1">
                              <a:latin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𝑌</m:t>
                          </m:r>
                        </m:e>
                        <m:sup>
                          <m:r>
                            <a:rPr lang="en-US" i="1">
                              <a:latin typeface="Cambria Math" panose="02040503050406030204" pitchFamily="18" charset="0"/>
                            </a:rPr>
                            <m:t>∗</m:t>
                          </m:r>
                        </m:sup>
                      </m:sSup>
                      <m:r>
                        <a:rPr lang="en-US" i="1">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𝑡</m:t>
                          </m:r>
                        </m:e>
                        <m:sub>
                          <m:r>
                            <a:rPr lang="en-US" i="1">
                              <a:latin typeface="Cambria Math" panose="02040503050406030204" pitchFamily="18" charset="0"/>
                              <a:ea typeface="Cambria Math" panose="02040503050406030204" pitchFamily="18" charset="0"/>
                            </a:rPr>
                            <m:t>𝑛</m:t>
                          </m:r>
                          <m:r>
                            <a:rPr lang="en-US" i="1">
                              <a:latin typeface="Cambria Math" panose="02040503050406030204" pitchFamily="18" charset="0"/>
                              <a:ea typeface="Cambria Math" panose="02040503050406030204" pitchFamily="18" charset="0"/>
                            </a:rPr>
                            <m:t>−2,</m:t>
                          </m:r>
                          <m:r>
                            <a:rPr lang="en-US" i="1">
                              <a:latin typeface="Cambria Math" panose="02040503050406030204" pitchFamily="18" charset="0"/>
                              <a:ea typeface="Cambria Math" panose="02040503050406030204" pitchFamily="18" charset="0"/>
                            </a:rPr>
                            <m:t>𝛼</m:t>
                          </m:r>
                          <m:r>
                            <a:rPr lang="en-US" i="1">
                              <a:latin typeface="Cambria Math" panose="02040503050406030204" pitchFamily="18" charset="0"/>
                              <a:ea typeface="Cambria Math" panose="02040503050406030204" pitchFamily="18" charset="0"/>
                            </a:rPr>
                            <m:t>/2</m:t>
                          </m:r>
                        </m:sub>
                      </m:sSub>
                      <m:r>
                        <a:rPr lang="en-US" i="1">
                          <a:latin typeface="Cambria Math" panose="02040503050406030204" pitchFamily="18" charset="0"/>
                          <a:ea typeface="Cambria Math" panose="02040503050406030204" pitchFamily="18" charset="0"/>
                        </a:rPr>
                        <m:t>𝑠</m:t>
                      </m:r>
                      <m:rad>
                        <m:radPr>
                          <m:degHide m:val="on"/>
                          <m:ctrlPr>
                            <a:rPr lang="en-US" i="1">
                              <a:latin typeface="Cambria Math" panose="02040503050406030204" pitchFamily="18" charset="0"/>
                              <a:ea typeface="Cambria Math" panose="02040503050406030204" pitchFamily="18" charset="0"/>
                            </a:rPr>
                          </m:ctrlPr>
                        </m:radPr>
                        <m:deg/>
                        <m:e>
                          <m:r>
                            <a:rPr lang="en-US" b="0" i="1" smtClean="0">
                              <a:latin typeface="Cambria Math" panose="02040503050406030204" pitchFamily="18" charset="0"/>
                              <a:ea typeface="Cambria Math" panose="02040503050406030204" pitchFamily="18" charset="0"/>
                            </a:rPr>
                            <m:t>1+</m:t>
                          </m:r>
                          <m:f>
                            <m:fPr>
                              <m:ctrlPr>
                                <a:rPr lang="en-US" i="1">
                                  <a:latin typeface="Cambria Math" panose="02040503050406030204" pitchFamily="18" charset="0"/>
                                  <a:ea typeface="Cambria Math" panose="02040503050406030204" pitchFamily="18" charset="0"/>
                                </a:rPr>
                              </m:ctrlPr>
                            </m:fPr>
                            <m:num>
                              <m:r>
                                <a:rPr lang="en-US" i="1">
                                  <a:latin typeface="Cambria Math" panose="02040503050406030204" pitchFamily="18" charset="0"/>
                                  <a:ea typeface="Cambria Math" panose="02040503050406030204" pitchFamily="18" charset="0"/>
                                </a:rPr>
                                <m:t>1</m:t>
                              </m:r>
                            </m:num>
                            <m:den>
                              <m:r>
                                <a:rPr lang="en-US" i="1">
                                  <a:latin typeface="Cambria Math" panose="02040503050406030204" pitchFamily="18" charset="0"/>
                                  <a:ea typeface="Cambria Math" panose="02040503050406030204" pitchFamily="18" charset="0"/>
                                </a:rPr>
                                <m:t>𝑛</m:t>
                              </m:r>
                            </m:den>
                          </m:f>
                          <m:r>
                            <a:rPr lang="en-US" i="1">
                              <a:latin typeface="Cambria Math" panose="02040503050406030204" pitchFamily="18" charset="0"/>
                              <a:ea typeface="Cambria Math" panose="02040503050406030204" pitchFamily="18" charset="0"/>
                            </a:rPr>
                            <m:t>+</m:t>
                          </m:r>
                          <m:f>
                            <m:fPr>
                              <m:ctrlPr>
                                <a:rPr lang="en-US" i="1">
                                  <a:latin typeface="Cambria Math" panose="02040503050406030204" pitchFamily="18" charset="0"/>
                                  <a:ea typeface="Cambria Math" panose="02040503050406030204" pitchFamily="18" charset="0"/>
                                </a:rPr>
                              </m:ctrlPr>
                            </m:fPr>
                            <m:num>
                              <m:sSup>
                                <m:sSupPr>
                                  <m:ctrlPr>
                                    <a:rPr lang="en-US" i="1">
                                      <a:latin typeface="Cambria Math" panose="02040503050406030204" pitchFamily="18" charset="0"/>
                                      <a:ea typeface="Cambria Math" panose="02040503050406030204" pitchFamily="18" charset="0"/>
                                    </a:rPr>
                                  </m:ctrlPr>
                                </m:sSupPr>
                                <m:e>
                                  <m:d>
                                    <m:dPr>
                                      <m:ctrlPr>
                                        <a:rPr lang="en-US" i="1">
                                          <a:latin typeface="Cambria Math" panose="02040503050406030204" pitchFamily="18" charset="0"/>
                                          <a:ea typeface="Cambria Math" panose="02040503050406030204" pitchFamily="18" charset="0"/>
                                        </a:rPr>
                                      </m:ctrlPr>
                                    </m:dPr>
                                    <m:e>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𝑥</m:t>
                                          </m:r>
                                        </m:e>
                                        <m:sup>
                                          <m:r>
                                            <a:rPr lang="en-US" i="1">
                                              <a:latin typeface="Cambria Math" panose="02040503050406030204" pitchFamily="18" charset="0"/>
                                              <a:ea typeface="Cambria Math" panose="02040503050406030204" pitchFamily="18" charset="0"/>
                                            </a:rPr>
                                            <m:t>∗</m:t>
                                          </m:r>
                                        </m:sup>
                                      </m:sSup>
                                      <m:r>
                                        <a:rPr lang="en-US" i="1">
                                          <a:latin typeface="Cambria Math" panose="02040503050406030204" pitchFamily="18" charset="0"/>
                                          <a:ea typeface="Cambria Math" panose="02040503050406030204" pitchFamily="18" charset="0"/>
                                        </a:rPr>
                                        <m:t>−</m:t>
                                      </m:r>
                                      <m:acc>
                                        <m:accPr>
                                          <m:chr m:val="̅"/>
                                          <m:ctrlPr>
                                            <a:rPr lang="en-US" i="1">
                                              <a:latin typeface="Cambria Math" panose="02040503050406030204" pitchFamily="18" charset="0"/>
                                              <a:ea typeface="Cambria Math" panose="02040503050406030204" pitchFamily="18" charset="0"/>
                                            </a:rPr>
                                          </m:ctrlPr>
                                        </m:accPr>
                                        <m:e>
                                          <m:r>
                                            <a:rPr lang="en-US" i="1">
                                              <a:latin typeface="Cambria Math" panose="02040503050406030204" pitchFamily="18" charset="0"/>
                                              <a:ea typeface="Cambria Math" panose="02040503050406030204" pitchFamily="18" charset="0"/>
                                            </a:rPr>
                                            <m:t>𝑥</m:t>
                                          </m:r>
                                        </m:e>
                                      </m:acc>
                                    </m:e>
                                  </m:d>
                                </m:e>
                                <m:sup>
                                  <m:r>
                                    <a:rPr lang="en-US" i="1">
                                      <a:latin typeface="Cambria Math" panose="02040503050406030204" pitchFamily="18" charset="0"/>
                                      <a:ea typeface="Cambria Math" panose="02040503050406030204" pitchFamily="18" charset="0"/>
                                    </a:rPr>
                                    <m:t>2</m:t>
                                  </m:r>
                                </m:sup>
                              </m:sSup>
                            </m:num>
                            <m:den>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𝑆</m:t>
                                  </m:r>
                                </m:e>
                                <m:sub>
                                  <m:r>
                                    <a:rPr lang="en-US" i="1">
                                      <a:latin typeface="Cambria Math" panose="02040503050406030204" pitchFamily="18" charset="0"/>
                                      <a:ea typeface="Cambria Math" panose="02040503050406030204" pitchFamily="18" charset="0"/>
                                    </a:rPr>
                                    <m:t>𝑥𝑥</m:t>
                                  </m:r>
                                </m:sub>
                              </m:sSub>
                            </m:den>
                          </m:f>
                        </m:e>
                      </m:rad>
                    </m:oMath>
                  </m:oMathPara>
                </a14:m>
                <a:endParaRPr lang="en-US" dirty="0"/>
              </a:p>
            </p:txBody>
          </p:sp>
        </mc:Choice>
        <mc:Fallback xmlns="">
          <p:sp>
            <p:nvSpPr>
              <p:cNvPr id="3" name="Content Placeholder 2">
                <a:extLst>
                  <a:ext uri="{FF2B5EF4-FFF2-40B4-BE49-F238E27FC236}">
                    <a16:creationId xmlns:a16="http://schemas.microsoft.com/office/drawing/2014/main" id="{264A8F7C-8B81-4B56-8DB3-535C60C3FEC1}"/>
                  </a:ext>
                </a:extLst>
              </p:cNvPr>
              <p:cNvSpPr>
                <a:spLocks noGrp="1" noRot="1" noChangeAspect="1" noMove="1" noResize="1" noEditPoints="1" noAdjustHandles="1" noChangeArrowheads="1" noChangeShapeType="1" noTextEdit="1"/>
              </p:cNvSpPr>
              <p:nvPr>
                <p:ph idx="1"/>
              </p:nvPr>
            </p:nvSpPr>
            <p:spPr>
              <a:xfrm>
                <a:off x="838200" y="1825625"/>
                <a:ext cx="10515600" cy="4667250"/>
              </a:xfrm>
              <a:blipFill>
                <a:blip r:embed="rId3"/>
                <a:stretch>
                  <a:fillRect l="-1043" t="-326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E1F71CF0-4E29-4B9A-BE9E-53348B27B6BA}"/>
                  </a:ext>
                </a:extLst>
              </p:cNvPr>
              <p:cNvSpPr txBox="1"/>
              <p:nvPr/>
            </p:nvSpPr>
            <p:spPr>
              <a:xfrm>
                <a:off x="7852458" y="5087245"/>
                <a:ext cx="2963119" cy="93262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i="1" smtClean="0">
                              <a:latin typeface="Cambria Math" panose="02040503050406030204" pitchFamily="18" charset="0"/>
                            </a:rPr>
                          </m:ctrlPr>
                        </m:sSubPr>
                        <m:e>
                          <m:r>
                            <a:rPr lang="en-US" sz="2000" b="0" i="1" smtClean="0">
                              <a:latin typeface="Cambria Math" panose="02040503050406030204" pitchFamily="18" charset="0"/>
                            </a:rPr>
                            <m:t>𝑆</m:t>
                          </m:r>
                        </m:e>
                        <m:sub>
                          <m:r>
                            <a:rPr lang="en-US" sz="2000" b="0" i="1" smtClean="0">
                              <a:latin typeface="Cambria Math" panose="02040503050406030204" pitchFamily="18" charset="0"/>
                            </a:rPr>
                            <m:t>𝑥𝑥</m:t>
                          </m:r>
                        </m:sub>
                      </m:sSub>
                      <m:r>
                        <a:rPr lang="en-US" sz="2000" b="0" i="1" smtClean="0">
                          <a:latin typeface="Cambria Math" panose="02040503050406030204" pitchFamily="18" charset="0"/>
                        </a:rPr>
                        <m:t>=</m:t>
                      </m:r>
                      <m:nary>
                        <m:naryPr>
                          <m:chr m:val="∑"/>
                          <m:ctrlPr>
                            <a:rPr lang="en-US" sz="2000" b="0" i="1" smtClean="0">
                              <a:latin typeface="Cambria Math" panose="02040503050406030204" pitchFamily="18" charset="0"/>
                            </a:rPr>
                          </m:ctrlPr>
                        </m:naryPr>
                        <m:sub>
                          <m:r>
                            <m:rPr>
                              <m:brk m:alnAt="23"/>
                            </m:rPr>
                            <a:rPr lang="en-US" sz="2000" b="0" i="1" smtClean="0">
                              <a:latin typeface="Cambria Math" panose="02040503050406030204" pitchFamily="18" charset="0"/>
                            </a:rPr>
                            <m:t>𝑖</m:t>
                          </m:r>
                          <m:r>
                            <a:rPr lang="en-US" sz="2000" b="0" i="1" smtClean="0">
                              <a:latin typeface="Cambria Math" panose="02040503050406030204" pitchFamily="18" charset="0"/>
                            </a:rPr>
                            <m:t>=1</m:t>
                          </m:r>
                        </m:sub>
                        <m:sup>
                          <m:r>
                            <a:rPr lang="en-US" sz="2000" b="0" i="1" smtClean="0">
                              <a:latin typeface="Cambria Math" panose="02040503050406030204" pitchFamily="18" charset="0"/>
                            </a:rPr>
                            <m:t>𝑛</m:t>
                          </m:r>
                        </m:sup>
                        <m:e>
                          <m:sSup>
                            <m:sSupPr>
                              <m:ctrlPr>
                                <a:rPr lang="en-US" sz="2000" b="0" i="1" smtClean="0">
                                  <a:latin typeface="Cambria Math" panose="02040503050406030204" pitchFamily="18" charset="0"/>
                                </a:rPr>
                              </m:ctrlPr>
                            </m:sSupPr>
                            <m:e>
                              <m:d>
                                <m:dPr>
                                  <m:ctrlPr>
                                    <a:rPr lang="en-US" sz="2000" b="0" i="1" smtClean="0">
                                      <a:latin typeface="Cambria Math" panose="02040503050406030204" pitchFamily="18" charset="0"/>
                                    </a:rPr>
                                  </m:ctrlPr>
                                </m:dPr>
                                <m:e>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𝑥</m:t>
                                      </m:r>
                                    </m:e>
                                    <m:sub>
                                      <m:r>
                                        <a:rPr lang="en-US" sz="2000" b="0" i="1" smtClean="0">
                                          <a:latin typeface="Cambria Math" panose="02040503050406030204" pitchFamily="18" charset="0"/>
                                        </a:rPr>
                                        <m:t>𝑖</m:t>
                                      </m:r>
                                    </m:sub>
                                  </m:sSub>
                                  <m:r>
                                    <a:rPr lang="en-US" sz="2000" b="0" i="1" smtClean="0">
                                      <a:latin typeface="Cambria Math" panose="02040503050406030204" pitchFamily="18" charset="0"/>
                                    </a:rPr>
                                    <m:t>−</m:t>
                                  </m:r>
                                  <m:acc>
                                    <m:accPr>
                                      <m:chr m:val="̅"/>
                                      <m:ctrlPr>
                                        <a:rPr lang="en-US" sz="2000" b="0" i="1" smtClean="0">
                                          <a:latin typeface="Cambria Math" panose="02040503050406030204" pitchFamily="18" charset="0"/>
                                        </a:rPr>
                                      </m:ctrlPr>
                                    </m:accPr>
                                    <m:e>
                                      <m:r>
                                        <a:rPr lang="en-US" sz="2000" b="0" i="1" smtClean="0">
                                          <a:latin typeface="Cambria Math" panose="02040503050406030204" pitchFamily="18" charset="0"/>
                                        </a:rPr>
                                        <m:t>𝑥</m:t>
                                      </m:r>
                                    </m:e>
                                  </m:acc>
                                </m:e>
                              </m:d>
                            </m:e>
                            <m:sup>
                              <m:r>
                                <a:rPr lang="en-US" sz="2000" b="0" i="1" smtClean="0">
                                  <a:latin typeface="Cambria Math" panose="02040503050406030204" pitchFamily="18" charset="0"/>
                                </a:rPr>
                                <m:t>2</m:t>
                              </m:r>
                            </m:sup>
                          </m:sSup>
                        </m:e>
                      </m:nary>
                    </m:oMath>
                  </m:oMathPara>
                </a14:m>
                <a:endParaRPr lang="en-US" sz="2000" dirty="0"/>
              </a:p>
            </p:txBody>
          </p:sp>
        </mc:Choice>
        <mc:Fallback xmlns="">
          <p:sp>
            <p:nvSpPr>
              <p:cNvPr id="4" name="TextBox 3">
                <a:extLst>
                  <a:ext uri="{FF2B5EF4-FFF2-40B4-BE49-F238E27FC236}">
                    <a16:creationId xmlns:a16="http://schemas.microsoft.com/office/drawing/2014/main" id="{E1F71CF0-4E29-4B9A-BE9E-53348B27B6BA}"/>
                  </a:ext>
                </a:extLst>
              </p:cNvPr>
              <p:cNvSpPr txBox="1">
                <a:spLocks noRot="1" noChangeAspect="1" noMove="1" noResize="1" noEditPoints="1" noAdjustHandles="1" noChangeArrowheads="1" noChangeShapeType="1" noTextEdit="1"/>
              </p:cNvSpPr>
              <p:nvPr/>
            </p:nvSpPr>
            <p:spPr>
              <a:xfrm>
                <a:off x="7852458" y="5087245"/>
                <a:ext cx="2963119" cy="932628"/>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F8FE2FE2-8FA5-40FB-8B1E-77760D9B205C}"/>
                  </a:ext>
                </a:extLst>
              </p:cNvPr>
              <p:cNvSpPr txBox="1"/>
              <p:nvPr/>
            </p:nvSpPr>
            <p:spPr>
              <a:xfrm>
                <a:off x="7352818" y="2894238"/>
                <a:ext cx="3962400" cy="53476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sz="2800" i="1" smtClean="0">
                              <a:latin typeface="Cambria Math" panose="02040503050406030204" pitchFamily="18" charset="0"/>
                            </a:rPr>
                          </m:ctrlPr>
                        </m:sSupPr>
                        <m:e>
                          <m:acc>
                            <m:accPr>
                              <m:chr m:val="̂"/>
                              <m:ctrlPr>
                                <a:rPr lang="en-US" sz="2800" i="1" smtClean="0">
                                  <a:latin typeface="Cambria Math" panose="02040503050406030204" pitchFamily="18" charset="0"/>
                                </a:rPr>
                              </m:ctrlPr>
                            </m:accPr>
                            <m:e>
                              <m:r>
                                <a:rPr lang="en-US" sz="2800" b="0" i="1" smtClean="0">
                                  <a:latin typeface="Cambria Math" panose="02040503050406030204" pitchFamily="18" charset="0"/>
                                </a:rPr>
                                <m:t>𝑌</m:t>
                              </m:r>
                            </m:e>
                          </m:acc>
                        </m:e>
                        <m:sup>
                          <m:r>
                            <a:rPr lang="en-US" sz="2800" b="0" i="1" smtClean="0">
                              <a:latin typeface="Cambria Math" panose="02040503050406030204" pitchFamily="18" charset="0"/>
                            </a:rPr>
                            <m:t>∗</m:t>
                          </m:r>
                        </m:sup>
                      </m:sSup>
                      <m:r>
                        <a:rPr lang="en-US" sz="2800" b="0" i="1" smtClean="0">
                          <a:latin typeface="Cambria Math" panose="02040503050406030204" pitchFamily="18" charset="0"/>
                        </a:rPr>
                        <m:t>=</m:t>
                      </m:r>
                      <m:sSup>
                        <m:sSupPr>
                          <m:ctrlPr>
                            <a:rPr lang="en-US" sz="2800" b="0" i="1" smtClean="0">
                              <a:latin typeface="Cambria Math" panose="02040503050406030204" pitchFamily="18" charset="0"/>
                            </a:rPr>
                          </m:ctrlPr>
                        </m:sSupPr>
                        <m:e>
                          <m:acc>
                            <m:accPr>
                              <m:chr m:val="̂"/>
                              <m:ctrlPr>
                                <a:rPr lang="en-US" sz="2800" b="0" i="1" smtClean="0">
                                  <a:latin typeface="Cambria Math" panose="02040503050406030204" pitchFamily="18" charset="0"/>
                                </a:rPr>
                              </m:ctrlPr>
                            </m:accPr>
                            <m:e>
                              <m:r>
                                <a:rPr lang="en-US" sz="2800" b="0" i="1" smtClean="0">
                                  <a:latin typeface="Cambria Math" panose="02040503050406030204" pitchFamily="18" charset="0"/>
                                  <a:ea typeface="Cambria Math" panose="02040503050406030204" pitchFamily="18" charset="0"/>
                                </a:rPr>
                                <m:t>𝜇</m:t>
                              </m:r>
                            </m:e>
                          </m:acc>
                        </m:e>
                        <m:sup>
                          <m:r>
                            <a:rPr lang="en-US" sz="2800" b="0" i="1" smtClean="0">
                              <a:latin typeface="Cambria Math" panose="02040503050406030204" pitchFamily="18" charset="0"/>
                            </a:rPr>
                            <m:t>∗</m:t>
                          </m:r>
                        </m:sup>
                      </m:sSup>
                      <m:r>
                        <a:rPr lang="en-US" sz="2800" b="0" i="1" smtClean="0">
                          <a:latin typeface="Cambria Math" panose="02040503050406030204" pitchFamily="18" charset="0"/>
                        </a:rPr>
                        <m:t>=</m:t>
                      </m:r>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ea typeface="Cambria Math" panose="02040503050406030204" pitchFamily="18" charset="0"/>
                            </a:rPr>
                            <m:t>𝛽</m:t>
                          </m:r>
                        </m:e>
                        <m:sub>
                          <m:r>
                            <a:rPr lang="en-US" sz="2800" b="0" i="1" smtClean="0">
                              <a:latin typeface="Cambria Math" panose="02040503050406030204" pitchFamily="18" charset="0"/>
                            </a:rPr>
                            <m:t>0</m:t>
                          </m:r>
                        </m:sub>
                      </m:sSub>
                      <m:r>
                        <a:rPr lang="en-US" sz="2800" b="0" i="1" smtClean="0">
                          <a:latin typeface="Cambria Math" panose="02040503050406030204" pitchFamily="18" charset="0"/>
                        </a:rPr>
                        <m:t>+</m:t>
                      </m:r>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ea typeface="Cambria Math" panose="02040503050406030204" pitchFamily="18" charset="0"/>
                            </a:rPr>
                            <m:t>𝛽</m:t>
                          </m:r>
                        </m:e>
                        <m:sub>
                          <m:r>
                            <a:rPr lang="en-US" sz="2800" b="0" i="1" smtClean="0">
                              <a:latin typeface="Cambria Math" panose="02040503050406030204" pitchFamily="18" charset="0"/>
                            </a:rPr>
                            <m:t>1</m:t>
                          </m:r>
                        </m:sub>
                      </m:sSub>
                      <m:sSup>
                        <m:sSupPr>
                          <m:ctrlPr>
                            <a:rPr lang="en-US" sz="2800" b="0" i="1" smtClean="0">
                              <a:latin typeface="Cambria Math" panose="02040503050406030204" pitchFamily="18" charset="0"/>
                            </a:rPr>
                          </m:ctrlPr>
                        </m:sSupPr>
                        <m:e>
                          <m:r>
                            <a:rPr lang="en-US" sz="2800" b="0" i="1" smtClean="0">
                              <a:latin typeface="Cambria Math" panose="02040503050406030204" pitchFamily="18" charset="0"/>
                            </a:rPr>
                            <m:t>𝑥</m:t>
                          </m:r>
                        </m:e>
                        <m:sup>
                          <m:r>
                            <a:rPr lang="en-US" sz="2800" b="0" i="1" smtClean="0">
                              <a:latin typeface="Cambria Math" panose="02040503050406030204" pitchFamily="18" charset="0"/>
                            </a:rPr>
                            <m:t>∗</m:t>
                          </m:r>
                        </m:sup>
                      </m:sSup>
                    </m:oMath>
                  </m:oMathPara>
                </a14:m>
                <a:endParaRPr lang="en-US" sz="2800" dirty="0"/>
              </a:p>
            </p:txBody>
          </p:sp>
        </mc:Choice>
        <mc:Fallback xmlns="">
          <p:sp>
            <p:nvSpPr>
              <p:cNvPr id="5" name="TextBox 4">
                <a:extLst>
                  <a:ext uri="{FF2B5EF4-FFF2-40B4-BE49-F238E27FC236}">
                    <a16:creationId xmlns:a16="http://schemas.microsoft.com/office/drawing/2014/main" id="{F8FE2FE2-8FA5-40FB-8B1E-77760D9B205C}"/>
                  </a:ext>
                </a:extLst>
              </p:cNvPr>
              <p:cNvSpPr txBox="1">
                <a:spLocks noRot="1" noChangeAspect="1" noMove="1" noResize="1" noEditPoints="1" noAdjustHandles="1" noChangeArrowheads="1" noChangeShapeType="1" noTextEdit="1"/>
              </p:cNvSpPr>
              <p:nvPr/>
            </p:nvSpPr>
            <p:spPr>
              <a:xfrm>
                <a:off x="7352818" y="2894238"/>
                <a:ext cx="3962400" cy="534762"/>
              </a:xfrm>
              <a:prstGeom prst="rect">
                <a:avLst/>
              </a:prstGeom>
              <a:blipFill>
                <a:blip r:embed="rId5"/>
                <a:stretch>
                  <a:fillRect/>
                </a:stretch>
              </a:blipFill>
            </p:spPr>
            <p:txBody>
              <a:bodyPr/>
              <a:lstStyle/>
              <a:p>
                <a:r>
                  <a:rPr lang="en-US">
                    <a:noFill/>
                  </a:rPr>
                  <a:t> </a:t>
                </a:r>
              </a:p>
            </p:txBody>
          </p:sp>
        </mc:Fallback>
      </mc:AlternateContent>
      <p:sp>
        <p:nvSpPr>
          <p:cNvPr id="8" name="Rectangle 7">
            <a:extLst>
              <a:ext uri="{FF2B5EF4-FFF2-40B4-BE49-F238E27FC236}">
                <a16:creationId xmlns:a16="http://schemas.microsoft.com/office/drawing/2014/main" id="{0BCA79C3-CC3D-4097-8E5E-C153EB42E7ED}"/>
              </a:ext>
            </a:extLst>
          </p:cNvPr>
          <p:cNvSpPr/>
          <p:nvPr/>
        </p:nvSpPr>
        <p:spPr>
          <a:xfrm>
            <a:off x="3090441" y="5553559"/>
            <a:ext cx="358815" cy="466314"/>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5396746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83653C-7CAD-4F44-8B97-0B56924FB6F1}"/>
              </a:ext>
            </a:extLst>
          </p:cNvPr>
          <p:cNvSpPr>
            <a:spLocks noGrp="1"/>
          </p:cNvSpPr>
          <p:nvPr>
            <p:ph type="title"/>
          </p:nvPr>
        </p:nvSpPr>
        <p:spPr/>
        <p:txBody>
          <a:bodyPr/>
          <a:lstStyle/>
          <a:p>
            <a:r>
              <a:rPr lang="en-US" dirty="0"/>
              <a:t>In Practice</a:t>
            </a:r>
          </a:p>
        </p:txBody>
      </p:sp>
      <p:sp>
        <p:nvSpPr>
          <p:cNvPr id="3" name="Content Placeholder 2">
            <a:extLst>
              <a:ext uri="{FF2B5EF4-FFF2-40B4-BE49-F238E27FC236}">
                <a16:creationId xmlns:a16="http://schemas.microsoft.com/office/drawing/2014/main" id="{BCF20812-3CE6-41A9-8EA1-E49E99183A96}"/>
              </a:ext>
            </a:extLst>
          </p:cNvPr>
          <p:cNvSpPr>
            <a:spLocks noGrp="1"/>
          </p:cNvSpPr>
          <p:nvPr>
            <p:ph idx="1"/>
          </p:nvPr>
        </p:nvSpPr>
        <p:spPr/>
        <p:txBody>
          <a:bodyPr/>
          <a:lstStyle/>
          <a:p>
            <a:r>
              <a:rPr lang="en-US" dirty="0"/>
              <a:t>Use the </a:t>
            </a:r>
            <a:r>
              <a:rPr lang="en-US" b="1" dirty="0">
                <a:solidFill>
                  <a:schemeClr val="accent1"/>
                </a:solidFill>
                <a:effectLst>
                  <a:outerShdw blurRad="38100" dist="38100" dir="2700000" algn="tl">
                    <a:srgbClr val="000000">
                      <a:alpha val="43137"/>
                    </a:srgbClr>
                  </a:outerShdw>
                </a:effectLst>
              </a:rPr>
              <a:t>R</a:t>
            </a:r>
            <a:r>
              <a:rPr lang="en-US" dirty="0"/>
              <a:t> </a:t>
            </a:r>
            <a:r>
              <a:rPr lang="en-US" dirty="0" err="1">
                <a:latin typeface="Consolas" panose="020B0609020204030204" pitchFamily="49" charset="0"/>
              </a:rPr>
              <a:t>predict.lm</a:t>
            </a:r>
            <a:r>
              <a:rPr lang="en-US" dirty="0"/>
              <a:t> function</a:t>
            </a:r>
          </a:p>
        </p:txBody>
      </p:sp>
      <p:pic>
        <p:nvPicPr>
          <p:cNvPr id="4" name="Picture 3">
            <a:extLst>
              <a:ext uri="{FF2B5EF4-FFF2-40B4-BE49-F238E27FC236}">
                <a16:creationId xmlns:a16="http://schemas.microsoft.com/office/drawing/2014/main" id="{5A195FB4-684D-4FE4-83AD-967F15F420FE}"/>
              </a:ext>
            </a:extLst>
          </p:cNvPr>
          <p:cNvPicPr>
            <a:picLocks noChangeAspect="1"/>
          </p:cNvPicPr>
          <p:nvPr/>
        </p:nvPicPr>
        <p:blipFill>
          <a:blip r:embed="rId3"/>
          <a:stretch>
            <a:fillRect/>
          </a:stretch>
        </p:blipFill>
        <p:spPr>
          <a:xfrm>
            <a:off x="1394772" y="2546431"/>
            <a:ext cx="9402455" cy="4068501"/>
          </a:xfrm>
          <a:prstGeom prst="rect">
            <a:avLst/>
          </a:prstGeom>
        </p:spPr>
      </p:pic>
    </p:spTree>
    <p:extLst>
      <p:ext uri="{BB962C8B-B14F-4D97-AF65-F5344CB8AC3E}">
        <p14:creationId xmlns:p14="http://schemas.microsoft.com/office/powerpoint/2010/main" val="27779098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F13234-576A-440A-AB72-256CBAEEB961}"/>
              </a:ext>
            </a:extLst>
          </p:cNvPr>
          <p:cNvSpPr>
            <a:spLocks noGrp="1"/>
          </p:cNvSpPr>
          <p:nvPr>
            <p:ph type="title"/>
          </p:nvPr>
        </p:nvSpPr>
        <p:spPr/>
        <p:txBody>
          <a:bodyPr/>
          <a:lstStyle/>
          <a:p>
            <a:r>
              <a:rPr lang="en-US" dirty="0"/>
              <a:t>In Practice</a:t>
            </a:r>
          </a:p>
        </p:txBody>
      </p:sp>
      <p:pic>
        <p:nvPicPr>
          <p:cNvPr id="11" name="Content Placeholder 10">
            <a:extLst>
              <a:ext uri="{FF2B5EF4-FFF2-40B4-BE49-F238E27FC236}">
                <a16:creationId xmlns:a16="http://schemas.microsoft.com/office/drawing/2014/main" id="{61BDD264-6227-41C1-8E2E-32A0E4DF6995}"/>
              </a:ext>
            </a:extLst>
          </p:cNvPr>
          <p:cNvPicPr>
            <a:picLocks noGrp="1" noChangeAspect="1"/>
          </p:cNvPicPr>
          <p:nvPr>
            <p:ph idx="1"/>
          </p:nvPr>
        </p:nvPicPr>
        <p:blipFill>
          <a:blip r:embed="rId3"/>
          <a:stretch>
            <a:fillRect/>
          </a:stretch>
        </p:blipFill>
        <p:spPr>
          <a:xfrm>
            <a:off x="60807" y="2977587"/>
            <a:ext cx="12070385" cy="902825"/>
          </a:xfrm>
          <a:prstGeom prst="rect">
            <a:avLst/>
          </a:prstGeom>
        </p:spPr>
      </p:pic>
      <p:pic>
        <p:nvPicPr>
          <p:cNvPr id="12" name="Picture 11">
            <a:extLst>
              <a:ext uri="{FF2B5EF4-FFF2-40B4-BE49-F238E27FC236}">
                <a16:creationId xmlns:a16="http://schemas.microsoft.com/office/drawing/2014/main" id="{039C4B22-CFF7-4DAB-82F0-C10B0463F5B3}"/>
              </a:ext>
            </a:extLst>
          </p:cNvPr>
          <p:cNvPicPr>
            <a:picLocks noChangeAspect="1"/>
          </p:cNvPicPr>
          <p:nvPr/>
        </p:nvPicPr>
        <p:blipFill>
          <a:blip r:embed="rId4"/>
          <a:stretch>
            <a:fillRect/>
          </a:stretch>
        </p:blipFill>
        <p:spPr>
          <a:xfrm>
            <a:off x="60807" y="4928604"/>
            <a:ext cx="12070385" cy="894102"/>
          </a:xfrm>
          <a:prstGeom prst="rect">
            <a:avLst/>
          </a:prstGeom>
        </p:spPr>
      </p:pic>
      <p:sp>
        <p:nvSpPr>
          <p:cNvPr id="5" name="Rectangle 4">
            <a:extLst>
              <a:ext uri="{FF2B5EF4-FFF2-40B4-BE49-F238E27FC236}">
                <a16:creationId xmlns:a16="http://schemas.microsoft.com/office/drawing/2014/main" id="{914CE39C-1BAE-4527-95E2-7C562D815505}"/>
              </a:ext>
            </a:extLst>
          </p:cNvPr>
          <p:cNvSpPr/>
          <p:nvPr/>
        </p:nvSpPr>
        <p:spPr>
          <a:xfrm>
            <a:off x="8256207" y="2977587"/>
            <a:ext cx="3815608" cy="300003"/>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BE509BD2-804C-4691-922F-C3862FF89C00}"/>
              </a:ext>
            </a:extLst>
          </p:cNvPr>
          <p:cNvSpPr/>
          <p:nvPr/>
        </p:nvSpPr>
        <p:spPr>
          <a:xfrm>
            <a:off x="8196832" y="4928604"/>
            <a:ext cx="3815608" cy="300003"/>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0965993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6B8D9A-044C-4690-A934-052A62FCDE41}"/>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00889785-EFDB-4352-921F-8C16BBBD9145}"/>
              </a:ext>
            </a:extLst>
          </p:cNvPr>
          <p:cNvSpPr>
            <a:spLocks noGrp="1"/>
          </p:cNvSpPr>
          <p:nvPr>
            <p:ph idx="1"/>
          </p:nvPr>
        </p:nvSpPr>
        <p:spPr/>
        <p:txBody>
          <a:bodyPr/>
          <a:lstStyle/>
          <a:p>
            <a:r>
              <a:rPr lang="en-US" dirty="0"/>
              <a:t>Once a model has been fit and checked, it can be used to make several types of inferences</a:t>
            </a:r>
          </a:p>
          <a:p>
            <a:pPr lvl="1"/>
            <a:r>
              <a:rPr lang="en-US" dirty="0"/>
              <a:t>Best estimate of a response given a predictor</a:t>
            </a:r>
          </a:p>
          <a:p>
            <a:pPr lvl="1"/>
            <a:r>
              <a:rPr lang="en-US" dirty="0"/>
              <a:t>Confidence interval of the population mean given a predictor</a:t>
            </a:r>
          </a:p>
          <a:p>
            <a:pPr lvl="1"/>
            <a:r>
              <a:rPr lang="en-US" dirty="0"/>
              <a:t>Prediction interval of a response given a predictor</a:t>
            </a:r>
          </a:p>
        </p:txBody>
      </p:sp>
    </p:spTree>
    <p:extLst>
      <p:ext uri="{BB962C8B-B14F-4D97-AF65-F5344CB8AC3E}">
        <p14:creationId xmlns:p14="http://schemas.microsoft.com/office/powerpoint/2010/main" val="5142049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46F7CB-7943-482B-BC8D-B39C8A95D0BF}"/>
              </a:ext>
            </a:extLst>
          </p:cNvPr>
          <p:cNvSpPr>
            <a:spLocks noGrp="1"/>
          </p:cNvSpPr>
          <p:nvPr>
            <p:ph type="title"/>
          </p:nvPr>
        </p:nvSpPr>
        <p:spPr/>
        <p:txBody>
          <a:bodyPr/>
          <a:lstStyle/>
          <a:p>
            <a:r>
              <a:rPr lang="en-US" dirty="0"/>
              <a:t>Individual Points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7D48F4EF-C163-4D11-8AEB-86897C88EBF8}"/>
                  </a:ext>
                </a:extLst>
              </p:cNvPr>
              <p:cNvSpPr>
                <a:spLocks noGrp="1"/>
              </p:cNvSpPr>
              <p:nvPr>
                <p:ph idx="1"/>
              </p:nvPr>
            </p:nvSpPr>
            <p:spPr/>
            <p:txBody>
              <a:bodyPr/>
              <a:lstStyle/>
              <a:p>
                <a:r>
                  <a:rPr lang="en-US" dirty="0"/>
                  <a:t>This means that the equation for an individual point becomes:</a:t>
                </a:r>
              </a:p>
              <a:p>
                <a:endParaRPr lang="en-US" dirty="0"/>
              </a:p>
              <a:p>
                <a:pPr marL="0" indent="0">
                  <a:buNone/>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   </m:t>
                      </m:r>
                      <m:sSub>
                        <m:sSubPr>
                          <m:ctrlPr>
                            <a:rPr lang="en-US" i="1" smtClean="0">
                              <a:latin typeface="Cambria Math" panose="02040503050406030204" pitchFamily="18" charset="0"/>
                            </a:rPr>
                          </m:ctrlPr>
                        </m:sSubPr>
                        <m:e>
                          <m:r>
                            <a:rPr lang="en-US" b="0" i="1" smtClean="0">
                              <a:latin typeface="Cambria Math" panose="02040503050406030204" pitchFamily="18" charset="0"/>
                            </a:rPr>
                            <m:t>𝑦</m:t>
                          </m:r>
                        </m:e>
                        <m:sub>
                          <m:r>
                            <a:rPr lang="en-US" b="0" i="1" smtClean="0">
                              <a:latin typeface="Cambria Math" panose="02040503050406030204" pitchFamily="18" charset="0"/>
                            </a:rPr>
                            <m:t>𝑖</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0</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1</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𝑖</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𝑖</m:t>
                          </m:r>
                        </m:sub>
                      </m:sSub>
                    </m:oMath>
                  </m:oMathPara>
                </a14:m>
                <a:endParaRPr lang="en-US" dirty="0"/>
              </a:p>
            </p:txBody>
          </p:sp>
        </mc:Choice>
        <mc:Fallback xmlns="">
          <p:sp>
            <p:nvSpPr>
              <p:cNvPr id="3" name="Content Placeholder 2">
                <a:extLst>
                  <a:ext uri="{FF2B5EF4-FFF2-40B4-BE49-F238E27FC236}">
                    <a16:creationId xmlns:a16="http://schemas.microsoft.com/office/drawing/2014/main" id="{7D48F4EF-C163-4D11-8AEB-86897C88EBF8}"/>
                  </a:ext>
                </a:extLst>
              </p:cNvPr>
              <p:cNvSpPr>
                <a:spLocks noGrp="1" noRot="1" noChangeAspect="1" noMove="1" noResize="1" noEditPoints="1" noAdjustHandles="1" noChangeArrowheads="1" noChangeShapeType="1" noTextEdit="1"/>
              </p:cNvSpPr>
              <p:nvPr>
                <p:ph idx="1"/>
              </p:nvPr>
            </p:nvSpPr>
            <p:spPr>
              <a:blipFill>
                <a:blip r:embed="rId3"/>
                <a:stretch>
                  <a:fillRect l="-1043" t="-2381"/>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037A3D33-4E0B-4735-B682-AF6441C8EF34}"/>
              </a:ext>
            </a:extLst>
          </p:cNvPr>
          <p:cNvPicPr>
            <a:picLocks noChangeAspect="1"/>
          </p:cNvPicPr>
          <p:nvPr/>
        </p:nvPicPr>
        <p:blipFill>
          <a:blip r:embed="rId4"/>
          <a:stretch>
            <a:fillRect/>
          </a:stretch>
        </p:blipFill>
        <p:spPr>
          <a:xfrm>
            <a:off x="5590215" y="2854712"/>
            <a:ext cx="5565200" cy="2958343"/>
          </a:xfrm>
          <a:prstGeom prst="rect">
            <a:avLst/>
          </a:prstGeom>
        </p:spPr>
      </p:pic>
      <p:sp>
        <p:nvSpPr>
          <p:cNvPr id="5" name="Rectangle 4">
            <a:extLst>
              <a:ext uri="{FF2B5EF4-FFF2-40B4-BE49-F238E27FC236}">
                <a16:creationId xmlns:a16="http://schemas.microsoft.com/office/drawing/2014/main" id="{FF87744C-30BD-4079-9DD9-7521677BEECE}"/>
              </a:ext>
            </a:extLst>
          </p:cNvPr>
          <p:cNvSpPr/>
          <p:nvPr/>
        </p:nvSpPr>
        <p:spPr>
          <a:xfrm>
            <a:off x="4607312" y="6488668"/>
            <a:ext cx="7584688" cy="369332"/>
          </a:xfrm>
          <a:prstGeom prst="rect">
            <a:avLst/>
          </a:prstGeom>
        </p:spPr>
        <p:txBody>
          <a:bodyPr wrap="square">
            <a:spAutoFit/>
          </a:bodyPr>
          <a:lstStyle/>
          <a:p>
            <a:r>
              <a:rPr lang="en-US" dirty="0"/>
              <a:t>https://community.asdlib.org/imageandvideoexchangeforum/2013/07/19/240/</a:t>
            </a:r>
          </a:p>
        </p:txBody>
      </p:sp>
    </p:spTree>
    <p:extLst>
      <p:ext uri="{BB962C8B-B14F-4D97-AF65-F5344CB8AC3E}">
        <p14:creationId xmlns:p14="http://schemas.microsoft.com/office/powerpoint/2010/main" val="21192311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8BA1F9-B96D-4CA4-952C-237DB73FE5DA}"/>
              </a:ext>
            </a:extLst>
          </p:cNvPr>
          <p:cNvSpPr>
            <a:spLocks noGrp="1"/>
          </p:cNvSpPr>
          <p:nvPr>
            <p:ph type="title"/>
          </p:nvPr>
        </p:nvSpPr>
        <p:spPr/>
        <p:txBody>
          <a:bodyPr/>
          <a:lstStyle/>
          <a:p>
            <a:r>
              <a:rPr lang="en-US" dirty="0"/>
              <a:t>Prediction</a:t>
            </a:r>
          </a:p>
        </p:txBody>
      </p:sp>
      <p:sp>
        <p:nvSpPr>
          <p:cNvPr id="3" name="Content Placeholder 2">
            <a:extLst>
              <a:ext uri="{FF2B5EF4-FFF2-40B4-BE49-F238E27FC236}">
                <a16:creationId xmlns:a16="http://schemas.microsoft.com/office/drawing/2014/main" id="{9014FA3C-7D01-428E-A45A-341EE00B572E}"/>
              </a:ext>
            </a:extLst>
          </p:cNvPr>
          <p:cNvSpPr>
            <a:spLocks noGrp="1"/>
          </p:cNvSpPr>
          <p:nvPr>
            <p:ph idx="1"/>
          </p:nvPr>
        </p:nvSpPr>
        <p:spPr/>
        <p:txBody>
          <a:bodyPr/>
          <a:lstStyle/>
          <a:p>
            <a:r>
              <a:rPr lang="en-US" dirty="0"/>
              <a:t>When making a prediction, you can only talk about an unobserved value in terms of probability.</a:t>
            </a:r>
          </a:p>
        </p:txBody>
      </p:sp>
      <p:sp>
        <p:nvSpPr>
          <p:cNvPr id="5" name="Rectangle 4">
            <a:extLst>
              <a:ext uri="{FF2B5EF4-FFF2-40B4-BE49-F238E27FC236}">
                <a16:creationId xmlns:a16="http://schemas.microsoft.com/office/drawing/2014/main" id="{F8789793-947A-48C2-90D7-6377E57EAF9B}"/>
              </a:ext>
            </a:extLst>
          </p:cNvPr>
          <p:cNvSpPr/>
          <p:nvPr/>
        </p:nvSpPr>
        <p:spPr>
          <a:xfrm>
            <a:off x="4607312" y="6488668"/>
            <a:ext cx="7584688" cy="369332"/>
          </a:xfrm>
          <a:prstGeom prst="rect">
            <a:avLst/>
          </a:prstGeom>
        </p:spPr>
        <p:txBody>
          <a:bodyPr wrap="square">
            <a:spAutoFit/>
          </a:bodyPr>
          <a:lstStyle/>
          <a:p>
            <a:r>
              <a:rPr lang="en-US" dirty="0"/>
              <a:t>https://community.asdlib.org/imageandvideoexchangeforum/2013/07/19/240/</a:t>
            </a:r>
          </a:p>
        </p:txBody>
      </p:sp>
      <p:grpSp>
        <p:nvGrpSpPr>
          <p:cNvPr id="8" name="Group 7">
            <a:extLst>
              <a:ext uri="{FF2B5EF4-FFF2-40B4-BE49-F238E27FC236}">
                <a16:creationId xmlns:a16="http://schemas.microsoft.com/office/drawing/2014/main" id="{9320A112-E95C-4B7C-A5DB-6C53AAA8B7AE}"/>
              </a:ext>
            </a:extLst>
          </p:cNvPr>
          <p:cNvGrpSpPr/>
          <p:nvPr/>
        </p:nvGrpSpPr>
        <p:grpSpPr>
          <a:xfrm>
            <a:off x="5788600" y="2811231"/>
            <a:ext cx="5565200" cy="3270048"/>
            <a:chOff x="5788600" y="2811231"/>
            <a:chExt cx="5565200" cy="3270048"/>
          </a:xfrm>
        </p:grpSpPr>
        <p:pic>
          <p:nvPicPr>
            <p:cNvPr id="4" name="Picture 3">
              <a:extLst>
                <a:ext uri="{FF2B5EF4-FFF2-40B4-BE49-F238E27FC236}">
                  <a16:creationId xmlns:a16="http://schemas.microsoft.com/office/drawing/2014/main" id="{70B84E65-2454-48DB-921C-F57078584A7A}"/>
                </a:ext>
              </a:extLst>
            </p:cNvPr>
            <p:cNvPicPr>
              <a:picLocks noChangeAspect="1"/>
            </p:cNvPicPr>
            <p:nvPr/>
          </p:nvPicPr>
          <p:blipFill>
            <a:blip r:embed="rId3"/>
            <a:stretch>
              <a:fillRect/>
            </a:stretch>
          </p:blipFill>
          <p:spPr>
            <a:xfrm>
              <a:off x="5788600" y="3122936"/>
              <a:ext cx="5565200" cy="2958343"/>
            </a:xfrm>
            <a:prstGeom prst="rect">
              <a:avLst/>
            </a:prstGeom>
          </p:spPr>
        </p:pic>
        <p:cxnSp>
          <p:nvCxnSpPr>
            <p:cNvPr id="7" name="Straight Arrow Connector 6">
              <a:extLst>
                <a:ext uri="{FF2B5EF4-FFF2-40B4-BE49-F238E27FC236}">
                  <a16:creationId xmlns:a16="http://schemas.microsoft.com/office/drawing/2014/main" id="{522C160E-DF62-49D5-980C-6EE7FFE528C3}"/>
                </a:ext>
              </a:extLst>
            </p:cNvPr>
            <p:cNvCxnSpPr>
              <a:cxnSpLocks/>
            </p:cNvCxnSpPr>
            <p:nvPr/>
          </p:nvCxnSpPr>
          <p:spPr>
            <a:xfrm>
              <a:off x="8383380" y="3122936"/>
              <a:ext cx="0" cy="2129883"/>
            </a:xfrm>
            <a:prstGeom prst="straightConnector1">
              <a:avLst/>
            </a:prstGeom>
            <a:ln w="57150">
              <a:headEnd type="triangle"/>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3036A957-3C19-4C25-8F22-8D3D414462EE}"/>
                </a:ext>
              </a:extLst>
            </p:cNvPr>
            <p:cNvSpPr txBox="1"/>
            <p:nvPr/>
          </p:nvSpPr>
          <p:spPr>
            <a:xfrm>
              <a:off x="8383380" y="5252819"/>
              <a:ext cx="1092813" cy="461665"/>
            </a:xfrm>
            <a:prstGeom prst="rect">
              <a:avLst/>
            </a:prstGeom>
            <a:noFill/>
          </p:spPr>
          <p:txBody>
            <a:bodyPr wrap="square" rtlCol="0">
              <a:spAutoFit/>
            </a:bodyPr>
            <a:lstStyle/>
            <a:p>
              <a:r>
                <a:rPr lang="en-US" sz="2400" b="1" dirty="0">
                  <a:solidFill>
                    <a:schemeClr val="accent1"/>
                  </a:solidFill>
                  <a:effectLst>
                    <a:outerShdw blurRad="38100" dist="38100" dir="2700000" algn="tl">
                      <a:srgbClr val="000000">
                        <a:alpha val="43137"/>
                      </a:srgbClr>
                    </a:outerShdw>
                  </a:effectLst>
                </a:rPr>
                <a:t>x = 40</a:t>
              </a:r>
            </a:p>
          </p:txBody>
        </p:sp>
        <p:sp>
          <p:nvSpPr>
            <p:cNvPr id="11" name="TextBox 10">
              <a:extLst>
                <a:ext uri="{FF2B5EF4-FFF2-40B4-BE49-F238E27FC236}">
                  <a16:creationId xmlns:a16="http://schemas.microsoft.com/office/drawing/2014/main" id="{0D1D634D-BD15-4808-80CF-F315D3A58A79}"/>
                </a:ext>
              </a:extLst>
            </p:cNvPr>
            <p:cNvSpPr txBox="1"/>
            <p:nvPr/>
          </p:nvSpPr>
          <p:spPr>
            <a:xfrm>
              <a:off x="8032002" y="2811231"/>
              <a:ext cx="351378" cy="523220"/>
            </a:xfrm>
            <a:prstGeom prst="rect">
              <a:avLst/>
            </a:prstGeom>
            <a:noFill/>
          </p:spPr>
          <p:txBody>
            <a:bodyPr wrap="none" rtlCol="0">
              <a:spAutoFit/>
            </a:bodyPr>
            <a:lstStyle/>
            <a:p>
              <a:r>
                <a:rPr lang="en-US" sz="2800" b="1" dirty="0">
                  <a:solidFill>
                    <a:schemeClr val="accent1"/>
                  </a:solidFill>
                  <a:effectLst>
                    <a:outerShdw blurRad="38100" dist="38100" dir="2700000" algn="tl">
                      <a:srgbClr val="000000">
                        <a:alpha val="43137"/>
                      </a:srgbClr>
                    </a:outerShdw>
                  </a:effectLst>
                </a:rPr>
                <a:t>?</a:t>
              </a:r>
            </a:p>
          </p:txBody>
        </p:sp>
      </p:grpSp>
    </p:spTree>
    <p:extLst>
      <p:ext uri="{BB962C8B-B14F-4D97-AF65-F5344CB8AC3E}">
        <p14:creationId xmlns:p14="http://schemas.microsoft.com/office/powerpoint/2010/main" val="27285712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0963FD-4C9C-47A9-9B5C-ECBBA9B5437C}"/>
              </a:ext>
            </a:extLst>
          </p:cNvPr>
          <p:cNvSpPr>
            <a:spLocks noGrp="1"/>
          </p:cNvSpPr>
          <p:nvPr>
            <p:ph type="title"/>
          </p:nvPr>
        </p:nvSpPr>
        <p:spPr/>
        <p:txBody>
          <a:bodyPr/>
          <a:lstStyle/>
          <a:p>
            <a:r>
              <a:rPr lang="en-US" dirty="0"/>
              <a:t>Residuals</a:t>
            </a:r>
          </a:p>
        </p:txBody>
      </p:sp>
      <p:sp>
        <p:nvSpPr>
          <p:cNvPr id="3" name="Content Placeholder 2">
            <a:extLst>
              <a:ext uri="{FF2B5EF4-FFF2-40B4-BE49-F238E27FC236}">
                <a16:creationId xmlns:a16="http://schemas.microsoft.com/office/drawing/2014/main" id="{84E33E0C-FA4A-47C6-957B-5743F8202099}"/>
              </a:ext>
            </a:extLst>
          </p:cNvPr>
          <p:cNvSpPr>
            <a:spLocks noGrp="1"/>
          </p:cNvSpPr>
          <p:nvPr>
            <p:ph idx="1"/>
          </p:nvPr>
        </p:nvSpPr>
        <p:spPr/>
        <p:txBody>
          <a:bodyPr/>
          <a:lstStyle/>
          <a:p>
            <a:r>
              <a:rPr lang="en-US" dirty="0"/>
              <a:t>The collection of residuals in the fit form a probability distribution.</a:t>
            </a:r>
          </a:p>
        </p:txBody>
      </p:sp>
      <p:pic>
        <p:nvPicPr>
          <p:cNvPr id="4" name="Picture 3">
            <a:extLst>
              <a:ext uri="{FF2B5EF4-FFF2-40B4-BE49-F238E27FC236}">
                <a16:creationId xmlns:a16="http://schemas.microsoft.com/office/drawing/2014/main" id="{E9E06532-03C6-44D1-A049-BED6C05F63AF}"/>
              </a:ext>
            </a:extLst>
          </p:cNvPr>
          <p:cNvPicPr>
            <a:picLocks noChangeAspect="1"/>
          </p:cNvPicPr>
          <p:nvPr/>
        </p:nvPicPr>
        <p:blipFill rotWithShape="1">
          <a:blip r:embed="rId3"/>
          <a:srcRect t="13364" r="4135" b="1775"/>
          <a:stretch/>
        </p:blipFill>
        <p:spPr>
          <a:xfrm>
            <a:off x="0" y="3186995"/>
            <a:ext cx="5943600" cy="3671005"/>
          </a:xfrm>
          <a:prstGeom prst="rect">
            <a:avLst/>
          </a:prstGeom>
        </p:spPr>
      </p:pic>
      <p:pic>
        <p:nvPicPr>
          <p:cNvPr id="7" name="Picture 6">
            <a:extLst>
              <a:ext uri="{FF2B5EF4-FFF2-40B4-BE49-F238E27FC236}">
                <a16:creationId xmlns:a16="http://schemas.microsoft.com/office/drawing/2014/main" id="{25E592A3-C56C-40C0-9B1B-15CEE7B327CB}"/>
              </a:ext>
            </a:extLst>
          </p:cNvPr>
          <p:cNvPicPr>
            <a:picLocks noChangeAspect="1"/>
          </p:cNvPicPr>
          <p:nvPr/>
        </p:nvPicPr>
        <p:blipFill rotWithShape="1">
          <a:blip r:embed="rId4"/>
          <a:srcRect t="13905" r="4135" b="2902"/>
          <a:stretch/>
        </p:blipFill>
        <p:spPr>
          <a:xfrm>
            <a:off x="6248402" y="3135933"/>
            <a:ext cx="5943600" cy="3598947"/>
          </a:xfrm>
          <a:prstGeom prst="rect">
            <a:avLst/>
          </a:prstGeom>
        </p:spPr>
      </p:pic>
      <p:cxnSp>
        <p:nvCxnSpPr>
          <p:cNvPr id="9" name="Straight Connector 8">
            <a:extLst>
              <a:ext uri="{FF2B5EF4-FFF2-40B4-BE49-F238E27FC236}">
                <a16:creationId xmlns:a16="http://schemas.microsoft.com/office/drawing/2014/main" id="{BB2C257B-5C3F-4E2F-B279-4D4A8614233C}"/>
              </a:ext>
            </a:extLst>
          </p:cNvPr>
          <p:cNvCxnSpPr>
            <a:cxnSpLocks/>
          </p:cNvCxnSpPr>
          <p:nvPr/>
        </p:nvCxnSpPr>
        <p:spPr>
          <a:xfrm>
            <a:off x="9494533" y="3215062"/>
            <a:ext cx="0" cy="2788732"/>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92736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65D988-2585-4110-B56A-E7805E840187}"/>
              </a:ext>
            </a:extLst>
          </p:cNvPr>
          <p:cNvSpPr>
            <a:spLocks noGrp="1"/>
          </p:cNvSpPr>
          <p:nvPr>
            <p:ph type="title"/>
          </p:nvPr>
        </p:nvSpPr>
        <p:spPr/>
        <p:txBody>
          <a:bodyPr/>
          <a:lstStyle/>
          <a:p>
            <a:r>
              <a:rPr lang="en-US" dirty="0"/>
              <a:t>Full Regression Equation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6BB0D7B-7096-43DF-ACC4-3ED924554F79}"/>
                  </a:ext>
                </a:extLst>
              </p:cNvPr>
              <p:cNvSpPr>
                <a:spLocks noGrp="1"/>
              </p:cNvSpPr>
              <p:nvPr>
                <p:ph idx="1"/>
              </p:nvPr>
            </p:nvSpPr>
            <p:spPr/>
            <p:txBody>
              <a:bodyPr/>
              <a:lstStyle/>
              <a:p>
                <a:pPr marL="0" indent="0">
                  <a:buNone/>
                </a:pPr>
                <a:r>
                  <a:rPr lang="en-US" dirty="0"/>
                  <a:t>Considering the distribution of the residuals:</a:t>
                </a:r>
              </a:p>
              <a:p>
                <a:endParaRPr lang="en-US" dirty="0"/>
              </a:p>
              <a:p>
                <a:pPr marL="0" indent="0">
                  <a:buNone/>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𝑦</m:t>
                          </m:r>
                        </m:e>
                        <m:sub>
                          <m:r>
                            <a:rPr lang="en-US" b="0" i="1" smtClean="0">
                              <a:latin typeface="Cambria Math" panose="02040503050406030204" pitchFamily="18" charset="0"/>
                            </a:rPr>
                            <m:t>𝑖</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0</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1</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𝑖</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𝜖</m:t>
                          </m:r>
                        </m:e>
                        <m:sub>
                          <m:r>
                            <a:rPr lang="en-US" b="0" i="1" smtClean="0">
                              <a:latin typeface="Cambria Math" panose="02040503050406030204" pitchFamily="18" charset="0"/>
                            </a:rPr>
                            <m:t>𝑖</m:t>
                          </m:r>
                        </m:sub>
                      </m:sSub>
                    </m:oMath>
                  </m:oMathPara>
                </a14:m>
                <a:endParaRPr lang="en-US" dirty="0"/>
              </a:p>
              <a:p>
                <a:pPr marL="0" indent="0">
                  <a:buNone/>
                </a:pPr>
                <a:endParaRPr lang="en-US" dirty="0"/>
              </a:p>
              <a:p>
                <a:pPr marL="0" indent="0">
                  <a:buNone/>
                </a:pPr>
                <a:r>
                  <a:rPr lang="el-GR" i="1" dirty="0"/>
                  <a:t>ϵ</a:t>
                </a:r>
                <a:r>
                  <a:rPr lang="en-US" i="1" baseline="-25000" dirty="0"/>
                  <a:t>i  </a:t>
                </a:r>
                <a:r>
                  <a:rPr lang="en-US" dirty="0"/>
                  <a:t>is a random error with:</a:t>
                </a:r>
              </a:p>
              <a:p>
                <a:pPr marL="0" indent="0">
                  <a:buNone/>
                </a:pPr>
                <a:endParaRPr lang="en-US" b="0" i="1" dirty="0">
                  <a:latin typeface="Cambria Math" panose="02040503050406030204" pitchFamily="18" charset="0"/>
                </a:endParaRPr>
              </a:p>
              <a:p>
                <a:pPr marL="0" indent="0">
                  <a:buNone/>
                </a:pPr>
                <a14:m>
                  <m:oMath xmlns:m="http://schemas.openxmlformats.org/officeDocument/2006/math">
                    <m:r>
                      <a:rPr lang="en-US" b="0" i="1" smtClean="0">
                        <a:latin typeface="Cambria Math" panose="02040503050406030204" pitchFamily="18" charset="0"/>
                      </a:rPr>
                      <m:t>𝐸</m:t>
                    </m:r>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𝜖</m:t>
                            </m:r>
                          </m:e>
                          <m:sub>
                            <m:r>
                              <a:rPr lang="en-US" b="0" i="1" smtClean="0">
                                <a:latin typeface="Cambria Math" panose="02040503050406030204" pitchFamily="18" charset="0"/>
                              </a:rPr>
                              <m:t>𝑖</m:t>
                            </m:r>
                          </m:sub>
                        </m:sSub>
                      </m:e>
                    </m:d>
                    <m:r>
                      <a:rPr lang="en-US" b="0" i="1" smtClean="0">
                        <a:latin typeface="Cambria Math" panose="02040503050406030204" pitchFamily="18" charset="0"/>
                      </a:rPr>
                      <m:t>=0</m:t>
                    </m:r>
                  </m:oMath>
                </a14:m>
                <a:r>
                  <a:rPr lang="en-US" dirty="0"/>
                  <a:t> </a:t>
                </a:r>
                <a:endParaRPr lang="en-US" b="0" i="1" dirty="0">
                  <a:latin typeface="Cambria Math" panose="02040503050406030204" pitchFamily="18" charset="0"/>
                </a:endParaRPr>
              </a:p>
              <a:p>
                <a:pPr marL="0" indent="0">
                  <a:buNone/>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𝑣𝑎𝑟</m:t>
                      </m:r>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𝜖</m:t>
                              </m:r>
                            </m:e>
                            <m:sub>
                              <m:r>
                                <a:rPr lang="en-US" b="0" i="1" smtClean="0">
                                  <a:latin typeface="Cambria Math" panose="02040503050406030204" pitchFamily="18" charset="0"/>
                                </a:rPr>
                                <m:t>𝑖</m:t>
                              </m:r>
                            </m:sub>
                          </m:sSub>
                        </m:e>
                      </m:d>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𝜎</m:t>
                          </m:r>
                        </m:e>
                        <m:sup>
                          <m:r>
                            <a:rPr lang="en-US" b="0" i="1" smtClean="0">
                              <a:latin typeface="Cambria Math" panose="02040503050406030204" pitchFamily="18" charset="0"/>
                            </a:rPr>
                            <m:t>2</m:t>
                          </m:r>
                        </m:sup>
                      </m:sSup>
                    </m:oMath>
                  </m:oMathPara>
                </a14:m>
                <a:endParaRPr lang="en-US" dirty="0"/>
              </a:p>
              <a:p>
                <a:pPr marL="0" indent="0">
                  <a:buNone/>
                </a:pPr>
                <a:endParaRPr lang="en-US" i="1" baseline="-25000" dirty="0"/>
              </a:p>
            </p:txBody>
          </p:sp>
        </mc:Choice>
        <mc:Fallback xmlns="">
          <p:sp>
            <p:nvSpPr>
              <p:cNvPr id="3" name="Content Placeholder 2">
                <a:extLst>
                  <a:ext uri="{FF2B5EF4-FFF2-40B4-BE49-F238E27FC236}">
                    <a16:creationId xmlns:a16="http://schemas.microsoft.com/office/drawing/2014/main" id="{36BB0D7B-7096-43DF-ACC4-3ED924554F79}"/>
                  </a:ext>
                </a:extLst>
              </p:cNvPr>
              <p:cNvSpPr>
                <a:spLocks noGrp="1" noRot="1" noChangeAspect="1" noMove="1" noResize="1" noEditPoints="1" noAdjustHandles="1" noChangeArrowheads="1" noChangeShapeType="1" noTextEdit="1"/>
              </p:cNvSpPr>
              <p:nvPr>
                <p:ph idx="1"/>
              </p:nvPr>
            </p:nvSpPr>
            <p:spPr>
              <a:blipFill>
                <a:blip r:embed="rId3"/>
                <a:stretch>
                  <a:fillRect l="-1217" t="-2241"/>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3E818FA2-53A9-4131-BA09-813FAF22FEDF}"/>
              </a:ext>
            </a:extLst>
          </p:cNvPr>
          <p:cNvPicPr>
            <a:picLocks noChangeAspect="1"/>
          </p:cNvPicPr>
          <p:nvPr/>
        </p:nvPicPr>
        <p:blipFill>
          <a:blip r:embed="rId4"/>
          <a:stretch>
            <a:fillRect/>
          </a:stretch>
        </p:blipFill>
        <p:spPr>
          <a:xfrm>
            <a:off x="7098633" y="2467949"/>
            <a:ext cx="5093368" cy="4390052"/>
          </a:xfrm>
          <a:prstGeom prst="rect">
            <a:avLst/>
          </a:prstGeom>
        </p:spPr>
      </p:pic>
      <p:cxnSp>
        <p:nvCxnSpPr>
          <p:cNvPr id="6" name="Straight Connector 5">
            <a:extLst>
              <a:ext uri="{FF2B5EF4-FFF2-40B4-BE49-F238E27FC236}">
                <a16:creationId xmlns:a16="http://schemas.microsoft.com/office/drawing/2014/main" id="{66A0DE1F-B542-4A01-8BBB-4DD23C1B8218}"/>
              </a:ext>
            </a:extLst>
          </p:cNvPr>
          <p:cNvCxnSpPr/>
          <p:nvPr/>
        </p:nvCxnSpPr>
        <p:spPr>
          <a:xfrm flipV="1">
            <a:off x="9841838" y="3441032"/>
            <a:ext cx="0" cy="2935705"/>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2C58ADBF-D576-4640-818F-D9704519150A}"/>
              </a:ext>
            </a:extLst>
          </p:cNvPr>
          <p:cNvSpPr/>
          <p:nvPr/>
        </p:nvSpPr>
        <p:spPr>
          <a:xfrm>
            <a:off x="0" y="6553033"/>
            <a:ext cx="6096000" cy="276999"/>
          </a:xfrm>
          <a:prstGeom prst="rect">
            <a:avLst/>
          </a:prstGeom>
        </p:spPr>
        <p:txBody>
          <a:bodyPr>
            <a:spAutoFit/>
          </a:bodyPr>
          <a:lstStyle/>
          <a:p>
            <a:r>
              <a:rPr lang="en-US" sz="1200" dirty="0"/>
              <a:t>https://www.sciencedirect.com/topics/mathematics/prediction-interval</a:t>
            </a:r>
          </a:p>
        </p:txBody>
      </p:sp>
    </p:spTree>
    <p:extLst>
      <p:ext uri="{BB962C8B-B14F-4D97-AF65-F5344CB8AC3E}">
        <p14:creationId xmlns:p14="http://schemas.microsoft.com/office/powerpoint/2010/main" val="28780312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65D988-2585-4110-B56A-E7805E840187}"/>
              </a:ext>
            </a:extLst>
          </p:cNvPr>
          <p:cNvSpPr>
            <a:spLocks noGrp="1"/>
          </p:cNvSpPr>
          <p:nvPr>
            <p:ph type="title"/>
          </p:nvPr>
        </p:nvSpPr>
        <p:spPr/>
        <p:txBody>
          <a:bodyPr/>
          <a:lstStyle/>
          <a:p>
            <a:r>
              <a:rPr lang="en-US" dirty="0"/>
              <a:t>Full Regression Equation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6BB0D7B-7096-43DF-ACC4-3ED924554F79}"/>
                  </a:ext>
                </a:extLst>
              </p:cNvPr>
              <p:cNvSpPr>
                <a:spLocks noGrp="1"/>
              </p:cNvSpPr>
              <p:nvPr>
                <p:ph idx="1"/>
              </p:nvPr>
            </p:nvSpPr>
            <p:spPr/>
            <p:txBody>
              <a:bodyPr/>
              <a:lstStyle/>
              <a:p>
                <a:pPr marL="0" indent="0">
                  <a:buNone/>
                </a:pPr>
                <a:r>
                  <a:rPr lang="en-US" dirty="0"/>
                  <a:t>Considering the distribution of the residuals:</a:t>
                </a:r>
              </a:p>
              <a:p>
                <a:endParaRPr lang="en-US" dirty="0"/>
              </a:p>
              <a:p>
                <a:pPr marL="0" indent="0">
                  <a:buNone/>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𝑦</m:t>
                          </m:r>
                        </m:e>
                        <m:sub>
                          <m:r>
                            <a:rPr lang="en-US" b="0" i="1" smtClean="0">
                              <a:latin typeface="Cambria Math" panose="02040503050406030204" pitchFamily="18" charset="0"/>
                            </a:rPr>
                            <m:t>𝑖</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0</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1</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𝑖</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𝜖</m:t>
                          </m:r>
                        </m:e>
                        <m:sub>
                          <m:r>
                            <a:rPr lang="en-US" b="0" i="1" smtClean="0">
                              <a:latin typeface="Cambria Math" panose="02040503050406030204" pitchFamily="18" charset="0"/>
                            </a:rPr>
                            <m:t>𝑖</m:t>
                          </m:r>
                        </m:sub>
                      </m:sSub>
                    </m:oMath>
                  </m:oMathPara>
                </a14:m>
                <a:endParaRPr lang="en-US" dirty="0"/>
              </a:p>
              <a:p>
                <a:pPr marL="0" indent="0">
                  <a:buNone/>
                </a:pPr>
                <a:endParaRPr lang="en-US" dirty="0"/>
              </a:p>
              <a:p>
                <a:pPr marL="0" indent="0">
                  <a:buNone/>
                </a:pPr>
                <a:r>
                  <a:rPr lang="en-US" dirty="0"/>
                  <a:t>This means that</a:t>
                </a:r>
              </a:p>
              <a:p>
                <a:pPr marL="0" indent="0">
                  <a:buNone/>
                </a:pPr>
                <a:endParaRPr lang="en-US" dirty="0"/>
              </a:p>
              <a:p>
                <a:pPr marL="0" indent="0">
                  <a:buNone/>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𝐸</m:t>
                      </m:r>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𝑦</m:t>
                              </m:r>
                            </m:e>
                            <m:sub>
                              <m:r>
                                <a:rPr lang="en-US" b="0" i="1" smtClean="0">
                                  <a:latin typeface="Cambria Math" panose="02040503050406030204" pitchFamily="18" charset="0"/>
                                </a:rPr>
                                <m:t>𝑖</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𝑖</m:t>
                              </m:r>
                            </m:sub>
                          </m:sSub>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0</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1</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𝑖</m:t>
                          </m:r>
                        </m:sub>
                      </m:sSub>
                    </m:oMath>
                  </m:oMathPara>
                </a14:m>
                <a:endParaRPr lang="en-US" dirty="0"/>
              </a:p>
              <a:p>
                <a:pPr marL="0" indent="0">
                  <a:buNone/>
                </a:pPr>
                <a:endParaRPr lang="en-US" i="1" baseline="-25000" dirty="0"/>
              </a:p>
              <a:p>
                <a:pPr marL="0" indent="0">
                  <a:buNone/>
                </a:pPr>
                <a:r>
                  <a:rPr lang="en-US" dirty="0"/>
                  <a:t>Because </a:t>
                </a:r>
                <a14:m>
                  <m:oMath xmlns:m="http://schemas.openxmlformats.org/officeDocument/2006/math">
                    <m:r>
                      <a:rPr lang="en-US" b="0" i="1" smtClean="0">
                        <a:latin typeface="Cambria Math" panose="02040503050406030204" pitchFamily="18" charset="0"/>
                      </a:rPr>
                      <m:t>𝐸</m:t>
                    </m:r>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𝜖</m:t>
                            </m:r>
                          </m:e>
                          <m:sub>
                            <m:r>
                              <a:rPr lang="en-US" b="0" i="1" smtClean="0">
                                <a:latin typeface="Cambria Math" panose="02040503050406030204" pitchFamily="18" charset="0"/>
                              </a:rPr>
                              <m:t>𝑖</m:t>
                            </m:r>
                          </m:sub>
                        </m:sSub>
                      </m:e>
                    </m:d>
                    <m:r>
                      <a:rPr lang="en-US" b="0" i="1" smtClean="0">
                        <a:latin typeface="Cambria Math" panose="02040503050406030204" pitchFamily="18" charset="0"/>
                      </a:rPr>
                      <m:t>=0</m:t>
                    </m:r>
                  </m:oMath>
                </a14:m>
                <a:r>
                  <a:rPr lang="en-US" dirty="0"/>
                  <a:t> </a:t>
                </a:r>
                <a:endParaRPr lang="en-US" b="0" i="1" dirty="0">
                  <a:latin typeface="Cambria Math" panose="02040503050406030204" pitchFamily="18" charset="0"/>
                </a:endParaRPr>
              </a:p>
              <a:p>
                <a:pPr marL="0" indent="0">
                  <a:buNone/>
                </a:pPr>
                <a:endParaRPr lang="en-US" dirty="0"/>
              </a:p>
              <a:p>
                <a:pPr marL="0" indent="0">
                  <a:buNone/>
                </a:pPr>
                <a:endParaRPr lang="en-US" i="1" baseline="-25000" dirty="0"/>
              </a:p>
            </p:txBody>
          </p:sp>
        </mc:Choice>
        <mc:Fallback xmlns="">
          <p:sp>
            <p:nvSpPr>
              <p:cNvPr id="3" name="Content Placeholder 2">
                <a:extLst>
                  <a:ext uri="{FF2B5EF4-FFF2-40B4-BE49-F238E27FC236}">
                    <a16:creationId xmlns:a16="http://schemas.microsoft.com/office/drawing/2014/main" id="{36BB0D7B-7096-43DF-ACC4-3ED924554F79}"/>
                  </a:ext>
                </a:extLst>
              </p:cNvPr>
              <p:cNvSpPr>
                <a:spLocks noGrp="1" noRot="1" noChangeAspect="1" noMove="1" noResize="1" noEditPoints="1" noAdjustHandles="1" noChangeArrowheads="1" noChangeShapeType="1" noTextEdit="1"/>
              </p:cNvSpPr>
              <p:nvPr>
                <p:ph idx="1"/>
              </p:nvPr>
            </p:nvSpPr>
            <p:spPr>
              <a:blipFill>
                <a:blip r:embed="rId3"/>
                <a:stretch>
                  <a:fillRect l="-1217" t="-2241" b="-140"/>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4024C9DA-BC1F-4BA1-9788-28176B1E891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54716" y="2521366"/>
            <a:ext cx="6539412" cy="4081451"/>
          </a:xfrm>
          <a:prstGeom prst="rect">
            <a:avLst/>
          </a:prstGeom>
        </p:spPr>
      </p:pic>
      <p:cxnSp>
        <p:nvCxnSpPr>
          <p:cNvPr id="7" name="Straight Connector 6">
            <a:extLst>
              <a:ext uri="{FF2B5EF4-FFF2-40B4-BE49-F238E27FC236}">
                <a16:creationId xmlns:a16="http://schemas.microsoft.com/office/drawing/2014/main" id="{ED4DD5AA-1542-48A6-A4FD-C297D83D4D0E}"/>
              </a:ext>
            </a:extLst>
          </p:cNvPr>
          <p:cNvCxnSpPr/>
          <p:nvPr/>
        </p:nvCxnSpPr>
        <p:spPr>
          <a:xfrm flipV="1">
            <a:off x="5775158" y="2521366"/>
            <a:ext cx="3789947" cy="274320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46F0CA39-F338-4940-B008-D762EF73C67D}"/>
              </a:ext>
            </a:extLst>
          </p:cNvPr>
          <p:cNvCxnSpPr/>
          <p:nvPr/>
        </p:nvCxnSpPr>
        <p:spPr>
          <a:xfrm flipV="1">
            <a:off x="6479372" y="3190491"/>
            <a:ext cx="3789947" cy="274320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5809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5703</TotalTime>
  <Words>7784</Words>
  <Application>Microsoft Office PowerPoint</Application>
  <PresentationFormat>Widescreen</PresentationFormat>
  <Paragraphs>555</Paragraphs>
  <Slides>47</Slides>
  <Notes>47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47</vt:i4>
      </vt:variant>
    </vt:vector>
  </HeadingPairs>
  <TitlesOfParts>
    <vt:vector size="53" baseType="lpstr">
      <vt:lpstr>Arial</vt:lpstr>
      <vt:lpstr>Calibri</vt:lpstr>
      <vt:lpstr>Cambria Math</vt:lpstr>
      <vt:lpstr>Consolas</vt:lpstr>
      <vt:lpstr>Lato</vt:lpstr>
      <vt:lpstr>Office Theme</vt:lpstr>
      <vt:lpstr>Introduction to Linear Regression</vt:lpstr>
      <vt:lpstr>Why Regression?</vt:lpstr>
      <vt:lpstr>Line of Best Fit</vt:lpstr>
      <vt:lpstr>Errors</vt:lpstr>
      <vt:lpstr>Individual Points</vt:lpstr>
      <vt:lpstr>Prediction</vt:lpstr>
      <vt:lpstr>Residuals</vt:lpstr>
      <vt:lpstr>Full Regression Equation</vt:lpstr>
      <vt:lpstr>Full Regression Equation</vt:lpstr>
      <vt:lpstr>What is the Distribution of the Residuals?</vt:lpstr>
      <vt:lpstr>Four Assumptions of Linear Regression</vt:lpstr>
      <vt:lpstr>Summary</vt:lpstr>
      <vt:lpstr>Introduction to Linear Regression</vt:lpstr>
      <vt:lpstr>Getting the Line of Best Fit</vt:lpstr>
      <vt:lpstr>Least-Squares Estimation</vt:lpstr>
      <vt:lpstr>In Practice</vt:lpstr>
      <vt:lpstr>In Practice</vt:lpstr>
      <vt:lpstr>Model Summaries</vt:lpstr>
      <vt:lpstr>Model R2</vt:lpstr>
      <vt:lpstr>Coefficient and p-value</vt:lpstr>
      <vt:lpstr>Model F-test p-value</vt:lpstr>
      <vt:lpstr>Standard Error of Regression</vt:lpstr>
      <vt:lpstr>PowerPoint Presentation</vt:lpstr>
      <vt:lpstr>Summary</vt:lpstr>
      <vt:lpstr>Introduction to Linear Regression</vt:lpstr>
      <vt:lpstr>Four Assumptions of Linear Regression</vt:lpstr>
      <vt:lpstr>Consequences of Assumption Violation</vt:lpstr>
      <vt:lpstr>Linearity</vt:lpstr>
      <vt:lpstr>Normal Residuals</vt:lpstr>
      <vt:lpstr>Constant Variance: Scale-Location Plot</vt:lpstr>
      <vt:lpstr>Constant Variance: x vs ri</vt:lpstr>
      <vt:lpstr>Independent Residuals: Run Sequence</vt:lpstr>
      <vt:lpstr>Independent Residuals: Lag Plot</vt:lpstr>
      <vt:lpstr>Leverage and Influence</vt:lpstr>
      <vt:lpstr>Leverage and Influence</vt:lpstr>
      <vt:lpstr>Summary</vt:lpstr>
      <vt:lpstr>Introduction to Linear Regression</vt:lpstr>
      <vt:lpstr>Best Estimate for a Single Value</vt:lpstr>
      <vt:lpstr>Two Types of Inference</vt:lpstr>
      <vt:lpstr>Confidence Interval</vt:lpstr>
      <vt:lpstr>Prediction Interval</vt:lpstr>
      <vt:lpstr>Computing Intervals</vt:lpstr>
      <vt:lpstr>T-table</vt:lpstr>
      <vt:lpstr>Computing Intervals</vt:lpstr>
      <vt:lpstr>In Practice</vt:lpstr>
      <vt:lpstr>In Practice</vt:lpstr>
      <vt:lpstr>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Linear Regression</dc:title>
  <dc:creator>Karlovits, Gregory S CIV USARMY CEIWR-HEC (US)</dc:creator>
  <cp:lastModifiedBy>Breverman, Avital L CIV USARMY CEIWR (USA)</cp:lastModifiedBy>
  <cp:revision>206</cp:revision>
  <dcterms:created xsi:type="dcterms:W3CDTF">2021-04-27T13:51:38Z</dcterms:created>
  <dcterms:modified xsi:type="dcterms:W3CDTF">2023-04-30T14:48:10Z</dcterms:modified>
</cp:coreProperties>
</file>