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86"/>
  </p:notesMasterIdLst>
  <p:handoutMasterIdLst>
    <p:handoutMasterId r:id="rId87"/>
  </p:handoutMasterIdLst>
  <p:sldIdLst>
    <p:sldId id="566" r:id="rId2"/>
    <p:sldId id="936" r:id="rId3"/>
    <p:sldId id="933" r:id="rId4"/>
    <p:sldId id="368" r:id="rId5"/>
    <p:sldId id="509" r:id="rId6"/>
    <p:sldId id="934" r:id="rId7"/>
    <p:sldId id="518" r:id="rId8"/>
    <p:sldId id="468" r:id="rId9"/>
    <p:sldId id="469" r:id="rId10"/>
    <p:sldId id="470" r:id="rId11"/>
    <p:sldId id="471" r:id="rId12"/>
    <p:sldId id="472" r:id="rId13"/>
    <p:sldId id="508" r:id="rId14"/>
    <p:sldId id="258" r:id="rId15"/>
    <p:sldId id="473" r:id="rId16"/>
    <p:sldId id="939" r:id="rId17"/>
    <p:sldId id="266" r:id="rId18"/>
    <p:sldId id="270" r:id="rId19"/>
    <p:sldId id="474" r:id="rId20"/>
    <p:sldId id="475" r:id="rId21"/>
    <p:sldId id="476" r:id="rId22"/>
    <p:sldId id="510" r:id="rId23"/>
    <p:sldId id="940" r:id="rId24"/>
    <p:sldId id="938" r:id="rId25"/>
    <p:sldId id="477" r:id="rId26"/>
    <p:sldId id="478" r:id="rId27"/>
    <p:sldId id="479" r:id="rId28"/>
    <p:sldId id="480" r:id="rId29"/>
    <p:sldId id="512" r:id="rId30"/>
    <p:sldId id="937" r:id="rId31"/>
    <p:sldId id="561" r:id="rId32"/>
    <p:sldId id="384" r:id="rId33"/>
    <p:sldId id="385" r:id="rId34"/>
    <p:sldId id="560" r:id="rId35"/>
    <p:sldId id="388" r:id="rId36"/>
    <p:sldId id="390" r:id="rId37"/>
    <p:sldId id="392" r:id="rId38"/>
    <p:sldId id="515" r:id="rId39"/>
    <p:sldId id="516" r:id="rId40"/>
    <p:sldId id="401" r:id="rId41"/>
    <p:sldId id="402" r:id="rId42"/>
    <p:sldId id="935" r:id="rId43"/>
    <p:sldId id="330" r:id="rId44"/>
    <p:sldId id="567" r:id="rId45"/>
    <p:sldId id="482" r:id="rId46"/>
    <p:sldId id="531" r:id="rId47"/>
    <p:sldId id="350" r:id="rId48"/>
    <p:sldId id="860" r:id="rId49"/>
    <p:sldId id="861" r:id="rId50"/>
    <p:sldId id="923" r:id="rId51"/>
    <p:sldId id="532" r:id="rId52"/>
    <p:sldId id="533" r:id="rId53"/>
    <p:sldId id="317" r:id="rId54"/>
    <p:sldId id="318" r:id="rId55"/>
    <p:sldId id="319" r:id="rId56"/>
    <p:sldId id="324" r:id="rId57"/>
    <p:sldId id="320" r:id="rId58"/>
    <p:sldId id="321" r:id="rId59"/>
    <p:sldId id="322" r:id="rId60"/>
    <p:sldId id="323" r:id="rId61"/>
    <p:sldId id="483" r:id="rId62"/>
    <p:sldId id="484" r:id="rId63"/>
    <p:sldId id="521" r:id="rId64"/>
    <p:sldId id="376" r:id="rId65"/>
    <p:sldId id="377" r:id="rId66"/>
    <p:sldId id="378" r:id="rId67"/>
    <p:sldId id="379" r:id="rId68"/>
    <p:sldId id="485" r:id="rId69"/>
    <p:sldId id="486" r:id="rId70"/>
    <p:sldId id="487" r:id="rId71"/>
    <p:sldId id="488" r:id="rId72"/>
    <p:sldId id="489" r:id="rId73"/>
    <p:sldId id="490" r:id="rId74"/>
    <p:sldId id="491" r:id="rId75"/>
    <p:sldId id="492" r:id="rId76"/>
    <p:sldId id="493" r:id="rId77"/>
    <p:sldId id="494" r:id="rId78"/>
    <p:sldId id="495" r:id="rId79"/>
    <p:sldId id="496" r:id="rId80"/>
    <p:sldId id="498" r:id="rId81"/>
    <p:sldId id="522" r:id="rId82"/>
    <p:sldId id="500" r:id="rId83"/>
    <p:sldId id="931" r:id="rId84"/>
    <p:sldId id="932" r:id="rId85"/>
  </p:sldIdLst>
  <p:sldSz cx="12192000" cy="6858000"/>
  <p:notesSz cx="7010400" cy="9296400"/>
  <p:embeddedFontLst>
    <p:embeddedFont>
      <p:font typeface="Arial Narrow" panose="020B0606020202030204" pitchFamily="34" charset="0"/>
      <p:regular r:id="rId88"/>
      <p:bold r:id="rId89"/>
      <p:italic r:id="rId90"/>
      <p:boldItalic r:id="rId91"/>
    </p:embeddedFont>
    <p:embeddedFont>
      <p:font typeface="Arial Rounded MT Bold" panose="020F0704030504030204" pitchFamily="34" charset="0"/>
      <p:regular r:id="rId92"/>
    </p:embeddedFont>
    <p:embeddedFont>
      <p:font typeface="Calibri" panose="020F0502020204030204" pitchFamily="34" charset="0"/>
      <p:regular r:id="rId93"/>
      <p:bold r:id="rId94"/>
      <p:italic r:id="rId95"/>
      <p:boldItalic r:id="rId96"/>
    </p:embeddedFont>
    <p:embeddedFont>
      <p:font typeface="Cambria Math" panose="02040503050406030204" pitchFamily="18" charset="0"/>
      <p:regular r:id="rId97"/>
    </p:embeddedFont>
    <p:embeddedFont>
      <p:font typeface="Ink Free" panose="03080402000500000000" pitchFamily="66" charset="0"/>
      <p:regular r:id="rId98"/>
    </p:embeddedFont>
  </p:embeddedFontLst>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6600"/>
    <a:srgbClr val="9933FF"/>
    <a:srgbClr val="FFFF00"/>
    <a:srgbClr val="FFFFCC"/>
    <a:srgbClr val="B469FF"/>
    <a:srgbClr val="00FF00"/>
    <a:srgbClr val="66FF99"/>
    <a:srgbClr val="00FFFF"/>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93" autoAdjust="0"/>
    <p:restoredTop sz="86620" autoAdjust="0"/>
  </p:normalViewPr>
  <p:slideViewPr>
    <p:cSldViewPr snapToGrid="0">
      <p:cViewPr varScale="1">
        <p:scale>
          <a:sx n="90" d="100"/>
          <a:sy n="90" d="100"/>
        </p:scale>
        <p:origin x="77" y="154"/>
      </p:cViewPr>
      <p:guideLst>
        <p:guide orient="horz" pos="2160"/>
        <p:guide pos="3840"/>
      </p:guideLst>
    </p:cSldViewPr>
  </p:slideViewPr>
  <p:outlineViewPr>
    <p:cViewPr>
      <p:scale>
        <a:sx n="33" d="100"/>
        <a:sy n="33" d="100"/>
      </p:scale>
      <p:origin x="0" y="12326"/>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9" d="100"/>
          <a:sy n="89" d="100"/>
        </p:scale>
        <p:origin x="3010" y="8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font" Target="fonts/font2.fntdata"/><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font" Target="fonts/font3.fntdata"/><Relationship Id="rId95" Type="http://schemas.openxmlformats.org/officeDocument/2006/relationships/font" Target="fonts/font8.fntdata"/><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font" Target="fonts/font1.fntdata"/><Relationship Id="rId91" Type="http://schemas.openxmlformats.org/officeDocument/2006/relationships/font" Target="fonts/font4.fntdata"/><Relationship Id="rId96"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 Id="rId94" Type="http://schemas.openxmlformats.org/officeDocument/2006/relationships/font" Target="fonts/font7.fntdata"/><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font" Target="fonts/font10.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font" Target="fonts/font5.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handoutMaster" Target="handoutMasters/handout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font" Target="fonts/font6.fntdata"/><Relationship Id="rId98" Type="http://schemas.openxmlformats.org/officeDocument/2006/relationships/font" Target="fonts/font11.fntdata"/><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735" cy="464503"/>
          </a:xfrm>
          <a:prstGeom prst="rect">
            <a:avLst/>
          </a:prstGeom>
        </p:spPr>
        <p:txBody>
          <a:bodyPr vert="horz" lIns="93161" tIns="46580" rIns="93161" bIns="46580" rtlCol="0"/>
          <a:lstStyle>
            <a:lvl1pPr algn="l">
              <a:defRPr sz="1200"/>
            </a:lvl1pPr>
          </a:lstStyle>
          <a:p>
            <a:pPr>
              <a:defRPr/>
            </a:pPr>
            <a:endParaRPr lang="en-US"/>
          </a:p>
        </p:txBody>
      </p:sp>
      <p:sp>
        <p:nvSpPr>
          <p:cNvPr id="3" name="Date Placeholder 2"/>
          <p:cNvSpPr>
            <a:spLocks noGrp="1"/>
          </p:cNvSpPr>
          <p:nvPr>
            <p:ph type="dt" sz="quarter" idx="1"/>
          </p:nvPr>
        </p:nvSpPr>
        <p:spPr>
          <a:xfrm>
            <a:off x="3971081" y="1"/>
            <a:ext cx="3037735" cy="464503"/>
          </a:xfrm>
          <a:prstGeom prst="rect">
            <a:avLst/>
          </a:prstGeom>
        </p:spPr>
        <p:txBody>
          <a:bodyPr vert="horz" lIns="93161" tIns="46580" rIns="93161" bIns="46580" rtlCol="0"/>
          <a:lstStyle>
            <a:lvl1pPr algn="r">
              <a:defRPr sz="1200"/>
            </a:lvl1pPr>
          </a:lstStyle>
          <a:p>
            <a:pPr>
              <a:defRPr/>
            </a:pPr>
            <a:endParaRPr lang="en-US" dirty="0"/>
          </a:p>
        </p:txBody>
      </p:sp>
      <p:sp>
        <p:nvSpPr>
          <p:cNvPr id="4" name="Footer Placeholder 3"/>
          <p:cNvSpPr>
            <a:spLocks noGrp="1"/>
          </p:cNvSpPr>
          <p:nvPr>
            <p:ph type="ftr" sz="quarter" idx="2"/>
          </p:nvPr>
        </p:nvSpPr>
        <p:spPr>
          <a:xfrm>
            <a:off x="1" y="8830313"/>
            <a:ext cx="3037735" cy="464503"/>
          </a:xfrm>
          <a:prstGeom prst="rect">
            <a:avLst/>
          </a:prstGeom>
        </p:spPr>
        <p:txBody>
          <a:bodyPr vert="horz" lIns="93161" tIns="46580" rIns="93161" bIns="46580" rtlCol="0" anchor="b"/>
          <a:lstStyle>
            <a:lvl1pPr algn="l">
              <a:defRPr sz="1200"/>
            </a:lvl1pPr>
          </a:lstStyle>
          <a:p>
            <a:pPr>
              <a:defRPr/>
            </a:pPr>
            <a:r>
              <a:rPr lang="en-US"/>
              <a:t>Lecture 2.5  Outliers and Historical</a:t>
            </a:r>
            <a:endParaRPr lang="en-US" dirty="0"/>
          </a:p>
        </p:txBody>
      </p:sp>
      <p:sp>
        <p:nvSpPr>
          <p:cNvPr id="5" name="Slide Number Placeholder 4"/>
          <p:cNvSpPr>
            <a:spLocks noGrp="1"/>
          </p:cNvSpPr>
          <p:nvPr>
            <p:ph type="sldNum" sz="quarter" idx="3"/>
          </p:nvPr>
        </p:nvSpPr>
        <p:spPr>
          <a:xfrm>
            <a:off x="3971081" y="8830313"/>
            <a:ext cx="3037735" cy="464503"/>
          </a:xfrm>
          <a:prstGeom prst="rect">
            <a:avLst/>
          </a:prstGeom>
        </p:spPr>
        <p:txBody>
          <a:bodyPr vert="horz" lIns="93161" tIns="46580" rIns="93161" bIns="46580" rtlCol="0" anchor="b"/>
          <a:lstStyle>
            <a:lvl1pPr algn="r">
              <a:defRPr sz="1200"/>
            </a:lvl1pPr>
          </a:lstStyle>
          <a:p>
            <a:pPr>
              <a:defRPr/>
            </a:pPr>
            <a:fld id="{8BCEC8A0-C336-4A97-9746-1DE2EED3924C}" type="slidenum">
              <a:rPr lang="en-US"/>
              <a:pPr>
                <a:defRPr/>
              </a:pPr>
              <a:t>‹#›</a:t>
            </a:fld>
            <a:endParaRPr lang="en-US"/>
          </a:p>
        </p:txBody>
      </p:sp>
    </p:spTree>
    <p:extLst>
      <p:ext uri="{BB962C8B-B14F-4D97-AF65-F5344CB8AC3E}">
        <p14:creationId xmlns:p14="http://schemas.microsoft.com/office/powerpoint/2010/main" val="2176507594"/>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1" y="1"/>
            <a:ext cx="3037735" cy="464503"/>
          </a:xfrm>
          <a:prstGeom prst="rect">
            <a:avLst/>
          </a:prstGeom>
          <a:noFill/>
          <a:ln w="9525">
            <a:noFill/>
            <a:miter lim="800000"/>
            <a:headEnd/>
            <a:tailEnd/>
          </a:ln>
          <a:effectLst/>
        </p:spPr>
        <p:txBody>
          <a:bodyPr vert="horz" wrap="square" lIns="93161" tIns="46580" rIns="93161" bIns="46580" numCol="1" anchor="t" anchorCtr="0" compatLnSpc="1">
            <a:prstTxWarp prst="textNoShape">
              <a:avLst/>
            </a:prstTxWarp>
          </a:bodyPr>
          <a:lstStyle>
            <a:lvl1pPr>
              <a:defRPr sz="1200"/>
            </a:lvl1pPr>
          </a:lstStyle>
          <a:p>
            <a:pPr>
              <a:defRPr/>
            </a:pPr>
            <a:endParaRPr lang="en-US"/>
          </a:p>
        </p:txBody>
      </p:sp>
      <p:sp>
        <p:nvSpPr>
          <p:cNvPr id="43011" name="Rectangle 3"/>
          <p:cNvSpPr>
            <a:spLocks noGrp="1" noChangeArrowheads="1"/>
          </p:cNvSpPr>
          <p:nvPr>
            <p:ph type="dt" idx="1"/>
          </p:nvPr>
        </p:nvSpPr>
        <p:spPr bwMode="auto">
          <a:xfrm>
            <a:off x="3972668" y="1"/>
            <a:ext cx="3037734" cy="464503"/>
          </a:xfrm>
          <a:prstGeom prst="rect">
            <a:avLst/>
          </a:prstGeom>
          <a:noFill/>
          <a:ln w="9525">
            <a:noFill/>
            <a:miter lim="800000"/>
            <a:headEnd/>
            <a:tailEnd/>
          </a:ln>
          <a:effectLst/>
        </p:spPr>
        <p:txBody>
          <a:bodyPr vert="horz" wrap="square" lIns="93161" tIns="46580" rIns="93161" bIns="46580" numCol="1" anchor="t" anchorCtr="0" compatLnSpc="1">
            <a:prstTxWarp prst="textNoShape">
              <a:avLst/>
            </a:prstTxWarp>
          </a:bodyPr>
          <a:lstStyle>
            <a:lvl1pPr algn="r">
              <a:defRPr sz="1200"/>
            </a:lvl1pPr>
          </a:lstStyle>
          <a:p>
            <a:pPr>
              <a:defRPr/>
            </a:pPr>
            <a:endParaRPr lang="en-US" dirty="0"/>
          </a:p>
        </p:txBody>
      </p:sp>
      <p:sp>
        <p:nvSpPr>
          <p:cNvPr id="52228" name="Rectangle 4"/>
          <p:cNvSpPr>
            <a:spLocks noGrp="1" noRot="1" noChangeAspect="1" noChangeArrowheads="1" noTextEdit="1"/>
          </p:cNvSpPr>
          <p:nvPr>
            <p:ph type="sldImg" idx="2"/>
          </p:nvPr>
        </p:nvSpPr>
        <p:spPr bwMode="auto">
          <a:xfrm>
            <a:off x="406400" y="696913"/>
            <a:ext cx="6197600" cy="3486150"/>
          </a:xfrm>
          <a:prstGeom prst="rect">
            <a:avLst/>
          </a:prstGeom>
          <a:noFill/>
          <a:ln w="9525">
            <a:solidFill>
              <a:srgbClr val="000000"/>
            </a:solidFill>
            <a:miter lim="800000"/>
            <a:headEnd/>
            <a:tailEnd/>
          </a:ln>
        </p:spPr>
      </p:sp>
      <p:sp>
        <p:nvSpPr>
          <p:cNvPr id="43013" name="Rectangle 5"/>
          <p:cNvSpPr>
            <a:spLocks noGrp="1" noChangeArrowheads="1"/>
          </p:cNvSpPr>
          <p:nvPr>
            <p:ph type="body" sz="quarter" idx="3"/>
          </p:nvPr>
        </p:nvSpPr>
        <p:spPr bwMode="auto">
          <a:xfrm>
            <a:off x="934933" y="4415157"/>
            <a:ext cx="5140537" cy="4183697"/>
          </a:xfrm>
          <a:prstGeom prst="rect">
            <a:avLst/>
          </a:prstGeom>
          <a:noFill/>
          <a:ln w="9525">
            <a:noFill/>
            <a:miter lim="800000"/>
            <a:headEnd/>
            <a:tailEnd/>
          </a:ln>
          <a:effectLst/>
        </p:spPr>
        <p:txBody>
          <a:bodyPr vert="horz" wrap="square" lIns="93161" tIns="46580" rIns="93161" bIns="4658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3014" name="Rectangle 6"/>
          <p:cNvSpPr>
            <a:spLocks noGrp="1" noChangeArrowheads="1"/>
          </p:cNvSpPr>
          <p:nvPr>
            <p:ph type="ftr" sz="quarter" idx="4"/>
          </p:nvPr>
        </p:nvSpPr>
        <p:spPr bwMode="auto">
          <a:xfrm>
            <a:off x="1" y="8831898"/>
            <a:ext cx="3037735" cy="464502"/>
          </a:xfrm>
          <a:prstGeom prst="rect">
            <a:avLst/>
          </a:prstGeom>
          <a:noFill/>
          <a:ln w="9525">
            <a:noFill/>
            <a:miter lim="800000"/>
            <a:headEnd/>
            <a:tailEnd/>
          </a:ln>
          <a:effectLst/>
        </p:spPr>
        <p:txBody>
          <a:bodyPr vert="horz" wrap="square" lIns="93161" tIns="46580" rIns="93161" bIns="46580" numCol="1" anchor="b" anchorCtr="0" compatLnSpc="1">
            <a:prstTxWarp prst="textNoShape">
              <a:avLst/>
            </a:prstTxWarp>
          </a:bodyPr>
          <a:lstStyle>
            <a:lvl1pPr>
              <a:defRPr sz="1200"/>
            </a:lvl1pPr>
          </a:lstStyle>
          <a:p>
            <a:pPr>
              <a:defRPr/>
            </a:pPr>
            <a:r>
              <a:rPr lang="en-US"/>
              <a:t>Lecture 2.5  Outliers and Historical</a:t>
            </a:r>
          </a:p>
        </p:txBody>
      </p:sp>
      <p:sp>
        <p:nvSpPr>
          <p:cNvPr id="43015" name="Rectangle 7"/>
          <p:cNvSpPr>
            <a:spLocks noGrp="1" noChangeArrowheads="1"/>
          </p:cNvSpPr>
          <p:nvPr>
            <p:ph type="sldNum" sz="quarter" idx="5"/>
          </p:nvPr>
        </p:nvSpPr>
        <p:spPr bwMode="auto">
          <a:xfrm>
            <a:off x="3972668" y="8831898"/>
            <a:ext cx="3037734" cy="464502"/>
          </a:xfrm>
          <a:prstGeom prst="rect">
            <a:avLst/>
          </a:prstGeom>
          <a:noFill/>
          <a:ln w="9525">
            <a:noFill/>
            <a:miter lim="800000"/>
            <a:headEnd/>
            <a:tailEnd/>
          </a:ln>
          <a:effectLst/>
        </p:spPr>
        <p:txBody>
          <a:bodyPr vert="horz" wrap="square" lIns="93161" tIns="46580" rIns="93161" bIns="46580" numCol="1" anchor="b" anchorCtr="0" compatLnSpc="1">
            <a:prstTxWarp prst="textNoShape">
              <a:avLst/>
            </a:prstTxWarp>
          </a:bodyPr>
          <a:lstStyle>
            <a:lvl1pPr algn="r">
              <a:defRPr sz="1200"/>
            </a:lvl1pPr>
          </a:lstStyle>
          <a:p>
            <a:pPr>
              <a:defRPr/>
            </a:pPr>
            <a:fld id="{AC344847-59FE-42FC-A65C-301599F7AD6C}" type="slidenum">
              <a:rPr lang="en-US"/>
              <a:pPr>
                <a:defRPr/>
              </a:pPr>
              <a:t>‹#›</a:t>
            </a:fld>
            <a:endParaRPr lang="en-US"/>
          </a:p>
        </p:txBody>
      </p:sp>
    </p:spTree>
    <p:extLst>
      <p:ext uri="{BB962C8B-B14F-4D97-AF65-F5344CB8AC3E}">
        <p14:creationId xmlns:p14="http://schemas.microsoft.com/office/powerpoint/2010/main" val="3613781160"/>
      </p:ext>
    </p:extLst>
  </p:cSld>
  <p:clrMap bg1="lt1" tx1="dk1" bg2="lt2" tx2="dk2" accent1="accent1" accent2="accent2" accent3="accent3" accent4="accent4" accent5="accent5" accent6="accent6" hlink="hlink" folHlink="folHlink"/>
  <p:hf hdr="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1</a:t>
            </a:fld>
            <a:endParaRPr lang="en-US"/>
          </a:p>
        </p:txBody>
      </p:sp>
      <p:sp>
        <p:nvSpPr>
          <p:cNvPr id="5" name="Date Placeholder 4">
            <a:extLst>
              <a:ext uri="{FF2B5EF4-FFF2-40B4-BE49-F238E27FC236}">
                <a16:creationId xmlns:a16="http://schemas.microsoft.com/office/drawing/2014/main" id="{8077B96F-DCA6-4BD6-84A1-7590C4415239}"/>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40532981-A4E1-4CF3-B276-D69CE552C8B7}"/>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9182740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The LP3 estimate</a:t>
            </a:r>
            <a:r>
              <a:rPr lang="en-US" baseline="0" dirty="0"/>
              <a:t> is not only a bad fit, but it will reach an upper bound that is below the largest value.  (A negatively skews LP3 distribution has an upper bound.  A positively skewed LP3 has a lower bound.)  </a:t>
            </a:r>
          </a:p>
          <a:p>
            <a:endParaRPr lang="en-US" baseline="0" dirty="0"/>
          </a:p>
          <a:p>
            <a:r>
              <a:rPr lang="en-US" baseline="0" dirty="0"/>
              <a:t>The problem is that the low values cause a negative skew, which pulls down the high end of the frequency curve as well.  A probabilistic model that says the largest event could not have happened is not a good model.</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10</a:t>
            </a:fld>
            <a:endParaRPr lang="en-US"/>
          </a:p>
        </p:txBody>
      </p:sp>
      <p:sp>
        <p:nvSpPr>
          <p:cNvPr id="5" name="Date Placeholder 4">
            <a:extLst>
              <a:ext uri="{FF2B5EF4-FFF2-40B4-BE49-F238E27FC236}">
                <a16:creationId xmlns:a16="http://schemas.microsoft.com/office/drawing/2014/main" id="{EB0705E1-413D-4DB1-BC53-DFDEC19A4141}"/>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4BFC6000-4644-4417-B443-876CBF847684}"/>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1918448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The</a:t>
            </a:r>
            <a:r>
              <a:rPr lang="en-US" baseline="0" dirty="0"/>
              <a:t> GB test finds 2 values below the computed low outlier threshold.  Censoring them (not using their precise values) increases the skew and raises both upper and lower tails of the frequency curve.  </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11</a:t>
            </a:fld>
            <a:endParaRPr lang="en-US"/>
          </a:p>
        </p:txBody>
      </p:sp>
      <p:sp>
        <p:nvSpPr>
          <p:cNvPr id="5" name="Date Placeholder 4">
            <a:extLst>
              <a:ext uri="{FF2B5EF4-FFF2-40B4-BE49-F238E27FC236}">
                <a16:creationId xmlns:a16="http://schemas.microsoft.com/office/drawing/2014/main" id="{081EEF36-AC36-42B9-8E5B-C0BAD07FE801}"/>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79C65895-7F18-4A77-8A56-0D0AC1BF7100}"/>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1597959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defTabSz="912804">
              <a:defRPr/>
            </a:pPr>
            <a:r>
              <a:rPr lang="en-US" baseline="0" dirty="0"/>
              <a:t>But why are these values low outliers?  Are they a different flood type, or maybe not a flood at all?  Hydrologically, might choose to also include the similar flow and censor 3…</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12</a:t>
            </a:fld>
            <a:endParaRPr lang="en-US"/>
          </a:p>
        </p:txBody>
      </p:sp>
      <p:sp>
        <p:nvSpPr>
          <p:cNvPr id="5" name="Date Placeholder 4">
            <a:extLst>
              <a:ext uri="{FF2B5EF4-FFF2-40B4-BE49-F238E27FC236}">
                <a16:creationId xmlns:a16="http://schemas.microsoft.com/office/drawing/2014/main" id="{D6CA85B3-A085-4B5B-B96C-3AD47F756E28}"/>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8CC1E5BD-82BF-426F-A0E9-79429689144A}"/>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4148438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Bulletin 17C has a new test that is more aggressive, and it censors</a:t>
            </a:r>
            <a:r>
              <a:rPr lang="en-US" baseline="0" dirty="0"/>
              <a:t> at a higher level.  Though engineering judgement is still needed.</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13</a:t>
            </a:fld>
            <a:endParaRPr lang="en-US"/>
          </a:p>
        </p:txBody>
      </p:sp>
      <p:sp>
        <p:nvSpPr>
          <p:cNvPr id="5" name="Date Placeholder 4">
            <a:extLst>
              <a:ext uri="{FF2B5EF4-FFF2-40B4-BE49-F238E27FC236}">
                <a16:creationId xmlns:a16="http://schemas.microsoft.com/office/drawing/2014/main" id="{DD9A72F2-31E9-45B0-B57C-0C0B92E97028}"/>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E85CA31C-5877-45A0-82B8-4F115DD5D6D4}"/>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6850198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14</a:t>
            </a:fld>
            <a:endParaRPr lang="en-US"/>
          </a:p>
        </p:txBody>
      </p:sp>
      <p:sp>
        <p:nvSpPr>
          <p:cNvPr id="5" name="Date Placeholder 4">
            <a:extLst>
              <a:ext uri="{FF2B5EF4-FFF2-40B4-BE49-F238E27FC236}">
                <a16:creationId xmlns:a16="http://schemas.microsoft.com/office/drawing/2014/main" id="{8E47D7D4-B427-47EE-ACA5-9E6BAA9B01E1}"/>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A43845E7-57B5-443E-8C24-1D5831124F34}"/>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4437006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Zero</a:t>
            </a:r>
            <a:r>
              <a:rPr lang="en-US" baseline="0" dirty="0"/>
              <a:t> flows are a problem with a log distribution because the parameters are based on log of flow, and the log of zero is undefined.  </a:t>
            </a:r>
          </a:p>
          <a:p>
            <a:r>
              <a:rPr lang="en-US" baseline="0" dirty="0"/>
              <a:t>Defining the curve graphically would not have a problem with zero flows, because they would not affect the fit at the top, which is dependent only on plotting positions of the larger data points.  </a:t>
            </a:r>
          </a:p>
          <a:p>
            <a:r>
              <a:rPr lang="en-US" baseline="0" dirty="0"/>
              <a:t>But an analytical distribution fit must account for all the data points.  So the zero flows are treated as if they were censored flows.</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15</a:t>
            </a:fld>
            <a:endParaRPr lang="en-US"/>
          </a:p>
        </p:txBody>
      </p:sp>
      <p:sp>
        <p:nvSpPr>
          <p:cNvPr id="5" name="Date Placeholder 4">
            <a:extLst>
              <a:ext uri="{FF2B5EF4-FFF2-40B4-BE49-F238E27FC236}">
                <a16:creationId xmlns:a16="http://schemas.microsoft.com/office/drawing/2014/main" id="{5794CC28-33B7-45DE-A9F9-34D6E8CB5AA5}"/>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6393071D-48E0-46D6-9017-0DBB6B97DD3F}"/>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31145206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17</a:t>
            </a:fld>
            <a:endParaRPr lang="en-US"/>
          </a:p>
        </p:txBody>
      </p:sp>
      <p:sp>
        <p:nvSpPr>
          <p:cNvPr id="5" name="Date Placeholder 4">
            <a:extLst>
              <a:ext uri="{FF2B5EF4-FFF2-40B4-BE49-F238E27FC236}">
                <a16:creationId xmlns:a16="http://schemas.microsoft.com/office/drawing/2014/main" id="{689F028B-8A3B-4725-93D1-8CD6A8C13441}"/>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29878C87-E989-4027-A9A1-8495A4D38B42}"/>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9363870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18</a:t>
            </a:fld>
            <a:endParaRPr lang="en-US"/>
          </a:p>
        </p:txBody>
      </p:sp>
      <p:sp>
        <p:nvSpPr>
          <p:cNvPr id="5" name="Date Placeholder 4">
            <a:extLst>
              <a:ext uri="{FF2B5EF4-FFF2-40B4-BE49-F238E27FC236}">
                <a16:creationId xmlns:a16="http://schemas.microsoft.com/office/drawing/2014/main" id="{0969BDB6-4C92-4E62-8C6E-785300EE8F76}"/>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6C00CDCB-A741-4BDA-9EC8-7FE063A76BED}"/>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144581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Bulletin 17B</a:t>
            </a:r>
            <a:r>
              <a:rPr lang="en-US" baseline="0" dirty="0"/>
              <a:t> used a method called the conditional probability adjustment for accounting for censored flows.  This curve results from just censoring the zeros.</a:t>
            </a:r>
          </a:p>
          <a:p>
            <a:endParaRPr lang="en-US" baseline="0" dirty="0"/>
          </a:p>
          <a:p>
            <a:r>
              <a:rPr lang="en-US" baseline="0" dirty="0"/>
              <a:t>The conditional probability adjustment have several steps.</a:t>
            </a:r>
          </a:p>
          <a:p>
            <a:pPr marL="228200" indent="-228200">
              <a:buAutoNum type="arabicParenBoth"/>
            </a:pPr>
            <a:r>
              <a:rPr lang="en-US" baseline="0" dirty="0"/>
              <a:t>Fit an LP3 frequency curve with the non-censored data</a:t>
            </a:r>
          </a:p>
          <a:p>
            <a:pPr marL="228200" indent="-228200">
              <a:buAutoNum type="arabicParenBoth"/>
            </a:pPr>
            <a:r>
              <a:rPr lang="en-US" baseline="0" dirty="0"/>
              <a:t>Adjust the probability of each flow value based on the ratio of data points included to total data points.  For example, if 35 of 43 points were included, a probability of 3/35 should more correctly be 3/43, and so all probability values were multiplied by 35/43 to correct.</a:t>
            </a:r>
          </a:p>
          <a:p>
            <a:pPr marL="228200" indent="-228200">
              <a:buAutoNum type="arabicParenBoth"/>
            </a:pPr>
            <a:r>
              <a:rPr lang="en-US" baseline="0" dirty="0"/>
              <a:t>The new frequency curve with adjusted probabilities is not LP, so the parameters of the LP3 are estimated with equation for “synthetic statistics”</a:t>
            </a:r>
          </a:p>
          <a:p>
            <a:pPr marL="684602" lvl="1" indent="-228200">
              <a:buAutoNum type="arabicParenBoth"/>
            </a:pPr>
            <a:r>
              <a:rPr lang="en-US" baseline="0" dirty="0"/>
              <a:t>The synthetic statistics were based on Q(50%), Q(10%), and Q(1%), so the top half of the frequency curve, which is more important than the bottom.</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19</a:t>
            </a:fld>
            <a:endParaRPr lang="en-US"/>
          </a:p>
        </p:txBody>
      </p:sp>
      <p:sp>
        <p:nvSpPr>
          <p:cNvPr id="5" name="Date Placeholder 4">
            <a:extLst>
              <a:ext uri="{FF2B5EF4-FFF2-40B4-BE49-F238E27FC236}">
                <a16:creationId xmlns:a16="http://schemas.microsoft.com/office/drawing/2014/main" id="{1A251D01-C0EF-49F6-A376-FC05A92E94B4}"/>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4D66B130-3D8E-4C5D-B40A-01C2E31ACE95}"/>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6719427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The frequency curve changes to the solid from the dashed line when also censor</a:t>
            </a:r>
            <a:r>
              <a:rPr lang="en-US" baseline="0" dirty="0"/>
              <a:t> the extremely low value.  Removing the low value raises the skew, and so raises both top and bottom of the curve.</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20</a:t>
            </a:fld>
            <a:endParaRPr lang="en-US"/>
          </a:p>
        </p:txBody>
      </p:sp>
      <p:sp>
        <p:nvSpPr>
          <p:cNvPr id="5" name="Date Placeholder 4">
            <a:extLst>
              <a:ext uri="{FF2B5EF4-FFF2-40B4-BE49-F238E27FC236}">
                <a16:creationId xmlns:a16="http://schemas.microsoft.com/office/drawing/2014/main" id="{83AF61AC-106B-4746-8D69-2D31EB881829}"/>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E13883D9-A6A5-4B7B-A9D0-0D5845C2D760}"/>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3143537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2</a:t>
            </a:fld>
            <a:endParaRPr lang="en-US"/>
          </a:p>
        </p:txBody>
      </p:sp>
      <p:sp>
        <p:nvSpPr>
          <p:cNvPr id="5" name="Date Placeholder 4">
            <a:extLst>
              <a:ext uri="{FF2B5EF4-FFF2-40B4-BE49-F238E27FC236}">
                <a16:creationId xmlns:a16="http://schemas.microsoft.com/office/drawing/2014/main" id="{6302819C-FB4D-41ED-AB57-D47203170057}"/>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93CD54E5-31A1-4EFC-AAA1-96C2245C4C52}"/>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0989863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Censoring a few more low values to produce</a:t>
            </a:r>
            <a:r>
              <a:rPr lang="en-US" baseline="0" dirty="0"/>
              <a:t> the solid blue line decreases the standard deviation, fitting the upper end more closely to the plotted points.</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21</a:t>
            </a:fld>
            <a:endParaRPr lang="en-US"/>
          </a:p>
        </p:txBody>
      </p:sp>
      <p:sp>
        <p:nvSpPr>
          <p:cNvPr id="5" name="Date Placeholder 4">
            <a:extLst>
              <a:ext uri="{FF2B5EF4-FFF2-40B4-BE49-F238E27FC236}">
                <a16:creationId xmlns:a16="http://schemas.microsoft.com/office/drawing/2014/main" id="{F0444E08-53A5-4840-9EF5-06CE6B1C298B}"/>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F90AD18B-9612-46B1-BD9D-D08F9642F5AD}"/>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17768965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The multiple Grubbs Beck</a:t>
            </a:r>
            <a:r>
              <a:rPr lang="en-US" baseline="0" dirty="0"/>
              <a:t> test in EMA censors even more values, replacing them with flow ranges.</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22</a:t>
            </a:fld>
            <a:endParaRPr lang="en-US"/>
          </a:p>
        </p:txBody>
      </p:sp>
      <p:sp>
        <p:nvSpPr>
          <p:cNvPr id="5" name="Date Placeholder 4">
            <a:extLst>
              <a:ext uri="{FF2B5EF4-FFF2-40B4-BE49-F238E27FC236}">
                <a16:creationId xmlns:a16="http://schemas.microsoft.com/office/drawing/2014/main" id="{3D89A76F-4278-4C6B-87A7-8AECFD34AF76}"/>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AAD31258-A150-42F1-A5E1-87D75D3947F6}"/>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3889756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pPr>
              <a:defRPr/>
            </a:pPr>
            <a:endParaRPr lang="en-US" dirty="0"/>
          </a:p>
        </p:txBody>
      </p:sp>
      <p:sp>
        <p:nvSpPr>
          <p:cNvPr id="5" name="Footer Placeholder 4"/>
          <p:cNvSpPr>
            <a:spLocks noGrp="1"/>
          </p:cNvSpPr>
          <p:nvPr>
            <p:ph type="ftr" sz="quarter" idx="4"/>
          </p:nvPr>
        </p:nvSpPr>
        <p:spPr/>
        <p:txBody>
          <a:bodyPr/>
          <a:lstStyle/>
          <a:p>
            <a:pPr>
              <a:defRPr/>
            </a:pPr>
            <a:r>
              <a:rPr lang="en-US"/>
              <a:t>Lecture 2.5  Outliers and Historical</a:t>
            </a:r>
          </a:p>
        </p:txBody>
      </p:sp>
      <p:sp>
        <p:nvSpPr>
          <p:cNvPr id="6" name="Slide Number Placeholder 5"/>
          <p:cNvSpPr>
            <a:spLocks noGrp="1"/>
          </p:cNvSpPr>
          <p:nvPr>
            <p:ph type="sldNum" sz="quarter" idx="5"/>
          </p:nvPr>
        </p:nvSpPr>
        <p:spPr/>
        <p:txBody>
          <a:bodyPr/>
          <a:lstStyle/>
          <a:p>
            <a:pPr>
              <a:defRPr/>
            </a:pPr>
            <a:fld id="{AC344847-59FE-42FC-A65C-301599F7AD6C}" type="slidenum">
              <a:rPr lang="en-US" smtClean="0"/>
              <a:pPr>
                <a:defRPr/>
              </a:pPr>
              <a:t>24</a:t>
            </a:fld>
            <a:endParaRPr lang="en-US"/>
          </a:p>
        </p:txBody>
      </p:sp>
    </p:spTree>
    <p:extLst>
      <p:ext uri="{BB962C8B-B14F-4D97-AF65-F5344CB8AC3E}">
        <p14:creationId xmlns:p14="http://schemas.microsoft.com/office/powerpoint/2010/main" val="39262637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The Santa Cruz Creek at Santa Inez is another interesting example.</a:t>
            </a:r>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25</a:t>
            </a:fld>
            <a:endParaRPr lang="en-US"/>
          </a:p>
        </p:txBody>
      </p:sp>
      <p:sp>
        <p:nvSpPr>
          <p:cNvPr id="5" name="Date Placeholder 4">
            <a:extLst>
              <a:ext uri="{FF2B5EF4-FFF2-40B4-BE49-F238E27FC236}">
                <a16:creationId xmlns:a16="http://schemas.microsoft.com/office/drawing/2014/main" id="{0B081C35-DA3E-4740-ADF6-1792836E7241}"/>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8AD12BDC-85F1-428E-AAA8-A7E0C26F8A38}"/>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007852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figure is the empirical distribution of just the annual maximum flows versus plotting positions.</a:t>
            </a:r>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26</a:t>
            </a:fld>
            <a:endParaRPr lang="en-US"/>
          </a:p>
        </p:txBody>
      </p:sp>
      <p:sp>
        <p:nvSpPr>
          <p:cNvPr id="5" name="Date Placeholder 4">
            <a:extLst>
              <a:ext uri="{FF2B5EF4-FFF2-40B4-BE49-F238E27FC236}">
                <a16:creationId xmlns:a16="http://schemas.microsoft.com/office/drawing/2014/main" id="{83FA084E-9304-4BDF-8DEF-3A0B2BFEE176}"/>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B42452D7-AEE6-48B3-8B8E-D0E681210DC1}"/>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6316705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example is another that the upper end of the </a:t>
            </a:r>
            <a:r>
              <a:rPr lang="en-US" baseline="0" dirty="0"/>
              <a:t>frequency curve doesn’t make sense.  The upper bound of the negatively skewed distribution is below the two highest values.  Clearly more low values must be censored to produce a distribution (model) that does make sense for the data.</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27</a:t>
            </a:fld>
            <a:endParaRPr lang="en-US"/>
          </a:p>
        </p:txBody>
      </p:sp>
      <p:sp>
        <p:nvSpPr>
          <p:cNvPr id="5" name="Date Placeholder 4">
            <a:extLst>
              <a:ext uri="{FF2B5EF4-FFF2-40B4-BE49-F238E27FC236}">
                <a16:creationId xmlns:a16="http://schemas.microsoft.com/office/drawing/2014/main" id="{437EB95F-A751-4D14-977D-9638CE648D6D}"/>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3C0E4B4F-624A-4B4E-894D-9AB9A3E749FF}"/>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35146551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With the Grubbs-Beck test outlier</a:t>
            </a:r>
            <a:r>
              <a:rPr lang="en-US" baseline="0" dirty="0"/>
              <a:t> threshold, two outliers are censored, and a sensible frequency curve results.</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28</a:t>
            </a:fld>
            <a:endParaRPr lang="en-US"/>
          </a:p>
        </p:txBody>
      </p:sp>
      <p:sp>
        <p:nvSpPr>
          <p:cNvPr id="5" name="Date Placeholder 4">
            <a:extLst>
              <a:ext uri="{FF2B5EF4-FFF2-40B4-BE49-F238E27FC236}">
                <a16:creationId xmlns:a16="http://schemas.microsoft.com/office/drawing/2014/main" id="{82E83DF2-0002-413D-9FA3-8E165814C50C}"/>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47CE5B9B-289E-45A5-BA1C-59040C1AF0D7}"/>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1993386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Using</a:t>
            </a:r>
            <a:r>
              <a:rPr lang="en-US" baseline="0" dirty="0"/>
              <a:t> the same threshold choice to censor the lowest 2 values does not work as well with an EMA fit of LP3.  EMA is much more sensitive to the values of the remaining low values.</a:t>
            </a:r>
            <a:endParaRPr lang="en-US" dirty="0"/>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29</a:t>
            </a:fld>
            <a:endParaRPr lang="en-US"/>
          </a:p>
        </p:txBody>
      </p:sp>
      <p:sp>
        <p:nvSpPr>
          <p:cNvPr id="5" name="Date Placeholder 4">
            <a:extLst>
              <a:ext uri="{FF2B5EF4-FFF2-40B4-BE49-F238E27FC236}">
                <a16:creationId xmlns:a16="http://schemas.microsoft.com/office/drawing/2014/main" id="{63AD3AC7-054E-4EE9-BF8B-D5152EF5D770}"/>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0565204A-0888-48FD-93FF-533C402B910D}"/>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9973228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Even using a higher threshold to censor another value doesn’t make it much better.</a:t>
            </a:r>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30</a:t>
            </a:fld>
            <a:endParaRPr lang="en-US"/>
          </a:p>
        </p:txBody>
      </p:sp>
      <p:sp>
        <p:nvSpPr>
          <p:cNvPr id="5" name="Date Placeholder 4">
            <a:extLst>
              <a:ext uri="{FF2B5EF4-FFF2-40B4-BE49-F238E27FC236}">
                <a16:creationId xmlns:a16="http://schemas.microsoft.com/office/drawing/2014/main" id="{63AD3AC7-054E-4EE9-BF8B-D5152EF5D770}"/>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0565204A-0888-48FD-93FF-533C402B910D}"/>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2562174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Since EMA is more sensitive to the low values, more aggressive censoring is needed.  A</a:t>
            </a:r>
            <a:r>
              <a:rPr lang="en-US" baseline="0" dirty="0"/>
              <a:t> Multiple Grubbs Beck test was developed that identifies more low values.</a:t>
            </a:r>
          </a:p>
          <a:p>
            <a:endParaRPr lang="en-US" baseline="0" dirty="0"/>
          </a:p>
          <a:p>
            <a:r>
              <a:rPr lang="en-US" baseline="0" dirty="0"/>
              <a:t>Rather than call them outliers, because of their potential for influencing the upper end of the distribution adversely, the are called Potentially Influential Low Floods, or PILFs.</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31</a:t>
            </a:fld>
            <a:endParaRPr lang="en-US"/>
          </a:p>
        </p:txBody>
      </p:sp>
      <p:sp>
        <p:nvSpPr>
          <p:cNvPr id="5" name="Date Placeholder 4">
            <a:extLst>
              <a:ext uri="{FF2B5EF4-FFF2-40B4-BE49-F238E27FC236}">
                <a16:creationId xmlns:a16="http://schemas.microsoft.com/office/drawing/2014/main" id="{B3882CAC-93EC-47A5-906C-43C375D04825}"/>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0BD04FE5-BACB-483A-8179-577FFB1DC6C8}"/>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3018738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3</a:t>
            </a:fld>
            <a:endParaRPr lang="en-US"/>
          </a:p>
        </p:txBody>
      </p:sp>
      <p:sp>
        <p:nvSpPr>
          <p:cNvPr id="5" name="Date Placeholder 4">
            <a:extLst>
              <a:ext uri="{FF2B5EF4-FFF2-40B4-BE49-F238E27FC236}">
                <a16:creationId xmlns:a16="http://schemas.microsoft.com/office/drawing/2014/main" id="{134E70F0-AEAE-4A86-862A-89429839C666}"/>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7272EC38-A9DA-4BC7-BA31-8C18F1944F35}"/>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36032480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32</a:t>
            </a:fld>
            <a:endParaRPr lang="en-US"/>
          </a:p>
        </p:txBody>
      </p:sp>
      <p:sp>
        <p:nvSpPr>
          <p:cNvPr id="5" name="Date Placeholder 4">
            <a:extLst>
              <a:ext uri="{FF2B5EF4-FFF2-40B4-BE49-F238E27FC236}">
                <a16:creationId xmlns:a16="http://schemas.microsoft.com/office/drawing/2014/main" id="{6A3C5F39-CD07-46FB-90F0-E50F6AED18B2}"/>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60B34032-FD2F-48FF-AC8F-5375112ECBFD}"/>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18330178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33</a:t>
            </a:fld>
            <a:endParaRPr lang="en-US"/>
          </a:p>
        </p:txBody>
      </p:sp>
      <p:sp>
        <p:nvSpPr>
          <p:cNvPr id="5" name="Date Placeholder 4">
            <a:extLst>
              <a:ext uri="{FF2B5EF4-FFF2-40B4-BE49-F238E27FC236}">
                <a16:creationId xmlns:a16="http://schemas.microsoft.com/office/drawing/2014/main" id="{792994BC-24A7-403B-9CE8-657381F4F72E}"/>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E16D0234-9B24-4617-BF61-F6BB5BF6E41F}"/>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1123732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In general,</a:t>
            </a:r>
            <a:r>
              <a:rPr lang="en-US" baseline="0" dirty="0"/>
              <a:t> we need a method that does a good job even when some assumptions aren’t true or the model is too simple to represent the process.  This is called a ROBUST method.</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34</a:t>
            </a:fld>
            <a:endParaRPr lang="en-US"/>
          </a:p>
        </p:txBody>
      </p:sp>
      <p:sp>
        <p:nvSpPr>
          <p:cNvPr id="5" name="Date Placeholder 4">
            <a:extLst>
              <a:ext uri="{FF2B5EF4-FFF2-40B4-BE49-F238E27FC236}">
                <a16:creationId xmlns:a16="http://schemas.microsoft.com/office/drawing/2014/main" id="{F5278B88-F443-4785-8C71-1E3BC192BC26}"/>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BFC6B8CF-B7E1-479F-BA71-97CF777C74E7}"/>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9229461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a:ln/>
        </p:spPr>
      </p:sp>
      <p:sp>
        <p:nvSpPr>
          <p:cNvPr id="106499" name="Notes Placeholder 2"/>
          <p:cNvSpPr>
            <a:spLocks noGrp="1"/>
          </p:cNvSpPr>
          <p:nvPr>
            <p:ph type="body" idx="1"/>
          </p:nvPr>
        </p:nvSpPr>
        <p:spPr>
          <a:noFill/>
          <a:ln/>
        </p:spPr>
        <p:txBody>
          <a:bodyPr/>
          <a:lstStyle/>
          <a:p>
            <a:r>
              <a:rPr lang="en-US" altLang="en-US">
                <a:latin typeface="Arial" pitchFamily="34" charset="0"/>
                <a:ea typeface="ＭＳ Ｐゴシック" pitchFamily="34" charset="-128"/>
              </a:rPr>
              <a:t>http://www.ecy.wa.gov/climatechange/reducedsnow_more.htm</a:t>
            </a:r>
          </a:p>
        </p:txBody>
      </p:sp>
      <p:sp>
        <p:nvSpPr>
          <p:cNvPr id="106500" name="Slide Number Placeholder 3"/>
          <p:cNvSpPr>
            <a:spLocks noGrp="1"/>
          </p:cNvSpPr>
          <p:nvPr>
            <p:ph type="sldNum" sz="quarter" idx="5"/>
          </p:nvPr>
        </p:nvSpPr>
        <p:spPr>
          <a:noFill/>
        </p:spPr>
        <p:txBody>
          <a:bodyPr/>
          <a:lstStyle/>
          <a:p>
            <a:pPr defTabSz="959947"/>
            <a:fld id="{562AE5D0-33E6-4C3B-B744-93481F7FCE06}" type="slidenum">
              <a:rPr lang="en-US" altLang="en-US" smtClean="0">
                <a:latin typeface="Arial" pitchFamily="34" charset="0"/>
                <a:ea typeface="ＭＳ Ｐゴシック" pitchFamily="34" charset="-128"/>
              </a:rPr>
              <a:pPr defTabSz="959947"/>
              <a:t>35</a:t>
            </a:fld>
            <a:endParaRPr lang="en-US" altLang="en-US" dirty="0">
              <a:latin typeface="Arial" pitchFamily="34" charset="0"/>
              <a:ea typeface="ＭＳ Ｐゴシック" pitchFamily="34" charset="-128"/>
            </a:endParaRPr>
          </a:p>
        </p:txBody>
      </p:sp>
      <p:sp>
        <p:nvSpPr>
          <p:cNvPr id="2" name="Date Placeholder 1">
            <a:extLst>
              <a:ext uri="{FF2B5EF4-FFF2-40B4-BE49-F238E27FC236}">
                <a16:creationId xmlns:a16="http://schemas.microsoft.com/office/drawing/2014/main" id="{ACAE3F1B-7DB3-4C24-81ED-F708209B9F12}"/>
              </a:ext>
            </a:extLst>
          </p:cNvPr>
          <p:cNvSpPr>
            <a:spLocks noGrp="1"/>
          </p:cNvSpPr>
          <p:nvPr>
            <p:ph type="dt" idx="1"/>
          </p:nvPr>
        </p:nvSpPr>
        <p:spPr/>
        <p:txBody>
          <a:bodyPr/>
          <a:lstStyle/>
          <a:p>
            <a:pPr>
              <a:defRPr/>
            </a:pPr>
            <a:endParaRPr lang="en-US" dirty="0"/>
          </a:p>
        </p:txBody>
      </p:sp>
      <p:sp>
        <p:nvSpPr>
          <p:cNvPr id="3" name="Footer Placeholder 2">
            <a:extLst>
              <a:ext uri="{FF2B5EF4-FFF2-40B4-BE49-F238E27FC236}">
                <a16:creationId xmlns:a16="http://schemas.microsoft.com/office/drawing/2014/main" id="{FE0B6018-2356-4049-A5DB-54D315A7E0A0}"/>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32711119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a:ln/>
        </p:spPr>
      </p:sp>
      <p:sp>
        <p:nvSpPr>
          <p:cNvPr id="107523" name="Notes Placeholder 2"/>
          <p:cNvSpPr>
            <a:spLocks noGrp="1"/>
          </p:cNvSpPr>
          <p:nvPr>
            <p:ph type="body" idx="1"/>
          </p:nvPr>
        </p:nvSpPr>
        <p:spPr>
          <a:noFill/>
          <a:ln/>
        </p:spPr>
        <p:txBody>
          <a:bodyPr/>
          <a:lstStyle/>
          <a:p>
            <a:r>
              <a:rPr lang="en-US" altLang="en-US">
                <a:latin typeface="Arial" pitchFamily="34" charset="0"/>
                <a:ea typeface="ＭＳ Ｐゴシック" pitchFamily="34" charset="-128"/>
              </a:rPr>
              <a:t>The Arid West </a:t>
            </a:r>
          </a:p>
          <a:p>
            <a:r>
              <a:rPr lang="en-US" altLang="en-US">
                <a:latin typeface="Arial" pitchFamily="34" charset="0"/>
                <a:ea typeface="ＭＳ Ｐゴシック" pitchFamily="34" charset="-128"/>
              </a:rPr>
              <a:t>http://geofreekz.files.wordpress.com/2008/10/hydrologic_cycle.gif</a:t>
            </a:r>
          </a:p>
        </p:txBody>
      </p:sp>
      <p:sp>
        <p:nvSpPr>
          <p:cNvPr id="107524" name="Slide Number Placeholder 3"/>
          <p:cNvSpPr>
            <a:spLocks noGrp="1"/>
          </p:cNvSpPr>
          <p:nvPr>
            <p:ph type="sldNum" sz="quarter" idx="5"/>
          </p:nvPr>
        </p:nvSpPr>
        <p:spPr>
          <a:noFill/>
        </p:spPr>
        <p:txBody>
          <a:bodyPr/>
          <a:lstStyle/>
          <a:p>
            <a:pPr defTabSz="959947"/>
            <a:fld id="{327FF725-67EF-4FA5-A390-769BB4E8CF29}" type="slidenum">
              <a:rPr lang="en-US" altLang="en-US" smtClean="0">
                <a:latin typeface="Arial" pitchFamily="34" charset="0"/>
                <a:ea typeface="ＭＳ Ｐゴシック" pitchFamily="34" charset="-128"/>
              </a:rPr>
              <a:pPr defTabSz="959947"/>
              <a:t>36</a:t>
            </a:fld>
            <a:endParaRPr lang="en-US" altLang="en-US" dirty="0">
              <a:latin typeface="Arial" pitchFamily="34" charset="0"/>
              <a:ea typeface="ＭＳ Ｐゴシック" pitchFamily="34" charset="-128"/>
            </a:endParaRPr>
          </a:p>
        </p:txBody>
      </p:sp>
      <p:sp>
        <p:nvSpPr>
          <p:cNvPr id="2" name="Date Placeholder 1">
            <a:extLst>
              <a:ext uri="{FF2B5EF4-FFF2-40B4-BE49-F238E27FC236}">
                <a16:creationId xmlns:a16="http://schemas.microsoft.com/office/drawing/2014/main" id="{107680EE-4759-4CF1-9C0B-B00D007F9F63}"/>
              </a:ext>
            </a:extLst>
          </p:cNvPr>
          <p:cNvSpPr>
            <a:spLocks noGrp="1"/>
          </p:cNvSpPr>
          <p:nvPr>
            <p:ph type="dt" idx="1"/>
          </p:nvPr>
        </p:nvSpPr>
        <p:spPr/>
        <p:txBody>
          <a:bodyPr/>
          <a:lstStyle/>
          <a:p>
            <a:pPr>
              <a:defRPr/>
            </a:pPr>
            <a:endParaRPr lang="en-US" dirty="0"/>
          </a:p>
        </p:txBody>
      </p:sp>
      <p:sp>
        <p:nvSpPr>
          <p:cNvPr id="3" name="Footer Placeholder 2">
            <a:extLst>
              <a:ext uri="{FF2B5EF4-FFF2-40B4-BE49-F238E27FC236}">
                <a16:creationId xmlns:a16="http://schemas.microsoft.com/office/drawing/2014/main" id="{B5F272E0-A774-4C74-82F7-7B7A5C8FF359}"/>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1547641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37</a:t>
            </a:fld>
            <a:endParaRPr lang="en-US"/>
          </a:p>
        </p:txBody>
      </p:sp>
      <p:sp>
        <p:nvSpPr>
          <p:cNvPr id="5" name="Date Placeholder 4">
            <a:extLst>
              <a:ext uri="{FF2B5EF4-FFF2-40B4-BE49-F238E27FC236}">
                <a16:creationId xmlns:a16="http://schemas.microsoft.com/office/drawing/2014/main" id="{656970C0-9A4F-4D44-9580-A75B23E4E87A}"/>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37006E11-83A7-4062-A52E-8438BA5684EA}"/>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3942268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EMA get</a:t>
            </a:r>
            <a:r>
              <a:rPr lang="en-US" baseline="0" dirty="0"/>
              <a:t>s a more successful fit when censoring several more values.  It needs a more aggressive low outlier censoring threshold</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38</a:t>
            </a:fld>
            <a:endParaRPr lang="en-US"/>
          </a:p>
        </p:txBody>
      </p:sp>
      <p:sp>
        <p:nvSpPr>
          <p:cNvPr id="5" name="Date Placeholder 4">
            <a:extLst>
              <a:ext uri="{FF2B5EF4-FFF2-40B4-BE49-F238E27FC236}">
                <a16:creationId xmlns:a16="http://schemas.microsoft.com/office/drawing/2014/main" id="{C577E0DE-C883-4C6E-9E95-4498907803DE}"/>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56C7F245-D2AE-42C7-975C-F7BD46E2AA1A}"/>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381476296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The Multiple</a:t>
            </a:r>
            <a:r>
              <a:rPr lang="en-US" baseline="0" dirty="0"/>
              <a:t> Grubbs-Beck MGB test censors even more values.  The fit is good, but it is up to the analyst to check the sensitivity to the censoring threshold to see if a more defensible value can be chosen while still maintaining a good fit.</a:t>
            </a:r>
          </a:p>
          <a:p>
            <a:endParaRPr lang="en-US" baseline="0" dirty="0"/>
          </a:p>
          <a:p>
            <a:r>
              <a:rPr lang="en-US" baseline="0" dirty="0"/>
              <a:t>The important aspect there is that that MGB test will result in a good fit in the first compute of the data set.</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39</a:t>
            </a:fld>
            <a:endParaRPr lang="en-US"/>
          </a:p>
        </p:txBody>
      </p:sp>
      <p:sp>
        <p:nvSpPr>
          <p:cNvPr id="5" name="Date Placeholder 4">
            <a:extLst>
              <a:ext uri="{FF2B5EF4-FFF2-40B4-BE49-F238E27FC236}">
                <a16:creationId xmlns:a16="http://schemas.microsoft.com/office/drawing/2014/main" id="{7726790A-01A2-47A0-97D1-057C7483F996}"/>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3E801CBC-FBA1-4EFA-9E5D-52586C2ADC42}"/>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1652442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4025" y="719138"/>
            <a:ext cx="6391275" cy="3595687"/>
          </a:xfrm>
        </p:spPr>
      </p:sp>
      <p:sp>
        <p:nvSpPr>
          <p:cNvPr id="3" name="Notes Placeholder 2"/>
          <p:cNvSpPr>
            <a:spLocks noGrp="1"/>
          </p:cNvSpPr>
          <p:nvPr>
            <p:ph type="body" idx="1"/>
          </p:nvPr>
        </p:nvSpPr>
        <p:spPr/>
        <p:txBody>
          <a:bodyPr>
            <a:normAutofit/>
          </a:bodyPr>
          <a:lstStyle/>
          <a:p>
            <a:r>
              <a:rPr lang="en-US" dirty="0"/>
              <a:t>Here,</a:t>
            </a:r>
            <a:r>
              <a:rPr lang="en-US" baseline="0" dirty="0"/>
              <a:t> largest event would be 1000 year event (or so) on red B17B curve.  EMA curve says 200 year event</a:t>
            </a:r>
          </a:p>
          <a:p>
            <a:endParaRPr lang="en-US" baseline="0" dirty="0"/>
          </a:p>
          <a:p>
            <a:r>
              <a:rPr lang="en-US" baseline="0" dirty="0"/>
              <a:t>In this case, the MGB test and the censoring of many PILFs results in a higher upper end.</a:t>
            </a:r>
            <a:endParaRPr lang="en-US" dirty="0"/>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40</a:t>
            </a:fld>
            <a:endParaRPr lang="en-US"/>
          </a:p>
        </p:txBody>
      </p:sp>
      <p:sp>
        <p:nvSpPr>
          <p:cNvPr id="5" name="Date Placeholder 4">
            <a:extLst>
              <a:ext uri="{FF2B5EF4-FFF2-40B4-BE49-F238E27FC236}">
                <a16:creationId xmlns:a16="http://schemas.microsoft.com/office/drawing/2014/main" id="{60D8D0FA-6C0B-4905-92F3-93F3A52CADFA}"/>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A666F709-D524-428A-BF76-4F0E3D9A21C1}"/>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154581589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4025" y="719138"/>
            <a:ext cx="6391275" cy="3595687"/>
          </a:xfrm>
        </p:spPr>
      </p:sp>
      <p:sp>
        <p:nvSpPr>
          <p:cNvPr id="3" name="Notes Placeholder 2"/>
          <p:cNvSpPr>
            <a:spLocks noGrp="1"/>
          </p:cNvSpPr>
          <p:nvPr>
            <p:ph type="body" idx="1"/>
          </p:nvPr>
        </p:nvSpPr>
        <p:spPr/>
        <p:txBody>
          <a:bodyPr>
            <a:normAutofit/>
          </a:bodyPr>
          <a:lstStyle/>
          <a:p>
            <a:r>
              <a:rPr lang="en-US" dirty="0"/>
              <a:t>What’s </a:t>
            </a:r>
            <a:r>
              <a:rPr lang="en-US" dirty="0" err="1"/>
              <a:t>probabilty</a:t>
            </a:r>
            <a:r>
              <a:rPr lang="en-US" dirty="0"/>
              <a:t> that 3</a:t>
            </a:r>
            <a:r>
              <a:rPr lang="en-US" baseline="0" dirty="0"/>
              <a:t> largest events in 100 years do not exceed the 20 year flow?  (B17B fit says this.)  Compute using binomial…</a:t>
            </a:r>
          </a:p>
          <a:p>
            <a:endParaRPr lang="en-US" baseline="0" dirty="0"/>
          </a:p>
          <a:p>
            <a:pPr defTabSz="912804">
              <a:defRPr/>
            </a:pPr>
            <a:r>
              <a:rPr lang="en-US" baseline="0" dirty="0"/>
              <a:t>In this case, the MGB test and the censoring of many PILFs results in a lower upper end.</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41</a:t>
            </a:fld>
            <a:endParaRPr lang="en-US"/>
          </a:p>
        </p:txBody>
      </p:sp>
      <p:sp>
        <p:nvSpPr>
          <p:cNvPr id="5" name="Date Placeholder 4">
            <a:extLst>
              <a:ext uri="{FF2B5EF4-FFF2-40B4-BE49-F238E27FC236}">
                <a16:creationId xmlns:a16="http://schemas.microsoft.com/office/drawing/2014/main" id="{1F7D1DA6-0434-42DF-9B9A-0B7D2F53613F}"/>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6741BC43-D82B-4D44-A3D6-BF0A7752ADB9}"/>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8765161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4</a:t>
            </a:fld>
            <a:endParaRPr lang="en-US"/>
          </a:p>
        </p:txBody>
      </p:sp>
      <p:sp>
        <p:nvSpPr>
          <p:cNvPr id="5" name="Date Placeholder 4">
            <a:extLst>
              <a:ext uri="{FF2B5EF4-FFF2-40B4-BE49-F238E27FC236}">
                <a16:creationId xmlns:a16="http://schemas.microsoft.com/office/drawing/2014/main" id="{22426990-1973-495E-B5AD-E68F4CCFD787}"/>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4FD9BB2D-7BA3-40B0-891E-6D7DD4370244}"/>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1065364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42</a:t>
            </a:fld>
            <a:endParaRPr lang="en-US"/>
          </a:p>
        </p:txBody>
      </p:sp>
      <p:sp>
        <p:nvSpPr>
          <p:cNvPr id="5" name="Date Placeholder 4">
            <a:extLst>
              <a:ext uri="{FF2B5EF4-FFF2-40B4-BE49-F238E27FC236}">
                <a16:creationId xmlns:a16="http://schemas.microsoft.com/office/drawing/2014/main" id="{B6EC9550-2351-43B3-835F-83709648BFE6}"/>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66114CB5-01D3-46B6-AEED-720381630EA2}"/>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30705785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43</a:t>
            </a:fld>
            <a:endParaRPr lang="en-US"/>
          </a:p>
        </p:txBody>
      </p:sp>
      <p:sp>
        <p:nvSpPr>
          <p:cNvPr id="5" name="Date Placeholder 4">
            <a:extLst>
              <a:ext uri="{FF2B5EF4-FFF2-40B4-BE49-F238E27FC236}">
                <a16:creationId xmlns:a16="http://schemas.microsoft.com/office/drawing/2014/main" id="{CD9BFBE4-8A29-43A1-AB75-64BED6E0306D}"/>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979798C3-588C-4128-92E9-1322EE890B8B}"/>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04437910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Outliers</a:t>
            </a:r>
            <a:r>
              <a:rPr lang="en-US" baseline="0" dirty="0"/>
              <a:t> are values that are notably different from the rest of the data.  B17B used a Grubbs-Beck test for both high and low outliers.</a:t>
            </a:r>
          </a:p>
          <a:p>
            <a:endParaRPr lang="en-US" baseline="0" dirty="0"/>
          </a:p>
          <a:p>
            <a:r>
              <a:rPr lang="en-US" baseline="0" dirty="0"/>
              <a:t>Bulletin 17C doesn’t designate high outliers at all.  But there is still a suggestion to seek historical and paleo information if its available.</a:t>
            </a:r>
          </a:p>
          <a:p>
            <a:endParaRPr lang="en-US" baseline="0"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44</a:t>
            </a:fld>
            <a:endParaRPr lang="en-US"/>
          </a:p>
        </p:txBody>
      </p:sp>
      <p:sp>
        <p:nvSpPr>
          <p:cNvPr id="5" name="Date Placeholder 4">
            <a:extLst>
              <a:ext uri="{FF2B5EF4-FFF2-40B4-BE49-F238E27FC236}">
                <a16:creationId xmlns:a16="http://schemas.microsoft.com/office/drawing/2014/main" id="{29F3365F-8DFE-4C55-AA0C-59524D171151}"/>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CFFFDB51-FB7A-41C6-851B-1BB2C428B5A0}"/>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369899701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45</a:t>
            </a:fld>
            <a:endParaRPr lang="en-US"/>
          </a:p>
        </p:txBody>
      </p:sp>
      <p:sp>
        <p:nvSpPr>
          <p:cNvPr id="5" name="Date Placeholder 4">
            <a:extLst>
              <a:ext uri="{FF2B5EF4-FFF2-40B4-BE49-F238E27FC236}">
                <a16:creationId xmlns:a16="http://schemas.microsoft.com/office/drawing/2014/main" id="{B253B964-0346-4EBF-A0E6-1A0656AD8D0A}"/>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3A92EB7D-5EF9-4F8D-A85C-109E086BD609}"/>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18338064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3" name="Rectangle 6"/>
          <p:cNvSpPr>
            <a:spLocks noGrp="1" noChangeArrowheads="1"/>
          </p:cNvSpPr>
          <p:nvPr>
            <p:ph type="ftr" sz="quarter" idx="4"/>
          </p:nvPr>
        </p:nvSpPr>
        <p:spPr>
          <a:noFill/>
        </p:spPr>
        <p:txBody>
          <a:bodyPr/>
          <a:lstStyle/>
          <a:p>
            <a:pPr defTabSz="919007"/>
            <a:r>
              <a:rPr lang="en-US" sz="1000">
                <a:ea typeface="ＭＳ Ｐゴシック" pitchFamily="34" charset="-128"/>
              </a:rPr>
              <a:t>Lecture 2.5  Outliers and Historical</a:t>
            </a:r>
            <a:endParaRPr lang="en-US" sz="1000" dirty="0">
              <a:ea typeface="ＭＳ Ｐゴシック" pitchFamily="34" charset="-128"/>
            </a:endParaRPr>
          </a:p>
        </p:txBody>
      </p:sp>
      <p:sp>
        <p:nvSpPr>
          <p:cNvPr id="138244" name="Rectangle 7"/>
          <p:cNvSpPr>
            <a:spLocks noGrp="1" noChangeArrowheads="1"/>
          </p:cNvSpPr>
          <p:nvPr>
            <p:ph type="sldNum" sz="quarter" idx="5"/>
          </p:nvPr>
        </p:nvSpPr>
        <p:spPr>
          <a:xfrm>
            <a:off x="3963758" y="8817921"/>
            <a:ext cx="3032347" cy="464186"/>
          </a:xfrm>
          <a:prstGeom prst="rect">
            <a:avLst/>
          </a:prstGeom>
          <a:noFill/>
        </p:spPr>
        <p:txBody>
          <a:bodyPr/>
          <a:lstStyle/>
          <a:p>
            <a:pPr defTabSz="919007"/>
            <a:fld id="{2F8180C9-90B0-403A-81E6-BEC1C65F496E}" type="slidenum">
              <a:rPr lang="en-US" sz="1000">
                <a:ea typeface="ＭＳ Ｐゴシック" pitchFamily="34" charset="-128"/>
              </a:rPr>
              <a:pPr defTabSz="919007"/>
              <a:t>46</a:t>
            </a:fld>
            <a:endParaRPr lang="en-US" sz="1000" dirty="0">
              <a:ea typeface="ＭＳ Ｐゴシック" pitchFamily="34" charset="-128"/>
            </a:endParaRPr>
          </a:p>
        </p:txBody>
      </p:sp>
      <p:sp>
        <p:nvSpPr>
          <p:cNvPr id="138245" name="Rectangle 2"/>
          <p:cNvSpPr>
            <a:spLocks noGrp="1" noRot="1" noChangeAspect="1" noChangeArrowheads="1" noTextEdit="1"/>
          </p:cNvSpPr>
          <p:nvPr>
            <p:ph type="sldImg"/>
          </p:nvPr>
        </p:nvSpPr>
        <p:spPr>
          <a:xfrm>
            <a:off x="406400" y="696913"/>
            <a:ext cx="6197600" cy="3486150"/>
          </a:xfrm>
          <a:solidFill>
            <a:srgbClr val="FFFFFF"/>
          </a:solidFill>
          <a:ln/>
        </p:spPr>
      </p:sp>
      <p:sp>
        <p:nvSpPr>
          <p:cNvPr id="138246" name="Rectangle 3"/>
          <p:cNvSpPr>
            <a:spLocks noGrp="1" noChangeArrowheads="1"/>
          </p:cNvSpPr>
          <p:nvPr>
            <p:ph type="body" idx="1"/>
          </p:nvPr>
        </p:nvSpPr>
        <p:spPr>
          <a:xfrm>
            <a:off x="931763" y="4408816"/>
            <a:ext cx="5134199" cy="4178941"/>
          </a:xfrm>
          <a:solidFill>
            <a:srgbClr val="FFFFFF"/>
          </a:solidFill>
          <a:ln>
            <a:solidFill>
              <a:srgbClr val="000000"/>
            </a:solidFill>
          </a:ln>
        </p:spPr>
        <p:txBody>
          <a:bodyPr lIns="92130" tIns="46064" rIns="92130" bIns="46064"/>
          <a:lstStyle/>
          <a:p>
            <a:r>
              <a:rPr lang="en-US" dirty="0">
                <a:ea typeface="ＭＳ Ｐゴシック" pitchFamily="34" charset="-128"/>
              </a:rPr>
              <a:t>Historical information might be a</a:t>
            </a:r>
            <a:r>
              <a:rPr lang="en-US" baseline="0" dirty="0">
                <a:ea typeface="ＭＳ Ｐゴシック" pitchFamily="34" charset="-128"/>
              </a:rPr>
              <a:t> newspaper article, such as this one about a flood on the Ohio River in 1907.  The article also mentions it being the worst flood since the 1884 flood, so that provides an additional piece of information about the minimum return period of the 1907 flood.</a:t>
            </a:r>
            <a:endParaRPr lang="en-US" dirty="0">
              <a:ea typeface="ＭＳ Ｐゴシック" pitchFamily="34" charset="-128"/>
            </a:endParaRPr>
          </a:p>
        </p:txBody>
      </p:sp>
      <p:sp>
        <p:nvSpPr>
          <p:cNvPr id="2" name="Date Placeholder 1">
            <a:extLst>
              <a:ext uri="{FF2B5EF4-FFF2-40B4-BE49-F238E27FC236}">
                <a16:creationId xmlns:a16="http://schemas.microsoft.com/office/drawing/2014/main" id="{862877CD-7B67-4A16-8888-8788DFE344F0}"/>
              </a:ext>
            </a:extLst>
          </p:cNvPr>
          <p:cNvSpPr>
            <a:spLocks noGrp="1"/>
          </p:cNvSpPr>
          <p:nvPr>
            <p:ph type="dt" idx="1"/>
          </p:nvPr>
        </p:nvSpPr>
        <p:spPr/>
        <p:txBody>
          <a:bodyPr/>
          <a:lstStyle/>
          <a:p>
            <a:pPr>
              <a:defRPr/>
            </a:pPr>
            <a:endParaRPr lang="en-US" dirty="0"/>
          </a:p>
        </p:txBody>
      </p:sp>
    </p:spTree>
    <p:extLst>
      <p:ext uri="{BB962C8B-B14F-4D97-AF65-F5344CB8AC3E}">
        <p14:creationId xmlns:p14="http://schemas.microsoft.com/office/powerpoint/2010/main" val="153146036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p:spPr>
        <p:txBody>
          <a:bodyPr/>
          <a:lstStyle/>
          <a:p>
            <a:fld id="{27A9B6DA-3883-40E3-A589-271E510BB806}" type="slidenum">
              <a:rPr lang="en-US" smtClean="0"/>
              <a:pPr/>
              <a:t>47</a:t>
            </a:fld>
            <a:endParaRPr lang="en-US"/>
          </a:p>
        </p:txBody>
      </p:sp>
      <p:sp>
        <p:nvSpPr>
          <p:cNvPr id="137219" name="Rectangle 2"/>
          <p:cNvSpPr>
            <a:spLocks noGrp="1" noRot="1" noChangeAspect="1" noChangeArrowheads="1" noTextEdit="1"/>
          </p:cNvSpPr>
          <p:nvPr>
            <p:ph type="sldImg"/>
          </p:nvPr>
        </p:nvSpPr>
        <p:spPr>
          <a:ln/>
        </p:spPr>
      </p:sp>
      <p:sp>
        <p:nvSpPr>
          <p:cNvPr id="13722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88931656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itchFamily="34" charset="0"/>
              <a:buChar char="•"/>
            </a:pPr>
            <a:r>
              <a:rPr lang="en-US" dirty="0"/>
              <a:t> Post Flood Reports are oftentimes prepared following major flood events.  Information within these reports can be used for a multitude of purposes.</a:t>
            </a:r>
          </a:p>
          <a:p>
            <a:pPr>
              <a:buFont typeface="Arial" pitchFamily="34" charset="0"/>
              <a:buChar char="•"/>
            </a:pPr>
            <a:endParaRPr lang="en-US" dirty="0"/>
          </a:p>
          <a:p>
            <a:pPr>
              <a:buFont typeface="Arial" pitchFamily="34" charset="0"/>
              <a:buChar char="•"/>
            </a:pPr>
            <a:r>
              <a:rPr lang="en-US" dirty="0"/>
              <a:t>These reports are available through a multitude of sources ranging from the U.S. Geological Survey, USACE districts, Bureau of Reclamation, state agencies, etc.</a:t>
            </a:r>
          </a:p>
          <a:p>
            <a:pPr>
              <a:buFont typeface="Arial" pitchFamily="34" charset="0"/>
              <a:buChar char="•"/>
            </a:pPr>
            <a:endParaRPr lang="en-US" dirty="0"/>
          </a:p>
          <a:p>
            <a:pPr>
              <a:buFont typeface="Arial" pitchFamily="34" charset="0"/>
              <a:buChar char="•"/>
            </a:pPr>
            <a:r>
              <a:rPr lang="en-US" dirty="0"/>
              <a:t> Google is your friend when searching for these types of documents.</a:t>
            </a:r>
          </a:p>
          <a:p>
            <a:pPr>
              <a:buFont typeface="Arial" pitchFamily="34" charset="0"/>
              <a:buChar char="•"/>
            </a:pPr>
            <a:endParaRPr lang="en-US" dirty="0"/>
          </a:p>
          <a:p>
            <a:pPr defTabSz="912804" eaLnBrk="1" fontAlgn="auto" hangingPunct="1">
              <a:spcBef>
                <a:spcPts val="0"/>
              </a:spcBef>
              <a:spcAft>
                <a:spcPts val="0"/>
              </a:spcAft>
              <a:buFont typeface="Arial" pitchFamily="34" charset="0"/>
              <a:buChar char="•"/>
              <a:defRPr/>
            </a:pPr>
            <a:r>
              <a:rPr lang="en-US" dirty="0"/>
              <a:t> The following slides present just a small sample of the information that is usually contained within these publications.  Getting copies of them and doing research is a MUST!</a:t>
            </a:r>
          </a:p>
        </p:txBody>
      </p:sp>
      <p:sp>
        <p:nvSpPr>
          <p:cNvPr id="4" name="Date Placeholder 3"/>
          <p:cNvSpPr>
            <a:spLocks noGrp="1"/>
          </p:cNvSpPr>
          <p:nvPr>
            <p:ph type="dt" idx="10"/>
          </p:nvPr>
        </p:nvSpPr>
        <p:spPr/>
        <p:txBody>
          <a:bodyPr/>
          <a:lstStyle/>
          <a:p>
            <a:pPr>
              <a:defRPr/>
            </a:pPr>
            <a:endParaRPr lang="en-US"/>
          </a:p>
        </p:txBody>
      </p:sp>
      <p:sp>
        <p:nvSpPr>
          <p:cNvPr id="5" name="Footer Placeholder 4">
            <a:extLst>
              <a:ext uri="{FF2B5EF4-FFF2-40B4-BE49-F238E27FC236}">
                <a16:creationId xmlns:a16="http://schemas.microsoft.com/office/drawing/2014/main" id="{3696FD46-3295-4A28-A645-469CFE3BC225}"/>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348524566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itchFamily="34" charset="0"/>
              <a:buChar char="•"/>
            </a:pPr>
            <a:r>
              <a:rPr lang="en-US" sz="1200" dirty="0"/>
              <a:t>Post Flood Reports will usually </a:t>
            </a:r>
            <a:r>
              <a:rPr lang="en-US" sz="1200" baseline="0" dirty="0"/>
              <a:t>contain pictures and textural depictions of flooding conditions, antecedent conditions, operations at reservoirs, timelines of events, etc.</a:t>
            </a:r>
          </a:p>
          <a:p>
            <a:pPr>
              <a:buFont typeface="Arial" pitchFamily="34" charset="0"/>
              <a:buChar char="•"/>
            </a:pPr>
            <a:endParaRPr lang="en-US" sz="1200" baseline="0" dirty="0"/>
          </a:p>
          <a:p>
            <a:pPr>
              <a:buFont typeface="Arial" pitchFamily="34" charset="0"/>
              <a:buChar char="•"/>
            </a:pPr>
            <a:r>
              <a:rPr lang="en-US" sz="1200" baseline="0" dirty="0"/>
              <a:t> This information can be used to inform flow- and volume-frequency analyses, recreate conditions w/in a hydrologic model, etc.</a:t>
            </a:r>
          </a:p>
          <a:p>
            <a:pPr>
              <a:buFont typeface="Arial" pitchFamily="34" charset="0"/>
              <a:buChar char="•"/>
            </a:pPr>
            <a:endParaRPr lang="en-US" sz="1200" baseline="0" dirty="0"/>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a:t> For instance, the highlighted sections can be used to inform the selection of perception thresholds to extend and/or fill in missing information for flow- and volume-frequency analyses.</a:t>
            </a:r>
            <a:endParaRPr lang="en-US" sz="1200" dirty="0"/>
          </a:p>
        </p:txBody>
      </p:sp>
      <p:sp>
        <p:nvSpPr>
          <p:cNvPr id="4" name="Date Placeholder 3"/>
          <p:cNvSpPr>
            <a:spLocks noGrp="1"/>
          </p:cNvSpPr>
          <p:nvPr>
            <p:ph type="dt" idx="10"/>
          </p:nvPr>
        </p:nvSpPr>
        <p:spPr/>
        <p:txBody>
          <a:bodyPr/>
          <a:lstStyle/>
          <a:p>
            <a:pPr>
              <a:defRPr/>
            </a:pPr>
            <a:r>
              <a:rPr lang="en-US"/>
              <a:t>Lecture 3.1</a:t>
            </a:r>
          </a:p>
        </p:txBody>
      </p:sp>
    </p:spTree>
    <p:extLst>
      <p:ext uri="{BB962C8B-B14F-4D97-AF65-F5344CB8AC3E}">
        <p14:creationId xmlns:p14="http://schemas.microsoft.com/office/powerpoint/2010/main" val="344277537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of historical information shown as high water marks – going back to the year 651.</a:t>
            </a:r>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50</a:t>
            </a:fld>
            <a:endParaRPr lang="en-US"/>
          </a:p>
        </p:txBody>
      </p:sp>
      <p:sp>
        <p:nvSpPr>
          <p:cNvPr id="5" name="Date Placeholder 4">
            <a:extLst>
              <a:ext uri="{FF2B5EF4-FFF2-40B4-BE49-F238E27FC236}">
                <a16:creationId xmlns:a16="http://schemas.microsoft.com/office/drawing/2014/main" id="{556A9EDB-E989-4F9A-8CE8-229C5AB4C69B}"/>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1D025BEE-58C5-482D-8F84-75174644A380}"/>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189056597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These are</a:t>
            </a:r>
            <a:r>
              <a:rPr lang="en-US" baseline="0" dirty="0"/>
              <a:t> other forms of historical information.  The flood level sign along the Potomac River shows the levels of the large floods.  </a:t>
            </a:r>
          </a:p>
          <a:p>
            <a:endParaRPr lang="en-US" baseline="0" dirty="0"/>
          </a:p>
          <a:p>
            <a:r>
              <a:rPr lang="en-US" baseline="0" dirty="0"/>
              <a:t>Paleo:  The “schooner” trees in Oregon are physical evidence of a large flood.  A flood large enough to knock over the trees happened, but they lived and sent up new trunks vertically.  By coring and dating the new trunk, we can determine the data of the flood.  This flood is a threshold exceedance, because we only know it was at least to the level of the tree, but not how much higher it was.</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51</a:t>
            </a:fld>
            <a:endParaRPr lang="en-US"/>
          </a:p>
        </p:txBody>
      </p:sp>
      <p:sp>
        <p:nvSpPr>
          <p:cNvPr id="5" name="Date Placeholder 4">
            <a:extLst>
              <a:ext uri="{FF2B5EF4-FFF2-40B4-BE49-F238E27FC236}">
                <a16:creationId xmlns:a16="http://schemas.microsoft.com/office/drawing/2014/main" id="{A06A0E4F-B4C6-4E72-AAD9-07953842D954}"/>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55E5FB86-4D18-4B8D-8355-E35E0CE82723}"/>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552547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Sometimes the gage is out of service</a:t>
            </a:r>
            <a:r>
              <a:rPr lang="en-US" baseline="0" dirty="0"/>
              <a:t> causing missing years.  If there were known to be relevant flow values (floods) during that time, they should be investigated.   But if nothing is known, B17B just closed the record around those years to make a single record of before and after.  </a:t>
            </a:r>
          </a:p>
          <a:p>
            <a:r>
              <a:rPr lang="en-US" baseline="0" dirty="0"/>
              <a:t>The same result can be achieved with B17C by assuming a perception threshold range of infinity to infinity.  But if you can say that large events would have been noted, and define a perception threshold, can use a flow range for the missing years.</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5</a:t>
            </a:fld>
            <a:endParaRPr lang="en-US"/>
          </a:p>
        </p:txBody>
      </p:sp>
      <p:sp>
        <p:nvSpPr>
          <p:cNvPr id="5" name="Date Placeholder 4">
            <a:extLst>
              <a:ext uri="{FF2B5EF4-FFF2-40B4-BE49-F238E27FC236}">
                <a16:creationId xmlns:a16="http://schemas.microsoft.com/office/drawing/2014/main" id="{60CD7499-F89D-40AC-9C6C-5F8830C355A1}"/>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80F8EC0A-91FB-484D-AD93-CB9ADF5166D3}"/>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425593882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Rectangle 6"/>
          <p:cNvSpPr>
            <a:spLocks noGrp="1" noChangeArrowheads="1"/>
          </p:cNvSpPr>
          <p:nvPr>
            <p:ph type="ftr" sz="quarter" idx="4"/>
          </p:nvPr>
        </p:nvSpPr>
        <p:spPr>
          <a:noFill/>
        </p:spPr>
        <p:txBody>
          <a:bodyPr/>
          <a:lstStyle/>
          <a:p>
            <a:pPr defTabSz="919007"/>
            <a:r>
              <a:rPr lang="en-US" sz="1000">
                <a:ea typeface="ＭＳ Ｐゴシック" pitchFamily="34" charset="-128"/>
              </a:rPr>
              <a:t>Lecture 2.5  Outliers and Historical</a:t>
            </a:r>
            <a:endParaRPr lang="en-US" sz="1000" dirty="0">
              <a:ea typeface="ＭＳ Ｐゴシック" pitchFamily="34" charset="-128"/>
            </a:endParaRPr>
          </a:p>
        </p:txBody>
      </p:sp>
      <p:sp>
        <p:nvSpPr>
          <p:cNvPr id="139268" name="Rectangle 7"/>
          <p:cNvSpPr>
            <a:spLocks noGrp="1" noChangeArrowheads="1"/>
          </p:cNvSpPr>
          <p:nvPr>
            <p:ph type="sldNum" sz="quarter" idx="5"/>
          </p:nvPr>
        </p:nvSpPr>
        <p:spPr>
          <a:xfrm>
            <a:off x="3963758" y="8817921"/>
            <a:ext cx="3032347" cy="464186"/>
          </a:xfrm>
          <a:prstGeom prst="rect">
            <a:avLst/>
          </a:prstGeom>
          <a:noFill/>
        </p:spPr>
        <p:txBody>
          <a:bodyPr/>
          <a:lstStyle/>
          <a:p>
            <a:pPr defTabSz="919007"/>
            <a:fld id="{16691A29-1683-489D-BE27-FD2EDA265B6E}" type="slidenum">
              <a:rPr lang="en-US" sz="1000">
                <a:ea typeface="ＭＳ Ｐゴシック" pitchFamily="34" charset="-128"/>
              </a:rPr>
              <a:pPr defTabSz="919007"/>
              <a:t>52</a:t>
            </a:fld>
            <a:endParaRPr lang="en-US" sz="1000" dirty="0">
              <a:ea typeface="ＭＳ Ｐゴシック" pitchFamily="34" charset="-128"/>
            </a:endParaRPr>
          </a:p>
        </p:txBody>
      </p:sp>
      <p:sp>
        <p:nvSpPr>
          <p:cNvPr id="139269" name="Rectangle 2"/>
          <p:cNvSpPr>
            <a:spLocks noGrp="1" noRot="1" noChangeAspect="1" noChangeArrowheads="1" noTextEdit="1"/>
          </p:cNvSpPr>
          <p:nvPr>
            <p:ph type="sldImg"/>
          </p:nvPr>
        </p:nvSpPr>
        <p:spPr>
          <a:xfrm>
            <a:off x="406400" y="696913"/>
            <a:ext cx="6197600" cy="3486150"/>
          </a:xfrm>
          <a:solidFill>
            <a:srgbClr val="FFFFFF"/>
          </a:solidFill>
          <a:ln/>
        </p:spPr>
      </p:sp>
      <p:sp>
        <p:nvSpPr>
          <p:cNvPr id="139270" name="Rectangle 3"/>
          <p:cNvSpPr>
            <a:spLocks noGrp="1" noChangeArrowheads="1"/>
          </p:cNvSpPr>
          <p:nvPr>
            <p:ph type="body" idx="1"/>
          </p:nvPr>
        </p:nvSpPr>
        <p:spPr>
          <a:xfrm>
            <a:off x="931763" y="4408816"/>
            <a:ext cx="5134199" cy="4178941"/>
          </a:xfrm>
          <a:solidFill>
            <a:srgbClr val="FFFFFF"/>
          </a:solidFill>
          <a:ln>
            <a:solidFill>
              <a:srgbClr val="000000"/>
            </a:solidFill>
          </a:ln>
        </p:spPr>
        <p:txBody>
          <a:bodyPr lIns="92130" tIns="46064" rIns="92130" bIns="46064"/>
          <a:lstStyle/>
          <a:p>
            <a:r>
              <a:rPr lang="en-US" dirty="0">
                <a:ea typeface="ＭＳ Ｐゴシック" pitchFamily="34" charset="-128"/>
              </a:rPr>
              <a:t>These are</a:t>
            </a:r>
            <a:r>
              <a:rPr lang="en-US" baseline="0" dirty="0">
                <a:ea typeface="ＭＳ Ｐゴシック" pitchFamily="34" charset="-128"/>
              </a:rPr>
              <a:t> other types of physical evidence of large floods, such as tree scars, slack water deposits and a non-exceedance bound.</a:t>
            </a:r>
            <a:endParaRPr lang="en-US" dirty="0">
              <a:ea typeface="ＭＳ Ｐゴシック" pitchFamily="34" charset="-128"/>
            </a:endParaRPr>
          </a:p>
        </p:txBody>
      </p:sp>
      <p:sp>
        <p:nvSpPr>
          <p:cNvPr id="2" name="Date Placeholder 1">
            <a:extLst>
              <a:ext uri="{FF2B5EF4-FFF2-40B4-BE49-F238E27FC236}">
                <a16:creationId xmlns:a16="http://schemas.microsoft.com/office/drawing/2014/main" id="{59DCB9DA-9043-4713-8898-CFF985CDEFFB}"/>
              </a:ext>
            </a:extLst>
          </p:cNvPr>
          <p:cNvSpPr>
            <a:spLocks noGrp="1"/>
          </p:cNvSpPr>
          <p:nvPr>
            <p:ph type="dt" idx="1"/>
          </p:nvPr>
        </p:nvSpPr>
        <p:spPr/>
        <p:txBody>
          <a:bodyPr/>
          <a:lstStyle/>
          <a:p>
            <a:pPr>
              <a:defRPr/>
            </a:pPr>
            <a:endParaRPr lang="en-US" dirty="0"/>
          </a:p>
        </p:txBody>
      </p:sp>
    </p:spTree>
    <p:extLst>
      <p:ext uri="{BB962C8B-B14F-4D97-AF65-F5344CB8AC3E}">
        <p14:creationId xmlns:p14="http://schemas.microsoft.com/office/powerpoint/2010/main" val="260504171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that includes what Bulletin 17B would have called a high outlier.</a:t>
            </a:r>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53</a:t>
            </a:fld>
            <a:endParaRPr lang="en-US"/>
          </a:p>
        </p:txBody>
      </p:sp>
      <p:sp>
        <p:nvSpPr>
          <p:cNvPr id="5" name="Date Placeholder 4">
            <a:extLst>
              <a:ext uri="{FF2B5EF4-FFF2-40B4-BE49-F238E27FC236}">
                <a16:creationId xmlns:a16="http://schemas.microsoft.com/office/drawing/2014/main" id="{51150122-5D5A-43D5-9D06-1FD7533BB1A7}"/>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4A232CE8-91B4-4851-A23E-CD0B6EA2182C}"/>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01291962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54</a:t>
            </a:fld>
            <a:endParaRPr lang="en-US"/>
          </a:p>
        </p:txBody>
      </p:sp>
      <p:sp>
        <p:nvSpPr>
          <p:cNvPr id="5" name="Date Placeholder 4">
            <a:extLst>
              <a:ext uri="{FF2B5EF4-FFF2-40B4-BE49-F238E27FC236}">
                <a16:creationId xmlns:a16="http://schemas.microsoft.com/office/drawing/2014/main" id="{8B8AC8C7-50AE-4E8A-B2BE-AF60944134B3}"/>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1D699EC7-D791-422F-B792-6499AD9D68F2}"/>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378911056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original data set, the most we can say about the large flow in 1940 is that it’s the largest in 78 years.  The fitted LP3 distribution will make that assumption.  But, the return period of that event is probably greater than 78 years.</a:t>
            </a:r>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55</a:t>
            </a:fld>
            <a:endParaRPr lang="en-US"/>
          </a:p>
        </p:txBody>
      </p:sp>
      <p:sp>
        <p:nvSpPr>
          <p:cNvPr id="5" name="Date Placeholder 4">
            <a:extLst>
              <a:ext uri="{FF2B5EF4-FFF2-40B4-BE49-F238E27FC236}">
                <a16:creationId xmlns:a16="http://schemas.microsoft.com/office/drawing/2014/main" id="{A76BBD24-F622-43DD-A307-B8E4D7ED1AEE}"/>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D4E8EAB7-3D71-41E9-92BA-3CCA99F7D8FE}"/>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43744530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Grubs-Beck test would call this a high outlier, suggesting we seek historical information.</a:t>
            </a:r>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56</a:t>
            </a:fld>
            <a:endParaRPr lang="en-US"/>
          </a:p>
        </p:txBody>
      </p:sp>
      <p:sp>
        <p:nvSpPr>
          <p:cNvPr id="5" name="Date Placeholder 4">
            <a:extLst>
              <a:ext uri="{FF2B5EF4-FFF2-40B4-BE49-F238E27FC236}">
                <a16:creationId xmlns:a16="http://schemas.microsoft.com/office/drawing/2014/main" id="{D8715CCA-AB30-47E8-BF16-757170E44A83}"/>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19465535-2473-4706-8008-A5EF824F3180}"/>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428810980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figure has the simple MoM (Method of Moments) LP3 fit to the gaged data.</a:t>
            </a:r>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57</a:t>
            </a:fld>
            <a:endParaRPr lang="en-US"/>
          </a:p>
        </p:txBody>
      </p:sp>
      <p:sp>
        <p:nvSpPr>
          <p:cNvPr id="5" name="Date Placeholder 4">
            <a:extLst>
              <a:ext uri="{FF2B5EF4-FFF2-40B4-BE49-F238E27FC236}">
                <a16:creationId xmlns:a16="http://schemas.microsoft.com/office/drawing/2014/main" id="{66C6D359-4BE2-4820-B9D8-46E9DEB2B70F}"/>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BBBCD05A-43F7-42CA-BD0A-6C64E457FD4F}"/>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418617432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newspaper article from 1940 says that the flood event is the worst known.  It mentions a dam build in 1867 which has never experienced a worse flood, meaning the 1940 is the largest back to at least 1867.</a:t>
            </a:r>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58</a:t>
            </a:fld>
            <a:endParaRPr lang="en-US"/>
          </a:p>
        </p:txBody>
      </p:sp>
      <p:sp>
        <p:nvSpPr>
          <p:cNvPr id="5" name="Date Placeholder 4">
            <a:extLst>
              <a:ext uri="{FF2B5EF4-FFF2-40B4-BE49-F238E27FC236}">
                <a16:creationId xmlns:a16="http://schemas.microsoft.com/office/drawing/2014/main" id="{98EA3647-453C-4374-A9A6-68C43CF1E90D}"/>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50291C3E-A6E5-405B-8B1E-3A87771DA4D6}"/>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312997483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plotting position of the 1940 event can be adjusted to largest in 143 years.  This adjustment does not change the LP3 fit, but does show visually what assumptions we can make about the 1940 event.</a:t>
            </a:r>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59</a:t>
            </a:fld>
            <a:endParaRPr lang="en-US"/>
          </a:p>
        </p:txBody>
      </p:sp>
      <p:sp>
        <p:nvSpPr>
          <p:cNvPr id="5" name="Date Placeholder 4">
            <a:extLst>
              <a:ext uri="{FF2B5EF4-FFF2-40B4-BE49-F238E27FC236}">
                <a16:creationId xmlns:a16="http://schemas.microsoft.com/office/drawing/2014/main" id="{F9D9284B-F27A-4D60-92B9-FE1C8438C2E6}"/>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29EB0F26-44FE-4139-8525-1709B4D45425}"/>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318095095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LP3 curve adjusted to include 1940 as largest since 1867 has a lower skew and so lower upper end.</a:t>
            </a:r>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60</a:t>
            </a:fld>
            <a:endParaRPr lang="en-US"/>
          </a:p>
        </p:txBody>
      </p:sp>
      <p:sp>
        <p:nvSpPr>
          <p:cNvPr id="5" name="Date Placeholder 4">
            <a:extLst>
              <a:ext uri="{FF2B5EF4-FFF2-40B4-BE49-F238E27FC236}">
                <a16:creationId xmlns:a16="http://schemas.microsoft.com/office/drawing/2014/main" id="{7FFE53EA-C542-4687-B36F-37D476B779A4}"/>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27AAABC7-5D82-4E09-B4A5-25E976FE03F1}"/>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3440671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0763F668-593C-4049-84A1-9A4E944C59F0}" type="slidenum">
              <a:rPr lang="en-US" smtClean="0"/>
              <a:pPr/>
              <a:t>61</a:t>
            </a:fld>
            <a:endParaRPr lang="en-US"/>
          </a:p>
        </p:txBody>
      </p:sp>
      <p:sp>
        <p:nvSpPr>
          <p:cNvPr id="88067" name="Rectangle 2"/>
          <p:cNvSpPr>
            <a:spLocks noGrp="1" noRot="1" noChangeAspect="1" noChangeArrowheads="1" noTextEdit="1"/>
          </p:cNvSpPr>
          <p:nvPr>
            <p:ph type="sldImg"/>
          </p:nvPr>
        </p:nvSpPr>
        <p:spPr>
          <a:xfrm>
            <a:off x="406400" y="696913"/>
            <a:ext cx="6197600" cy="3486150"/>
          </a:xfrm>
          <a:ln/>
        </p:spPr>
      </p:sp>
      <p:sp>
        <p:nvSpPr>
          <p:cNvPr id="88068" name="Rectangle 3"/>
          <p:cNvSpPr>
            <a:spLocks noGrp="1" noChangeArrowheads="1"/>
          </p:cNvSpPr>
          <p:nvPr>
            <p:ph type="body" idx="1"/>
          </p:nvPr>
        </p:nvSpPr>
        <p:spPr>
          <a:xfrm>
            <a:off x="912154" y="4337778"/>
            <a:ext cx="5021294" cy="4108280"/>
          </a:xfrm>
          <a:noFill/>
          <a:ln/>
        </p:spPr>
        <p:txBody>
          <a:bodyPr/>
          <a:lstStyle/>
          <a:p>
            <a:r>
              <a:rPr lang="en-US" dirty="0"/>
              <a:t>Systemat</a:t>
            </a:r>
            <a:r>
              <a:rPr lang="en-US" baseline="0" dirty="0"/>
              <a:t>ic years plus historical years including  some historical events that exceed a perception threshold.</a:t>
            </a:r>
            <a:endParaRPr lang="en-US" dirty="0"/>
          </a:p>
        </p:txBody>
      </p:sp>
      <p:sp>
        <p:nvSpPr>
          <p:cNvPr id="2" name="Date Placeholder 1">
            <a:extLst>
              <a:ext uri="{FF2B5EF4-FFF2-40B4-BE49-F238E27FC236}">
                <a16:creationId xmlns:a16="http://schemas.microsoft.com/office/drawing/2014/main" id="{0FA78948-AABB-482D-9DDE-7D8777F6D495}"/>
              </a:ext>
            </a:extLst>
          </p:cNvPr>
          <p:cNvSpPr>
            <a:spLocks noGrp="1"/>
          </p:cNvSpPr>
          <p:nvPr>
            <p:ph type="dt" idx="1"/>
          </p:nvPr>
        </p:nvSpPr>
        <p:spPr/>
        <p:txBody>
          <a:bodyPr/>
          <a:lstStyle/>
          <a:p>
            <a:pPr>
              <a:defRPr/>
            </a:pPr>
            <a:endParaRPr lang="en-US" dirty="0"/>
          </a:p>
        </p:txBody>
      </p:sp>
      <p:sp>
        <p:nvSpPr>
          <p:cNvPr id="3" name="Footer Placeholder 2">
            <a:extLst>
              <a:ext uri="{FF2B5EF4-FFF2-40B4-BE49-F238E27FC236}">
                <a16:creationId xmlns:a16="http://schemas.microsoft.com/office/drawing/2014/main" id="{3AF99FE5-4EDF-4134-945A-9EAE2E633FA3}"/>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3249969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6</a:t>
            </a:fld>
            <a:endParaRPr lang="en-US"/>
          </a:p>
        </p:txBody>
      </p:sp>
      <p:sp>
        <p:nvSpPr>
          <p:cNvPr id="5" name="Date Placeholder 4">
            <a:extLst>
              <a:ext uri="{FF2B5EF4-FFF2-40B4-BE49-F238E27FC236}">
                <a16:creationId xmlns:a16="http://schemas.microsoft.com/office/drawing/2014/main" id="{83BC6562-EAA3-47AB-B942-3AEDF26F8B95}"/>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8C8D6603-6F70-451D-AA66-5B79021AFC4D}"/>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49910321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2ACD0C0E-32DD-4F78-B055-13057240AEFE}" type="slidenum">
              <a:rPr lang="en-US" smtClean="0"/>
              <a:pPr/>
              <a:t>62</a:t>
            </a:fld>
            <a:endParaRPr lang="en-US"/>
          </a:p>
        </p:txBody>
      </p:sp>
      <p:sp>
        <p:nvSpPr>
          <p:cNvPr id="89091" name="Rectangle 2"/>
          <p:cNvSpPr>
            <a:spLocks noGrp="1" noRot="1" noChangeAspect="1" noChangeArrowheads="1" noTextEdit="1"/>
          </p:cNvSpPr>
          <p:nvPr>
            <p:ph type="sldImg"/>
          </p:nvPr>
        </p:nvSpPr>
        <p:spPr>
          <a:xfrm>
            <a:off x="406400" y="696913"/>
            <a:ext cx="6197600" cy="3486150"/>
          </a:xfrm>
          <a:ln/>
        </p:spPr>
      </p:sp>
      <p:sp>
        <p:nvSpPr>
          <p:cNvPr id="89092" name="Rectangle 3"/>
          <p:cNvSpPr>
            <a:spLocks noGrp="1" noChangeArrowheads="1"/>
          </p:cNvSpPr>
          <p:nvPr>
            <p:ph type="body" idx="1"/>
          </p:nvPr>
        </p:nvSpPr>
        <p:spPr>
          <a:xfrm>
            <a:off x="912154" y="4337778"/>
            <a:ext cx="5021294" cy="4108280"/>
          </a:xfrm>
          <a:noFill/>
          <a:ln/>
        </p:spPr>
        <p:txBody>
          <a:bodyPr/>
          <a:lstStyle/>
          <a:p>
            <a:r>
              <a:rPr lang="en-US" dirty="0"/>
              <a:t>The 17B weighted moments</a:t>
            </a:r>
            <a:r>
              <a:rPr lang="en-US" baseline="0" dirty="0"/>
              <a:t> algorithm used the statistics of the systematic record to represent the unobserved years in the historical period.  This worked very well for a limited historical period.</a:t>
            </a:r>
            <a:endParaRPr lang="en-US" dirty="0"/>
          </a:p>
        </p:txBody>
      </p:sp>
      <p:sp>
        <p:nvSpPr>
          <p:cNvPr id="2" name="Date Placeholder 1">
            <a:extLst>
              <a:ext uri="{FF2B5EF4-FFF2-40B4-BE49-F238E27FC236}">
                <a16:creationId xmlns:a16="http://schemas.microsoft.com/office/drawing/2014/main" id="{CB20ED9A-3E4B-42EA-8681-0190E24E9601}"/>
              </a:ext>
            </a:extLst>
          </p:cNvPr>
          <p:cNvSpPr>
            <a:spLocks noGrp="1"/>
          </p:cNvSpPr>
          <p:nvPr>
            <p:ph type="dt" idx="1"/>
          </p:nvPr>
        </p:nvSpPr>
        <p:spPr/>
        <p:txBody>
          <a:bodyPr/>
          <a:lstStyle/>
          <a:p>
            <a:pPr>
              <a:defRPr/>
            </a:pPr>
            <a:endParaRPr lang="en-US" dirty="0"/>
          </a:p>
        </p:txBody>
      </p:sp>
      <p:sp>
        <p:nvSpPr>
          <p:cNvPr id="3" name="Footer Placeholder 2">
            <a:extLst>
              <a:ext uri="{FF2B5EF4-FFF2-40B4-BE49-F238E27FC236}">
                <a16:creationId xmlns:a16="http://schemas.microsoft.com/office/drawing/2014/main" id="{4316590F-15EE-46F0-AD2D-166C7338B2D9}"/>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55967620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A1E934-BFA0-467B-9990-D69C8D2C1D84}" type="slidenum">
              <a:rPr lang="en-US"/>
              <a:pPr/>
              <a:t>63</a:t>
            </a:fld>
            <a:endParaRPr lang="en-US"/>
          </a:p>
        </p:txBody>
      </p:sp>
      <p:sp>
        <p:nvSpPr>
          <p:cNvPr id="24578" name="Rectangle 2"/>
          <p:cNvSpPr>
            <a:spLocks noGrp="1" noRot="1" noChangeAspect="1" noChangeArrowheads="1" noTextEdit="1"/>
          </p:cNvSpPr>
          <p:nvPr>
            <p:ph type="sldImg"/>
          </p:nvPr>
        </p:nvSpPr>
        <p:spPr>
          <a:xfrm>
            <a:off x="406400" y="696913"/>
            <a:ext cx="6197600" cy="3486150"/>
          </a:xfrm>
          <a:ln/>
        </p:spPr>
      </p:sp>
      <p:sp>
        <p:nvSpPr>
          <p:cNvPr id="24579" name="Rectangle 3"/>
          <p:cNvSpPr>
            <a:spLocks noGrp="1" noChangeArrowheads="1"/>
          </p:cNvSpPr>
          <p:nvPr>
            <p:ph type="body" idx="1"/>
          </p:nvPr>
        </p:nvSpPr>
        <p:spPr>
          <a:xfrm>
            <a:off x="972964" y="4554667"/>
            <a:ext cx="5356047" cy="4313694"/>
          </a:xfrm>
        </p:spPr>
        <p:txBody>
          <a:bodyPr/>
          <a:lstStyle/>
          <a:p>
            <a:r>
              <a:rPr lang="en-US" dirty="0"/>
              <a:t>Bulletin 17C</a:t>
            </a:r>
            <a:r>
              <a:rPr lang="en-US" baseline="0" dirty="0"/>
              <a:t> replaces the unobserved years with a range of flow from 0 to the perception threshold.  This method works better for much longer historical periods from paleo information.</a:t>
            </a:r>
            <a:endParaRPr lang="en-US" dirty="0"/>
          </a:p>
        </p:txBody>
      </p:sp>
      <p:sp>
        <p:nvSpPr>
          <p:cNvPr id="2" name="Date Placeholder 1">
            <a:extLst>
              <a:ext uri="{FF2B5EF4-FFF2-40B4-BE49-F238E27FC236}">
                <a16:creationId xmlns:a16="http://schemas.microsoft.com/office/drawing/2014/main" id="{BF41933D-EDCF-450D-B97F-1BA2C24272FB}"/>
              </a:ext>
            </a:extLst>
          </p:cNvPr>
          <p:cNvSpPr>
            <a:spLocks noGrp="1"/>
          </p:cNvSpPr>
          <p:nvPr>
            <p:ph type="dt" idx="1"/>
          </p:nvPr>
        </p:nvSpPr>
        <p:spPr/>
        <p:txBody>
          <a:bodyPr/>
          <a:lstStyle/>
          <a:p>
            <a:pPr>
              <a:defRPr/>
            </a:pPr>
            <a:endParaRPr lang="en-US" dirty="0"/>
          </a:p>
        </p:txBody>
      </p:sp>
      <p:sp>
        <p:nvSpPr>
          <p:cNvPr id="3" name="Footer Placeholder 2">
            <a:extLst>
              <a:ext uri="{FF2B5EF4-FFF2-40B4-BE49-F238E27FC236}">
                <a16:creationId xmlns:a16="http://schemas.microsoft.com/office/drawing/2014/main" id="{1AF14117-7279-4F1C-AB1B-F3304BEF30A6}"/>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418687601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curve shows the initial EMA fit of the same data, with 1940 largest since 1867.  However, the curve seems as high at the original….</a:t>
            </a:r>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64</a:t>
            </a:fld>
            <a:endParaRPr lang="en-US"/>
          </a:p>
        </p:txBody>
      </p:sp>
      <p:sp>
        <p:nvSpPr>
          <p:cNvPr id="5" name="Date Placeholder 4">
            <a:extLst>
              <a:ext uri="{FF2B5EF4-FFF2-40B4-BE49-F238E27FC236}">
                <a16:creationId xmlns:a16="http://schemas.microsoft.com/office/drawing/2014/main" id="{84CD2795-E55D-4E5D-A4E1-0EFC6DD3BE08}"/>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8CB1A7A0-97D2-493B-A5BB-636FFC3023D7}"/>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70820168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LP3 curve fit with EMA was high because the perception threshold for the historical period was as high as the event itself, implying that anything lower than 7,400 </a:t>
            </a:r>
            <a:r>
              <a:rPr lang="en-US" dirty="0" err="1"/>
              <a:t>cfs</a:t>
            </a:r>
            <a:r>
              <a:rPr lang="en-US" dirty="0"/>
              <a:t> would not have been perceived.</a:t>
            </a:r>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65</a:t>
            </a:fld>
            <a:endParaRPr lang="en-US"/>
          </a:p>
        </p:txBody>
      </p:sp>
      <p:sp>
        <p:nvSpPr>
          <p:cNvPr id="5" name="Date Placeholder 4">
            <a:extLst>
              <a:ext uri="{FF2B5EF4-FFF2-40B4-BE49-F238E27FC236}">
                <a16:creationId xmlns:a16="http://schemas.microsoft.com/office/drawing/2014/main" id="{4395D276-1422-4741-BD89-1D8D525A90BD}"/>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67D71C0C-CA98-4B81-8DB1-FE66FB17CCB4}"/>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79657881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more likely that events much smaller than 7,400 </a:t>
            </a:r>
            <a:r>
              <a:rPr lang="en-US" dirty="0" err="1"/>
              <a:t>cfs</a:t>
            </a:r>
            <a:r>
              <a:rPr lang="en-US" dirty="0"/>
              <a:t> would have been perceived and recorded if they occurred in that period of time.  Perhaps as low as 2,000 </a:t>
            </a:r>
            <a:r>
              <a:rPr lang="en-US" dirty="0" err="1"/>
              <a:t>cfs</a:t>
            </a:r>
            <a:r>
              <a:rPr lang="en-US" dirty="0"/>
              <a:t>.  So, a perception threshold is set at 2000 </a:t>
            </a:r>
            <a:r>
              <a:rPr lang="en-US" dirty="0" err="1"/>
              <a:t>cfs</a:t>
            </a:r>
            <a:r>
              <a:rPr lang="en-US" dirty="0"/>
              <a:t>, meaning that flow ranges of 0 to 2000 </a:t>
            </a:r>
            <a:r>
              <a:rPr lang="en-US" dirty="0" err="1"/>
              <a:t>cfs</a:t>
            </a:r>
            <a:r>
              <a:rPr lang="en-US" dirty="0"/>
              <a:t> are used for the unobserved years between 1867 and 1935.</a:t>
            </a:r>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66</a:t>
            </a:fld>
            <a:endParaRPr lang="en-US"/>
          </a:p>
        </p:txBody>
      </p:sp>
      <p:sp>
        <p:nvSpPr>
          <p:cNvPr id="5" name="Date Placeholder 4">
            <a:extLst>
              <a:ext uri="{FF2B5EF4-FFF2-40B4-BE49-F238E27FC236}">
                <a16:creationId xmlns:a16="http://schemas.microsoft.com/office/drawing/2014/main" id="{EB6E3956-8209-4A40-839E-984CA2DB5ABE}"/>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37878EDE-6941-48E5-A72B-3943F1DFDE4C}"/>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440498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resulting LP3 fit by EMA is therefore lower at the upper end.</a:t>
            </a:r>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67</a:t>
            </a:fld>
            <a:endParaRPr lang="en-US"/>
          </a:p>
        </p:txBody>
      </p:sp>
      <p:sp>
        <p:nvSpPr>
          <p:cNvPr id="5" name="Date Placeholder 4">
            <a:extLst>
              <a:ext uri="{FF2B5EF4-FFF2-40B4-BE49-F238E27FC236}">
                <a16:creationId xmlns:a16="http://schemas.microsoft.com/office/drawing/2014/main" id="{663E3285-540D-4883-B15B-1F5E351201DF}"/>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B00EF7C4-59A7-4563-8C51-CEA4A274ECFE}"/>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373790772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Here is another example – the Meherrin River in Virginia</a:t>
            </a:r>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68</a:t>
            </a:fld>
            <a:endParaRPr lang="en-US"/>
          </a:p>
        </p:txBody>
      </p:sp>
      <p:sp>
        <p:nvSpPr>
          <p:cNvPr id="5" name="Date Placeholder 4">
            <a:extLst>
              <a:ext uri="{FF2B5EF4-FFF2-40B4-BE49-F238E27FC236}">
                <a16:creationId xmlns:a16="http://schemas.microsoft.com/office/drawing/2014/main" id="{8E5DA286-4684-4C5D-89D3-70B25E3EA558}"/>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313D05C0-842B-4150-86BA-D97B6730EAEA}"/>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428937972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The 60 years of systematic data plot like this.</a:t>
            </a:r>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69</a:t>
            </a:fld>
            <a:endParaRPr lang="en-US"/>
          </a:p>
        </p:txBody>
      </p:sp>
      <p:sp>
        <p:nvSpPr>
          <p:cNvPr id="5" name="Date Placeholder 4">
            <a:extLst>
              <a:ext uri="{FF2B5EF4-FFF2-40B4-BE49-F238E27FC236}">
                <a16:creationId xmlns:a16="http://schemas.microsoft.com/office/drawing/2014/main" id="{211CC5C0-1441-4724-8A93-E3BA4FC25C6B}"/>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7D00729A-B068-4DBA-873E-019D4FB3707B}"/>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66989965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curve is th</a:t>
            </a:r>
            <a:r>
              <a:rPr lang="en-US" baseline="0" dirty="0"/>
              <a:t>e LP3 fit of the systematic data.</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70</a:t>
            </a:fld>
            <a:endParaRPr lang="en-US"/>
          </a:p>
        </p:txBody>
      </p:sp>
      <p:sp>
        <p:nvSpPr>
          <p:cNvPr id="5" name="Date Placeholder 4">
            <a:extLst>
              <a:ext uri="{FF2B5EF4-FFF2-40B4-BE49-F238E27FC236}">
                <a16:creationId xmlns:a16="http://schemas.microsoft.com/office/drawing/2014/main" id="{07DAA474-6EA8-4C76-A036-F23016B9D1F1}"/>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A3E5E67D-E0C8-45EE-AC38-D5D70D3F0B75}"/>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4202997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But, there was a lot more information available</a:t>
            </a:r>
            <a:r>
              <a:rPr lang="en-US" baseline="0" dirty="0"/>
              <a:t> from the USGS than just the systematic starting in 1951.  There was a flood of 40,000 </a:t>
            </a:r>
            <a:r>
              <a:rPr lang="en-US" baseline="0" dirty="0" err="1"/>
              <a:t>cfs</a:t>
            </a:r>
            <a:r>
              <a:rPr lang="en-US" baseline="0" dirty="0"/>
              <a:t> in 1840 that was estimated to be the largest since 1873.  And there were also stage estimates for several of the years between 1873 and 1940.</a:t>
            </a:r>
          </a:p>
          <a:p>
            <a:endParaRPr lang="en-US" baseline="0" dirty="0"/>
          </a:p>
          <a:p>
            <a:r>
              <a:rPr lang="en-US" baseline="0" dirty="0"/>
              <a:t>This is good information that we should bring into the frequency analysis, if possible. </a:t>
            </a:r>
          </a:p>
          <a:p>
            <a:endParaRPr lang="en-US" baseline="0" dirty="0"/>
          </a:p>
          <a:p>
            <a:r>
              <a:rPr lang="en-US" baseline="0" dirty="0"/>
              <a:t>Here, we’ll work with this information one piece at a time to see how it affects the frequency curve.</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71</a:t>
            </a:fld>
            <a:endParaRPr lang="en-US"/>
          </a:p>
        </p:txBody>
      </p:sp>
      <p:sp>
        <p:nvSpPr>
          <p:cNvPr id="5" name="Date Placeholder 4">
            <a:extLst>
              <a:ext uri="{FF2B5EF4-FFF2-40B4-BE49-F238E27FC236}">
                <a16:creationId xmlns:a16="http://schemas.microsoft.com/office/drawing/2014/main" id="{84F5308B-0163-4055-ABE1-AA9B4D73AA1C}"/>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86E67A51-DCAF-48D9-91F8-2EC87DEE41EC}"/>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1760625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slide describes CENSORED as an adjective – they are flows</a:t>
            </a:r>
            <a:r>
              <a:rPr lang="en-US" baseline="0" dirty="0"/>
              <a:t> whose values are not known precisely, though some information might be available.</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7</a:t>
            </a:fld>
            <a:endParaRPr lang="en-US"/>
          </a:p>
        </p:txBody>
      </p:sp>
      <p:sp>
        <p:nvSpPr>
          <p:cNvPr id="5" name="Date Placeholder 4">
            <a:extLst>
              <a:ext uri="{FF2B5EF4-FFF2-40B4-BE49-F238E27FC236}">
                <a16:creationId xmlns:a16="http://schemas.microsoft.com/office/drawing/2014/main" id="{82DE5F6D-03D4-44D1-B6E4-FB8CD01D1174}"/>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AF26F48F-1607-4880-9935-68002EB276AD}"/>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33226044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Here, we’ve included the</a:t>
            </a:r>
            <a:r>
              <a:rPr lang="en-US" baseline="0" dirty="0"/>
              <a:t> 1940 event estimated at 40,000 </a:t>
            </a:r>
            <a:r>
              <a:rPr lang="en-US" baseline="0" dirty="0" err="1"/>
              <a:t>cfs</a:t>
            </a:r>
            <a:r>
              <a:rPr lang="en-US" baseline="0" dirty="0"/>
              <a:t>.</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72</a:t>
            </a:fld>
            <a:endParaRPr lang="en-US"/>
          </a:p>
        </p:txBody>
      </p:sp>
      <p:sp>
        <p:nvSpPr>
          <p:cNvPr id="5" name="Date Placeholder 4">
            <a:extLst>
              <a:ext uri="{FF2B5EF4-FFF2-40B4-BE49-F238E27FC236}">
                <a16:creationId xmlns:a16="http://schemas.microsoft.com/office/drawing/2014/main" id="{F5B29DBC-FE41-49AF-AE3B-68DF86575998}"/>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F1A9EF2D-BBDF-46C9-B52F-777962D38E3A}"/>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391394540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When</a:t>
            </a:r>
            <a:r>
              <a:rPr lang="en-US" baseline="0" dirty="0"/>
              <a:t> add the 1940 event, can see from the plotting positions that, at this point, we’re considering it the largest since only 1940 – the return period is about 1 in 70.  We expect a higher frequency curve will result from this data.</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73</a:t>
            </a:fld>
            <a:endParaRPr lang="en-US"/>
          </a:p>
        </p:txBody>
      </p:sp>
      <p:sp>
        <p:nvSpPr>
          <p:cNvPr id="5" name="Date Placeholder 4">
            <a:extLst>
              <a:ext uri="{FF2B5EF4-FFF2-40B4-BE49-F238E27FC236}">
                <a16:creationId xmlns:a16="http://schemas.microsoft.com/office/drawing/2014/main" id="{5C8D8144-F1A4-4F59-BE0E-8A873840942D}"/>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C3AC6D64-DF25-4AA3-BAD4-1F07E425AD87}"/>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187994279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is the higher LP3 fit including 1940.  Note, the plotting</a:t>
            </a:r>
            <a:r>
              <a:rPr lang="en-US" baseline="0" dirty="0"/>
              <a:t> position didn’t affect the LP3 fit, but it can be seen to be consistent.</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74</a:t>
            </a:fld>
            <a:endParaRPr lang="en-US"/>
          </a:p>
        </p:txBody>
      </p:sp>
      <p:sp>
        <p:nvSpPr>
          <p:cNvPr id="5" name="Date Placeholder 4">
            <a:extLst>
              <a:ext uri="{FF2B5EF4-FFF2-40B4-BE49-F238E27FC236}">
                <a16:creationId xmlns:a16="http://schemas.microsoft.com/office/drawing/2014/main" id="{87E57E65-9F1A-4C84-95C9-3C077F118551}"/>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91539046-B68D-4A7B-BC81-C129F2D6EC81}"/>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428516671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Here we include the fact that the 1940 event was the largest since 1873.</a:t>
            </a:r>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75</a:t>
            </a:fld>
            <a:endParaRPr lang="en-US"/>
          </a:p>
        </p:txBody>
      </p:sp>
      <p:sp>
        <p:nvSpPr>
          <p:cNvPr id="5" name="Date Placeholder 4">
            <a:extLst>
              <a:ext uri="{FF2B5EF4-FFF2-40B4-BE49-F238E27FC236}">
                <a16:creationId xmlns:a16="http://schemas.microsoft.com/office/drawing/2014/main" id="{CD0FB9F0-9B41-447B-95F9-ED5A904586C3}"/>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21D515A6-06AA-4729-9F01-094F4F72234E}"/>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85155481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We can see the plotting</a:t>
            </a:r>
            <a:r>
              <a:rPr lang="en-US" baseline="0" dirty="0"/>
              <a:t> position of the largest event now shows it as the largest since 1873, with a return period of 1 in 138.  We expect this information will lower the frequency curve from the previous.</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76</a:t>
            </a:fld>
            <a:endParaRPr lang="en-US"/>
          </a:p>
        </p:txBody>
      </p:sp>
      <p:sp>
        <p:nvSpPr>
          <p:cNvPr id="5" name="Date Placeholder 4">
            <a:extLst>
              <a:ext uri="{FF2B5EF4-FFF2-40B4-BE49-F238E27FC236}">
                <a16:creationId xmlns:a16="http://schemas.microsoft.com/office/drawing/2014/main" id="{6C9CBD1C-DE78-4373-AC65-70955A31977A}"/>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892E862E-8F91-4471-A217-C3785DD9A021}"/>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4514001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The dark blue</a:t>
            </a:r>
            <a:r>
              <a:rPr lang="en-US" baseline="0" dirty="0"/>
              <a:t> is the LP3 fit with 1940 as largest since 1873.  It’s higher than the pink it with no historical data, but lower than the estimate that did not add the “largest since 1873</a:t>
            </a:r>
            <a:r>
              <a:rPr lang="en-US" baseline="0"/>
              <a:t>” information.</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77</a:t>
            </a:fld>
            <a:endParaRPr lang="en-US"/>
          </a:p>
        </p:txBody>
      </p:sp>
      <p:sp>
        <p:nvSpPr>
          <p:cNvPr id="5" name="Date Placeholder 4">
            <a:extLst>
              <a:ext uri="{FF2B5EF4-FFF2-40B4-BE49-F238E27FC236}">
                <a16:creationId xmlns:a16="http://schemas.microsoft.com/office/drawing/2014/main" id="{AA8D0653-4932-423B-B89D-23CC25E15C29}"/>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ABDC95A6-808C-4436-BE6D-7F06788B96A3}"/>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06633642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Now we</a:t>
            </a:r>
            <a:r>
              <a:rPr lang="en-US" baseline="0" dirty="0"/>
              <a:t> can try to use this additional information about peak stages.</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78</a:t>
            </a:fld>
            <a:endParaRPr lang="en-US"/>
          </a:p>
        </p:txBody>
      </p:sp>
      <p:sp>
        <p:nvSpPr>
          <p:cNvPr id="5" name="Date Placeholder 4">
            <a:extLst>
              <a:ext uri="{FF2B5EF4-FFF2-40B4-BE49-F238E27FC236}">
                <a16:creationId xmlns:a16="http://schemas.microsoft.com/office/drawing/2014/main" id="{342CAAA4-6733-4544-BB33-96389F704E35}"/>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44B8E348-1125-42C5-B20A-9D8F795B60DC}"/>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127754092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Here’s a simple estimate</a:t>
            </a:r>
            <a:r>
              <a:rPr lang="en-US" baseline="0" dirty="0"/>
              <a:t> of the historical flows made by plotting 1951 to 1959 flow versus stage along with the 1940 estimate of flow of 40,000 </a:t>
            </a:r>
            <a:r>
              <a:rPr lang="en-US" baseline="0" dirty="0" err="1"/>
              <a:t>cfs</a:t>
            </a:r>
            <a:r>
              <a:rPr lang="en-US" baseline="0" dirty="0"/>
              <a:t> from stage of 30 feet.  The polynomial fit is used to estimate flow for the recorded stages.</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79</a:t>
            </a:fld>
            <a:endParaRPr lang="en-US"/>
          </a:p>
        </p:txBody>
      </p:sp>
      <p:sp>
        <p:nvSpPr>
          <p:cNvPr id="5" name="Date Placeholder 4">
            <a:extLst>
              <a:ext uri="{FF2B5EF4-FFF2-40B4-BE49-F238E27FC236}">
                <a16:creationId xmlns:a16="http://schemas.microsoft.com/office/drawing/2014/main" id="{C4E07826-E9FD-4D10-AA1C-5161C44C34D9}"/>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E595675B-8701-45FC-9BAC-F182227D9FC1}"/>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403219168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image shows the additional</a:t>
            </a:r>
            <a:r>
              <a:rPr lang="en-US" baseline="0" dirty="0"/>
              <a:t> historical events in the historical period.  We can safely assume that since the flow of 15,000 </a:t>
            </a:r>
            <a:r>
              <a:rPr lang="en-US" baseline="0" dirty="0" err="1"/>
              <a:t>cfs</a:t>
            </a:r>
            <a:r>
              <a:rPr lang="en-US" baseline="0" dirty="0"/>
              <a:t> was observed in 1873, that flow would have been observed at any time since then, and so it can be used as a perception threshold in a B17C EMA fit.</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80</a:t>
            </a:fld>
            <a:endParaRPr lang="en-US"/>
          </a:p>
        </p:txBody>
      </p:sp>
      <p:sp>
        <p:nvSpPr>
          <p:cNvPr id="5" name="Date Placeholder 4">
            <a:extLst>
              <a:ext uri="{FF2B5EF4-FFF2-40B4-BE49-F238E27FC236}">
                <a16:creationId xmlns:a16="http://schemas.microsoft.com/office/drawing/2014/main" id="{344E1CBE-D66E-4E1A-B27B-D5AEED00C51A}"/>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C477D199-656E-4398-ADA9-2FF59414F859}"/>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498100954"/>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EMA is able to do a better</a:t>
            </a:r>
            <a:r>
              <a:rPr lang="en-US" baseline="0" dirty="0"/>
              <a:t> job of using all of the historical information without needing to specify more of the historical events or systematic flows as high outliers.</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81</a:t>
            </a:fld>
            <a:endParaRPr lang="en-US"/>
          </a:p>
        </p:txBody>
      </p:sp>
      <p:sp>
        <p:nvSpPr>
          <p:cNvPr id="5" name="Date Placeholder 4">
            <a:extLst>
              <a:ext uri="{FF2B5EF4-FFF2-40B4-BE49-F238E27FC236}">
                <a16:creationId xmlns:a16="http://schemas.microsoft.com/office/drawing/2014/main" id="{5ECE2BD3-5AED-4CBC-A2E4-3DAF9B08D558}"/>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AAE36F77-1442-44D5-926B-8D70712BAFB8}"/>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6248049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Outliers</a:t>
            </a:r>
            <a:r>
              <a:rPr lang="en-US" baseline="0" dirty="0"/>
              <a:t> are values that are notably different from the rest of the data.  B17B used a Grubbs-Beck test for both high and low outliers.</a:t>
            </a:r>
          </a:p>
          <a:p>
            <a:endParaRPr lang="en-US" baseline="0" dirty="0"/>
          </a:p>
          <a:p>
            <a:r>
              <a:rPr lang="en-US" baseline="0" dirty="0"/>
              <a:t>Here, CENSORED is a verb, </a:t>
            </a:r>
            <a:r>
              <a:rPr lang="en-US" baseline="0" dirty="0" err="1"/>
              <a:t>ie</a:t>
            </a:r>
            <a:r>
              <a:rPr lang="en-US" baseline="0" dirty="0"/>
              <a:t> to specify some years as censored means to acknowledge they occurred but not use their precise value in computation.</a:t>
            </a:r>
          </a:p>
          <a:p>
            <a:endParaRPr lang="en-US" baseline="0" dirty="0"/>
          </a:p>
          <a:p>
            <a:r>
              <a:rPr lang="en-US" baseline="0" dirty="0"/>
              <a:t>Low outliers are censored in this way.  High outlier are not – they simply prompt the analyst to seek historical or paleo data.  In Bulletin 17C, the concept of high outliers is not present, and historical data should always be sought.</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8</a:t>
            </a:fld>
            <a:endParaRPr lang="en-US"/>
          </a:p>
        </p:txBody>
      </p:sp>
      <p:sp>
        <p:nvSpPr>
          <p:cNvPr id="5" name="Date Placeholder 4">
            <a:extLst>
              <a:ext uri="{FF2B5EF4-FFF2-40B4-BE49-F238E27FC236}">
                <a16:creationId xmlns:a16="http://schemas.microsoft.com/office/drawing/2014/main" id="{E9A12DB4-39DA-481C-A631-FC345BE4DDCE}"/>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4012492D-FC1F-4706-B4FF-54F901EB4E84}"/>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37708543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By using the historical data in the frequency analysis, we are saying we believe it to be from the same flood population as the gaged flows, and thus identically-distributed.  Other ways to word this assumption are that the data is homogeneous, and since we collect the data over time, that it is stationary.  Using the historical data means we are saying the watershed was similar enough to the current watershed to produce the same distribution of flood events (with the same likelihoods).</a:t>
            </a:r>
          </a:p>
          <a:p>
            <a:endParaRPr lang="en-US" dirty="0"/>
          </a:p>
          <a:p>
            <a:r>
              <a:rPr lang="en-US" dirty="0"/>
              <a:t>We are also using the historical data here as point values, implying the estimates are equally as reliable.  However, we could choose to represent them as intervals instead.</a:t>
            </a:r>
          </a:p>
          <a:p>
            <a:endParaRPr lang="en-US" dirty="0"/>
          </a:p>
          <a:p>
            <a:r>
              <a:rPr lang="en-US" dirty="0"/>
              <a:t>Are these assumptions valid?</a:t>
            </a:r>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82</a:t>
            </a:fld>
            <a:endParaRPr lang="en-US"/>
          </a:p>
        </p:txBody>
      </p:sp>
      <p:sp>
        <p:nvSpPr>
          <p:cNvPr id="5" name="Date Placeholder 4">
            <a:extLst>
              <a:ext uri="{FF2B5EF4-FFF2-40B4-BE49-F238E27FC236}">
                <a16:creationId xmlns:a16="http://schemas.microsoft.com/office/drawing/2014/main" id="{183289B9-E6BE-4462-9604-DA8B998004B8}"/>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2CD4D5D6-99B1-460A-88D7-9DFDA94A8FF1}"/>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2231052917"/>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83</a:t>
            </a:fld>
            <a:endParaRPr lang="en-US"/>
          </a:p>
        </p:txBody>
      </p:sp>
      <p:sp>
        <p:nvSpPr>
          <p:cNvPr id="5" name="Date Placeholder 4">
            <a:extLst>
              <a:ext uri="{FF2B5EF4-FFF2-40B4-BE49-F238E27FC236}">
                <a16:creationId xmlns:a16="http://schemas.microsoft.com/office/drawing/2014/main" id="{342D7368-ED45-4A21-9D8B-38D2855269D3}"/>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024354E9-6DE8-4888-B66E-C5D536FFBBB9}"/>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157178406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AC344847-59FE-42FC-A65C-301599F7AD6C}" type="slidenum">
              <a:rPr lang="en-US" smtClean="0"/>
              <a:pPr>
                <a:defRPr/>
              </a:pPr>
              <a:t>84</a:t>
            </a:fld>
            <a:endParaRPr lang="en-US"/>
          </a:p>
        </p:txBody>
      </p:sp>
      <p:sp>
        <p:nvSpPr>
          <p:cNvPr id="5" name="Date Placeholder 4">
            <a:extLst>
              <a:ext uri="{FF2B5EF4-FFF2-40B4-BE49-F238E27FC236}">
                <a16:creationId xmlns:a16="http://schemas.microsoft.com/office/drawing/2014/main" id="{24C53EC2-5048-4288-B876-A763381BCF99}"/>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64ED2FAA-5563-4B91-87BB-5EC8554427C4}"/>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41299170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Here is</a:t>
            </a:r>
            <a:r>
              <a:rPr lang="en-US" baseline="0" dirty="0"/>
              <a:t> the empirical distribution from plotted annual maximum points for a 107 year record in Oregon.</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9</a:t>
            </a:fld>
            <a:endParaRPr lang="en-US"/>
          </a:p>
        </p:txBody>
      </p:sp>
      <p:sp>
        <p:nvSpPr>
          <p:cNvPr id="5" name="Date Placeholder 4">
            <a:extLst>
              <a:ext uri="{FF2B5EF4-FFF2-40B4-BE49-F238E27FC236}">
                <a16:creationId xmlns:a16="http://schemas.microsoft.com/office/drawing/2014/main" id="{3F210DA7-7467-47A3-B0C1-3955888AA636}"/>
              </a:ext>
            </a:extLst>
          </p:cNvPr>
          <p:cNvSpPr>
            <a:spLocks noGrp="1"/>
          </p:cNvSpPr>
          <p:nvPr>
            <p:ph type="dt" idx="1"/>
          </p:nvPr>
        </p:nvSpPr>
        <p:spPr/>
        <p:txBody>
          <a:bodyPr/>
          <a:lstStyle/>
          <a:p>
            <a:pPr>
              <a:defRPr/>
            </a:pPr>
            <a:endParaRPr lang="en-US" dirty="0"/>
          </a:p>
        </p:txBody>
      </p:sp>
      <p:sp>
        <p:nvSpPr>
          <p:cNvPr id="6" name="Footer Placeholder 5">
            <a:extLst>
              <a:ext uri="{FF2B5EF4-FFF2-40B4-BE49-F238E27FC236}">
                <a16:creationId xmlns:a16="http://schemas.microsoft.com/office/drawing/2014/main" id="{DB855FBC-B4F7-4863-BC9D-4C136A7BAEFD}"/>
              </a:ext>
            </a:extLst>
          </p:cNvPr>
          <p:cNvSpPr>
            <a:spLocks noGrp="1"/>
          </p:cNvSpPr>
          <p:nvPr>
            <p:ph type="ftr" sz="quarter" idx="4"/>
          </p:nvPr>
        </p:nvSpPr>
        <p:spPr/>
        <p:txBody>
          <a:bodyPr/>
          <a:lstStyle/>
          <a:p>
            <a:pPr>
              <a:defRPr/>
            </a:pPr>
            <a:r>
              <a:rPr lang="en-US"/>
              <a:t>Lecture 2.5  Outliers and Historical</a:t>
            </a:r>
          </a:p>
        </p:txBody>
      </p:sp>
    </p:spTree>
    <p:extLst>
      <p:ext uri="{BB962C8B-B14F-4D97-AF65-F5344CB8AC3E}">
        <p14:creationId xmlns:p14="http://schemas.microsoft.com/office/powerpoint/2010/main" val="62736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A2201CC-063C-44E8-8BCB-BA33BA5813B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47CD843-813C-4C6C-8033-A969C548834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336550"/>
            <a:ext cx="2590800" cy="57594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336550"/>
            <a:ext cx="7569200" cy="5759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E34324B-8BFD-4B27-AD3E-9283D033E25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33655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652588"/>
            <a:ext cx="5080000" cy="44434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52588"/>
            <a:ext cx="5080000" cy="44434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057CD75-B1FB-42FC-AE02-47E5F0B140B4}"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286001"/>
            <a:ext cx="11176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406400" y="3687764"/>
            <a:ext cx="11176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endParaRPr lang="en-US">
              <a:solidFill>
                <a:srgbClr val="000000">
                  <a:tint val="75000"/>
                </a:srgbClr>
              </a:solidFill>
            </a:endParaRP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1814722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9623671-7853-4C6E-8E4E-E4C15D071F2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0855CA1-638E-4EB4-ACC4-2A5CE92A93E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652588"/>
            <a:ext cx="5080000" cy="4443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52588"/>
            <a:ext cx="5080000" cy="4443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A2E0F70-8D27-49ED-BABA-1C63AC18FFE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7074C32-B0F7-4C08-A192-595EC4B0BE0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24CF824B-E288-4856-872F-755F424AC7A1}"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8DFA736-7F57-425A-9EAC-BEA611CFAA2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39FA369-3CC4-4297-AE13-7F686FB21FB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C8487CA-3795-40C8-A057-BB57EFEA29F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336550"/>
            <a:ext cx="10363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914400" y="1652588"/>
            <a:ext cx="10363200" cy="44434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4CF824B-E288-4856-872F-755F424AC7A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l" rtl="0" eaLnBrk="0" fontAlgn="base" hangingPunct="0">
        <a:spcBef>
          <a:spcPct val="0"/>
        </a:spcBef>
        <a:spcAft>
          <a:spcPct val="0"/>
        </a:spcAft>
        <a:defRPr sz="4400" b="1">
          <a:solidFill>
            <a:schemeClr val="accent2">
              <a:lumMod val="50000"/>
            </a:schemeClr>
          </a:solidFill>
          <a:effectLst/>
          <a:latin typeface="Calibri" panose="020F0502020204030204" pitchFamily="34" charset="0"/>
          <a:ea typeface="+mj-ea"/>
          <a:cs typeface="+mj-cs"/>
        </a:defRPr>
      </a:lvl1pPr>
      <a:lvl2pPr algn="ctr" rtl="0" eaLnBrk="0" fontAlgn="base" hangingPunct="0">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2pPr>
      <a:lvl3pPr algn="ctr" rtl="0" eaLnBrk="0" fontAlgn="base" hangingPunct="0">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3pPr>
      <a:lvl4pPr algn="ctr" rtl="0" eaLnBrk="0" fontAlgn="base" hangingPunct="0">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4pPr>
      <a:lvl5pPr algn="ctr" rtl="0" eaLnBrk="0" fontAlgn="base" hangingPunct="0">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5pPr>
      <a:lvl6pPr marL="457200" algn="ctr" rtl="0" fontAlgn="base">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6pPr>
      <a:lvl7pPr marL="914400" algn="ctr" rtl="0" fontAlgn="base">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7pPr>
      <a:lvl8pPr marL="1371600" algn="ctr" rtl="0" fontAlgn="base">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8pPr>
      <a:lvl9pPr marL="1828800" algn="ctr" rtl="0" fontAlgn="base">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9pPr>
    </p:titleStyle>
    <p:bodyStyle>
      <a:lvl1pPr marL="342900" indent="-342900" algn="l" rtl="0" eaLnBrk="0" fontAlgn="base" hangingPunct="0">
        <a:spcBef>
          <a:spcPct val="20000"/>
        </a:spcBef>
        <a:spcAft>
          <a:spcPct val="0"/>
        </a:spcAft>
        <a:buChar char="•"/>
        <a:defRPr sz="3200">
          <a:solidFill>
            <a:schemeClr val="tx1"/>
          </a:solidFill>
          <a:effectLst/>
          <a:latin typeface="Calibri" panose="020F0502020204030204" pitchFamily="34" charset="0"/>
          <a:ea typeface="+mn-ea"/>
          <a:cs typeface="+mn-cs"/>
        </a:defRPr>
      </a:lvl1pPr>
      <a:lvl2pPr marL="742950" indent="-285750" algn="l" rtl="0" eaLnBrk="0" fontAlgn="base" hangingPunct="0">
        <a:spcBef>
          <a:spcPct val="20000"/>
        </a:spcBef>
        <a:spcAft>
          <a:spcPct val="0"/>
        </a:spcAft>
        <a:buChar char="–"/>
        <a:defRPr sz="2800">
          <a:solidFill>
            <a:schemeClr val="tx1"/>
          </a:solidFill>
          <a:effectLst/>
          <a:latin typeface="Calibri" panose="020F0502020204030204" pitchFamily="34" charset="0"/>
        </a:defRPr>
      </a:lvl2pPr>
      <a:lvl3pPr marL="1143000" indent="-228600" algn="l" rtl="0" eaLnBrk="0" fontAlgn="base" hangingPunct="0">
        <a:spcBef>
          <a:spcPct val="20000"/>
        </a:spcBef>
        <a:spcAft>
          <a:spcPct val="0"/>
        </a:spcAft>
        <a:buChar char="•"/>
        <a:defRPr sz="2400">
          <a:solidFill>
            <a:schemeClr val="tx1"/>
          </a:solidFill>
          <a:effectLst/>
          <a:latin typeface="Calibri" panose="020F0502020204030204" pitchFamily="34" charset="0"/>
        </a:defRPr>
      </a:lvl3pPr>
      <a:lvl4pPr marL="1600200" indent="-228600" algn="l" rtl="0" eaLnBrk="0" fontAlgn="base" hangingPunct="0">
        <a:spcBef>
          <a:spcPct val="20000"/>
        </a:spcBef>
        <a:spcAft>
          <a:spcPct val="0"/>
        </a:spcAft>
        <a:buChar char="–"/>
        <a:defRPr sz="2000">
          <a:solidFill>
            <a:schemeClr val="tx1"/>
          </a:solidFill>
          <a:effectLst/>
          <a:latin typeface="Calibri" panose="020F0502020204030204" pitchFamily="34" charset="0"/>
        </a:defRPr>
      </a:lvl4pPr>
      <a:lvl5pPr marL="2057400" indent="-228600" algn="l" rtl="0" eaLnBrk="0" fontAlgn="base" hangingPunct="0">
        <a:spcBef>
          <a:spcPct val="20000"/>
        </a:spcBef>
        <a:spcAft>
          <a:spcPct val="0"/>
        </a:spcAft>
        <a:buChar char="»"/>
        <a:defRPr sz="2000">
          <a:solidFill>
            <a:schemeClr val="tx1"/>
          </a:solidFill>
          <a:effectLst/>
          <a:latin typeface="Calibri" panose="020F0502020204030204" pitchFamily="34" charset="0"/>
        </a:defRPr>
      </a:lvl5pPr>
      <a:lvl6pPr marL="25146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6pPr>
      <a:lvl7pPr marL="29718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7pPr>
      <a:lvl8pPr marL="34290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8pPr>
      <a:lvl9pPr marL="38862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6.emf"/></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8.emf"/></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30.emf"/></Relationships>
</file>

<file path=ppt/slides/_rels/slide3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32.emf"/></Relationships>
</file>

<file path=ppt/slides/_rels/slide37.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44.xml"/><Relationship Id="rId1" Type="http://schemas.openxmlformats.org/officeDocument/2006/relationships/slideLayout" Target="../slideLayouts/slideLayout6.xml"/><Relationship Id="rId5" Type="http://schemas.openxmlformats.org/officeDocument/2006/relationships/image" Target="../media/image39.jpeg"/><Relationship Id="rId4" Type="http://schemas.openxmlformats.org/officeDocument/2006/relationships/image" Target="../media/image38.jpeg"/></Relationships>
</file>

<file path=ppt/slides/_rels/slide4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5.xml"/><Relationship Id="rId1" Type="http://schemas.openxmlformats.org/officeDocument/2006/relationships/slideLayout" Target="../slideLayouts/slideLayout6.xml"/><Relationship Id="rId4" Type="http://schemas.openxmlformats.org/officeDocument/2006/relationships/image" Target="../media/image41.jpeg"/></Relationships>
</file>

<file path=ppt/slides/_rels/slide48.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jpeg"/><Relationship Id="rId4" Type="http://schemas.openxmlformats.org/officeDocument/2006/relationships/image" Target="../media/image43.jpeg"/><Relationship Id="rId9" Type="http://schemas.openxmlformats.org/officeDocument/2006/relationships/image" Target="../media/image54.png"/></Relationships>
</file>

<file path=ppt/slides/_rels/slide4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7.xml"/><Relationship Id="rId1" Type="http://schemas.openxmlformats.org/officeDocument/2006/relationships/slideLayout" Target="../slideLayouts/slideLayout7.xml"/><Relationship Id="rId5" Type="http://schemas.openxmlformats.org/officeDocument/2006/relationships/image" Target="../media/image50.png"/><Relationship Id="rId4" Type="http://schemas.openxmlformats.org/officeDocument/2006/relationships/image" Target="../media/image49.png"/></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emf"/><Relationship Id="rId4" Type="http://schemas.openxmlformats.org/officeDocument/2006/relationships/image" Target="../media/image2.emf"/></Relationships>
</file>

<file path=ppt/slides/_rels/slide5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48.xml"/><Relationship Id="rId1" Type="http://schemas.openxmlformats.org/officeDocument/2006/relationships/slideLayout" Target="../slideLayouts/slideLayout13.xml"/><Relationship Id="rId4" Type="http://schemas.openxmlformats.org/officeDocument/2006/relationships/image" Target="../media/image52.jpeg"/></Relationships>
</file>

<file path=ppt/slides/_rels/slide5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image" Target="../media/image55.png"/></Relationships>
</file>

<file path=ppt/slides/_rels/slide5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66.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notesSlide" Target="../notesSlides/notesSlide70.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notesSlide" Target="../notesSlides/notesSlide74.xml"/><Relationship Id="rId1" Type="http://schemas.openxmlformats.org/officeDocument/2006/relationships/slideLayout" Target="../slideLayouts/slideLayout7.xml"/><Relationship Id="rId4" Type="http://schemas.openxmlformats.org/officeDocument/2006/relationships/image" Target="../media/image77.emf"/></Relationships>
</file>

<file path=ppt/slides/_rels/slide77.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notesSlide" Target="../notesSlides/notesSlide77.xml"/><Relationship Id="rId1" Type="http://schemas.openxmlformats.org/officeDocument/2006/relationships/slideLayout" Target="../slideLayouts/slideLayout2.xml"/><Relationship Id="rId5" Type="http://schemas.openxmlformats.org/officeDocument/2006/relationships/image" Target="../media/image81.emf"/><Relationship Id="rId4" Type="http://schemas.openxmlformats.org/officeDocument/2006/relationships/image" Target="../media/image80.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notesSlide" Target="../notesSlides/notesSlide78.xml"/><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Data challenges – missing data, low or high values, and historical/paleo information</a:t>
            </a:r>
          </a:p>
        </p:txBody>
      </p:sp>
      <p:sp>
        <p:nvSpPr>
          <p:cNvPr id="6" name="Subtitle 5"/>
          <p:cNvSpPr>
            <a:spLocks noGrp="1"/>
          </p:cNvSpPr>
          <p:nvPr>
            <p:ph type="subTitle" idx="1"/>
          </p:nvPr>
        </p:nvSpPr>
        <p:spPr>
          <a:xfrm>
            <a:off x="1894114" y="4322762"/>
            <a:ext cx="8534400" cy="1470025"/>
          </a:xfrm>
        </p:spPr>
        <p:txBody>
          <a:bodyPr/>
          <a:lstStyle/>
          <a:p>
            <a:pPr algn="l"/>
            <a:r>
              <a:rPr lang="en-US" dirty="0"/>
              <a:t>Flood Frequency Analysis</a:t>
            </a:r>
          </a:p>
          <a:p>
            <a:pPr algn="l"/>
            <a:r>
              <a:rPr lang="en-US" dirty="0"/>
              <a:t>Beth Faber, PhD, PE</a:t>
            </a:r>
          </a:p>
          <a:p>
            <a:pPr algn="l"/>
            <a:r>
              <a:rPr lang="en-US" dirty="0"/>
              <a:t>Hydrologic Engineering Center</a:t>
            </a:r>
          </a:p>
        </p:txBody>
      </p:sp>
      <p:sp>
        <p:nvSpPr>
          <p:cNvPr id="4" name="Slide Number Placeholder 3"/>
          <p:cNvSpPr>
            <a:spLocks noGrp="1"/>
          </p:cNvSpPr>
          <p:nvPr>
            <p:ph type="sldNum" sz="quarter" idx="12"/>
          </p:nvPr>
        </p:nvSpPr>
        <p:spPr/>
        <p:txBody>
          <a:bodyPr/>
          <a:lstStyle/>
          <a:p>
            <a:pPr>
              <a:defRPr/>
            </a:pPr>
            <a:fld id="{B0855CA1-638E-4EB4-ACC4-2A5CE92A93E0}" type="slidenum">
              <a:rPr lang="en-US" smtClean="0"/>
              <a:pPr>
                <a:defRPr/>
              </a:pPr>
              <a:t>1</a:t>
            </a:fld>
            <a:endParaRPr lang="en-US" dirty="0"/>
          </a:p>
        </p:txBody>
      </p:sp>
      <p:sp>
        <p:nvSpPr>
          <p:cNvPr id="7" name="TextBox 6">
            <a:extLst>
              <a:ext uri="{FF2B5EF4-FFF2-40B4-BE49-F238E27FC236}">
                <a16:creationId xmlns:a16="http://schemas.microsoft.com/office/drawing/2014/main" id="{7FB0DA01-FAED-4DDC-9C0F-5241CC00BAF4}"/>
              </a:ext>
            </a:extLst>
          </p:cNvPr>
          <p:cNvSpPr txBox="1"/>
          <p:nvPr/>
        </p:nvSpPr>
        <p:spPr>
          <a:xfrm>
            <a:off x="914400" y="1028482"/>
            <a:ext cx="2796902" cy="646331"/>
          </a:xfrm>
          <a:prstGeom prst="rect">
            <a:avLst/>
          </a:prstGeom>
          <a:noFill/>
        </p:spPr>
        <p:txBody>
          <a:bodyPr wrap="square" rtlCol="0">
            <a:spAutoFit/>
          </a:bodyPr>
          <a:lstStyle/>
          <a:p>
            <a:r>
              <a:rPr lang="en-US" sz="3600" dirty="0">
                <a:latin typeface="Calibri" panose="020F0502020204030204" pitchFamily="34" charset="0"/>
                <a:cs typeface="Calibri" panose="020F0502020204030204" pitchFamily="34" charset="0"/>
              </a:rPr>
              <a:t>Lecture 7</a:t>
            </a:r>
          </a:p>
        </p:txBody>
      </p:sp>
    </p:spTree>
    <p:extLst>
      <p:ext uri="{BB962C8B-B14F-4D97-AF65-F5344CB8AC3E}">
        <p14:creationId xmlns:p14="http://schemas.microsoft.com/office/powerpoint/2010/main" val="14306502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1"/>
          <p:cNvSpPr>
            <a:spLocks noGrp="1"/>
          </p:cNvSpPr>
          <p:nvPr>
            <p:ph type="sldNum" sz="quarter" idx="4294967295"/>
          </p:nvPr>
        </p:nvSpPr>
        <p:spPr>
          <a:xfrm>
            <a:off x="8077200" y="6248400"/>
            <a:ext cx="1905000" cy="457200"/>
          </a:xfrm>
          <a:prstGeom prst="rect">
            <a:avLst/>
          </a:prstGeom>
          <a:noFill/>
        </p:spPr>
        <p:txBody>
          <a:bodyPr/>
          <a:lstStyle/>
          <a:p>
            <a:fld id="{5C6E6D35-3753-4CCC-BF10-1F059A5CBD7A}" type="slidenum">
              <a:rPr lang="en-US" smtClean="0"/>
              <a:pPr/>
              <a:t>10</a:t>
            </a:fld>
            <a:endParaRPr lang="en-US"/>
          </a:p>
        </p:txBody>
      </p:sp>
      <p:pic>
        <p:nvPicPr>
          <p:cNvPr id="51203" name="Picture 2"/>
          <p:cNvPicPr>
            <a:picLocks noChangeAspect="1" noChangeArrowheads="1"/>
          </p:cNvPicPr>
          <p:nvPr/>
        </p:nvPicPr>
        <p:blipFill>
          <a:blip r:embed="rId3" cstate="print"/>
          <a:srcRect/>
          <a:stretch>
            <a:fillRect/>
          </a:stretch>
        </p:blipFill>
        <p:spPr bwMode="auto">
          <a:xfrm>
            <a:off x="1461390" y="419100"/>
            <a:ext cx="8572500" cy="5829300"/>
          </a:xfrm>
          <a:prstGeom prst="rect">
            <a:avLst/>
          </a:prstGeom>
          <a:solidFill>
            <a:schemeClr val="bg1"/>
          </a:solidFill>
          <a:ln w="9525">
            <a:noFill/>
            <a:miter lim="800000"/>
            <a:headEnd/>
            <a:tailEnd/>
          </a:ln>
        </p:spPr>
      </p:pic>
      <p:sp>
        <p:nvSpPr>
          <p:cNvPr id="51204" name="Text Box 8"/>
          <p:cNvSpPr txBox="1">
            <a:spLocks noChangeArrowheads="1"/>
          </p:cNvSpPr>
          <p:nvPr/>
        </p:nvSpPr>
        <p:spPr bwMode="auto">
          <a:xfrm>
            <a:off x="4214115" y="657225"/>
            <a:ext cx="4248150" cy="784830"/>
          </a:xfrm>
          <a:prstGeom prst="rect">
            <a:avLst/>
          </a:prstGeom>
          <a:solidFill>
            <a:schemeClr val="bg1"/>
          </a:solidFill>
          <a:ln w="9525">
            <a:noFill/>
            <a:miter lim="800000"/>
            <a:headEnd/>
            <a:tailEnd/>
          </a:ln>
        </p:spPr>
        <p:txBody>
          <a:bodyPr>
            <a:spAutoFit/>
          </a:bodyPr>
          <a:lstStyle/>
          <a:p>
            <a:pPr algn="ctr">
              <a:spcBef>
                <a:spcPct val="50000"/>
              </a:spcBef>
            </a:pPr>
            <a:r>
              <a:rPr lang="en-US" sz="2000" dirty="0">
                <a:solidFill>
                  <a:srgbClr val="000000"/>
                </a:solidFill>
                <a:latin typeface="Arial" pitchFamily="34" charset="0"/>
              </a:rPr>
              <a:t>Umpqua River @ Elkton, OR</a:t>
            </a:r>
          </a:p>
          <a:p>
            <a:pPr algn="ctr">
              <a:spcBef>
                <a:spcPts val="600"/>
              </a:spcBef>
            </a:pPr>
            <a:r>
              <a:rPr lang="en-US" sz="2000" dirty="0">
                <a:solidFill>
                  <a:srgbClr val="000000"/>
                </a:solidFill>
                <a:latin typeface="Arial" pitchFamily="34" charset="0"/>
              </a:rPr>
              <a:t>1906 – 2012, 107 years</a:t>
            </a:r>
          </a:p>
        </p:txBody>
      </p:sp>
      <p:sp>
        <p:nvSpPr>
          <p:cNvPr id="5" name="TextBox 4"/>
          <p:cNvSpPr txBox="1"/>
          <p:nvPr/>
        </p:nvSpPr>
        <p:spPr>
          <a:xfrm>
            <a:off x="7036691" y="3582989"/>
            <a:ext cx="2383354" cy="1015663"/>
          </a:xfrm>
          <a:prstGeom prst="rect">
            <a:avLst/>
          </a:prstGeom>
          <a:solidFill>
            <a:schemeClr val="bg1"/>
          </a:solidFill>
        </p:spPr>
        <p:txBody>
          <a:bodyPr wrap="square">
            <a:spAutoFit/>
          </a:bodyPr>
          <a:lstStyle/>
          <a:p>
            <a:pPr algn="ctr">
              <a:defRPr/>
            </a:pPr>
            <a:r>
              <a:rPr lang="en-US" sz="2000" dirty="0">
                <a:solidFill>
                  <a:srgbClr val="C00000"/>
                </a:solidFill>
                <a:latin typeface="Calibri" panose="020F0502020204030204" pitchFamily="34" charset="0"/>
              </a:rPr>
              <a:t>upper end of curve does not make sense, given the data</a:t>
            </a:r>
          </a:p>
        </p:txBody>
      </p:sp>
      <p:cxnSp>
        <p:nvCxnSpPr>
          <p:cNvPr id="7" name="Straight Arrow Connector 6"/>
          <p:cNvCxnSpPr/>
          <p:nvPr/>
        </p:nvCxnSpPr>
        <p:spPr>
          <a:xfrm flipV="1">
            <a:off x="8776590" y="2409825"/>
            <a:ext cx="361950" cy="116205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D51AA61-41AC-45E7-B29A-0E1DBF1C625B}"/>
              </a:ext>
            </a:extLst>
          </p:cNvPr>
          <p:cNvSpPr txBox="1"/>
          <p:nvPr/>
        </p:nvSpPr>
        <p:spPr>
          <a:xfrm>
            <a:off x="9982200" y="1748105"/>
            <a:ext cx="1946694" cy="1015663"/>
          </a:xfrm>
          <a:prstGeom prst="rect">
            <a:avLst/>
          </a:prstGeom>
          <a:solidFill>
            <a:schemeClr val="bg1"/>
          </a:solidFill>
        </p:spPr>
        <p:txBody>
          <a:bodyPr wrap="square">
            <a:spAutoFit/>
          </a:bodyPr>
          <a:lstStyle/>
          <a:p>
            <a:pPr algn="ctr">
              <a:defRPr/>
            </a:pPr>
            <a:r>
              <a:rPr lang="en-US" sz="2000" dirty="0">
                <a:solidFill>
                  <a:schemeClr val="accent6"/>
                </a:solidFill>
                <a:latin typeface="Calibri" panose="020F0502020204030204" pitchFamily="34" charset="0"/>
              </a:rPr>
              <a:t>when skew &lt; 0, LP3 has an upper bound</a:t>
            </a:r>
          </a:p>
        </p:txBody>
      </p:sp>
    </p:spTree>
    <p:extLst>
      <p:ext uri="{BB962C8B-B14F-4D97-AF65-F5344CB8AC3E}">
        <p14:creationId xmlns:p14="http://schemas.microsoft.com/office/powerpoint/2010/main" val="669143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3" cstate="print"/>
          <a:srcRect/>
          <a:stretch>
            <a:fillRect/>
          </a:stretch>
        </p:blipFill>
        <p:spPr bwMode="auto">
          <a:xfrm>
            <a:off x="1461390" y="419100"/>
            <a:ext cx="8572500" cy="5829300"/>
          </a:xfrm>
          <a:prstGeom prst="rect">
            <a:avLst/>
          </a:prstGeom>
          <a:solidFill>
            <a:schemeClr val="bg1"/>
          </a:solidFill>
          <a:ln w="9525">
            <a:noFill/>
            <a:miter lim="800000"/>
            <a:headEnd/>
            <a:tailEnd/>
          </a:ln>
        </p:spPr>
      </p:pic>
      <p:pic>
        <p:nvPicPr>
          <p:cNvPr id="43010" name="Picture 2"/>
          <p:cNvPicPr>
            <a:picLocks noChangeAspect="1" noChangeArrowheads="1"/>
          </p:cNvPicPr>
          <p:nvPr/>
        </p:nvPicPr>
        <p:blipFill>
          <a:blip r:embed="rId4" cstate="print"/>
          <a:srcRect/>
          <a:stretch>
            <a:fillRect/>
          </a:stretch>
        </p:blipFill>
        <p:spPr bwMode="auto">
          <a:xfrm>
            <a:off x="1461390" y="419100"/>
            <a:ext cx="8572500" cy="5829300"/>
          </a:xfrm>
          <a:prstGeom prst="rect">
            <a:avLst/>
          </a:prstGeom>
          <a:solidFill>
            <a:schemeClr val="bg1"/>
          </a:solidFill>
          <a:ln w="9525">
            <a:noFill/>
            <a:miter lim="800000"/>
            <a:headEnd/>
            <a:tailEnd/>
          </a:ln>
        </p:spPr>
      </p:pic>
      <p:sp>
        <p:nvSpPr>
          <p:cNvPr id="52228" name="Slide Number Placeholder 1"/>
          <p:cNvSpPr>
            <a:spLocks noGrp="1"/>
          </p:cNvSpPr>
          <p:nvPr>
            <p:ph type="sldNum" sz="quarter" idx="4294967295"/>
          </p:nvPr>
        </p:nvSpPr>
        <p:spPr>
          <a:xfrm>
            <a:off x="8077200" y="6248400"/>
            <a:ext cx="1905000" cy="457200"/>
          </a:xfrm>
          <a:prstGeom prst="rect">
            <a:avLst/>
          </a:prstGeom>
          <a:noFill/>
        </p:spPr>
        <p:txBody>
          <a:bodyPr/>
          <a:lstStyle/>
          <a:p>
            <a:fld id="{DB54197A-2ABD-449D-8AB2-291C54B733E4}" type="slidenum">
              <a:rPr lang="en-US" smtClean="0"/>
              <a:pPr/>
              <a:t>11</a:t>
            </a:fld>
            <a:endParaRPr lang="en-US" dirty="0"/>
          </a:p>
        </p:txBody>
      </p:sp>
      <p:sp>
        <p:nvSpPr>
          <p:cNvPr id="52229" name="Text Box 8"/>
          <p:cNvSpPr txBox="1">
            <a:spLocks noChangeArrowheads="1"/>
          </p:cNvSpPr>
          <p:nvPr/>
        </p:nvSpPr>
        <p:spPr bwMode="auto">
          <a:xfrm>
            <a:off x="4214115" y="657225"/>
            <a:ext cx="4248150" cy="784830"/>
          </a:xfrm>
          <a:prstGeom prst="rect">
            <a:avLst/>
          </a:prstGeom>
          <a:solidFill>
            <a:schemeClr val="bg1"/>
          </a:solidFill>
          <a:ln w="9525">
            <a:noFill/>
            <a:miter lim="800000"/>
            <a:headEnd/>
            <a:tailEnd/>
          </a:ln>
        </p:spPr>
        <p:txBody>
          <a:bodyPr>
            <a:spAutoFit/>
          </a:bodyPr>
          <a:lstStyle/>
          <a:p>
            <a:pPr algn="ctr">
              <a:spcBef>
                <a:spcPct val="50000"/>
              </a:spcBef>
            </a:pPr>
            <a:r>
              <a:rPr lang="en-US" sz="2000" dirty="0">
                <a:latin typeface="Arial" pitchFamily="34" charset="0"/>
                <a:cs typeface="Arial" pitchFamily="34" charset="0"/>
              </a:rPr>
              <a:t>Umpqua River @ Elkton, OR</a:t>
            </a:r>
          </a:p>
          <a:p>
            <a:pPr algn="ctr">
              <a:spcBef>
                <a:spcPts val="600"/>
              </a:spcBef>
            </a:pPr>
            <a:r>
              <a:rPr lang="en-US" sz="2000" dirty="0">
                <a:latin typeface="Arial" pitchFamily="34" charset="0"/>
                <a:cs typeface="Arial" pitchFamily="34" charset="0"/>
              </a:rPr>
              <a:t>1906 – 2012, 107 years</a:t>
            </a:r>
          </a:p>
        </p:txBody>
      </p:sp>
      <p:cxnSp>
        <p:nvCxnSpPr>
          <p:cNvPr id="5" name="Straight Connector 4"/>
          <p:cNvCxnSpPr/>
          <p:nvPr/>
        </p:nvCxnSpPr>
        <p:spPr>
          <a:xfrm>
            <a:off x="2493266" y="5121275"/>
            <a:ext cx="2665413"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2818493" y="5185464"/>
            <a:ext cx="282575" cy="290512"/>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8" name="Oval 7"/>
          <p:cNvSpPr/>
          <p:nvPr/>
        </p:nvSpPr>
        <p:spPr>
          <a:xfrm>
            <a:off x="2448816" y="5272088"/>
            <a:ext cx="282575" cy="290512"/>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9" name="TextBox 8"/>
          <p:cNvSpPr txBox="1"/>
          <p:nvPr/>
        </p:nvSpPr>
        <p:spPr>
          <a:xfrm>
            <a:off x="6911050" y="3255965"/>
            <a:ext cx="2787683" cy="1938992"/>
          </a:xfrm>
          <a:prstGeom prst="rect">
            <a:avLst/>
          </a:prstGeom>
          <a:solidFill>
            <a:schemeClr val="bg1"/>
          </a:solidFill>
        </p:spPr>
        <p:txBody>
          <a:bodyPr wrap="square">
            <a:spAutoFit/>
          </a:bodyPr>
          <a:lstStyle/>
          <a:p>
            <a:pPr>
              <a:defRPr/>
            </a:pPr>
            <a:r>
              <a:rPr lang="en-US" sz="2000" dirty="0">
                <a:latin typeface="Arial" pitchFamily="34" charset="0"/>
                <a:cs typeface="Arial" pitchFamily="34" charset="0"/>
              </a:rPr>
              <a:t>Grubbs-Beck low outlier threshold finds 2 low outliers</a:t>
            </a:r>
          </a:p>
          <a:p>
            <a:pPr>
              <a:defRPr/>
            </a:pPr>
            <a:endParaRPr lang="en-US" sz="2000" dirty="0">
              <a:latin typeface="Arial" pitchFamily="34" charset="0"/>
              <a:cs typeface="Arial" pitchFamily="34" charset="0"/>
            </a:endParaRPr>
          </a:p>
          <a:p>
            <a:pPr>
              <a:defRPr/>
            </a:pPr>
            <a:r>
              <a:rPr lang="en-US" sz="2000" dirty="0">
                <a:latin typeface="Arial" pitchFamily="34" charset="0"/>
                <a:cs typeface="Arial" pitchFamily="34" charset="0"/>
              </a:rPr>
              <a:t>B17B used Conditional Probability Adjustment</a:t>
            </a:r>
          </a:p>
        </p:txBody>
      </p:sp>
      <p:grpSp>
        <p:nvGrpSpPr>
          <p:cNvPr id="2" name="Group 13"/>
          <p:cNvGrpSpPr>
            <a:grpSpLocks/>
          </p:cNvGrpSpPr>
          <p:nvPr/>
        </p:nvGrpSpPr>
        <p:grpSpPr bwMode="auto">
          <a:xfrm>
            <a:off x="3182239" y="4778376"/>
            <a:ext cx="2665413" cy="707827"/>
            <a:chOff x="2006125" y="4778914"/>
            <a:chExt cx="2665928" cy="707629"/>
          </a:xfrm>
          <a:solidFill>
            <a:schemeClr val="bg1"/>
          </a:solidFill>
        </p:grpSpPr>
        <p:sp>
          <p:nvSpPr>
            <p:cNvPr id="6" name="TextBox 5"/>
            <p:cNvSpPr txBox="1"/>
            <p:nvPr/>
          </p:nvSpPr>
          <p:spPr>
            <a:xfrm>
              <a:off x="2006125" y="5178852"/>
              <a:ext cx="2665928" cy="307691"/>
            </a:xfrm>
            <a:prstGeom prst="rect">
              <a:avLst/>
            </a:prstGeom>
            <a:grpFill/>
          </p:spPr>
          <p:txBody>
            <a:bodyPr wrap="square" tIns="0" bIns="0">
              <a:spAutoFit/>
            </a:bodyPr>
            <a:lstStyle/>
            <a:p>
              <a:pPr>
                <a:defRPr/>
              </a:pPr>
              <a:r>
                <a:rPr lang="en-US" sz="2000" dirty="0">
                  <a:solidFill>
                    <a:srgbClr val="00B050"/>
                  </a:solidFill>
                  <a:latin typeface="Calibri" panose="020F0502020204030204" pitchFamily="34" charset="0"/>
                  <a:cs typeface="Arial" pitchFamily="34" charset="0"/>
                </a:rPr>
                <a:t>Low Outlier Threshold</a:t>
              </a:r>
            </a:p>
          </p:txBody>
        </p:sp>
        <p:sp>
          <p:nvSpPr>
            <p:cNvPr id="13" name="TextBox 12"/>
            <p:cNvSpPr txBox="1"/>
            <p:nvPr/>
          </p:nvSpPr>
          <p:spPr>
            <a:xfrm>
              <a:off x="2429043" y="4778914"/>
              <a:ext cx="1623768" cy="307691"/>
            </a:xfrm>
            <a:prstGeom prst="rect">
              <a:avLst/>
            </a:prstGeom>
            <a:grpFill/>
          </p:spPr>
          <p:txBody>
            <a:bodyPr wrap="square" tIns="0" bIns="0">
              <a:spAutoFit/>
            </a:bodyPr>
            <a:lstStyle/>
            <a:p>
              <a:pPr>
                <a:defRPr/>
              </a:pPr>
              <a:r>
                <a:rPr lang="en-US" sz="2000" dirty="0">
                  <a:solidFill>
                    <a:srgbClr val="00B050"/>
                  </a:solidFill>
                  <a:latin typeface="Calibri" panose="020F0502020204030204" pitchFamily="34" charset="0"/>
                  <a:cs typeface="Arial" pitchFamily="34" charset="0"/>
                </a:rPr>
                <a:t>Default GB</a:t>
              </a:r>
            </a:p>
          </p:txBody>
        </p:sp>
      </p:grpSp>
    </p:spTree>
    <p:extLst>
      <p:ext uri="{BB962C8B-B14F-4D97-AF65-F5344CB8AC3E}">
        <p14:creationId xmlns:p14="http://schemas.microsoft.com/office/powerpoint/2010/main" val="3404847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0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1"/>
          <p:cNvSpPr>
            <a:spLocks noGrp="1"/>
          </p:cNvSpPr>
          <p:nvPr>
            <p:ph type="sldNum" sz="quarter" idx="4294967295"/>
          </p:nvPr>
        </p:nvSpPr>
        <p:spPr>
          <a:xfrm>
            <a:off x="8077200" y="6248400"/>
            <a:ext cx="1905000" cy="457200"/>
          </a:xfrm>
          <a:prstGeom prst="rect">
            <a:avLst/>
          </a:prstGeom>
          <a:noFill/>
        </p:spPr>
        <p:txBody>
          <a:bodyPr/>
          <a:lstStyle/>
          <a:p>
            <a:fld id="{7B0B1993-5E3C-44EE-89E2-D943E5C318E4}" type="slidenum">
              <a:rPr lang="en-US" smtClean="0"/>
              <a:pPr/>
              <a:t>12</a:t>
            </a:fld>
            <a:endParaRPr lang="en-US"/>
          </a:p>
        </p:txBody>
      </p:sp>
      <p:pic>
        <p:nvPicPr>
          <p:cNvPr id="53251" name="Picture 3"/>
          <p:cNvPicPr>
            <a:picLocks noChangeAspect="1" noChangeArrowheads="1"/>
          </p:cNvPicPr>
          <p:nvPr/>
        </p:nvPicPr>
        <p:blipFill>
          <a:blip r:embed="rId3" cstate="print"/>
          <a:srcRect/>
          <a:stretch>
            <a:fillRect/>
          </a:stretch>
        </p:blipFill>
        <p:spPr bwMode="auto">
          <a:xfrm>
            <a:off x="1461390" y="419100"/>
            <a:ext cx="8572500" cy="5829300"/>
          </a:xfrm>
          <a:prstGeom prst="rect">
            <a:avLst/>
          </a:prstGeom>
          <a:solidFill>
            <a:schemeClr val="bg1"/>
          </a:solidFill>
          <a:ln w="9525">
            <a:noFill/>
            <a:miter lim="800000"/>
            <a:headEnd/>
            <a:tailEnd/>
          </a:ln>
        </p:spPr>
      </p:pic>
      <p:sp>
        <p:nvSpPr>
          <p:cNvPr id="53252" name="Text Box 8"/>
          <p:cNvSpPr txBox="1">
            <a:spLocks noChangeArrowheads="1"/>
          </p:cNvSpPr>
          <p:nvPr/>
        </p:nvSpPr>
        <p:spPr bwMode="auto">
          <a:xfrm>
            <a:off x="4214115" y="657225"/>
            <a:ext cx="4248150" cy="784830"/>
          </a:xfrm>
          <a:prstGeom prst="rect">
            <a:avLst/>
          </a:prstGeom>
          <a:solidFill>
            <a:schemeClr val="bg1"/>
          </a:solidFill>
          <a:ln w="9525">
            <a:noFill/>
            <a:miter lim="800000"/>
            <a:headEnd/>
            <a:tailEnd/>
          </a:ln>
        </p:spPr>
        <p:txBody>
          <a:bodyPr>
            <a:spAutoFit/>
          </a:bodyPr>
          <a:lstStyle/>
          <a:p>
            <a:pPr algn="ctr">
              <a:spcBef>
                <a:spcPct val="50000"/>
              </a:spcBef>
            </a:pPr>
            <a:r>
              <a:rPr lang="en-US" sz="2000" dirty="0">
                <a:solidFill>
                  <a:srgbClr val="000000"/>
                </a:solidFill>
                <a:latin typeface="Arial" pitchFamily="34" charset="0"/>
              </a:rPr>
              <a:t>Umpqua River @ Elkton, OR</a:t>
            </a:r>
          </a:p>
          <a:p>
            <a:pPr algn="ctr">
              <a:spcBef>
                <a:spcPts val="600"/>
              </a:spcBef>
            </a:pPr>
            <a:r>
              <a:rPr lang="en-US" sz="2000" dirty="0">
                <a:solidFill>
                  <a:srgbClr val="000000"/>
                </a:solidFill>
                <a:latin typeface="Arial" pitchFamily="34" charset="0"/>
              </a:rPr>
              <a:t>1906 – 2012, 107 years</a:t>
            </a:r>
          </a:p>
        </p:txBody>
      </p:sp>
      <p:cxnSp>
        <p:nvCxnSpPr>
          <p:cNvPr id="6" name="Straight Connector 5"/>
          <p:cNvCxnSpPr/>
          <p:nvPr/>
        </p:nvCxnSpPr>
        <p:spPr>
          <a:xfrm>
            <a:off x="2464691" y="4768850"/>
            <a:ext cx="2665413"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344165" y="4826001"/>
            <a:ext cx="2374900" cy="615553"/>
          </a:xfrm>
          <a:prstGeom prst="rect">
            <a:avLst/>
          </a:prstGeom>
          <a:solidFill>
            <a:schemeClr val="bg1"/>
          </a:solidFill>
        </p:spPr>
        <p:txBody>
          <a:bodyPr tIns="0" rIns="0" bIns="0">
            <a:spAutoFit/>
          </a:bodyPr>
          <a:lstStyle/>
          <a:p>
            <a:pPr>
              <a:defRPr/>
            </a:pPr>
            <a:r>
              <a:rPr lang="en-US" sz="2000" dirty="0">
                <a:solidFill>
                  <a:srgbClr val="00B050"/>
                </a:solidFill>
                <a:latin typeface="Calibri" panose="020F0502020204030204" pitchFamily="34" charset="0"/>
              </a:rPr>
              <a:t>Low Outlier Threshold</a:t>
            </a:r>
          </a:p>
        </p:txBody>
      </p:sp>
      <p:sp>
        <p:nvSpPr>
          <p:cNvPr id="8" name="Oval 7"/>
          <p:cNvSpPr/>
          <p:nvPr/>
        </p:nvSpPr>
        <p:spPr>
          <a:xfrm>
            <a:off x="2818493" y="5185464"/>
            <a:ext cx="282575" cy="290512"/>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9" name="Oval 8"/>
          <p:cNvSpPr/>
          <p:nvPr/>
        </p:nvSpPr>
        <p:spPr>
          <a:xfrm>
            <a:off x="2448816" y="5272088"/>
            <a:ext cx="282575" cy="290512"/>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10" name="Oval 9"/>
          <p:cNvSpPr/>
          <p:nvPr/>
        </p:nvSpPr>
        <p:spPr>
          <a:xfrm>
            <a:off x="3039366" y="4795838"/>
            <a:ext cx="282575" cy="290512"/>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12" name="TextBox 11"/>
          <p:cNvSpPr txBox="1"/>
          <p:nvPr/>
        </p:nvSpPr>
        <p:spPr>
          <a:xfrm>
            <a:off x="6911051" y="3589793"/>
            <a:ext cx="2711904" cy="1015663"/>
          </a:xfrm>
          <a:prstGeom prst="rect">
            <a:avLst/>
          </a:prstGeom>
          <a:solidFill>
            <a:schemeClr val="bg1"/>
          </a:solidFill>
        </p:spPr>
        <p:txBody>
          <a:bodyPr wrap="square">
            <a:spAutoFit/>
          </a:bodyPr>
          <a:lstStyle/>
          <a:p>
            <a:pPr>
              <a:defRPr/>
            </a:pPr>
            <a:r>
              <a:rPr lang="en-US" sz="2000" dirty="0">
                <a:latin typeface="Arial" pitchFamily="34" charset="0"/>
                <a:cs typeface="Arial" pitchFamily="34" charset="0"/>
              </a:rPr>
              <a:t>Might choose to identify a third low outlier…</a:t>
            </a:r>
          </a:p>
        </p:txBody>
      </p:sp>
    </p:spTree>
    <p:extLst>
      <p:ext uri="{BB962C8B-B14F-4D97-AF65-F5344CB8AC3E}">
        <p14:creationId xmlns:p14="http://schemas.microsoft.com/office/powerpoint/2010/main" val="2002752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465996" y="426785"/>
            <a:ext cx="8567323" cy="5811825"/>
          </a:xfrm>
          <a:prstGeom prst="rect">
            <a:avLst/>
          </a:prstGeom>
          <a:solidFill>
            <a:schemeClr val="bg1"/>
          </a:solidFill>
        </p:spPr>
      </p:pic>
      <p:sp>
        <p:nvSpPr>
          <p:cNvPr id="2" name="Slide Number Placeholder 1"/>
          <p:cNvSpPr>
            <a:spLocks noGrp="1"/>
          </p:cNvSpPr>
          <p:nvPr>
            <p:ph type="sldNum" sz="quarter" idx="12"/>
          </p:nvPr>
        </p:nvSpPr>
        <p:spPr/>
        <p:txBody>
          <a:bodyPr/>
          <a:lstStyle/>
          <a:p>
            <a:fld id="{468A23A5-F9F4-4630-8E02-772FE8D92F2C}" type="slidenum">
              <a:rPr lang="en-US" smtClean="0"/>
              <a:pPr/>
              <a:t>13</a:t>
            </a:fld>
            <a:endParaRPr lang="en-US"/>
          </a:p>
        </p:txBody>
      </p:sp>
      <p:cxnSp>
        <p:nvCxnSpPr>
          <p:cNvPr id="6" name="Straight Connector 5"/>
          <p:cNvCxnSpPr/>
          <p:nvPr/>
        </p:nvCxnSpPr>
        <p:spPr>
          <a:xfrm>
            <a:off x="2463948" y="3884690"/>
            <a:ext cx="2665379"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287588" y="3990798"/>
            <a:ext cx="2375374" cy="615553"/>
          </a:xfrm>
          <a:prstGeom prst="rect">
            <a:avLst/>
          </a:prstGeom>
          <a:solidFill>
            <a:schemeClr val="bg1"/>
          </a:solidFill>
        </p:spPr>
        <p:txBody>
          <a:bodyPr wrap="square" lIns="91440" tIns="0" rIns="0" bIns="0" rtlCol="0">
            <a:spAutoFit/>
          </a:bodyPr>
          <a:lstStyle/>
          <a:p>
            <a:r>
              <a:rPr lang="en-US" sz="2000" b="1" dirty="0">
                <a:solidFill>
                  <a:srgbClr val="00B050"/>
                </a:solidFill>
                <a:latin typeface="Calibri" panose="020F0502020204030204" pitchFamily="34" charset="0"/>
              </a:rPr>
              <a:t>Multiple Grubbs-Beck Test Threshold</a:t>
            </a:r>
          </a:p>
        </p:txBody>
      </p:sp>
      <p:sp>
        <p:nvSpPr>
          <p:cNvPr id="11" name="TextBox 10"/>
          <p:cNvSpPr txBox="1"/>
          <p:nvPr/>
        </p:nvSpPr>
        <p:spPr>
          <a:xfrm>
            <a:off x="6976367" y="3535395"/>
            <a:ext cx="2500372" cy="707886"/>
          </a:xfrm>
          <a:prstGeom prst="rect">
            <a:avLst/>
          </a:prstGeom>
          <a:solidFill>
            <a:schemeClr val="bg1"/>
          </a:solidFill>
        </p:spPr>
        <p:txBody>
          <a:bodyPr wrap="square" rtlCol="0">
            <a:spAutoFit/>
          </a:bodyPr>
          <a:lstStyle/>
          <a:p>
            <a:r>
              <a:rPr lang="en-US" sz="2000" b="1" dirty="0">
                <a:solidFill>
                  <a:srgbClr val="C00000"/>
                </a:solidFill>
                <a:latin typeface="Calibri" panose="020F0502020204030204" pitchFamily="34" charset="0"/>
              </a:rPr>
              <a:t>Bulletin 17C / EMA  fit to LP3 distribution</a:t>
            </a:r>
          </a:p>
        </p:txBody>
      </p:sp>
      <p:sp>
        <p:nvSpPr>
          <p:cNvPr id="12" name="Text Box 8"/>
          <p:cNvSpPr txBox="1">
            <a:spLocks noChangeArrowheads="1"/>
          </p:cNvSpPr>
          <p:nvPr/>
        </p:nvSpPr>
        <p:spPr bwMode="auto">
          <a:xfrm>
            <a:off x="4214115" y="657225"/>
            <a:ext cx="4248150" cy="784830"/>
          </a:xfrm>
          <a:prstGeom prst="rect">
            <a:avLst/>
          </a:prstGeom>
          <a:solidFill>
            <a:schemeClr val="bg1"/>
          </a:solidFill>
          <a:ln w="9525">
            <a:noFill/>
            <a:miter lim="800000"/>
            <a:headEnd/>
            <a:tailEnd/>
          </a:ln>
        </p:spPr>
        <p:txBody>
          <a:bodyPr>
            <a:spAutoFit/>
          </a:bodyPr>
          <a:lstStyle/>
          <a:p>
            <a:pPr algn="ctr">
              <a:spcBef>
                <a:spcPct val="50000"/>
              </a:spcBef>
            </a:pPr>
            <a:r>
              <a:rPr lang="en-US" sz="2000" dirty="0">
                <a:solidFill>
                  <a:srgbClr val="000000"/>
                </a:solidFill>
                <a:latin typeface="Arial" pitchFamily="34" charset="0"/>
              </a:rPr>
              <a:t>Umpqua River @ Elkton, OR</a:t>
            </a:r>
          </a:p>
          <a:p>
            <a:pPr algn="ctr">
              <a:spcBef>
                <a:spcPts val="600"/>
              </a:spcBef>
            </a:pPr>
            <a:r>
              <a:rPr lang="en-US" sz="2000" dirty="0">
                <a:solidFill>
                  <a:srgbClr val="000000"/>
                </a:solidFill>
                <a:latin typeface="Arial" pitchFamily="34" charset="0"/>
              </a:rPr>
              <a:t>1906 – 2012, 107 years</a:t>
            </a:r>
          </a:p>
        </p:txBody>
      </p:sp>
      <p:sp>
        <p:nvSpPr>
          <p:cNvPr id="4" name="Oval 3">
            <a:extLst>
              <a:ext uri="{FF2B5EF4-FFF2-40B4-BE49-F238E27FC236}">
                <a16:creationId xmlns:a16="http://schemas.microsoft.com/office/drawing/2014/main" id="{3FDC03E4-D848-FADB-08D5-C71C3E66EA2D}"/>
              </a:ext>
            </a:extLst>
          </p:cNvPr>
          <p:cNvSpPr/>
          <p:nvPr/>
        </p:nvSpPr>
        <p:spPr>
          <a:xfrm>
            <a:off x="2801578" y="5176129"/>
            <a:ext cx="282103" cy="291830"/>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5" name="Oval 4">
            <a:extLst>
              <a:ext uri="{FF2B5EF4-FFF2-40B4-BE49-F238E27FC236}">
                <a16:creationId xmlns:a16="http://schemas.microsoft.com/office/drawing/2014/main" id="{4E1D1D75-7A64-6998-CF04-A569C546DA69}"/>
              </a:ext>
            </a:extLst>
          </p:cNvPr>
          <p:cNvSpPr/>
          <p:nvPr/>
        </p:nvSpPr>
        <p:spPr>
          <a:xfrm>
            <a:off x="2449153" y="5271379"/>
            <a:ext cx="282103" cy="291830"/>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13" name="Oval 12">
            <a:extLst>
              <a:ext uri="{FF2B5EF4-FFF2-40B4-BE49-F238E27FC236}">
                <a16:creationId xmlns:a16="http://schemas.microsoft.com/office/drawing/2014/main" id="{B32627AB-2E86-E859-8E77-12D65609BBE8}"/>
              </a:ext>
            </a:extLst>
          </p:cNvPr>
          <p:cNvSpPr/>
          <p:nvPr/>
        </p:nvSpPr>
        <p:spPr>
          <a:xfrm>
            <a:off x="3039703" y="4795129"/>
            <a:ext cx="282103" cy="291830"/>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cxnSp>
        <p:nvCxnSpPr>
          <p:cNvPr id="14" name="Straight Connector 13">
            <a:extLst>
              <a:ext uri="{FF2B5EF4-FFF2-40B4-BE49-F238E27FC236}">
                <a16:creationId xmlns:a16="http://schemas.microsoft.com/office/drawing/2014/main" id="{1FEE03E7-A552-4598-B9C2-C223BE57668B}"/>
              </a:ext>
            </a:extLst>
          </p:cNvPr>
          <p:cNvCxnSpPr>
            <a:cxnSpLocks/>
          </p:cNvCxnSpPr>
          <p:nvPr/>
        </p:nvCxnSpPr>
        <p:spPr>
          <a:xfrm>
            <a:off x="2604536" y="3884690"/>
            <a:ext cx="0" cy="1826522"/>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C702A9F-B47A-E88E-916C-C968E53D706B}"/>
              </a:ext>
            </a:extLst>
          </p:cNvPr>
          <p:cNvCxnSpPr>
            <a:cxnSpLocks/>
          </p:cNvCxnSpPr>
          <p:nvPr/>
        </p:nvCxnSpPr>
        <p:spPr>
          <a:xfrm>
            <a:off x="2967951" y="3881868"/>
            <a:ext cx="0" cy="1826522"/>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DB9F6CE-4A6B-301B-F560-75894ED6AEC4}"/>
              </a:ext>
            </a:extLst>
          </p:cNvPr>
          <p:cNvCxnSpPr>
            <a:cxnSpLocks/>
          </p:cNvCxnSpPr>
          <p:nvPr/>
        </p:nvCxnSpPr>
        <p:spPr>
          <a:xfrm>
            <a:off x="3199482" y="3881868"/>
            <a:ext cx="0" cy="1826522"/>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E85DD75-E3DD-41A6-EB16-75E976F18C5D}"/>
              </a:ext>
            </a:extLst>
          </p:cNvPr>
          <p:cNvCxnSpPr>
            <a:cxnSpLocks/>
          </p:cNvCxnSpPr>
          <p:nvPr/>
        </p:nvCxnSpPr>
        <p:spPr>
          <a:xfrm>
            <a:off x="3364849" y="3881868"/>
            <a:ext cx="0" cy="1826522"/>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15B5FFF8-4006-F1AB-166F-57C5E09E1F9B}"/>
              </a:ext>
            </a:extLst>
          </p:cNvPr>
          <p:cNvCxnSpPr>
            <a:cxnSpLocks/>
          </p:cNvCxnSpPr>
          <p:nvPr/>
        </p:nvCxnSpPr>
        <p:spPr>
          <a:xfrm>
            <a:off x="3507213" y="3881868"/>
            <a:ext cx="0" cy="1826522"/>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76C2E53-59D6-E330-F4D9-BEC8B14F046C}"/>
              </a:ext>
            </a:extLst>
          </p:cNvPr>
          <p:cNvCxnSpPr>
            <a:cxnSpLocks/>
          </p:cNvCxnSpPr>
          <p:nvPr/>
        </p:nvCxnSpPr>
        <p:spPr>
          <a:xfrm>
            <a:off x="3630305" y="3890187"/>
            <a:ext cx="0" cy="1826522"/>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15EB760-EA30-0122-9D7D-AB2B242980CE}"/>
              </a:ext>
            </a:extLst>
          </p:cNvPr>
          <p:cNvCxnSpPr>
            <a:cxnSpLocks/>
          </p:cNvCxnSpPr>
          <p:nvPr/>
        </p:nvCxnSpPr>
        <p:spPr>
          <a:xfrm>
            <a:off x="3729951" y="3881868"/>
            <a:ext cx="0" cy="1826522"/>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C37CE5F-9758-6ADB-D87F-7E6866EC97CE}"/>
              </a:ext>
            </a:extLst>
          </p:cNvPr>
          <p:cNvCxnSpPr>
            <a:cxnSpLocks/>
          </p:cNvCxnSpPr>
          <p:nvPr/>
        </p:nvCxnSpPr>
        <p:spPr>
          <a:xfrm>
            <a:off x="3829597" y="3901566"/>
            <a:ext cx="0" cy="1826522"/>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1EDFF77-8B5E-7A96-2114-0B4934DB3AE8}"/>
              </a:ext>
            </a:extLst>
          </p:cNvPr>
          <p:cNvCxnSpPr>
            <a:cxnSpLocks/>
          </p:cNvCxnSpPr>
          <p:nvPr/>
        </p:nvCxnSpPr>
        <p:spPr>
          <a:xfrm>
            <a:off x="3908729" y="3892774"/>
            <a:ext cx="0" cy="1826522"/>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9780973-CF62-0C8F-5D81-33CA76EE9FBE}"/>
              </a:ext>
            </a:extLst>
          </p:cNvPr>
          <p:cNvSpPr txBox="1"/>
          <p:nvPr/>
        </p:nvSpPr>
        <p:spPr>
          <a:xfrm>
            <a:off x="4645429" y="5014267"/>
            <a:ext cx="2375374" cy="615553"/>
          </a:xfrm>
          <a:prstGeom prst="rect">
            <a:avLst/>
          </a:prstGeom>
          <a:solidFill>
            <a:schemeClr val="bg1"/>
          </a:solidFill>
        </p:spPr>
        <p:txBody>
          <a:bodyPr wrap="square" lIns="91440" tIns="0" rIns="0" bIns="0" rtlCol="0">
            <a:spAutoFit/>
          </a:bodyPr>
          <a:lstStyle/>
          <a:p>
            <a:r>
              <a:rPr lang="en-US" sz="2000" dirty="0">
                <a:solidFill>
                  <a:srgbClr val="00B050"/>
                </a:solidFill>
                <a:latin typeface="Calibri" panose="020F0502020204030204" pitchFamily="34" charset="0"/>
              </a:rPr>
              <a:t>Flow interval is </a:t>
            </a:r>
          </a:p>
          <a:p>
            <a:r>
              <a:rPr lang="en-US" sz="2000" dirty="0">
                <a:solidFill>
                  <a:srgbClr val="00B050"/>
                </a:solidFill>
                <a:latin typeface="Calibri" panose="020F0502020204030204" pitchFamily="34" charset="0"/>
              </a:rPr>
              <a:t>0 – MGB threshold</a:t>
            </a:r>
          </a:p>
        </p:txBody>
      </p:sp>
      <p:cxnSp>
        <p:nvCxnSpPr>
          <p:cNvPr id="10" name="Straight Arrow Connector 9">
            <a:extLst>
              <a:ext uri="{FF2B5EF4-FFF2-40B4-BE49-F238E27FC236}">
                <a16:creationId xmlns:a16="http://schemas.microsoft.com/office/drawing/2014/main" id="{7E6F7960-2E71-AB1A-4C27-DDB6FB5BDE53}"/>
              </a:ext>
            </a:extLst>
          </p:cNvPr>
          <p:cNvCxnSpPr/>
          <p:nvPr/>
        </p:nvCxnSpPr>
        <p:spPr>
          <a:xfrm flipH="1">
            <a:off x="4106492" y="5322044"/>
            <a:ext cx="499371" cy="0"/>
          </a:xfrm>
          <a:prstGeom prst="straightConnector1">
            <a:avLst/>
          </a:prstGeom>
          <a:ln w="1905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15153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F2D7E111-622F-4BAC-98EA-512BE6D84CD0}" type="slidenum">
              <a:rPr lang="en-US"/>
              <a:pPr/>
              <a:t>14</a:t>
            </a:fld>
            <a:endParaRPr lang="en-US"/>
          </a:p>
        </p:txBody>
      </p:sp>
      <p:sp>
        <p:nvSpPr>
          <p:cNvPr id="4098" name="Rectangle 2"/>
          <p:cNvSpPr>
            <a:spLocks noGrp="1" noChangeArrowheads="1"/>
          </p:cNvSpPr>
          <p:nvPr>
            <p:ph type="title"/>
          </p:nvPr>
        </p:nvSpPr>
        <p:spPr>
          <a:xfrm>
            <a:off x="892277" y="609600"/>
            <a:ext cx="9089923" cy="903288"/>
          </a:xfrm>
        </p:spPr>
        <p:txBody>
          <a:bodyPr/>
          <a:lstStyle/>
          <a:p>
            <a:r>
              <a:rPr lang="en-US" sz="4000" dirty="0"/>
              <a:t>Any Censored Values</a:t>
            </a:r>
          </a:p>
        </p:txBody>
      </p:sp>
      <p:sp>
        <p:nvSpPr>
          <p:cNvPr id="4099" name="Rectangle 3"/>
          <p:cNvSpPr>
            <a:spLocks noGrp="1" noChangeArrowheads="1"/>
          </p:cNvSpPr>
          <p:nvPr>
            <p:ph type="body" idx="1"/>
          </p:nvPr>
        </p:nvSpPr>
        <p:spPr>
          <a:xfrm>
            <a:off x="1069258" y="1613140"/>
            <a:ext cx="9089922" cy="4482861"/>
          </a:xfrm>
        </p:spPr>
        <p:txBody>
          <a:bodyPr/>
          <a:lstStyle/>
          <a:p>
            <a:pPr marL="514350" indent="-514350">
              <a:spcBef>
                <a:spcPts val="1200"/>
              </a:spcBef>
              <a:buFont typeface="+mj-lt"/>
              <a:buAutoNum type="arabicPeriod"/>
            </a:pPr>
            <a:r>
              <a:rPr lang="en-US" sz="2800" dirty="0"/>
              <a:t>Values </a:t>
            </a:r>
            <a:r>
              <a:rPr lang="en-US" sz="2800" dirty="0">
                <a:solidFill>
                  <a:srgbClr val="008000"/>
                </a:solidFill>
              </a:rPr>
              <a:t>below a recording level </a:t>
            </a:r>
            <a:r>
              <a:rPr lang="en-US" sz="2800" dirty="0"/>
              <a:t>are censored, by definition</a:t>
            </a:r>
          </a:p>
          <a:p>
            <a:pPr marL="914400" lvl="1" indent="-514350">
              <a:spcBef>
                <a:spcPts val="600"/>
              </a:spcBef>
            </a:pPr>
            <a:r>
              <a:rPr lang="en-US" sz="2400" dirty="0"/>
              <a:t>but must be incorporated in the estimate of the flood frequency distribution – </a:t>
            </a:r>
            <a:r>
              <a:rPr lang="en-US" sz="2400" dirty="0" err="1"/>
              <a:t>ie</a:t>
            </a:r>
            <a:r>
              <a:rPr lang="en-US" sz="2400" dirty="0"/>
              <a:t>, they happened, flow was low</a:t>
            </a:r>
            <a:endParaRPr lang="en-US" sz="2400" b="1" i="1" dirty="0"/>
          </a:p>
          <a:p>
            <a:pPr marL="514350" indent="-514350">
              <a:spcBef>
                <a:spcPts val="1200"/>
              </a:spcBef>
              <a:buFont typeface="+mj-lt"/>
              <a:buAutoNum type="arabicPeriod"/>
            </a:pPr>
            <a:r>
              <a:rPr lang="en-US" sz="2800" dirty="0"/>
              <a:t>Flood years with </a:t>
            </a:r>
            <a:r>
              <a:rPr lang="en-US" sz="2800" dirty="0">
                <a:solidFill>
                  <a:srgbClr val="008000"/>
                </a:solidFill>
              </a:rPr>
              <a:t>zero flow </a:t>
            </a:r>
          </a:p>
          <a:p>
            <a:pPr lvl="1" indent="-342900">
              <a:spcBef>
                <a:spcPts val="600"/>
              </a:spcBef>
            </a:pPr>
            <a:r>
              <a:rPr lang="en-US" sz="2400" dirty="0"/>
              <a:t>log(0) is undefined, handled as censored low flows</a:t>
            </a:r>
          </a:p>
          <a:p>
            <a:pPr marL="514350" indent="-514350">
              <a:spcBef>
                <a:spcPts val="1200"/>
              </a:spcBef>
              <a:buFont typeface="+mj-lt"/>
              <a:buAutoNum type="arabicPeriod"/>
            </a:pPr>
            <a:r>
              <a:rPr lang="en-US" sz="2800" dirty="0">
                <a:solidFill>
                  <a:srgbClr val="008000"/>
                </a:solidFill>
              </a:rPr>
              <a:t>Low-outliers</a:t>
            </a:r>
            <a:r>
              <a:rPr lang="en-US" sz="2800" dirty="0"/>
              <a:t> intentionally censored and accounted for the same way</a:t>
            </a:r>
          </a:p>
          <a:p>
            <a:pPr marL="0" indent="0">
              <a:spcBef>
                <a:spcPts val="1200"/>
              </a:spcBef>
              <a:buNone/>
            </a:pPr>
            <a:r>
              <a:rPr lang="en-US" sz="2800" b="1" dirty="0">
                <a:solidFill>
                  <a:srgbClr val="C00000"/>
                </a:solidFill>
              </a:rPr>
              <a:t>In B17B</a:t>
            </a:r>
            <a:r>
              <a:rPr lang="en-US" sz="2800" dirty="0"/>
              <a:t>, used the </a:t>
            </a:r>
            <a:r>
              <a:rPr lang="en-US" sz="2800" i="1" dirty="0"/>
              <a:t>Conditional Probability Adjustment </a:t>
            </a:r>
            <a:r>
              <a:rPr lang="en-US" sz="2800" dirty="0"/>
              <a:t>to deal with all of these cases</a:t>
            </a:r>
          </a:p>
          <a:p>
            <a:pPr marL="0" indent="0">
              <a:spcBef>
                <a:spcPts val="1200"/>
              </a:spcBef>
              <a:buNone/>
            </a:pPr>
            <a:r>
              <a:rPr lang="en-US" sz="2800" b="1" dirty="0">
                <a:solidFill>
                  <a:srgbClr val="C00000"/>
                </a:solidFill>
              </a:rPr>
              <a:t>In B17C</a:t>
            </a:r>
            <a:r>
              <a:rPr lang="en-US" sz="2800" dirty="0"/>
              <a:t>, these cases are handled with </a:t>
            </a:r>
            <a:r>
              <a:rPr lang="en-US" sz="2800" b="1" dirty="0"/>
              <a:t>flow intervals</a:t>
            </a:r>
          </a:p>
        </p:txBody>
      </p:sp>
    </p:spTree>
    <p:extLst>
      <p:ext uri="{BB962C8B-B14F-4D97-AF65-F5344CB8AC3E}">
        <p14:creationId xmlns:p14="http://schemas.microsoft.com/office/powerpoint/2010/main" val="30439852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1"/>
          <p:cNvPicPr>
            <a:picLocks noChangeAspect="1" noChangeArrowheads="1"/>
          </p:cNvPicPr>
          <p:nvPr/>
        </p:nvPicPr>
        <p:blipFill>
          <a:blip r:embed="rId3" cstate="print"/>
          <a:srcRect/>
          <a:stretch>
            <a:fillRect/>
          </a:stretch>
        </p:blipFill>
        <p:spPr bwMode="auto">
          <a:xfrm>
            <a:off x="1491330" y="352986"/>
            <a:ext cx="8718550" cy="5929313"/>
          </a:xfrm>
          <a:prstGeom prst="rect">
            <a:avLst/>
          </a:prstGeom>
          <a:solidFill>
            <a:schemeClr val="bg1"/>
          </a:solidFill>
          <a:ln w="9525">
            <a:noFill/>
            <a:miter lim="800000"/>
            <a:headEnd/>
            <a:tailEnd/>
          </a:ln>
        </p:spPr>
      </p:pic>
      <p:sp>
        <p:nvSpPr>
          <p:cNvPr id="54275" name="Slide Number Placeholder 3"/>
          <p:cNvSpPr>
            <a:spLocks noGrp="1"/>
          </p:cNvSpPr>
          <p:nvPr>
            <p:ph type="sldNum" sz="quarter" idx="4294967295"/>
          </p:nvPr>
        </p:nvSpPr>
        <p:spPr>
          <a:xfrm>
            <a:off x="8077200" y="6248400"/>
            <a:ext cx="1905000" cy="457200"/>
          </a:xfrm>
          <a:prstGeom prst="rect">
            <a:avLst/>
          </a:prstGeom>
          <a:noFill/>
        </p:spPr>
        <p:txBody>
          <a:bodyPr/>
          <a:lstStyle/>
          <a:p>
            <a:fld id="{266E3D0B-AB27-4B13-86E5-86118B8FB624}" type="slidenum">
              <a:rPr lang="en-US" smtClean="0"/>
              <a:pPr/>
              <a:t>15</a:t>
            </a:fld>
            <a:endParaRPr lang="en-US"/>
          </a:p>
        </p:txBody>
      </p:sp>
      <p:sp>
        <p:nvSpPr>
          <p:cNvPr id="54276" name="Oval 5"/>
          <p:cNvSpPr>
            <a:spLocks noChangeArrowheads="1"/>
          </p:cNvSpPr>
          <p:nvPr/>
        </p:nvSpPr>
        <p:spPr bwMode="auto">
          <a:xfrm>
            <a:off x="2929606" y="5495925"/>
            <a:ext cx="1857375" cy="419100"/>
          </a:xfrm>
          <a:prstGeom prst="ellipse">
            <a:avLst/>
          </a:prstGeom>
          <a:noFill/>
          <a:ln w="9525">
            <a:solidFill>
              <a:srgbClr val="FF0000"/>
            </a:solidFill>
            <a:round/>
            <a:headEnd/>
            <a:tailEnd/>
          </a:ln>
        </p:spPr>
        <p:txBody>
          <a:bodyPr wrap="none" anchor="ctr"/>
          <a:lstStyle/>
          <a:p>
            <a:endParaRPr lang="en-US"/>
          </a:p>
        </p:txBody>
      </p:sp>
      <p:sp>
        <p:nvSpPr>
          <p:cNvPr id="54277" name="Freeform 7"/>
          <p:cNvSpPr>
            <a:spLocks/>
          </p:cNvSpPr>
          <p:nvPr/>
        </p:nvSpPr>
        <p:spPr bwMode="auto">
          <a:xfrm>
            <a:off x="3929730" y="1791260"/>
            <a:ext cx="4876800" cy="3257550"/>
          </a:xfrm>
          <a:custGeom>
            <a:avLst/>
            <a:gdLst>
              <a:gd name="T0" fmla="*/ 0 w 3138"/>
              <a:gd name="T1" fmla="*/ 3257550 h 2052"/>
              <a:gd name="T2" fmla="*/ 1146934 w 3138"/>
              <a:gd name="T3" fmla="*/ 2009775 h 2052"/>
              <a:gd name="T4" fmla="*/ 2172647 w 3138"/>
              <a:gd name="T5" fmla="*/ 1066800 h 2052"/>
              <a:gd name="T6" fmla="*/ 3161061 w 3138"/>
              <a:gd name="T7" fmla="*/ 495300 h 2052"/>
              <a:gd name="T8" fmla="*/ 4401242 w 3138"/>
              <a:gd name="T9" fmla="*/ 123825 h 2052"/>
              <a:gd name="T10" fmla="*/ 4876800 w 3138"/>
              <a:gd name="T11" fmla="*/ 0 h 2052"/>
              <a:gd name="T12" fmla="*/ 0 60000 65536"/>
              <a:gd name="T13" fmla="*/ 0 60000 65536"/>
              <a:gd name="T14" fmla="*/ 0 60000 65536"/>
              <a:gd name="T15" fmla="*/ 0 60000 65536"/>
              <a:gd name="T16" fmla="*/ 0 60000 65536"/>
              <a:gd name="T17" fmla="*/ 0 60000 65536"/>
              <a:gd name="T18" fmla="*/ 0 w 3138"/>
              <a:gd name="T19" fmla="*/ 0 h 2052"/>
              <a:gd name="T20" fmla="*/ 3138 w 3138"/>
              <a:gd name="T21" fmla="*/ 2052 h 2052"/>
            </a:gdLst>
            <a:ahLst/>
            <a:cxnLst>
              <a:cxn ang="T12">
                <a:pos x="T0" y="T1"/>
              </a:cxn>
              <a:cxn ang="T13">
                <a:pos x="T2" y="T3"/>
              </a:cxn>
              <a:cxn ang="T14">
                <a:pos x="T4" y="T5"/>
              </a:cxn>
              <a:cxn ang="T15">
                <a:pos x="T6" y="T7"/>
              </a:cxn>
              <a:cxn ang="T16">
                <a:pos x="T8" y="T9"/>
              </a:cxn>
              <a:cxn ang="T17">
                <a:pos x="T10" y="T11"/>
              </a:cxn>
            </a:cxnLst>
            <a:rect l="T18" t="T19" r="T20" b="T21"/>
            <a:pathLst>
              <a:path w="3138" h="2052">
                <a:moveTo>
                  <a:pt x="0" y="2052"/>
                </a:moveTo>
                <a:cubicBezTo>
                  <a:pt x="123" y="1921"/>
                  <a:pt x="505" y="1496"/>
                  <a:pt x="738" y="1266"/>
                </a:cubicBezTo>
                <a:cubicBezTo>
                  <a:pt x="971" y="1036"/>
                  <a:pt x="1182" y="831"/>
                  <a:pt x="1398" y="672"/>
                </a:cubicBezTo>
                <a:cubicBezTo>
                  <a:pt x="1614" y="513"/>
                  <a:pt x="1795" y="411"/>
                  <a:pt x="2034" y="312"/>
                </a:cubicBezTo>
                <a:cubicBezTo>
                  <a:pt x="2273" y="213"/>
                  <a:pt x="2648" y="130"/>
                  <a:pt x="2832" y="78"/>
                </a:cubicBezTo>
                <a:cubicBezTo>
                  <a:pt x="3016" y="26"/>
                  <a:pt x="3077" y="13"/>
                  <a:pt x="3138" y="0"/>
                </a:cubicBezTo>
              </a:path>
            </a:pathLst>
          </a:custGeom>
          <a:noFill/>
          <a:ln w="19050" cmpd="sng">
            <a:solidFill>
              <a:srgbClr val="000080"/>
            </a:solidFill>
            <a:round/>
            <a:headEnd/>
            <a:tailEnd/>
          </a:ln>
        </p:spPr>
        <p:txBody>
          <a:bodyPr/>
          <a:lstStyle/>
          <a:p>
            <a:endParaRPr lang="en-US"/>
          </a:p>
        </p:txBody>
      </p:sp>
      <p:sp>
        <p:nvSpPr>
          <p:cNvPr id="54278" name="Text Box 8"/>
          <p:cNvSpPr txBox="1">
            <a:spLocks noChangeArrowheads="1"/>
          </p:cNvSpPr>
          <p:nvPr/>
        </p:nvSpPr>
        <p:spPr bwMode="auto">
          <a:xfrm>
            <a:off x="3186780" y="5867401"/>
            <a:ext cx="1733550" cy="366713"/>
          </a:xfrm>
          <a:prstGeom prst="rect">
            <a:avLst/>
          </a:prstGeom>
          <a:noFill/>
          <a:ln w="9525">
            <a:noFill/>
            <a:miter lim="800000"/>
            <a:headEnd/>
            <a:tailEnd/>
          </a:ln>
        </p:spPr>
        <p:txBody>
          <a:bodyPr>
            <a:spAutoFit/>
          </a:bodyPr>
          <a:lstStyle/>
          <a:p>
            <a:pPr>
              <a:spcBef>
                <a:spcPct val="50000"/>
              </a:spcBef>
            </a:pPr>
            <a:r>
              <a:rPr lang="en-US" sz="1800">
                <a:solidFill>
                  <a:srgbClr val="FF0000"/>
                </a:solidFill>
                <a:latin typeface="Arial" pitchFamily="34" charset="0"/>
              </a:rPr>
              <a:t>zero flows</a:t>
            </a:r>
          </a:p>
        </p:txBody>
      </p:sp>
      <p:sp>
        <p:nvSpPr>
          <p:cNvPr id="54279" name="Text Box 9"/>
          <p:cNvSpPr txBox="1">
            <a:spLocks noChangeArrowheads="1"/>
          </p:cNvSpPr>
          <p:nvPr/>
        </p:nvSpPr>
        <p:spPr bwMode="auto">
          <a:xfrm>
            <a:off x="6844380" y="3810000"/>
            <a:ext cx="1943100" cy="1754326"/>
          </a:xfrm>
          <a:prstGeom prst="rect">
            <a:avLst/>
          </a:prstGeom>
          <a:solidFill>
            <a:schemeClr val="bg1"/>
          </a:solidFill>
          <a:ln w="9525">
            <a:noFill/>
            <a:miter lim="800000"/>
            <a:headEnd/>
            <a:tailEnd/>
          </a:ln>
        </p:spPr>
        <p:txBody>
          <a:bodyPr>
            <a:spAutoFit/>
          </a:bodyPr>
          <a:lstStyle/>
          <a:p>
            <a:pPr algn="ctr">
              <a:spcBef>
                <a:spcPct val="50000"/>
              </a:spcBef>
            </a:pPr>
            <a:r>
              <a:rPr lang="en-US" sz="1800" dirty="0">
                <a:solidFill>
                  <a:srgbClr val="000000"/>
                </a:solidFill>
                <a:latin typeface="Arial" pitchFamily="34" charset="0"/>
                <a:cs typeface="Arial" pitchFamily="34" charset="0"/>
              </a:rPr>
              <a:t>Graphical Curve, zero flows no problem.  Frequency of non-zero values based on rank.</a:t>
            </a:r>
          </a:p>
        </p:txBody>
      </p:sp>
      <p:sp>
        <p:nvSpPr>
          <p:cNvPr id="54280" name="Rectangle 8"/>
          <p:cNvSpPr>
            <a:spLocks noChangeArrowheads="1"/>
          </p:cNvSpPr>
          <p:nvPr/>
        </p:nvSpPr>
        <p:spPr bwMode="auto">
          <a:xfrm>
            <a:off x="2786731" y="2362200"/>
            <a:ext cx="65" cy="369332"/>
          </a:xfrm>
          <a:prstGeom prst="rect">
            <a:avLst/>
          </a:prstGeom>
          <a:solidFill>
            <a:schemeClr val="bg1"/>
          </a:solidFill>
          <a:ln w="9525" algn="ctr">
            <a:noFill/>
            <a:round/>
            <a:headEnd/>
            <a:tailEnd/>
          </a:ln>
        </p:spPr>
        <p:txBody>
          <a:bodyPr wrap="none" lIns="0" tIns="0" rIns="0" bIns="0">
            <a:spAutoFit/>
          </a:bodyPr>
          <a:lstStyle/>
          <a:p>
            <a:endParaRPr lang="en-US"/>
          </a:p>
        </p:txBody>
      </p:sp>
      <p:sp>
        <p:nvSpPr>
          <p:cNvPr id="54281" name="Rectangle 9"/>
          <p:cNvSpPr>
            <a:spLocks noChangeArrowheads="1"/>
          </p:cNvSpPr>
          <p:nvPr/>
        </p:nvSpPr>
        <p:spPr bwMode="auto">
          <a:xfrm>
            <a:off x="2796256" y="2371725"/>
            <a:ext cx="65" cy="369332"/>
          </a:xfrm>
          <a:prstGeom prst="rect">
            <a:avLst/>
          </a:prstGeom>
          <a:solidFill>
            <a:schemeClr val="bg1"/>
          </a:solidFill>
          <a:ln w="9525" algn="ctr">
            <a:noFill/>
            <a:round/>
            <a:headEnd/>
            <a:tailEnd/>
          </a:ln>
        </p:spPr>
        <p:txBody>
          <a:bodyPr wrap="none" lIns="0" tIns="0" rIns="0" bIns="0">
            <a:spAutoFit/>
          </a:bodyPr>
          <a:lstStyle/>
          <a:p>
            <a:endParaRPr lang="en-US"/>
          </a:p>
        </p:txBody>
      </p:sp>
      <p:sp>
        <p:nvSpPr>
          <p:cNvPr id="8" name="TextBox 7"/>
          <p:cNvSpPr txBox="1"/>
          <p:nvPr/>
        </p:nvSpPr>
        <p:spPr>
          <a:xfrm>
            <a:off x="2721644" y="2257425"/>
            <a:ext cx="2198687" cy="954088"/>
          </a:xfrm>
          <a:prstGeom prst="rect">
            <a:avLst/>
          </a:prstGeom>
          <a:solidFill>
            <a:schemeClr val="bg1"/>
          </a:solidFill>
        </p:spPr>
        <p:txBody>
          <a:bodyPr>
            <a:spAutoFit/>
          </a:bodyPr>
          <a:lstStyle/>
          <a:p>
            <a:pPr>
              <a:defRPr/>
            </a:pPr>
            <a:r>
              <a:rPr lang="en-US" sz="2800" b="1" dirty="0">
                <a:solidFill>
                  <a:srgbClr val="FF0000"/>
                </a:solidFill>
                <a:latin typeface="Calibri" panose="020F0502020204030204" pitchFamily="34" charset="0"/>
              </a:rPr>
              <a:t>Dealing with ZERO FLOW</a:t>
            </a:r>
          </a:p>
        </p:txBody>
      </p:sp>
    </p:spTree>
    <p:extLst>
      <p:ext uri="{BB962C8B-B14F-4D97-AF65-F5344CB8AC3E}">
        <p14:creationId xmlns:p14="http://schemas.microsoft.com/office/powerpoint/2010/main" val="21978136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75DC6-24F1-C560-7A35-73DA2BEFAF1C}"/>
              </a:ext>
            </a:extLst>
          </p:cNvPr>
          <p:cNvSpPr>
            <a:spLocks noGrp="1"/>
          </p:cNvSpPr>
          <p:nvPr>
            <p:ph type="title"/>
          </p:nvPr>
        </p:nvSpPr>
        <p:spPr/>
        <p:txBody>
          <a:bodyPr/>
          <a:lstStyle/>
          <a:p>
            <a:r>
              <a:rPr lang="en-US" dirty="0"/>
              <a:t>Orestimba Creek @ Newman, CA</a:t>
            </a:r>
          </a:p>
        </p:txBody>
      </p:sp>
      <p:sp>
        <p:nvSpPr>
          <p:cNvPr id="4" name="Slide Number Placeholder 3">
            <a:extLst>
              <a:ext uri="{FF2B5EF4-FFF2-40B4-BE49-F238E27FC236}">
                <a16:creationId xmlns:a16="http://schemas.microsoft.com/office/drawing/2014/main" id="{99B0F8BF-4C8F-2B81-C745-2278945AA0F3}"/>
              </a:ext>
            </a:extLst>
          </p:cNvPr>
          <p:cNvSpPr>
            <a:spLocks noGrp="1"/>
          </p:cNvSpPr>
          <p:nvPr>
            <p:ph type="sldNum" sz="quarter" idx="12"/>
          </p:nvPr>
        </p:nvSpPr>
        <p:spPr/>
        <p:txBody>
          <a:bodyPr/>
          <a:lstStyle/>
          <a:p>
            <a:pPr>
              <a:defRPr/>
            </a:pPr>
            <a:fld id="{89623671-7853-4C6E-8E4E-E4C15D071F2F}" type="slidenum">
              <a:rPr lang="en-US" smtClean="0"/>
              <a:pPr>
                <a:defRPr/>
              </a:pPr>
              <a:t>16</a:t>
            </a:fld>
            <a:endParaRPr lang="en-US"/>
          </a:p>
        </p:txBody>
      </p:sp>
      <p:pic>
        <p:nvPicPr>
          <p:cNvPr id="6" name="Picture 5">
            <a:extLst>
              <a:ext uri="{FF2B5EF4-FFF2-40B4-BE49-F238E27FC236}">
                <a16:creationId xmlns:a16="http://schemas.microsoft.com/office/drawing/2014/main" id="{9D5D46C7-7D31-3A00-8933-BEC317A72B98}"/>
              </a:ext>
            </a:extLst>
          </p:cNvPr>
          <p:cNvPicPr>
            <a:picLocks noChangeAspect="1"/>
          </p:cNvPicPr>
          <p:nvPr/>
        </p:nvPicPr>
        <p:blipFill>
          <a:blip r:embed="rId2"/>
          <a:stretch>
            <a:fillRect/>
          </a:stretch>
        </p:blipFill>
        <p:spPr>
          <a:xfrm>
            <a:off x="2068573" y="1378811"/>
            <a:ext cx="6669027" cy="5312906"/>
          </a:xfrm>
          <a:prstGeom prst="rect">
            <a:avLst/>
          </a:prstGeom>
        </p:spPr>
      </p:pic>
    </p:spTree>
    <p:extLst>
      <p:ext uri="{BB962C8B-B14F-4D97-AF65-F5344CB8AC3E}">
        <p14:creationId xmlns:p14="http://schemas.microsoft.com/office/powerpoint/2010/main" val="11165159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90E68A7C-735E-4838-B820-0EB30A54689A}" type="slidenum">
              <a:rPr lang="en-US"/>
              <a:pPr/>
              <a:t>17</a:t>
            </a:fld>
            <a:endParaRPr lang="en-US"/>
          </a:p>
        </p:txBody>
      </p:sp>
      <p:sp>
        <p:nvSpPr>
          <p:cNvPr id="19459" name="Rectangle 3"/>
          <p:cNvSpPr>
            <a:spLocks noGrp="1" noChangeArrowheads="1"/>
          </p:cNvSpPr>
          <p:nvPr>
            <p:ph type="body" idx="1"/>
          </p:nvPr>
        </p:nvSpPr>
        <p:spPr>
          <a:xfrm>
            <a:off x="1040283" y="1479550"/>
            <a:ext cx="9948845" cy="4594225"/>
          </a:xfrm>
        </p:spPr>
        <p:txBody>
          <a:bodyPr/>
          <a:lstStyle/>
          <a:p>
            <a:pPr>
              <a:buFont typeface="Wingdings" pitchFamily="2" charset="2"/>
              <a:buChar char="§"/>
            </a:pPr>
            <a:r>
              <a:rPr lang="en-US" sz="3000" dirty="0"/>
              <a:t>Graphical Fit</a:t>
            </a:r>
          </a:p>
          <a:p>
            <a:pPr>
              <a:buFont typeface="Wingdings" pitchFamily="2" charset="2"/>
              <a:buChar char="§"/>
            </a:pPr>
            <a:r>
              <a:rPr lang="en-US" sz="3000" dirty="0"/>
              <a:t>Adding small increment to flows </a:t>
            </a:r>
          </a:p>
          <a:p>
            <a:pPr lvl="1">
              <a:buFont typeface="Wingdings" pitchFamily="2" charset="2"/>
              <a:buChar char="§"/>
            </a:pPr>
            <a:r>
              <a:rPr lang="en-US" sz="2600" dirty="0"/>
              <a:t>does not work well</a:t>
            </a:r>
          </a:p>
          <a:p>
            <a:pPr lvl="1">
              <a:buFont typeface="Wingdings" pitchFamily="2" charset="2"/>
              <a:buChar char="§"/>
            </a:pPr>
            <a:r>
              <a:rPr lang="en-US" sz="2600" dirty="0"/>
              <a:t>standard deviation and skew are sensitive to small values (deviations from mean are squared or cubed)</a:t>
            </a:r>
          </a:p>
          <a:p>
            <a:pPr>
              <a:spcBef>
                <a:spcPts val="1200"/>
              </a:spcBef>
              <a:buFont typeface="Wingdings" pitchFamily="2" charset="2"/>
              <a:buChar char="§"/>
            </a:pPr>
            <a:r>
              <a:rPr lang="en-US" sz="3000" dirty="0"/>
              <a:t>Use a different distribution (</a:t>
            </a:r>
            <a:r>
              <a:rPr lang="en-US" sz="3000" b="1" dirty="0"/>
              <a:t>no log transform</a:t>
            </a:r>
            <a:r>
              <a:rPr lang="en-US" sz="3000" dirty="0"/>
              <a:t>).</a:t>
            </a:r>
          </a:p>
          <a:p>
            <a:pPr>
              <a:spcBef>
                <a:spcPts val="1200"/>
              </a:spcBef>
              <a:buFont typeface="Wingdings" pitchFamily="2" charset="2"/>
              <a:buChar char="§"/>
            </a:pPr>
            <a:r>
              <a:rPr lang="en-US" sz="3000" dirty="0">
                <a:solidFill>
                  <a:srgbClr val="0070C0"/>
                </a:solidFill>
              </a:rPr>
              <a:t>Conditional Probability Adjustment (B17B)</a:t>
            </a:r>
          </a:p>
          <a:p>
            <a:pPr>
              <a:spcBef>
                <a:spcPts val="1200"/>
              </a:spcBef>
              <a:buFont typeface="Wingdings" pitchFamily="2" charset="2"/>
              <a:buChar char="§"/>
            </a:pPr>
            <a:r>
              <a:rPr lang="en-US" sz="3000" dirty="0">
                <a:solidFill>
                  <a:srgbClr val="0070C0"/>
                </a:solidFill>
              </a:rPr>
              <a:t>Expected Moments Algorithm, replace with intervals (B17C)</a:t>
            </a:r>
          </a:p>
          <a:p>
            <a:pPr>
              <a:spcBef>
                <a:spcPts val="1200"/>
              </a:spcBef>
              <a:buFont typeface="Wingdings" pitchFamily="2" charset="2"/>
              <a:buChar char="§"/>
            </a:pPr>
            <a:r>
              <a:rPr lang="en-US" sz="3000" dirty="0"/>
              <a:t>Maximum likelihood</a:t>
            </a:r>
          </a:p>
        </p:txBody>
      </p:sp>
      <p:sp>
        <p:nvSpPr>
          <p:cNvPr id="19460" name="Rectangle 4"/>
          <p:cNvSpPr>
            <a:spLocks noGrp="1" noChangeArrowheads="1"/>
          </p:cNvSpPr>
          <p:nvPr>
            <p:ph type="title"/>
          </p:nvPr>
        </p:nvSpPr>
        <p:spPr/>
        <p:txBody>
          <a:bodyPr/>
          <a:lstStyle/>
          <a:p>
            <a:r>
              <a:rPr lang="en-US" sz="4000" dirty="0"/>
              <a:t>Dealing with Zero flows</a:t>
            </a:r>
          </a:p>
        </p:txBody>
      </p:sp>
    </p:spTree>
    <p:extLst>
      <p:ext uri="{BB962C8B-B14F-4D97-AF65-F5344CB8AC3E}">
        <p14:creationId xmlns:p14="http://schemas.microsoft.com/office/powerpoint/2010/main" val="33764859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EDA8016B-A9D6-4726-B7DD-F8BEC456A500}" type="slidenum">
              <a:rPr lang="en-US"/>
              <a:pPr/>
              <a:t>18</a:t>
            </a:fld>
            <a:endParaRPr lang="en-US"/>
          </a:p>
        </p:txBody>
      </p:sp>
      <p:sp>
        <p:nvSpPr>
          <p:cNvPr id="29698" name="Rectangle 2"/>
          <p:cNvSpPr>
            <a:spLocks noGrp="1" noChangeArrowheads="1"/>
          </p:cNvSpPr>
          <p:nvPr>
            <p:ph type="title"/>
          </p:nvPr>
        </p:nvSpPr>
        <p:spPr>
          <a:xfrm>
            <a:off x="914401" y="1235075"/>
            <a:ext cx="3503614" cy="490538"/>
          </a:xfrm>
        </p:spPr>
        <p:txBody>
          <a:bodyPr/>
          <a:lstStyle/>
          <a:p>
            <a:pPr>
              <a:lnSpc>
                <a:spcPct val="90000"/>
              </a:lnSpc>
            </a:pPr>
            <a:r>
              <a:rPr lang="en-US" sz="3800" dirty="0"/>
              <a:t>Increment to Zero Flow vs Conditional Probability Adjustment</a:t>
            </a:r>
          </a:p>
        </p:txBody>
      </p:sp>
      <p:pic>
        <p:nvPicPr>
          <p:cNvPr id="29701" name="Picture 5" descr="cpa_example"/>
          <p:cNvPicPr>
            <a:picLocks noChangeAspect="1" noChangeArrowheads="1"/>
          </p:cNvPicPr>
          <p:nvPr/>
        </p:nvPicPr>
        <p:blipFill>
          <a:blip r:embed="rId3" cstate="print"/>
          <a:srcRect b="17213"/>
          <a:stretch>
            <a:fillRect/>
          </a:stretch>
        </p:blipFill>
        <p:spPr bwMode="auto">
          <a:xfrm>
            <a:off x="4449763" y="239713"/>
            <a:ext cx="5986462" cy="6299200"/>
          </a:xfrm>
          <a:prstGeom prst="rect">
            <a:avLst/>
          </a:prstGeom>
          <a:noFill/>
        </p:spPr>
      </p:pic>
      <p:sp>
        <p:nvSpPr>
          <p:cNvPr id="29702" name="Text Box 6"/>
          <p:cNvSpPr txBox="1">
            <a:spLocks noChangeArrowheads="1"/>
          </p:cNvSpPr>
          <p:nvPr/>
        </p:nvSpPr>
        <p:spPr bwMode="auto">
          <a:xfrm>
            <a:off x="914400" y="2917826"/>
            <a:ext cx="3517900" cy="3194721"/>
          </a:xfrm>
          <a:prstGeom prst="rect">
            <a:avLst/>
          </a:prstGeom>
          <a:noFill/>
          <a:ln w="9525">
            <a:noFill/>
            <a:miter lim="800000"/>
            <a:headEnd/>
            <a:tailEnd/>
          </a:ln>
          <a:effectLst/>
        </p:spPr>
        <p:txBody>
          <a:bodyPr wrap="square">
            <a:spAutoFit/>
          </a:bodyPr>
          <a:lstStyle/>
          <a:p>
            <a:pPr>
              <a:spcBef>
                <a:spcPct val="50000"/>
              </a:spcBef>
            </a:pPr>
            <a:r>
              <a:rPr lang="en-US" sz="1800" dirty="0">
                <a:solidFill>
                  <a:schemeClr val="bg2"/>
                </a:solidFill>
                <a:latin typeface="Calibri" panose="020F0502020204030204" pitchFamily="34" charset="0"/>
              </a:rPr>
              <a:t>Figure 2. </a:t>
            </a:r>
          </a:p>
          <a:p>
            <a:pPr>
              <a:spcBef>
                <a:spcPct val="20000"/>
              </a:spcBef>
            </a:pPr>
            <a:r>
              <a:rPr lang="en-US" sz="1800" dirty="0">
                <a:solidFill>
                  <a:schemeClr val="bg2"/>
                </a:solidFill>
                <a:latin typeface="Calibri" panose="020F0502020204030204" pitchFamily="34" charset="0"/>
              </a:rPr>
              <a:t>Log-Pearson Type III frequency curves for data set with zero flow years.  The dashed lines are the frequency curves obtained when 0.1 </a:t>
            </a:r>
            <a:r>
              <a:rPr lang="en-US" sz="1800" dirty="0" err="1">
                <a:solidFill>
                  <a:schemeClr val="bg2"/>
                </a:solidFill>
                <a:latin typeface="Calibri" panose="020F0502020204030204" pitchFamily="34" charset="0"/>
              </a:rPr>
              <a:t>cfs</a:t>
            </a:r>
            <a:r>
              <a:rPr lang="en-US" sz="1800" dirty="0">
                <a:solidFill>
                  <a:schemeClr val="bg2"/>
                </a:solidFill>
                <a:latin typeface="Calibri" panose="020F0502020204030204" pitchFamily="34" charset="0"/>
              </a:rPr>
              <a:t> is added to </a:t>
            </a:r>
            <a:r>
              <a:rPr lang="en-US" sz="1800" u="sng" dirty="0">
                <a:solidFill>
                  <a:schemeClr val="bg2"/>
                </a:solidFill>
                <a:latin typeface="Calibri" panose="020F0502020204030204" pitchFamily="34" charset="0"/>
              </a:rPr>
              <a:t>all</a:t>
            </a:r>
            <a:r>
              <a:rPr lang="en-US" sz="1800" dirty="0">
                <a:solidFill>
                  <a:schemeClr val="bg2"/>
                </a:solidFill>
                <a:latin typeface="Calibri" panose="020F0502020204030204" pitchFamily="34" charset="0"/>
              </a:rPr>
              <a:t> flood peaks (from </a:t>
            </a:r>
            <a:r>
              <a:rPr lang="en-US" sz="1800" dirty="0" err="1">
                <a:solidFill>
                  <a:schemeClr val="bg2"/>
                </a:solidFill>
                <a:latin typeface="Calibri" panose="020F0502020204030204" pitchFamily="34" charset="0"/>
              </a:rPr>
              <a:t>M.E.Jennings</a:t>
            </a:r>
            <a:r>
              <a:rPr lang="en-US" sz="1800" dirty="0">
                <a:solidFill>
                  <a:schemeClr val="bg2"/>
                </a:solidFill>
                <a:latin typeface="Calibri" panose="020F0502020204030204" pitchFamily="34" charset="0"/>
              </a:rPr>
              <a:t> and </a:t>
            </a:r>
            <a:r>
              <a:rPr lang="en-US" sz="1800" dirty="0" err="1">
                <a:solidFill>
                  <a:schemeClr val="bg2"/>
                </a:solidFill>
                <a:latin typeface="Calibri" panose="020F0502020204030204" pitchFamily="34" charset="0"/>
              </a:rPr>
              <a:t>M.A.Benson</a:t>
            </a:r>
            <a:r>
              <a:rPr lang="en-US" sz="1800" dirty="0">
                <a:solidFill>
                  <a:schemeClr val="bg2"/>
                </a:solidFill>
                <a:latin typeface="Calibri" panose="020F0502020204030204" pitchFamily="34" charset="0"/>
              </a:rPr>
              <a:t>, “Frequency Curves for Annual Flood Series with some Zero Events or Incomplete Data, Water Resources Res. V5(1). 1969.)</a:t>
            </a:r>
          </a:p>
        </p:txBody>
      </p:sp>
    </p:spTree>
    <p:extLst>
      <p:ext uri="{BB962C8B-B14F-4D97-AF65-F5344CB8AC3E}">
        <p14:creationId xmlns:p14="http://schemas.microsoft.com/office/powerpoint/2010/main" val="24886920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1"/>
          <p:cNvPicPr>
            <a:picLocks noChangeAspect="1" noChangeArrowheads="1"/>
          </p:cNvPicPr>
          <p:nvPr/>
        </p:nvPicPr>
        <p:blipFill>
          <a:blip r:embed="rId3" cstate="print"/>
          <a:srcRect/>
          <a:stretch>
            <a:fillRect/>
          </a:stretch>
        </p:blipFill>
        <p:spPr bwMode="auto">
          <a:xfrm>
            <a:off x="1494947" y="351465"/>
            <a:ext cx="8718831" cy="5934203"/>
          </a:xfrm>
          <a:prstGeom prst="rect">
            <a:avLst/>
          </a:prstGeom>
          <a:solidFill>
            <a:schemeClr val="bg1"/>
          </a:solidFill>
          <a:ln w="9525">
            <a:noFill/>
            <a:miter lim="800000"/>
            <a:headEnd/>
            <a:tailEnd/>
          </a:ln>
          <a:effectLst/>
        </p:spPr>
      </p:pic>
      <p:sp>
        <p:nvSpPr>
          <p:cNvPr id="55299" name="Slide Number Placeholder 1"/>
          <p:cNvSpPr>
            <a:spLocks noGrp="1"/>
          </p:cNvSpPr>
          <p:nvPr>
            <p:ph type="sldNum" sz="quarter" idx="4294967295"/>
          </p:nvPr>
        </p:nvSpPr>
        <p:spPr>
          <a:xfrm>
            <a:off x="8077200" y="6248400"/>
            <a:ext cx="1905000" cy="457200"/>
          </a:xfrm>
          <a:prstGeom prst="rect">
            <a:avLst/>
          </a:prstGeom>
          <a:noFill/>
        </p:spPr>
        <p:txBody>
          <a:bodyPr/>
          <a:lstStyle/>
          <a:p>
            <a:fld id="{E6880450-22FD-4ECB-BC62-F463FDEF9189}" type="slidenum">
              <a:rPr lang="en-US" smtClean="0"/>
              <a:pPr/>
              <a:t>19</a:t>
            </a:fld>
            <a:endParaRPr lang="en-US"/>
          </a:p>
        </p:txBody>
      </p:sp>
      <p:sp>
        <p:nvSpPr>
          <p:cNvPr id="55300" name="Text Box 8"/>
          <p:cNvSpPr txBox="1">
            <a:spLocks noChangeArrowheads="1"/>
          </p:cNvSpPr>
          <p:nvPr/>
        </p:nvSpPr>
        <p:spPr bwMode="auto">
          <a:xfrm>
            <a:off x="6511822" y="3792583"/>
            <a:ext cx="2714625" cy="1615827"/>
          </a:xfrm>
          <a:prstGeom prst="rect">
            <a:avLst/>
          </a:prstGeom>
          <a:solidFill>
            <a:schemeClr val="bg1"/>
          </a:solidFill>
          <a:ln w="9525">
            <a:noFill/>
            <a:miter lim="800000"/>
            <a:headEnd/>
            <a:tailEnd/>
          </a:ln>
        </p:spPr>
        <p:txBody>
          <a:bodyPr>
            <a:spAutoFit/>
          </a:bodyPr>
          <a:lstStyle/>
          <a:p>
            <a:pPr algn="ctr">
              <a:spcBef>
                <a:spcPct val="50000"/>
              </a:spcBef>
            </a:pPr>
            <a:r>
              <a:rPr lang="en-US" sz="1800" u="sng" dirty="0">
                <a:solidFill>
                  <a:srgbClr val="000000"/>
                </a:solidFill>
                <a:latin typeface="Arial" pitchFamily="34" charset="0"/>
                <a:cs typeface="Arial" pitchFamily="34" charset="0"/>
              </a:rPr>
              <a:t>Conditional Probability Adjustment</a:t>
            </a:r>
            <a:r>
              <a:rPr lang="en-US" sz="1800" dirty="0">
                <a:solidFill>
                  <a:srgbClr val="000000"/>
                </a:solidFill>
                <a:latin typeface="Arial" pitchFamily="34" charset="0"/>
                <a:cs typeface="Arial" pitchFamily="34" charset="0"/>
              </a:rPr>
              <a:t> in 17B</a:t>
            </a:r>
          </a:p>
          <a:p>
            <a:pPr algn="ctr">
              <a:spcBef>
                <a:spcPct val="50000"/>
              </a:spcBef>
            </a:pPr>
            <a:r>
              <a:rPr lang="en-US" sz="1800" dirty="0">
                <a:solidFill>
                  <a:srgbClr val="000000"/>
                </a:solidFill>
                <a:latin typeface="Arial" pitchFamily="34" charset="0"/>
                <a:cs typeface="Arial" pitchFamily="34" charset="0"/>
              </a:rPr>
              <a:t>Synthetic Statistics are used to estimate </a:t>
            </a:r>
            <a:r>
              <a:rPr lang="en-US" sz="1800" dirty="0" err="1">
                <a:solidFill>
                  <a:srgbClr val="000000"/>
                </a:solidFill>
                <a:latin typeface="Arial" pitchFamily="34" charset="0"/>
                <a:cs typeface="Arial" pitchFamily="34" charset="0"/>
              </a:rPr>
              <a:t>LogPearsonIII</a:t>
            </a:r>
            <a:r>
              <a:rPr lang="en-US" sz="1800" dirty="0">
                <a:solidFill>
                  <a:srgbClr val="000000"/>
                </a:solidFill>
                <a:latin typeface="Arial" pitchFamily="34" charset="0"/>
                <a:cs typeface="Arial" pitchFamily="34" charset="0"/>
              </a:rPr>
              <a:t> curve</a:t>
            </a:r>
          </a:p>
        </p:txBody>
      </p:sp>
    </p:spTree>
    <p:extLst>
      <p:ext uri="{BB962C8B-B14F-4D97-AF65-F5344CB8AC3E}">
        <p14:creationId xmlns:p14="http://schemas.microsoft.com/office/powerpoint/2010/main" val="288518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9A7B8-C100-4804-BF18-95CC62A018AF}"/>
              </a:ext>
            </a:extLst>
          </p:cNvPr>
          <p:cNvSpPr>
            <a:spLocks noGrp="1"/>
          </p:cNvSpPr>
          <p:nvPr>
            <p:ph type="title"/>
          </p:nvPr>
        </p:nvSpPr>
        <p:spPr/>
        <p:txBody>
          <a:bodyPr/>
          <a:lstStyle/>
          <a:p>
            <a:r>
              <a:rPr lang="en-US" dirty="0"/>
              <a:t>Goals </a:t>
            </a:r>
          </a:p>
        </p:txBody>
      </p:sp>
      <p:sp>
        <p:nvSpPr>
          <p:cNvPr id="3" name="Content Placeholder 2">
            <a:extLst>
              <a:ext uri="{FF2B5EF4-FFF2-40B4-BE49-F238E27FC236}">
                <a16:creationId xmlns:a16="http://schemas.microsoft.com/office/drawing/2014/main" id="{E844A57A-0E43-47DD-957B-9FC11F98D3D3}"/>
              </a:ext>
            </a:extLst>
          </p:cNvPr>
          <p:cNvSpPr>
            <a:spLocks noGrp="1"/>
          </p:cNvSpPr>
          <p:nvPr>
            <p:ph idx="1"/>
          </p:nvPr>
        </p:nvSpPr>
        <p:spPr/>
        <p:txBody>
          <a:bodyPr/>
          <a:lstStyle/>
          <a:p>
            <a:pPr>
              <a:spcBef>
                <a:spcPts val="1800"/>
              </a:spcBef>
            </a:pPr>
            <a:r>
              <a:rPr lang="en-US" dirty="0"/>
              <a:t>To be aware of the data challenges we’re likely to encounter in frequency analysis</a:t>
            </a:r>
          </a:p>
          <a:p>
            <a:pPr>
              <a:spcBef>
                <a:spcPts val="1800"/>
              </a:spcBef>
            </a:pPr>
            <a:r>
              <a:rPr lang="en-US" dirty="0"/>
              <a:t>To understand how “challenging data” can </a:t>
            </a:r>
            <a:r>
              <a:rPr lang="en-US" b="1" dirty="0">
                <a:solidFill>
                  <a:srgbClr val="C00000"/>
                </a:solidFill>
              </a:rPr>
              <a:t>impact</a:t>
            </a:r>
            <a:r>
              <a:rPr lang="en-US" dirty="0"/>
              <a:t> the resulting frequency curve</a:t>
            </a:r>
          </a:p>
          <a:p>
            <a:pPr>
              <a:spcBef>
                <a:spcPts val="1800"/>
              </a:spcBef>
            </a:pPr>
            <a:r>
              <a:rPr lang="en-US" dirty="0"/>
              <a:t>To discuss former (17B) and current (17C) methods for handling these issues </a:t>
            </a:r>
            <a:r>
              <a:rPr lang="en-US" b="1" dirty="0">
                <a:solidFill>
                  <a:srgbClr val="00B050"/>
                </a:solidFill>
              </a:rPr>
              <a:t>to produce </a:t>
            </a:r>
            <a:r>
              <a:rPr lang="en-US" b="1" u="sng" dirty="0">
                <a:solidFill>
                  <a:srgbClr val="00B050"/>
                </a:solidFill>
              </a:rPr>
              <a:t>robust</a:t>
            </a:r>
            <a:r>
              <a:rPr lang="en-US" b="1" dirty="0">
                <a:solidFill>
                  <a:srgbClr val="00B050"/>
                </a:solidFill>
              </a:rPr>
              <a:t> estimates</a:t>
            </a:r>
          </a:p>
        </p:txBody>
      </p:sp>
      <p:sp>
        <p:nvSpPr>
          <p:cNvPr id="4" name="Slide Number Placeholder 3">
            <a:extLst>
              <a:ext uri="{FF2B5EF4-FFF2-40B4-BE49-F238E27FC236}">
                <a16:creationId xmlns:a16="http://schemas.microsoft.com/office/drawing/2014/main" id="{F4CB19DA-AE75-40FD-9E29-F3CBAA543DDE}"/>
              </a:ext>
            </a:extLst>
          </p:cNvPr>
          <p:cNvSpPr>
            <a:spLocks noGrp="1"/>
          </p:cNvSpPr>
          <p:nvPr>
            <p:ph type="sldNum" sz="quarter" idx="12"/>
          </p:nvPr>
        </p:nvSpPr>
        <p:spPr/>
        <p:txBody>
          <a:bodyPr/>
          <a:lstStyle/>
          <a:p>
            <a:pPr>
              <a:defRPr/>
            </a:pPr>
            <a:fld id="{89623671-7853-4C6E-8E4E-E4C15D071F2F}" type="slidenum">
              <a:rPr lang="en-US" smtClean="0"/>
              <a:pPr>
                <a:defRPr/>
              </a:pPr>
              <a:t>2</a:t>
            </a:fld>
            <a:endParaRPr lang="en-US"/>
          </a:p>
        </p:txBody>
      </p:sp>
      <p:cxnSp>
        <p:nvCxnSpPr>
          <p:cNvPr id="6" name="Straight Arrow Connector 5">
            <a:extLst>
              <a:ext uri="{FF2B5EF4-FFF2-40B4-BE49-F238E27FC236}">
                <a16:creationId xmlns:a16="http://schemas.microsoft.com/office/drawing/2014/main" id="{B2EF379A-2A8B-462E-BCB3-6653F319FF3E}"/>
              </a:ext>
            </a:extLst>
          </p:cNvPr>
          <p:cNvCxnSpPr>
            <a:cxnSpLocks/>
          </p:cNvCxnSpPr>
          <p:nvPr/>
        </p:nvCxnSpPr>
        <p:spPr>
          <a:xfrm>
            <a:off x="7349706" y="5141893"/>
            <a:ext cx="0" cy="379013"/>
          </a:xfrm>
          <a:prstGeom prst="straightConnector1">
            <a:avLst/>
          </a:prstGeom>
          <a:ln w="1905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C120AB2-C6BC-4B77-95ED-672C68EEE111}"/>
              </a:ext>
            </a:extLst>
          </p:cNvPr>
          <p:cNvSpPr txBox="1"/>
          <p:nvPr/>
        </p:nvSpPr>
        <p:spPr>
          <a:xfrm>
            <a:off x="5707764" y="5522893"/>
            <a:ext cx="3811152" cy="954107"/>
          </a:xfrm>
          <a:prstGeom prst="rect">
            <a:avLst/>
          </a:prstGeom>
          <a:noFill/>
        </p:spPr>
        <p:txBody>
          <a:bodyPr wrap="square" rtlCol="0">
            <a:spAutoFit/>
          </a:bodyPr>
          <a:lstStyle/>
          <a:p>
            <a:r>
              <a:rPr lang="en-US" sz="2800" b="1" dirty="0">
                <a:solidFill>
                  <a:srgbClr val="00B050"/>
                </a:solidFill>
                <a:latin typeface="Ink Free" panose="03080402000500000000" pitchFamily="66" charset="0"/>
              </a:rPr>
              <a:t>do well, even when assumptions are wrong</a:t>
            </a:r>
          </a:p>
        </p:txBody>
      </p:sp>
    </p:spTree>
    <p:extLst>
      <p:ext uri="{BB962C8B-B14F-4D97-AF65-F5344CB8AC3E}">
        <p14:creationId xmlns:p14="http://schemas.microsoft.com/office/powerpoint/2010/main" val="11464662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3" cstate="print"/>
          <a:srcRect/>
          <a:stretch>
            <a:fillRect/>
          </a:stretch>
        </p:blipFill>
        <p:spPr bwMode="auto">
          <a:xfrm>
            <a:off x="1494947" y="353237"/>
            <a:ext cx="8718831" cy="5934203"/>
          </a:xfrm>
          <a:prstGeom prst="rect">
            <a:avLst/>
          </a:prstGeom>
          <a:solidFill>
            <a:schemeClr val="bg1"/>
          </a:solidFill>
          <a:ln w="9525">
            <a:noFill/>
            <a:miter lim="800000"/>
            <a:headEnd/>
            <a:tailEnd/>
          </a:ln>
          <a:effectLst/>
        </p:spPr>
      </p:pic>
      <p:sp>
        <p:nvSpPr>
          <p:cNvPr id="55299" name="Slide Number Placeholder 1"/>
          <p:cNvSpPr>
            <a:spLocks noGrp="1"/>
          </p:cNvSpPr>
          <p:nvPr>
            <p:ph type="sldNum" sz="quarter" idx="4294967295"/>
          </p:nvPr>
        </p:nvSpPr>
        <p:spPr>
          <a:xfrm>
            <a:off x="8077200" y="6248400"/>
            <a:ext cx="1905000" cy="457200"/>
          </a:xfrm>
          <a:prstGeom prst="rect">
            <a:avLst/>
          </a:prstGeom>
          <a:noFill/>
        </p:spPr>
        <p:txBody>
          <a:bodyPr/>
          <a:lstStyle/>
          <a:p>
            <a:fld id="{E6880450-22FD-4ECB-BC62-F463FDEF9189}" type="slidenum">
              <a:rPr lang="en-US" smtClean="0"/>
              <a:pPr/>
              <a:t>20</a:t>
            </a:fld>
            <a:endParaRPr lang="en-US"/>
          </a:p>
        </p:txBody>
      </p:sp>
      <p:sp>
        <p:nvSpPr>
          <p:cNvPr id="55300" name="Text Box 8"/>
          <p:cNvSpPr txBox="1">
            <a:spLocks noChangeArrowheads="1"/>
          </p:cNvSpPr>
          <p:nvPr/>
        </p:nvSpPr>
        <p:spPr bwMode="auto">
          <a:xfrm>
            <a:off x="6511822" y="3792666"/>
            <a:ext cx="2714625" cy="646331"/>
          </a:xfrm>
          <a:prstGeom prst="rect">
            <a:avLst/>
          </a:prstGeom>
          <a:solidFill>
            <a:schemeClr val="bg1"/>
          </a:solidFill>
          <a:ln w="9525">
            <a:noFill/>
            <a:miter lim="800000"/>
            <a:headEnd/>
            <a:tailEnd/>
          </a:ln>
        </p:spPr>
        <p:txBody>
          <a:bodyPr>
            <a:spAutoFit/>
          </a:bodyPr>
          <a:lstStyle/>
          <a:p>
            <a:pPr algn="ctr">
              <a:spcBef>
                <a:spcPct val="50000"/>
              </a:spcBef>
            </a:pPr>
            <a:r>
              <a:rPr lang="en-US" sz="1800" u="sng" dirty="0">
                <a:solidFill>
                  <a:srgbClr val="000000"/>
                </a:solidFill>
                <a:latin typeface="Arial" pitchFamily="34" charset="0"/>
                <a:cs typeface="Arial" pitchFamily="34" charset="0"/>
              </a:rPr>
              <a:t>Conditional Probability Adjustment</a:t>
            </a:r>
            <a:r>
              <a:rPr lang="en-US" sz="1800" dirty="0">
                <a:solidFill>
                  <a:srgbClr val="000000"/>
                </a:solidFill>
                <a:latin typeface="Arial" pitchFamily="34" charset="0"/>
                <a:cs typeface="Arial" pitchFamily="34" charset="0"/>
              </a:rPr>
              <a:t> in 17B</a:t>
            </a:r>
          </a:p>
        </p:txBody>
      </p:sp>
      <p:sp>
        <p:nvSpPr>
          <p:cNvPr id="2" name="TextBox 1">
            <a:extLst>
              <a:ext uri="{FF2B5EF4-FFF2-40B4-BE49-F238E27FC236}">
                <a16:creationId xmlns:a16="http://schemas.microsoft.com/office/drawing/2014/main" id="{C6699CC3-C595-4E23-846D-6836B7B37F76}"/>
              </a:ext>
            </a:extLst>
          </p:cNvPr>
          <p:cNvSpPr txBox="1"/>
          <p:nvPr/>
        </p:nvSpPr>
        <p:spPr>
          <a:xfrm>
            <a:off x="6659266" y="4438997"/>
            <a:ext cx="2419735" cy="830997"/>
          </a:xfrm>
          <a:prstGeom prst="rect">
            <a:avLst/>
          </a:prstGeom>
          <a:solidFill>
            <a:schemeClr val="bg1"/>
          </a:solidFill>
        </p:spPr>
        <p:txBody>
          <a:bodyPr wrap="square" rtlCol="0">
            <a:spAutoFit/>
          </a:bodyPr>
          <a:lstStyle/>
          <a:p>
            <a:r>
              <a:rPr lang="en-US" b="1" dirty="0">
                <a:solidFill>
                  <a:srgbClr val="008000"/>
                </a:solidFill>
                <a:latin typeface="Ink Free" panose="03080402000500000000" pitchFamily="66" charset="0"/>
              </a:rPr>
              <a:t>censoring 1 more increases skew</a:t>
            </a:r>
          </a:p>
        </p:txBody>
      </p:sp>
      <p:sp>
        <p:nvSpPr>
          <p:cNvPr id="3" name="Diamond 2">
            <a:extLst>
              <a:ext uri="{FF2B5EF4-FFF2-40B4-BE49-F238E27FC236}">
                <a16:creationId xmlns:a16="http://schemas.microsoft.com/office/drawing/2014/main" id="{FE1CE897-6736-6063-1A95-D47FF290BEEF}"/>
              </a:ext>
            </a:extLst>
          </p:cNvPr>
          <p:cNvSpPr/>
          <p:nvPr/>
        </p:nvSpPr>
        <p:spPr>
          <a:xfrm>
            <a:off x="4449262" y="5342184"/>
            <a:ext cx="82296" cy="82296"/>
          </a:xfrm>
          <a:prstGeom prst="diamond">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832765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1"/>
          <p:cNvPicPr>
            <a:picLocks noChangeAspect="1" noChangeArrowheads="1"/>
          </p:cNvPicPr>
          <p:nvPr/>
        </p:nvPicPr>
        <p:blipFill>
          <a:blip r:embed="rId3" cstate="print"/>
          <a:srcRect/>
          <a:stretch>
            <a:fillRect/>
          </a:stretch>
        </p:blipFill>
        <p:spPr bwMode="auto">
          <a:xfrm>
            <a:off x="1494947" y="353154"/>
            <a:ext cx="8718831" cy="5934203"/>
          </a:xfrm>
          <a:prstGeom prst="rect">
            <a:avLst/>
          </a:prstGeom>
          <a:solidFill>
            <a:schemeClr val="bg1"/>
          </a:solidFill>
          <a:ln w="9525">
            <a:noFill/>
            <a:miter lim="800000"/>
            <a:headEnd/>
            <a:tailEnd/>
          </a:ln>
          <a:effectLst/>
        </p:spPr>
      </p:pic>
      <p:sp>
        <p:nvSpPr>
          <p:cNvPr id="55299" name="Slide Number Placeholder 1"/>
          <p:cNvSpPr>
            <a:spLocks noGrp="1"/>
          </p:cNvSpPr>
          <p:nvPr>
            <p:ph type="sldNum" sz="quarter" idx="4294967295"/>
          </p:nvPr>
        </p:nvSpPr>
        <p:spPr>
          <a:xfrm>
            <a:off x="8077200" y="6248400"/>
            <a:ext cx="1905000" cy="457200"/>
          </a:xfrm>
          <a:prstGeom prst="rect">
            <a:avLst/>
          </a:prstGeom>
          <a:noFill/>
        </p:spPr>
        <p:txBody>
          <a:bodyPr/>
          <a:lstStyle/>
          <a:p>
            <a:fld id="{E6880450-22FD-4ECB-BC62-F463FDEF9189}" type="slidenum">
              <a:rPr lang="en-US" smtClean="0"/>
              <a:pPr/>
              <a:t>21</a:t>
            </a:fld>
            <a:endParaRPr lang="en-US"/>
          </a:p>
        </p:txBody>
      </p:sp>
      <p:sp>
        <p:nvSpPr>
          <p:cNvPr id="55300" name="Text Box 8"/>
          <p:cNvSpPr txBox="1">
            <a:spLocks noChangeArrowheads="1"/>
          </p:cNvSpPr>
          <p:nvPr/>
        </p:nvSpPr>
        <p:spPr bwMode="auto">
          <a:xfrm>
            <a:off x="6511822" y="3792583"/>
            <a:ext cx="2714625" cy="646331"/>
          </a:xfrm>
          <a:prstGeom prst="rect">
            <a:avLst/>
          </a:prstGeom>
          <a:solidFill>
            <a:schemeClr val="bg1"/>
          </a:solidFill>
          <a:ln w="9525">
            <a:noFill/>
            <a:miter lim="800000"/>
            <a:headEnd/>
            <a:tailEnd/>
          </a:ln>
        </p:spPr>
        <p:txBody>
          <a:bodyPr>
            <a:spAutoFit/>
          </a:bodyPr>
          <a:lstStyle/>
          <a:p>
            <a:pPr algn="ctr">
              <a:spcBef>
                <a:spcPct val="50000"/>
              </a:spcBef>
            </a:pPr>
            <a:r>
              <a:rPr lang="en-US" sz="1800" u="sng" dirty="0">
                <a:solidFill>
                  <a:srgbClr val="000000"/>
                </a:solidFill>
                <a:latin typeface="Arial" pitchFamily="34" charset="0"/>
                <a:cs typeface="Arial" pitchFamily="34" charset="0"/>
              </a:rPr>
              <a:t>Conditional Probability Adjustment</a:t>
            </a:r>
            <a:r>
              <a:rPr lang="en-US" sz="1800" dirty="0">
                <a:solidFill>
                  <a:srgbClr val="000000"/>
                </a:solidFill>
                <a:latin typeface="Arial" pitchFamily="34" charset="0"/>
                <a:cs typeface="Arial" pitchFamily="34" charset="0"/>
              </a:rPr>
              <a:t> in 17B</a:t>
            </a:r>
          </a:p>
        </p:txBody>
      </p:sp>
      <p:sp>
        <p:nvSpPr>
          <p:cNvPr id="5" name="TextBox 4">
            <a:extLst>
              <a:ext uri="{FF2B5EF4-FFF2-40B4-BE49-F238E27FC236}">
                <a16:creationId xmlns:a16="http://schemas.microsoft.com/office/drawing/2014/main" id="{2BDB66B3-69DB-4E78-AD31-E155DCB5E87F}"/>
              </a:ext>
            </a:extLst>
          </p:cNvPr>
          <p:cNvSpPr txBox="1"/>
          <p:nvPr/>
        </p:nvSpPr>
        <p:spPr>
          <a:xfrm>
            <a:off x="6644134" y="4426597"/>
            <a:ext cx="2714624" cy="1200329"/>
          </a:xfrm>
          <a:prstGeom prst="rect">
            <a:avLst/>
          </a:prstGeom>
          <a:solidFill>
            <a:schemeClr val="bg1"/>
          </a:solidFill>
        </p:spPr>
        <p:txBody>
          <a:bodyPr wrap="square" rtlCol="0">
            <a:spAutoFit/>
          </a:bodyPr>
          <a:lstStyle/>
          <a:p>
            <a:r>
              <a:rPr lang="en-US" b="1" dirty="0">
                <a:solidFill>
                  <a:srgbClr val="008000"/>
                </a:solidFill>
                <a:latin typeface="Ink Free" panose="03080402000500000000" pitchFamily="66" charset="0"/>
              </a:rPr>
              <a:t>censoring next group decreases standard deviation</a:t>
            </a:r>
          </a:p>
        </p:txBody>
      </p:sp>
      <p:sp>
        <p:nvSpPr>
          <p:cNvPr id="2" name="Diamond 1">
            <a:extLst>
              <a:ext uri="{FF2B5EF4-FFF2-40B4-BE49-F238E27FC236}">
                <a16:creationId xmlns:a16="http://schemas.microsoft.com/office/drawing/2014/main" id="{D9348F45-1ED6-5EAA-39BC-E51329C98F85}"/>
              </a:ext>
            </a:extLst>
          </p:cNvPr>
          <p:cNvSpPr/>
          <p:nvPr/>
        </p:nvSpPr>
        <p:spPr>
          <a:xfrm>
            <a:off x="4449262" y="5342184"/>
            <a:ext cx="82296" cy="82296"/>
          </a:xfrm>
          <a:prstGeom prst="diamond">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iamond 2">
            <a:extLst>
              <a:ext uri="{FF2B5EF4-FFF2-40B4-BE49-F238E27FC236}">
                <a16:creationId xmlns:a16="http://schemas.microsoft.com/office/drawing/2014/main" id="{D4010FC5-6936-EECB-5E99-49AC61CDF86B}"/>
              </a:ext>
            </a:extLst>
          </p:cNvPr>
          <p:cNvSpPr/>
          <p:nvPr/>
        </p:nvSpPr>
        <p:spPr>
          <a:xfrm>
            <a:off x="4570977" y="4257995"/>
            <a:ext cx="82296" cy="82296"/>
          </a:xfrm>
          <a:prstGeom prst="diamond">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iamond 3">
            <a:extLst>
              <a:ext uri="{FF2B5EF4-FFF2-40B4-BE49-F238E27FC236}">
                <a16:creationId xmlns:a16="http://schemas.microsoft.com/office/drawing/2014/main" id="{1BB8BBC6-B427-6121-6C2C-803F08E47F75}"/>
              </a:ext>
            </a:extLst>
          </p:cNvPr>
          <p:cNvSpPr/>
          <p:nvPr/>
        </p:nvSpPr>
        <p:spPr>
          <a:xfrm>
            <a:off x="4681399" y="4194047"/>
            <a:ext cx="82296" cy="82296"/>
          </a:xfrm>
          <a:prstGeom prst="diamond">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iamond 5">
            <a:extLst>
              <a:ext uri="{FF2B5EF4-FFF2-40B4-BE49-F238E27FC236}">
                <a16:creationId xmlns:a16="http://schemas.microsoft.com/office/drawing/2014/main" id="{FCCBAFAB-4F34-2AB4-EB09-03ED3014BD7B}"/>
              </a:ext>
            </a:extLst>
          </p:cNvPr>
          <p:cNvSpPr/>
          <p:nvPr/>
        </p:nvSpPr>
        <p:spPr>
          <a:xfrm>
            <a:off x="4785634" y="4124952"/>
            <a:ext cx="82296" cy="82296"/>
          </a:xfrm>
          <a:prstGeom prst="diamond">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iamond 6">
            <a:extLst>
              <a:ext uri="{FF2B5EF4-FFF2-40B4-BE49-F238E27FC236}">
                <a16:creationId xmlns:a16="http://schemas.microsoft.com/office/drawing/2014/main" id="{2153BB95-4F27-0027-E5E4-6A0DA3A424E3}"/>
              </a:ext>
            </a:extLst>
          </p:cNvPr>
          <p:cNvSpPr/>
          <p:nvPr/>
        </p:nvSpPr>
        <p:spPr>
          <a:xfrm>
            <a:off x="4889869" y="4086807"/>
            <a:ext cx="82296" cy="82296"/>
          </a:xfrm>
          <a:prstGeom prst="diamond">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Diamond 7">
            <a:extLst>
              <a:ext uri="{FF2B5EF4-FFF2-40B4-BE49-F238E27FC236}">
                <a16:creationId xmlns:a16="http://schemas.microsoft.com/office/drawing/2014/main" id="{BD2C977E-6D73-D78A-8AD7-04B336BA5029}"/>
              </a:ext>
            </a:extLst>
          </p:cNvPr>
          <p:cNvSpPr/>
          <p:nvPr/>
        </p:nvSpPr>
        <p:spPr>
          <a:xfrm>
            <a:off x="4991036" y="4026230"/>
            <a:ext cx="82296" cy="82296"/>
          </a:xfrm>
          <a:prstGeom prst="diamond">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dirty="0"/>
          </a:p>
        </p:txBody>
      </p:sp>
    </p:spTree>
    <p:extLst>
      <p:ext uri="{BB962C8B-B14F-4D97-AF65-F5344CB8AC3E}">
        <p14:creationId xmlns:p14="http://schemas.microsoft.com/office/powerpoint/2010/main" val="34710643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498845" y="347500"/>
            <a:ext cx="8710117" cy="5928851"/>
          </a:xfrm>
          <a:prstGeom prst="rect">
            <a:avLst/>
          </a:prstGeom>
          <a:solidFill>
            <a:schemeClr val="bg1"/>
          </a:solidFill>
        </p:spPr>
      </p:pic>
      <p:sp>
        <p:nvSpPr>
          <p:cNvPr id="2" name="Slide Number Placeholder 1"/>
          <p:cNvSpPr>
            <a:spLocks noGrp="1"/>
          </p:cNvSpPr>
          <p:nvPr>
            <p:ph type="sldNum" sz="quarter" idx="12"/>
          </p:nvPr>
        </p:nvSpPr>
        <p:spPr/>
        <p:txBody>
          <a:bodyPr/>
          <a:lstStyle/>
          <a:p>
            <a:fld id="{468A23A5-F9F4-4630-8E02-772FE8D92F2C}" type="slidenum">
              <a:rPr lang="en-US" smtClean="0"/>
              <a:pPr/>
              <a:t>22</a:t>
            </a:fld>
            <a:endParaRPr lang="en-US" dirty="0"/>
          </a:p>
        </p:txBody>
      </p:sp>
      <p:sp>
        <p:nvSpPr>
          <p:cNvPr id="4" name="Text Box 8"/>
          <p:cNvSpPr txBox="1">
            <a:spLocks noChangeArrowheads="1"/>
          </p:cNvSpPr>
          <p:nvPr/>
        </p:nvSpPr>
        <p:spPr bwMode="auto">
          <a:xfrm>
            <a:off x="6529239" y="3783874"/>
            <a:ext cx="2883310" cy="1200329"/>
          </a:xfrm>
          <a:prstGeom prst="rect">
            <a:avLst/>
          </a:prstGeom>
          <a:solidFill>
            <a:schemeClr val="bg1"/>
          </a:solidFill>
          <a:ln w="9525">
            <a:noFill/>
            <a:miter lim="800000"/>
            <a:headEnd/>
            <a:tailEnd/>
          </a:ln>
          <a:effectLst/>
        </p:spPr>
        <p:txBody>
          <a:bodyPr wrap="square">
            <a:spAutoFit/>
          </a:bodyPr>
          <a:lstStyle/>
          <a:p>
            <a:pPr algn="ctr">
              <a:spcBef>
                <a:spcPct val="50000"/>
              </a:spcBef>
            </a:pPr>
            <a:r>
              <a:rPr lang="en-US" sz="1800" dirty="0">
                <a:latin typeface="Arial" charset="0"/>
              </a:rPr>
              <a:t>using </a:t>
            </a:r>
            <a:r>
              <a:rPr lang="en-US" sz="1800" b="1" dirty="0">
                <a:latin typeface="Arial" charset="0"/>
              </a:rPr>
              <a:t>Bulletin 17C / EMA and Multiple Grubbs-Beck test </a:t>
            </a:r>
            <a:r>
              <a:rPr lang="en-US" sz="1800" dirty="0">
                <a:latin typeface="Arial" charset="0"/>
              </a:rPr>
              <a:t>to fit LP3 to the same data</a:t>
            </a:r>
          </a:p>
        </p:txBody>
      </p:sp>
      <p:cxnSp>
        <p:nvCxnSpPr>
          <p:cNvPr id="6" name="Straight Connector 5"/>
          <p:cNvCxnSpPr/>
          <p:nvPr/>
        </p:nvCxnSpPr>
        <p:spPr>
          <a:xfrm>
            <a:off x="5544774" y="3213601"/>
            <a:ext cx="0" cy="241873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464896" y="3213601"/>
            <a:ext cx="0" cy="241873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77625" y="3213601"/>
            <a:ext cx="0" cy="241873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290980" y="3213601"/>
            <a:ext cx="0" cy="241873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209257" y="3213601"/>
            <a:ext cx="0" cy="241873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120767" y="3213601"/>
            <a:ext cx="0" cy="241873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025513" y="3213601"/>
            <a:ext cx="0" cy="241873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933955" y="3213601"/>
            <a:ext cx="0" cy="241873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825799" y="3213601"/>
            <a:ext cx="0" cy="241873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717644" y="3213601"/>
            <a:ext cx="0" cy="241873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602099" y="3213601"/>
            <a:ext cx="0" cy="241873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481671" y="3213601"/>
            <a:ext cx="0" cy="241873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344019" y="3213601"/>
            <a:ext cx="0" cy="241873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196535" y="3213601"/>
            <a:ext cx="0" cy="241873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009722" y="3213601"/>
            <a:ext cx="0" cy="241873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803245" y="3213601"/>
            <a:ext cx="0" cy="241873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527942" y="3213601"/>
            <a:ext cx="0" cy="241873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105154" y="3213601"/>
            <a:ext cx="0" cy="241873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441649" y="3591292"/>
            <a:ext cx="1885190" cy="646331"/>
          </a:xfrm>
          <a:prstGeom prst="rect">
            <a:avLst/>
          </a:prstGeom>
          <a:solidFill>
            <a:schemeClr val="bg1"/>
          </a:solidFill>
          <a:ln>
            <a:noFill/>
          </a:ln>
        </p:spPr>
        <p:txBody>
          <a:bodyPr wrap="square" rtlCol="0">
            <a:spAutoFit/>
          </a:bodyPr>
          <a:lstStyle/>
          <a:p>
            <a:r>
              <a:rPr lang="en-US" sz="1800" dirty="0">
                <a:solidFill>
                  <a:srgbClr val="00B050"/>
                </a:solidFill>
                <a:latin typeface="Calibri" panose="020F0502020204030204" pitchFamily="34" charset="0"/>
                <a:cs typeface="Times New Roman" panose="02020603050405020304" pitchFamily="18" charset="0"/>
              </a:rPr>
              <a:t>range = 0 – lowest remaining value</a:t>
            </a:r>
          </a:p>
        </p:txBody>
      </p:sp>
      <p:sp>
        <p:nvSpPr>
          <p:cNvPr id="5" name="Diamond 4">
            <a:extLst>
              <a:ext uri="{FF2B5EF4-FFF2-40B4-BE49-F238E27FC236}">
                <a16:creationId xmlns:a16="http://schemas.microsoft.com/office/drawing/2014/main" id="{D253347E-B1CB-3D2B-07E8-2CE19584E65E}"/>
              </a:ext>
            </a:extLst>
          </p:cNvPr>
          <p:cNvSpPr/>
          <p:nvPr/>
        </p:nvSpPr>
        <p:spPr>
          <a:xfrm>
            <a:off x="4443126" y="5336048"/>
            <a:ext cx="82296" cy="82296"/>
          </a:xfrm>
          <a:prstGeom prst="diamond">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Diamond 24">
            <a:extLst>
              <a:ext uri="{FF2B5EF4-FFF2-40B4-BE49-F238E27FC236}">
                <a16:creationId xmlns:a16="http://schemas.microsoft.com/office/drawing/2014/main" id="{36F418CB-0B0B-6ADD-902F-C804E13665AD}"/>
              </a:ext>
            </a:extLst>
          </p:cNvPr>
          <p:cNvSpPr/>
          <p:nvPr/>
        </p:nvSpPr>
        <p:spPr>
          <a:xfrm>
            <a:off x="4564841" y="4251859"/>
            <a:ext cx="82296" cy="82296"/>
          </a:xfrm>
          <a:prstGeom prst="diamond">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Diamond 25">
            <a:extLst>
              <a:ext uri="{FF2B5EF4-FFF2-40B4-BE49-F238E27FC236}">
                <a16:creationId xmlns:a16="http://schemas.microsoft.com/office/drawing/2014/main" id="{9CB74E00-5187-FBA1-CCEB-396EF68BB836}"/>
              </a:ext>
            </a:extLst>
          </p:cNvPr>
          <p:cNvSpPr/>
          <p:nvPr/>
        </p:nvSpPr>
        <p:spPr>
          <a:xfrm>
            <a:off x="4678331" y="4187911"/>
            <a:ext cx="82296" cy="82296"/>
          </a:xfrm>
          <a:prstGeom prst="diamond">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iamond 26">
            <a:extLst>
              <a:ext uri="{FF2B5EF4-FFF2-40B4-BE49-F238E27FC236}">
                <a16:creationId xmlns:a16="http://schemas.microsoft.com/office/drawing/2014/main" id="{10F9FECE-FB70-B4C8-88BB-268F4A8CB508}"/>
              </a:ext>
            </a:extLst>
          </p:cNvPr>
          <p:cNvSpPr/>
          <p:nvPr/>
        </p:nvSpPr>
        <p:spPr>
          <a:xfrm>
            <a:off x="4785634" y="4118816"/>
            <a:ext cx="82296" cy="82296"/>
          </a:xfrm>
          <a:prstGeom prst="diamond">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iamond 27">
            <a:extLst>
              <a:ext uri="{FF2B5EF4-FFF2-40B4-BE49-F238E27FC236}">
                <a16:creationId xmlns:a16="http://schemas.microsoft.com/office/drawing/2014/main" id="{0431D442-1708-F1B5-FDC9-5FC3BF2FD86B}"/>
              </a:ext>
            </a:extLst>
          </p:cNvPr>
          <p:cNvSpPr/>
          <p:nvPr/>
        </p:nvSpPr>
        <p:spPr>
          <a:xfrm>
            <a:off x="4886801" y="4080671"/>
            <a:ext cx="82296" cy="82296"/>
          </a:xfrm>
          <a:prstGeom prst="diamond">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9" name="Diamond 28">
            <a:extLst>
              <a:ext uri="{FF2B5EF4-FFF2-40B4-BE49-F238E27FC236}">
                <a16:creationId xmlns:a16="http://schemas.microsoft.com/office/drawing/2014/main" id="{2CD1D544-D540-7859-0169-291B404EC697}"/>
              </a:ext>
            </a:extLst>
          </p:cNvPr>
          <p:cNvSpPr/>
          <p:nvPr/>
        </p:nvSpPr>
        <p:spPr>
          <a:xfrm>
            <a:off x="4984900" y="4020094"/>
            <a:ext cx="82296" cy="82296"/>
          </a:xfrm>
          <a:prstGeom prst="diamond">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0" name="Diamond 29">
            <a:extLst>
              <a:ext uri="{FF2B5EF4-FFF2-40B4-BE49-F238E27FC236}">
                <a16:creationId xmlns:a16="http://schemas.microsoft.com/office/drawing/2014/main" id="{BE307241-F7F1-8D89-E2AD-1DD1F84D9278}"/>
              </a:ext>
            </a:extLst>
          </p:cNvPr>
          <p:cNvSpPr/>
          <p:nvPr/>
        </p:nvSpPr>
        <p:spPr>
          <a:xfrm>
            <a:off x="5078019" y="3663131"/>
            <a:ext cx="82296" cy="82296"/>
          </a:xfrm>
          <a:prstGeom prst="diamond">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1" name="Diamond 30">
            <a:extLst>
              <a:ext uri="{FF2B5EF4-FFF2-40B4-BE49-F238E27FC236}">
                <a16:creationId xmlns:a16="http://schemas.microsoft.com/office/drawing/2014/main" id="{B6856577-ED83-628C-D936-AD4EE8404FDF}"/>
              </a:ext>
            </a:extLst>
          </p:cNvPr>
          <p:cNvSpPr/>
          <p:nvPr/>
        </p:nvSpPr>
        <p:spPr>
          <a:xfrm>
            <a:off x="5166111" y="3644723"/>
            <a:ext cx="82296" cy="82296"/>
          </a:xfrm>
          <a:prstGeom prst="diamond">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2" name="Diamond 31">
            <a:extLst>
              <a:ext uri="{FF2B5EF4-FFF2-40B4-BE49-F238E27FC236}">
                <a16:creationId xmlns:a16="http://schemas.microsoft.com/office/drawing/2014/main" id="{723B6BED-D4F2-7CA3-0B09-BA1FD3812911}"/>
              </a:ext>
            </a:extLst>
          </p:cNvPr>
          <p:cNvSpPr/>
          <p:nvPr/>
        </p:nvSpPr>
        <p:spPr>
          <a:xfrm>
            <a:off x="5251475" y="3500168"/>
            <a:ext cx="82296" cy="82296"/>
          </a:xfrm>
          <a:prstGeom prst="diamond">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3" name="Diamond 32">
            <a:extLst>
              <a:ext uri="{FF2B5EF4-FFF2-40B4-BE49-F238E27FC236}">
                <a16:creationId xmlns:a16="http://schemas.microsoft.com/office/drawing/2014/main" id="{75D23DF2-D5D4-898F-1000-982F0B724276}"/>
              </a:ext>
            </a:extLst>
          </p:cNvPr>
          <p:cNvSpPr/>
          <p:nvPr/>
        </p:nvSpPr>
        <p:spPr>
          <a:xfrm>
            <a:off x="5338930" y="3420940"/>
            <a:ext cx="82296" cy="82296"/>
          </a:xfrm>
          <a:prstGeom prst="diamond">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4" name="Diamond 33">
            <a:extLst>
              <a:ext uri="{FF2B5EF4-FFF2-40B4-BE49-F238E27FC236}">
                <a16:creationId xmlns:a16="http://schemas.microsoft.com/office/drawing/2014/main" id="{247A278E-AC52-2494-C329-13DA58F2A58B}"/>
              </a:ext>
            </a:extLst>
          </p:cNvPr>
          <p:cNvSpPr/>
          <p:nvPr/>
        </p:nvSpPr>
        <p:spPr>
          <a:xfrm>
            <a:off x="5423713" y="3379792"/>
            <a:ext cx="82296" cy="82296"/>
          </a:xfrm>
          <a:prstGeom prst="diamond">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5" name="Diamond 34">
            <a:extLst>
              <a:ext uri="{FF2B5EF4-FFF2-40B4-BE49-F238E27FC236}">
                <a16:creationId xmlns:a16="http://schemas.microsoft.com/office/drawing/2014/main" id="{1731B4D3-2D1D-F1D9-039C-EEA41F40AC9B}"/>
              </a:ext>
            </a:extLst>
          </p:cNvPr>
          <p:cNvSpPr/>
          <p:nvPr/>
        </p:nvSpPr>
        <p:spPr>
          <a:xfrm>
            <a:off x="5504847" y="3353567"/>
            <a:ext cx="82296" cy="82296"/>
          </a:xfrm>
          <a:prstGeom prst="diamond">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dirty="0"/>
          </a:p>
        </p:txBody>
      </p:sp>
    </p:spTree>
    <p:extLst>
      <p:ext uri="{BB962C8B-B14F-4D97-AF65-F5344CB8AC3E}">
        <p14:creationId xmlns:p14="http://schemas.microsoft.com/office/powerpoint/2010/main" val="17565485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A325DCF-13FA-4001-69A2-615AFAE711F9}"/>
              </a:ext>
            </a:extLst>
          </p:cNvPr>
          <p:cNvSpPr>
            <a:spLocks noGrp="1"/>
          </p:cNvSpPr>
          <p:nvPr>
            <p:ph type="sldNum" sz="quarter" idx="12"/>
          </p:nvPr>
        </p:nvSpPr>
        <p:spPr/>
        <p:txBody>
          <a:bodyPr/>
          <a:lstStyle/>
          <a:p>
            <a:pPr>
              <a:defRPr/>
            </a:pPr>
            <a:fld id="{28DFA736-7F57-425A-9EAC-BEA611CFAA2D}" type="slidenum">
              <a:rPr lang="en-US" smtClean="0"/>
              <a:pPr>
                <a:defRPr/>
              </a:pPr>
              <a:t>23</a:t>
            </a:fld>
            <a:endParaRPr lang="en-US"/>
          </a:p>
        </p:txBody>
      </p:sp>
      <p:pic>
        <p:nvPicPr>
          <p:cNvPr id="4" name="Picture 3">
            <a:extLst>
              <a:ext uri="{FF2B5EF4-FFF2-40B4-BE49-F238E27FC236}">
                <a16:creationId xmlns:a16="http://schemas.microsoft.com/office/drawing/2014/main" id="{1DAD993F-289B-2FC4-B0C3-5351A21DD24A}"/>
              </a:ext>
            </a:extLst>
          </p:cNvPr>
          <p:cNvPicPr>
            <a:picLocks noChangeAspect="1"/>
          </p:cNvPicPr>
          <p:nvPr/>
        </p:nvPicPr>
        <p:blipFill>
          <a:blip r:embed="rId2"/>
          <a:stretch>
            <a:fillRect/>
          </a:stretch>
        </p:blipFill>
        <p:spPr>
          <a:xfrm>
            <a:off x="1967803" y="1332026"/>
            <a:ext cx="8039797" cy="4701947"/>
          </a:xfrm>
          <a:prstGeom prst="rect">
            <a:avLst/>
          </a:prstGeom>
        </p:spPr>
      </p:pic>
      <p:sp>
        <p:nvSpPr>
          <p:cNvPr id="5" name="Title 1">
            <a:extLst>
              <a:ext uri="{FF2B5EF4-FFF2-40B4-BE49-F238E27FC236}">
                <a16:creationId xmlns:a16="http://schemas.microsoft.com/office/drawing/2014/main" id="{C97EEE40-52DB-5B4B-6C70-3122EDB89367}"/>
              </a:ext>
            </a:extLst>
          </p:cNvPr>
          <p:cNvSpPr txBox="1">
            <a:spLocks/>
          </p:cNvSpPr>
          <p:nvPr/>
        </p:nvSpPr>
        <p:spPr>
          <a:xfrm>
            <a:off x="914400" y="336550"/>
            <a:ext cx="10363200" cy="1143000"/>
          </a:xfrm>
          <a:prstGeom prst="rect">
            <a:avLst/>
          </a:prstGeom>
        </p:spPr>
        <p:txBody>
          <a:bodyPr/>
          <a:lstStyle>
            <a:lvl1pPr algn="l" rtl="0" eaLnBrk="0" fontAlgn="base" hangingPunct="0">
              <a:spcBef>
                <a:spcPct val="0"/>
              </a:spcBef>
              <a:spcAft>
                <a:spcPct val="0"/>
              </a:spcAft>
              <a:defRPr sz="4400" b="1">
                <a:solidFill>
                  <a:schemeClr val="accent2">
                    <a:lumMod val="50000"/>
                  </a:schemeClr>
                </a:solidFill>
                <a:effectLst/>
                <a:latin typeface="Calibri" panose="020F0502020204030204" pitchFamily="34" charset="0"/>
                <a:ea typeface="+mj-ea"/>
                <a:cs typeface="+mj-cs"/>
              </a:defRPr>
            </a:lvl1pPr>
            <a:lvl2pPr algn="ctr" rtl="0" eaLnBrk="0" fontAlgn="base" hangingPunct="0">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2pPr>
            <a:lvl3pPr algn="ctr" rtl="0" eaLnBrk="0" fontAlgn="base" hangingPunct="0">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3pPr>
            <a:lvl4pPr algn="ctr" rtl="0" eaLnBrk="0" fontAlgn="base" hangingPunct="0">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4pPr>
            <a:lvl5pPr algn="ctr" rtl="0" eaLnBrk="0" fontAlgn="base" hangingPunct="0">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5pPr>
            <a:lvl6pPr marL="457200" algn="ctr" rtl="0" fontAlgn="base">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6pPr>
            <a:lvl7pPr marL="914400" algn="ctr" rtl="0" fontAlgn="base">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7pPr>
            <a:lvl8pPr marL="1371600" algn="ctr" rtl="0" fontAlgn="base">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8pPr>
            <a:lvl9pPr marL="1828800" algn="ctr" rtl="0" fontAlgn="base">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9pPr>
          </a:lstStyle>
          <a:p>
            <a:r>
              <a:rPr lang="en-US" kern="0"/>
              <a:t>Orestimba Creek @ Newman, CA</a:t>
            </a:r>
            <a:endParaRPr lang="en-US" kern="0" dirty="0"/>
          </a:p>
        </p:txBody>
      </p:sp>
    </p:spTree>
    <p:extLst>
      <p:ext uri="{BB962C8B-B14F-4D97-AF65-F5344CB8AC3E}">
        <p14:creationId xmlns:p14="http://schemas.microsoft.com/office/powerpoint/2010/main" val="22909042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B28CF0-76D0-239E-EA5E-AEA1E266F96B}"/>
              </a:ext>
            </a:extLst>
          </p:cNvPr>
          <p:cNvSpPr>
            <a:spLocks noGrp="1"/>
          </p:cNvSpPr>
          <p:nvPr>
            <p:ph type="sldNum" sz="quarter" idx="12"/>
          </p:nvPr>
        </p:nvSpPr>
        <p:spPr>
          <a:xfrm>
            <a:off x="8832486" y="6248400"/>
            <a:ext cx="2540000" cy="457200"/>
          </a:xfrm>
        </p:spPr>
        <p:txBody>
          <a:bodyPr/>
          <a:lstStyle/>
          <a:p>
            <a:pPr>
              <a:defRPr/>
            </a:pPr>
            <a:fld id="{28DFA736-7F57-425A-9EAC-BEA611CFAA2D}" type="slidenum">
              <a:rPr lang="en-US" smtClean="0"/>
              <a:pPr>
                <a:defRPr/>
              </a:pPr>
              <a:t>24</a:t>
            </a:fld>
            <a:endParaRPr lang="en-US"/>
          </a:p>
        </p:txBody>
      </p:sp>
      <p:pic>
        <p:nvPicPr>
          <p:cNvPr id="4" name="Picture 3">
            <a:extLst>
              <a:ext uri="{FF2B5EF4-FFF2-40B4-BE49-F238E27FC236}">
                <a16:creationId xmlns:a16="http://schemas.microsoft.com/office/drawing/2014/main" id="{E3414E8B-AE25-9067-A882-972C81AC581D}"/>
              </a:ext>
            </a:extLst>
          </p:cNvPr>
          <p:cNvPicPr>
            <a:picLocks noChangeAspect="1"/>
          </p:cNvPicPr>
          <p:nvPr/>
        </p:nvPicPr>
        <p:blipFill>
          <a:blip r:embed="rId3"/>
          <a:stretch>
            <a:fillRect/>
          </a:stretch>
        </p:blipFill>
        <p:spPr>
          <a:xfrm>
            <a:off x="551830" y="42335"/>
            <a:ext cx="5067739" cy="6767146"/>
          </a:xfrm>
          <a:prstGeom prst="rect">
            <a:avLst/>
          </a:prstGeom>
        </p:spPr>
      </p:pic>
      <p:sp>
        <p:nvSpPr>
          <p:cNvPr id="7" name="TextBox 6">
            <a:extLst>
              <a:ext uri="{FF2B5EF4-FFF2-40B4-BE49-F238E27FC236}">
                <a16:creationId xmlns:a16="http://schemas.microsoft.com/office/drawing/2014/main" id="{4ED85DB1-C772-B423-584D-7078ADD73583}"/>
              </a:ext>
            </a:extLst>
          </p:cNvPr>
          <p:cNvSpPr txBox="1"/>
          <p:nvPr/>
        </p:nvSpPr>
        <p:spPr>
          <a:xfrm>
            <a:off x="3826933" y="550338"/>
            <a:ext cx="330199" cy="138499"/>
          </a:xfrm>
          <a:prstGeom prst="rect">
            <a:avLst/>
          </a:prstGeom>
          <a:solidFill>
            <a:schemeClr val="bg1">
              <a:lumMod val="95000"/>
            </a:schemeClr>
          </a:solidFill>
        </p:spPr>
        <p:txBody>
          <a:bodyPr wrap="square" lIns="0" tIns="0" rIns="0" bIns="0" rtlCol="0">
            <a:spAutoFit/>
          </a:bodyPr>
          <a:lstStyle/>
          <a:p>
            <a:r>
              <a:rPr lang="en-US" sz="900" dirty="0">
                <a:latin typeface="Arial" panose="020B0604020202020204" pitchFamily="34" charset="0"/>
                <a:cs typeface="Arial" panose="020B0604020202020204" pitchFamily="34" charset="0"/>
              </a:rPr>
              <a:t>B17B</a:t>
            </a:r>
          </a:p>
        </p:txBody>
      </p:sp>
      <p:pic>
        <p:nvPicPr>
          <p:cNvPr id="9" name="Picture 8">
            <a:extLst>
              <a:ext uri="{FF2B5EF4-FFF2-40B4-BE49-F238E27FC236}">
                <a16:creationId xmlns:a16="http://schemas.microsoft.com/office/drawing/2014/main" id="{00F73A98-E107-8483-4F87-8D371D357CE8}"/>
              </a:ext>
            </a:extLst>
          </p:cNvPr>
          <p:cNvPicPr>
            <a:picLocks noChangeAspect="1"/>
          </p:cNvPicPr>
          <p:nvPr/>
        </p:nvPicPr>
        <p:blipFill>
          <a:blip r:embed="rId4"/>
          <a:stretch>
            <a:fillRect/>
          </a:stretch>
        </p:blipFill>
        <p:spPr>
          <a:xfrm>
            <a:off x="5679626" y="42335"/>
            <a:ext cx="5387807" cy="6774767"/>
          </a:xfrm>
          <a:prstGeom prst="rect">
            <a:avLst/>
          </a:prstGeom>
        </p:spPr>
      </p:pic>
    </p:spTree>
    <p:extLst>
      <p:ext uri="{BB962C8B-B14F-4D97-AF65-F5344CB8AC3E}">
        <p14:creationId xmlns:p14="http://schemas.microsoft.com/office/powerpoint/2010/main" val="26239424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563" y="257175"/>
            <a:ext cx="10058400" cy="1143000"/>
          </a:xfrm>
        </p:spPr>
        <p:txBody>
          <a:bodyPr/>
          <a:lstStyle/>
          <a:p>
            <a:pPr>
              <a:defRPr/>
            </a:pPr>
            <a:r>
              <a:rPr lang="en-US" b="0" dirty="0"/>
              <a:t>Another Example: Santa Cruz CREEK, CA</a:t>
            </a:r>
          </a:p>
        </p:txBody>
      </p:sp>
      <p:pic>
        <p:nvPicPr>
          <p:cNvPr id="56323" name="Picture 2" descr="C:\Users\q0hecbaf\AppData\Local\Temp\1\SNAGHTML4b8de46.PNG"/>
          <p:cNvPicPr>
            <a:picLocks noChangeAspect="1" noChangeArrowheads="1"/>
          </p:cNvPicPr>
          <p:nvPr/>
        </p:nvPicPr>
        <p:blipFill>
          <a:blip r:embed="rId3" cstate="print"/>
          <a:srcRect/>
          <a:stretch>
            <a:fillRect/>
          </a:stretch>
        </p:blipFill>
        <p:spPr bwMode="auto">
          <a:xfrm>
            <a:off x="2203450" y="1400175"/>
            <a:ext cx="6534150" cy="4762500"/>
          </a:xfrm>
          <a:prstGeom prst="rect">
            <a:avLst/>
          </a:prstGeom>
          <a:noFill/>
          <a:ln w="9525">
            <a:noFill/>
            <a:miter lim="800000"/>
            <a:headEnd/>
            <a:tailEnd/>
          </a:ln>
        </p:spPr>
      </p:pic>
      <p:sp>
        <p:nvSpPr>
          <p:cNvPr id="3" name="Slide Number Placeholder 2">
            <a:extLst>
              <a:ext uri="{FF2B5EF4-FFF2-40B4-BE49-F238E27FC236}">
                <a16:creationId xmlns:a16="http://schemas.microsoft.com/office/drawing/2014/main" id="{2A00F167-7705-489E-9E84-9E9330A033A1}"/>
              </a:ext>
            </a:extLst>
          </p:cNvPr>
          <p:cNvSpPr>
            <a:spLocks noGrp="1"/>
          </p:cNvSpPr>
          <p:nvPr>
            <p:ph type="sldNum" sz="quarter" idx="12"/>
          </p:nvPr>
        </p:nvSpPr>
        <p:spPr/>
        <p:txBody>
          <a:bodyPr/>
          <a:lstStyle/>
          <a:p>
            <a:pPr>
              <a:defRPr/>
            </a:pPr>
            <a:fld id="{89623671-7853-4C6E-8E4E-E4C15D071F2F}" type="slidenum">
              <a:rPr lang="en-US" smtClean="0"/>
              <a:pPr>
                <a:defRPr/>
              </a:pPr>
              <a:t>25</a:t>
            </a:fld>
            <a:endParaRPr lang="en-US"/>
          </a:p>
        </p:txBody>
      </p:sp>
      <p:pic>
        <p:nvPicPr>
          <p:cNvPr id="5" name="Picture 4">
            <a:extLst>
              <a:ext uri="{FF2B5EF4-FFF2-40B4-BE49-F238E27FC236}">
                <a16:creationId xmlns:a16="http://schemas.microsoft.com/office/drawing/2014/main" id="{0A169545-6298-4DCF-B713-786910E176DF}"/>
              </a:ext>
            </a:extLst>
          </p:cNvPr>
          <p:cNvPicPr>
            <a:picLocks noChangeAspect="1"/>
          </p:cNvPicPr>
          <p:nvPr/>
        </p:nvPicPr>
        <p:blipFill>
          <a:blip r:embed="rId4"/>
          <a:stretch>
            <a:fillRect/>
          </a:stretch>
        </p:blipFill>
        <p:spPr>
          <a:xfrm>
            <a:off x="2162057" y="1394993"/>
            <a:ext cx="6616936" cy="4858590"/>
          </a:xfrm>
          <a:prstGeom prst="rect">
            <a:avLst/>
          </a:prstGeom>
        </p:spPr>
      </p:pic>
    </p:spTree>
    <p:extLst>
      <p:ext uri="{BB962C8B-B14F-4D97-AF65-F5344CB8AC3E}">
        <p14:creationId xmlns:p14="http://schemas.microsoft.com/office/powerpoint/2010/main" val="21669387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04ED257-40EC-42C9-8744-F4004CD6F8B9}"/>
              </a:ext>
            </a:extLst>
          </p:cNvPr>
          <p:cNvSpPr>
            <a:spLocks noGrp="1"/>
          </p:cNvSpPr>
          <p:nvPr>
            <p:ph type="sldNum" sz="quarter" idx="12"/>
          </p:nvPr>
        </p:nvSpPr>
        <p:spPr/>
        <p:txBody>
          <a:bodyPr/>
          <a:lstStyle/>
          <a:p>
            <a:pPr>
              <a:defRPr/>
            </a:pPr>
            <a:fld id="{89623671-7853-4C6E-8E4E-E4C15D071F2F}" type="slidenum">
              <a:rPr lang="en-US" smtClean="0"/>
              <a:pPr>
                <a:defRPr/>
              </a:pPr>
              <a:t>26</a:t>
            </a:fld>
            <a:endParaRPr lang="en-US"/>
          </a:p>
        </p:txBody>
      </p:sp>
      <p:sp>
        <p:nvSpPr>
          <p:cNvPr id="5" name="Title 1">
            <a:extLst>
              <a:ext uri="{FF2B5EF4-FFF2-40B4-BE49-F238E27FC236}">
                <a16:creationId xmlns:a16="http://schemas.microsoft.com/office/drawing/2014/main" id="{AADCCD96-031E-4F1B-A700-AA6D2F0926BB}"/>
              </a:ext>
            </a:extLst>
          </p:cNvPr>
          <p:cNvSpPr>
            <a:spLocks noGrp="1"/>
          </p:cNvSpPr>
          <p:nvPr>
            <p:ph type="title"/>
          </p:nvPr>
        </p:nvSpPr>
        <p:spPr>
          <a:xfrm>
            <a:off x="1071563" y="257175"/>
            <a:ext cx="10058400" cy="1143000"/>
          </a:xfrm>
        </p:spPr>
        <p:txBody>
          <a:bodyPr/>
          <a:lstStyle/>
          <a:p>
            <a:pPr>
              <a:defRPr/>
            </a:pPr>
            <a:r>
              <a:rPr lang="en-US" b="0" dirty="0"/>
              <a:t>Another Example: Santa Cruz CREEK, CA</a:t>
            </a:r>
          </a:p>
        </p:txBody>
      </p:sp>
      <p:pic>
        <p:nvPicPr>
          <p:cNvPr id="4" name="Picture 3">
            <a:extLst>
              <a:ext uri="{FF2B5EF4-FFF2-40B4-BE49-F238E27FC236}">
                <a16:creationId xmlns:a16="http://schemas.microsoft.com/office/drawing/2014/main" id="{F4E40003-B598-4A55-8342-A4083856B793}"/>
              </a:ext>
            </a:extLst>
          </p:cNvPr>
          <p:cNvPicPr>
            <a:picLocks noChangeAspect="1"/>
          </p:cNvPicPr>
          <p:nvPr/>
        </p:nvPicPr>
        <p:blipFill>
          <a:blip r:embed="rId3"/>
          <a:stretch>
            <a:fillRect/>
          </a:stretch>
        </p:blipFill>
        <p:spPr>
          <a:xfrm>
            <a:off x="2156067" y="1243421"/>
            <a:ext cx="6860423" cy="5514158"/>
          </a:xfrm>
          <a:prstGeom prst="rect">
            <a:avLst/>
          </a:prstGeom>
        </p:spPr>
      </p:pic>
    </p:spTree>
    <p:extLst>
      <p:ext uri="{BB962C8B-B14F-4D97-AF65-F5344CB8AC3E}">
        <p14:creationId xmlns:p14="http://schemas.microsoft.com/office/powerpoint/2010/main" val="15387049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480D1C3-65BC-4A6D-8CA8-DBBF785E9F6F}"/>
              </a:ext>
            </a:extLst>
          </p:cNvPr>
          <p:cNvSpPr>
            <a:spLocks noGrp="1"/>
          </p:cNvSpPr>
          <p:nvPr>
            <p:ph type="sldNum" sz="quarter" idx="12"/>
          </p:nvPr>
        </p:nvSpPr>
        <p:spPr/>
        <p:txBody>
          <a:bodyPr/>
          <a:lstStyle/>
          <a:p>
            <a:pPr>
              <a:defRPr/>
            </a:pPr>
            <a:fld id="{89623671-7853-4C6E-8E4E-E4C15D071F2F}" type="slidenum">
              <a:rPr lang="en-US" smtClean="0"/>
              <a:pPr>
                <a:defRPr/>
              </a:pPr>
              <a:t>27</a:t>
            </a:fld>
            <a:endParaRPr lang="en-US"/>
          </a:p>
        </p:txBody>
      </p:sp>
      <p:sp>
        <p:nvSpPr>
          <p:cNvPr id="8" name="Title 1">
            <a:extLst>
              <a:ext uri="{FF2B5EF4-FFF2-40B4-BE49-F238E27FC236}">
                <a16:creationId xmlns:a16="http://schemas.microsoft.com/office/drawing/2014/main" id="{039634CE-F07B-40CB-AA32-47BF9A273F98}"/>
              </a:ext>
            </a:extLst>
          </p:cNvPr>
          <p:cNvSpPr>
            <a:spLocks noGrp="1"/>
          </p:cNvSpPr>
          <p:nvPr>
            <p:ph type="title"/>
          </p:nvPr>
        </p:nvSpPr>
        <p:spPr>
          <a:xfrm>
            <a:off x="1071563" y="257175"/>
            <a:ext cx="10058400" cy="1143000"/>
          </a:xfrm>
        </p:spPr>
        <p:txBody>
          <a:bodyPr/>
          <a:lstStyle/>
          <a:p>
            <a:pPr>
              <a:defRPr/>
            </a:pPr>
            <a:r>
              <a:rPr lang="en-US" b="0" dirty="0"/>
              <a:t>Another Example: Santa Cruz CREEK, CA</a:t>
            </a:r>
          </a:p>
        </p:txBody>
      </p:sp>
      <p:pic>
        <p:nvPicPr>
          <p:cNvPr id="5" name="Picture 4">
            <a:extLst>
              <a:ext uri="{FF2B5EF4-FFF2-40B4-BE49-F238E27FC236}">
                <a16:creationId xmlns:a16="http://schemas.microsoft.com/office/drawing/2014/main" id="{2DBE98E7-3E31-4365-B0BC-6CC91212B621}"/>
              </a:ext>
            </a:extLst>
          </p:cNvPr>
          <p:cNvPicPr>
            <a:picLocks noChangeAspect="1"/>
          </p:cNvPicPr>
          <p:nvPr/>
        </p:nvPicPr>
        <p:blipFill>
          <a:blip r:embed="rId3"/>
          <a:stretch>
            <a:fillRect/>
          </a:stretch>
        </p:blipFill>
        <p:spPr>
          <a:xfrm>
            <a:off x="2153268" y="1243421"/>
            <a:ext cx="6860423" cy="5514158"/>
          </a:xfrm>
          <a:prstGeom prst="rect">
            <a:avLst/>
          </a:prstGeom>
        </p:spPr>
      </p:pic>
      <p:sp>
        <p:nvSpPr>
          <p:cNvPr id="3" name="TextBox 2">
            <a:extLst>
              <a:ext uri="{FF2B5EF4-FFF2-40B4-BE49-F238E27FC236}">
                <a16:creationId xmlns:a16="http://schemas.microsoft.com/office/drawing/2014/main" id="{FBD5CC66-EC7A-41F5-826C-F8914548960C}"/>
              </a:ext>
            </a:extLst>
          </p:cNvPr>
          <p:cNvSpPr txBox="1"/>
          <p:nvPr/>
        </p:nvSpPr>
        <p:spPr>
          <a:xfrm>
            <a:off x="7204849" y="3570920"/>
            <a:ext cx="2706902" cy="1015663"/>
          </a:xfrm>
          <a:prstGeom prst="rect">
            <a:avLst/>
          </a:prstGeom>
          <a:solidFill>
            <a:schemeClr val="bg1"/>
          </a:solidFill>
        </p:spPr>
        <p:txBody>
          <a:bodyPr wrap="square" rtlCol="0">
            <a:spAutoFit/>
          </a:bodyPr>
          <a:lstStyle/>
          <a:p>
            <a:r>
              <a:rPr lang="en-US" sz="2000" b="1" dirty="0">
                <a:solidFill>
                  <a:srgbClr val="C00000"/>
                </a:solidFill>
                <a:latin typeface="Ink Free" panose="03080402000500000000" pitchFamily="66" charset="0"/>
              </a:rPr>
              <a:t>very negative skew, upper bound, largest value couldn’t happen</a:t>
            </a:r>
          </a:p>
        </p:txBody>
      </p:sp>
    </p:spTree>
    <p:extLst>
      <p:ext uri="{BB962C8B-B14F-4D97-AF65-F5344CB8AC3E}">
        <p14:creationId xmlns:p14="http://schemas.microsoft.com/office/powerpoint/2010/main" val="3940017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533A5D4-1B9C-40CB-A4A1-74A7AB19B61A}"/>
              </a:ext>
            </a:extLst>
          </p:cNvPr>
          <p:cNvPicPr>
            <a:picLocks noChangeAspect="1"/>
          </p:cNvPicPr>
          <p:nvPr/>
        </p:nvPicPr>
        <p:blipFill>
          <a:blip r:embed="rId3"/>
          <a:stretch>
            <a:fillRect/>
          </a:stretch>
        </p:blipFill>
        <p:spPr>
          <a:xfrm>
            <a:off x="2148283" y="1239288"/>
            <a:ext cx="6869644" cy="5514158"/>
          </a:xfrm>
          <a:prstGeom prst="rect">
            <a:avLst/>
          </a:prstGeom>
        </p:spPr>
      </p:pic>
      <p:sp>
        <p:nvSpPr>
          <p:cNvPr id="2" name="Slide Number Placeholder 1">
            <a:extLst>
              <a:ext uri="{FF2B5EF4-FFF2-40B4-BE49-F238E27FC236}">
                <a16:creationId xmlns:a16="http://schemas.microsoft.com/office/drawing/2014/main" id="{891D1E90-77BE-4A18-8D73-BB9CC145F18D}"/>
              </a:ext>
            </a:extLst>
          </p:cNvPr>
          <p:cNvSpPr>
            <a:spLocks noGrp="1"/>
          </p:cNvSpPr>
          <p:nvPr>
            <p:ph type="sldNum" sz="quarter" idx="12"/>
          </p:nvPr>
        </p:nvSpPr>
        <p:spPr/>
        <p:txBody>
          <a:bodyPr/>
          <a:lstStyle/>
          <a:p>
            <a:pPr>
              <a:defRPr/>
            </a:pPr>
            <a:fld id="{89623671-7853-4C6E-8E4E-E4C15D071F2F}" type="slidenum">
              <a:rPr lang="en-US" smtClean="0"/>
              <a:pPr>
                <a:defRPr/>
              </a:pPr>
              <a:t>28</a:t>
            </a:fld>
            <a:endParaRPr lang="en-US"/>
          </a:p>
        </p:txBody>
      </p:sp>
      <p:sp>
        <p:nvSpPr>
          <p:cNvPr id="10" name="Title 1">
            <a:extLst>
              <a:ext uri="{FF2B5EF4-FFF2-40B4-BE49-F238E27FC236}">
                <a16:creationId xmlns:a16="http://schemas.microsoft.com/office/drawing/2014/main" id="{5ED75E98-6E42-4780-9CA1-598722F80EE3}"/>
              </a:ext>
            </a:extLst>
          </p:cNvPr>
          <p:cNvSpPr>
            <a:spLocks noGrp="1"/>
          </p:cNvSpPr>
          <p:nvPr>
            <p:ph type="title"/>
          </p:nvPr>
        </p:nvSpPr>
        <p:spPr>
          <a:xfrm>
            <a:off x="1071563" y="257175"/>
            <a:ext cx="10058400" cy="1143000"/>
          </a:xfrm>
        </p:spPr>
        <p:txBody>
          <a:bodyPr/>
          <a:lstStyle/>
          <a:p>
            <a:pPr>
              <a:defRPr/>
            </a:pPr>
            <a:r>
              <a:rPr lang="en-US" b="0" dirty="0"/>
              <a:t>Another Example: Santa Cruz CREEK, CA</a:t>
            </a:r>
          </a:p>
        </p:txBody>
      </p:sp>
      <p:pic>
        <p:nvPicPr>
          <p:cNvPr id="4" name="Picture 3">
            <a:extLst>
              <a:ext uri="{FF2B5EF4-FFF2-40B4-BE49-F238E27FC236}">
                <a16:creationId xmlns:a16="http://schemas.microsoft.com/office/drawing/2014/main" id="{C7B18C61-11F2-431B-9B4C-3540857283B9}"/>
              </a:ext>
            </a:extLst>
          </p:cNvPr>
          <p:cNvPicPr>
            <a:picLocks noChangeAspect="1"/>
          </p:cNvPicPr>
          <p:nvPr/>
        </p:nvPicPr>
        <p:blipFill>
          <a:blip r:embed="rId4"/>
          <a:stretch>
            <a:fillRect/>
          </a:stretch>
        </p:blipFill>
        <p:spPr>
          <a:xfrm>
            <a:off x="2146960" y="1236710"/>
            <a:ext cx="6888086" cy="5541821"/>
          </a:xfrm>
          <a:prstGeom prst="rect">
            <a:avLst/>
          </a:prstGeom>
        </p:spPr>
      </p:pic>
      <p:sp>
        <p:nvSpPr>
          <p:cNvPr id="58373" name="TextBox 10"/>
          <p:cNvSpPr txBox="1">
            <a:spLocks noChangeArrowheads="1"/>
          </p:cNvSpPr>
          <p:nvPr/>
        </p:nvSpPr>
        <p:spPr bwMode="auto">
          <a:xfrm>
            <a:off x="5110933" y="5183105"/>
            <a:ext cx="2470150" cy="246221"/>
          </a:xfrm>
          <a:prstGeom prst="rect">
            <a:avLst/>
          </a:prstGeom>
          <a:solidFill>
            <a:schemeClr val="bg1"/>
          </a:solidFill>
          <a:ln w="9525">
            <a:noFill/>
            <a:miter lim="800000"/>
            <a:headEnd/>
            <a:tailEnd/>
          </a:ln>
        </p:spPr>
        <p:txBody>
          <a:bodyPr lIns="0" tIns="0" rIns="0" bIns="0">
            <a:spAutoFit/>
          </a:bodyPr>
          <a:lstStyle/>
          <a:p>
            <a:pPr algn="ctr"/>
            <a:r>
              <a:rPr lang="en-US" sz="1600" dirty="0">
                <a:solidFill>
                  <a:srgbClr val="00B050"/>
                </a:solidFill>
                <a:latin typeface="Arial" pitchFamily="34" charset="0"/>
                <a:cs typeface="Arial" pitchFamily="34" charset="0"/>
              </a:rPr>
              <a:t>GB outlier threshold</a:t>
            </a:r>
          </a:p>
        </p:txBody>
      </p:sp>
      <p:cxnSp>
        <p:nvCxnSpPr>
          <p:cNvPr id="13" name="Straight Connector 12">
            <a:extLst>
              <a:ext uri="{FF2B5EF4-FFF2-40B4-BE49-F238E27FC236}">
                <a16:creationId xmlns:a16="http://schemas.microsoft.com/office/drawing/2014/main" id="{9E270000-B7E0-4C0B-BD4F-2F35D7469CB7}"/>
              </a:ext>
            </a:extLst>
          </p:cNvPr>
          <p:cNvCxnSpPr/>
          <p:nvPr/>
        </p:nvCxnSpPr>
        <p:spPr>
          <a:xfrm>
            <a:off x="3387537" y="5470970"/>
            <a:ext cx="4960938"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1376DE0-9CB8-2EF8-CC89-47635ED603BC}"/>
              </a:ext>
            </a:extLst>
          </p:cNvPr>
          <p:cNvGrpSpPr/>
          <p:nvPr/>
        </p:nvGrpSpPr>
        <p:grpSpPr>
          <a:xfrm>
            <a:off x="6013316" y="3114235"/>
            <a:ext cx="2045242" cy="771803"/>
            <a:chOff x="6013316" y="3114235"/>
            <a:chExt cx="2045242" cy="771803"/>
          </a:xfrm>
        </p:grpSpPr>
        <p:sp>
          <p:nvSpPr>
            <p:cNvPr id="3" name="Oval 2">
              <a:extLst>
                <a:ext uri="{FF2B5EF4-FFF2-40B4-BE49-F238E27FC236}">
                  <a16:creationId xmlns:a16="http://schemas.microsoft.com/office/drawing/2014/main" id="{D45094E5-9F83-F7EC-C6A6-E87376AD81CF}"/>
                </a:ext>
              </a:extLst>
            </p:cNvPr>
            <p:cNvSpPr/>
            <p:nvPr/>
          </p:nvSpPr>
          <p:spPr>
            <a:xfrm>
              <a:off x="6013316" y="3840319"/>
              <a:ext cx="50260" cy="45719"/>
            </a:xfrm>
            <a:prstGeom prst="ellipse">
              <a:avLst/>
            </a:prstGeom>
            <a:noFill/>
            <a:ln w="222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87958B42-C406-932C-AF25-40BEDA94CBC8}"/>
                </a:ext>
              </a:extLst>
            </p:cNvPr>
            <p:cNvSpPr/>
            <p:nvPr/>
          </p:nvSpPr>
          <p:spPr>
            <a:xfrm>
              <a:off x="7116595" y="3370397"/>
              <a:ext cx="50260" cy="45719"/>
            </a:xfrm>
            <a:prstGeom prst="ellipse">
              <a:avLst/>
            </a:prstGeom>
            <a:noFill/>
            <a:ln w="222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32FBB1CB-FDB3-67A9-6528-EB6BF3C1FF6D}"/>
                </a:ext>
              </a:extLst>
            </p:cNvPr>
            <p:cNvSpPr/>
            <p:nvPr/>
          </p:nvSpPr>
          <p:spPr>
            <a:xfrm>
              <a:off x="8008298" y="3114235"/>
              <a:ext cx="50260" cy="45719"/>
            </a:xfrm>
            <a:prstGeom prst="ellipse">
              <a:avLst/>
            </a:prstGeom>
            <a:noFill/>
            <a:ln w="222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55952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2D89225C-ABB7-4B6B-8D6D-EA63E62B9A57}"/>
              </a:ext>
            </a:extLst>
          </p:cNvPr>
          <p:cNvPicPr>
            <a:picLocks noChangeAspect="1"/>
          </p:cNvPicPr>
          <p:nvPr/>
        </p:nvPicPr>
        <p:blipFill>
          <a:blip r:embed="rId3"/>
          <a:stretch>
            <a:fillRect/>
          </a:stretch>
        </p:blipFill>
        <p:spPr>
          <a:xfrm>
            <a:off x="2142360" y="1240433"/>
            <a:ext cx="6888086" cy="5541821"/>
          </a:xfrm>
          <a:prstGeom prst="rect">
            <a:avLst/>
          </a:prstGeom>
        </p:spPr>
      </p:pic>
      <p:cxnSp>
        <p:nvCxnSpPr>
          <p:cNvPr id="9" name="Straight Connector 8"/>
          <p:cNvCxnSpPr/>
          <p:nvPr/>
        </p:nvCxnSpPr>
        <p:spPr>
          <a:xfrm>
            <a:off x="3387537" y="5470970"/>
            <a:ext cx="4960938"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0"/>
          </p:nvPr>
        </p:nvSpPr>
        <p:spPr>
          <a:xfrm>
            <a:off x="914400" y="6248400"/>
            <a:ext cx="2540000" cy="457200"/>
          </a:xfrm>
        </p:spPr>
        <p:txBody>
          <a:bodyPr/>
          <a:lstStyle/>
          <a:p>
            <a:pPr>
              <a:defRPr/>
            </a:pPr>
            <a:fld id="{FF2031BD-0E64-4A86-9567-1E14D3ADF6F3}" type="slidenum">
              <a:rPr lang="en-US" smtClean="0"/>
              <a:pPr>
                <a:defRPr/>
              </a:pPr>
              <a:t>29</a:t>
            </a:fld>
            <a:endParaRPr lang="en-US"/>
          </a:p>
        </p:txBody>
      </p:sp>
      <p:sp>
        <p:nvSpPr>
          <p:cNvPr id="13" name="TextBox 12"/>
          <p:cNvSpPr txBox="1"/>
          <p:nvPr/>
        </p:nvSpPr>
        <p:spPr>
          <a:xfrm>
            <a:off x="3714998" y="3252690"/>
            <a:ext cx="1899272" cy="830997"/>
          </a:xfrm>
          <a:prstGeom prst="rect">
            <a:avLst/>
          </a:prstGeom>
          <a:noFill/>
        </p:spPr>
        <p:txBody>
          <a:bodyPr wrap="square" rtlCol="0">
            <a:spAutoFit/>
          </a:bodyPr>
          <a:lstStyle/>
          <a:p>
            <a:r>
              <a:rPr lang="en-US" b="1" dirty="0">
                <a:latin typeface="Calibri" panose="020F0502020204030204" pitchFamily="34" charset="0"/>
              </a:rPr>
              <a:t>EMA fit of LP3</a:t>
            </a:r>
          </a:p>
        </p:txBody>
      </p:sp>
      <p:sp>
        <p:nvSpPr>
          <p:cNvPr id="10" name="Title 1">
            <a:extLst>
              <a:ext uri="{FF2B5EF4-FFF2-40B4-BE49-F238E27FC236}">
                <a16:creationId xmlns:a16="http://schemas.microsoft.com/office/drawing/2014/main" id="{0BF8ACD3-346C-4B85-951B-43CBB1E0D62A}"/>
              </a:ext>
            </a:extLst>
          </p:cNvPr>
          <p:cNvSpPr>
            <a:spLocks noGrp="1"/>
          </p:cNvSpPr>
          <p:nvPr>
            <p:ph type="title"/>
          </p:nvPr>
        </p:nvSpPr>
        <p:spPr>
          <a:xfrm>
            <a:off x="1071563" y="257175"/>
            <a:ext cx="10058400" cy="1143000"/>
          </a:xfrm>
        </p:spPr>
        <p:txBody>
          <a:bodyPr/>
          <a:lstStyle/>
          <a:p>
            <a:pPr>
              <a:defRPr/>
            </a:pPr>
            <a:r>
              <a:rPr lang="en-US" b="0" dirty="0"/>
              <a:t>Another Example: Santa Cruz River</a:t>
            </a:r>
          </a:p>
        </p:txBody>
      </p:sp>
      <p:cxnSp>
        <p:nvCxnSpPr>
          <p:cNvPr id="8" name="Straight Connector 7">
            <a:extLst>
              <a:ext uri="{FF2B5EF4-FFF2-40B4-BE49-F238E27FC236}">
                <a16:creationId xmlns:a16="http://schemas.microsoft.com/office/drawing/2014/main" id="{9DE4804F-6126-4C85-8EBC-DC7CF02A4DDF}"/>
              </a:ext>
            </a:extLst>
          </p:cNvPr>
          <p:cNvCxnSpPr>
            <a:cxnSpLocks/>
          </p:cNvCxnSpPr>
          <p:nvPr/>
        </p:nvCxnSpPr>
        <p:spPr>
          <a:xfrm>
            <a:off x="4012370" y="5470970"/>
            <a:ext cx="0" cy="397395"/>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06D55CBB-EBFD-4DB4-B3EF-EAA01D0423B6}"/>
              </a:ext>
            </a:extLst>
          </p:cNvPr>
          <p:cNvCxnSpPr>
            <a:cxnSpLocks/>
          </p:cNvCxnSpPr>
          <p:nvPr/>
        </p:nvCxnSpPr>
        <p:spPr>
          <a:xfrm>
            <a:off x="4305299" y="5470970"/>
            <a:ext cx="0" cy="397395"/>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sp>
        <p:nvSpPr>
          <p:cNvPr id="17" name="TextBox 10">
            <a:extLst>
              <a:ext uri="{FF2B5EF4-FFF2-40B4-BE49-F238E27FC236}">
                <a16:creationId xmlns:a16="http://schemas.microsoft.com/office/drawing/2014/main" id="{8B32614F-5B87-4019-97DF-51FFCAF75DD7}"/>
              </a:ext>
            </a:extLst>
          </p:cNvPr>
          <p:cNvSpPr txBox="1">
            <a:spLocks noChangeArrowheads="1"/>
          </p:cNvSpPr>
          <p:nvPr/>
        </p:nvSpPr>
        <p:spPr bwMode="auto">
          <a:xfrm>
            <a:off x="5110933" y="5183105"/>
            <a:ext cx="2470150" cy="246221"/>
          </a:xfrm>
          <a:prstGeom prst="rect">
            <a:avLst/>
          </a:prstGeom>
          <a:solidFill>
            <a:schemeClr val="bg1"/>
          </a:solidFill>
          <a:ln w="9525">
            <a:noFill/>
            <a:miter lim="800000"/>
            <a:headEnd/>
            <a:tailEnd/>
          </a:ln>
        </p:spPr>
        <p:txBody>
          <a:bodyPr lIns="0" tIns="0" rIns="0" bIns="0">
            <a:spAutoFit/>
          </a:bodyPr>
          <a:lstStyle/>
          <a:p>
            <a:pPr algn="ctr"/>
            <a:r>
              <a:rPr lang="en-US" sz="1600" dirty="0">
                <a:solidFill>
                  <a:srgbClr val="00B050"/>
                </a:solidFill>
                <a:latin typeface="Arial" pitchFamily="34" charset="0"/>
                <a:cs typeface="Arial" pitchFamily="34" charset="0"/>
              </a:rPr>
              <a:t>GB outlier threshold</a:t>
            </a:r>
          </a:p>
        </p:txBody>
      </p:sp>
    </p:spTree>
    <p:extLst>
      <p:ext uri="{BB962C8B-B14F-4D97-AF65-F5344CB8AC3E}">
        <p14:creationId xmlns:p14="http://schemas.microsoft.com/office/powerpoint/2010/main" val="1814848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lstStyle/>
          <a:p>
            <a:r>
              <a:rPr lang="en-US" dirty="0"/>
              <a:t>Missing values (broken record)</a:t>
            </a:r>
          </a:p>
          <a:p>
            <a:r>
              <a:rPr lang="en-US" dirty="0"/>
              <a:t>Censored values, zero flows, outliers</a:t>
            </a:r>
          </a:p>
          <a:p>
            <a:pPr lvl="1"/>
            <a:r>
              <a:rPr lang="en-US" sz="3200" dirty="0"/>
              <a:t>low flows (PILFs)</a:t>
            </a:r>
          </a:p>
          <a:p>
            <a:pPr lvl="1"/>
            <a:r>
              <a:rPr lang="en-US" sz="3200" dirty="0"/>
              <a:t>high flows</a:t>
            </a:r>
          </a:p>
          <a:p>
            <a:r>
              <a:rPr lang="en-US" dirty="0"/>
              <a:t>Historical/Paleo information</a:t>
            </a:r>
          </a:p>
          <a:p>
            <a:endParaRPr lang="en-US" dirty="0"/>
          </a:p>
        </p:txBody>
      </p:sp>
      <p:sp>
        <p:nvSpPr>
          <p:cNvPr id="4" name="Slide Number Placeholder 3"/>
          <p:cNvSpPr>
            <a:spLocks noGrp="1"/>
          </p:cNvSpPr>
          <p:nvPr>
            <p:ph type="sldNum" sz="quarter" idx="12"/>
          </p:nvPr>
        </p:nvSpPr>
        <p:spPr/>
        <p:txBody>
          <a:bodyPr/>
          <a:lstStyle/>
          <a:p>
            <a:pPr>
              <a:defRPr/>
            </a:pPr>
            <a:fld id="{8DC7BE99-09AC-431E-A297-99BD3245EDEB}" type="slidenum">
              <a:rPr lang="en-US" smtClean="0"/>
              <a:pPr>
                <a:defRPr/>
              </a:pPr>
              <a:t>3</a:t>
            </a:fld>
            <a:endParaRPr lang="en-US"/>
          </a:p>
        </p:txBody>
      </p:sp>
      <p:sp>
        <p:nvSpPr>
          <p:cNvPr id="5" name="Content Placeholder 2">
            <a:extLst>
              <a:ext uri="{FF2B5EF4-FFF2-40B4-BE49-F238E27FC236}">
                <a16:creationId xmlns:a16="http://schemas.microsoft.com/office/drawing/2014/main" id="{B6A58675-55E6-4DD4-B0A5-E5C4FA2E50FE}"/>
              </a:ext>
            </a:extLst>
          </p:cNvPr>
          <p:cNvSpPr txBox="1">
            <a:spLocks/>
          </p:cNvSpPr>
          <p:nvPr/>
        </p:nvSpPr>
        <p:spPr bwMode="auto">
          <a:xfrm>
            <a:off x="914400" y="1658588"/>
            <a:ext cx="10363200" cy="19736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effectLst/>
                <a:latin typeface="Calibri" panose="020F0502020204030204" pitchFamily="34" charset="0"/>
                <a:ea typeface="+mn-ea"/>
                <a:cs typeface="+mn-cs"/>
              </a:defRPr>
            </a:lvl1pPr>
            <a:lvl2pPr marL="742950" indent="-285750" algn="l" rtl="0" eaLnBrk="0" fontAlgn="base" hangingPunct="0">
              <a:spcBef>
                <a:spcPct val="20000"/>
              </a:spcBef>
              <a:spcAft>
                <a:spcPct val="0"/>
              </a:spcAft>
              <a:buChar char="–"/>
              <a:defRPr sz="2800">
                <a:solidFill>
                  <a:schemeClr val="tx1"/>
                </a:solidFill>
                <a:effectLst/>
                <a:latin typeface="Calibri" panose="020F0502020204030204" pitchFamily="34" charset="0"/>
              </a:defRPr>
            </a:lvl2pPr>
            <a:lvl3pPr marL="1143000" indent="-228600" algn="l" rtl="0" eaLnBrk="0" fontAlgn="base" hangingPunct="0">
              <a:spcBef>
                <a:spcPct val="20000"/>
              </a:spcBef>
              <a:spcAft>
                <a:spcPct val="0"/>
              </a:spcAft>
              <a:buChar char="•"/>
              <a:defRPr sz="2400">
                <a:solidFill>
                  <a:schemeClr val="tx1"/>
                </a:solidFill>
                <a:effectLst/>
                <a:latin typeface="Calibri" panose="020F0502020204030204" pitchFamily="34" charset="0"/>
              </a:defRPr>
            </a:lvl3pPr>
            <a:lvl4pPr marL="1600200" indent="-228600" algn="l" rtl="0" eaLnBrk="0" fontAlgn="base" hangingPunct="0">
              <a:spcBef>
                <a:spcPct val="20000"/>
              </a:spcBef>
              <a:spcAft>
                <a:spcPct val="0"/>
              </a:spcAft>
              <a:buChar char="–"/>
              <a:defRPr sz="2000">
                <a:solidFill>
                  <a:schemeClr val="tx1"/>
                </a:solidFill>
                <a:effectLst/>
                <a:latin typeface="Calibri" panose="020F0502020204030204" pitchFamily="34" charset="0"/>
              </a:defRPr>
            </a:lvl4pPr>
            <a:lvl5pPr marL="2057400" indent="-228600" algn="l" rtl="0" eaLnBrk="0" fontAlgn="base" hangingPunct="0">
              <a:spcBef>
                <a:spcPct val="20000"/>
              </a:spcBef>
              <a:spcAft>
                <a:spcPct val="0"/>
              </a:spcAft>
              <a:buChar char="»"/>
              <a:defRPr sz="2000">
                <a:solidFill>
                  <a:schemeClr val="tx1"/>
                </a:solidFill>
                <a:effectLst/>
                <a:latin typeface="Calibri" panose="020F0502020204030204" pitchFamily="34" charset="0"/>
              </a:defRPr>
            </a:lvl5pPr>
            <a:lvl6pPr marL="25146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6pPr>
            <a:lvl7pPr marL="29718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7pPr>
            <a:lvl8pPr marL="34290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8pPr>
            <a:lvl9pPr marL="38862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9pPr>
          </a:lstStyle>
          <a:p>
            <a:r>
              <a:rPr lang="en-US" kern="0" dirty="0">
                <a:solidFill>
                  <a:schemeClr val="accent2"/>
                </a:solidFill>
              </a:rPr>
              <a:t>Missing values (broken record)</a:t>
            </a:r>
          </a:p>
        </p:txBody>
      </p:sp>
    </p:spTree>
    <p:extLst>
      <p:ext uri="{BB962C8B-B14F-4D97-AF65-F5344CB8AC3E}">
        <p14:creationId xmlns:p14="http://schemas.microsoft.com/office/powerpoint/2010/main" val="1061547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71467919-9CDC-43AF-9498-9974400B5C79}"/>
              </a:ext>
            </a:extLst>
          </p:cNvPr>
          <p:cNvPicPr>
            <a:picLocks noChangeAspect="1"/>
          </p:cNvPicPr>
          <p:nvPr/>
        </p:nvPicPr>
        <p:blipFill>
          <a:blip r:embed="rId3"/>
          <a:stretch>
            <a:fillRect/>
          </a:stretch>
        </p:blipFill>
        <p:spPr>
          <a:xfrm>
            <a:off x="2146771" y="1241150"/>
            <a:ext cx="6878866" cy="5541821"/>
          </a:xfrm>
          <a:prstGeom prst="rect">
            <a:avLst/>
          </a:prstGeom>
        </p:spPr>
      </p:pic>
      <p:cxnSp>
        <p:nvCxnSpPr>
          <p:cNvPr id="9" name="Straight Connector 8"/>
          <p:cNvCxnSpPr/>
          <p:nvPr/>
        </p:nvCxnSpPr>
        <p:spPr>
          <a:xfrm>
            <a:off x="3387537" y="5063466"/>
            <a:ext cx="4960938"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0"/>
          </p:nvPr>
        </p:nvSpPr>
        <p:spPr>
          <a:xfrm>
            <a:off x="914400" y="6248400"/>
            <a:ext cx="2540000" cy="457200"/>
          </a:xfrm>
        </p:spPr>
        <p:txBody>
          <a:bodyPr/>
          <a:lstStyle/>
          <a:p>
            <a:pPr>
              <a:defRPr/>
            </a:pPr>
            <a:fld id="{FF2031BD-0E64-4A86-9567-1E14D3ADF6F3}" type="slidenum">
              <a:rPr lang="en-US" smtClean="0"/>
              <a:pPr>
                <a:defRPr/>
              </a:pPr>
              <a:t>30</a:t>
            </a:fld>
            <a:endParaRPr lang="en-US"/>
          </a:p>
        </p:txBody>
      </p:sp>
      <p:sp>
        <p:nvSpPr>
          <p:cNvPr id="13" name="TextBox 12"/>
          <p:cNvSpPr txBox="1"/>
          <p:nvPr/>
        </p:nvSpPr>
        <p:spPr>
          <a:xfrm>
            <a:off x="3714998" y="3252690"/>
            <a:ext cx="1899272" cy="830997"/>
          </a:xfrm>
          <a:prstGeom prst="rect">
            <a:avLst/>
          </a:prstGeom>
          <a:noFill/>
        </p:spPr>
        <p:txBody>
          <a:bodyPr wrap="square" rtlCol="0">
            <a:spAutoFit/>
          </a:bodyPr>
          <a:lstStyle/>
          <a:p>
            <a:r>
              <a:rPr lang="en-US" b="1" dirty="0">
                <a:latin typeface="Calibri" panose="020F0502020204030204" pitchFamily="34" charset="0"/>
              </a:rPr>
              <a:t>EMA fit of LP3</a:t>
            </a:r>
          </a:p>
        </p:txBody>
      </p:sp>
      <p:sp>
        <p:nvSpPr>
          <p:cNvPr id="10" name="Title 1">
            <a:extLst>
              <a:ext uri="{FF2B5EF4-FFF2-40B4-BE49-F238E27FC236}">
                <a16:creationId xmlns:a16="http://schemas.microsoft.com/office/drawing/2014/main" id="{0BF8ACD3-346C-4B85-951B-43CBB1E0D62A}"/>
              </a:ext>
            </a:extLst>
          </p:cNvPr>
          <p:cNvSpPr>
            <a:spLocks noGrp="1"/>
          </p:cNvSpPr>
          <p:nvPr>
            <p:ph type="title"/>
          </p:nvPr>
        </p:nvSpPr>
        <p:spPr>
          <a:xfrm>
            <a:off x="1071563" y="257175"/>
            <a:ext cx="10058400" cy="1143000"/>
          </a:xfrm>
        </p:spPr>
        <p:txBody>
          <a:bodyPr/>
          <a:lstStyle/>
          <a:p>
            <a:pPr>
              <a:defRPr/>
            </a:pPr>
            <a:r>
              <a:rPr lang="en-US" b="0" dirty="0"/>
              <a:t>Another Example: Santa Cruz River</a:t>
            </a:r>
          </a:p>
        </p:txBody>
      </p:sp>
      <p:cxnSp>
        <p:nvCxnSpPr>
          <p:cNvPr id="8" name="Straight Connector 7">
            <a:extLst>
              <a:ext uri="{FF2B5EF4-FFF2-40B4-BE49-F238E27FC236}">
                <a16:creationId xmlns:a16="http://schemas.microsoft.com/office/drawing/2014/main" id="{9DE4804F-6126-4C85-8EBC-DC7CF02A4DDF}"/>
              </a:ext>
            </a:extLst>
          </p:cNvPr>
          <p:cNvCxnSpPr>
            <a:cxnSpLocks/>
          </p:cNvCxnSpPr>
          <p:nvPr/>
        </p:nvCxnSpPr>
        <p:spPr>
          <a:xfrm>
            <a:off x="4012370" y="5063466"/>
            <a:ext cx="0" cy="804899"/>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06D55CBB-EBFD-4DB4-B3EF-EAA01D0423B6}"/>
              </a:ext>
            </a:extLst>
          </p:cNvPr>
          <p:cNvCxnSpPr>
            <a:cxnSpLocks/>
          </p:cNvCxnSpPr>
          <p:nvPr/>
        </p:nvCxnSpPr>
        <p:spPr>
          <a:xfrm>
            <a:off x="4315809" y="5063466"/>
            <a:ext cx="0" cy="804899"/>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sp>
        <p:nvSpPr>
          <p:cNvPr id="17" name="TextBox 10">
            <a:extLst>
              <a:ext uri="{FF2B5EF4-FFF2-40B4-BE49-F238E27FC236}">
                <a16:creationId xmlns:a16="http://schemas.microsoft.com/office/drawing/2014/main" id="{8B32614F-5B87-4019-97DF-51FFCAF75DD7}"/>
              </a:ext>
            </a:extLst>
          </p:cNvPr>
          <p:cNvSpPr txBox="1">
            <a:spLocks noChangeArrowheads="1"/>
          </p:cNvSpPr>
          <p:nvPr/>
        </p:nvSpPr>
        <p:spPr bwMode="auto">
          <a:xfrm>
            <a:off x="5110933" y="4775601"/>
            <a:ext cx="2470150" cy="246221"/>
          </a:xfrm>
          <a:prstGeom prst="rect">
            <a:avLst/>
          </a:prstGeom>
          <a:solidFill>
            <a:schemeClr val="bg1"/>
          </a:solidFill>
          <a:ln w="9525">
            <a:noFill/>
            <a:miter lim="800000"/>
            <a:headEnd/>
            <a:tailEnd/>
          </a:ln>
        </p:spPr>
        <p:txBody>
          <a:bodyPr lIns="0" tIns="0" rIns="0" bIns="0">
            <a:spAutoFit/>
          </a:bodyPr>
          <a:lstStyle/>
          <a:p>
            <a:pPr algn="ctr"/>
            <a:r>
              <a:rPr lang="en-US" sz="1600" dirty="0">
                <a:solidFill>
                  <a:srgbClr val="00B050"/>
                </a:solidFill>
                <a:latin typeface="Arial" pitchFamily="34" charset="0"/>
                <a:cs typeface="Arial" pitchFamily="34" charset="0"/>
              </a:rPr>
              <a:t>higher outlier threshold</a:t>
            </a:r>
          </a:p>
        </p:txBody>
      </p:sp>
      <p:cxnSp>
        <p:nvCxnSpPr>
          <p:cNvPr id="14" name="Straight Connector 13">
            <a:extLst>
              <a:ext uri="{FF2B5EF4-FFF2-40B4-BE49-F238E27FC236}">
                <a16:creationId xmlns:a16="http://schemas.microsoft.com/office/drawing/2014/main" id="{CF0F7F5C-6FAB-4270-9232-0A2C2F264BB5}"/>
              </a:ext>
            </a:extLst>
          </p:cNvPr>
          <p:cNvCxnSpPr>
            <a:cxnSpLocks/>
          </p:cNvCxnSpPr>
          <p:nvPr/>
        </p:nvCxnSpPr>
        <p:spPr>
          <a:xfrm>
            <a:off x="4478149" y="5063466"/>
            <a:ext cx="0" cy="804899"/>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1787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914399" y="228600"/>
            <a:ext cx="10363200" cy="1143000"/>
          </a:xfrm>
        </p:spPr>
        <p:txBody>
          <a:bodyPr/>
          <a:lstStyle/>
          <a:p>
            <a:r>
              <a:rPr lang="en-US" altLang="en-US" dirty="0">
                <a:ea typeface="ＭＳ Ｐゴシック" pitchFamily="34" charset="-128"/>
              </a:rPr>
              <a:t>…what’s the issue?</a:t>
            </a:r>
          </a:p>
        </p:txBody>
      </p:sp>
      <p:sp>
        <p:nvSpPr>
          <p:cNvPr id="48131" name="Content Placeholder 1"/>
          <p:cNvSpPr>
            <a:spLocks noGrp="1"/>
          </p:cNvSpPr>
          <p:nvPr>
            <p:ph idx="1"/>
          </p:nvPr>
        </p:nvSpPr>
        <p:spPr>
          <a:xfrm>
            <a:off x="1064418" y="1371600"/>
            <a:ext cx="10213181" cy="4114800"/>
          </a:xfrm>
        </p:spPr>
        <p:txBody>
          <a:bodyPr/>
          <a:lstStyle/>
          <a:p>
            <a:pPr marL="341313" indent="-341313">
              <a:spcBef>
                <a:spcPts val="1200"/>
              </a:spcBef>
            </a:pPr>
            <a:r>
              <a:rPr lang="en-US" altLang="en-US" sz="2800" b="1" dirty="0">
                <a:ea typeface="ＭＳ Ｐゴシック" pitchFamily="34" charset="-128"/>
              </a:rPr>
              <a:t>EMA is more sensitive</a:t>
            </a:r>
            <a:r>
              <a:rPr lang="en-US" altLang="en-US" sz="2800" dirty="0">
                <a:ea typeface="ＭＳ Ｐゴシック" pitchFamily="34" charset="-128"/>
              </a:rPr>
              <a:t> to the low values</a:t>
            </a:r>
          </a:p>
          <a:p>
            <a:pPr marL="741363" lvl="1" indent="-341313">
              <a:spcBef>
                <a:spcPts val="1200"/>
              </a:spcBef>
            </a:pPr>
            <a:r>
              <a:rPr lang="en-US" altLang="en-US" sz="2600" dirty="0">
                <a:ea typeface="ＭＳ Ｐゴシック" pitchFamily="34" charset="-128"/>
              </a:rPr>
              <a:t>Some low values have an </a:t>
            </a:r>
            <a:r>
              <a:rPr lang="en-US" altLang="en-US" sz="2600" u="sng" dirty="0">
                <a:solidFill>
                  <a:schemeClr val="accent2"/>
                </a:solidFill>
                <a:ea typeface="ＭＳ Ｐゴシック" pitchFamily="34" charset="-128"/>
              </a:rPr>
              <a:t>unwarranted effect</a:t>
            </a:r>
            <a:r>
              <a:rPr lang="en-US" altLang="en-US" sz="2600" dirty="0">
                <a:ea typeface="ＭＳ Ｐゴシック" pitchFamily="34" charset="-128"/>
              </a:rPr>
              <a:t> on the upper end of the fitted frequency curve, but are not identified by </a:t>
            </a:r>
            <a:r>
              <a:rPr lang="en-US" altLang="en-US" sz="2600" u="sng" dirty="0">
                <a:ea typeface="ＭＳ Ｐゴシック" pitchFamily="34" charset="-128"/>
              </a:rPr>
              <a:t>Grubbs-Beck test </a:t>
            </a:r>
          </a:p>
          <a:p>
            <a:pPr marL="341313" indent="-341313">
              <a:spcBef>
                <a:spcPts val="1200"/>
              </a:spcBef>
            </a:pPr>
            <a:r>
              <a:rPr lang="en-US" altLang="en-US" sz="2800" dirty="0">
                <a:ea typeface="ＭＳ Ｐゴシック" pitchFamily="34" charset="-128"/>
              </a:rPr>
              <a:t>Developed a </a:t>
            </a:r>
            <a:r>
              <a:rPr lang="en-US" altLang="en-US" sz="2800" b="1" u="sng" dirty="0">
                <a:ea typeface="ＭＳ Ｐゴシック" pitchFamily="34" charset="-128"/>
              </a:rPr>
              <a:t>Multiple Grubbs-Beck</a:t>
            </a:r>
            <a:r>
              <a:rPr lang="en-US" altLang="en-US" sz="2800" dirty="0">
                <a:ea typeface="ＭＳ Ｐゴシック" pitchFamily="34" charset="-128"/>
              </a:rPr>
              <a:t> test – more aggressive</a:t>
            </a:r>
          </a:p>
          <a:p>
            <a:pPr marL="341313" indent="-341313">
              <a:spcBef>
                <a:spcPts val="1200"/>
              </a:spcBef>
            </a:pPr>
            <a:r>
              <a:rPr lang="en-US" altLang="en-US" sz="2800" dirty="0">
                <a:ea typeface="ＭＳ Ｐゴシック" pitchFamily="34" charset="-128"/>
              </a:rPr>
              <a:t>Identifies values that depart significantly from the rest of the data, and so are </a:t>
            </a:r>
            <a:r>
              <a:rPr lang="en-US" altLang="en-US" sz="2800" b="1" u="sng" dirty="0">
                <a:ea typeface="ＭＳ Ｐゴシック" pitchFamily="34" charset="-128"/>
              </a:rPr>
              <a:t>potentially</a:t>
            </a:r>
            <a:r>
              <a:rPr lang="en-US" altLang="en-US" sz="2800" u="sng" dirty="0">
                <a:ea typeface="ＭＳ Ｐゴシック" pitchFamily="34" charset="-128"/>
              </a:rPr>
              <a:t> influential</a:t>
            </a:r>
          </a:p>
          <a:p>
            <a:pPr marL="741363" lvl="1" indent="-341313">
              <a:spcBef>
                <a:spcPts val="1200"/>
              </a:spcBef>
            </a:pPr>
            <a:r>
              <a:rPr lang="en-US" sz="3200" b="1" dirty="0">
                <a:solidFill>
                  <a:srgbClr val="C00000"/>
                </a:solidFill>
                <a:ea typeface="ＭＳ Ｐゴシック" pitchFamily="34" charset="-128"/>
                <a:cs typeface="Calibri" panose="020F0502020204030204" pitchFamily="34" charset="0"/>
              </a:rPr>
              <a:t>PILFs   </a:t>
            </a:r>
            <a:r>
              <a:rPr lang="en-US" sz="2400" b="1" dirty="0">
                <a:solidFill>
                  <a:srgbClr val="C00000"/>
                </a:solidFill>
                <a:latin typeface="Ink Free" panose="03080402000500000000" pitchFamily="66" charset="0"/>
                <a:ea typeface="ＭＳ Ｐゴシック" pitchFamily="34" charset="-128"/>
              </a:rPr>
              <a:t>Potentially Influential Low Floods</a:t>
            </a:r>
            <a:endParaRPr lang="en-US" sz="2400" b="1" dirty="0">
              <a:solidFill>
                <a:srgbClr val="C00000"/>
              </a:solidFill>
              <a:cs typeface="Calibri" panose="020F0502020204030204" pitchFamily="34" charset="0"/>
            </a:endParaRPr>
          </a:p>
          <a:p>
            <a:pPr marL="341313" indent="-341313">
              <a:spcBef>
                <a:spcPts val="1200"/>
              </a:spcBef>
            </a:pPr>
            <a:r>
              <a:rPr lang="en-US" altLang="en-US" sz="2800" dirty="0">
                <a:ea typeface="ＭＳ Ｐゴシック" pitchFamily="34" charset="-128"/>
              </a:rPr>
              <a:t>Recodes them as censored observations, interval = </a:t>
            </a:r>
            <a:r>
              <a:rPr lang="en-US" sz="2800" dirty="0"/>
              <a:t>(0, PILF-thresh)</a:t>
            </a:r>
            <a:endParaRPr lang="en-US" altLang="en-US" sz="2800" dirty="0">
              <a:ea typeface="ＭＳ Ｐゴシック" pitchFamily="34" charset="-128"/>
            </a:endParaRPr>
          </a:p>
          <a:p>
            <a:pPr marL="341313" indent="-341313">
              <a:spcBef>
                <a:spcPts val="1200"/>
              </a:spcBef>
            </a:pPr>
            <a:r>
              <a:rPr lang="en-US" altLang="en-US" sz="2800" b="1" i="1" dirty="0">
                <a:solidFill>
                  <a:srgbClr val="008000"/>
                </a:solidFill>
                <a:ea typeface="ＭＳ Ｐゴシック" pitchFamily="34" charset="-128"/>
              </a:rPr>
              <a:t>We don’t want the lowest values to define the upper-tail</a:t>
            </a:r>
            <a:endParaRPr lang="en-US" altLang="en-US" sz="2800" b="1" i="1" dirty="0">
              <a:ea typeface="ＭＳ Ｐゴシック" pitchFamily="34" charset="-128"/>
            </a:endParaRPr>
          </a:p>
        </p:txBody>
      </p:sp>
      <p:sp>
        <p:nvSpPr>
          <p:cNvPr id="6" name="Slide Number Placeholder 5"/>
          <p:cNvSpPr>
            <a:spLocks noGrp="1"/>
          </p:cNvSpPr>
          <p:nvPr>
            <p:ph type="sldNum" sz="quarter" idx="10"/>
          </p:nvPr>
        </p:nvSpPr>
        <p:spPr>
          <a:xfrm>
            <a:off x="8628888" y="6248400"/>
            <a:ext cx="1905000" cy="457200"/>
          </a:xfrm>
        </p:spPr>
        <p:txBody>
          <a:bodyPr/>
          <a:lstStyle/>
          <a:p>
            <a:pPr algn="ctr">
              <a:defRPr/>
            </a:pPr>
            <a:fld id="{FF2031BD-0E64-4A86-9567-1E14D3ADF6F3}" type="slidenum">
              <a:rPr lang="en-US" smtClean="0"/>
              <a:pPr algn="ctr">
                <a:defRPr/>
              </a:pPr>
              <a:t>31</a:t>
            </a:fld>
            <a:endParaRPr lang="en-US" dirty="0"/>
          </a:p>
        </p:txBody>
      </p:sp>
    </p:spTree>
    <p:extLst>
      <p:ext uri="{BB962C8B-B14F-4D97-AF65-F5344CB8AC3E}">
        <p14:creationId xmlns:p14="http://schemas.microsoft.com/office/powerpoint/2010/main" val="2458306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813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813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813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131">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8131">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81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6983" y="250222"/>
            <a:ext cx="9731940" cy="1021496"/>
          </a:xfrm>
        </p:spPr>
        <p:txBody>
          <a:bodyPr>
            <a:noAutofit/>
          </a:bodyPr>
          <a:lstStyle/>
          <a:p>
            <a:r>
              <a:rPr lang="en-US" dirty="0"/>
              <a:t>Potentially influential low floods (PILFs)</a:t>
            </a:r>
          </a:p>
        </p:txBody>
      </p:sp>
      <p:sp>
        <p:nvSpPr>
          <p:cNvPr id="3" name="Content Placeholder 2"/>
          <p:cNvSpPr>
            <a:spLocks noGrp="1"/>
          </p:cNvSpPr>
          <p:nvPr>
            <p:ph idx="1"/>
          </p:nvPr>
        </p:nvSpPr>
        <p:spPr>
          <a:xfrm>
            <a:off x="1081376" y="1507067"/>
            <a:ext cx="10407891" cy="4482022"/>
          </a:xfrm>
        </p:spPr>
        <p:txBody>
          <a:bodyPr>
            <a:noAutofit/>
          </a:bodyPr>
          <a:lstStyle/>
          <a:p>
            <a:pPr marL="0" indent="0">
              <a:spcBef>
                <a:spcPts val="1200"/>
              </a:spcBef>
              <a:spcAft>
                <a:spcPts val="0"/>
              </a:spcAft>
              <a:buNone/>
            </a:pPr>
            <a:r>
              <a:rPr lang="en-US" sz="2800" dirty="0"/>
              <a:t>“PILF” describes small observations that may have an </a:t>
            </a:r>
            <a:r>
              <a:rPr lang="en-US" sz="2800" u="sng" dirty="0">
                <a:solidFill>
                  <a:srgbClr val="C00000"/>
                </a:solidFill>
              </a:rPr>
              <a:t>inappropriately</a:t>
            </a:r>
            <a:r>
              <a:rPr lang="en-US" sz="2800" u="sng" dirty="0"/>
              <a:t> large impact</a:t>
            </a:r>
            <a:r>
              <a:rPr lang="en-US" sz="2800" dirty="0"/>
              <a:t> on the higher flood quantiles </a:t>
            </a:r>
          </a:p>
          <a:p>
            <a:pPr marL="0" indent="0">
              <a:spcBef>
                <a:spcPts val="1200"/>
              </a:spcBef>
              <a:spcAft>
                <a:spcPts val="0"/>
              </a:spcAft>
              <a:buNone/>
            </a:pPr>
            <a:r>
              <a:rPr lang="en-US" sz="2800" dirty="0"/>
              <a:t>A PILF might be:</a:t>
            </a:r>
          </a:p>
          <a:p>
            <a:pPr marL="347663" indent="-347663">
              <a:spcBef>
                <a:spcPts val="1200"/>
              </a:spcBef>
              <a:spcAft>
                <a:spcPts val="0"/>
              </a:spcAft>
              <a:buFont typeface="+mj-lt"/>
              <a:buAutoNum type="arabicPeriod"/>
            </a:pPr>
            <a:r>
              <a:rPr lang="en-US" sz="2600" dirty="0"/>
              <a:t>Unusually small flood given sample size and selected distribution (outlier)</a:t>
            </a:r>
          </a:p>
          <a:p>
            <a:pPr marL="347663" indent="-347663">
              <a:spcBef>
                <a:spcPts val="1200"/>
              </a:spcBef>
              <a:spcAft>
                <a:spcPts val="0"/>
              </a:spcAft>
              <a:buFont typeface="+mj-lt"/>
              <a:buAutoNum type="arabicPeriod"/>
            </a:pPr>
            <a:r>
              <a:rPr lang="en-US" sz="2600" dirty="0"/>
              <a:t>A flow that reflects a </a:t>
            </a:r>
            <a:r>
              <a:rPr lang="en-US" sz="2600" u="sng" dirty="0"/>
              <a:t>different physical process</a:t>
            </a:r>
            <a:r>
              <a:rPr lang="en-US" sz="2600" dirty="0"/>
              <a:t> than the largest flow       in other years</a:t>
            </a:r>
          </a:p>
          <a:p>
            <a:pPr marL="747713" lvl="1" indent="-347663">
              <a:spcBef>
                <a:spcPts val="600"/>
              </a:spcBef>
              <a:spcAft>
                <a:spcPts val="0"/>
              </a:spcAft>
            </a:pPr>
            <a:r>
              <a:rPr lang="en-US" sz="2400" dirty="0"/>
              <a:t>perhaps a zero or almost-zero flood year</a:t>
            </a:r>
          </a:p>
          <a:p>
            <a:pPr marL="347663" indent="-347663">
              <a:spcBef>
                <a:spcPts val="1200"/>
              </a:spcBef>
              <a:spcAft>
                <a:spcPts val="0"/>
              </a:spcAft>
              <a:buFont typeface="+mj-lt"/>
              <a:buAutoNum type="arabicPeriod"/>
            </a:pPr>
            <a:r>
              <a:rPr lang="en-US" sz="2600" dirty="0"/>
              <a:t>Regular small observation (not “outlier”) whose </a:t>
            </a:r>
            <a:r>
              <a:rPr lang="en-US" sz="2600" u="sng" dirty="0"/>
              <a:t>potential impact</a:t>
            </a:r>
            <a:r>
              <a:rPr lang="en-US" sz="2600" dirty="0"/>
              <a:t> upon estimated upper-tail quantiles is just </a:t>
            </a:r>
            <a:r>
              <a:rPr lang="en-US" sz="2600" u="sng" dirty="0"/>
              <a:t>too large</a:t>
            </a:r>
          </a:p>
        </p:txBody>
      </p:sp>
      <p:sp>
        <p:nvSpPr>
          <p:cNvPr id="6" name="Slide Number Placeholder 5"/>
          <p:cNvSpPr>
            <a:spLocks noGrp="1"/>
          </p:cNvSpPr>
          <p:nvPr>
            <p:ph type="sldNum" sz="quarter" idx="4294967295"/>
          </p:nvPr>
        </p:nvSpPr>
        <p:spPr>
          <a:xfrm>
            <a:off x="8949345" y="6459787"/>
            <a:ext cx="984019" cy="365125"/>
          </a:xfrm>
          <a:prstGeom prst="rect">
            <a:avLst/>
          </a:prstGeom>
        </p:spPr>
        <p:txBody>
          <a:bodyPr/>
          <a:lstStyle/>
          <a:p>
            <a:fld id="{C197874F-54DF-40DD-8684-DAA7704D418D}" type="slidenum">
              <a:rPr lang="en-US" smtClean="0"/>
              <a:t>32</a:t>
            </a:fld>
            <a:endParaRPr lang="en-US" dirty="0"/>
          </a:p>
        </p:txBody>
      </p:sp>
      <p:sp>
        <p:nvSpPr>
          <p:cNvPr id="7" name="TextBox 6"/>
          <p:cNvSpPr txBox="1"/>
          <p:nvPr/>
        </p:nvSpPr>
        <p:spPr>
          <a:xfrm>
            <a:off x="5548618" y="2518706"/>
            <a:ext cx="2322576" cy="492443"/>
          </a:xfrm>
          <a:prstGeom prst="rect">
            <a:avLst/>
          </a:prstGeom>
          <a:noFill/>
        </p:spPr>
        <p:txBody>
          <a:bodyPr wrap="square" rtlCol="0">
            <a:spAutoFit/>
          </a:bodyPr>
          <a:lstStyle/>
          <a:p>
            <a:r>
              <a:rPr lang="en-US" sz="2600" b="1" dirty="0">
                <a:solidFill>
                  <a:schemeClr val="accent2"/>
                </a:solidFill>
                <a:latin typeface="Ink Free" panose="03080402000500000000" pitchFamily="66" charset="0"/>
              </a:rPr>
              <a:t>high leverage</a:t>
            </a:r>
          </a:p>
        </p:txBody>
      </p:sp>
      <p:cxnSp>
        <p:nvCxnSpPr>
          <p:cNvPr id="9" name="Straight Arrow Connector 8"/>
          <p:cNvCxnSpPr/>
          <p:nvPr/>
        </p:nvCxnSpPr>
        <p:spPr>
          <a:xfrm>
            <a:off x="5146282" y="2442126"/>
            <a:ext cx="402336" cy="301752"/>
          </a:xfrm>
          <a:prstGeom prst="straightConnector1">
            <a:avLst/>
          </a:prstGeom>
          <a:ln w="19050">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1997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uiExpand="1"/>
    </p:bld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7346" name="Rectangle 5"/>
          <p:cNvSpPr>
            <a:spLocks noChangeArrowheads="1"/>
          </p:cNvSpPr>
          <p:nvPr/>
        </p:nvSpPr>
        <p:spPr bwMode="auto">
          <a:xfrm>
            <a:off x="1803400" y="3440568"/>
            <a:ext cx="8686800" cy="3016576"/>
          </a:xfrm>
          <a:prstGeom prst="rect">
            <a:avLst/>
          </a:prstGeom>
          <a:solidFill>
            <a:schemeClr val="bg1"/>
          </a:solidFill>
          <a:ln w="12700" algn="ctr">
            <a:solidFill>
              <a:schemeClr val="tx1"/>
            </a:solidFill>
            <a:round/>
            <a:headEnd/>
            <a:tailEnd/>
          </a:ln>
        </p:spPr>
        <p:txBody>
          <a:bodyPr/>
          <a:lstStyle/>
          <a:p>
            <a:pPr eaLnBrk="0" hangingPunct="0"/>
            <a:endParaRPr lang="en-US" sz="4000"/>
          </a:p>
        </p:txBody>
      </p:sp>
      <p:sp>
        <p:nvSpPr>
          <p:cNvPr id="57347" name="Title 1"/>
          <p:cNvSpPr>
            <a:spLocks noGrp="1"/>
          </p:cNvSpPr>
          <p:nvPr>
            <p:ph type="title"/>
          </p:nvPr>
        </p:nvSpPr>
        <p:spPr>
          <a:xfrm>
            <a:off x="609599" y="245534"/>
            <a:ext cx="10488247" cy="1143000"/>
          </a:xfrm>
        </p:spPr>
        <p:txBody>
          <a:bodyPr/>
          <a:lstStyle/>
          <a:p>
            <a:r>
              <a:rPr lang="en-US" altLang="en-US" sz="4000" dirty="0">
                <a:ea typeface="ＭＳ Ｐゴシック" pitchFamily="34" charset="-128"/>
              </a:rPr>
              <a:t>Why Low Values Matter: Leverage and Influence</a:t>
            </a:r>
          </a:p>
        </p:txBody>
      </p:sp>
      <p:sp>
        <p:nvSpPr>
          <p:cNvPr id="57348" name="Content Placeholder 2"/>
          <p:cNvSpPr>
            <a:spLocks noGrp="1"/>
          </p:cNvSpPr>
          <p:nvPr>
            <p:ph idx="1"/>
          </p:nvPr>
        </p:nvSpPr>
        <p:spPr>
          <a:xfrm>
            <a:off x="1073426" y="1667934"/>
            <a:ext cx="9514745" cy="4428067"/>
          </a:xfrm>
        </p:spPr>
        <p:txBody>
          <a:bodyPr/>
          <a:lstStyle/>
          <a:p>
            <a:r>
              <a:rPr lang="en-US" altLang="en-US" sz="2800" dirty="0">
                <a:ea typeface="ＭＳ Ｐゴシック" pitchFamily="34" charset="-128"/>
              </a:rPr>
              <a:t>Observations with </a:t>
            </a:r>
            <a:r>
              <a:rPr lang="en-US" altLang="en-US" sz="2800" b="1" u="sng" dirty="0">
                <a:ea typeface="ＭＳ Ｐゴシック" pitchFamily="34" charset="-128"/>
              </a:rPr>
              <a:t>high</a:t>
            </a:r>
            <a:r>
              <a:rPr lang="en-US" altLang="en-US" sz="2800" u="sng" dirty="0">
                <a:ea typeface="ＭＳ Ｐゴシック" pitchFamily="34" charset="-128"/>
              </a:rPr>
              <a:t> </a:t>
            </a:r>
            <a:r>
              <a:rPr lang="en-US" altLang="en-US" sz="2800" b="1" u="sng" dirty="0">
                <a:ea typeface="ＭＳ Ｐゴシック" pitchFamily="34" charset="-128"/>
              </a:rPr>
              <a:t>leverage</a:t>
            </a:r>
            <a:r>
              <a:rPr lang="en-US" altLang="en-US" sz="2800" dirty="0">
                <a:ea typeface="ＭＳ Ｐゴシック" pitchFamily="34" charset="-128"/>
              </a:rPr>
              <a:t> have </a:t>
            </a:r>
            <a:r>
              <a:rPr lang="en-US" altLang="en-US" sz="2800" b="1" i="1" u="sng" dirty="0">
                <a:solidFill>
                  <a:schemeClr val="accent2"/>
                </a:solidFill>
                <a:ea typeface="ＭＳ Ｐゴシック" pitchFamily="34" charset="-128"/>
              </a:rPr>
              <a:t>potential</a:t>
            </a:r>
            <a:r>
              <a:rPr lang="en-US" altLang="en-US" sz="2800" i="1" dirty="0">
                <a:solidFill>
                  <a:schemeClr val="bg1"/>
                </a:solidFill>
                <a:ea typeface="ＭＳ Ｐゴシック" pitchFamily="34" charset="-128"/>
              </a:rPr>
              <a:t> </a:t>
            </a:r>
            <a:r>
              <a:rPr lang="en-US" altLang="en-US" sz="2800" dirty="0">
                <a:ea typeface="ＭＳ Ｐゴシック" pitchFamily="34" charset="-128"/>
              </a:rPr>
              <a:t>to alter model results</a:t>
            </a:r>
          </a:p>
          <a:p>
            <a:pPr>
              <a:spcBef>
                <a:spcPts val="1200"/>
              </a:spcBef>
            </a:pPr>
            <a:r>
              <a:rPr lang="en-US" altLang="en-US" sz="2800" dirty="0">
                <a:ea typeface="ＭＳ Ｐゴシック" pitchFamily="34" charset="-128"/>
              </a:rPr>
              <a:t>Observations with </a:t>
            </a:r>
            <a:r>
              <a:rPr lang="en-US" altLang="en-US" sz="2800" b="1" u="sng" dirty="0">
                <a:ea typeface="ＭＳ Ｐゴシック" pitchFamily="34" charset="-128"/>
              </a:rPr>
              <a:t>high</a:t>
            </a:r>
            <a:r>
              <a:rPr lang="en-US" altLang="en-US" sz="2800" u="sng" dirty="0">
                <a:ea typeface="ＭＳ Ｐゴシック" pitchFamily="34" charset="-128"/>
              </a:rPr>
              <a:t> </a:t>
            </a:r>
            <a:r>
              <a:rPr lang="en-US" altLang="en-US" sz="2800" b="1" u="sng" dirty="0">
                <a:ea typeface="ＭＳ Ｐゴシック" pitchFamily="34" charset="-128"/>
              </a:rPr>
              <a:t>influence</a:t>
            </a:r>
            <a:r>
              <a:rPr lang="en-US" altLang="en-US" sz="2800" b="1" dirty="0">
                <a:ea typeface="ＭＳ Ｐゴシック" pitchFamily="34" charset="-128"/>
              </a:rPr>
              <a:t> </a:t>
            </a:r>
            <a:r>
              <a:rPr lang="en-US" altLang="en-US" sz="2800" b="1" i="1" u="sng" dirty="0">
                <a:solidFill>
                  <a:schemeClr val="accent2"/>
                </a:solidFill>
                <a:ea typeface="ＭＳ Ｐゴシック" pitchFamily="34" charset="-128"/>
              </a:rPr>
              <a:t>DO</a:t>
            </a:r>
            <a:r>
              <a:rPr lang="en-US" altLang="en-US" sz="2800" b="1" i="1" dirty="0">
                <a:solidFill>
                  <a:schemeClr val="accent2"/>
                </a:solidFill>
                <a:ea typeface="ＭＳ Ｐゴシック" pitchFamily="34" charset="-128"/>
              </a:rPr>
              <a:t> </a:t>
            </a:r>
            <a:r>
              <a:rPr lang="en-US" altLang="en-US" sz="2800" dirty="0">
                <a:ea typeface="ＭＳ Ｐゴシック" pitchFamily="34" charset="-128"/>
              </a:rPr>
              <a:t>alter model results</a:t>
            </a:r>
          </a:p>
        </p:txBody>
      </p:sp>
      <p:pic>
        <p:nvPicPr>
          <p:cNvPr id="57349" name="Picture 3" descr="fig01.pdf"/>
          <p:cNvPicPr>
            <a:picLocks noChangeAspect="1"/>
          </p:cNvPicPr>
          <p:nvPr/>
        </p:nvPicPr>
        <p:blipFill>
          <a:blip r:embed="rId3" cstate="print"/>
          <a:srcRect/>
          <a:stretch>
            <a:fillRect/>
          </a:stretch>
        </p:blipFill>
        <p:spPr bwMode="auto">
          <a:xfrm>
            <a:off x="1895307" y="3386868"/>
            <a:ext cx="4096000" cy="3072000"/>
          </a:xfrm>
          <a:prstGeom prst="rect">
            <a:avLst/>
          </a:prstGeom>
          <a:noFill/>
          <a:ln w="9525">
            <a:noFill/>
            <a:miter lim="800000"/>
            <a:headEnd/>
            <a:tailEnd/>
          </a:ln>
        </p:spPr>
      </p:pic>
      <p:pic>
        <p:nvPicPr>
          <p:cNvPr id="57350" name="Picture 4" descr="fig01.pdf"/>
          <p:cNvPicPr>
            <a:picLocks noChangeAspect="1"/>
          </p:cNvPicPr>
          <p:nvPr/>
        </p:nvPicPr>
        <p:blipFill>
          <a:blip r:embed="rId4" cstate="print"/>
          <a:srcRect/>
          <a:stretch>
            <a:fillRect/>
          </a:stretch>
        </p:blipFill>
        <p:spPr bwMode="auto">
          <a:xfrm>
            <a:off x="6025982" y="3386868"/>
            <a:ext cx="4096000" cy="3072000"/>
          </a:xfrm>
          <a:prstGeom prst="rect">
            <a:avLst/>
          </a:prstGeom>
          <a:noFill/>
          <a:ln w="9525">
            <a:noFill/>
            <a:miter lim="800000"/>
            <a:headEnd/>
            <a:tailEnd/>
          </a:ln>
        </p:spPr>
      </p:pic>
      <p:sp>
        <p:nvSpPr>
          <p:cNvPr id="10" name="TextBox 9"/>
          <p:cNvSpPr txBox="1"/>
          <p:nvPr/>
        </p:nvSpPr>
        <p:spPr>
          <a:xfrm>
            <a:off x="2390589" y="3917084"/>
            <a:ext cx="2519083" cy="646331"/>
          </a:xfrm>
          <a:prstGeom prst="rect">
            <a:avLst/>
          </a:prstGeom>
          <a:noFill/>
        </p:spPr>
        <p:txBody>
          <a:bodyPr wrap="square" rtlCol="0">
            <a:spAutoFit/>
          </a:bodyPr>
          <a:lstStyle/>
          <a:p>
            <a:r>
              <a:rPr lang="en-US" sz="1800" b="1" dirty="0">
                <a:latin typeface="Arial Narrow" panose="020B0606020202030204" pitchFamily="34" charset="0"/>
                <a:cs typeface="Times New Roman" panose="02020603050405020304" pitchFamily="18" charset="0"/>
              </a:rPr>
              <a:t>Leverage without Influence</a:t>
            </a:r>
          </a:p>
        </p:txBody>
      </p:sp>
      <p:sp>
        <p:nvSpPr>
          <p:cNvPr id="11" name="TextBox 10"/>
          <p:cNvSpPr txBox="1"/>
          <p:nvPr/>
        </p:nvSpPr>
        <p:spPr>
          <a:xfrm>
            <a:off x="6577107" y="3943978"/>
            <a:ext cx="2519083" cy="646331"/>
          </a:xfrm>
          <a:prstGeom prst="rect">
            <a:avLst/>
          </a:prstGeom>
          <a:noFill/>
        </p:spPr>
        <p:txBody>
          <a:bodyPr wrap="square" rtlCol="0">
            <a:spAutoFit/>
          </a:bodyPr>
          <a:lstStyle/>
          <a:p>
            <a:r>
              <a:rPr lang="en-US" sz="1800" b="1" dirty="0">
                <a:latin typeface="Arial Narrow" panose="020B0606020202030204" pitchFamily="34" charset="0"/>
                <a:cs typeface="Times New Roman" panose="02020603050405020304" pitchFamily="18" charset="0"/>
              </a:rPr>
              <a:t>Leverage AND </a:t>
            </a:r>
          </a:p>
          <a:p>
            <a:r>
              <a:rPr lang="en-US" sz="1800" b="1" dirty="0">
                <a:latin typeface="Arial Narrow" panose="020B0606020202030204" pitchFamily="34" charset="0"/>
                <a:cs typeface="Times New Roman" panose="02020603050405020304" pitchFamily="18" charset="0"/>
              </a:rPr>
              <a:t>Influence</a:t>
            </a:r>
          </a:p>
        </p:txBody>
      </p:sp>
      <p:sp>
        <p:nvSpPr>
          <p:cNvPr id="9" name="Slide Number Placeholder 8"/>
          <p:cNvSpPr>
            <a:spLocks noGrp="1"/>
          </p:cNvSpPr>
          <p:nvPr>
            <p:ph type="sldNum" sz="quarter" idx="10"/>
          </p:nvPr>
        </p:nvSpPr>
        <p:spPr>
          <a:xfrm>
            <a:off x="9862489" y="6400800"/>
            <a:ext cx="1905000" cy="457200"/>
          </a:xfrm>
        </p:spPr>
        <p:txBody>
          <a:bodyPr/>
          <a:lstStyle/>
          <a:p>
            <a:pPr>
              <a:defRPr/>
            </a:pPr>
            <a:fld id="{FF2031BD-0E64-4A86-9567-1E14D3ADF6F3}" type="slidenum">
              <a:rPr lang="en-US" smtClean="0"/>
              <a:pPr>
                <a:defRPr/>
              </a:pPr>
              <a:t>33</a:t>
            </a:fld>
            <a:endParaRPr lang="en-US" dirty="0"/>
          </a:p>
        </p:txBody>
      </p:sp>
      <p:sp>
        <p:nvSpPr>
          <p:cNvPr id="2" name="Oval 1">
            <a:extLst>
              <a:ext uri="{FF2B5EF4-FFF2-40B4-BE49-F238E27FC236}">
                <a16:creationId xmlns:a16="http://schemas.microsoft.com/office/drawing/2014/main" id="{48AE0228-35E4-424F-82F7-F961E716ED7C}"/>
              </a:ext>
            </a:extLst>
          </p:cNvPr>
          <p:cNvSpPr/>
          <p:nvPr/>
        </p:nvSpPr>
        <p:spPr>
          <a:xfrm>
            <a:off x="2631881" y="5637476"/>
            <a:ext cx="95416" cy="874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27E56B6-E2A3-4BA8-AC88-23B9DACD4D19}"/>
              </a:ext>
            </a:extLst>
          </p:cNvPr>
          <p:cNvSpPr/>
          <p:nvPr/>
        </p:nvSpPr>
        <p:spPr>
          <a:xfrm>
            <a:off x="6775832" y="4915234"/>
            <a:ext cx="95416" cy="874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0431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34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734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734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7348">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735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uiExpand="1" animBg="1"/>
      <p:bldP spid="57348" grpId="0" uiExpand="1" build="p"/>
      <p:bldP spid="10" grpId="0" uiExpand="1"/>
      <p:bldP spid="11" grpId="0"/>
      <p:bldP spid="2" grpId="0" animBg="1"/>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schemeClr val="tx1"/>
                </a:solidFill>
              </a:rPr>
              <a:t>Robustness in Flood Frequency Analysis</a:t>
            </a:r>
          </a:p>
        </p:txBody>
      </p:sp>
      <p:sp>
        <p:nvSpPr>
          <p:cNvPr id="3" name="Content Placeholder 2"/>
          <p:cNvSpPr>
            <a:spLocks noGrp="1"/>
          </p:cNvSpPr>
          <p:nvPr>
            <p:ph idx="1"/>
          </p:nvPr>
        </p:nvSpPr>
        <p:spPr>
          <a:xfrm>
            <a:off x="1078706" y="1602155"/>
            <a:ext cx="10363200" cy="4632650"/>
          </a:xfrm>
        </p:spPr>
        <p:txBody>
          <a:bodyPr>
            <a:noAutofit/>
          </a:bodyPr>
          <a:lstStyle/>
          <a:p>
            <a:pPr>
              <a:lnSpc>
                <a:spcPct val="110000"/>
              </a:lnSpc>
              <a:spcBef>
                <a:spcPts val="1200"/>
              </a:spcBef>
              <a:spcAft>
                <a:spcPts val="0"/>
              </a:spcAft>
            </a:pPr>
            <a:r>
              <a:rPr lang="en-US" sz="2800" dirty="0">
                <a:solidFill>
                  <a:schemeClr val="accent2"/>
                </a:solidFill>
              </a:rPr>
              <a:t>Robust – do well, even when you’re doing the </a:t>
            </a:r>
            <a:r>
              <a:rPr lang="en-US" sz="2800" u="sng" dirty="0">
                <a:solidFill>
                  <a:schemeClr val="accent2"/>
                </a:solidFill>
              </a:rPr>
              <a:t>wrong thing</a:t>
            </a:r>
          </a:p>
          <a:p>
            <a:pPr>
              <a:lnSpc>
                <a:spcPct val="110000"/>
              </a:lnSpc>
              <a:spcBef>
                <a:spcPts val="3000"/>
              </a:spcBef>
              <a:spcAft>
                <a:spcPts val="0"/>
              </a:spcAft>
            </a:pPr>
            <a:r>
              <a:rPr lang="en-US" sz="2800" dirty="0"/>
              <a:t>Analytical distributions can’t really duplicate the true distribution of flood flows</a:t>
            </a:r>
          </a:p>
          <a:p>
            <a:pPr marL="804863" lvl="1" indent="-347663">
              <a:spcBef>
                <a:spcPts val="600"/>
              </a:spcBef>
              <a:spcAft>
                <a:spcPts val="0"/>
              </a:spcAft>
            </a:pPr>
            <a:r>
              <a:rPr lang="en-US" dirty="0"/>
              <a:t>Especially when flood records include very low values or zeros  in dry years, and due to different flood processes</a:t>
            </a:r>
          </a:p>
          <a:p>
            <a:pPr marL="804863" lvl="1" indent="-347663">
              <a:spcBef>
                <a:spcPts val="600"/>
              </a:spcBef>
              <a:spcAft>
                <a:spcPts val="0"/>
              </a:spcAft>
            </a:pPr>
            <a:r>
              <a:rPr lang="en-US" dirty="0">
                <a:solidFill>
                  <a:srgbClr val="C00000"/>
                </a:solidFill>
              </a:rPr>
              <a:t>LP3 is not the truth…</a:t>
            </a:r>
          </a:p>
          <a:p>
            <a:pPr>
              <a:lnSpc>
                <a:spcPct val="110000"/>
              </a:lnSpc>
              <a:spcBef>
                <a:spcPts val="1200"/>
              </a:spcBef>
              <a:spcAft>
                <a:spcPts val="0"/>
              </a:spcAft>
            </a:pPr>
            <a:r>
              <a:rPr lang="en-US" sz="2800" dirty="0"/>
              <a:t>Need </a:t>
            </a:r>
            <a:r>
              <a:rPr lang="en-US" sz="2800" b="1" i="1" dirty="0">
                <a:solidFill>
                  <a:srgbClr val="0070C0"/>
                </a:solidFill>
              </a:rPr>
              <a:t>robust</a:t>
            </a:r>
            <a:r>
              <a:rPr lang="en-US" sz="2800" dirty="0"/>
              <a:t> procedures that provide good estimates when the  true physical process isn’t captured by the simple model         </a:t>
            </a:r>
            <a:r>
              <a:rPr lang="en-US" sz="2800" dirty="0">
                <a:ln w="0"/>
                <a:solidFill>
                  <a:schemeClr val="accent1"/>
                </a:solidFill>
              </a:rPr>
              <a:t>MGBT</a:t>
            </a:r>
            <a:endParaRPr lang="en-US" sz="2800" dirty="0"/>
          </a:p>
        </p:txBody>
      </p:sp>
      <p:sp>
        <p:nvSpPr>
          <p:cNvPr id="4" name="TextBox 3"/>
          <p:cNvSpPr txBox="1"/>
          <p:nvPr/>
        </p:nvSpPr>
        <p:spPr>
          <a:xfrm>
            <a:off x="5384800" y="4441668"/>
            <a:ext cx="4622800" cy="492443"/>
          </a:xfrm>
          <a:prstGeom prst="rect">
            <a:avLst/>
          </a:prstGeom>
          <a:noFill/>
        </p:spPr>
        <p:txBody>
          <a:bodyPr wrap="square" rtlCol="0">
            <a:spAutoFit/>
          </a:bodyPr>
          <a:lstStyle/>
          <a:p>
            <a:r>
              <a:rPr lang="en-US" sz="2600" b="1" dirty="0">
                <a:solidFill>
                  <a:srgbClr val="C00000"/>
                </a:solidFill>
                <a:latin typeface="Ink Free" panose="03080402000500000000" pitchFamily="66" charset="0"/>
              </a:rPr>
              <a:t>Neither is GEV or </a:t>
            </a:r>
            <a:r>
              <a:rPr lang="en-US" sz="2600" b="1" dirty="0" err="1">
                <a:solidFill>
                  <a:srgbClr val="C00000"/>
                </a:solidFill>
                <a:latin typeface="Ink Free" panose="03080402000500000000" pitchFamily="66" charset="0"/>
              </a:rPr>
              <a:t>LogNormal</a:t>
            </a:r>
            <a:endParaRPr lang="en-US" sz="2600" b="1" dirty="0">
              <a:solidFill>
                <a:srgbClr val="C00000"/>
              </a:solidFill>
              <a:latin typeface="Ink Free" panose="03080402000500000000" pitchFamily="66" charset="0"/>
            </a:endParaRPr>
          </a:p>
        </p:txBody>
      </p:sp>
      <p:sp>
        <p:nvSpPr>
          <p:cNvPr id="5" name="Arrow: Right 4">
            <a:extLst>
              <a:ext uri="{FF2B5EF4-FFF2-40B4-BE49-F238E27FC236}">
                <a16:creationId xmlns:a16="http://schemas.microsoft.com/office/drawing/2014/main" id="{D4C2FEAC-E999-493C-9832-B4DD389ECB6F}"/>
              </a:ext>
            </a:extLst>
          </p:cNvPr>
          <p:cNvSpPr/>
          <p:nvPr/>
        </p:nvSpPr>
        <p:spPr>
          <a:xfrm>
            <a:off x="9929780" y="5630591"/>
            <a:ext cx="341906" cy="22606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a:extLst>
              <a:ext uri="{FF2B5EF4-FFF2-40B4-BE49-F238E27FC236}">
                <a16:creationId xmlns:a16="http://schemas.microsoft.com/office/drawing/2014/main" id="{6A576888-3B53-403D-AD35-DFF15A477132}"/>
              </a:ext>
            </a:extLst>
          </p:cNvPr>
          <p:cNvSpPr>
            <a:spLocks noGrp="1"/>
          </p:cNvSpPr>
          <p:nvPr>
            <p:ph type="sldNum" sz="quarter" idx="12"/>
          </p:nvPr>
        </p:nvSpPr>
        <p:spPr/>
        <p:txBody>
          <a:bodyPr/>
          <a:lstStyle/>
          <a:p>
            <a:pPr>
              <a:defRPr/>
            </a:pPr>
            <a:fld id="{89623671-7853-4C6E-8E4E-E4C15D071F2F}" type="slidenum">
              <a:rPr lang="en-US" smtClean="0"/>
              <a:pPr>
                <a:defRPr/>
              </a:pPr>
              <a:t>34</a:t>
            </a:fld>
            <a:endParaRPr lang="en-US"/>
          </a:p>
        </p:txBody>
      </p:sp>
      <p:sp>
        <p:nvSpPr>
          <p:cNvPr id="7" name="TextBox 6">
            <a:extLst>
              <a:ext uri="{FF2B5EF4-FFF2-40B4-BE49-F238E27FC236}">
                <a16:creationId xmlns:a16="http://schemas.microsoft.com/office/drawing/2014/main" id="{F23DCD91-F0BB-508B-EB62-0DDAE04FC9C6}"/>
              </a:ext>
            </a:extLst>
          </p:cNvPr>
          <p:cNvSpPr txBox="1"/>
          <p:nvPr/>
        </p:nvSpPr>
        <p:spPr>
          <a:xfrm>
            <a:off x="6819106" y="2032101"/>
            <a:ext cx="4622800" cy="492443"/>
          </a:xfrm>
          <a:prstGeom prst="rect">
            <a:avLst/>
          </a:prstGeom>
          <a:noFill/>
        </p:spPr>
        <p:txBody>
          <a:bodyPr wrap="square" rtlCol="0">
            <a:spAutoFit/>
          </a:bodyPr>
          <a:lstStyle/>
          <a:p>
            <a:r>
              <a:rPr lang="en-US" sz="2600" b="1" dirty="0">
                <a:solidFill>
                  <a:schemeClr val="accent2"/>
                </a:solidFill>
                <a:latin typeface="Ink Free" panose="03080402000500000000" pitchFamily="66" charset="0"/>
              </a:rPr>
              <a:t>assumptions aren’t quite true</a:t>
            </a:r>
          </a:p>
        </p:txBody>
      </p:sp>
    </p:spTree>
    <p:extLst>
      <p:ext uri="{BB962C8B-B14F-4D97-AF65-F5344CB8AC3E}">
        <p14:creationId xmlns:p14="http://schemas.microsoft.com/office/powerpoint/2010/main" val="1031555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p:bldP spid="5" grpId="0" animBg="1"/>
      <p:bldP spid="7" grpId="0" uiExpand="1"/>
    </p:bld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2226" name="Title 1"/>
          <p:cNvSpPr>
            <a:spLocks noGrp="1"/>
          </p:cNvSpPr>
          <p:nvPr>
            <p:ph type="title"/>
          </p:nvPr>
        </p:nvSpPr>
        <p:spPr>
          <a:xfrm>
            <a:off x="1049126" y="152400"/>
            <a:ext cx="7089034" cy="1143000"/>
          </a:xfrm>
        </p:spPr>
        <p:txBody>
          <a:bodyPr/>
          <a:lstStyle/>
          <a:p>
            <a:pPr algn="l"/>
            <a:r>
              <a:rPr lang="en-US" altLang="en-US" dirty="0">
                <a:ea typeface="ＭＳ Ｐゴシック" pitchFamily="34" charset="-128"/>
              </a:rPr>
              <a:t>In the Humid East…</a:t>
            </a:r>
          </a:p>
        </p:txBody>
      </p:sp>
      <p:pic>
        <p:nvPicPr>
          <p:cNvPr id="52227" name="Content Placeholder 3" descr="hydrologic_cycleWA.pdf"/>
          <p:cNvPicPr>
            <a:picLocks noGrp="1" noChangeAspect="1"/>
          </p:cNvPicPr>
          <p:nvPr>
            <p:ph idx="1"/>
          </p:nvPr>
        </p:nvPicPr>
        <p:blipFill>
          <a:blip r:embed="rId3" cstate="print"/>
          <a:srcRect l="-13913" r="-13913"/>
          <a:stretch>
            <a:fillRect/>
          </a:stretch>
        </p:blipFill>
        <p:spPr>
          <a:xfrm>
            <a:off x="-464820" y="1386444"/>
            <a:ext cx="8229600" cy="4525962"/>
          </a:xfrm>
        </p:spPr>
      </p:pic>
      <p:sp>
        <p:nvSpPr>
          <p:cNvPr id="52228" name="Rectangle 4"/>
          <p:cNvSpPr>
            <a:spLocks noChangeArrowheads="1"/>
          </p:cNvSpPr>
          <p:nvPr/>
        </p:nvSpPr>
        <p:spPr bwMode="auto">
          <a:xfrm>
            <a:off x="843386" y="5921178"/>
            <a:ext cx="5358025" cy="247650"/>
          </a:xfrm>
          <a:prstGeom prst="rect">
            <a:avLst/>
          </a:prstGeom>
          <a:noFill/>
          <a:ln w="9525">
            <a:noFill/>
            <a:miter lim="800000"/>
            <a:headEnd/>
            <a:tailEnd/>
          </a:ln>
        </p:spPr>
        <p:txBody>
          <a:bodyPr wrap="square">
            <a:spAutoFit/>
          </a:bodyPr>
          <a:lstStyle/>
          <a:p>
            <a:r>
              <a:rPr lang="en-US" altLang="en-US" sz="1000" dirty="0"/>
              <a:t>http://www.ecy.wa.gov/climatechange/reducedsnow_more.htm</a:t>
            </a:r>
          </a:p>
        </p:txBody>
      </p:sp>
      <p:sp>
        <p:nvSpPr>
          <p:cNvPr id="5" name="Slide Number Placeholder 4"/>
          <p:cNvSpPr>
            <a:spLocks noGrp="1"/>
          </p:cNvSpPr>
          <p:nvPr>
            <p:ph type="sldNum" sz="quarter" idx="10"/>
          </p:nvPr>
        </p:nvSpPr>
        <p:spPr/>
        <p:txBody>
          <a:bodyPr/>
          <a:lstStyle/>
          <a:p>
            <a:pPr>
              <a:defRPr/>
            </a:pPr>
            <a:fld id="{FF2031BD-0E64-4A86-9567-1E14D3ADF6F3}" type="slidenum">
              <a:rPr lang="en-US" smtClean="0"/>
              <a:pPr>
                <a:defRPr/>
              </a:pPr>
              <a:t>35</a:t>
            </a:fld>
            <a:endParaRPr lang="en-US"/>
          </a:p>
        </p:txBody>
      </p:sp>
      <p:pic>
        <p:nvPicPr>
          <p:cNvPr id="6" name="Content Placeholder 3" descr="fig01a.pdf">
            <a:extLst>
              <a:ext uri="{FF2B5EF4-FFF2-40B4-BE49-F238E27FC236}">
                <a16:creationId xmlns:a16="http://schemas.microsoft.com/office/drawing/2014/main" id="{4580BF28-9829-4CB2-A503-BB0DD7A889A4}"/>
              </a:ext>
            </a:extLst>
          </p:cNvPr>
          <p:cNvPicPr>
            <a:picLocks noChangeAspect="1"/>
          </p:cNvPicPr>
          <p:nvPr/>
        </p:nvPicPr>
        <p:blipFill>
          <a:blip r:embed="rId4" cstate="print"/>
          <a:srcRect/>
          <a:stretch>
            <a:fillRect/>
          </a:stretch>
        </p:blipFill>
        <p:spPr bwMode="auto">
          <a:xfrm>
            <a:off x="6888480" y="2971800"/>
            <a:ext cx="5303520" cy="3886200"/>
          </a:xfrm>
          <a:prstGeom prst="rect">
            <a:avLst/>
          </a:prstGeom>
          <a:solidFill>
            <a:schemeClr val="bg1"/>
          </a:solidFill>
          <a:ln w="9525">
            <a:noFill/>
            <a:miter lim="800000"/>
            <a:headEnd/>
            <a:tailEnd/>
          </a:ln>
          <a:effectLst/>
        </p:spPr>
      </p:pic>
      <p:sp>
        <p:nvSpPr>
          <p:cNvPr id="7" name="Title 1">
            <a:extLst>
              <a:ext uri="{FF2B5EF4-FFF2-40B4-BE49-F238E27FC236}">
                <a16:creationId xmlns:a16="http://schemas.microsoft.com/office/drawing/2014/main" id="{165569BE-AC8F-439F-AB27-6F5EBE10CEAC}"/>
              </a:ext>
            </a:extLst>
          </p:cNvPr>
          <p:cNvSpPr txBox="1">
            <a:spLocks/>
          </p:cNvSpPr>
          <p:nvPr/>
        </p:nvSpPr>
        <p:spPr bwMode="auto">
          <a:xfrm>
            <a:off x="3878580" y="1737756"/>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b="1">
                <a:solidFill>
                  <a:schemeClr val="accent2">
                    <a:lumMod val="50000"/>
                  </a:schemeClr>
                </a:solidFill>
                <a:effectLst/>
                <a:latin typeface="Calibri" panose="020F0502020204030204" pitchFamily="34" charset="0"/>
                <a:ea typeface="+mj-ea"/>
                <a:cs typeface="+mj-cs"/>
              </a:defRPr>
            </a:lvl1pPr>
            <a:lvl2pPr algn="ctr" rtl="0" eaLnBrk="0" fontAlgn="base" hangingPunct="0">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2pPr>
            <a:lvl3pPr algn="ctr" rtl="0" eaLnBrk="0" fontAlgn="base" hangingPunct="0">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3pPr>
            <a:lvl4pPr algn="ctr" rtl="0" eaLnBrk="0" fontAlgn="base" hangingPunct="0">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4pPr>
            <a:lvl5pPr algn="ctr" rtl="0" eaLnBrk="0" fontAlgn="base" hangingPunct="0">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5pPr>
            <a:lvl6pPr marL="457200" algn="ctr" rtl="0" fontAlgn="base">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6pPr>
            <a:lvl7pPr marL="914400" algn="ctr" rtl="0" fontAlgn="base">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7pPr>
            <a:lvl8pPr marL="1371600" algn="ctr" rtl="0" fontAlgn="base">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8pPr>
            <a:lvl9pPr marL="1828800" algn="ctr" rtl="0" fontAlgn="base">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9pPr>
          </a:lstStyle>
          <a:p>
            <a:pPr algn="r"/>
            <a:r>
              <a:rPr lang="en-US" altLang="en-US" kern="0">
                <a:ea typeface="ＭＳ Ｐゴシック" pitchFamily="34" charset="-128"/>
              </a:rPr>
              <a:t>…LP3 Usually Fits</a:t>
            </a:r>
            <a:endParaRPr lang="en-US" altLang="en-US" kern="0" dirty="0">
              <a:ea typeface="ＭＳ Ｐゴシック" pitchFamily="34" charset="-128"/>
            </a:endParaRPr>
          </a:p>
        </p:txBody>
      </p:sp>
    </p:spTree>
    <p:extLst>
      <p:ext uri="{BB962C8B-B14F-4D97-AF65-F5344CB8AC3E}">
        <p14:creationId xmlns:p14="http://schemas.microsoft.com/office/powerpoint/2010/main" val="3241796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4274" name="Title 1"/>
          <p:cNvSpPr>
            <a:spLocks noGrp="1"/>
          </p:cNvSpPr>
          <p:nvPr>
            <p:ph type="title"/>
          </p:nvPr>
        </p:nvSpPr>
        <p:spPr>
          <a:xfrm>
            <a:off x="1051560" y="155099"/>
            <a:ext cx="7650480" cy="1143000"/>
          </a:xfrm>
        </p:spPr>
        <p:txBody>
          <a:bodyPr/>
          <a:lstStyle/>
          <a:p>
            <a:pPr algn="l"/>
            <a:r>
              <a:rPr lang="en-US" altLang="en-US" dirty="0">
                <a:ea typeface="ＭＳ Ｐゴシック" pitchFamily="34" charset="-128"/>
              </a:rPr>
              <a:t>In the Arid West…</a:t>
            </a:r>
          </a:p>
        </p:txBody>
      </p:sp>
      <p:pic>
        <p:nvPicPr>
          <p:cNvPr id="54275" name="Content Placeholder 4" descr="AridHydroWaterCycle.jpg"/>
          <p:cNvPicPr>
            <a:picLocks noGrp="1" noChangeAspect="1"/>
          </p:cNvPicPr>
          <p:nvPr>
            <p:ph idx="1"/>
          </p:nvPr>
        </p:nvPicPr>
        <p:blipFill>
          <a:blip r:embed="rId3" cstate="print"/>
          <a:srcRect l="-56" r="-56"/>
          <a:stretch>
            <a:fillRect/>
          </a:stretch>
        </p:blipFill>
        <p:spPr>
          <a:xfrm>
            <a:off x="-106680" y="1450498"/>
            <a:ext cx="8054340" cy="4525962"/>
          </a:xfrm>
        </p:spPr>
      </p:pic>
      <p:sp>
        <p:nvSpPr>
          <p:cNvPr id="54276" name="Rectangle 6"/>
          <p:cNvSpPr>
            <a:spLocks noChangeArrowheads="1"/>
          </p:cNvSpPr>
          <p:nvPr/>
        </p:nvSpPr>
        <p:spPr bwMode="auto">
          <a:xfrm>
            <a:off x="2584674" y="6043136"/>
            <a:ext cx="5082635" cy="231775"/>
          </a:xfrm>
          <a:prstGeom prst="rect">
            <a:avLst/>
          </a:prstGeom>
          <a:noFill/>
          <a:ln w="9525">
            <a:noFill/>
            <a:miter lim="800000"/>
            <a:headEnd/>
            <a:tailEnd/>
          </a:ln>
        </p:spPr>
        <p:txBody>
          <a:bodyPr wrap="square">
            <a:spAutoFit/>
          </a:bodyPr>
          <a:lstStyle/>
          <a:p>
            <a:r>
              <a:rPr lang="en-US" altLang="en-US" sz="900" dirty="0"/>
              <a:t>http://geofreekz.files.wordpress.com/2008/10/hydrologic_cycle.gif</a:t>
            </a:r>
          </a:p>
        </p:txBody>
      </p:sp>
      <p:sp>
        <p:nvSpPr>
          <p:cNvPr id="6" name="Slide Number Placeholder 5"/>
          <p:cNvSpPr>
            <a:spLocks noGrp="1"/>
          </p:cNvSpPr>
          <p:nvPr>
            <p:ph type="sldNum" sz="quarter" idx="10"/>
          </p:nvPr>
        </p:nvSpPr>
        <p:spPr/>
        <p:txBody>
          <a:bodyPr/>
          <a:lstStyle/>
          <a:p>
            <a:pPr>
              <a:defRPr/>
            </a:pPr>
            <a:fld id="{FF2031BD-0E64-4A86-9567-1E14D3ADF6F3}" type="slidenum">
              <a:rPr lang="en-US" smtClean="0"/>
              <a:pPr>
                <a:defRPr/>
              </a:pPr>
              <a:t>36</a:t>
            </a:fld>
            <a:endParaRPr lang="en-US"/>
          </a:p>
        </p:txBody>
      </p:sp>
      <p:pic>
        <p:nvPicPr>
          <p:cNvPr id="7" name="Content Placeholder 3" descr="fig02b.pdf">
            <a:extLst>
              <a:ext uri="{FF2B5EF4-FFF2-40B4-BE49-F238E27FC236}">
                <a16:creationId xmlns:a16="http://schemas.microsoft.com/office/drawing/2014/main" id="{AD9FC61C-7046-4224-B359-D52E4D0400BE}"/>
              </a:ext>
            </a:extLst>
          </p:cNvPr>
          <p:cNvPicPr>
            <a:picLocks noChangeAspect="1"/>
          </p:cNvPicPr>
          <p:nvPr/>
        </p:nvPicPr>
        <p:blipFill>
          <a:blip r:embed="rId4" cstate="print"/>
          <a:srcRect/>
          <a:stretch>
            <a:fillRect/>
          </a:stretch>
        </p:blipFill>
        <p:spPr bwMode="auto">
          <a:xfrm>
            <a:off x="7292569" y="2919731"/>
            <a:ext cx="4990871" cy="3886200"/>
          </a:xfrm>
          <a:prstGeom prst="rect">
            <a:avLst/>
          </a:prstGeom>
          <a:solidFill>
            <a:schemeClr val="bg1"/>
          </a:solidFill>
          <a:ln w="9525">
            <a:noFill/>
            <a:miter lim="800000"/>
            <a:headEnd/>
            <a:tailEnd/>
          </a:ln>
          <a:effectLst/>
        </p:spPr>
      </p:pic>
      <p:sp>
        <p:nvSpPr>
          <p:cNvPr id="8" name="Title 1">
            <a:extLst>
              <a:ext uri="{FF2B5EF4-FFF2-40B4-BE49-F238E27FC236}">
                <a16:creationId xmlns:a16="http://schemas.microsoft.com/office/drawing/2014/main" id="{A7DCF63C-6F63-4B7D-BC56-AF5E4F6BFC69}"/>
              </a:ext>
            </a:extLst>
          </p:cNvPr>
          <p:cNvSpPr txBox="1">
            <a:spLocks/>
          </p:cNvSpPr>
          <p:nvPr/>
        </p:nvSpPr>
        <p:spPr bwMode="auto">
          <a:xfrm>
            <a:off x="7292569" y="1504791"/>
            <a:ext cx="464058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b="1">
                <a:solidFill>
                  <a:schemeClr val="accent2">
                    <a:lumMod val="50000"/>
                  </a:schemeClr>
                </a:solidFill>
                <a:effectLst/>
                <a:latin typeface="Calibri" panose="020F0502020204030204" pitchFamily="34" charset="0"/>
                <a:ea typeface="+mj-ea"/>
                <a:cs typeface="+mj-cs"/>
              </a:defRPr>
            </a:lvl1pPr>
            <a:lvl2pPr algn="ctr" rtl="0" eaLnBrk="0" fontAlgn="base" hangingPunct="0">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2pPr>
            <a:lvl3pPr algn="ctr" rtl="0" eaLnBrk="0" fontAlgn="base" hangingPunct="0">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3pPr>
            <a:lvl4pPr algn="ctr" rtl="0" eaLnBrk="0" fontAlgn="base" hangingPunct="0">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4pPr>
            <a:lvl5pPr algn="ctr" rtl="0" eaLnBrk="0" fontAlgn="base" hangingPunct="0">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5pPr>
            <a:lvl6pPr marL="457200" algn="ctr" rtl="0" fontAlgn="base">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6pPr>
            <a:lvl7pPr marL="914400" algn="ctr" rtl="0" fontAlgn="base">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7pPr>
            <a:lvl8pPr marL="1371600" algn="ctr" rtl="0" fontAlgn="base">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8pPr>
            <a:lvl9pPr marL="1828800" algn="ctr" rtl="0" fontAlgn="base">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9pPr>
          </a:lstStyle>
          <a:p>
            <a:pPr algn="r"/>
            <a:r>
              <a:rPr lang="en-US" altLang="en-US" kern="0" dirty="0">
                <a:ea typeface="ＭＳ Ｐゴシック" pitchFamily="34" charset="-128"/>
              </a:rPr>
              <a:t>…things are more complicated</a:t>
            </a:r>
          </a:p>
        </p:txBody>
      </p:sp>
    </p:spTree>
    <p:extLst>
      <p:ext uri="{BB962C8B-B14F-4D97-AF65-F5344CB8AC3E}">
        <p14:creationId xmlns:p14="http://schemas.microsoft.com/office/powerpoint/2010/main" val="32129628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2" name="Rectangle 5"/>
          <p:cNvSpPr>
            <a:spLocks noChangeArrowheads="1"/>
          </p:cNvSpPr>
          <p:nvPr/>
        </p:nvSpPr>
        <p:spPr bwMode="auto">
          <a:xfrm>
            <a:off x="1927413" y="2057400"/>
            <a:ext cx="7682753" cy="3285565"/>
          </a:xfrm>
          <a:prstGeom prst="rect">
            <a:avLst/>
          </a:prstGeom>
          <a:solidFill>
            <a:schemeClr val="bg1"/>
          </a:solidFill>
          <a:ln w="12700" algn="ctr">
            <a:solidFill>
              <a:schemeClr val="tx1"/>
            </a:solidFill>
            <a:round/>
            <a:headEnd/>
            <a:tailEnd/>
          </a:ln>
        </p:spPr>
        <p:txBody>
          <a:bodyPr/>
          <a:lstStyle/>
          <a:p>
            <a:pPr eaLnBrk="0" hangingPunct="0"/>
            <a:endParaRPr lang="en-US" sz="4000">
              <a:solidFill>
                <a:schemeClr val="bg2"/>
              </a:solidFill>
            </a:endParaRPr>
          </a:p>
        </p:txBody>
      </p:sp>
      <p:sp>
        <p:nvSpPr>
          <p:cNvPr id="5" name="Title 4"/>
          <p:cNvSpPr>
            <a:spLocks noGrp="1"/>
          </p:cNvSpPr>
          <p:nvPr>
            <p:ph type="title"/>
          </p:nvPr>
        </p:nvSpPr>
        <p:spPr>
          <a:xfrm>
            <a:off x="1905000" y="498763"/>
            <a:ext cx="8554254" cy="1143000"/>
          </a:xfrm>
        </p:spPr>
        <p:txBody>
          <a:bodyPr>
            <a:noAutofit/>
          </a:bodyPr>
          <a:lstStyle/>
          <a:p>
            <a:pPr algn="ctr">
              <a:defRPr/>
            </a:pPr>
            <a:r>
              <a:rPr lang="en-US" b="0" dirty="0"/>
              <a:t>Sometimes, there are </a:t>
            </a:r>
            <a:br>
              <a:rPr lang="en-US" b="0" dirty="0"/>
            </a:br>
            <a:r>
              <a:rPr lang="en-US" b="0" dirty="0"/>
              <a:t>Multiple Physical Processes</a:t>
            </a:r>
          </a:p>
        </p:txBody>
      </p:sp>
      <p:pic>
        <p:nvPicPr>
          <p:cNvPr id="56324" name="Content Placeholder 3" descr="fig01a.pdf"/>
          <p:cNvPicPr>
            <a:picLocks noChangeAspect="1"/>
          </p:cNvPicPr>
          <p:nvPr/>
        </p:nvPicPr>
        <p:blipFill>
          <a:blip r:embed="rId3" cstate="print"/>
          <a:srcRect l="-18187" r="-18187"/>
          <a:stretch>
            <a:fillRect/>
          </a:stretch>
        </p:blipFill>
        <p:spPr bwMode="auto">
          <a:xfrm>
            <a:off x="2141443" y="2305274"/>
            <a:ext cx="4268321" cy="2346008"/>
          </a:xfrm>
          <a:prstGeom prst="rect">
            <a:avLst/>
          </a:prstGeom>
          <a:noFill/>
          <a:ln w="9525">
            <a:noFill/>
            <a:miter lim="800000"/>
            <a:headEnd/>
            <a:tailEnd/>
          </a:ln>
        </p:spPr>
      </p:pic>
      <p:sp>
        <p:nvSpPr>
          <p:cNvPr id="56325" name="TextBox 5"/>
          <p:cNvSpPr txBox="1">
            <a:spLocks noChangeArrowheads="1"/>
          </p:cNvSpPr>
          <p:nvPr/>
        </p:nvSpPr>
        <p:spPr bwMode="auto">
          <a:xfrm>
            <a:off x="3352801" y="3003176"/>
            <a:ext cx="7239000" cy="2862322"/>
          </a:xfrm>
          <a:prstGeom prst="rect">
            <a:avLst/>
          </a:prstGeom>
          <a:noFill/>
          <a:ln w="9525">
            <a:noFill/>
            <a:miter lim="800000"/>
            <a:headEnd/>
            <a:tailEnd/>
          </a:ln>
        </p:spPr>
        <p:txBody>
          <a:bodyPr wrap="square">
            <a:spAutoFit/>
          </a:bodyPr>
          <a:lstStyle/>
          <a:p>
            <a:pPr marL="2519363"/>
            <a:r>
              <a:rPr lang="en-US" altLang="en-US" sz="4400" dirty="0"/>
              <a:t>- </a:t>
            </a:r>
            <a:r>
              <a:rPr lang="en-US" altLang="en-US" dirty="0"/>
              <a:t>Channel Losses  </a:t>
            </a:r>
          </a:p>
          <a:p>
            <a:endParaRPr lang="en-US" altLang="en-US" dirty="0"/>
          </a:p>
          <a:p>
            <a:endParaRPr lang="en-US" altLang="en-US" dirty="0"/>
          </a:p>
          <a:p>
            <a:endParaRPr lang="en-US" altLang="en-US" dirty="0"/>
          </a:p>
          <a:p>
            <a:pPr marL="914400"/>
            <a:r>
              <a:rPr lang="en-US" altLang="en-US" dirty="0"/>
              <a:t>= Left-Hand Tail Problems</a:t>
            </a:r>
          </a:p>
          <a:p>
            <a:r>
              <a:rPr lang="en-US" altLang="en-US" sz="4000" dirty="0"/>
              <a:t>   </a:t>
            </a:r>
          </a:p>
        </p:txBody>
      </p:sp>
      <p:sp>
        <p:nvSpPr>
          <p:cNvPr id="6" name="Slide Number Placeholder 5"/>
          <p:cNvSpPr>
            <a:spLocks noGrp="1"/>
          </p:cNvSpPr>
          <p:nvPr>
            <p:ph type="sldNum" sz="quarter" idx="10"/>
          </p:nvPr>
        </p:nvSpPr>
        <p:spPr/>
        <p:txBody>
          <a:bodyPr/>
          <a:lstStyle/>
          <a:p>
            <a:pPr>
              <a:defRPr/>
            </a:pPr>
            <a:fld id="{9F794631-A7C0-40A3-90C7-BFD6F6F83EAC}" type="slidenum">
              <a:rPr lang="en-US" smtClean="0"/>
              <a:pPr>
                <a:defRPr/>
              </a:pPr>
              <a:t>37</a:t>
            </a:fld>
            <a:endParaRPr lang="en-US"/>
          </a:p>
        </p:txBody>
      </p:sp>
    </p:spTree>
    <p:extLst>
      <p:ext uri="{BB962C8B-B14F-4D97-AF65-F5344CB8AC3E}">
        <p14:creationId xmlns:p14="http://schemas.microsoft.com/office/powerpoint/2010/main" val="9566936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2" name="Picture 58371">
            <a:extLst>
              <a:ext uri="{FF2B5EF4-FFF2-40B4-BE49-F238E27FC236}">
                <a16:creationId xmlns:a16="http://schemas.microsoft.com/office/drawing/2014/main" id="{059F2E9F-38ED-4C87-AE35-B7A08CAAD670}"/>
              </a:ext>
            </a:extLst>
          </p:cNvPr>
          <p:cNvPicPr>
            <a:picLocks noChangeAspect="1"/>
          </p:cNvPicPr>
          <p:nvPr/>
        </p:nvPicPr>
        <p:blipFill>
          <a:blip r:embed="rId3"/>
          <a:stretch>
            <a:fillRect/>
          </a:stretch>
        </p:blipFill>
        <p:spPr>
          <a:xfrm>
            <a:off x="2140454" y="1249997"/>
            <a:ext cx="6888086" cy="5541821"/>
          </a:xfrm>
          <a:prstGeom prst="rect">
            <a:avLst/>
          </a:prstGeom>
        </p:spPr>
      </p:pic>
      <p:cxnSp>
        <p:nvCxnSpPr>
          <p:cNvPr id="9" name="Straight Connector 8"/>
          <p:cNvCxnSpPr/>
          <p:nvPr/>
        </p:nvCxnSpPr>
        <p:spPr>
          <a:xfrm>
            <a:off x="3356185" y="4563215"/>
            <a:ext cx="5003271"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8373" name="TextBox 10"/>
          <p:cNvSpPr txBox="1">
            <a:spLocks noChangeArrowheads="1"/>
          </p:cNvSpPr>
          <p:nvPr/>
        </p:nvSpPr>
        <p:spPr bwMode="auto">
          <a:xfrm>
            <a:off x="5246367" y="4627820"/>
            <a:ext cx="2692774" cy="246221"/>
          </a:xfrm>
          <a:prstGeom prst="rect">
            <a:avLst/>
          </a:prstGeom>
          <a:solidFill>
            <a:schemeClr val="bg1"/>
          </a:solidFill>
          <a:ln w="9525">
            <a:noFill/>
            <a:miter lim="800000"/>
            <a:headEnd/>
            <a:tailEnd/>
          </a:ln>
        </p:spPr>
        <p:txBody>
          <a:bodyPr wrap="square" lIns="0" tIns="0" rIns="0" bIns="0">
            <a:spAutoFit/>
          </a:bodyPr>
          <a:lstStyle/>
          <a:p>
            <a:pPr algn="ctr"/>
            <a:r>
              <a:rPr lang="en-US" sz="1600" dirty="0">
                <a:solidFill>
                  <a:srgbClr val="00B050"/>
                </a:solidFill>
                <a:latin typeface="Arial" pitchFamily="34" charset="0"/>
                <a:cs typeface="Arial" pitchFamily="34" charset="0"/>
              </a:rPr>
              <a:t>higher low outlier threshold</a:t>
            </a:r>
          </a:p>
        </p:txBody>
      </p:sp>
      <p:sp>
        <p:nvSpPr>
          <p:cNvPr id="13" name="Slide Number Placeholder 12"/>
          <p:cNvSpPr>
            <a:spLocks noGrp="1"/>
          </p:cNvSpPr>
          <p:nvPr>
            <p:ph type="sldNum" sz="quarter" idx="10"/>
          </p:nvPr>
        </p:nvSpPr>
        <p:spPr/>
        <p:txBody>
          <a:bodyPr/>
          <a:lstStyle/>
          <a:p>
            <a:pPr>
              <a:defRPr/>
            </a:pPr>
            <a:fld id="{FF2031BD-0E64-4A86-9567-1E14D3ADF6F3}" type="slidenum">
              <a:rPr lang="en-US" smtClean="0"/>
              <a:pPr>
                <a:defRPr/>
              </a:pPr>
              <a:t>38</a:t>
            </a:fld>
            <a:endParaRPr lang="en-US"/>
          </a:p>
        </p:txBody>
      </p:sp>
      <p:cxnSp>
        <p:nvCxnSpPr>
          <p:cNvPr id="3" name="Straight Connector 2"/>
          <p:cNvCxnSpPr>
            <a:cxnSpLocks/>
          </p:cNvCxnSpPr>
          <p:nvPr/>
        </p:nvCxnSpPr>
        <p:spPr>
          <a:xfrm>
            <a:off x="4857892" y="4563215"/>
            <a:ext cx="0" cy="134128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p:cNvCxnSpPr>
          <p:nvPr/>
        </p:nvCxnSpPr>
        <p:spPr>
          <a:xfrm>
            <a:off x="4775830" y="4563215"/>
            <a:ext cx="0" cy="1339525"/>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a:off x="4682193" y="4563215"/>
            <a:ext cx="0" cy="1335423"/>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cxnSpLocks/>
          </p:cNvCxnSpPr>
          <p:nvPr/>
        </p:nvCxnSpPr>
        <p:spPr>
          <a:xfrm>
            <a:off x="4588409" y="4563215"/>
            <a:ext cx="0" cy="1335423"/>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cxnSpLocks/>
          </p:cNvCxnSpPr>
          <p:nvPr/>
        </p:nvCxnSpPr>
        <p:spPr>
          <a:xfrm>
            <a:off x="4465317" y="4563215"/>
            <a:ext cx="0" cy="134128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cxnSpLocks/>
          </p:cNvCxnSpPr>
          <p:nvPr/>
        </p:nvCxnSpPr>
        <p:spPr>
          <a:xfrm>
            <a:off x="4283609" y="4563215"/>
            <a:ext cx="0" cy="1327509"/>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cxnSpLocks/>
          </p:cNvCxnSpPr>
          <p:nvPr/>
        </p:nvCxnSpPr>
        <p:spPr>
          <a:xfrm>
            <a:off x="4002256" y="4563215"/>
            <a:ext cx="0" cy="134128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725978" y="3294664"/>
            <a:ext cx="1899272" cy="830997"/>
          </a:xfrm>
          <a:prstGeom prst="rect">
            <a:avLst/>
          </a:prstGeom>
          <a:noFill/>
        </p:spPr>
        <p:txBody>
          <a:bodyPr wrap="square" rtlCol="0">
            <a:spAutoFit/>
          </a:bodyPr>
          <a:lstStyle/>
          <a:p>
            <a:r>
              <a:rPr lang="en-US" b="1" dirty="0">
                <a:latin typeface="Calibri" panose="020F0502020204030204" pitchFamily="34" charset="0"/>
              </a:rPr>
              <a:t>EMA fit of LP3</a:t>
            </a:r>
          </a:p>
        </p:txBody>
      </p:sp>
      <p:sp>
        <p:nvSpPr>
          <p:cNvPr id="21" name="Title 1">
            <a:extLst>
              <a:ext uri="{FF2B5EF4-FFF2-40B4-BE49-F238E27FC236}">
                <a16:creationId xmlns:a16="http://schemas.microsoft.com/office/drawing/2014/main" id="{7464D3E9-A9C4-4093-92DA-2CF5CFB1C7A3}"/>
              </a:ext>
            </a:extLst>
          </p:cNvPr>
          <p:cNvSpPr txBox="1">
            <a:spLocks/>
          </p:cNvSpPr>
          <p:nvPr/>
        </p:nvSpPr>
        <p:spPr bwMode="auto">
          <a:xfrm>
            <a:off x="1078705" y="257175"/>
            <a:ext cx="10044113" cy="1143000"/>
          </a:xfrm>
          <a:prstGeom prst="rect">
            <a:avLst/>
          </a:prstGeom>
          <a:noFill/>
          <a:ln w="9525">
            <a:noFill/>
            <a:miter lim="800000"/>
            <a:headEnd/>
            <a:tailEnd/>
          </a:ln>
          <a:effectLst/>
        </p:spPr>
        <p:txBody>
          <a:bodyPr anchor="ctr"/>
          <a:lstStyle/>
          <a:p>
            <a:pPr eaLnBrk="0" hangingPunct="0">
              <a:defRPr/>
            </a:pPr>
            <a:r>
              <a:rPr lang="en-US" sz="4400" kern="0" dirty="0">
                <a:latin typeface="Calibri" panose="020F0502020204030204" pitchFamily="34" charset="0"/>
                <a:ea typeface="+mj-ea"/>
                <a:cs typeface="+mj-cs"/>
              </a:rPr>
              <a:t>Another Example: Santa Cruz CREEK, CA</a:t>
            </a:r>
          </a:p>
        </p:txBody>
      </p:sp>
    </p:spTree>
    <p:extLst>
      <p:ext uri="{BB962C8B-B14F-4D97-AF65-F5344CB8AC3E}">
        <p14:creationId xmlns:p14="http://schemas.microsoft.com/office/powerpoint/2010/main" val="14760458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EC15A05-7A45-4F2A-B1ED-41743D6BC946}"/>
              </a:ext>
            </a:extLst>
          </p:cNvPr>
          <p:cNvPicPr>
            <a:picLocks noChangeAspect="1"/>
          </p:cNvPicPr>
          <p:nvPr/>
        </p:nvPicPr>
        <p:blipFill>
          <a:blip r:embed="rId3"/>
          <a:stretch>
            <a:fillRect/>
          </a:stretch>
        </p:blipFill>
        <p:spPr>
          <a:xfrm>
            <a:off x="2147167" y="1251314"/>
            <a:ext cx="6878866" cy="5551042"/>
          </a:xfrm>
          <a:prstGeom prst="rect">
            <a:avLst/>
          </a:prstGeom>
        </p:spPr>
      </p:pic>
      <p:cxnSp>
        <p:nvCxnSpPr>
          <p:cNvPr id="9" name="Straight Connector 8"/>
          <p:cNvCxnSpPr/>
          <p:nvPr/>
        </p:nvCxnSpPr>
        <p:spPr>
          <a:xfrm>
            <a:off x="3416197" y="3944862"/>
            <a:ext cx="4960938"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8373" name="TextBox 10"/>
          <p:cNvSpPr txBox="1">
            <a:spLocks noChangeArrowheads="1"/>
          </p:cNvSpPr>
          <p:nvPr/>
        </p:nvSpPr>
        <p:spPr bwMode="auto">
          <a:xfrm>
            <a:off x="5959043" y="4047803"/>
            <a:ext cx="2692774" cy="246221"/>
          </a:xfrm>
          <a:prstGeom prst="rect">
            <a:avLst/>
          </a:prstGeom>
          <a:solidFill>
            <a:schemeClr val="bg1"/>
          </a:solidFill>
          <a:ln w="9525">
            <a:noFill/>
            <a:miter lim="800000"/>
            <a:headEnd/>
            <a:tailEnd/>
          </a:ln>
        </p:spPr>
        <p:txBody>
          <a:bodyPr wrap="square" lIns="0" tIns="0" rIns="0" bIns="0">
            <a:spAutoFit/>
          </a:bodyPr>
          <a:lstStyle/>
          <a:p>
            <a:pPr algn="ctr"/>
            <a:r>
              <a:rPr lang="en-US" sz="1600" b="1" dirty="0">
                <a:solidFill>
                  <a:srgbClr val="00B050"/>
                </a:solidFill>
                <a:latin typeface="Arial" pitchFamily="34" charset="0"/>
                <a:cs typeface="Arial" pitchFamily="34" charset="0"/>
              </a:rPr>
              <a:t>MGB</a:t>
            </a:r>
            <a:r>
              <a:rPr lang="en-US" sz="1600" dirty="0">
                <a:solidFill>
                  <a:srgbClr val="00B050"/>
                </a:solidFill>
                <a:latin typeface="Arial" pitchFamily="34" charset="0"/>
                <a:cs typeface="Arial" pitchFamily="34" charset="0"/>
              </a:rPr>
              <a:t> low outlier censoring</a:t>
            </a:r>
          </a:p>
        </p:txBody>
      </p:sp>
      <p:sp>
        <p:nvSpPr>
          <p:cNvPr id="14" name="Slide Number Placeholder 13"/>
          <p:cNvSpPr>
            <a:spLocks noGrp="1"/>
          </p:cNvSpPr>
          <p:nvPr>
            <p:ph type="sldNum" sz="quarter" idx="10"/>
          </p:nvPr>
        </p:nvSpPr>
        <p:spPr/>
        <p:txBody>
          <a:bodyPr/>
          <a:lstStyle/>
          <a:p>
            <a:pPr>
              <a:defRPr/>
            </a:pPr>
            <a:fld id="{FF2031BD-0E64-4A86-9567-1E14D3ADF6F3}" type="slidenum">
              <a:rPr lang="en-US" smtClean="0"/>
              <a:pPr>
                <a:defRPr/>
              </a:pPr>
              <a:t>39</a:t>
            </a:fld>
            <a:endParaRPr lang="en-US"/>
          </a:p>
        </p:txBody>
      </p:sp>
      <p:cxnSp>
        <p:nvCxnSpPr>
          <p:cNvPr id="13" name="Straight Connector 12"/>
          <p:cNvCxnSpPr>
            <a:cxnSpLocks/>
          </p:cNvCxnSpPr>
          <p:nvPr/>
        </p:nvCxnSpPr>
        <p:spPr>
          <a:xfrm>
            <a:off x="4854322" y="3944862"/>
            <a:ext cx="0" cy="1982782"/>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p:cNvCxnSpPr>
          <p:nvPr/>
        </p:nvCxnSpPr>
        <p:spPr>
          <a:xfrm>
            <a:off x="4779316" y="3944862"/>
            <a:ext cx="0" cy="198864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cxnSpLocks/>
          </p:cNvCxnSpPr>
          <p:nvPr/>
        </p:nvCxnSpPr>
        <p:spPr>
          <a:xfrm>
            <a:off x="4686989" y="3944862"/>
            <a:ext cx="0" cy="1981402"/>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cxnSpLocks/>
          </p:cNvCxnSpPr>
          <p:nvPr/>
        </p:nvCxnSpPr>
        <p:spPr>
          <a:xfrm>
            <a:off x="4597686" y="3944862"/>
            <a:ext cx="0" cy="1981403"/>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cxnSpLocks/>
          </p:cNvCxnSpPr>
          <p:nvPr/>
        </p:nvCxnSpPr>
        <p:spPr>
          <a:xfrm>
            <a:off x="4470112" y="3944862"/>
            <a:ext cx="0" cy="1982783"/>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cxnSpLocks/>
          </p:cNvCxnSpPr>
          <p:nvPr/>
        </p:nvCxnSpPr>
        <p:spPr>
          <a:xfrm>
            <a:off x="4306332" y="3944862"/>
            <a:ext cx="0" cy="1983125"/>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p:cNvCxnSpPr>
          <p:nvPr/>
        </p:nvCxnSpPr>
        <p:spPr>
          <a:xfrm>
            <a:off x="4010231" y="3944862"/>
            <a:ext cx="0" cy="1982783"/>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cxnSpLocks/>
          </p:cNvCxnSpPr>
          <p:nvPr/>
        </p:nvCxnSpPr>
        <p:spPr>
          <a:xfrm>
            <a:off x="4916757" y="3944862"/>
            <a:ext cx="0" cy="1982782"/>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cxnSpLocks/>
          </p:cNvCxnSpPr>
          <p:nvPr/>
        </p:nvCxnSpPr>
        <p:spPr>
          <a:xfrm>
            <a:off x="4982083" y="3944862"/>
            <a:ext cx="0" cy="1987264"/>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cxnSpLocks/>
          </p:cNvCxnSpPr>
          <p:nvPr/>
        </p:nvCxnSpPr>
        <p:spPr>
          <a:xfrm>
            <a:off x="5033616" y="3944862"/>
            <a:ext cx="0" cy="1991746"/>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745755" y="2749838"/>
            <a:ext cx="1899272" cy="830997"/>
          </a:xfrm>
          <a:prstGeom prst="rect">
            <a:avLst/>
          </a:prstGeom>
          <a:noFill/>
        </p:spPr>
        <p:txBody>
          <a:bodyPr wrap="square" rtlCol="0">
            <a:spAutoFit/>
          </a:bodyPr>
          <a:lstStyle/>
          <a:p>
            <a:r>
              <a:rPr lang="en-US" b="1" dirty="0">
                <a:latin typeface="Calibri" panose="020F0502020204030204" pitchFamily="34" charset="0"/>
              </a:rPr>
              <a:t>B17C / EMA fit of LP3</a:t>
            </a:r>
          </a:p>
        </p:txBody>
      </p:sp>
      <p:sp>
        <p:nvSpPr>
          <p:cNvPr id="22" name="Title 1">
            <a:extLst>
              <a:ext uri="{FF2B5EF4-FFF2-40B4-BE49-F238E27FC236}">
                <a16:creationId xmlns:a16="http://schemas.microsoft.com/office/drawing/2014/main" id="{FE5B009C-A3CF-4136-BCA2-47B9F04330DC}"/>
              </a:ext>
            </a:extLst>
          </p:cNvPr>
          <p:cNvSpPr txBox="1">
            <a:spLocks/>
          </p:cNvSpPr>
          <p:nvPr/>
        </p:nvSpPr>
        <p:spPr bwMode="auto">
          <a:xfrm>
            <a:off x="1078705" y="257175"/>
            <a:ext cx="10044113" cy="1143000"/>
          </a:xfrm>
          <a:prstGeom prst="rect">
            <a:avLst/>
          </a:prstGeom>
          <a:noFill/>
          <a:ln w="9525">
            <a:noFill/>
            <a:miter lim="800000"/>
            <a:headEnd/>
            <a:tailEnd/>
          </a:ln>
          <a:effectLst/>
        </p:spPr>
        <p:txBody>
          <a:bodyPr anchor="ctr"/>
          <a:lstStyle/>
          <a:p>
            <a:pPr eaLnBrk="0" hangingPunct="0">
              <a:defRPr/>
            </a:pPr>
            <a:r>
              <a:rPr lang="en-US" sz="4400" kern="0" dirty="0">
                <a:latin typeface="Calibri" panose="020F0502020204030204" pitchFamily="34" charset="0"/>
                <a:ea typeface="+mj-ea"/>
                <a:cs typeface="+mj-cs"/>
              </a:rPr>
              <a:t>Another Example: Santa Cruz CREEK, CA</a:t>
            </a:r>
          </a:p>
        </p:txBody>
      </p:sp>
      <p:cxnSp>
        <p:nvCxnSpPr>
          <p:cNvPr id="34" name="Straight Connector 33">
            <a:extLst>
              <a:ext uri="{FF2B5EF4-FFF2-40B4-BE49-F238E27FC236}">
                <a16:creationId xmlns:a16="http://schemas.microsoft.com/office/drawing/2014/main" id="{F997AC80-EA8C-4C27-BC05-95889E158812}"/>
              </a:ext>
            </a:extLst>
          </p:cNvPr>
          <p:cNvCxnSpPr>
            <a:cxnSpLocks/>
          </p:cNvCxnSpPr>
          <p:nvPr/>
        </p:nvCxnSpPr>
        <p:spPr>
          <a:xfrm>
            <a:off x="5079429" y="3944862"/>
            <a:ext cx="0" cy="1991746"/>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9C654AF4-BEDB-4DB0-B382-059809CC3C48}"/>
              </a:ext>
            </a:extLst>
          </p:cNvPr>
          <p:cNvCxnSpPr>
            <a:cxnSpLocks/>
          </p:cNvCxnSpPr>
          <p:nvPr/>
        </p:nvCxnSpPr>
        <p:spPr>
          <a:xfrm>
            <a:off x="5122180" y="3934518"/>
            <a:ext cx="0" cy="1991746"/>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3365EBBA-EBF7-46CB-99AD-AAD4F7F8999D}"/>
              </a:ext>
            </a:extLst>
          </p:cNvPr>
          <p:cNvCxnSpPr>
            <a:cxnSpLocks/>
          </p:cNvCxnSpPr>
          <p:nvPr/>
        </p:nvCxnSpPr>
        <p:spPr>
          <a:xfrm>
            <a:off x="5167993" y="3934518"/>
            <a:ext cx="0" cy="1991746"/>
          </a:xfrm>
          <a:prstGeom prst="line">
            <a:avLst/>
          </a:prstGeom>
          <a:ln w="12700">
            <a:solidFill>
              <a:srgbClr val="000099"/>
            </a:solidFill>
          </a:ln>
        </p:spPr>
        <p:style>
          <a:lnRef idx="1">
            <a:schemeClr val="accent1"/>
          </a:lnRef>
          <a:fillRef idx="0">
            <a:schemeClr val="accent1"/>
          </a:fillRef>
          <a:effectRef idx="0">
            <a:schemeClr val="accent1"/>
          </a:effectRef>
          <a:fontRef idx="minor">
            <a:schemeClr val="tx1"/>
          </a:fontRef>
        </p:style>
      </p:cxnSp>
      <p:sp>
        <p:nvSpPr>
          <p:cNvPr id="2" name="TextBox 10">
            <a:extLst>
              <a:ext uri="{FF2B5EF4-FFF2-40B4-BE49-F238E27FC236}">
                <a16:creationId xmlns:a16="http://schemas.microsoft.com/office/drawing/2014/main" id="{DE745DF3-C425-D530-8303-F114758DF29B}"/>
              </a:ext>
            </a:extLst>
          </p:cNvPr>
          <p:cNvSpPr txBox="1">
            <a:spLocks noChangeArrowheads="1"/>
          </p:cNvSpPr>
          <p:nvPr/>
        </p:nvSpPr>
        <p:spPr bwMode="auto">
          <a:xfrm>
            <a:off x="9335805" y="2523067"/>
            <a:ext cx="2203784" cy="2585323"/>
          </a:xfrm>
          <a:prstGeom prst="rect">
            <a:avLst/>
          </a:prstGeom>
          <a:solidFill>
            <a:schemeClr val="bg1"/>
          </a:solidFill>
          <a:ln w="9525">
            <a:noFill/>
            <a:miter lim="800000"/>
            <a:headEnd/>
            <a:tailEnd/>
          </a:ln>
        </p:spPr>
        <p:txBody>
          <a:bodyPr wrap="square" lIns="0" tIns="0" rIns="0" bIns="0">
            <a:spAutoFit/>
          </a:bodyPr>
          <a:lstStyle/>
          <a:p>
            <a:pPr algn="ctr"/>
            <a:r>
              <a:rPr lang="en-US" b="1" dirty="0">
                <a:solidFill>
                  <a:srgbClr val="00B050"/>
                </a:solidFill>
                <a:latin typeface="Ink Free" panose="03080402000500000000" pitchFamily="66" charset="0"/>
                <a:cs typeface="Arial" pitchFamily="34" charset="0"/>
              </a:rPr>
              <a:t>Note the difference between POTENTIALLY influential and ACTUALLY influential</a:t>
            </a:r>
            <a:endParaRPr lang="en-US" dirty="0">
              <a:solidFill>
                <a:srgbClr val="00B050"/>
              </a:solidFill>
              <a:latin typeface="Ink Free" panose="03080402000500000000" pitchFamily="66" charset="0"/>
              <a:cs typeface="Arial" pitchFamily="34" charset="0"/>
            </a:endParaRPr>
          </a:p>
        </p:txBody>
      </p:sp>
    </p:spTree>
    <p:extLst>
      <p:ext uri="{BB962C8B-B14F-4D97-AF65-F5344CB8AC3E}">
        <p14:creationId xmlns:p14="http://schemas.microsoft.com/office/powerpoint/2010/main" val="3019175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5"/>
          <p:cNvSpPr>
            <a:spLocks noGrp="1"/>
          </p:cNvSpPr>
          <p:nvPr>
            <p:ph type="sldNum" sz="quarter" idx="12"/>
          </p:nvPr>
        </p:nvSpPr>
        <p:spPr>
          <a:noFill/>
        </p:spPr>
        <p:txBody>
          <a:bodyPr/>
          <a:lstStyle/>
          <a:p>
            <a:fld id="{28B528B9-06C3-4A0E-A813-E460618777B8}" type="slidenum">
              <a:rPr lang="en-US" smtClean="0"/>
              <a:pPr/>
              <a:t>4</a:t>
            </a:fld>
            <a:endParaRPr lang="en-US"/>
          </a:p>
        </p:txBody>
      </p:sp>
      <p:sp>
        <p:nvSpPr>
          <p:cNvPr id="3074" name="Rectangle 2"/>
          <p:cNvSpPr>
            <a:spLocks noGrp="1" noChangeArrowheads="1"/>
          </p:cNvSpPr>
          <p:nvPr>
            <p:ph type="title"/>
          </p:nvPr>
        </p:nvSpPr>
        <p:spPr>
          <a:xfrm>
            <a:off x="938059" y="337610"/>
            <a:ext cx="9072716" cy="936625"/>
          </a:xfrm>
        </p:spPr>
        <p:txBody>
          <a:bodyPr/>
          <a:lstStyle/>
          <a:p>
            <a:pPr>
              <a:defRPr/>
            </a:pPr>
            <a:r>
              <a:rPr lang="en-US" sz="4000" dirty="0"/>
              <a:t>Broken Record</a:t>
            </a:r>
          </a:p>
        </p:txBody>
      </p:sp>
      <p:sp>
        <p:nvSpPr>
          <p:cNvPr id="3075" name="Rectangle 3"/>
          <p:cNvSpPr>
            <a:spLocks noGrp="1" noChangeArrowheads="1"/>
          </p:cNvSpPr>
          <p:nvPr>
            <p:ph type="body" idx="1"/>
          </p:nvPr>
        </p:nvSpPr>
        <p:spPr>
          <a:xfrm>
            <a:off x="1061884" y="1181100"/>
            <a:ext cx="9072716" cy="4914900"/>
          </a:xfrm>
        </p:spPr>
        <p:txBody>
          <a:bodyPr/>
          <a:lstStyle/>
          <a:p>
            <a:pPr>
              <a:defRPr/>
            </a:pPr>
            <a:r>
              <a:rPr lang="en-US" sz="2800" dirty="0"/>
              <a:t>Two or more periods of systematic record separated by unobserved periods</a:t>
            </a:r>
          </a:p>
          <a:p>
            <a:pPr>
              <a:defRPr/>
            </a:pPr>
            <a:endParaRPr lang="en-US" sz="2800" dirty="0"/>
          </a:p>
          <a:p>
            <a:pPr>
              <a:defRPr/>
            </a:pPr>
            <a:endParaRPr lang="en-US" sz="2800" dirty="0"/>
          </a:p>
          <a:p>
            <a:pPr>
              <a:defRPr/>
            </a:pPr>
            <a:r>
              <a:rPr lang="en-US" sz="2800" dirty="0"/>
              <a:t>Periods can be combined and analyzed as a </a:t>
            </a:r>
            <a:r>
              <a:rPr lang="en-US" sz="2800" b="1" i="1" dirty="0"/>
              <a:t>single</a:t>
            </a:r>
            <a:r>
              <a:rPr lang="en-US" sz="2800" b="1" dirty="0"/>
              <a:t> </a:t>
            </a:r>
            <a:r>
              <a:rPr lang="en-US" sz="2800" b="1" i="1" dirty="0"/>
              <a:t>record</a:t>
            </a:r>
          </a:p>
          <a:p>
            <a:pPr lvl="1">
              <a:defRPr/>
            </a:pPr>
            <a:r>
              <a:rPr lang="en-US" sz="2400" dirty="0"/>
              <a:t>if we have absolutely no information about the unobserved years, they are treated the same as years before or after the systematic record</a:t>
            </a:r>
          </a:p>
          <a:p>
            <a:pPr>
              <a:defRPr/>
            </a:pPr>
            <a:r>
              <a:rPr lang="en-US" sz="2800" dirty="0"/>
              <a:t>If we have some information, such as knowing flows are below a threshold, EMA lets us use that non-exceedance information…</a:t>
            </a:r>
          </a:p>
          <a:p>
            <a:pPr>
              <a:defRPr/>
            </a:pPr>
            <a:endParaRPr lang="en-US" sz="2800" dirty="0"/>
          </a:p>
          <a:p>
            <a:pPr>
              <a:buFontTx/>
              <a:buNone/>
              <a:defRPr/>
            </a:pPr>
            <a:endParaRPr lang="en-US" sz="2800" u="sng" dirty="0">
              <a:solidFill>
                <a:srgbClr val="FFFF00"/>
              </a:solidFill>
            </a:endParaRPr>
          </a:p>
        </p:txBody>
      </p:sp>
      <p:grpSp>
        <p:nvGrpSpPr>
          <p:cNvPr id="2" name="Group 21"/>
          <p:cNvGrpSpPr>
            <a:grpSpLocks/>
          </p:cNvGrpSpPr>
          <p:nvPr/>
        </p:nvGrpSpPr>
        <p:grpSpPr bwMode="auto">
          <a:xfrm>
            <a:off x="1916370" y="2395538"/>
            <a:ext cx="6838950" cy="569912"/>
            <a:chOff x="1019175" y="2395537"/>
            <a:chExt cx="6838950" cy="569357"/>
          </a:xfrm>
        </p:grpSpPr>
        <p:cxnSp>
          <p:nvCxnSpPr>
            <p:cNvPr id="8" name="Straight Connector 7"/>
            <p:cNvCxnSpPr/>
            <p:nvPr/>
          </p:nvCxnSpPr>
          <p:spPr>
            <a:xfrm>
              <a:off x="1304925" y="2509726"/>
              <a:ext cx="329565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172075" y="2509726"/>
              <a:ext cx="219075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019175" y="2595367"/>
              <a:ext cx="828675" cy="369527"/>
            </a:xfrm>
            <a:prstGeom prst="rect">
              <a:avLst/>
            </a:prstGeom>
            <a:noFill/>
            <a:ln>
              <a:noFill/>
            </a:ln>
          </p:spPr>
          <p:txBody>
            <a:bodyPr>
              <a:spAutoFit/>
            </a:bodyPr>
            <a:lstStyle/>
            <a:p>
              <a:pPr>
                <a:defRPr/>
              </a:pPr>
              <a:r>
                <a:rPr lang="en-US" sz="1800" dirty="0">
                  <a:solidFill>
                    <a:schemeClr val="accent2"/>
                  </a:solidFill>
                  <a:latin typeface="Calibri" panose="020F0502020204030204" pitchFamily="34" charset="0"/>
                </a:rPr>
                <a:t>1924</a:t>
              </a:r>
            </a:p>
          </p:txBody>
        </p:sp>
        <p:sp>
          <p:nvSpPr>
            <p:cNvPr id="13" name="TextBox 12"/>
            <p:cNvSpPr txBox="1"/>
            <p:nvPr/>
          </p:nvSpPr>
          <p:spPr>
            <a:xfrm>
              <a:off x="4210050" y="2595367"/>
              <a:ext cx="828675" cy="369527"/>
            </a:xfrm>
            <a:prstGeom prst="rect">
              <a:avLst/>
            </a:prstGeom>
            <a:noFill/>
            <a:ln>
              <a:noFill/>
            </a:ln>
          </p:spPr>
          <p:txBody>
            <a:bodyPr>
              <a:spAutoFit/>
            </a:bodyPr>
            <a:lstStyle/>
            <a:p>
              <a:pPr>
                <a:defRPr/>
              </a:pPr>
              <a:r>
                <a:rPr lang="en-US" sz="1800" dirty="0">
                  <a:solidFill>
                    <a:schemeClr val="accent2"/>
                  </a:solidFill>
                  <a:latin typeface="Calibri" panose="020F0502020204030204" pitchFamily="34" charset="0"/>
                </a:rPr>
                <a:t>1970</a:t>
              </a:r>
            </a:p>
          </p:txBody>
        </p:sp>
        <p:sp>
          <p:nvSpPr>
            <p:cNvPr id="14" name="TextBox 13"/>
            <p:cNvSpPr txBox="1"/>
            <p:nvPr/>
          </p:nvSpPr>
          <p:spPr>
            <a:xfrm>
              <a:off x="4953000" y="2595367"/>
              <a:ext cx="828675" cy="369527"/>
            </a:xfrm>
            <a:prstGeom prst="rect">
              <a:avLst/>
            </a:prstGeom>
            <a:noFill/>
            <a:ln>
              <a:noFill/>
            </a:ln>
          </p:spPr>
          <p:txBody>
            <a:bodyPr>
              <a:spAutoFit/>
            </a:bodyPr>
            <a:lstStyle/>
            <a:p>
              <a:pPr>
                <a:defRPr/>
              </a:pPr>
              <a:r>
                <a:rPr lang="en-US" sz="1800" dirty="0">
                  <a:solidFill>
                    <a:schemeClr val="accent2"/>
                  </a:solidFill>
                  <a:latin typeface="Calibri" panose="020F0502020204030204" pitchFamily="34" charset="0"/>
                </a:rPr>
                <a:t>1979</a:t>
              </a:r>
            </a:p>
          </p:txBody>
        </p:sp>
        <p:sp>
          <p:nvSpPr>
            <p:cNvPr id="15" name="TextBox 14"/>
            <p:cNvSpPr txBox="1"/>
            <p:nvPr/>
          </p:nvSpPr>
          <p:spPr>
            <a:xfrm>
              <a:off x="7029450" y="2595367"/>
              <a:ext cx="828675" cy="369527"/>
            </a:xfrm>
            <a:prstGeom prst="rect">
              <a:avLst/>
            </a:prstGeom>
            <a:noFill/>
            <a:ln>
              <a:noFill/>
            </a:ln>
          </p:spPr>
          <p:txBody>
            <a:bodyPr>
              <a:spAutoFit/>
            </a:bodyPr>
            <a:lstStyle/>
            <a:p>
              <a:pPr>
                <a:defRPr/>
              </a:pPr>
              <a:r>
                <a:rPr lang="en-US" sz="1800" dirty="0">
                  <a:solidFill>
                    <a:schemeClr val="accent2"/>
                  </a:solidFill>
                  <a:latin typeface="Calibri" panose="020F0502020204030204" pitchFamily="34" charset="0"/>
                </a:rPr>
                <a:t>2010</a:t>
              </a:r>
            </a:p>
          </p:txBody>
        </p:sp>
        <p:cxnSp>
          <p:nvCxnSpPr>
            <p:cNvPr id="17" name="Straight Connector 16"/>
            <p:cNvCxnSpPr/>
            <p:nvPr/>
          </p:nvCxnSpPr>
          <p:spPr>
            <a:xfrm>
              <a:off x="1304925" y="2395537"/>
              <a:ext cx="0" cy="228377"/>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610100" y="2395537"/>
              <a:ext cx="0" cy="228377"/>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162550" y="2395537"/>
              <a:ext cx="0" cy="228377"/>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7372350" y="2395537"/>
              <a:ext cx="0" cy="228377"/>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54265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07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86812" y="1159497"/>
            <a:ext cx="5410986" cy="505276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64514" name="Title 1"/>
          <p:cNvSpPr>
            <a:spLocks noGrp="1"/>
          </p:cNvSpPr>
          <p:nvPr>
            <p:ph type="title"/>
          </p:nvPr>
        </p:nvSpPr>
        <p:spPr>
          <a:xfrm>
            <a:off x="2598410" y="10680"/>
            <a:ext cx="7494722" cy="647307"/>
          </a:xfrm>
        </p:spPr>
        <p:txBody>
          <a:bodyPr/>
          <a:lstStyle/>
          <a:p>
            <a:r>
              <a:rPr lang="en-US" altLang="en-US" sz="2800" dirty="0">
                <a:ea typeface="ＭＳ Ｐゴシック" pitchFamily="34" charset="-128"/>
              </a:rPr>
              <a:t>Comparison of B17B/GB (0) and EMA/MGB (24)</a:t>
            </a:r>
          </a:p>
        </p:txBody>
      </p:sp>
      <p:pic>
        <p:nvPicPr>
          <p:cNvPr id="64515" name="Picture 6" descr="10128500.pdf"/>
          <p:cNvPicPr>
            <a:picLocks noChangeAspect="1"/>
          </p:cNvPicPr>
          <p:nvPr/>
        </p:nvPicPr>
        <p:blipFill>
          <a:blip r:embed="rId3" cstate="print"/>
          <a:srcRect/>
          <a:stretch>
            <a:fillRect/>
          </a:stretch>
        </p:blipFill>
        <p:spPr bwMode="auto">
          <a:xfrm>
            <a:off x="3240252" y="770914"/>
            <a:ext cx="5855767" cy="5915622"/>
          </a:xfrm>
          <a:prstGeom prst="rect">
            <a:avLst/>
          </a:prstGeom>
          <a:noFill/>
          <a:ln w="9525">
            <a:noFill/>
            <a:miter lim="800000"/>
            <a:headEnd/>
            <a:tailEnd/>
          </a:ln>
        </p:spPr>
      </p:pic>
      <p:sp>
        <p:nvSpPr>
          <p:cNvPr id="5" name="Slide Number Placeholder 4"/>
          <p:cNvSpPr>
            <a:spLocks noGrp="1"/>
          </p:cNvSpPr>
          <p:nvPr>
            <p:ph type="sldNum" sz="quarter" idx="10"/>
          </p:nvPr>
        </p:nvSpPr>
        <p:spPr/>
        <p:txBody>
          <a:bodyPr/>
          <a:lstStyle/>
          <a:p>
            <a:pPr>
              <a:defRPr/>
            </a:pPr>
            <a:fld id="{FF2031BD-0E64-4A86-9567-1E14D3ADF6F3}" type="slidenum">
              <a:rPr lang="en-US" smtClean="0"/>
              <a:pPr>
                <a:defRPr/>
              </a:pPr>
              <a:t>40</a:t>
            </a:fld>
            <a:endParaRPr lang="en-US"/>
          </a:p>
        </p:txBody>
      </p:sp>
      <p:sp>
        <p:nvSpPr>
          <p:cNvPr id="2" name="TextBox 1">
            <a:extLst>
              <a:ext uri="{FF2B5EF4-FFF2-40B4-BE49-F238E27FC236}">
                <a16:creationId xmlns:a16="http://schemas.microsoft.com/office/drawing/2014/main" id="{0E8F07F1-62F9-40DB-A13A-5D4D797FD2B4}"/>
              </a:ext>
            </a:extLst>
          </p:cNvPr>
          <p:cNvSpPr txBox="1"/>
          <p:nvPr/>
        </p:nvSpPr>
        <p:spPr>
          <a:xfrm>
            <a:off x="9103834" y="1867546"/>
            <a:ext cx="2124688" cy="707886"/>
          </a:xfrm>
          <a:prstGeom prst="rect">
            <a:avLst/>
          </a:prstGeom>
          <a:noFill/>
        </p:spPr>
        <p:txBody>
          <a:bodyPr wrap="square" rtlCol="0">
            <a:spAutoFit/>
          </a:bodyPr>
          <a:lstStyle/>
          <a:p>
            <a:r>
              <a:rPr lang="en-US" sz="2000" dirty="0">
                <a:solidFill>
                  <a:schemeClr val="accent2"/>
                </a:solidFill>
              </a:rPr>
              <a:t>B17C / MGB</a:t>
            </a:r>
          </a:p>
          <a:p>
            <a:r>
              <a:rPr lang="en-US" sz="2000" dirty="0">
                <a:solidFill>
                  <a:srgbClr val="C00000"/>
                </a:solidFill>
              </a:rPr>
              <a:t>B17B / GB</a:t>
            </a:r>
          </a:p>
        </p:txBody>
      </p:sp>
    </p:spTree>
    <p:extLst>
      <p:ext uri="{BB962C8B-B14F-4D97-AF65-F5344CB8AC3E}">
        <p14:creationId xmlns:p14="http://schemas.microsoft.com/office/powerpoint/2010/main" val="38839223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86812" y="1159497"/>
            <a:ext cx="5410986" cy="505276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65538" name="Title 1"/>
          <p:cNvSpPr>
            <a:spLocks noGrp="1"/>
          </p:cNvSpPr>
          <p:nvPr>
            <p:ph type="title"/>
          </p:nvPr>
        </p:nvSpPr>
        <p:spPr>
          <a:xfrm>
            <a:off x="2061129" y="35336"/>
            <a:ext cx="8305800" cy="597457"/>
          </a:xfrm>
        </p:spPr>
        <p:txBody>
          <a:bodyPr/>
          <a:lstStyle/>
          <a:p>
            <a:pPr algn="ctr"/>
            <a:r>
              <a:rPr lang="en-US" altLang="en-US" sz="2800" dirty="0">
                <a:ea typeface="ＭＳ Ｐゴシック" pitchFamily="34" charset="-128"/>
              </a:rPr>
              <a:t>Comparison of B17B/GB (0) and EMA/MGB (48)</a:t>
            </a:r>
            <a:endParaRPr lang="en-US" altLang="en-US" dirty="0">
              <a:ea typeface="ＭＳ Ｐゴシック" pitchFamily="34" charset="-128"/>
            </a:endParaRPr>
          </a:p>
        </p:txBody>
      </p:sp>
      <p:pic>
        <p:nvPicPr>
          <p:cNvPr id="65539" name="Picture 2" descr="10234500.pdf"/>
          <p:cNvPicPr>
            <a:picLocks noChangeAspect="1"/>
          </p:cNvPicPr>
          <p:nvPr/>
        </p:nvPicPr>
        <p:blipFill>
          <a:blip r:embed="rId3" cstate="print"/>
          <a:srcRect/>
          <a:stretch>
            <a:fillRect/>
          </a:stretch>
        </p:blipFill>
        <p:spPr bwMode="auto">
          <a:xfrm>
            <a:off x="3237489" y="770027"/>
            <a:ext cx="5875718" cy="5935573"/>
          </a:xfrm>
          <a:prstGeom prst="rect">
            <a:avLst/>
          </a:prstGeom>
          <a:noFill/>
          <a:ln w="9525">
            <a:noFill/>
            <a:miter lim="800000"/>
            <a:headEnd/>
            <a:tailEnd/>
          </a:ln>
        </p:spPr>
      </p:pic>
      <p:sp>
        <p:nvSpPr>
          <p:cNvPr id="5" name="Slide Number Placeholder 4"/>
          <p:cNvSpPr>
            <a:spLocks noGrp="1"/>
          </p:cNvSpPr>
          <p:nvPr>
            <p:ph type="sldNum" sz="quarter" idx="10"/>
          </p:nvPr>
        </p:nvSpPr>
        <p:spPr/>
        <p:txBody>
          <a:bodyPr/>
          <a:lstStyle/>
          <a:p>
            <a:pPr>
              <a:defRPr/>
            </a:pPr>
            <a:fld id="{FF2031BD-0E64-4A86-9567-1E14D3ADF6F3}" type="slidenum">
              <a:rPr lang="en-US" smtClean="0"/>
              <a:pPr>
                <a:defRPr/>
              </a:pPr>
              <a:t>41</a:t>
            </a:fld>
            <a:endParaRPr lang="en-US"/>
          </a:p>
        </p:txBody>
      </p:sp>
      <p:sp>
        <p:nvSpPr>
          <p:cNvPr id="6" name="TextBox 5">
            <a:extLst>
              <a:ext uri="{FF2B5EF4-FFF2-40B4-BE49-F238E27FC236}">
                <a16:creationId xmlns:a16="http://schemas.microsoft.com/office/drawing/2014/main" id="{29503274-7FF1-4F20-98E0-869B2A2D0395}"/>
              </a:ext>
            </a:extLst>
          </p:cNvPr>
          <p:cNvSpPr txBox="1"/>
          <p:nvPr/>
        </p:nvSpPr>
        <p:spPr>
          <a:xfrm>
            <a:off x="9105392" y="2255003"/>
            <a:ext cx="2124688" cy="707886"/>
          </a:xfrm>
          <a:prstGeom prst="rect">
            <a:avLst/>
          </a:prstGeom>
          <a:noFill/>
        </p:spPr>
        <p:txBody>
          <a:bodyPr wrap="square" rtlCol="0">
            <a:spAutoFit/>
          </a:bodyPr>
          <a:lstStyle/>
          <a:p>
            <a:r>
              <a:rPr lang="en-US" sz="2000" dirty="0">
                <a:solidFill>
                  <a:srgbClr val="C00000"/>
                </a:solidFill>
              </a:rPr>
              <a:t>B17B / GB</a:t>
            </a:r>
          </a:p>
          <a:p>
            <a:r>
              <a:rPr lang="en-US" sz="2000" dirty="0">
                <a:solidFill>
                  <a:schemeClr val="accent2"/>
                </a:solidFill>
              </a:rPr>
              <a:t>B17C / MGB</a:t>
            </a:r>
          </a:p>
        </p:txBody>
      </p:sp>
    </p:spTree>
    <p:extLst>
      <p:ext uri="{BB962C8B-B14F-4D97-AF65-F5344CB8AC3E}">
        <p14:creationId xmlns:p14="http://schemas.microsoft.com/office/powerpoint/2010/main" val="12736297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lstStyle/>
          <a:p>
            <a:r>
              <a:rPr lang="en-US" dirty="0"/>
              <a:t>Missing values </a:t>
            </a:r>
          </a:p>
          <a:p>
            <a:r>
              <a:rPr lang="en-US" dirty="0"/>
              <a:t>Censored values, zero flows, outliers</a:t>
            </a:r>
          </a:p>
          <a:p>
            <a:pPr lvl="1"/>
            <a:r>
              <a:rPr lang="en-US" sz="3200" dirty="0"/>
              <a:t>low flows (PILFs)</a:t>
            </a:r>
          </a:p>
          <a:p>
            <a:pPr lvl="1"/>
            <a:r>
              <a:rPr lang="en-US" sz="3200" dirty="0">
                <a:solidFill>
                  <a:schemeClr val="accent2"/>
                </a:solidFill>
              </a:rPr>
              <a:t>high flows</a:t>
            </a:r>
          </a:p>
          <a:p>
            <a:r>
              <a:rPr lang="en-US" dirty="0">
                <a:solidFill>
                  <a:schemeClr val="accent2"/>
                </a:solidFill>
              </a:rPr>
              <a:t>Historical/Paleo information</a:t>
            </a:r>
          </a:p>
          <a:p>
            <a:endParaRPr lang="en-US" dirty="0"/>
          </a:p>
        </p:txBody>
      </p:sp>
      <p:sp>
        <p:nvSpPr>
          <p:cNvPr id="4" name="Slide Number Placeholder 3"/>
          <p:cNvSpPr>
            <a:spLocks noGrp="1"/>
          </p:cNvSpPr>
          <p:nvPr>
            <p:ph type="sldNum" sz="quarter" idx="12"/>
          </p:nvPr>
        </p:nvSpPr>
        <p:spPr/>
        <p:txBody>
          <a:bodyPr/>
          <a:lstStyle/>
          <a:p>
            <a:pPr>
              <a:defRPr/>
            </a:pPr>
            <a:fld id="{8DC7BE99-09AC-431E-A297-99BD3245EDEB}" type="slidenum">
              <a:rPr lang="en-US" smtClean="0"/>
              <a:pPr>
                <a:defRPr/>
              </a:pPr>
              <a:t>42</a:t>
            </a:fld>
            <a:endParaRPr lang="en-US"/>
          </a:p>
        </p:txBody>
      </p:sp>
    </p:spTree>
    <p:extLst>
      <p:ext uri="{BB962C8B-B14F-4D97-AF65-F5344CB8AC3E}">
        <p14:creationId xmlns:p14="http://schemas.microsoft.com/office/powerpoint/2010/main" val="17563562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E02AF615-60C3-4519-B3EF-D73EFFFE13FB}" type="slidenum">
              <a:rPr lang="en-US"/>
              <a:pPr/>
              <a:t>43</a:t>
            </a:fld>
            <a:endParaRPr lang="en-US"/>
          </a:p>
        </p:txBody>
      </p:sp>
      <p:sp>
        <p:nvSpPr>
          <p:cNvPr id="9219" name="Rectangle 3"/>
          <p:cNvSpPr>
            <a:spLocks noGrp="1" noChangeArrowheads="1"/>
          </p:cNvSpPr>
          <p:nvPr>
            <p:ph type="body" idx="1"/>
          </p:nvPr>
        </p:nvSpPr>
        <p:spPr>
          <a:xfrm>
            <a:off x="1069383" y="1587260"/>
            <a:ext cx="9329980" cy="4508741"/>
          </a:xfrm>
        </p:spPr>
        <p:txBody>
          <a:bodyPr/>
          <a:lstStyle/>
          <a:p>
            <a:pPr>
              <a:spcBef>
                <a:spcPct val="50000"/>
              </a:spcBef>
            </a:pPr>
            <a:r>
              <a:rPr lang="en-US" sz="2800" dirty="0"/>
              <a:t>Since we are interested in extreme flow, we should estimate any flows that were </a:t>
            </a:r>
            <a:r>
              <a:rPr lang="en-US" sz="2800" dirty="0">
                <a:solidFill>
                  <a:schemeClr val="accent2"/>
                </a:solidFill>
              </a:rPr>
              <a:t>above</a:t>
            </a:r>
            <a:r>
              <a:rPr lang="en-US" sz="2800" dirty="0"/>
              <a:t> the highest recording level, or known high flows </a:t>
            </a:r>
            <a:r>
              <a:rPr lang="en-US" sz="2800" dirty="0">
                <a:solidFill>
                  <a:schemeClr val="accent2"/>
                </a:solidFill>
              </a:rPr>
              <a:t>before</a:t>
            </a:r>
            <a:r>
              <a:rPr lang="en-US" sz="2800" dirty="0"/>
              <a:t> the gage (historical or paleo-flood).</a:t>
            </a:r>
          </a:p>
          <a:p>
            <a:pPr>
              <a:spcBef>
                <a:spcPct val="50000"/>
              </a:spcBef>
            </a:pPr>
            <a:r>
              <a:rPr lang="en-US" sz="2800" dirty="0"/>
              <a:t>B17B noted about </a:t>
            </a:r>
            <a:r>
              <a:rPr lang="en-US" sz="2800" u="sng" dirty="0"/>
              <a:t>High Outliers</a:t>
            </a:r>
            <a:r>
              <a:rPr lang="en-US" sz="2800" dirty="0"/>
              <a:t>:  </a:t>
            </a:r>
          </a:p>
          <a:p>
            <a:pPr lvl="1">
              <a:spcBef>
                <a:spcPts val="600"/>
              </a:spcBef>
            </a:pPr>
            <a:r>
              <a:rPr lang="en-US" i="1" dirty="0"/>
              <a:t>If information is available that implies the high value is the </a:t>
            </a:r>
            <a:r>
              <a:rPr lang="en-US" i="1" dirty="0">
                <a:solidFill>
                  <a:srgbClr val="C00000"/>
                </a:solidFill>
              </a:rPr>
              <a:t>largest in a longer period of time</a:t>
            </a:r>
            <a:r>
              <a:rPr lang="en-US" i="1" dirty="0"/>
              <a:t>, the largest events during a systematic period can be given </a:t>
            </a:r>
            <a:r>
              <a:rPr lang="en-US" i="1" dirty="0">
                <a:solidFill>
                  <a:srgbClr val="C00000"/>
                </a:solidFill>
              </a:rPr>
              <a:t>historical weighting</a:t>
            </a:r>
            <a:r>
              <a:rPr lang="en-US" i="1" dirty="0"/>
              <a:t> in the Bulletin 17B procedure.</a:t>
            </a:r>
          </a:p>
          <a:p>
            <a:pPr lvl="1">
              <a:spcBef>
                <a:spcPct val="50000"/>
              </a:spcBef>
            </a:pPr>
            <a:r>
              <a:rPr lang="en-US" i="1" dirty="0"/>
              <a:t>Therefore, when there are high outliers, should </a:t>
            </a:r>
            <a:r>
              <a:rPr lang="en-US" i="1" dirty="0">
                <a:solidFill>
                  <a:schemeClr val="accent2"/>
                </a:solidFill>
              </a:rPr>
              <a:t>seek historical information</a:t>
            </a:r>
            <a:r>
              <a:rPr lang="en-US" i="1" dirty="0"/>
              <a:t>, even non-exceedance</a:t>
            </a:r>
          </a:p>
        </p:txBody>
      </p:sp>
      <p:sp>
        <p:nvSpPr>
          <p:cNvPr id="9222" name="Rectangle 6"/>
          <p:cNvSpPr>
            <a:spLocks noGrp="1" noChangeArrowheads="1"/>
          </p:cNvSpPr>
          <p:nvPr>
            <p:ph type="title"/>
          </p:nvPr>
        </p:nvSpPr>
        <p:spPr>
          <a:xfrm>
            <a:off x="898902" y="609600"/>
            <a:ext cx="9214621" cy="903288"/>
          </a:xfrm>
          <a:noFill/>
          <a:ln/>
        </p:spPr>
        <p:txBody>
          <a:bodyPr/>
          <a:lstStyle/>
          <a:p>
            <a:r>
              <a:rPr lang="en-US" sz="4000" dirty="0"/>
              <a:t>Values </a:t>
            </a:r>
            <a:r>
              <a:rPr lang="en-US" sz="4000" b="1" u="sng" dirty="0"/>
              <a:t>Above</a:t>
            </a:r>
            <a:r>
              <a:rPr lang="en-US" sz="4000" dirty="0"/>
              <a:t> a Threshold</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562" y="241302"/>
            <a:ext cx="10536237" cy="1143000"/>
          </a:xfrm>
        </p:spPr>
        <p:txBody>
          <a:bodyPr/>
          <a:lstStyle/>
          <a:p>
            <a:pPr>
              <a:defRPr/>
            </a:pPr>
            <a:r>
              <a:rPr lang="en-US" sz="4000" dirty="0"/>
              <a:t>Outliers: </a:t>
            </a:r>
            <a:br>
              <a:rPr lang="en-US" sz="4000" dirty="0"/>
            </a:br>
            <a:r>
              <a:rPr lang="en-US" sz="4000" b="0" dirty="0"/>
              <a:t>values </a:t>
            </a:r>
            <a:r>
              <a:rPr lang="en-US" sz="4000" b="0" u="sng" dirty="0"/>
              <a:t>notably different</a:t>
            </a:r>
            <a:r>
              <a:rPr lang="en-US" sz="4000" b="0" dirty="0"/>
              <a:t> from the rest of the data</a:t>
            </a:r>
          </a:p>
        </p:txBody>
      </p:sp>
      <p:sp>
        <p:nvSpPr>
          <p:cNvPr id="3" name="Content Placeholder 2"/>
          <p:cNvSpPr>
            <a:spLocks noGrp="1"/>
          </p:cNvSpPr>
          <p:nvPr>
            <p:ph idx="1"/>
          </p:nvPr>
        </p:nvSpPr>
        <p:spPr>
          <a:xfrm>
            <a:off x="1071563" y="1453896"/>
            <a:ext cx="9047797" cy="4642104"/>
          </a:xfrm>
        </p:spPr>
        <p:txBody>
          <a:bodyPr/>
          <a:lstStyle/>
          <a:p>
            <a:pPr>
              <a:buFontTx/>
              <a:buNone/>
              <a:defRPr/>
            </a:pPr>
            <a:r>
              <a:rPr lang="en-US" dirty="0">
                <a:solidFill>
                  <a:schemeClr val="bg1">
                    <a:lumMod val="75000"/>
                  </a:schemeClr>
                </a:solidFill>
              </a:rPr>
              <a:t>Low Outliers are censored</a:t>
            </a:r>
          </a:p>
          <a:p>
            <a:pPr marL="571500" indent="-228600">
              <a:spcBef>
                <a:spcPts val="600"/>
              </a:spcBef>
              <a:defRPr/>
            </a:pPr>
            <a:r>
              <a:rPr lang="en-US" sz="2400" dirty="0">
                <a:solidFill>
                  <a:schemeClr val="bg1">
                    <a:lumMod val="75000"/>
                  </a:schemeClr>
                </a:solidFill>
              </a:rPr>
              <a:t>analysis excludes the values, but not the fact they occurred</a:t>
            </a:r>
          </a:p>
          <a:p>
            <a:pPr marL="571500" indent="-228600">
              <a:spcBef>
                <a:spcPts val="600"/>
              </a:spcBef>
              <a:defRPr/>
            </a:pPr>
            <a:r>
              <a:rPr lang="en-US" sz="2400" dirty="0">
                <a:solidFill>
                  <a:schemeClr val="bg1">
                    <a:lumMod val="75000"/>
                  </a:schemeClr>
                </a:solidFill>
              </a:rPr>
              <a:t>B17B used </a:t>
            </a:r>
            <a:r>
              <a:rPr lang="en-US" sz="2400" u="sng" dirty="0">
                <a:solidFill>
                  <a:schemeClr val="bg1">
                    <a:lumMod val="75000"/>
                  </a:schemeClr>
                </a:solidFill>
              </a:rPr>
              <a:t>Conditional Probability Adjustment</a:t>
            </a:r>
            <a:endParaRPr lang="en-US" sz="2400" dirty="0">
              <a:solidFill>
                <a:schemeClr val="bg1">
                  <a:lumMod val="75000"/>
                </a:schemeClr>
              </a:solidFill>
            </a:endParaRPr>
          </a:p>
          <a:p>
            <a:pPr marL="571500" indent="-228600">
              <a:spcBef>
                <a:spcPts val="600"/>
              </a:spcBef>
              <a:defRPr/>
            </a:pPr>
            <a:r>
              <a:rPr lang="en-US" sz="2400" dirty="0">
                <a:solidFill>
                  <a:schemeClr val="bg1">
                    <a:lumMod val="75000"/>
                  </a:schemeClr>
                </a:solidFill>
              </a:rPr>
              <a:t>B17C uses </a:t>
            </a:r>
            <a:r>
              <a:rPr lang="en-US" sz="2400" u="sng" dirty="0">
                <a:solidFill>
                  <a:schemeClr val="bg1">
                    <a:lumMod val="75000"/>
                  </a:schemeClr>
                </a:solidFill>
              </a:rPr>
              <a:t>intervals for excluded  values</a:t>
            </a:r>
          </a:p>
          <a:p>
            <a:pPr>
              <a:spcBef>
                <a:spcPts val="1200"/>
              </a:spcBef>
              <a:buNone/>
              <a:defRPr/>
            </a:pPr>
            <a:r>
              <a:rPr lang="en-US" dirty="0">
                <a:solidFill>
                  <a:srgbClr val="C00000"/>
                </a:solidFill>
              </a:rPr>
              <a:t>High Outliers are </a:t>
            </a:r>
            <a:r>
              <a:rPr lang="en-US" b="1" dirty="0">
                <a:solidFill>
                  <a:srgbClr val="C00000"/>
                </a:solidFill>
              </a:rPr>
              <a:t>NOT</a:t>
            </a:r>
            <a:r>
              <a:rPr lang="en-US" dirty="0">
                <a:solidFill>
                  <a:srgbClr val="C00000"/>
                </a:solidFill>
              </a:rPr>
              <a:t> censored</a:t>
            </a:r>
          </a:p>
          <a:p>
            <a:pPr marL="571500" indent="-228600">
              <a:spcBef>
                <a:spcPts val="600"/>
              </a:spcBef>
              <a:defRPr/>
            </a:pPr>
            <a:r>
              <a:rPr lang="en-US" sz="2400" dirty="0"/>
              <a:t>high values are left in the data set</a:t>
            </a:r>
          </a:p>
          <a:p>
            <a:pPr marL="571500" indent="-228600">
              <a:spcBef>
                <a:spcPts val="600"/>
              </a:spcBef>
              <a:defRPr/>
            </a:pPr>
            <a:r>
              <a:rPr lang="en-US" sz="2400" u="sng" dirty="0"/>
              <a:t>seek historical information</a:t>
            </a:r>
            <a:r>
              <a:rPr lang="en-US" sz="2400" dirty="0"/>
              <a:t> to either add a past large event, or determine that the largest gaged event has a longer return period  </a:t>
            </a:r>
            <a:r>
              <a:rPr lang="en-US" sz="2400" i="1" dirty="0"/>
              <a:t>(is the largest in a longer period of time.)</a:t>
            </a:r>
          </a:p>
          <a:p>
            <a:pPr marL="571500" indent="-228600">
              <a:spcBef>
                <a:spcPts val="600"/>
              </a:spcBef>
              <a:defRPr/>
            </a:pPr>
            <a:r>
              <a:rPr lang="en-US" sz="2400" dirty="0"/>
              <a:t>B17B used </a:t>
            </a:r>
            <a:r>
              <a:rPr lang="en-US" sz="2400" u="sng" dirty="0"/>
              <a:t>Weighted Moment Algorithm</a:t>
            </a:r>
            <a:r>
              <a:rPr lang="en-US" sz="2400" dirty="0"/>
              <a:t>                                </a:t>
            </a:r>
          </a:p>
          <a:p>
            <a:pPr marL="571500" indent="-228600">
              <a:spcBef>
                <a:spcPts val="0"/>
              </a:spcBef>
              <a:defRPr/>
            </a:pPr>
            <a:r>
              <a:rPr lang="en-US" sz="2400" dirty="0"/>
              <a:t>B17C uses </a:t>
            </a:r>
            <a:r>
              <a:rPr lang="en-US" sz="2400" u="sng" dirty="0"/>
              <a:t>intervals for unobserved historical years</a:t>
            </a:r>
            <a:r>
              <a:rPr lang="en-US" dirty="0"/>
              <a:t>	</a:t>
            </a:r>
          </a:p>
          <a:p>
            <a:pPr lvl="1">
              <a:buFontTx/>
              <a:buNone/>
              <a:defRPr/>
            </a:pPr>
            <a:endParaRPr lang="en-US" sz="3000" dirty="0"/>
          </a:p>
        </p:txBody>
      </p:sp>
      <p:sp>
        <p:nvSpPr>
          <p:cNvPr id="49156" name="Slide Number Placeholder 3"/>
          <p:cNvSpPr>
            <a:spLocks noGrp="1"/>
          </p:cNvSpPr>
          <p:nvPr>
            <p:ph type="sldNum" sz="quarter" idx="4294967295"/>
          </p:nvPr>
        </p:nvSpPr>
        <p:spPr>
          <a:xfrm>
            <a:off x="8077200" y="6248400"/>
            <a:ext cx="1905000" cy="457200"/>
          </a:xfrm>
          <a:prstGeom prst="rect">
            <a:avLst/>
          </a:prstGeom>
          <a:noFill/>
        </p:spPr>
        <p:txBody>
          <a:bodyPr/>
          <a:lstStyle/>
          <a:p>
            <a:fld id="{CA6D07D2-CB11-4473-BE9C-31A0446ED786}" type="slidenum">
              <a:rPr lang="en-US" smtClean="0"/>
              <a:pPr/>
              <a:t>44</a:t>
            </a:fld>
            <a:endParaRPr lang="en-US" dirty="0"/>
          </a:p>
        </p:txBody>
      </p:sp>
      <p:sp>
        <p:nvSpPr>
          <p:cNvPr id="7" name="TextBox 6">
            <a:extLst>
              <a:ext uri="{FF2B5EF4-FFF2-40B4-BE49-F238E27FC236}">
                <a16:creationId xmlns:a16="http://schemas.microsoft.com/office/drawing/2014/main" id="{6C375356-51FF-4474-843B-4A7CB55467AC}"/>
              </a:ext>
            </a:extLst>
          </p:cNvPr>
          <p:cNvSpPr txBox="1"/>
          <p:nvPr/>
        </p:nvSpPr>
        <p:spPr>
          <a:xfrm>
            <a:off x="8330400" y="2588652"/>
            <a:ext cx="3511927" cy="1846659"/>
          </a:xfrm>
          <a:prstGeom prst="rect">
            <a:avLst/>
          </a:prstGeom>
          <a:solidFill>
            <a:schemeClr val="bg1"/>
          </a:solidFill>
        </p:spPr>
        <p:txBody>
          <a:bodyPr wrap="square">
            <a:spAutoFit/>
          </a:bodyPr>
          <a:lstStyle/>
          <a:p>
            <a:pPr>
              <a:defRPr/>
            </a:pPr>
            <a:r>
              <a:rPr lang="en-US" sz="2600" b="1" i="1" dirty="0">
                <a:solidFill>
                  <a:srgbClr val="00B050"/>
                </a:solidFill>
                <a:latin typeface="Calibri" panose="020F0502020204030204" pitchFamily="34" charset="0"/>
                <a:cs typeface="Arial" pitchFamily="34" charset="0"/>
              </a:rPr>
              <a:t>B17B used Grubbs-Beck test for high and low outlier thresholds</a:t>
            </a:r>
          </a:p>
          <a:p>
            <a:pPr>
              <a:spcBef>
                <a:spcPts val="1200"/>
              </a:spcBef>
              <a:defRPr/>
            </a:pPr>
            <a:r>
              <a:rPr lang="en-US" sz="2600" b="1" i="1" dirty="0">
                <a:solidFill>
                  <a:srgbClr val="00B050"/>
                </a:solidFill>
                <a:latin typeface="Calibri" panose="020F0502020204030204" pitchFamily="34" charset="0"/>
                <a:cs typeface="Arial" pitchFamily="34" charset="0"/>
              </a:rPr>
              <a:t>B17C uses Multiple GB</a:t>
            </a:r>
          </a:p>
        </p:txBody>
      </p:sp>
    </p:spTree>
    <p:extLst>
      <p:ext uri="{BB962C8B-B14F-4D97-AF65-F5344CB8AC3E}">
        <p14:creationId xmlns:p14="http://schemas.microsoft.com/office/powerpoint/2010/main" val="2175628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6306" y="152400"/>
            <a:ext cx="10363200" cy="1143000"/>
          </a:xfrm>
        </p:spPr>
        <p:txBody>
          <a:bodyPr/>
          <a:lstStyle/>
          <a:p>
            <a:pPr>
              <a:defRPr/>
            </a:pPr>
            <a:r>
              <a:rPr lang="en-US" b="0" dirty="0"/>
              <a:t>Historical/Paleo Information</a:t>
            </a:r>
          </a:p>
        </p:txBody>
      </p:sp>
      <p:sp>
        <p:nvSpPr>
          <p:cNvPr id="3" name="Content Placeholder 2"/>
          <p:cNvSpPr>
            <a:spLocks noGrp="1"/>
          </p:cNvSpPr>
          <p:nvPr>
            <p:ph idx="1"/>
          </p:nvPr>
        </p:nvSpPr>
        <p:spPr>
          <a:xfrm>
            <a:off x="1078706" y="1244907"/>
            <a:ext cx="10058400" cy="4851094"/>
          </a:xfrm>
        </p:spPr>
        <p:txBody>
          <a:bodyPr/>
          <a:lstStyle/>
          <a:p>
            <a:pPr marL="0" indent="0">
              <a:spcBef>
                <a:spcPts val="1800"/>
              </a:spcBef>
              <a:buNone/>
              <a:defRPr/>
            </a:pPr>
            <a:r>
              <a:rPr lang="en-US" sz="2800" b="1" dirty="0"/>
              <a:t>Historical Information </a:t>
            </a:r>
            <a:r>
              <a:rPr lang="en-US" sz="2800" dirty="0"/>
              <a:t>= evidence from human records </a:t>
            </a:r>
          </a:p>
          <a:p>
            <a:pPr marL="0" indent="0">
              <a:spcBef>
                <a:spcPts val="1200"/>
              </a:spcBef>
              <a:buNone/>
              <a:defRPr/>
            </a:pPr>
            <a:r>
              <a:rPr lang="en-US" sz="2800" b="1" dirty="0"/>
              <a:t>Paleo Information</a:t>
            </a:r>
            <a:r>
              <a:rPr lang="en-US" sz="2800" dirty="0"/>
              <a:t> = physical evidence in the watershed</a:t>
            </a:r>
            <a:endParaRPr lang="en-US" sz="2800" u="sng" dirty="0"/>
          </a:p>
          <a:p>
            <a:pPr marL="0" indent="0">
              <a:spcBef>
                <a:spcPts val="1800"/>
              </a:spcBef>
              <a:buNone/>
              <a:defRPr/>
            </a:pPr>
            <a:r>
              <a:rPr lang="en-US" sz="2600" u="sng" dirty="0"/>
              <a:t>Systematic record</a:t>
            </a:r>
            <a:r>
              <a:rPr lang="en-US" sz="2600" dirty="0"/>
              <a:t> = years in which flow is gaged</a:t>
            </a:r>
          </a:p>
          <a:p>
            <a:pPr marL="0" indent="0">
              <a:spcBef>
                <a:spcPts val="1800"/>
              </a:spcBef>
              <a:buNone/>
              <a:defRPr/>
            </a:pPr>
            <a:r>
              <a:rPr lang="en-US" sz="2600" u="sng" dirty="0"/>
              <a:t>Historical period</a:t>
            </a:r>
            <a:r>
              <a:rPr lang="en-US" sz="2600" dirty="0"/>
              <a:t> = includes years that are not </a:t>
            </a:r>
            <a:r>
              <a:rPr lang="en-US" sz="2600" dirty="0" err="1"/>
              <a:t>gaged</a:t>
            </a:r>
            <a:r>
              <a:rPr lang="en-US" sz="2600" dirty="0"/>
              <a:t>, but some information is known, for example:</a:t>
            </a:r>
          </a:p>
          <a:p>
            <a:pPr lvl="1">
              <a:spcBef>
                <a:spcPts val="1200"/>
              </a:spcBef>
              <a:defRPr/>
            </a:pPr>
            <a:r>
              <a:rPr lang="en-US" sz="2400" dirty="0"/>
              <a:t>Large flow happened, and can be estimated</a:t>
            </a:r>
          </a:p>
          <a:p>
            <a:pPr lvl="1">
              <a:spcBef>
                <a:spcPts val="1200"/>
              </a:spcBef>
              <a:defRPr/>
            </a:pPr>
            <a:r>
              <a:rPr lang="en-US" sz="2400" dirty="0"/>
              <a:t>There were flows that exceeded some threshold (at least 1), or</a:t>
            </a:r>
          </a:p>
          <a:p>
            <a:pPr lvl="1">
              <a:spcBef>
                <a:spcPts val="1200"/>
              </a:spcBef>
              <a:defRPr/>
            </a:pPr>
            <a:r>
              <a:rPr lang="en-US" sz="2400" dirty="0"/>
              <a:t>There were </a:t>
            </a:r>
            <a:r>
              <a:rPr lang="en-US" sz="2400" b="1" dirty="0">
                <a:solidFill>
                  <a:srgbClr val="C00000"/>
                </a:solidFill>
              </a:rPr>
              <a:t>NO</a:t>
            </a:r>
            <a:r>
              <a:rPr lang="en-US" sz="2400" dirty="0"/>
              <a:t> flows that exceeded some threshold</a:t>
            </a:r>
          </a:p>
          <a:p>
            <a:pPr lvl="1">
              <a:spcBef>
                <a:spcPts val="1200"/>
              </a:spcBef>
              <a:defRPr/>
            </a:pPr>
            <a:r>
              <a:rPr lang="en-US" sz="2400" dirty="0"/>
              <a:t>For example: might determine that systematic event in 1997 was not exceeded since 1862 = 161 years</a:t>
            </a:r>
          </a:p>
        </p:txBody>
      </p:sp>
      <p:sp>
        <p:nvSpPr>
          <p:cNvPr id="4" name="Slide Number Placeholder 3">
            <a:extLst>
              <a:ext uri="{FF2B5EF4-FFF2-40B4-BE49-F238E27FC236}">
                <a16:creationId xmlns:a16="http://schemas.microsoft.com/office/drawing/2014/main" id="{62274ABC-6302-4E72-8A84-4F05953DFE0C}"/>
              </a:ext>
            </a:extLst>
          </p:cNvPr>
          <p:cNvSpPr txBox="1">
            <a:spLocks/>
          </p:cNvSpPr>
          <p:nvPr/>
        </p:nvSpPr>
        <p:spPr bwMode="auto">
          <a:xfrm>
            <a:off x="8077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fld id="{CA6D07D2-CB11-4473-BE9C-31A0446ED786}" type="slidenum">
              <a:rPr lang="en-US"/>
              <a:pPr/>
              <a:t>45</a:t>
            </a:fld>
            <a:endParaRPr lang="en-US" dirty="0"/>
          </a:p>
        </p:txBody>
      </p:sp>
      <p:sp>
        <p:nvSpPr>
          <p:cNvPr id="6" name="Slide Number Placeholder 5">
            <a:extLst>
              <a:ext uri="{FF2B5EF4-FFF2-40B4-BE49-F238E27FC236}">
                <a16:creationId xmlns:a16="http://schemas.microsoft.com/office/drawing/2014/main" id="{54B07425-A2BD-4DCB-A54F-4A9B16357335}"/>
              </a:ext>
            </a:extLst>
          </p:cNvPr>
          <p:cNvSpPr>
            <a:spLocks noGrp="1"/>
          </p:cNvSpPr>
          <p:nvPr>
            <p:ph type="sldNum" sz="quarter" idx="12"/>
          </p:nvPr>
        </p:nvSpPr>
        <p:spPr/>
        <p:txBody>
          <a:bodyPr/>
          <a:lstStyle/>
          <a:p>
            <a:pPr>
              <a:defRPr/>
            </a:pPr>
            <a:fld id="{89623671-7853-4C6E-8E4E-E4C15D071F2F}" type="slidenum">
              <a:rPr lang="en-US" smtClean="0"/>
              <a:pPr>
                <a:defRPr/>
              </a:pPr>
              <a:t>45</a:t>
            </a:fld>
            <a:endParaRPr lang="en-US"/>
          </a:p>
        </p:txBody>
      </p:sp>
    </p:spTree>
    <p:extLst>
      <p:ext uri="{BB962C8B-B14F-4D97-AF65-F5344CB8AC3E}">
        <p14:creationId xmlns:p14="http://schemas.microsoft.com/office/powerpoint/2010/main" val="3036859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2160588" y="365125"/>
            <a:ext cx="6908800" cy="990600"/>
          </a:xfrm>
        </p:spPr>
        <p:txBody>
          <a:bodyPr/>
          <a:lstStyle/>
          <a:p>
            <a:pPr>
              <a:defRPr/>
            </a:pPr>
            <a:r>
              <a:rPr lang="en-US" sz="3800" dirty="0">
                <a:latin typeface="Times New Roman" charset="0"/>
                <a:ea typeface="ＭＳ Ｐゴシック" charset="0"/>
                <a:cs typeface="ＭＳ Ｐゴシック" charset="0"/>
              </a:rPr>
              <a:t>Historic Flood Information </a:t>
            </a:r>
            <a:br>
              <a:rPr lang="en-US" sz="3800" dirty="0">
                <a:latin typeface="Times New Roman" charset="0"/>
                <a:ea typeface="ＭＳ Ｐゴシック" charset="0"/>
                <a:cs typeface="ＭＳ Ｐゴシック" charset="0"/>
              </a:rPr>
            </a:br>
            <a:r>
              <a:rPr lang="en-US" sz="1900" dirty="0">
                <a:latin typeface="Times New Roman" charset="0"/>
                <a:ea typeface="ＭＳ Ｐゴシック" charset="0"/>
                <a:cs typeface="ＭＳ Ｐゴシック" charset="0"/>
              </a:rPr>
              <a:t>Wheeling (Ohio) Flood (1907)</a:t>
            </a:r>
            <a:endParaRPr lang="en-US" dirty="0">
              <a:latin typeface="Times New Roman" charset="0"/>
              <a:ea typeface="ＭＳ Ｐゴシック" charset="0"/>
              <a:cs typeface="ＭＳ Ｐゴシック" charset="0"/>
            </a:endParaRPr>
          </a:p>
        </p:txBody>
      </p:sp>
      <p:pic>
        <p:nvPicPr>
          <p:cNvPr id="55300" name="Picture 3"/>
          <p:cNvPicPr>
            <a:picLocks noChangeAspect="1" noChangeArrowheads="1"/>
          </p:cNvPicPr>
          <p:nvPr/>
        </p:nvPicPr>
        <p:blipFill>
          <a:blip r:embed="rId3" cstate="print"/>
          <a:srcRect/>
          <a:stretch>
            <a:fillRect/>
          </a:stretch>
        </p:blipFill>
        <p:spPr bwMode="auto">
          <a:xfrm>
            <a:off x="2628900" y="3752850"/>
            <a:ext cx="2460828" cy="2692188"/>
          </a:xfrm>
          <a:prstGeom prst="rect">
            <a:avLst/>
          </a:prstGeom>
          <a:noFill/>
          <a:ln w="9525">
            <a:noFill/>
            <a:miter lim="800000"/>
            <a:headEnd/>
            <a:tailEnd/>
          </a:ln>
        </p:spPr>
      </p:pic>
      <p:pic>
        <p:nvPicPr>
          <p:cNvPr id="55301" name="Picture 4"/>
          <p:cNvPicPr>
            <a:picLocks noChangeAspect="1" noChangeArrowheads="1"/>
          </p:cNvPicPr>
          <p:nvPr/>
        </p:nvPicPr>
        <p:blipFill>
          <a:blip r:embed="rId4" cstate="print"/>
          <a:srcRect/>
          <a:stretch>
            <a:fillRect/>
          </a:stretch>
        </p:blipFill>
        <p:spPr bwMode="auto">
          <a:xfrm>
            <a:off x="5943600" y="1447800"/>
            <a:ext cx="3196973" cy="2105025"/>
          </a:xfrm>
          <a:prstGeom prst="rect">
            <a:avLst/>
          </a:prstGeom>
          <a:noFill/>
          <a:ln w="9525">
            <a:noFill/>
            <a:miter lim="800000"/>
            <a:headEnd/>
            <a:tailEnd/>
          </a:ln>
        </p:spPr>
      </p:pic>
      <p:pic>
        <p:nvPicPr>
          <p:cNvPr id="55302" name="Picture 5"/>
          <p:cNvPicPr>
            <a:picLocks noChangeAspect="1" noChangeArrowheads="1"/>
          </p:cNvPicPr>
          <p:nvPr/>
        </p:nvPicPr>
        <p:blipFill>
          <a:blip r:embed="rId5" cstate="print"/>
          <a:srcRect/>
          <a:stretch>
            <a:fillRect/>
          </a:stretch>
        </p:blipFill>
        <p:spPr bwMode="auto">
          <a:xfrm>
            <a:off x="2286000" y="1447800"/>
            <a:ext cx="3281104" cy="2082239"/>
          </a:xfrm>
          <a:prstGeom prst="rect">
            <a:avLst/>
          </a:prstGeom>
          <a:noFill/>
          <a:ln w="9525">
            <a:noFill/>
            <a:miter lim="800000"/>
            <a:headEnd/>
            <a:tailEnd/>
          </a:ln>
        </p:spPr>
      </p:pic>
      <p:sp>
        <p:nvSpPr>
          <p:cNvPr id="55303" name="Text Box 6"/>
          <p:cNvSpPr txBox="1">
            <a:spLocks noChangeArrowheads="1"/>
          </p:cNvSpPr>
          <p:nvPr/>
        </p:nvSpPr>
        <p:spPr bwMode="auto">
          <a:xfrm>
            <a:off x="5619750" y="4000501"/>
            <a:ext cx="3743326" cy="2031325"/>
          </a:xfrm>
          <a:prstGeom prst="rect">
            <a:avLst/>
          </a:prstGeom>
          <a:noFill/>
          <a:ln w="9525">
            <a:noFill/>
            <a:miter lim="800000"/>
            <a:headEnd/>
            <a:tailEnd/>
          </a:ln>
        </p:spPr>
        <p:txBody>
          <a:bodyPr wrap="square">
            <a:spAutoFit/>
          </a:bodyPr>
          <a:lstStyle/>
          <a:p>
            <a:r>
              <a:rPr lang="ja-JP" altLang="en-US" sz="1400" dirty="0">
                <a:latin typeface="Arial" panose="020B0604020202020204" pitchFamily="34" charset="0"/>
                <a:ea typeface="ＭＳ Ｐゴシック" pitchFamily="34" charset="-128"/>
              </a:rPr>
              <a:t>“</a:t>
            </a:r>
            <a:r>
              <a:rPr lang="en-US" sz="1400" dirty="0">
                <a:latin typeface="Arial" panose="020B0604020202020204" pitchFamily="34" charset="0"/>
                <a:ea typeface="ＭＳ Ｐゴシック" pitchFamily="34" charset="-128"/>
              </a:rPr>
              <a:t>...The </a:t>
            </a:r>
            <a:r>
              <a:rPr lang="en-US" sz="1400" dirty="0">
                <a:solidFill>
                  <a:srgbClr val="C00000"/>
                </a:solidFill>
                <a:latin typeface="Arial" panose="020B0604020202020204" pitchFamily="34" charset="0"/>
                <a:ea typeface="ＭＳ Ｐゴシック" pitchFamily="34" charset="-128"/>
              </a:rPr>
              <a:t>worst flood since the memorable 1884 </a:t>
            </a:r>
            <a:r>
              <a:rPr lang="en-US" sz="1400" dirty="0">
                <a:latin typeface="Arial" panose="020B0604020202020204" pitchFamily="34" charset="0"/>
                <a:ea typeface="ＭＳ Ｐゴシック" pitchFamily="34" charset="-128"/>
              </a:rPr>
              <a:t>flood now holds sway in the Ohio valley. A new high water record has been established in Pittsburg, and though the mark of '84 was not passed at Wheeling the second flood stage to that destructive water will be attained here this morning. ..</a:t>
            </a:r>
            <a:r>
              <a:rPr lang="ja-JP" altLang="en-US" sz="1400" dirty="0">
                <a:latin typeface="Arial" panose="020B0604020202020204" pitchFamily="34" charset="0"/>
                <a:ea typeface="ＭＳ Ｐゴシック" pitchFamily="34" charset="-128"/>
              </a:rPr>
              <a:t>”</a:t>
            </a:r>
            <a:endParaRPr lang="en-US" sz="1400" dirty="0">
              <a:latin typeface="Arial" panose="020B0604020202020204" pitchFamily="34" charset="0"/>
              <a:ea typeface="ＭＳ Ｐゴシック" pitchFamily="34" charset="-128"/>
            </a:endParaRPr>
          </a:p>
          <a:p>
            <a:endParaRPr lang="en-US" sz="1400" dirty="0">
              <a:latin typeface="Arial" panose="020B0604020202020204" pitchFamily="34" charset="0"/>
              <a:ea typeface="ＭＳ Ｐゴシック" pitchFamily="34" charset="-128"/>
            </a:endParaRPr>
          </a:p>
          <a:p>
            <a:pPr algn="r"/>
            <a:r>
              <a:rPr lang="en-US" sz="1400" i="1" dirty="0">
                <a:latin typeface="Arial" panose="020B0604020202020204" pitchFamily="34" charset="0"/>
                <a:ea typeface="ＭＳ Ｐゴシック" pitchFamily="34" charset="-128"/>
              </a:rPr>
              <a:t>--</a:t>
            </a:r>
            <a:r>
              <a:rPr lang="en-US" sz="1400" b="1" i="1" dirty="0">
                <a:latin typeface="Arial" panose="020B0604020202020204" pitchFamily="34" charset="0"/>
                <a:ea typeface="ＭＳ Ｐゴシック" pitchFamily="34" charset="-128"/>
              </a:rPr>
              <a:t>The Intelligencer</a:t>
            </a:r>
            <a:r>
              <a:rPr lang="en-US" sz="1400" i="1" dirty="0">
                <a:latin typeface="Arial" panose="020B0604020202020204" pitchFamily="34" charset="0"/>
                <a:ea typeface="ＭＳ Ｐゴシック" pitchFamily="34" charset="-128"/>
              </a:rPr>
              <a:t>, March 15, </a:t>
            </a:r>
            <a:r>
              <a:rPr lang="en-US" sz="1400" i="1" dirty="0">
                <a:solidFill>
                  <a:srgbClr val="C00000"/>
                </a:solidFill>
                <a:latin typeface="Arial" panose="020B0604020202020204" pitchFamily="34" charset="0"/>
                <a:ea typeface="ＭＳ Ｐゴシック" pitchFamily="34" charset="-128"/>
              </a:rPr>
              <a:t>1907</a:t>
            </a:r>
            <a:r>
              <a:rPr lang="en-US" sz="1400" i="1" dirty="0">
                <a:latin typeface="Arial" panose="020B0604020202020204" pitchFamily="34" charset="0"/>
                <a:ea typeface="ＭＳ Ｐゴシック" pitchFamily="34" charset="-128"/>
              </a:rPr>
              <a:t>, p. 1</a:t>
            </a:r>
            <a:endParaRPr lang="en-US" sz="1400" dirty="0">
              <a:latin typeface="Arial" panose="020B0604020202020204" pitchFamily="34" charset="0"/>
              <a:ea typeface="ＭＳ Ｐゴシック" pitchFamily="34" charset="-128"/>
            </a:endParaRPr>
          </a:p>
        </p:txBody>
      </p:sp>
      <p:sp>
        <p:nvSpPr>
          <p:cNvPr id="7" name="Text Box 2">
            <a:extLst>
              <a:ext uri="{FF2B5EF4-FFF2-40B4-BE49-F238E27FC236}">
                <a16:creationId xmlns:a16="http://schemas.microsoft.com/office/drawing/2014/main" id="{1DE5E746-5431-47C7-9C27-66D215146E21}"/>
              </a:ext>
            </a:extLst>
          </p:cNvPr>
          <p:cNvSpPr txBox="1">
            <a:spLocks noChangeArrowheads="1"/>
          </p:cNvSpPr>
          <p:nvPr/>
        </p:nvSpPr>
        <p:spPr bwMode="auto">
          <a:xfrm>
            <a:off x="6038850" y="6197600"/>
            <a:ext cx="3272504" cy="307777"/>
          </a:xfrm>
          <a:prstGeom prst="rect">
            <a:avLst/>
          </a:prstGeom>
          <a:noFill/>
          <a:ln w="9525">
            <a:noFill/>
            <a:miter lim="800000"/>
            <a:headEnd/>
            <a:tailEnd/>
          </a:ln>
        </p:spPr>
        <p:txBody>
          <a:bodyPr wrap="square">
            <a:spAutoFit/>
          </a:bodyPr>
          <a:lstStyle/>
          <a:p>
            <a:pPr>
              <a:spcBef>
                <a:spcPct val="50000"/>
              </a:spcBef>
            </a:pPr>
            <a:r>
              <a:rPr lang="en-US" sz="1400" dirty="0">
                <a:latin typeface="Arial" panose="020B0604020202020204" pitchFamily="34" charset="0"/>
                <a:ea typeface="ＭＳ Ｐゴシック" pitchFamily="34" charset="-128"/>
                <a:cs typeface="Arial" panose="020B0604020202020204" pitchFamily="34" charset="0"/>
              </a:rPr>
              <a:t>(Source:  Tim Cohn, USGS)</a:t>
            </a:r>
          </a:p>
        </p:txBody>
      </p:sp>
      <p:sp>
        <p:nvSpPr>
          <p:cNvPr id="8" name="Slide Number Placeholder 3">
            <a:extLst>
              <a:ext uri="{FF2B5EF4-FFF2-40B4-BE49-F238E27FC236}">
                <a16:creationId xmlns:a16="http://schemas.microsoft.com/office/drawing/2014/main" id="{C2180410-B3BB-481D-B757-15CCD5C5B98C}"/>
              </a:ext>
            </a:extLst>
          </p:cNvPr>
          <p:cNvSpPr txBox="1">
            <a:spLocks/>
          </p:cNvSpPr>
          <p:nvPr/>
        </p:nvSpPr>
        <p:spPr bwMode="auto">
          <a:xfrm>
            <a:off x="8077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fontAlgn="base">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fld id="{CA6D07D2-CB11-4473-BE9C-31A0446ED786}" type="slidenum">
              <a:rPr lang="en-US"/>
              <a:pPr/>
              <a:t>46</a:t>
            </a:fld>
            <a:endParaRPr lang="en-US" dirty="0"/>
          </a:p>
        </p:txBody>
      </p:sp>
      <p:sp>
        <p:nvSpPr>
          <p:cNvPr id="2" name="Slide Number Placeholder 1">
            <a:extLst>
              <a:ext uri="{FF2B5EF4-FFF2-40B4-BE49-F238E27FC236}">
                <a16:creationId xmlns:a16="http://schemas.microsoft.com/office/drawing/2014/main" id="{59E709BF-C764-440B-9900-91EC9899288F}"/>
              </a:ext>
            </a:extLst>
          </p:cNvPr>
          <p:cNvSpPr>
            <a:spLocks noGrp="1"/>
          </p:cNvSpPr>
          <p:nvPr>
            <p:ph type="sldNum" sz="quarter" idx="12"/>
          </p:nvPr>
        </p:nvSpPr>
        <p:spPr/>
        <p:txBody>
          <a:bodyPr/>
          <a:lstStyle/>
          <a:p>
            <a:pPr>
              <a:defRPr/>
            </a:pPr>
            <a:fld id="{24CF824B-E288-4856-872F-755F424AC7A1}" type="slidenum">
              <a:rPr lang="en-US" smtClean="0"/>
              <a:pPr>
                <a:defRPr/>
              </a:pPr>
              <a:t>46</a:t>
            </a:fld>
            <a:endParaRPr lang="en-US"/>
          </a:p>
        </p:txBody>
      </p:sp>
    </p:spTree>
    <p:extLst>
      <p:ext uri="{BB962C8B-B14F-4D97-AF65-F5344CB8AC3E}">
        <p14:creationId xmlns:p14="http://schemas.microsoft.com/office/powerpoint/2010/main" val="18710220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2228850" y="161925"/>
            <a:ext cx="8153400" cy="990600"/>
          </a:xfrm>
        </p:spPr>
        <p:txBody>
          <a:bodyPr/>
          <a:lstStyle/>
          <a:p>
            <a:pPr eaLnBrk="1" hangingPunct="1">
              <a:defRPr/>
            </a:pPr>
            <a:r>
              <a:rPr lang="en-US" b="0" dirty="0"/>
              <a:t>Connecticut River, Hartford, CT</a:t>
            </a:r>
          </a:p>
        </p:txBody>
      </p:sp>
      <p:pic>
        <p:nvPicPr>
          <p:cNvPr id="54276" name="Picture 4" descr="photo (10).JPG"/>
          <p:cNvPicPr>
            <a:picLocks noChangeAspect="1"/>
          </p:cNvPicPr>
          <p:nvPr/>
        </p:nvPicPr>
        <p:blipFill>
          <a:blip r:embed="rId3" cstate="print"/>
          <a:srcRect/>
          <a:stretch>
            <a:fillRect/>
          </a:stretch>
        </p:blipFill>
        <p:spPr bwMode="auto">
          <a:xfrm>
            <a:off x="1152466" y="1567732"/>
            <a:ext cx="3276600" cy="245745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148805D3-3FF9-4078-83E3-72DE541D2C27}" type="slidenum">
              <a:rPr lang="en-US" smtClean="0"/>
              <a:pPr/>
              <a:t>47</a:t>
            </a:fld>
            <a:endParaRPr lang="en-US" dirty="0"/>
          </a:p>
        </p:txBody>
      </p:sp>
      <p:pic>
        <p:nvPicPr>
          <p:cNvPr id="54275" name="Picture 1" descr="photo (8).JPG"/>
          <p:cNvPicPr>
            <a:picLocks noChangeAspect="1"/>
          </p:cNvPicPr>
          <p:nvPr/>
        </p:nvPicPr>
        <p:blipFill>
          <a:blip r:embed="rId4" cstate="print"/>
          <a:srcRect l="3264" t="9698" r="13432" b="15385"/>
          <a:stretch>
            <a:fillRect/>
          </a:stretch>
        </p:blipFill>
        <p:spPr bwMode="auto">
          <a:xfrm>
            <a:off x="4532245" y="2408483"/>
            <a:ext cx="5991225" cy="4040188"/>
          </a:xfrm>
          <a:prstGeom prst="rect">
            <a:avLst/>
          </a:prstGeom>
          <a:noFill/>
          <a:ln w="9525">
            <a:noFill/>
            <a:miter lim="800000"/>
            <a:headEnd/>
            <a:tailEnd/>
          </a:ln>
        </p:spPr>
      </p:pic>
      <p:sp>
        <p:nvSpPr>
          <p:cNvPr id="6" name="Text Box 2">
            <a:extLst>
              <a:ext uri="{FF2B5EF4-FFF2-40B4-BE49-F238E27FC236}">
                <a16:creationId xmlns:a16="http://schemas.microsoft.com/office/drawing/2014/main" id="{4BC3FDBC-2B5C-4CC5-A336-CA644D7D47D0}"/>
              </a:ext>
            </a:extLst>
          </p:cNvPr>
          <p:cNvSpPr txBox="1">
            <a:spLocks noChangeArrowheads="1"/>
          </p:cNvSpPr>
          <p:nvPr/>
        </p:nvSpPr>
        <p:spPr bwMode="auto">
          <a:xfrm>
            <a:off x="1013626" y="6294783"/>
            <a:ext cx="3272504" cy="307777"/>
          </a:xfrm>
          <a:prstGeom prst="rect">
            <a:avLst/>
          </a:prstGeom>
          <a:noFill/>
          <a:ln w="9525">
            <a:noFill/>
            <a:miter lim="800000"/>
            <a:headEnd/>
            <a:tailEnd/>
          </a:ln>
        </p:spPr>
        <p:txBody>
          <a:bodyPr wrap="square">
            <a:spAutoFit/>
          </a:bodyPr>
          <a:lstStyle/>
          <a:p>
            <a:pPr>
              <a:spcBef>
                <a:spcPct val="50000"/>
              </a:spcBef>
            </a:pPr>
            <a:r>
              <a:rPr lang="en-US" sz="1400" dirty="0">
                <a:latin typeface="Arial" panose="020B0604020202020204" pitchFamily="34" charset="0"/>
                <a:ea typeface="ＭＳ Ｐゴシック" pitchFamily="34" charset="-128"/>
                <a:cs typeface="Arial" panose="020B0604020202020204" pitchFamily="34" charset="0"/>
              </a:rPr>
              <a:t>(Source:  John England)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12"/>
          </p:nvPr>
        </p:nvSpPr>
        <p:spPr>
          <a:xfrm>
            <a:off x="9063604" y="6266953"/>
            <a:ext cx="2540000" cy="457200"/>
          </a:xfrm>
        </p:spPr>
        <p:txBody>
          <a:bodyPr/>
          <a:lstStyle/>
          <a:p>
            <a:fld id="{468A23A5-F9F4-4630-8E02-772FE8D92F2C}" type="slidenum">
              <a:rPr lang="en-US" smtClean="0"/>
              <a:pPr/>
              <a:t>48</a:t>
            </a:fld>
            <a:endParaRPr lang="en-US" dirty="0"/>
          </a:p>
        </p:txBody>
      </p:sp>
      <p:sp>
        <p:nvSpPr>
          <p:cNvPr id="12" name="Title 8"/>
          <p:cNvSpPr txBox="1">
            <a:spLocks/>
          </p:cNvSpPr>
          <p:nvPr/>
        </p:nvSpPr>
        <p:spPr>
          <a:xfrm>
            <a:off x="3370216" y="274638"/>
            <a:ext cx="6840583" cy="1143000"/>
          </a:xfrm>
          <a:prstGeom prst="rect">
            <a:avLst/>
          </a:prstGeom>
        </p:spPr>
        <p:txBody>
          <a:bodyPr/>
          <a:lstStyle>
            <a:lvl1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Narrow" pitchFamily="34" charset="0"/>
              </a:defRPr>
            </a:lvl2pPr>
            <a:lvl3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Narrow" pitchFamily="34" charset="0"/>
              </a:defRPr>
            </a:lvl3pPr>
            <a:lvl4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Narrow" pitchFamily="34" charset="0"/>
              </a:defRPr>
            </a:lvl4pPr>
            <a:lvl5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Narrow" pitchFamily="34" charset="0"/>
              </a:defRPr>
            </a:lvl5pPr>
            <a:lvl6pPr marL="457200" algn="ctr" rtl="0" fontAlgn="base">
              <a:spcBef>
                <a:spcPct val="0"/>
              </a:spcBef>
              <a:spcAft>
                <a:spcPct val="0"/>
              </a:spcAft>
              <a:defRPr sz="4400">
                <a:solidFill>
                  <a:schemeClr val="bg1"/>
                </a:solidFill>
                <a:effectLst>
                  <a:outerShdw blurRad="38100" dist="38100" dir="2700000" algn="tl">
                    <a:srgbClr val="000000"/>
                  </a:outerShdw>
                </a:effectLst>
                <a:latin typeface="Arial Narrow" pitchFamily="34" charset="0"/>
              </a:defRPr>
            </a:lvl6pPr>
            <a:lvl7pPr marL="914400" algn="ctr" rtl="0" fontAlgn="base">
              <a:spcBef>
                <a:spcPct val="0"/>
              </a:spcBef>
              <a:spcAft>
                <a:spcPct val="0"/>
              </a:spcAft>
              <a:defRPr sz="4400">
                <a:solidFill>
                  <a:schemeClr val="bg1"/>
                </a:solidFill>
                <a:effectLst>
                  <a:outerShdw blurRad="38100" dist="38100" dir="2700000" algn="tl">
                    <a:srgbClr val="000000"/>
                  </a:outerShdw>
                </a:effectLst>
                <a:latin typeface="Arial Narrow" pitchFamily="34" charset="0"/>
              </a:defRPr>
            </a:lvl7pPr>
            <a:lvl8pPr marL="1371600" algn="ctr" rtl="0" fontAlgn="base">
              <a:spcBef>
                <a:spcPct val="0"/>
              </a:spcBef>
              <a:spcAft>
                <a:spcPct val="0"/>
              </a:spcAft>
              <a:defRPr sz="4400">
                <a:solidFill>
                  <a:schemeClr val="bg1"/>
                </a:solidFill>
                <a:effectLst>
                  <a:outerShdw blurRad="38100" dist="38100" dir="2700000" algn="tl">
                    <a:srgbClr val="000000"/>
                  </a:outerShdw>
                </a:effectLst>
                <a:latin typeface="Arial Narrow" pitchFamily="34" charset="0"/>
              </a:defRPr>
            </a:lvl8pPr>
            <a:lvl9pPr marL="1828800" algn="ctr" rtl="0" fontAlgn="base">
              <a:spcBef>
                <a:spcPct val="0"/>
              </a:spcBef>
              <a:spcAft>
                <a:spcPct val="0"/>
              </a:spcAft>
              <a:defRPr sz="4400">
                <a:solidFill>
                  <a:schemeClr val="bg1"/>
                </a:solidFill>
                <a:effectLst>
                  <a:outerShdw blurRad="38100" dist="38100" dir="2700000" algn="tl">
                    <a:srgbClr val="000000"/>
                  </a:outerShdw>
                </a:effectLst>
                <a:latin typeface="Arial Narrow" pitchFamily="34" charset="0"/>
              </a:defRPr>
            </a:lvl9pPr>
          </a:lstStyle>
          <a:p>
            <a:pPr algn="l"/>
            <a:r>
              <a:rPr lang="en-US" kern="0" dirty="0">
                <a:solidFill>
                  <a:schemeClr val="tx1"/>
                </a:solidFill>
                <a:effectLst/>
                <a:latin typeface="Calibri" panose="020F0502020204030204" pitchFamily="34" charset="0"/>
                <a:cs typeface="Calibri" panose="020F0502020204030204" pitchFamily="34" charset="0"/>
              </a:rPr>
              <a:t>Sources of Data</a:t>
            </a:r>
            <a:br>
              <a:rPr lang="en-US" kern="0" dirty="0">
                <a:solidFill>
                  <a:schemeClr val="tx1"/>
                </a:solidFill>
                <a:effectLst/>
                <a:latin typeface="Calibri" panose="020F0502020204030204" pitchFamily="34" charset="0"/>
                <a:cs typeface="Calibri" panose="020F0502020204030204" pitchFamily="34" charset="0"/>
              </a:rPr>
            </a:br>
            <a:r>
              <a:rPr lang="en-US" sz="2800" kern="0" dirty="0">
                <a:solidFill>
                  <a:schemeClr val="tx1"/>
                </a:solidFill>
                <a:effectLst/>
                <a:latin typeface="Calibri" panose="020F0502020204030204" pitchFamily="34" charset="0"/>
                <a:cs typeface="Calibri" panose="020F0502020204030204" pitchFamily="34" charset="0"/>
              </a:rPr>
              <a:t>Post Flood Reports</a:t>
            </a:r>
            <a:endParaRPr lang="en-US" kern="0" dirty="0">
              <a:solidFill>
                <a:schemeClr val="tx1"/>
              </a:solidFill>
              <a:effectLst/>
              <a:latin typeface="Calibri" panose="020F0502020204030204" pitchFamily="34" charset="0"/>
              <a:cs typeface="Calibri" panose="020F0502020204030204" pitchFamily="34" charset="0"/>
            </a:endParaRPr>
          </a:p>
        </p:txBody>
      </p:sp>
      <p:pic>
        <p:nvPicPr>
          <p:cNvPr id="13" name="Picture 12"/>
          <p:cNvPicPr>
            <a:picLocks noChangeAspect="1"/>
          </p:cNvPicPr>
          <p:nvPr/>
        </p:nvPicPr>
        <p:blipFill>
          <a:blip r:embed="rId3"/>
          <a:stretch>
            <a:fillRect/>
          </a:stretch>
        </p:blipFill>
        <p:spPr>
          <a:xfrm>
            <a:off x="8302371" y="1798400"/>
            <a:ext cx="2216728" cy="2438400"/>
          </a:xfrm>
          <a:prstGeom prst="rect">
            <a:avLst/>
          </a:prstGeom>
          <a:ln>
            <a:solidFill>
              <a:schemeClr val="tx1"/>
            </a:solidFill>
          </a:ln>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63782" y="699715"/>
            <a:ext cx="2119746" cy="2743200"/>
          </a:xfrm>
          <a:prstGeom prst="rect">
            <a:avLst/>
          </a:prstGeom>
          <a:ln>
            <a:solidFill>
              <a:schemeClr val="tx1"/>
            </a:solidFill>
          </a:ln>
        </p:spPr>
      </p:pic>
      <p:pic>
        <p:nvPicPr>
          <p:cNvPr id="15" name="Picture 14"/>
          <p:cNvPicPr>
            <a:picLocks noChangeAspect="1"/>
          </p:cNvPicPr>
          <p:nvPr/>
        </p:nvPicPr>
        <p:blipFill rotWithShape="1">
          <a:blip r:embed="rId5" cstate="print">
            <a:extLst>
              <a:ext uri="{28A0092B-C50C-407E-A947-70E740481C1C}">
                <a14:useLocalDpi xmlns:a14="http://schemas.microsoft.com/office/drawing/2010/main" val="0"/>
              </a:ext>
            </a:extLst>
          </a:blip>
          <a:srcRect l="8829" b="5840"/>
          <a:stretch/>
        </p:blipFill>
        <p:spPr>
          <a:xfrm>
            <a:off x="3291914" y="1524000"/>
            <a:ext cx="2071842" cy="2743200"/>
          </a:xfrm>
          <a:prstGeom prst="rect">
            <a:avLst/>
          </a:prstGeom>
          <a:ln>
            <a:solidFill>
              <a:schemeClr val="tx1"/>
            </a:solidFill>
          </a:ln>
        </p:spPr>
      </p:pic>
      <p:pic>
        <p:nvPicPr>
          <p:cNvPr id="16" name="Picture 15"/>
          <p:cNvPicPr>
            <a:picLocks noChangeAspect="1"/>
          </p:cNvPicPr>
          <p:nvPr/>
        </p:nvPicPr>
        <p:blipFill rotWithShape="1">
          <a:blip r:embed="rId6"/>
          <a:srcRect r="5852"/>
          <a:stretch/>
        </p:blipFill>
        <p:spPr>
          <a:xfrm>
            <a:off x="2020297" y="3962400"/>
            <a:ext cx="2199798" cy="2743200"/>
          </a:xfrm>
          <a:prstGeom prst="rect">
            <a:avLst/>
          </a:prstGeom>
        </p:spPr>
      </p:pic>
      <p:pic>
        <p:nvPicPr>
          <p:cNvPr id="17" name="Picture 16"/>
          <p:cNvPicPr>
            <a:picLocks noChangeAspect="1"/>
          </p:cNvPicPr>
          <p:nvPr/>
        </p:nvPicPr>
        <p:blipFill>
          <a:blip r:embed="rId7"/>
          <a:stretch>
            <a:fillRect/>
          </a:stretch>
        </p:blipFill>
        <p:spPr>
          <a:xfrm>
            <a:off x="5397609" y="2240280"/>
            <a:ext cx="2751637" cy="3474720"/>
          </a:xfrm>
          <a:prstGeom prst="rect">
            <a:avLst/>
          </a:prstGeom>
          <a:ln>
            <a:solidFill>
              <a:schemeClr val="tx1"/>
            </a:solidFill>
          </a:ln>
        </p:spPr>
      </p:pic>
      <p:pic>
        <p:nvPicPr>
          <p:cNvPr id="18" name="Picture 17"/>
          <p:cNvPicPr>
            <a:picLocks noChangeAspect="1"/>
          </p:cNvPicPr>
          <p:nvPr/>
        </p:nvPicPr>
        <p:blipFill>
          <a:blip r:embed="rId8"/>
          <a:stretch>
            <a:fillRect/>
          </a:stretch>
        </p:blipFill>
        <p:spPr>
          <a:xfrm>
            <a:off x="8302371" y="4305406"/>
            <a:ext cx="2769403" cy="2286000"/>
          </a:xfrm>
          <a:prstGeom prst="rect">
            <a:avLst/>
          </a:prstGeom>
          <a:ln>
            <a:solidFill>
              <a:schemeClr val="tx1"/>
            </a:solidFill>
          </a:ln>
        </p:spPr>
      </p:pic>
      <mc:AlternateContent xmlns:mc="http://schemas.openxmlformats.org/markup-compatibility/2006" xmlns:a14="http://schemas.microsoft.com/office/drawing/2010/main">
        <mc:Choice Requires="a14">
          <p:sp>
            <p:nvSpPr>
              <p:cNvPr id="19" name="TextBox 18"/>
              <p:cNvSpPr txBox="1"/>
              <p:nvPr/>
            </p:nvSpPr>
            <p:spPr>
              <a:xfrm>
                <a:off x="6629401" y="6129741"/>
                <a:ext cx="3799437" cy="461665"/>
              </a:xfrm>
              <a:prstGeom prst="rect">
                <a:avLst/>
              </a:prstGeom>
              <a:solidFill>
                <a:schemeClr val="bg1"/>
              </a:solid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https</m:t>
                      </m:r>
                      <m:r>
                        <a:rPr lang="en-US">
                          <a:latin typeface="Cambria Math" panose="02040503050406030204" pitchFamily="18" charset="0"/>
                        </a:rPr>
                        <m:t>://</m:t>
                      </m:r>
                      <m:r>
                        <m:rPr>
                          <m:sty m:val="p"/>
                        </m:rPr>
                        <a:rPr lang="en-US">
                          <a:latin typeface="Cambria Math" panose="02040503050406030204" pitchFamily="18" charset="0"/>
                        </a:rPr>
                        <m:t>pubs</m:t>
                      </m:r>
                      <m:r>
                        <a:rPr lang="en-US">
                          <a:latin typeface="Cambria Math" panose="02040503050406030204" pitchFamily="18" charset="0"/>
                        </a:rPr>
                        <m:t>.</m:t>
                      </m:r>
                      <m:r>
                        <m:rPr>
                          <m:sty m:val="p"/>
                        </m:rPr>
                        <a:rPr lang="en-US">
                          <a:latin typeface="Cambria Math" panose="02040503050406030204" pitchFamily="18" charset="0"/>
                        </a:rPr>
                        <m:t>er</m:t>
                      </m:r>
                      <m:r>
                        <a:rPr lang="en-US">
                          <a:latin typeface="Cambria Math" panose="02040503050406030204" pitchFamily="18" charset="0"/>
                        </a:rPr>
                        <m:t>.</m:t>
                      </m:r>
                      <m:r>
                        <m:rPr>
                          <m:sty m:val="p"/>
                        </m:rPr>
                        <a:rPr lang="en-US">
                          <a:latin typeface="Cambria Math" panose="02040503050406030204" pitchFamily="18" charset="0"/>
                        </a:rPr>
                        <m:t>usgs</m:t>
                      </m:r>
                      <m:r>
                        <a:rPr lang="en-US">
                          <a:latin typeface="Cambria Math" panose="02040503050406030204" pitchFamily="18" charset="0"/>
                        </a:rPr>
                        <m:t>.</m:t>
                      </m:r>
                      <m:r>
                        <m:rPr>
                          <m:sty m:val="p"/>
                        </m:rPr>
                        <a:rPr lang="en-US">
                          <a:latin typeface="Cambria Math" panose="02040503050406030204" pitchFamily="18" charset="0"/>
                        </a:rPr>
                        <m:t>gov</m:t>
                      </m:r>
                      <m:r>
                        <a:rPr lang="en-US">
                          <a:latin typeface="Cambria Math" panose="02040503050406030204" pitchFamily="18" charset="0"/>
                        </a:rPr>
                        <m:t>/</m:t>
                      </m:r>
                    </m:oMath>
                  </m:oMathPara>
                </a14:m>
                <a:endParaRPr lang="en-US" dirty="0">
                  <a:cs typeface="Times New Roman" panose="02020603050405020304" pitchFamily="18" charset="0"/>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6629401" y="6129741"/>
                <a:ext cx="3799437" cy="461665"/>
              </a:xfrm>
              <a:prstGeom prst="rect">
                <a:avLst/>
              </a:prstGeom>
              <a:blipFill>
                <a:blip r:embed="rId9"/>
                <a:stretch>
                  <a:fillRect b="-20000"/>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683886F8-8D11-4D5F-BD0B-0E8DC21BE1E9}"/>
              </a:ext>
            </a:extLst>
          </p:cNvPr>
          <p:cNvSpPr txBox="1"/>
          <p:nvPr/>
        </p:nvSpPr>
        <p:spPr>
          <a:xfrm>
            <a:off x="135172" y="6186115"/>
            <a:ext cx="1423284" cy="584775"/>
          </a:xfrm>
          <a:prstGeom prst="rect">
            <a:avLst/>
          </a:prstGeom>
          <a:noFill/>
        </p:spPr>
        <p:txBody>
          <a:bodyPr wrap="square" rtlCol="0">
            <a:spAutoFit/>
          </a:bodyPr>
          <a:lstStyle/>
          <a:p>
            <a:r>
              <a:rPr lang="en-US" sz="1600" dirty="0"/>
              <a:t>Source:    Mike Bartles</a:t>
            </a:r>
          </a:p>
        </p:txBody>
      </p:sp>
    </p:spTree>
    <p:extLst>
      <p:ext uri="{BB962C8B-B14F-4D97-AF65-F5344CB8AC3E}">
        <p14:creationId xmlns:p14="http://schemas.microsoft.com/office/powerpoint/2010/main" val="95564103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8"/>
          <p:cNvSpPr txBox="1">
            <a:spLocks/>
          </p:cNvSpPr>
          <p:nvPr/>
        </p:nvSpPr>
        <p:spPr>
          <a:xfrm>
            <a:off x="1981200" y="274638"/>
            <a:ext cx="8229600" cy="1143000"/>
          </a:xfrm>
          <a:prstGeom prst="rect">
            <a:avLst/>
          </a:prstGeom>
        </p:spPr>
        <p:txBody>
          <a:bodyPr/>
          <a:lstStyle>
            <a:lvl1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Narrow" pitchFamily="34" charset="0"/>
              </a:defRPr>
            </a:lvl2pPr>
            <a:lvl3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Narrow" pitchFamily="34" charset="0"/>
              </a:defRPr>
            </a:lvl3pPr>
            <a:lvl4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Narrow" pitchFamily="34" charset="0"/>
              </a:defRPr>
            </a:lvl4pPr>
            <a:lvl5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Narrow" pitchFamily="34" charset="0"/>
              </a:defRPr>
            </a:lvl5pPr>
            <a:lvl6pPr marL="457200" algn="ctr" rtl="0" fontAlgn="base">
              <a:spcBef>
                <a:spcPct val="0"/>
              </a:spcBef>
              <a:spcAft>
                <a:spcPct val="0"/>
              </a:spcAft>
              <a:defRPr sz="4400">
                <a:solidFill>
                  <a:schemeClr val="bg1"/>
                </a:solidFill>
                <a:effectLst>
                  <a:outerShdw blurRad="38100" dist="38100" dir="2700000" algn="tl">
                    <a:srgbClr val="000000"/>
                  </a:outerShdw>
                </a:effectLst>
                <a:latin typeface="Arial Narrow" pitchFamily="34" charset="0"/>
              </a:defRPr>
            </a:lvl6pPr>
            <a:lvl7pPr marL="914400" algn="ctr" rtl="0" fontAlgn="base">
              <a:spcBef>
                <a:spcPct val="0"/>
              </a:spcBef>
              <a:spcAft>
                <a:spcPct val="0"/>
              </a:spcAft>
              <a:defRPr sz="4400">
                <a:solidFill>
                  <a:schemeClr val="bg1"/>
                </a:solidFill>
                <a:effectLst>
                  <a:outerShdw blurRad="38100" dist="38100" dir="2700000" algn="tl">
                    <a:srgbClr val="000000"/>
                  </a:outerShdw>
                </a:effectLst>
                <a:latin typeface="Arial Narrow" pitchFamily="34" charset="0"/>
              </a:defRPr>
            </a:lvl7pPr>
            <a:lvl8pPr marL="1371600" algn="ctr" rtl="0" fontAlgn="base">
              <a:spcBef>
                <a:spcPct val="0"/>
              </a:spcBef>
              <a:spcAft>
                <a:spcPct val="0"/>
              </a:spcAft>
              <a:defRPr sz="4400">
                <a:solidFill>
                  <a:schemeClr val="bg1"/>
                </a:solidFill>
                <a:effectLst>
                  <a:outerShdw blurRad="38100" dist="38100" dir="2700000" algn="tl">
                    <a:srgbClr val="000000"/>
                  </a:outerShdw>
                </a:effectLst>
                <a:latin typeface="Arial Narrow" pitchFamily="34" charset="0"/>
              </a:defRPr>
            </a:lvl8pPr>
            <a:lvl9pPr marL="1828800" algn="ctr" rtl="0" fontAlgn="base">
              <a:spcBef>
                <a:spcPct val="0"/>
              </a:spcBef>
              <a:spcAft>
                <a:spcPct val="0"/>
              </a:spcAft>
              <a:defRPr sz="4400">
                <a:solidFill>
                  <a:schemeClr val="bg1"/>
                </a:solidFill>
                <a:effectLst>
                  <a:outerShdw blurRad="38100" dist="38100" dir="2700000" algn="tl">
                    <a:srgbClr val="000000"/>
                  </a:outerShdw>
                </a:effectLst>
                <a:latin typeface="Arial Narrow" pitchFamily="34" charset="0"/>
              </a:defRPr>
            </a:lvl9pPr>
          </a:lstStyle>
          <a:p>
            <a:r>
              <a:rPr lang="en-US" kern="0" dirty="0">
                <a:solidFill>
                  <a:schemeClr val="tx1"/>
                </a:solidFill>
                <a:effectLst/>
              </a:rPr>
              <a:t>Sources of Data    </a:t>
            </a:r>
            <a:r>
              <a:rPr lang="en-US" sz="2800" kern="0" dirty="0">
                <a:solidFill>
                  <a:schemeClr val="tx1"/>
                </a:solidFill>
                <a:effectLst/>
              </a:rPr>
              <a:t>Post Flood Reports</a:t>
            </a:r>
            <a:endParaRPr lang="en-US" kern="0" dirty="0">
              <a:solidFill>
                <a:schemeClr val="tx1"/>
              </a:solidFill>
              <a:effectLst/>
            </a:endParaRPr>
          </a:p>
        </p:txBody>
      </p:sp>
      <p:pic>
        <p:nvPicPr>
          <p:cNvPr id="20" name="Picture 19"/>
          <p:cNvPicPr>
            <a:picLocks noChangeAspect="1"/>
          </p:cNvPicPr>
          <p:nvPr/>
        </p:nvPicPr>
        <p:blipFill>
          <a:blip r:embed="rId3"/>
          <a:stretch>
            <a:fillRect/>
          </a:stretch>
        </p:blipFill>
        <p:spPr>
          <a:xfrm>
            <a:off x="3581400" y="4267200"/>
            <a:ext cx="5276190" cy="2419048"/>
          </a:xfrm>
          <a:prstGeom prst="rect">
            <a:avLst/>
          </a:prstGeom>
          <a:ln>
            <a:solidFill>
              <a:schemeClr val="tx1"/>
            </a:solidFill>
          </a:ln>
        </p:spPr>
      </p:pic>
      <p:sp>
        <p:nvSpPr>
          <p:cNvPr id="21" name="Rectangle 20"/>
          <p:cNvSpPr/>
          <p:nvPr/>
        </p:nvSpPr>
        <p:spPr>
          <a:xfrm>
            <a:off x="5486400" y="5954123"/>
            <a:ext cx="3276600" cy="228600"/>
          </a:xfrm>
          <a:prstGeom prst="rect">
            <a:avLst/>
          </a:prstGeom>
          <a:solidFill>
            <a:srgbClr val="FF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3681846" y="6182723"/>
            <a:ext cx="2642754" cy="228600"/>
          </a:xfrm>
          <a:prstGeom prst="rect">
            <a:avLst/>
          </a:prstGeom>
          <a:solidFill>
            <a:srgbClr val="FF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5105400" y="5039723"/>
            <a:ext cx="3566160" cy="228600"/>
          </a:xfrm>
          <a:prstGeom prst="rect">
            <a:avLst/>
          </a:prstGeom>
          <a:solidFill>
            <a:srgbClr val="FF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703320" y="5268323"/>
            <a:ext cx="1280160" cy="228600"/>
          </a:xfrm>
          <a:prstGeom prst="rect">
            <a:avLst/>
          </a:prstGeom>
          <a:solidFill>
            <a:srgbClr val="FF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p:cNvPicPr>
            <a:picLocks noChangeAspect="1"/>
          </p:cNvPicPr>
          <p:nvPr/>
        </p:nvPicPr>
        <p:blipFill>
          <a:blip r:embed="rId4"/>
          <a:stretch>
            <a:fillRect/>
          </a:stretch>
        </p:blipFill>
        <p:spPr>
          <a:xfrm>
            <a:off x="1919032" y="1130420"/>
            <a:ext cx="4079020" cy="3474720"/>
          </a:xfrm>
          <a:prstGeom prst="rect">
            <a:avLst/>
          </a:prstGeom>
          <a:ln>
            <a:solidFill>
              <a:schemeClr val="tx1"/>
            </a:solidFill>
          </a:ln>
        </p:spPr>
      </p:pic>
      <p:pic>
        <p:nvPicPr>
          <p:cNvPr id="26" name="Picture 25"/>
          <p:cNvPicPr>
            <a:picLocks noChangeAspect="1"/>
          </p:cNvPicPr>
          <p:nvPr/>
        </p:nvPicPr>
        <p:blipFill>
          <a:blip r:embed="rId5"/>
          <a:stretch>
            <a:fillRect/>
          </a:stretch>
        </p:blipFill>
        <p:spPr>
          <a:xfrm>
            <a:off x="6186233" y="1099940"/>
            <a:ext cx="4475911" cy="3474720"/>
          </a:xfrm>
          <a:prstGeom prst="rect">
            <a:avLst/>
          </a:prstGeom>
          <a:ln>
            <a:solidFill>
              <a:schemeClr val="tx1"/>
            </a:solidFill>
          </a:ln>
        </p:spPr>
      </p:pic>
      <p:sp>
        <p:nvSpPr>
          <p:cNvPr id="27" name="TextBox 26"/>
          <p:cNvSpPr txBox="1"/>
          <p:nvPr/>
        </p:nvSpPr>
        <p:spPr>
          <a:xfrm>
            <a:off x="3678213" y="1220629"/>
            <a:ext cx="4827860" cy="400110"/>
          </a:xfrm>
          <a:prstGeom prst="rect">
            <a:avLst/>
          </a:prstGeom>
          <a:solidFill>
            <a:schemeClr val="bg1"/>
          </a:solidFill>
        </p:spPr>
        <p:txBody>
          <a:bodyPr wrap="none" rtlCol="0">
            <a:spAutoFit/>
          </a:bodyPr>
          <a:lstStyle/>
          <a:p>
            <a:r>
              <a:rPr lang="en-US" sz="2000" b="1" dirty="0"/>
              <a:t>Pictures and Text Descriptions of Flooding</a:t>
            </a:r>
          </a:p>
        </p:txBody>
      </p:sp>
      <p:sp>
        <p:nvSpPr>
          <p:cNvPr id="13" name="TextBox 12">
            <a:extLst>
              <a:ext uri="{FF2B5EF4-FFF2-40B4-BE49-F238E27FC236}">
                <a16:creationId xmlns:a16="http://schemas.microsoft.com/office/drawing/2014/main" id="{7EBB6FEA-B5FF-463B-AB35-0D56128586B0}"/>
              </a:ext>
            </a:extLst>
          </p:cNvPr>
          <p:cNvSpPr txBox="1"/>
          <p:nvPr/>
        </p:nvSpPr>
        <p:spPr>
          <a:xfrm>
            <a:off x="10662144" y="6004635"/>
            <a:ext cx="1423284" cy="584775"/>
          </a:xfrm>
          <a:prstGeom prst="rect">
            <a:avLst/>
          </a:prstGeom>
          <a:noFill/>
        </p:spPr>
        <p:txBody>
          <a:bodyPr wrap="square" rtlCol="0">
            <a:spAutoFit/>
          </a:bodyPr>
          <a:lstStyle/>
          <a:p>
            <a:r>
              <a:rPr lang="en-US" sz="1600" dirty="0"/>
              <a:t>Source:    Mike Bartles</a:t>
            </a:r>
          </a:p>
        </p:txBody>
      </p:sp>
      <p:sp>
        <p:nvSpPr>
          <p:cNvPr id="2" name="Slide Number Placeholder 1">
            <a:extLst>
              <a:ext uri="{FF2B5EF4-FFF2-40B4-BE49-F238E27FC236}">
                <a16:creationId xmlns:a16="http://schemas.microsoft.com/office/drawing/2014/main" id="{55DF6229-5929-4EDA-BBD3-7AE8675EC0D3}"/>
              </a:ext>
            </a:extLst>
          </p:cNvPr>
          <p:cNvSpPr>
            <a:spLocks noGrp="1"/>
          </p:cNvSpPr>
          <p:nvPr>
            <p:ph type="sldNum" sz="quarter" idx="12"/>
          </p:nvPr>
        </p:nvSpPr>
        <p:spPr>
          <a:xfrm>
            <a:off x="7584085" y="6239571"/>
            <a:ext cx="2540000" cy="457200"/>
          </a:xfrm>
        </p:spPr>
        <p:txBody>
          <a:bodyPr/>
          <a:lstStyle/>
          <a:p>
            <a:pPr>
              <a:defRPr/>
            </a:pPr>
            <a:fld id="{28DFA736-7F57-425A-9EAC-BEA611CFAA2D}" type="slidenum">
              <a:rPr lang="en-US" smtClean="0"/>
              <a:pPr>
                <a:defRPr/>
              </a:pPr>
              <a:t>49</a:t>
            </a:fld>
            <a:endParaRPr lang="en-US"/>
          </a:p>
        </p:txBody>
      </p:sp>
      <p:sp>
        <p:nvSpPr>
          <p:cNvPr id="3" name="TextBox 2">
            <a:extLst>
              <a:ext uri="{FF2B5EF4-FFF2-40B4-BE49-F238E27FC236}">
                <a16:creationId xmlns:a16="http://schemas.microsoft.com/office/drawing/2014/main" id="{B3373BAD-3BF8-BE07-2086-43317446C191}"/>
              </a:ext>
            </a:extLst>
          </p:cNvPr>
          <p:cNvSpPr txBox="1"/>
          <p:nvPr/>
        </p:nvSpPr>
        <p:spPr>
          <a:xfrm>
            <a:off x="9126245" y="4851581"/>
            <a:ext cx="1914288" cy="461665"/>
          </a:xfrm>
          <a:prstGeom prst="rect">
            <a:avLst/>
          </a:prstGeom>
          <a:noFill/>
        </p:spPr>
        <p:txBody>
          <a:bodyPr wrap="square" rtlCol="0">
            <a:spAutoFit/>
          </a:bodyPr>
          <a:lstStyle/>
          <a:p>
            <a:r>
              <a:rPr lang="en-US" dirty="0"/>
              <a:t>March, 1936</a:t>
            </a:r>
          </a:p>
        </p:txBody>
      </p:sp>
    </p:spTree>
    <p:extLst>
      <p:ext uri="{BB962C8B-B14F-4D97-AF65-F5344CB8AC3E}">
        <p14:creationId xmlns:p14="http://schemas.microsoft.com/office/powerpoint/2010/main" val="1307117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3"/>
          <a:stretch>
            <a:fillRect/>
          </a:stretch>
        </p:blipFill>
        <p:spPr>
          <a:xfrm>
            <a:off x="5852275" y="3788821"/>
            <a:ext cx="4583266" cy="2375559"/>
          </a:xfrm>
          <a:prstGeom prst="rect">
            <a:avLst/>
          </a:prstGeom>
        </p:spPr>
      </p:pic>
      <p:sp>
        <p:nvSpPr>
          <p:cNvPr id="39938" name="Slide Number Placeholder 5"/>
          <p:cNvSpPr>
            <a:spLocks noGrp="1"/>
          </p:cNvSpPr>
          <p:nvPr>
            <p:ph type="sldNum" sz="quarter" idx="12"/>
          </p:nvPr>
        </p:nvSpPr>
        <p:spPr>
          <a:xfrm>
            <a:off x="9661427" y="6318209"/>
            <a:ext cx="1905000" cy="457200"/>
          </a:xfrm>
          <a:noFill/>
        </p:spPr>
        <p:txBody>
          <a:bodyPr/>
          <a:lstStyle/>
          <a:p>
            <a:fld id="{28B528B9-06C3-4A0E-A813-E460618777B8}" type="slidenum">
              <a:rPr lang="en-US" smtClean="0"/>
              <a:pPr/>
              <a:t>5</a:t>
            </a:fld>
            <a:endParaRPr lang="en-US" dirty="0"/>
          </a:p>
        </p:txBody>
      </p:sp>
      <p:sp>
        <p:nvSpPr>
          <p:cNvPr id="3075" name="Rectangle 3"/>
          <p:cNvSpPr>
            <a:spLocks noGrp="1" noChangeArrowheads="1"/>
          </p:cNvSpPr>
          <p:nvPr>
            <p:ph type="body" idx="1"/>
          </p:nvPr>
        </p:nvSpPr>
        <p:spPr>
          <a:xfrm>
            <a:off x="1469571" y="565603"/>
            <a:ext cx="3345426" cy="1247468"/>
          </a:xfrm>
        </p:spPr>
        <p:txBody>
          <a:bodyPr/>
          <a:lstStyle/>
          <a:p>
            <a:pPr marL="0" indent="0">
              <a:buNone/>
              <a:defRPr/>
            </a:pPr>
            <a:r>
              <a:rPr lang="en-US" dirty="0"/>
              <a:t>The gage record is missing the years    1980 – 1988</a:t>
            </a:r>
          </a:p>
          <a:p>
            <a:pPr marL="0" indent="0">
              <a:buNone/>
              <a:defRPr/>
            </a:pPr>
            <a:endParaRPr lang="en-US" b="1" i="1" dirty="0"/>
          </a:p>
        </p:txBody>
      </p:sp>
      <p:pic>
        <p:nvPicPr>
          <p:cNvPr id="10" name="Picture 9"/>
          <p:cNvPicPr>
            <a:picLocks noChangeAspect="1"/>
          </p:cNvPicPr>
          <p:nvPr/>
        </p:nvPicPr>
        <p:blipFill>
          <a:blip r:embed="rId4"/>
          <a:stretch>
            <a:fillRect/>
          </a:stretch>
        </p:blipFill>
        <p:spPr>
          <a:xfrm>
            <a:off x="5784924" y="269633"/>
            <a:ext cx="4581742" cy="2374037"/>
          </a:xfrm>
          <a:prstGeom prst="rect">
            <a:avLst/>
          </a:prstGeom>
        </p:spPr>
      </p:pic>
      <p:pic>
        <p:nvPicPr>
          <p:cNvPr id="11" name="Picture 10"/>
          <p:cNvPicPr>
            <a:picLocks noChangeAspect="1"/>
          </p:cNvPicPr>
          <p:nvPr/>
        </p:nvPicPr>
        <p:blipFill>
          <a:blip r:embed="rId5"/>
          <a:stretch>
            <a:fillRect/>
          </a:stretch>
        </p:blipFill>
        <p:spPr>
          <a:xfrm>
            <a:off x="1044855" y="3798654"/>
            <a:ext cx="3981007" cy="2375559"/>
          </a:xfrm>
          <a:prstGeom prst="rect">
            <a:avLst/>
          </a:prstGeom>
        </p:spPr>
      </p:pic>
      <p:sp>
        <p:nvSpPr>
          <p:cNvPr id="24" name="Rectangle 3"/>
          <p:cNvSpPr txBox="1">
            <a:spLocks noChangeArrowheads="1"/>
          </p:cNvSpPr>
          <p:nvPr/>
        </p:nvSpPr>
        <p:spPr bwMode="auto">
          <a:xfrm>
            <a:off x="1022207" y="2806129"/>
            <a:ext cx="3709450" cy="93898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a:solidFill>
                  <a:schemeClr val="tx1"/>
                </a:solidFill>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latin typeface="+mn-lt"/>
              </a:defRPr>
            </a:lvl2pPr>
            <a:lvl3pPr marL="1143000" indent="-228600" algn="l" rtl="0" fontAlgn="base">
              <a:spcBef>
                <a:spcPct val="20000"/>
              </a:spcBef>
              <a:spcAft>
                <a:spcPct val="0"/>
              </a:spcAft>
              <a:buChar char="•"/>
              <a:defRPr sz="2400">
                <a:solidFill>
                  <a:schemeClr val="tx1"/>
                </a:solidFill>
                <a:effectLst/>
                <a:latin typeface="+mn-lt"/>
              </a:defRPr>
            </a:lvl3pPr>
            <a:lvl4pPr marL="1600200" indent="-228600" algn="l" rtl="0" fontAlgn="base">
              <a:spcBef>
                <a:spcPct val="20000"/>
              </a:spcBef>
              <a:spcAft>
                <a:spcPct val="0"/>
              </a:spcAft>
              <a:buChar char="–"/>
              <a:defRPr sz="2000">
                <a:solidFill>
                  <a:schemeClr val="tx1"/>
                </a:solidFill>
                <a:effectLst/>
                <a:latin typeface="+mn-lt"/>
              </a:defRPr>
            </a:lvl4pPr>
            <a:lvl5pPr marL="2057400" indent="-228600" algn="l" rtl="0" fontAlgn="base">
              <a:spcBef>
                <a:spcPct val="20000"/>
              </a:spcBef>
              <a:spcAft>
                <a:spcPct val="0"/>
              </a:spcAft>
              <a:buChar char="»"/>
              <a:defRPr sz="2000">
                <a:solidFill>
                  <a:schemeClr val="tx1"/>
                </a:solidFill>
                <a:effectLst/>
                <a:latin typeface="+mn-lt"/>
              </a:defRPr>
            </a:lvl5pPr>
            <a:lvl6pPr marL="25146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9pPr>
          </a:lstStyle>
          <a:p>
            <a:pPr marL="0" indent="0">
              <a:buNone/>
              <a:defRPr/>
            </a:pPr>
            <a:r>
              <a:rPr lang="en-US" sz="2600" kern="0" dirty="0">
                <a:latin typeface="Calibri" panose="020F0502020204030204" pitchFamily="34" charset="0"/>
                <a:cs typeface="Calibri" panose="020F0502020204030204" pitchFamily="34" charset="0"/>
              </a:rPr>
              <a:t>Combine data into a single record for analysis</a:t>
            </a:r>
          </a:p>
          <a:p>
            <a:pPr marL="0" indent="0">
              <a:buNone/>
              <a:defRPr/>
            </a:pPr>
            <a:endParaRPr lang="en-US" sz="2600" kern="0" dirty="0">
              <a:latin typeface="Calibri" panose="020F0502020204030204" pitchFamily="34" charset="0"/>
              <a:cs typeface="Calibri" panose="020F0502020204030204" pitchFamily="34" charset="0"/>
            </a:endParaRPr>
          </a:p>
          <a:p>
            <a:pPr marL="0" indent="0">
              <a:buNone/>
              <a:defRPr/>
            </a:pPr>
            <a:endParaRPr lang="en-US" sz="2600" kern="0" dirty="0">
              <a:latin typeface="Calibri" panose="020F0502020204030204" pitchFamily="34" charset="0"/>
              <a:cs typeface="Calibri" panose="020F0502020204030204" pitchFamily="34" charset="0"/>
            </a:endParaRPr>
          </a:p>
          <a:p>
            <a:pPr marL="0" indent="0">
              <a:buNone/>
              <a:defRPr/>
            </a:pPr>
            <a:endParaRPr lang="en-US" sz="2600" b="1" i="1" kern="0" dirty="0">
              <a:latin typeface="Calibri" panose="020F0502020204030204" pitchFamily="34" charset="0"/>
              <a:cs typeface="Calibri" panose="020F0502020204030204" pitchFamily="34" charset="0"/>
            </a:endParaRPr>
          </a:p>
        </p:txBody>
      </p:sp>
      <p:sp>
        <p:nvSpPr>
          <p:cNvPr id="26" name="Rectangle 3"/>
          <p:cNvSpPr txBox="1">
            <a:spLocks noChangeArrowheads="1"/>
          </p:cNvSpPr>
          <p:nvPr/>
        </p:nvSpPr>
        <p:spPr bwMode="auto">
          <a:xfrm>
            <a:off x="6276496" y="2840541"/>
            <a:ext cx="4654985" cy="93898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a:solidFill>
                  <a:schemeClr val="tx1"/>
                </a:solidFill>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latin typeface="+mn-lt"/>
              </a:defRPr>
            </a:lvl2pPr>
            <a:lvl3pPr marL="1143000" indent="-228600" algn="l" rtl="0" fontAlgn="base">
              <a:spcBef>
                <a:spcPct val="20000"/>
              </a:spcBef>
              <a:spcAft>
                <a:spcPct val="0"/>
              </a:spcAft>
              <a:buChar char="•"/>
              <a:defRPr sz="2400">
                <a:solidFill>
                  <a:schemeClr val="tx1"/>
                </a:solidFill>
                <a:effectLst/>
                <a:latin typeface="+mn-lt"/>
              </a:defRPr>
            </a:lvl3pPr>
            <a:lvl4pPr marL="1600200" indent="-228600" algn="l" rtl="0" fontAlgn="base">
              <a:spcBef>
                <a:spcPct val="20000"/>
              </a:spcBef>
              <a:spcAft>
                <a:spcPct val="0"/>
              </a:spcAft>
              <a:buChar char="–"/>
              <a:defRPr sz="2000">
                <a:solidFill>
                  <a:schemeClr val="tx1"/>
                </a:solidFill>
                <a:effectLst/>
                <a:latin typeface="+mn-lt"/>
              </a:defRPr>
            </a:lvl4pPr>
            <a:lvl5pPr marL="2057400" indent="-228600" algn="l" rtl="0" fontAlgn="base">
              <a:spcBef>
                <a:spcPct val="20000"/>
              </a:spcBef>
              <a:spcAft>
                <a:spcPct val="0"/>
              </a:spcAft>
              <a:buChar char="»"/>
              <a:defRPr sz="2000">
                <a:solidFill>
                  <a:schemeClr val="tx1"/>
                </a:solidFill>
                <a:effectLst/>
                <a:latin typeface="+mn-lt"/>
              </a:defRPr>
            </a:lvl5pPr>
            <a:lvl6pPr marL="25146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9pPr>
          </a:lstStyle>
          <a:p>
            <a:pPr marL="0" indent="0">
              <a:buNone/>
              <a:defRPr/>
            </a:pPr>
            <a:r>
              <a:rPr lang="en-US" sz="2600" kern="0" dirty="0">
                <a:latin typeface="Calibri" panose="020F0502020204030204" pitchFamily="34" charset="0"/>
                <a:cs typeface="Calibri" panose="020F0502020204030204" pitchFamily="34" charset="0"/>
              </a:rPr>
              <a:t>Define a non-exceedance threshold for the missing years</a:t>
            </a:r>
          </a:p>
          <a:p>
            <a:pPr marL="0" indent="0">
              <a:buNone/>
              <a:defRPr/>
            </a:pPr>
            <a:endParaRPr lang="en-US" sz="2600" kern="0" dirty="0">
              <a:latin typeface="Calibri" panose="020F0502020204030204" pitchFamily="34" charset="0"/>
              <a:cs typeface="Calibri" panose="020F0502020204030204" pitchFamily="34" charset="0"/>
            </a:endParaRPr>
          </a:p>
          <a:p>
            <a:pPr marL="0" indent="0">
              <a:buNone/>
              <a:defRPr/>
            </a:pPr>
            <a:endParaRPr lang="en-US" sz="2600" kern="0" dirty="0">
              <a:latin typeface="Calibri" panose="020F0502020204030204" pitchFamily="34" charset="0"/>
              <a:cs typeface="Calibri" panose="020F0502020204030204" pitchFamily="34" charset="0"/>
            </a:endParaRPr>
          </a:p>
          <a:p>
            <a:pPr marL="0" indent="0">
              <a:buNone/>
              <a:defRPr/>
            </a:pPr>
            <a:endParaRPr lang="en-US" sz="2600" b="1" i="1" kern="0" dirty="0">
              <a:latin typeface="Calibri" panose="020F0502020204030204" pitchFamily="34" charset="0"/>
              <a:cs typeface="Calibri" panose="020F0502020204030204" pitchFamily="34" charset="0"/>
            </a:endParaRPr>
          </a:p>
        </p:txBody>
      </p:sp>
      <p:sp>
        <p:nvSpPr>
          <p:cNvPr id="22" name="TextBox 21"/>
          <p:cNvSpPr txBox="1"/>
          <p:nvPr/>
        </p:nvSpPr>
        <p:spPr>
          <a:xfrm>
            <a:off x="2130790" y="3907344"/>
            <a:ext cx="1042220" cy="461665"/>
          </a:xfrm>
          <a:prstGeom prst="rect">
            <a:avLst/>
          </a:prstGeom>
          <a:noFill/>
        </p:spPr>
        <p:txBody>
          <a:bodyPr wrap="square" rtlCol="0">
            <a:spAutoFit/>
          </a:bodyPr>
          <a:lstStyle/>
          <a:p>
            <a:r>
              <a:rPr lang="en-US" dirty="0">
                <a:solidFill>
                  <a:srgbClr val="00B050"/>
                </a:solidFill>
                <a:latin typeface="Arial" panose="020B0604020202020204" pitchFamily="34" charset="0"/>
                <a:cs typeface="Arial" panose="020B0604020202020204" pitchFamily="34" charset="0"/>
              </a:rPr>
              <a:t>B17B</a:t>
            </a:r>
          </a:p>
        </p:txBody>
      </p:sp>
      <p:sp>
        <p:nvSpPr>
          <p:cNvPr id="28" name="TextBox 27"/>
          <p:cNvSpPr txBox="1"/>
          <p:nvPr/>
        </p:nvSpPr>
        <p:spPr>
          <a:xfrm>
            <a:off x="6891556" y="3902427"/>
            <a:ext cx="1042220" cy="461665"/>
          </a:xfrm>
          <a:prstGeom prst="rect">
            <a:avLst/>
          </a:prstGeom>
          <a:noFill/>
        </p:spPr>
        <p:txBody>
          <a:bodyPr wrap="square" rtlCol="0">
            <a:spAutoFit/>
          </a:bodyPr>
          <a:lstStyle/>
          <a:p>
            <a:r>
              <a:rPr lang="en-US" dirty="0">
                <a:solidFill>
                  <a:srgbClr val="00B050"/>
                </a:solidFill>
                <a:latin typeface="Arial" panose="020B0604020202020204" pitchFamily="34" charset="0"/>
                <a:cs typeface="Arial" panose="020B0604020202020204" pitchFamily="34" charset="0"/>
              </a:rPr>
              <a:t>B17C</a:t>
            </a:r>
          </a:p>
        </p:txBody>
      </p:sp>
      <p:sp>
        <p:nvSpPr>
          <p:cNvPr id="25" name="Oval 24"/>
          <p:cNvSpPr/>
          <p:nvPr/>
        </p:nvSpPr>
        <p:spPr>
          <a:xfrm>
            <a:off x="8242941" y="82591"/>
            <a:ext cx="481782" cy="272353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31" name="Rectangle 3"/>
          <p:cNvSpPr txBox="1">
            <a:spLocks noChangeArrowheads="1"/>
          </p:cNvSpPr>
          <p:nvPr/>
        </p:nvSpPr>
        <p:spPr bwMode="auto">
          <a:xfrm>
            <a:off x="5104043" y="3017521"/>
            <a:ext cx="680881" cy="5850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a:solidFill>
                  <a:schemeClr val="tx1"/>
                </a:solidFill>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latin typeface="+mn-lt"/>
              </a:defRPr>
            </a:lvl2pPr>
            <a:lvl3pPr marL="1143000" indent="-228600" algn="l" rtl="0" fontAlgn="base">
              <a:spcBef>
                <a:spcPct val="20000"/>
              </a:spcBef>
              <a:spcAft>
                <a:spcPct val="0"/>
              </a:spcAft>
              <a:buChar char="•"/>
              <a:defRPr sz="2400">
                <a:solidFill>
                  <a:schemeClr val="tx1"/>
                </a:solidFill>
                <a:effectLst/>
                <a:latin typeface="+mn-lt"/>
              </a:defRPr>
            </a:lvl3pPr>
            <a:lvl4pPr marL="1600200" indent="-228600" algn="l" rtl="0" fontAlgn="base">
              <a:spcBef>
                <a:spcPct val="20000"/>
              </a:spcBef>
              <a:spcAft>
                <a:spcPct val="0"/>
              </a:spcAft>
              <a:buChar char="–"/>
              <a:defRPr sz="2000">
                <a:solidFill>
                  <a:schemeClr val="tx1"/>
                </a:solidFill>
                <a:effectLst/>
                <a:latin typeface="+mn-lt"/>
              </a:defRPr>
            </a:lvl4pPr>
            <a:lvl5pPr marL="2057400" indent="-228600" algn="l" rtl="0" fontAlgn="base">
              <a:spcBef>
                <a:spcPct val="20000"/>
              </a:spcBef>
              <a:spcAft>
                <a:spcPct val="0"/>
              </a:spcAft>
              <a:buChar char="»"/>
              <a:defRPr sz="2000">
                <a:solidFill>
                  <a:schemeClr val="tx1"/>
                </a:solidFill>
                <a:effectLst/>
                <a:latin typeface="+mn-lt"/>
              </a:defRPr>
            </a:lvl5pPr>
            <a:lvl6pPr marL="25146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9pPr>
          </a:lstStyle>
          <a:p>
            <a:pPr marL="0" indent="0">
              <a:buNone/>
              <a:defRPr/>
            </a:pPr>
            <a:r>
              <a:rPr lang="en-US" sz="2800" kern="0" dirty="0">
                <a:solidFill>
                  <a:schemeClr val="accent2"/>
                </a:solidFill>
                <a:latin typeface="Calibri" panose="020F0502020204030204" pitchFamily="34" charset="0"/>
              </a:rPr>
              <a:t>OR</a:t>
            </a:r>
          </a:p>
          <a:p>
            <a:pPr marL="0" indent="0">
              <a:buNone/>
              <a:defRPr/>
            </a:pPr>
            <a:endParaRPr lang="en-US" sz="2800" kern="0" dirty="0">
              <a:solidFill>
                <a:schemeClr val="accent2"/>
              </a:solidFill>
              <a:latin typeface="Calibri" panose="020F0502020204030204" pitchFamily="34" charset="0"/>
            </a:endParaRPr>
          </a:p>
          <a:p>
            <a:pPr marL="0" indent="0">
              <a:buNone/>
              <a:defRPr/>
            </a:pPr>
            <a:endParaRPr lang="en-US" sz="2800" b="1" i="1" kern="0" dirty="0">
              <a:solidFill>
                <a:schemeClr val="accent2"/>
              </a:solidFill>
              <a:latin typeface="Calibri" panose="020F0502020204030204" pitchFamily="34" charset="0"/>
            </a:endParaRPr>
          </a:p>
        </p:txBody>
      </p:sp>
      <p:sp>
        <p:nvSpPr>
          <p:cNvPr id="33" name="TextBox 32"/>
          <p:cNvSpPr txBox="1"/>
          <p:nvPr/>
        </p:nvSpPr>
        <p:spPr>
          <a:xfrm>
            <a:off x="5931599" y="6173679"/>
            <a:ext cx="5104465" cy="461665"/>
          </a:xfrm>
          <a:prstGeom prst="rect">
            <a:avLst/>
          </a:prstGeom>
          <a:noFill/>
        </p:spPr>
        <p:txBody>
          <a:bodyPr wrap="square" rtlCol="0">
            <a:spAutoFit/>
          </a:bodyPr>
          <a:lstStyle/>
          <a:p>
            <a:r>
              <a:rPr lang="en-US" dirty="0">
                <a:solidFill>
                  <a:srgbClr val="C00000"/>
                </a:solidFill>
                <a:latin typeface="Calibri" panose="020F0502020204030204" pitchFamily="34" charset="0"/>
                <a:cs typeface="Arial" panose="020B0604020202020204" pitchFamily="34" charset="0"/>
              </a:rPr>
              <a:t>Or, define perception range as (</a:t>
            </a:r>
            <a:r>
              <a:rPr lang="en-US" b="1" dirty="0">
                <a:solidFill>
                  <a:srgbClr val="C00000"/>
                </a:solidFill>
                <a:latin typeface="Cambria Math"/>
                <a:ea typeface="Cambria Math"/>
              </a:rPr>
              <a:t>∞</a:t>
            </a:r>
            <a:r>
              <a:rPr lang="en-US" dirty="0">
                <a:solidFill>
                  <a:srgbClr val="C00000"/>
                </a:solidFill>
                <a:latin typeface="Calibri" panose="020F0502020204030204" pitchFamily="34" charset="0"/>
                <a:cs typeface="Arial" panose="020B0604020202020204" pitchFamily="34" charset="0"/>
              </a:rPr>
              <a:t>, </a:t>
            </a:r>
            <a:r>
              <a:rPr lang="en-US" b="1" dirty="0">
                <a:solidFill>
                  <a:srgbClr val="C00000"/>
                </a:solidFill>
                <a:latin typeface="Cambria Math"/>
                <a:ea typeface="Cambria Math"/>
              </a:rPr>
              <a:t>∞</a:t>
            </a:r>
            <a:r>
              <a:rPr lang="en-US" dirty="0">
                <a:solidFill>
                  <a:srgbClr val="C00000"/>
                </a:solidFill>
                <a:latin typeface="Calibri" panose="020F0502020204030204" pitchFamily="34" charset="0"/>
                <a:cs typeface="Arial" panose="020B0604020202020204" pitchFamily="34" charset="0"/>
              </a:rPr>
              <a:t>)</a:t>
            </a:r>
          </a:p>
        </p:txBody>
      </p:sp>
      <p:sp>
        <p:nvSpPr>
          <p:cNvPr id="34" name="TextBox 33"/>
          <p:cNvSpPr txBox="1"/>
          <p:nvPr/>
        </p:nvSpPr>
        <p:spPr>
          <a:xfrm>
            <a:off x="8262604" y="4979060"/>
            <a:ext cx="1042220" cy="307777"/>
          </a:xfrm>
          <a:prstGeom prst="rect">
            <a:avLst/>
          </a:prstGeom>
          <a:noFill/>
        </p:spPr>
        <p:txBody>
          <a:bodyPr wrap="square" rtlCol="0">
            <a:spAutoFit/>
          </a:bodyPr>
          <a:lstStyle/>
          <a:p>
            <a:r>
              <a:rPr lang="en-US" sz="1400" dirty="0">
                <a:latin typeface="Calibri" panose="020F0502020204030204" pitchFamily="34" charset="0"/>
                <a:cs typeface="Arial" panose="020B0604020202020204" pitchFamily="34" charset="0"/>
              </a:rPr>
              <a:t>Q ≤ T</a:t>
            </a:r>
          </a:p>
        </p:txBody>
      </p:sp>
      <p:sp>
        <p:nvSpPr>
          <p:cNvPr id="35" name="TextBox 34"/>
          <p:cNvSpPr txBox="1"/>
          <p:nvPr/>
        </p:nvSpPr>
        <p:spPr>
          <a:xfrm>
            <a:off x="8100372" y="4536608"/>
            <a:ext cx="1042220" cy="307777"/>
          </a:xfrm>
          <a:prstGeom prst="rect">
            <a:avLst/>
          </a:prstGeom>
          <a:noFill/>
        </p:spPr>
        <p:txBody>
          <a:bodyPr wrap="square" rtlCol="0">
            <a:spAutoFit/>
          </a:bodyPr>
          <a:lstStyle/>
          <a:p>
            <a:r>
              <a:rPr lang="en-US" sz="1400" dirty="0">
                <a:latin typeface="Calibri" panose="020F0502020204030204" pitchFamily="34" charset="0"/>
                <a:cs typeface="Arial" panose="020B0604020202020204" pitchFamily="34" charset="0"/>
              </a:rPr>
              <a:t>Threshold T</a:t>
            </a:r>
          </a:p>
        </p:txBody>
      </p:sp>
    </p:spTree>
    <p:extLst>
      <p:ext uri="{BB962C8B-B14F-4D97-AF65-F5344CB8AC3E}">
        <p14:creationId xmlns:p14="http://schemas.microsoft.com/office/powerpoint/2010/main" val="10822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P spid="24" grpId="0"/>
      <p:bldP spid="26" grpId="0"/>
      <p:bldP spid="22" grpId="0"/>
      <p:bldP spid="28" grpId="0"/>
      <p:bldP spid="25" grpId="0" animBg="1"/>
      <p:bldP spid="31" grpId="0"/>
      <p:bldP spid="33" grpId="0"/>
      <p:bldP spid="34" grpId="0"/>
      <p:bldP spid="3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1"/>
            <a:ext cx="9144000" cy="1320800"/>
          </a:xfrm>
        </p:spPr>
        <p:txBody>
          <a:bodyPr anchor="ctr"/>
          <a:lstStyle/>
          <a:p>
            <a:pPr algn="ctr"/>
            <a:r>
              <a:rPr lang="en-US" sz="4400" dirty="0"/>
              <a:t>Historical flood data</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49488" y="1047752"/>
            <a:ext cx="4152899" cy="5537199"/>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2873" y="946152"/>
            <a:ext cx="4152899" cy="5537199"/>
          </a:xfrm>
          <a:prstGeom prst="rect">
            <a:avLst/>
          </a:prstGeom>
        </p:spPr>
      </p:pic>
      <p:sp>
        <p:nvSpPr>
          <p:cNvPr id="2" name="TextBox 1"/>
          <p:cNvSpPr txBox="1"/>
          <p:nvPr/>
        </p:nvSpPr>
        <p:spPr>
          <a:xfrm>
            <a:off x="8537121" y="2333319"/>
            <a:ext cx="793750" cy="4185761"/>
          </a:xfrm>
          <a:prstGeom prst="rect">
            <a:avLst/>
          </a:prstGeom>
          <a:noFill/>
        </p:spPr>
        <p:txBody>
          <a:bodyPr wrap="square" rtlCol="0">
            <a:spAutoFit/>
          </a:bodyPr>
          <a:lstStyle/>
          <a:p>
            <a:r>
              <a:rPr lang="en-US" sz="1800" dirty="0"/>
              <a:t>651</a:t>
            </a:r>
          </a:p>
          <a:p>
            <a:endParaRPr lang="en-US" sz="1200" dirty="0"/>
          </a:p>
          <a:p>
            <a:endParaRPr lang="en-US" sz="1200" dirty="0"/>
          </a:p>
          <a:p>
            <a:r>
              <a:rPr lang="en-US" sz="1800" dirty="0"/>
              <a:t>1993</a:t>
            </a:r>
          </a:p>
          <a:p>
            <a:endParaRPr lang="en-US" sz="2000" dirty="0"/>
          </a:p>
          <a:p>
            <a:r>
              <a:rPr lang="en-US" sz="1800" dirty="0"/>
              <a:t>1926</a:t>
            </a:r>
          </a:p>
          <a:p>
            <a:r>
              <a:rPr lang="en-US" sz="1800" dirty="0"/>
              <a:t>1985</a:t>
            </a:r>
          </a:p>
          <a:p>
            <a:endParaRPr lang="en-US" sz="2000" dirty="0"/>
          </a:p>
          <a:p>
            <a:endParaRPr lang="en-US" sz="2000" dirty="0"/>
          </a:p>
          <a:p>
            <a:endParaRPr lang="en-US" sz="2000" dirty="0"/>
          </a:p>
          <a:p>
            <a:r>
              <a:rPr lang="en-US" sz="1800" dirty="0"/>
              <a:t>1983</a:t>
            </a:r>
          </a:p>
          <a:p>
            <a:r>
              <a:rPr lang="en-US" sz="1800" dirty="0"/>
              <a:t>1955</a:t>
            </a:r>
          </a:p>
          <a:p>
            <a:r>
              <a:rPr lang="en-US" sz="1800" dirty="0"/>
              <a:t>1988</a:t>
            </a:r>
          </a:p>
          <a:p>
            <a:r>
              <a:rPr lang="en-US" sz="1800" dirty="0"/>
              <a:t>1970</a:t>
            </a:r>
          </a:p>
          <a:p>
            <a:endParaRPr lang="en-US" sz="1800" dirty="0"/>
          </a:p>
        </p:txBody>
      </p:sp>
      <p:sp>
        <p:nvSpPr>
          <p:cNvPr id="6" name="TextBox 5"/>
          <p:cNvSpPr txBox="1"/>
          <p:nvPr/>
        </p:nvSpPr>
        <p:spPr>
          <a:xfrm>
            <a:off x="1624388" y="5682016"/>
            <a:ext cx="3156000" cy="1200329"/>
          </a:xfrm>
          <a:prstGeom prst="rect">
            <a:avLst/>
          </a:prstGeom>
          <a:solidFill>
            <a:schemeClr val="bg1"/>
          </a:solidFill>
        </p:spPr>
        <p:txBody>
          <a:bodyPr wrap="square" rtlCol="0">
            <a:spAutoFit/>
          </a:bodyPr>
          <a:lstStyle/>
          <a:p>
            <a:pPr algn="ctr"/>
            <a:r>
              <a:rPr lang="en-US" dirty="0"/>
              <a:t>Rhine and </a:t>
            </a:r>
            <a:r>
              <a:rPr lang="en-US" dirty="0" err="1"/>
              <a:t>Moselle</a:t>
            </a:r>
            <a:r>
              <a:rPr lang="en-US" dirty="0"/>
              <a:t> Rivers</a:t>
            </a:r>
          </a:p>
          <a:p>
            <a:pPr algn="ctr"/>
            <a:r>
              <a:rPr lang="en-US" dirty="0"/>
              <a:t>Koblenz, Germany</a:t>
            </a:r>
          </a:p>
        </p:txBody>
      </p:sp>
      <p:sp>
        <p:nvSpPr>
          <p:cNvPr id="3" name="Slide Number Placeholder 2">
            <a:extLst>
              <a:ext uri="{FF2B5EF4-FFF2-40B4-BE49-F238E27FC236}">
                <a16:creationId xmlns:a16="http://schemas.microsoft.com/office/drawing/2014/main" id="{9272D47D-E951-4E48-B6EE-49BC95945FFA}"/>
              </a:ext>
            </a:extLst>
          </p:cNvPr>
          <p:cNvSpPr>
            <a:spLocks noGrp="1"/>
          </p:cNvSpPr>
          <p:nvPr>
            <p:ph type="sldNum" sz="quarter" idx="14"/>
          </p:nvPr>
        </p:nvSpPr>
        <p:spPr/>
        <p:txBody>
          <a:bodyPr/>
          <a:lstStyle/>
          <a:p>
            <a:fld id="{42D6254A-A357-4200-B73D-5001EDA92138}" type="slidenum">
              <a:rPr lang="en-US" smtClean="0"/>
              <a:pPr/>
              <a:t>50</a:t>
            </a:fld>
            <a:endParaRPr lang="en-US"/>
          </a:p>
        </p:txBody>
      </p:sp>
    </p:spTree>
    <p:extLst>
      <p:ext uri="{BB962C8B-B14F-4D97-AF65-F5344CB8AC3E}">
        <p14:creationId xmlns:p14="http://schemas.microsoft.com/office/powerpoint/2010/main" val="7776365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9321801" y="6248400"/>
            <a:ext cx="2540000" cy="457200"/>
          </a:xfrm>
        </p:spPr>
        <p:txBody>
          <a:bodyPr/>
          <a:lstStyle/>
          <a:p>
            <a:pPr algn="r">
              <a:defRPr/>
            </a:pPr>
            <a:fld id="{FF2031BD-0E64-4A86-9567-1E14D3ADF6F3}" type="slidenum">
              <a:rPr lang="en-US" smtClean="0"/>
              <a:pPr algn="r">
                <a:defRPr/>
              </a:pPr>
              <a:t>51</a:t>
            </a:fld>
            <a:endParaRPr lang="en-US" dirty="0"/>
          </a:p>
        </p:txBody>
      </p:sp>
      <p:pic>
        <p:nvPicPr>
          <p:cNvPr id="5" name="Picture 4"/>
          <p:cNvPicPr>
            <a:picLocks noChangeAspect="1"/>
          </p:cNvPicPr>
          <p:nvPr/>
        </p:nvPicPr>
        <p:blipFill rotWithShape="1">
          <a:blip r:embed="rId3"/>
          <a:srcRect l="13483" t="-2" r="-13483" b="21080"/>
          <a:stretch/>
        </p:blipFill>
        <p:spPr>
          <a:xfrm>
            <a:off x="1524001" y="-1"/>
            <a:ext cx="6781799" cy="5146831"/>
          </a:xfrm>
          <a:prstGeom prst="rect">
            <a:avLst/>
          </a:prstGeom>
        </p:spPr>
      </p:pic>
      <p:pic>
        <p:nvPicPr>
          <p:cNvPr id="6" name="Picture 5"/>
          <p:cNvPicPr>
            <a:picLocks noChangeAspect="1"/>
          </p:cNvPicPr>
          <p:nvPr/>
        </p:nvPicPr>
        <p:blipFill rotWithShape="1">
          <a:blip r:embed="rId4"/>
          <a:srcRect l="2504" r="1364" b="17924"/>
          <a:stretch/>
        </p:blipFill>
        <p:spPr>
          <a:xfrm>
            <a:off x="5090160" y="3000376"/>
            <a:ext cx="5577840" cy="3857625"/>
          </a:xfrm>
          <a:prstGeom prst="rect">
            <a:avLst/>
          </a:prstGeom>
        </p:spPr>
      </p:pic>
      <p:sp>
        <p:nvSpPr>
          <p:cNvPr id="7" name="TextBox 6"/>
          <p:cNvSpPr txBox="1"/>
          <p:nvPr/>
        </p:nvSpPr>
        <p:spPr>
          <a:xfrm>
            <a:off x="1619251" y="5210176"/>
            <a:ext cx="3133725" cy="830997"/>
          </a:xfrm>
          <a:prstGeom prst="rect">
            <a:avLst/>
          </a:prstGeom>
          <a:noFill/>
        </p:spPr>
        <p:txBody>
          <a:bodyPr wrap="square" rtlCol="0">
            <a:spAutoFit/>
          </a:bodyPr>
          <a:lstStyle/>
          <a:p>
            <a:r>
              <a:rPr lang="en-US" dirty="0"/>
              <a:t>Potomac River at Great Falls Park, VA</a:t>
            </a:r>
          </a:p>
        </p:txBody>
      </p:sp>
      <p:sp>
        <p:nvSpPr>
          <p:cNvPr id="8" name="TextBox 7"/>
          <p:cNvSpPr txBox="1"/>
          <p:nvPr/>
        </p:nvSpPr>
        <p:spPr>
          <a:xfrm>
            <a:off x="7762876" y="1793298"/>
            <a:ext cx="2828925" cy="1200329"/>
          </a:xfrm>
          <a:prstGeom prst="rect">
            <a:avLst/>
          </a:prstGeom>
          <a:noFill/>
        </p:spPr>
        <p:txBody>
          <a:bodyPr wrap="square" rtlCol="0">
            <a:spAutoFit/>
          </a:bodyPr>
          <a:lstStyle/>
          <a:p>
            <a:r>
              <a:rPr lang="en-US" dirty="0"/>
              <a:t>Crooked River near Prineville, OR, 1861 flood</a:t>
            </a:r>
          </a:p>
        </p:txBody>
      </p:sp>
      <p:sp>
        <p:nvSpPr>
          <p:cNvPr id="9" name="Text Box 2">
            <a:extLst>
              <a:ext uri="{FF2B5EF4-FFF2-40B4-BE49-F238E27FC236}">
                <a16:creationId xmlns:a16="http://schemas.microsoft.com/office/drawing/2014/main" id="{95456B67-4D68-42BA-AD6B-A914CEA4E679}"/>
              </a:ext>
            </a:extLst>
          </p:cNvPr>
          <p:cNvSpPr txBox="1">
            <a:spLocks noChangeArrowheads="1"/>
          </p:cNvSpPr>
          <p:nvPr/>
        </p:nvSpPr>
        <p:spPr bwMode="auto">
          <a:xfrm>
            <a:off x="1720454" y="6169223"/>
            <a:ext cx="2931318" cy="307777"/>
          </a:xfrm>
          <a:prstGeom prst="rect">
            <a:avLst/>
          </a:prstGeom>
          <a:noFill/>
          <a:ln w="9525">
            <a:noFill/>
            <a:miter lim="800000"/>
            <a:headEnd/>
            <a:tailEnd/>
          </a:ln>
        </p:spPr>
        <p:txBody>
          <a:bodyPr wrap="square">
            <a:spAutoFit/>
          </a:bodyPr>
          <a:lstStyle/>
          <a:p>
            <a:pPr>
              <a:spcBef>
                <a:spcPct val="50000"/>
              </a:spcBef>
            </a:pPr>
            <a:r>
              <a:rPr lang="en-US" sz="1400" dirty="0">
                <a:latin typeface="Arial" panose="020B0604020202020204" pitchFamily="34" charset="0"/>
                <a:ea typeface="ＭＳ Ｐゴシック" pitchFamily="34" charset="-128"/>
                <a:cs typeface="Arial" panose="020B0604020202020204" pitchFamily="34" charset="0"/>
              </a:rPr>
              <a:t>(Source:  John England, USBR)</a:t>
            </a:r>
          </a:p>
        </p:txBody>
      </p:sp>
    </p:spTree>
    <p:extLst>
      <p:ext uri="{BB962C8B-B14F-4D97-AF65-F5344CB8AC3E}">
        <p14:creationId xmlns:p14="http://schemas.microsoft.com/office/powerpoint/2010/main" val="177026453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43" name="Rectangle 11"/>
          <p:cNvSpPr>
            <a:spLocks noGrp="1" noChangeArrowheads="1"/>
          </p:cNvSpPr>
          <p:nvPr>
            <p:ph type="title"/>
          </p:nvPr>
        </p:nvSpPr>
        <p:spPr>
          <a:xfrm>
            <a:off x="1561283" y="244385"/>
            <a:ext cx="7772400" cy="1143000"/>
          </a:xfrm>
        </p:spPr>
        <p:txBody>
          <a:bodyPr/>
          <a:lstStyle/>
          <a:p>
            <a:pPr>
              <a:defRPr/>
            </a:pPr>
            <a:r>
              <a:rPr lang="en-US" dirty="0" err="1">
                <a:latin typeface="Times New Roman" charset="0"/>
                <a:ea typeface="ＭＳ Ｐゴシック" charset="0"/>
                <a:cs typeface="ＭＳ Ｐゴシック" charset="0"/>
              </a:rPr>
              <a:t>Paleoflood</a:t>
            </a:r>
            <a:r>
              <a:rPr lang="en-US" dirty="0">
                <a:latin typeface="Times New Roman" charset="0"/>
                <a:ea typeface="ＭＳ Ｐゴシック" charset="0"/>
                <a:cs typeface="ＭＳ Ｐゴシック" charset="0"/>
              </a:rPr>
              <a:t> Data Sources</a:t>
            </a:r>
          </a:p>
        </p:txBody>
      </p:sp>
      <p:sp>
        <p:nvSpPr>
          <p:cNvPr id="56324" name="Text Box 2"/>
          <p:cNvSpPr txBox="1">
            <a:spLocks noChangeArrowheads="1"/>
          </p:cNvSpPr>
          <p:nvPr/>
        </p:nvSpPr>
        <p:spPr bwMode="auto">
          <a:xfrm>
            <a:off x="3897956" y="5835179"/>
            <a:ext cx="5105400" cy="338138"/>
          </a:xfrm>
          <a:prstGeom prst="rect">
            <a:avLst/>
          </a:prstGeom>
          <a:noFill/>
          <a:ln w="9525">
            <a:noFill/>
            <a:miter lim="800000"/>
            <a:headEnd/>
            <a:tailEnd/>
          </a:ln>
        </p:spPr>
        <p:txBody>
          <a:bodyPr>
            <a:spAutoFit/>
          </a:bodyPr>
          <a:lstStyle/>
          <a:p>
            <a:pPr>
              <a:spcBef>
                <a:spcPct val="50000"/>
              </a:spcBef>
            </a:pPr>
            <a:r>
              <a:rPr lang="en-US" sz="1600" dirty="0">
                <a:solidFill>
                  <a:srgbClr val="C00000"/>
                </a:solidFill>
                <a:latin typeface="Arial Rounded MT Bold" pitchFamily="34" charset="0"/>
                <a:ea typeface="ＭＳ Ｐゴシック" pitchFamily="34" charset="-128"/>
              </a:rPr>
              <a:t>(Source:  Jarrett 1991, modified from Baker 1987)</a:t>
            </a:r>
          </a:p>
        </p:txBody>
      </p:sp>
      <p:grpSp>
        <p:nvGrpSpPr>
          <p:cNvPr id="2" name="Group 3"/>
          <p:cNvGrpSpPr>
            <a:grpSpLocks/>
          </p:cNvGrpSpPr>
          <p:nvPr/>
        </p:nvGrpSpPr>
        <p:grpSpPr bwMode="auto">
          <a:xfrm>
            <a:off x="1380308" y="1406435"/>
            <a:ext cx="7924800" cy="4419600"/>
            <a:chOff x="0" y="528"/>
            <a:chExt cx="5616" cy="2496"/>
          </a:xfrm>
        </p:grpSpPr>
        <p:pic>
          <p:nvPicPr>
            <p:cNvPr id="56326" name="Picture 4" descr="paleoflood"/>
            <p:cNvPicPr>
              <a:picLocks noChangeAspect="1" noChangeArrowheads="1"/>
            </p:cNvPicPr>
            <p:nvPr/>
          </p:nvPicPr>
          <p:blipFill>
            <a:blip r:embed="rId3" cstate="print"/>
            <a:srcRect b="12299"/>
            <a:stretch>
              <a:fillRect/>
            </a:stretch>
          </p:blipFill>
          <p:spPr bwMode="auto">
            <a:xfrm>
              <a:off x="0" y="528"/>
              <a:ext cx="5616" cy="2496"/>
            </a:xfrm>
            <a:prstGeom prst="rect">
              <a:avLst/>
            </a:prstGeom>
            <a:noFill/>
            <a:ln w="9525">
              <a:noFill/>
              <a:miter lim="800000"/>
              <a:headEnd/>
              <a:tailEnd/>
            </a:ln>
          </p:spPr>
        </p:pic>
        <p:sp>
          <p:nvSpPr>
            <p:cNvPr id="56327" name="Line 5"/>
            <p:cNvSpPr>
              <a:spLocks noChangeShapeType="1"/>
            </p:cNvSpPr>
            <p:nvPr/>
          </p:nvSpPr>
          <p:spPr bwMode="auto">
            <a:xfrm flipH="1">
              <a:off x="2688" y="1584"/>
              <a:ext cx="192" cy="288"/>
            </a:xfrm>
            <a:prstGeom prst="line">
              <a:avLst/>
            </a:prstGeom>
            <a:noFill/>
            <a:ln w="76200">
              <a:solidFill>
                <a:schemeClr val="accent2"/>
              </a:solidFill>
              <a:round/>
              <a:headEnd/>
              <a:tailEnd type="triangle" w="med" len="med"/>
            </a:ln>
          </p:spPr>
          <p:txBody>
            <a:bodyPr/>
            <a:lstStyle/>
            <a:p>
              <a:endParaRPr lang="en-US"/>
            </a:p>
          </p:txBody>
        </p:sp>
        <p:sp>
          <p:nvSpPr>
            <p:cNvPr id="56328" name="Text Box 6"/>
            <p:cNvSpPr txBox="1">
              <a:spLocks noChangeArrowheads="1"/>
            </p:cNvSpPr>
            <p:nvPr/>
          </p:nvSpPr>
          <p:spPr bwMode="auto">
            <a:xfrm>
              <a:off x="2544" y="1296"/>
              <a:ext cx="1680" cy="190"/>
            </a:xfrm>
            <a:prstGeom prst="rect">
              <a:avLst/>
            </a:prstGeom>
            <a:noFill/>
            <a:ln w="9525">
              <a:noFill/>
              <a:miter lim="800000"/>
              <a:headEnd/>
              <a:tailEnd/>
            </a:ln>
          </p:spPr>
          <p:txBody>
            <a:bodyPr>
              <a:spAutoFit/>
            </a:bodyPr>
            <a:lstStyle/>
            <a:p>
              <a:pPr algn="ctr">
                <a:spcBef>
                  <a:spcPct val="50000"/>
                </a:spcBef>
              </a:pPr>
              <a:r>
                <a:rPr lang="en-US" sz="1600">
                  <a:solidFill>
                    <a:schemeClr val="accent2"/>
                  </a:solidFill>
                  <a:latin typeface="Arial Rounded MT Bold" pitchFamily="34" charset="0"/>
                  <a:ea typeface="ＭＳ Ｐゴシック" pitchFamily="34" charset="-128"/>
                </a:rPr>
                <a:t>Paleoflood stage</a:t>
              </a:r>
              <a:endParaRPr lang="en-US" sz="2000" b="1">
                <a:solidFill>
                  <a:schemeClr val="accent2"/>
                </a:solidFill>
                <a:latin typeface="Arial Rounded MT Bold" pitchFamily="34" charset="0"/>
                <a:ea typeface="ＭＳ Ｐゴシック" pitchFamily="34" charset="-128"/>
              </a:endParaRPr>
            </a:p>
          </p:txBody>
        </p:sp>
        <p:sp>
          <p:nvSpPr>
            <p:cNvPr id="56329" name="Line 7"/>
            <p:cNvSpPr>
              <a:spLocks noChangeShapeType="1"/>
            </p:cNvSpPr>
            <p:nvPr/>
          </p:nvSpPr>
          <p:spPr bwMode="auto">
            <a:xfrm flipV="1">
              <a:off x="1344" y="2304"/>
              <a:ext cx="192" cy="336"/>
            </a:xfrm>
            <a:prstGeom prst="line">
              <a:avLst/>
            </a:prstGeom>
            <a:noFill/>
            <a:ln w="76200">
              <a:solidFill>
                <a:schemeClr val="accent2"/>
              </a:solidFill>
              <a:round/>
              <a:headEnd/>
              <a:tailEnd type="triangle" w="med" len="med"/>
            </a:ln>
          </p:spPr>
          <p:txBody>
            <a:bodyPr/>
            <a:lstStyle/>
            <a:p>
              <a:endParaRPr lang="en-US"/>
            </a:p>
          </p:txBody>
        </p:sp>
        <p:sp>
          <p:nvSpPr>
            <p:cNvPr id="56330" name="Line 8"/>
            <p:cNvSpPr>
              <a:spLocks noChangeShapeType="1"/>
            </p:cNvSpPr>
            <p:nvPr/>
          </p:nvSpPr>
          <p:spPr bwMode="auto">
            <a:xfrm>
              <a:off x="3936" y="1056"/>
              <a:ext cx="816" cy="720"/>
            </a:xfrm>
            <a:prstGeom prst="line">
              <a:avLst/>
            </a:prstGeom>
            <a:noFill/>
            <a:ln w="76200">
              <a:solidFill>
                <a:schemeClr val="accent2"/>
              </a:solidFill>
              <a:round/>
              <a:headEnd/>
              <a:tailEnd type="triangle" w="med" len="med"/>
            </a:ln>
          </p:spPr>
          <p:txBody>
            <a:bodyPr/>
            <a:lstStyle/>
            <a:p>
              <a:endParaRPr lang="en-US"/>
            </a:p>
          </p:txBody>
        </p:sp>
        <p:sp>
          <p:nvSpPr>
            <p:cNvPr id="56331" name="Text Box 9"/>
            <p:cNvSpPr txBox="1">
              <a:spLocks noChangeArrowheads="1"/>
            </p:cNvSpPr>
            <p:nvPr/>
          </p:nvSpPr>
          <p:spPr bwMode="auto">
            <a:xfrm>
              <a:off x="3120" y="624"/>
              <a:ext cx="1679" cy="328"/>
            </a:xfrm>
            <a:prstGeom prst="rect">
              <a:avLst/>
            </a:prstGeom>
            <a:noFill/>
            <a:ln w="9525">
              <a:noFill/>
              <a:miter lim="800000"/>
              <a:headEnd/>
              <a:tailEnd/>
            </a:ln>
          </p:spPr>
          <p:txBody>
            <a:bodyPr>
              <a:spAutoFit/>
            </a:bodyPr>
            <a:lstStyle/>
            <a:p>
              <a:pPr algn="ctr">
                <a:spcBef>
                  <a:spcPct val="50000"/>
                </a:spcBef>
              </a:pPr>
              <a:r>
                <a:rPr lang="en-US" sz="1600">
                  <a:solidFill>
                    <a:schemeClr val="accent2"/>
                  </a:solidFill>
                  <a:latin typeface="Arial Rounded MT Bold" pitchFamily="34" charset="0"/>
                  <a:ea typeface="ＭＳ Ｐゴシック" pitchFamily="34" charset="-128"/>
                </a:rPr>
                <a:t>Non-exceedence level (bound)</a:t>
              </a:r>
              <a:endParaRPr lang="en-US" sz="2000" b="1">
                <a:solidFill>
                  <a:schemeClr val="accent2"/>
                </a:solidFill>
                <a:latin typeface="Arial Rounded MT Bold" pitchFamily="34" charset="0"/>
                <a:ea typeface="ＭＳ Ｐゴシック" pitchFamily="34" charset="-128"/>
              </a:endParaRPr>
            </a:p>
          </p:txBody>
        </p:sp>
        <p:sp>
          <p:nvSpPr>
            <p:cNvPr id="56332" name="Text Box 10"/>
            <p:cNvSpPr txBox="1">
              <a:spLocks noChangeArrowheads="1"/>
            </p:cNvSpPr>
            <p:nvPr/>
          </p:nvSpPr>
          <p:spPr bwMode="auto">
            <a:xfrm>
              <a:off x="1055" y="2688"/>
              <a:ext cx="1345" cy="224"/>
            </a:xfrm>
            <a:prstGeom prst="rect">
              <a:avLst/>
            </a:prstGeom>
            <a:noFill/>
            <a:ln w="9525">
              <a:noFill/>
              <a:miter lim="800000"/>
              <a:headEnd/>
              <a:tailEnd/>
            </a:ln>
          </p:spPr>
          <p:txBody>
            <a:bodyPr>
              <a:spAutoFit/>
            </a:bodyPr>
            <a:lstStyle/>
            <a:p>
              <a:pPr algn="ctr">
                <a:spcBef>
                  <a:spcPct val="50000"/>
                </a:spcBef>
              </a:pPr>
              <a:r>
                <a:rPr lang="en-US" sz="1600">
                  <a:solidFill>
                    <a:schemeClr val="accent2"/>
                  </a:solidFill>
                  <a:latin typeface="Arial Rounded MT Bold" pitchFamily="34" charset="0"/>
                  <a:ea typeface="ＭＳ Ｐゴシック" pitchFamily="34" charset="-128"/>
                </a:rPr>
                <a:t>Threshold</a:t>
              </a:r>
              <a:r>
                <a:rPr lang="en-US" sz="2000" b="1">
                  <a:solidFill>
                    <a:schemeClr val="accent2"/>
                  </a:solidFill>
                  <a:latin typeface="Arial Rounded MT Bold" pitchFamily="34" charset="0"/>
                  <a:ea typeface="ＭＳ Ｐゴシック" pitchFamily="34" charset="-128"/>
                </a:rPr>
                <a:t> </a:t>
              </a:r>
              <a:r>
                <a:rPr lang="en-US" sz="1600">
                  <a:solidFill>
                    <a:schemeClr val="accent2"/>
                  </a:solidFill>
                  <a:latin typeface="Arial Rounded MT Bold" pitchFamily="34" charset="0"/>
                  <a:ea typeface="ＭＳ Ｐゴシック" pitchFamily="34" charset="-128"/>
                </a:rPr>
                <a:t>level</a:t>
              </a:r>
              <a:endParaRPr lang="en-US" sz="2000">
                <a:solidFill>
                  <a:schemeClr val="accent2"/>
                </a:solidFill>
                <a:latin typeface="Arial Rounded MT Bold" pitchFamily="34" charset="0"/>
                <a:ea typeface="ＭＳ Ｐゴシック" pitchFamily="34" charset="-128"/>
              </a:endParaRPr>
            </a:p>
          </p:txBody>
        </p:sp>
      </p:grpSp>
      <p:sp>
        <p:nvSpPr>
          <p:cNvPr id="3" name="Slide Number Placeholder 2">
            <a:extLst>
              <a:ext uri="{FF2B5EF4-FFF2-40B4-BE49-F238E27FC236}">
                <a16:creationId xmlns:a16="http://schemas.microsoft.com/office/drawing/2014/main" id="{1F77AA3A-E7A4-4CC4-84D3-0FF2E234E3C0}"/>
              </a:ext>
            </a:extLst>
          </p:cNvPr>
          <p:cNvSpPr>
            <a:spLocks noGrp="1"/>
          </p:cNvSpPr>
          <p:nvPr>
            <p:ph type="sldNum" sz="quarter" idx="12"/>
          </p:nvPr>
        </p:nvSpPr>
        <p:spPr/>
        <p:txBody>
          <a:bodyPr/>
          <a:lstStyle/>
          <a:p>
            <a:pPr>
              <a:defRPr/>
            </a:pPr>
            <a:fld id="{24CF824B-E288-4856-872F-755F424AC7A1}" type="slidenum">
              <a:rPr lang="en-US" smtClean="0"/>
              <a:pPr>
                <a:defRPr/>
              </a:pPr>
              <a:t>52</a:t>
            </a:fld>
            <a:endParaRPr lang="en-US"/>
          </a:p>
        </p:txBody>
      </p:sp>
    </p:spTree>
    <p:extLst>
      <p:ext uri="{BB962C8B-B14F-4D97-AF65-F5344CB8AC3E}">
        <p14:creationId xmlns:p14="http://schemas.microsoft.com/office/powerpoint/2010/main" val="39395455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4"/>
          <p:cNvPicPr>
            <a:picLocks noChangeAspect="1" noChangeArrowheads="1"/>
          </p:cNvPicPr>
          <p:nvPr/>
        </p:nvPicPr>
        <p:blipFill>
          <a:blip r:embed="rId3" cstate="print"/>
          <a:srcRect/>
          <a:stretch>
            <a:fillRect/>
          </a:stretch>
        </p:blipFill>
        <p:spPr bwMode="auto">
          <a:xfrm>
            <a:off x="2722564" y="1693863"/>
            <a:ext cx="6651625" cy="4476750"/>
          </a:xfrm>
          <a:prstGeom prst="rect">
            <a:avLst/>
          </a:prstGeom>
          <a:noFill/>
          <a:ln w="9525">
            <a:noFill/>
            <a:miter lim="800000"/>
            <a:headEnd/>
            <a:tailEnd/>
          </a:ln>
        </p:spPr>
      </p:pic>
      <p:sp>
        <p:nvSpPr>
          <p:cNvPr id="2" name="Title 1"/>
          <p:cNvSpPr>
            <a:spLocks noGrp="1"/>
          </p:cNvSpPr>
          <p:nvPr>
            <p:ph type="title"/>
          </p:nvPr>
        </p:nvSpPr>
        <p:spPr/>
        <p:txBody>
          <a:bodyPr/>
          <a:lstStyle/>
          <a:p>
            <a:pPr>
              <a:defRPr/>
            </a:pPr>
            <a:r>
              <a:rPr lang="en-US" dirty="0"/>
              <a:t>Example: High Outlier, Historical Info</a:t>
            </a:r>
          </a:p>
        </p:txBody>
      </p:sp>
      <p:sp>
        <p:nvSpPr>
          <p:cNvPr id="57348" name="Text Box 6"/>
          <p:cNvSpPr txBox="1">
            <a:spLocks noChangeArrowheads="1"/>
          </p:cNvSpPr>
          <p:nvPr/>
        </p:nvSpPr>
        <p:spPr bwMode="auto">
          <a:xfrm>
            <a:off x="5667376" y="2219326"/>
            <a:ext cx="3552825" cy="862013"/>
          </a:xfrm>
          <a:prstGeom prst="rect">
            <a:avLst/>
          </a:prstGeom>
          <a:noFill/>
          <a:ln w="9525">
            <a:noFill/>
            <a:miter lim="800000"/>
            <a:headEnd/>
            <a:tailEnd/>
          </a:ln>
        </p:spPr>
        <p:txBody>
          <a:bodyPr>
            <a:spAutoFit/>
          </a:bodyPr>
          <a:lstStyle/>
          <a:p>
            <a:pPr algn="ctr">
              <a:spcBef>
                <a:spcPct val="50000"/>
              </a:spcBef>
            </a:pPr>
            <a:r>
              <a:rPr lang="en-US" sz="2000" dirty="0">
                <a:latin typeface="Calibri" panose="020F0502020204030204" pitchFamily="34" charset="0"/>
              </a:rPr>
              <a:t>1933 – 2010 annual peaks</a:t>
            </a:r>
          </a:p>
          <a:p>
            <a:pPr algn="ctr">
              <a:spcBef>
                <a:spcPct val="50000"/>
              </a:spcBef>
            </a:pPr>
            <a:r>
              <a:rPr lang="en-US" sz="2000" dirty="0">
                <a:latin typeface="Calibri" panose="020F0502020204030204" pitchFamily="34" charset="0"/>
              </a:rPr>
              <a:t>78 years of data</a:t>
            </a:r>
          </a:p>
        </p:txBody>
      </p:sp>
      <p:sp>
        <p:nvSpPr>
          <p:cNvPr id="5" name="Slide Number Placeholder 4"/>
          <p:cNvSpPr>
            <a:spLocks noGrp="1"/>
          </p:cNvSpPr>
          <p:nvPr>
            <p:ph type="sldNum" sz="quarter" idx="12"/>
          </p:nvPr>
        </p:nvSpPr>
        <p:spPr/>
        <p:txBody>
          <a:bodyPr/>
          <a:lstStyle/>
          <a:p>
            <a:fld id="{FF5AC3BA-9626-4E65-8596-CD68326EEFDA}" type="slidenum">
              <a:rPr lang="en-US" smtClean="0"/>
              <a:pPr/>
              <a:t>53</a:t>
            </a:fld>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4"/>
          <p:cNvPicPr>
            <a:picLocks noChangeAspect="1" noChangeArrowheads="1"/>
          </p:cNvPicPr>
          <p:nvPr/>
        </p:nvPicPr>
        <p:blipFill>
          <a:blip r:embed="rId3" cstate="print"/>
          <a:srcRect/>
          <a:stretch>
            <a:fillRect/>
          </a:stretch>
        </p:blipFill>
        <p:spPr bwMode="auto">
          <a:xfrm>
            <a:off x="2727326" y="1695450"/>
            <a:ext cx="6651625" cy="4476750"/>
          </a:xfrm>
          <a:prstGeom prst="rect">
            <a:avLst/>
          </a:prstGeom>
          <a:noFill/>
          <a:ln w="9525">
            <a:noFill/>
            <a:miter lim="800000"/>
            <a:headEnd/>
            <a:tailEnd/>
          </a:ln>
        </p:spPr>
      </p:pic>
      <p:sp>
        <p:nvSpPr>
          <p:cNvPr id="2" name="Title 1"/>
          <p:cNvSpPr>
            <a:spLocks noGrp="1"/>
          </p:cNvSpPr>
          <p:nvPr>
            <p:ph type="title"/>
          </p:nvPr>
        </p:nvSpPr>
        <p:spPr/>
        <p:txBody>
          <a:bodyPr/>
          <a:lstStyle/>
          <a:p>
            <a:pPr>
              <a:defRPr/>
            </a:pPr>
            <a:r>
              <a:rPr lang="en-US" dirty="0"/>
              <a:t>Example: High Outlier, Historical Info</a:t>
            </a:r>
          </a:p>
        </p:txBody>
      </p:sp>
      <p:sp>
        <p:nvSpPr>
          <p:cNvPr id="5" name="Slide Number Placeholder 4"/>
          <p:cNvSpPr>
            <a:spLocks noGrp="1"/>
          </p:cNvSpPr>
          <p:nvPr>
            <p:ph type="sldNum" sz="quarter" idx="12"/>
          </p:nvPr>
        </p:nvSpPr>
        <p:spPr/>
        <p:txBody>
          <a:bodyPr/>
          <a:lstStyle/>
          <a:p>
            <a:fld id="{FF5AC3BA-9626-4E65-8596-CD68326EEFDA}" type="slidenum">
              <a:rPr lang="en-US" smtClean="0"/>
              <a:pPr/>
              <a:t>54</a:t>
            </a:fld>
            <a:endParaRPr lang="en-US"/>
          </a:p>
        </p:txBody>
      </p:sp>
      <p:sp>
        <p:nvSpPr>
          <p:cNvPr id="7" name="Text Box 6">
            <a:extLst>
              <a:ext uri="{FF2B5EF4-FFF2-40B4-BE49-F238E27FC236}">
                <a16:creationId xmlns:a16="http://schemas.microsoft.com/office/drawing/2014/main" id="{33085061-3995-4D1C-937A-97CA9F67E10B}"/>
              </a:ext>
            </a:extLst>
          </p:cNvPr>
          <p:cNvSpPr txBox="1">
            <a:spLocks noChangeArrowheads="1"/>
          </p:cNvSpPr>
          <p:nvPr/>
        </p:nvSpPr>
        <p:spPr bwMode="auto">
          <a:xfrm>
            <a:off x="5667376" y="2219326"/>
            <a:ext cx="3552825" cy="862013"/>
          </a:xfrm>
          <a:prstGeom prst="rect">
            <a:avLst/>
          </a:prstGeom>
          <a:noFill/>
          <a:ln w="9525">
            <a:noFill/>
            <a:miter lim="800000"/>
            <a:headEnd/>
            <a:tailEnd/>
          </a:ln>
        </p:spPr>
        <p:txBody>
          <a:bodyPr>
            <a:spAutoFit/>
          </a:bodyPr>
          <a:lstStyle/>
          <a:p>
            <a:pPr algn="ctr">
              <a:spcBef>
                <a:spcPct val="50000"/>
              </a:spcBef>
            </a:pPr>
            <a:r>
              <a:rPr lang="en-US" sz="2000" dirty="0">
                <a:latin typeface="Calibri" panose="020F0502020204030204" pitchFamily="34" charset="0"/>
              </a:rPr>
              <a:t>1933 – 2010 annual peaks</a:t>
            </a:r>
          </a:p>
          <a:p>
            <a:pPr algn="ctr">
              <a:spcBef>
                <a:spcPct val="50000"/>
              </a:spcBef>
            </a:pPr>
            <a:r>
              <a:rPr lang="en-US" sz="2000" dirty="0">
                <a:latin typeface="Calibri" panose="020F0502020204030204" pitchFamily="34" charset="0"/>
              </a:rPr>
              <a:t>78 years of data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p:cNvPicPr>
            <a:picLocks noChangeAspect="1" noChangeArrowheads="1"/>
          </p:cNvPicPr>
          <p:nvPr/>
        </p:nvPicPr>
        <p:blipFill>
          <a:blip r:embed="rId3" cstate="print"/>
          <a:srcRect/>
          <a:stretch>
            <a:fillRect/>
          </a:stretch>
        </p:blipFill>
        <p:spPr bwMode="auto">
          <a:xfrm>
            <a:off x="2408238" y="571501"/>
            <a:ext cx="7408862" cy="5865813"/>
          </a:xfrm>
          <a:prstGeom prst="rect">
            <a:avLst/>
          </a:prstGeom>
          <a:noFill/>
          <a:ln w="9525">
            <a:noFill/>
            <a:miter lim="800000"/>
            <a:headEnd/>
            <a:tailEnd/>
          </a:ln>
        </p:spPr>
      </p:pic>
      <p:grpSp>
        <p:nvGrpSpPr>
          <p:cNvPr id="2" name="Group 14"/>
          <p:cNvGrpSpPr>
            <a:grpSpLocks/>
          </p:cNvGrpSpPr>
          <p:nvPr/>
        </p:nvGrpSpPr>
        <p:grpSpPr bwMode="auto">
          <a:xfrm>
            <a:off x="6330952" y="1524001"/>
            <a:ext cx="4548188" cy="4106863"/>
            <a:chOff x="2920" y="960"/>
            <a:chExt cx="2865" cy="2587"/>
          </a:xfrm>
        </p:grpSpPr>
        <p:sp>
          <p:nvSpPr>
            <p:cNvPr id="59397" name="Line 7"/>
            <p:cNvSpPr>
              <a:spLocks noChangeShapeType="1"/>
            </p:cNvSpPr>
            <p:nvPr/>
          </p:nvSpPr>
          <p:spPr bwMode="auto">
            <a:xfrm flipV="1">
              <a:off x="3800" y="1200"/>
              <a:ext cx="624" cy="144"/>
            </a:xfrm>
            <a:prstGeom prst="line">
              <a:avLst/>
            </a:prstGeom>
            <a:noFill/>
            <a:ln w="12700">
              <a:solidFill>
                <a:srgbClr val="CC0000"/>
              </a:solidFill>
              <a:round/>
              <a:headEnd/>
              <a:tailEnd type="arrow" w="lg" len="lg"/>
            </a:ln>
          </p:spPr>
          <p:txBody>
            <a:bodyPr/>
            <a:lstStyle/>
            <a:p>
              <a:endParaRPr lang="en-US"/>
            </a:p>
          </p:txBody>
        </p:sp>
        <p:sp>
          <p:nvSpPr>
            <p:cNvPr id="59398" name="Text Box 8"/>
            <p:cNvSpPr txBox="1">
              <a:spLocks noChangeArrowheads="1"/>
            </p:cNvSpPr>
            <p:nvPr/>
          </p:nvSpPr>
          <p:spPr bwMode="auto">
            <a:xfrm>
              <a:off x="2920" y="1248"/>
              <a:ext cx="880" cy="252"/>
            </a:xfrm>
            <a:prstGeom prst="rect">
              <a:avLst/>
            </a:prstGeom>
            <a:solidFill>
              <a:schemeClr val="bg1"/>
            </a:solidFill>
            <a:ln w="9525">
              <a:noFill/>
              <a:miter lim="800000"/>
              <a:headEnd/>
              <a:tailEnd/>
            </a:ln>
          </p:spPr>
          <p:txBody>
            <a:bodyPr wrap="square">
              <a:spAutoFit/>
            </a:bodyPr>
            <a:lstStyle/>
            <a:p>
              <a:pPr>
                <a:spcBef>
                  <a:spcPct val="50000"/>
                </a:spcBef>
              </a:pPr>
              <a:r>
                <a:rPr lang="en-US" sz="2000" b="1" dirty="0">
                  <a:solidFill>
                    <a:srgbClr val="CC0000"/>
                  </a:solidFill>
                  <a:latin typeface="Calibri" panose="020F0502020204030204" pitchFamily="34" charset="0"/>
                </a:rPr>
                <a:t>1940 event</a:t>
              </a:r>
            </a:p>
          </p:txBody>
        </p:sp>
        <p:sp>
          <p:nvSpPr>
            <p:cNvPr id="59399" name="Text Box 11"/>
            <p:cNvSpPr txBox="1">
              <a:spLocks noChangeArrowheads="1"/>
            </p:cNvSpPr>
            <p:nvPr/>
          </p:nvSpPr>
          <p:spPr bwMode="auto">
            <a:xfrm>
              <a:off x="4603" y="960"/>
              <a:ext cx="1182" cy="834"/>
            </a:xfrm>
            <a:prstGeom prst="rect">
              <a:avLst/>
            </a:prstGeom>
            <a:solidFill>
              <a:schemeClr val="bg1"/>
            </a:solidFill>
            <a:ln w="9525">
              <a:noFill/>
              <a:miter lim="800000"/>
              <a:headEnd/>
              <a:tailEnd/>
            </a:ln>
          </p:spPr>
          <p:txBody>
            <a:bodyPr wrap="square">
              <a:spAutoFit/>
            </a:bodyPr>
            <a:lstStyle/>
            <a:p>
              <a:pPr>
                <a:spcBef>
                  <a:spcPct val="50000"/>
                </a:spcBef>
              </a:pPr>
              <a:r>
                <a:rPr lang="en-US" sz="2000" dirty="0">
                  <a:solidFill>
                    <a:srgbClr val="CC0000"/>
                  </a:solidFill>
                  <a:latin typeface="Calibri" panose="020F0502020204030204" pitchFamily="34" charset="0"/>
                </a:rPr>
                <a:t>empirical probability is largest in 78 </a:t>
              </a:r>
              <a:r>
                <a:rPr lang="en-US" sz="2000" dirty="0" err="1">
                  <a:solidFill>
                    <a:srgbClr val="CC0000"/>
                  </a:solidFill>
                  <a:latin typeface="Calibri" panose="020F0502020204030204" pitchFamily="34" charset="0"/>
                </a:rPr>
                <a:t>yrs</a:t>
              </a:r>
              <a:r>
                <a:rPr lang="en-US" sz="2000" dirty="0">
                  <a:solidFill>
                    <a:srgbClr val="CC0000"/>
                  </a:solidFill>
                  <a:latin typeface="Calibri" panose="020F0502020204030204" pitchFamily="34" charset="0"/>
                </a:rPr>
                <a:t>  = 1/79 = 1.3%</a:t>
              </a:r>
            </a:p>
          </p:txBody>
        </p:sp>
        <p:sp>
          <p:nvSpPr>
            <p:cNvPr id="59400" name="Line 13"/>
            <p:cNvSpPr>
              <a:spLocks noChangeShapeType="1"/>
            </p:cNvSpPr>
            <p:nvPr/>
          </p:nvSpPr>
          <p:spPr bwMode="auto">
            <a:xfrm>
              <a:off x="4476" y="1003"/>
              <a:ext cx="0" cy="2544"/>
            </a:xfrm>
            <a:prstGeom prst="line">
              <a:avLst/>
            </a:prstGeom>
            <a:noFill/>
            <a:ln w="12700">
              <a:solidFill>
                <a:srgbClr val="CC0000"/>
              </a:solidFill>
              <a:prstDash val="dash"/>
              <a:round/>
              <a:headEnd/>
              <a:tailEnd/>
            </a:ln>
          </p:spPr>
          <p:txBody>
            <a:bodyPr/>
            <a:lstStyle/>
            <a:p>
              <a:endParaRPr lang="en-US"/>
            </a:p>
          </p:txBody>
        </p:sp>
      </p:grpSp>
      <p:sp>
        <p:nvSpPr>
          <p:cNvPr id="32774" name="Text Box 6"/>
          <p:cNvSpPr txBox="1">
            <a:spLocks noChangeArrowheads="1"/>
          </p:cNvSpPr>
          <p:nvPr/>
        </p:nvSpPr>
        <p:spPr bwMode="auto">
          <a:xfrm>
            <a:off x="6877051" y="209551"/>
            <a:ext cx="3552825" cy="862013"/>
          </a:xfrm>
          <a:prstGeom prst="rect">
            <a:avLst/>
          </a:prstGeom>
          <a:noFill/>
          <a:ln w="9525">
            <a:noFill/>
            <a:miter lim="800000"/>
            <a:headEnd/>
            <a:tailEnd/>
          </a:ln>
          <a:effectLst/>
        </p:spPr>
        <p:txBody>
          <a:bodyPr>
            <a:spAutoFit/>
          </a:bodyPr>
          <a:lstStyle/>
          <a:p>
            <a:pPr algn="ctr">
              <a:spcBef>
                <a:spcPct val="50000"/>
              </a:spcBef>
              <a:defRPr/>
            </a:pPr>
            <a:r>
              <a:rPr lang="en-US" sz="2000" dirty="0">
                <a:latin typeface="Calibri" panose="020F0502020204030204" pitchFamily="34" charset="0"/>
              </a:rPr>
              <a:t>1933 – 2010 annual peaks</a:t>
            </a:r>
          </a:p>
          <a:p>
            <a:pPr algn="ctr">
              <a:spcBef>
                <a:spcPct val="50000"/>
              </a:spcBef>
              <a:defRPr/>
            </a:pPr>
            <a:r>
              <a:rPr lang="en-US" sz="2000" dirty="0">
                <a:latin typeface="Calibri" panose="020F0502020204030204" pitchFamily="34" charset="0"/>
              </a:rPr>
              <a:t>78 years of data</a:t>
            </a:r>
          </a:p>
        </p:txBody>
      </p:sp>
      <p:sp>
        <p:nvSpPr>
          <p:cNvPr id="9" name="Slide Number Placeholder 8"/>
          <p:cNvSpPr>
            <a:spLocks noGrp="1"/>
          </p:cNvSpPr>
          <p:nvPr>
            <p:ph type="sldNum" sz="quarter" idx="12"/>
          </p:nvPr>
        </p:nvSpPr>
        <p:spPr/>
        <p:txBody>
          <a:bodyPr/>
          <a:lstStyle/>
          <a:p>
            <a:fld id="{148805D3-3FF9-4078-83E3-72DE541D2C27}" type="slidenum">
              <a:rPr lang="en-US" smtClean="0"/>
              <a:pPr/>
              <a:t>55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p:cNvPicPr>
            <a:picLocks noChangeAspect="1" noChangeArrowheads="1"/>
          </p:cNvPicPr>
          <p:nvPr/>
        </p:nvPicPr>
        <p:blipFill>
          <a:blip r:embed="rId3" cstate="print"/>
          <a:srcRect/>
          <a:stretch>
            <a:fillRect/>
          </a:stretch>
        </p:blipFill>
        <p:spPr bwMode="auto">
          <a:xfrm>
            <a:off x="2408238" y="571501"/>
            <a:ext cx="7408862" cy="5865813"/>
          </a:xfrm>
          <a:prstGeom prst="rect">
            <a:avLst/>
          </a:prstGeom>
          <a:noFill/>
          <a:ln w="9525">
            <a:noFill/>
            <a:miter lim="800000"/>
            <a:headEnd/>
            <a:tailEnd/>
          </a:ln>
        </p:spPr>
      </p:pic>
      <p:grpSp>
        <p:nvGrpSpPr>
          <p:cNvPr id="2" name="Group 14"/>
          <p:cNvGrpSpPr>
            <a:grpSpLocks/>
          </p:cNvGrpSpPr>
          <p:nvPr/>
        </p:nvGrpSpPr>
        <p:grpSpPr bwMode="auto">
          <a:xfrm>
            <a:off x="6337304" y="1524001"/>
            <a:ext cx="4479928" cy="4106863"/>
            <a:chOff x="2924" y="960"/>
            <a:chExt cx="2822" cy="2587"/>
          </a:xfrm>
        </p:grpSpPr>
        <p:sp>
          <p:nvSpPr>
            <p:cNvPr id="59397" name="Line 7"/>
            <p:cNvSpPr>
              <a:spLocks noChangeShapeType="1"/>
            </p:cNvSpPr>
            <p:nvPr/>
          </p:nvSpPr>
          <p:spPr bwMode="auto">
            <a:xfrm flipV="1">
              <a:off x="3800" y="1200"/>
              <a:ext cx="624" cy="144"/>
            </a:xfrm>
            <a:prstGeom prst="line">
              <a:avLst/>
            </a:prstGeom>
            <a:noFill/>
            <a:ln w="12700">
              <a:solidFill>
                <a:srgbClr val="CC0000"/>
              </a:solidFill>
              <a:round/>
              <a:headEnd/>
              <a:tailEnd type="arrow" w="lg" len="lg"/>
            </a:ln>
          </p:spPr>
          <p:txBody>
            <a:bodyPr/>
            <a:lstStyle/>
            <a:p>
              <a:endParaRPr lang="en-US"/>
            </a:p>
          </p:txBody>
        </p:sp>
        <p:sp>
          <p:nvSpPr>
            <p:cNvPr id="59398" name="Text Box 8"/>
            <p:cNvSpPr txBox="1">
              <a:spLocks noChangeArrowheads="1"/>
            </p:cNvSpPr>
            <p:nvPr/>
          </p:nvSpPr>
          <p:spPr bwMode="auto">
            <a:xfrm>
              <a:off x="2924" y="1248"/>
              <a:ext cx="876" cy="252"/>
            </a:xfrm>
            <a:prstGeom prst="rect">
              <a:avLst/>
            </a:prstGeom>
            <a:solidFill>
              <a:schemeClr val="bg1"/>
            </a:solidFill>
            <a:ln w="9525">
              <a:noFill/>
              <a:miter lim="800000"/>
              <a:headEnd/>
              <a:tailEnd/>
            </a:ln>
          </p:spPr>
          <p:txBody>
            <a:bodyPr wrap="square">
              <a:spAutoFit/>
            </a:bodyPr>
            <a:lstStyle/>
            <a:p>
              <a:pPr>
                <a:spcBef>
                  <a:spcPct val="50000"/>
                </a:spcBef>
              </a:pPr>
              <a:r>
                <a:rPr lang="en-US" sz="2000" b="1" dirty="0">
                  <a:solidFill>
                    <a:srgbClr val="CC0000"/>
                  </a:solidFill>
                  <a:latin typeface="Calibri" panose="020F0502020204030204" pitchFamily="34" charset="0"/>
                </a:rPr>
                <a:t>1940 event</a:t>
              </a:r>
            </a:p>
          </p:txBody>
        </p:sp>
        <p:sp>
          <p:nvSpPr>
            <p:cNvPr id="59400" name="Line 13"/>
            <p:cNvSpPr>
              <a:spLocks noChangeShapeType="1"/>
            </p:cNvSpPr>
            <p:nvPr/>
          </p:nvSpPr>
          <p:spPr bwMode="auto">
            <a:xfrm>
              <a:off x="4476" y="1003"/>
              <a:ext cx="0" cy="2544"/>
            </a:xfrm>
            <a:prstGeom prst="line">
              <a:avLst/>
            </a:prstGeom>
            <a:noFill/>
            <a:ln w="12700">
              <a:solidFill>
                <a:srgbClr val="CC0000"/>
              </a:solidFill>
              <a:prstDash val="dash"/>
              <a:round/>
              <a:headEnd/>
              <a:tailEnd/>
            </a:ln>
          </p:spPr>
          <p:txBody>
            <a:bodyPr/>
            <a:lstStyle/>
            <a:p>
              <a:endParaRPr lang="en-US"/>
            </a:p>
          </p:txBody>
        </p:sp>
        <p:sp>
          <p:nvSpPr>
            <p:cNvPr id="59399" name="Text Box 11"/>
            <p:cNvSpPr txBox="1">
              <a:spLocks noChangeArrowheads="1"/>
            </p:cNvSpPr>
            <p:nvPr/>
          </p:nvSpPr>
          <p:spPr bwMode="auto">
            <a:xfrm>
              <a:off x="4603" y="960"/>
              <a:ext cx="1143" cy="834"/>
            </a:xfrm>
            <a:prstGeom prst="rect">
              <a:avLst/>
            </a:prstGeom>
            <a:solidFill>
              <a:schemeClr val="bg1"/>
            </a:solidFill>
            <a:ln w="9525">
              <a:noFill/>
              <a:miter lim="800000"/>
              <a:headEnd/>
              <a:tailEnd/>
            </a:ln>
          </p:spPr>
          <p:txBody>
            <a:bodyPr wrap="square">
              <a:spAutoFit/>
            </a:bodyPr>
            <a:lstStyle/>
            <a:p>
              <a:pPr>
                <a:spcBef>
                  <a:spcPct val="50000"/>
                </a:spcBef>
              </a:pPr>
              <a:r>
                <a:rPr lang="en-US" sz="2000" dirty="0">
                  <a:solidFill>
                    <a:srgbClr val="CC0000"/>
                  </a:solidFill>
                  <a:latin typeface="Calibri" panose="020F0502020204030204" pitchFamily="34" charset="0"/>
                </a:rPr>
                <a:t>empirical probability is largest in 78 yrs  = 1/79 = 1.3%</a:t>
              </a:r>
            </a:p>
          </p:txBody>
        </p:sp>
      </p:grpSp>
      <p:cxnSp>
        <p:nvCxnSpPr>
          <p:cNvPr id="11" name="Straight Connector 10"/>
          <p:cNvCxnSpPr/>
          <p:nvPr/>
        </p:nvCxnSpPr>
        <p:spPr>
          <a:xfrm>
            <a:off x="3571875" y="2650066"/>
            <a:ext cx="5467350"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
        <p:nvSpPr>
          <p:cNvPr id="32774" name="Text Box 6"/>
          <p:cNvSpPr txBox="1">
            <a:spLocks noChangeArrowheads="1"/>
          </p:cNvSpPr>
          <p:nvPr/>
        </p:nvSpPr>
        <p:spPr bwMode="auto">
          <a:xfrm>
            <a:off x="6877051" y="209551"/>
            <a:ext cx="3552825" cy="862013"/>
          </a:xfrm>
          <a:prstGeom prst="rect">
            <a:avLst/>
          </a:prstGeom>
          <a:noFill/>
          <a:ln w="9525">
            <a:noFill/>
            <a:miter lim="800000"/>
            <a:headEnd/>
            <a:tailEnd/>
          </a:ln>
          <a:effectLst/>
        </p:spPr>
        <p:txBody>
          <a:bodyPr>
            <a:spAutoFit/>
          </a:bodyPr>
          <a:lstStyle/>
          <a:p>
            <a:pPr algn="ctr">
              <a:spcBef>
                <a:spcPct val="50000"/>
              </a:spcBef>
              <a:defRPr/>
            </a:pPr>
            <a:r>
              <a:rPr lang="en-US" sz="2000" dirty="0">
                <a:latin typeface="Calibri" panose="020F0502020204030204" pitchFamily="34" charset="0"/>
              </a:rPr>
              <a:t>1933 – 2010 annual peaks</a:t>
            </a:r>
          </a:p>
          <a:p>
            <a:pPr algn="ctr">
              <a:spcBef>
                <a:spcPct val="50000"/>
              </a:spcBef>
              <a:defRPr/>
            </a:pPr>
            <a:r>
              <a:rPr lang="en-US" sz="2000" dirty="0">
                <a:latin typeface="Calibri" panose="020F0502020204030204" pitchFamily="34" charset="0"/>
              </a:rPr>
              <a:t>78 years of data</a:t>
            </a:r>
          </a:p>
        </p:txBody>
      </p:sp>
      <p:sp>
        <p:nvSpPr>
          <p:cNvPr id="9" name="TextBox 10"/>
          <p:cNvSpPr txBox="1">
            <a:spLocks noChangeArrowheads="1"/>
          </p:cNvSpPr>
          <p:nvPr/>
        </p:nvSpPr>
        <p:spPr bwMode="auto">
          <a:xfrm>
            <a:off x="3608659" y="2394479"/>
            <a:ext cx="2625725" cy="246062"/>
          </a:xfrm>
          <a:prstGeom prst="rect">
            <a:avLst/>
          </a:prstGeom>
          <a:solidFill>
            <a:schemeClr val="bg1"/>
          </a:solidFill>
          <a:ln w="9525">
            <a:noFill/>
            <a:miter lim="800000"/>
            <a:headEnd/>
            <a:tailEnd/>
          </a:ln>
        </p:spPr>
        <p:txBody>
          <a:bodyPr tIns="0" bIns="0">
            <a:spAutoFit/>
          </a:bodyPr>
          <a:lstStyle/>
          <a:p>
            <a:pPr algn="ctr"/>
            <a:r>
              <a:rPr lang="en-US" sz="1600" dirty="0">
                <a:solidFill>
                  <a:srgbClr val="008000"/>
                </a:solidFill>
                <a:latin typeface="Arial" pitchFamily="34" charset="0"/>
                <a:cs typeface="Arial" pitchFamily="34" charset="0"/>
              </a:rPr>
              <a:t>GB high outlier threshold</a:t>
            </a:r>
          </a:p>
        </p:txBody>
      </p:sp>
      <p:sp>
        <p:nvSpPr>
          <p:cNvPr id="19" name="Oval 18"/>
          <p:cNvSpPr/>
          <p:nvPr/>
        </p:nvSpPr>
        <p:spPr>
          <a:xfrm>
            <a:off x="8656199" y="1766382"/>
            <a:ext cx="282103" cy="291830"/>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12" name="Slide Number Placeholder 11"/>
          <p:cNvSpPr>
            <a:spLocks noGrp="1"/>
          </p:cNvSpPr>
          <p:nvPr>
            <p:ph type="sldNum" sz="quarter" idx="12"/>
          </p:nvPr>
        </p:nvSpPr>
        <p:spPr/>
        <p:txBody>
          <a:bodyPr/>
          <a:lstStyle/>
          <a:p>
            <a:fld id="{148805D3-3FF9-4078-83E3-72DE541D2C27}" type="slidenum">
              <a:rPr lang="en-US" smtClean="0"/>
              <a:pPr/>
              <a:t>56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p:cNvPicPr>
            <a:picLocks noChangeAspect="1" noChangeArrowheads="1"/>
          </p:cNvPicPr>
          <p:nvPr/>
        </p:nvPicPr>
        <p:blipFill>
          <a:blip r:embed="rId3" cstate="print"/>
          <a:srcRect/>
          <a:stretch>
            <a:fillRect/>
          </a:stretch>
        </p:blipFill>
        <p:spPr bwMode="auto">
          <a:xfrm>
            <a:off x="2416176" y="587375"/>
            <a:ext cx="7389813" cy="5848350"/>
          </a:xfrm>
          <a:prstGeom prst="rect">
            <a:avLst/>
          </a:prstGeom>
          <a:noFill/>
          <a:ln w="9525">
            <a:noFill/>
            <a:miter lim="800000"/>
            <a:headEnd/>
            <a:tailEnd/>
          </a:ln>
        </p:spPr>
      </p:pic>
      <p:sp>
        <p:nvSpPr>
          <p:cNvPr id="32774" name="Text Box 6"/>
          <p:cNvSpPr txBox="1">
            <a:spLocks noChangeArrowheads="1"/>
          </p:cNvSpPr>
          <p:nvPr/>
        </p:nvSpPr>
        <p:spPr bwMode="auto">
          <a:xfrm>
            <a:off x="6877051" y="209551"/>
            <a:ext cx="3552825" cy="862013"/>
          </a:xfrm>
          <a:prstGeom prst="rect">
            <a:avLst/>
          </a:prstGeom>
          <a:noFill/>
          <a:ln w="9525">
            <a:noFill/>
            <a:miter lim="800000"/>
            <a:headEnd/>
            <a:tailEnd/>
          </a:ln>
          <a:effectLst/>
        </p:spPr>
        <p:txBody>
          <a:bodyPr>
            <a:spAutoFit/>
          </a:bodyPr>
          <a:lstStyle/>
          <a:p>
            <a:pPr algn="ctr">
              <a:spcBef>
                <a:spcPct val="50000"/>
              </a:spcBef>
              <a:defRPr/>
            </a:pPr>
            <a:r>
              <a:rPr lang="en-US" sz="2000" dirty="0">
                <a:latin typeface="Calibri" panose="020F0502020204030204" pitchFamily="34" charset="0"/>
              </a:rPr>
              <a:t>1933 – 2010 annual peaks</a:t>
            </a:r>
          </a:p>
          <a:p>
            <a:pPr algn="ctr">
              <a:spcBef>
                <a:spcPct val="50000"/>
              </a:spcBef>
              <a:defRPr/>
            </a:pPr>
            <a:r>
              <a:rPr lang="en-US" sz="2000" dirty="0">
                <a:latin typeface="Calibri" panose="020F0502020204030204" pitchFamily="34" charset="0"/>
              </a:rPr>
              <a:t>78 years of data</a:t>
            </a:r>
          </a:p>
        </p:txBody>
      </p:sp>
      <p:sp>
        <p:nvSpPr>
          <p:cNvPr id="60420" name="Line 6"/>
          <p:cNvSpPr>
            <a:spLocks noChangeShapeType="1"/>
          </p:cNvSpPr>
          <p:nvPr/>
        </p:nvSpPr>
        <p:spPr bwMode="auto">
          <a:xfrm flipH="1" flipV="1">
            <a:off x="8212138" y="3157538"/>
            <a:ext cx="381000" cy="1143000"/>
          </a:xfrm>
          <a:prstGeom prst="line">
            <a:avLst/>
          </a:prstGeom>
          <a:noFill/>
          <a:ln w="19050">
            <a:solidFill>
              <a:srgbClr val="FF33CC"/>
            </a:solidFill>
            <a:round/>
            <a:headEnd/>
            <a:tailEnd type="arrow" w="lg" len="lg"/>
          </a:ln>
        </p:spPr>
        <p:txBody>
          <a:bodyPr/>
          <a:lstStyle/>
          <a:p>
            <a:endParaRPr lang="en-US"/>
          </a:p>
        </p:txBody>
      </p:sp>
      <p:sp>
        <p:nvSpPr>
          <p:cNvPr id="60421" name="Text Box 7"/>
          <p:cNvSpPr txBox="1">
            <a:spLocks noChangeArrowheads="1"/>
          </p:cNvSpPr>
          <p:nvPr/>
        </p:nvSpPr>
        <p:spPr bwMode="auto">
          <a:xfrm>
            <a:off x="8135938" y="4300538"/>
            <a:ext cx="1600200" cy="336550"/>
          </a:xfrm>
          <a:prstGeom prst="rect">
            <a:avLst/>
          </a:prstGeom>
          <a:solidFill>
            <a:schemeClr val="bg1"/>
          </a:solidFill>
          <a:ln w="9525">
            <a:noFill/>
            <a:miter lim="800000"/>
            <a:headEnd/>
            <a:tailEnd/>
          </a:ln>
        </p:spPr>
        <p:txBody>
          <a:bodyPr>
            <a:spAutoFit/>
          </a:bodyPr>
          <a:lstStyle/>
          <a:p>
            <a:pPr>
              <a:spcBef>
                <a:spcPct val="50000"/>
              </a:spcBef>
            </a:pPr>
            <a:r>
              <a:rPr lang="en-US" sz="1600" b="1" dirty="0" err="1">
                <a:solidFill>
                  <a:srgbClr val="FF33CC"/>
                </a:solidFill>
                <a:latin typeface="Calibri" panose="020F0502020204030204" pitchFamily="34" charset="0"/>
              </a:rPr>
              <a:t>LogPearson</a:t>
            </a:r>
            <a:r>
              <a:rPr lang="en-US" sz="1600" b="1" dirty="0">
                <a:solidFill>
                  <a:srgbClr val="FF33CC"/>
                </a:solidFill>
                <a:latin typeface="Calibri" panose="020F0502020204030204" pitchFamily="34" charset="0"/>
              </a:rPr>
              <a:t> III fit</a:t>
            </a:r>
          </a:p>
        </p:txBody>
      </p:sp>
      <p:sp>
        <p:nvSpPr>
          <p:cNvPr id="60422" name="Text Box 8"/>
          <p:cNvSpPr txBox="1">
            <a:spLocks noChangeArrowheads="1"/>
          </p:cNvSpPr>
          <p:nvPr/>
        </p:nvSpPr>
        <p:spPr bwMode="auto">
          <a:xfrm>
            <a:off x="8967788" y="2395538"/>
            <a:ext cx="862012" cy="304800"/>
          </a:xfrm>
          <a:prstGeom prst="rect">
            <a:avLst/>
          </a:prstGeom>
          <a:noFill/>
          <a:ln w="9525">
            <a:noFill/>
            <a:miter lim="800000"/>
            <a:headEnd/>
            <a:tailEnd/>
          </a:ln>
        </p:spPr>
        <p:txBody>
          <a:bodyPr>
            <a:spAutoFit/>
          </a:bodyPr>
          <a:lstStyle/>
          <a:p>
            <a:pPr>
              <a:spcBef>
                <a:spcPct val="50000"/>
              </a:spcBef>
            </a:pPr>
            <a:r>
              <a:rPr lang="en-US" sz="1400" b="1" dirty="0">
                <a:solidFill>
                  <a:srgbClr val="FF00FF"/>
                </a:solidFill>
                <a:latin typeface="Calibri" panose="020F0502020204030204" pitchFamily="34" charset="0"/>
              </a:rPr>
              <a:t>3382 </a:t>
            </a:r>
            <a:r>
              <a:rPr lang="en-US" sz="1400" b="1" dirty="0" err="1">
                <a:solidFill>
                  <a:srgbClr val="FF00FF"/>
                </a:solidFill>
                <a:latin typeface="Calibri" panose="020F0502020204030204" pitchFamily="34" charset="0"/>
              </a:rPr>
              <a:t>cfs</a:t>
            </a:r>
            <a:endParaRPr lang="en-US" sz="1400" b="1" dirty="0">
              <a:solidFill>
                <a:srgbClr val="FF00FF"/>
              </a:solidFill>
              <a:latin typeface="Calibri" panose="020F0502020204030204" pitchFamily="34" charset="0"/>
            </a:endParaRPr>
          </a:p>
        </p:txBody>
      </p:sp>
      <p:sp>
        <p:nvSpPr>
          <p:cNvPr id="60423" name="Line 9"/>
          <p:cNvSpPr>
            <a:spLocks noChangeShapeType="1"/>
          </p:cNvSpPr>
          <p:nvPr/>
        </p:nvSpPr>
        <p:spPr bwMode="auto">
          <a:xfrm>
            <a:off x="8728075" y="2579688"/>
            <a:ext cx="260350" cy="0"/>
          </a:xfrm>
          <a:prstGeom prst="line">
            <a:avLst/>
          </a:prstGeom>
          <a:noFill/>
          <a:ln w="9525">
            <a:solidFill>
              <a:srgbClr val="FF00FF"/>
            </a:solidFill>
            <a:round/>
            <a:headEnd/>
            <a:tailEnd/>
          </a:ln>
        </p:spPr>
        <p:txBody>
          <a:bodyPr/>
          <a:lstStyle/>
          <a:p>
            <a:endParaRPr lang="en-US">
              <a:solidFill>
                <a:srgbClr val="FF00FF"/>
              </a:solidFill>
            </a:endParaRPr>
          </a:p>
        </p:txBody>
      </p:sp>
      <p:sp>
        <p:nvSpPr>
          <p:cNvPr id="60424" name="TextBox 10"/>
          <p:cNvSpPr txBox="1">
            <a:spLocks noChangeArrowheads="1"/>
          </p:cNvSpPr>
          <p:nvPr/>
        </p:nvSpPr>
        <p:spPr bwMode="auto">
          <a:xfrm>
            <a:off x="3647404" y="2395538"/>
            <a:ext cx="2625725" cy="246062"/>
          </a:xfrm>
          <a:prstGeom prst="rect">
            <a:avLst/>
          </a:prstGeom>
          <a:solidFill>
            <a:schemeClr val="bg1"/>
          </a:solidFill>
          <a:ln w="9525">
            <a:noFill/>
            <a:miter lim="800000"/>
            <a:headEnd/>
            <a:tailEnd/>
          </a:ln>
        </p:spPr>
        <p:txBody>
          <a:bodyPr tIns="0" bIns="0">
            <a:spAutoFit/>
          </a:bodyPr>
          <a:lstStyle/>
          <a:p>
            <a:pPr algn="ctr"/>
            <a:r>
              <a:rPr lang="en-US" sz="1600" dirty="0">
                <a:solidFill>
                  <a:srgbClr val="008000"/>
                </a:solidFill>
                <a:latin typeface="Arial" pitchFamily="34" charset="0"/>
                <a:cs typeface="Arial" pitchFamily="34" charset="0"/>
              </a:rPr>
              <a:t>GB high outlier threshold</a:t>
            </a:r>
          </a:p>
        </p:txBody>
      </p:sp>
      <p:sp>
        <p:nvSpPr>
          <p:cNvPr id="9" name="Slide Number Placeholder 8"/>
          <p:cNvSpPr>
            <a:spLocks noGrp="1"/>
          </p:cNvSpPr>
          <p:nvPr>
            <p:ph type="sldNum" sz="quarter" idx="12"/>
          </p:nvPr>
        </p:nvSpPr>
        <p:spPr/>
        <p:txBody>
          <a:bodyPr/>
          <a:lstStyle/>
          <a:p>
            <a:fld id="{148805D3-3FF9-4078-83E3-72DE541D2C27}" type="slidenum">
              <a:rPr lang="en-US" smtClean="0"/>
              <a:pPr/>
              <a:t>57</a:t>
            </a:fld>
            <a:endParaRPr lang="en-US"/>
          </a:p>
        </p:txBody>
      </p:sp>
      <p:cxnSp>
        <p:nvCxnSpPr>
          <p:cNvPr id="2" name="Straight Connector 1">
            <a:extLst>
              <a:ext uri="{FF2B5EF4-FFF2-40B4-BE49-F238E27FC236}">
                <a16:creationId xmlns:a16="http://schemas.microsoft.com/office/drawing/2014/main" id="{B3F99003-ADF0-8A69-E62E-028EBBF16A30}"/>
              </a:ext>
            </a:extLst>
          </p:cNvPr>
          <p:cNvCxnSpPr>
            <a:cxnSpLocks/>
          </p:cNvCxnSpPr>
          <p:nvPr/>
        </p:nvCxnSpPr>
        <p:spPr>
          <a:xfrm>
            <a:off x="3571875" y="2667000"/>
            <a:ext cx="6071658"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262B413C-E52B-FCAE-1395-7CFEF252C93C}"/>
              </a:ext>
            </a:extLst>
          </p:cNvPr>
          <p:cNvCxnSpPr>
            <a:cxnSpLocks/>
          </p:cNvCxnSpPr>
          <p:nvPr/>
        </p:nvCxnSpPr>
        <p:spPr>
          <a:xfrm>
            <a:off x="3571875" y="2650066"/>
            <a:ext cx="6071658"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Grp="1" noChangeArrowheads="1"/>
          </p:cNvSpPr>
          <p:nvPr>
            <p:ph type="body" idx="1"/>
          </p:nvPr>
        </p:nvSpPr>
        <p:spPr>
          <a:xfrm>
            <a:off x="1828800" y="802257"/>
            <a:ext cx="8382000" cy="4028507"/>
          </a:xfrm>
        </p:spPr>
        <p:txBody>
          <a:bodyPr/>
          <a:lstStyle/>
          <a:p>
            <a:pPr marL="0" indent="0">
              <a:buFontTx/>
              <a:buNone/>
              <a:defRPr/>
            </a:pPr>
            <a:r>
              <a:rPr lang="en-US" sz="2400" dirty="0"/>
              <a:t>The following are excerpts from a newspaper account of the 1940 flood:</a:t>
            </a:r>
          </a:p>
          <a:p>
            <a:pPr algn="ctr">
              <a:spcBef>
                <a:spcPts val="1800"/>
              </a:spcBef>
              <a:buNone/>
              <a:defRPr/>
            </a:pPr>
            <a:r>
              <a:rPr lang="en-US" sz="2400" dirty="0">
                <a:latin typeface="Times New Roman" panose="02020603050405020304" pitchFamily="18" charset="0"/>
                <a:cs typeface="Times New Roman" panose="02020603050405020304" pitchFamily="18" charset="0"/>
              </a:rPr>
              <a:t>Millville Daily Republican</a:t>
            </a:r>
          </a:p>
          <a:p>
            <a:pPr algn="ctr">
              <a:buFontTx/>
              <a:buNone/>
              <a:defRPr/>
            </a:pPr>
            <a:r>
              <a:rPr lang="en-US" sz="2400" dirty="0">
                <a:latin typeface="Times New Roman" panose="02020603050405020304" pitchFamily="18" charset="0"/>
                <a:cs typeface="Times New Roman" panose="02020603050405020304" pitchFamily="18" charset="0"/>
              </a:rPr>
              <a:t>Tuesday, September 3, </a:t>
            </a:r>
            <a:r>
              <a:rPr lang="en-US" sz="2400" u="sng" dirty="0">
                <a:solidFill>
                  <a:schemeClr val="accent2"/>
                </a:solidFill>
                <a:latin typeface="Times New Roman" panose="02020603050405020304" pitchFamily="18" charset="0"/>
                <a:cs typeface="Times New Roman" panose="02020603050405020304" pitchFamily="18" charset="0"/>
              </a:rPr>
              <a:t>1940</a:t>
            </a:r>
          </a:p>
          <a:p>
            <a:pPr>
              <a:spcBef>
                <a:spcPct val="50000"/>
              </a:spcBef>
              <a:buFontTx/>
              <a:buNone/>
              <a:defRPr/>
            </a:pPr>
            <a:r>
              <a:rPr lang="en-US" sz="2400" dirty="0">
                <a:latin typeface="Times New Roman" panose="02020603050405020304" pitchFamily="18" charset="0"/>
                <a:cs typeface="Times New Roman" panose="02020603050405020304" pitchFamily="18" charset="0"/>
              </a:rPr>
              <a:t>		“Yesterday’s flood conditions were the </a:t>
            </a:r>
            <a:r>
              <a:rPr lang="en-US" sz="2400" u="sng" dirty="0">
                <a:solidFill>
                  <a:schemeClr val="accent2"/>
                </a:solidFill>
                <a:latin typeface="Times New Roman" panose="02020603050405020304" pitchFamily="18" charset="0"/>
                <a:cs typeface="Times New Roman" panose="02020603050405020304" pitchFamily="18" charset="0"/>
              </a:rPr>
              <a:t>worst ever</a:t>
            </a:r>
            <a:r>
              <a:rPr lang="en-US" sz="2400" dirty="0">
                <a:solidFill>
                  <a:schemeClr val="accent2"/>
                </a:solidFill>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to strike Millville. In all the years other communities have suffered from floods, Millville has been unscathed….</a:t>
            </a:r>
          </a:p>
          <a:p>
            <a:pPr>
              <a:spcBef>
                <a:spcPct val="50000"/>
              </a:spcBef>
              <a:buFontTx/>
              <a:buNone/>
              <a:defRPr/>
            </a:pPr>
            <a:r>
              <a:rPr lang="en-US" sz="2400" dirty="0">
                <a:latin typeface="Times New Roman" panose="02020603050405020304" pitchFamily="18" charset="0"/>
                <a:cs typeface="Times New Roman" panose="02020603050405020304" pitchFamily="18" charset="0"/>
              </a:rPr>
              <a:t>	….Dozens of workmen continuously piled sand and sandbags high along the sluiceway inside the Millville Manufacturing Company yard. </a:t>
            </a:r>
            <a:r>
              <a:rPr lang="en-US" sz="2400" u="sng" dirty="0">
                <a:solidFill>
                  <a:schemeClr val="accent2"/>
                </a:solidFill>
                <a:latin typeface="Times New Roman" panose="02020603050405020304" pitchFamily="18" charset="0"/>
                <a:cs typeface="Times New Roman" panose="02020603050405020304" pitchFamily="18" charset="0"/>
              </a:rPr>
              <a:t>Millville’s dam at Union Lake</a:t>
            </a:r>
            <a:r>
              <a:rPr lang="en-US" sz="2400" dirty="0">
                <a:solidFill>
                  <a:schemeClr val="accent2"/>
                </a:solidFill>
                <a:latin typeface="Times New Roman" panose="02020603050405020304" pitchFamily="18" charset="0"/>
                <a:cs typeface="Times New Roman" panose="02020603050405020304" pitchFamily="18" charset="0"/>
              </a:rPr>
              <a:t>, </a:t>
            </a:r>
            <a:r>
              <a:rPr lang="en-US" sz="2400" u="sng" dirty="0">
                <a:solidFill>
                  <a:schemeClr val="accent2"/>
                </a:solidFill>
                <a:latin typeface="Times New Roman" panose="02020603050405020304" pitchFamily="18" charset="0"/>
                <a:cs typeface="Times New Roman" panose="02020603050405020304" pitchFamily="18" charset="0"/>
              </a:rPr>
              <a:t>built in 1867</a:t>
            </a:r>
            <a:r>
              <a:rPr lang="en-US" sz="2400" dirty="0">
                <a:latin typeface="Times New Roman" panose="02020603050405020304" pitchFamily="18" charset="0"/>
                <a:cs typeface="Times New Roman" panose="02020603050405020304" pitchFamily="18" charset="0"/>
              </a:rPr>
              <a:t>, held fast all day yesterday even though there </a:t>
            </a:r>
            <a:r>
              <a:rPr lang="en-US" sz="2400" dirty="0">
                <a:solidFill>
                  <a:schemeClr val="accent2"/>
                </a:solidFill>
                <a:latin typeface="Times New Roman" panose="02020603050405020304" pitchFamily="18" charset="0"/>
                <a:cs typeface="Times New Roman" panose="02020603050405020304" pitchFamily="18" charset="0"/>
              </a:rPr>
              <a:t>was </a:t>
            </a:r>
            <a:r>
              <a:rPr lang="en-US" sz="2400" u="sng" dirty="0">
                <a:solidFill>
                  <a:schemeClr val="accent2"/>
                </a:solidFill>
                <a:latin typeface="Times New Roman" panose="02020603050405020304" pitchFamily="18" charset="0"/>
                <a:cs typeface="Times New Roman" panose="02020603050405020304" pitchFamily="18" charset="0"/>
              </a:rPr>
              <a:t>more pressure brought to bear against it than at any time in its long and useful career</a:t>
            </a:r>
            <a:r>
              <a:rPr lang="en-US" sz="2400" dirty="0">
                <a:latin typeface="Times New Roman" panose="02020603050405020304" pitchFamily="18" charset="0"/>
                <a:cs typeface="Times New Roman" panose="02020603050405020304" pitchFamily="18" charset="0"/>
              </a:rPr>
              <a:t>.”</a:t>
            </a:r>
          </a:p>
        </p:txBody>
      </p:sp>
      <p:sp>
        <p:nvSpPr>
          <p:cNvPr id="3" name="Slide Number Placeholder 2"/>
          <p:cNvSpPr>
            <a:spLocks noGrp="1"/>
          </p:cNvSpPr>
          <p:nvPr>
            <p:ph type="sldNum" sz="quarter" idx="12"/>
          </p:nvPr>
        </p:nvSpPr>
        <p:spPr/>
        <p:txBody>
          <a:bodyPr/>
          <a:lstStyle/>
          <a:p>
            <a:fld id="{FF5AC3BA-9626-4E65-8596-CD68326EEFDA}" type="slidenum">
              <a:rPr lang="en-US" smtClean="0"/>
              <a:pPr/>
              <a:t>58</a:t>
            </a:fld>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p:cNvPicPr>
            <a:picLocks noChangeAspect="1" noChangeArrowheads="1"/>
          </p:cNvPicPr>
          <p:nvPr/>
        </p:nvPicPr>
        <p:blipFill>
          <a:blip r:embed="rId3" cstate="print"/>
          <a:srcRect/>
          <a:stretch>
            <a:fillRect/>
          </a:stretch>
        </p:blipFill>
        <p:spPr bwMode="auto">
          <a:xfrm>
            <a:off x="2387600" y="581026"/>
            <a:ext cx="7418388" cy="5883275"/>
          </a:xfrm>
          <a:prstGeom prst="rect">
            <a:avLst/>
          </a:prstGeom>
          <a:noFill/>
          <a:ln w="9525">
            <a:noFill/>
            <a:miter lim="800000"/>
            <a:headEnd/>
            <a:tailEnd/>
          </a:ln>
        </p:spPr>
      </p:pic>
      <p:sp>
        <p:nvSpPr>
          <p:cNvPr id="62467" name="Text Box 6"/>
          <p:cNvSpPr txBox="1">
            <a:spLocks noChangeArrowheads="1"/>
          </p:cNvSpPr>
          <p:nvPr/>
        </p:nvSpPr>
        <p:spPr bwMode="auto">
          <a:xfrm>
            <a:off x="9212263" y="1524000"/>
            <a:ext cx="1938768" cy="1323439"/>
          </a:xfrm>
          <a:prstGeom prst="rect">
            <a:avLst/>
          </a:prstGeom>
          <a:solidFill>
            <a:schemeClr val="bg1"/>
          </a:solidFill>
          <a:ln w="9525">
            <a:noFill/>
            <a:miter lim="800000"/>
            <a:headEnd/>
            <a:tailEnd/>
          </a:ln>
        </p:spPr>
        <p:txBody>
          <a:bodyPr wrap="square">
            <a:spAutoFit/>
          </a:bodyPr>
          <a:lstStyle/>
          <a:p>
            <a:pPr>
              <a:spcBef>
                <a:spcPct val="50000"/>
              </a:spcBef>
            </a:pPr>
            <a:r>
              <a:rPr lang="en-US" sz="2000" dirty="0">
                <a:solidFill>
                  <a:srgbClr val="CC0000"/>
                </a:solidFill>
                <a:latin typeface="Calibri" panose="020F0502020204030204" pitchFamily="34" charset="0"/>
              </a:rPr>
              <a:t>now we say it’s the largest in 143 years  </a:t>
            </a:r>
          </a:p>
          <a:p>
            <a:r>
              <a:rPr lang="en-US" sz="2000" dirty="0">
                <a:solidFill>
                  <a:srgbClr val="CC0000"/>
                </a:solidFill>
                <a:latin typeface="Calibri" panose="020F0502020204030204" pitchFamily="34" charset="0"/>
              </a:rPr>
              <a:t>= 1/144 = 0.07%</a:t>
            </a:r>
          </a:p>
        </p:txBody>
      </p:sp>
      <p:sp>
        <p:nvSpPr>
          <p:cNvPr id="62468" name="Line 7"/>
          <p:cNvSpPr>
            <a:spLocks noChangeShapeType="1"/>
          </p:cNvSpPr>
          <p:nvPr/>
        </p:nvSpPr>
        <p:spPr bwMode="auto">
          <a:xfrm>
            <a:off x="9028113" y="1638300"/>
            <a:ext cx="0" cy="4038600"/>
          </a:xfrm>
          <a:prstGeom prst="line">
            <a:avLst/>
          </a:prstGeom>
          <a:noFill/>
          <a:ln w="12700">
            <a:solidFill>
              <a:srgbClr val="CC0000"/>
            </a:solidFill>
            <a:prstDash val="dash"/>
            <a:round/>
            <a:headEnd/>
            <a:tailEnd/>
          </a:ln>
        </p:spPr>
        <p:txBody>
          <a:bodyPr/>
          <a:lstStyle/>
          <a:p>
            <a:endParaRPr lang="en-US"/>
          </a:p>
        </p:txBody>
      </p:sp>
      <p:sp>
        <p:nvSpPr>
          <p:cNvPr id="7" name="Text Box 6"/>
          <p:cNvSpPr txBox="1">
            <a:spLocks noChangeArrowheads="1"/>
          </p:cNvSpPr>
          <p:nvPr/>
        </p:nvSpPr>
        <p:spPr bwMode="auto">
          <a:xfrm>
            <a:off x="6877051" y="209551"/>
            <a:ext cx="3552825" cy="862013"/>
          </a:xfrm>
          <a:prstGeom prst="rect">
            <a:avLst/>
          </a:prstGeom>
          <a:noFill/>
          <a:ln w="9525">
            <a:noFill/>
            <a:miter lim="800000"/>
            <a:headEnd/>
            <a:tailEnd/>
          </a:ln>
          <a:effectLst/>
        </p:spPr>
        <p:txBody>
          <a:bodyPr>
            <a:spAutoFit/>
          </a:bodyPr>
          <a:lstStyle/>
          <a:p>
            <a:pPr algn="ctr">
              <a:spcBef>
                <a:spcPct val="50000"/>
              </a:spcBef>
              <a:defRPr/>
            </a:pPr>
            <a:r>
              <a:rPr lang="en-US" sz="2000" dirty="0">
                <a:latin typeface="Calibri" panose="020F0502020204030204" pitchFamily="34" charset="0"/>
              </a:rPr>
              <a:t>1933 – 2010 annual peaks</a:t>
            </a:r>
          </a:p>
          <a:p>
            <a:pPr algn="ctr">
              <a:spcBef>
                <a:spcPct val="50000"/>
              </a:spcBef>
              <a:defRPr/>
            </a:pPr>
            <a:r>
              <a:rPr lang="en-US" sz="2000" dirty="0">
                <a:latin typeface="Calibri" panose="020F0502020204030204" pitchFamily="34" charset="0"/>
              </a:rPr>
              <a:t>78 years of data</a:t>
            </a:r>
          </a:p>
        </p:txBody>
      </p:sp>
      <p:sp>
        <p:nvSpPr>
          <p:cNvPr id="62470" name="TextBox 10"/>
          <p:cNvSpPr txBox="1">
            <a:spLocks noChangeArrowheads="1"/>
          </p:cNvSpPr>
          <p:nvPr/>
        </p:nvSpPr>
        <p:spPr bwMode="auto">
          <a:xfrm>
            <a:off x="3640138" y="1890714"/>
            <a:ext cx="2463800" cy="708025"/>
          </a:xfrm>
          <a:prstGeom prst="rect">
            <a:avLst/>
          </a:prstGeom>
          <a:solidFill>
            <a:schemeClr val="bg1"/>
          </a:solidFill>
          <a:ln w="9525">
            <a:noFill/>
            <a:miter lim="800000"/>
            <a:headEnd/>
            <a:tailEnd/>
          </a:ln>
        </p:spPr>
        <p:txBody>
          <a:bodyPr>
            <a:spAutoFit/>
          </a:bodyPr>
          <a:lstStyle/>
          <a:p>
            <a:pPr algn="ctr"/>
            <a:r>
              <a:rPr lang="en-US" sz="2000" dirty="0">
                <a:solidFill>
                  <a:srgbClr val="0070C0"/>
                </a:solidFill>
                <a:latin typeface="Arial" pitchFamily="34" charset="0"/>
                <a:cs typeface="Arial" pitchFamily="34" charset="0"/>
              </a:rPr>
              <a:t>Historical Period goes back to 1867</a:t>
            </a:r>
          </a:p>
        </p:txBody>
      </p:sp>
      <p:cxnSp>
        <p:nvCxnSpPr>
          <p:cNvPr id="8" name="Straight Arrow Connector 7"/>
          <p:cNvCxnSpPr/>
          <p:nvPr/>
        </p:nvCxnSpPr>
        <p:spPr>
          <a:xfrm>
            <a:off x="8820151" y="1912904"/>
            <a:ext cx="170031"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Slide Number Placeholder 8"/>
          <p:cNvSpPr>
            <a:spLocks noGrp="1"/>
          </p:cNvSpPr>
          <p:nvPr>
            <p:ph type="sldNum" sz="quarter" idx="12"/>
          </p:nvPr>
        </p:nvSpPr>
        <p:spPr/>
        <p:txBody>
          <a:bodyPr/>
          <a:lstStyle/>
          <a:p>
            <a:fld id="{468A23A5-F9F4-4630-8E02-772FE8D92F2C}" type="slidenum">
              <a:rPr lang="en-US" smtClean="0"/>
              <a:pPr/>
              <a:t>59</a:t>
            </a:fld>
            <a:endParaRPr lang="en-US"/>
          </a:p>
        </p:txBody>
      </p:sp>
      <p:sp>
        <p:nvSpPr>
          <p:cNvPr id="2" name="Text Box 6">
            <a:extLst>
              <a:ext uri="{FF2B5EF4-FFF2-40B4-BE49-F238E27FC236}">
                <a16:creationId xmlns:a16="http://schemas.microsoft.com/office/drawing/2014/main" id="{BA0B4892-AD15-5649-EB83-3083B55FB884}"/>
              </a:ext>
            </a:extLst>
          </p:cNvPr>
          <p:cNvSpPr txBox="1">
            <a:spLocks noChangeArrowheads="1"/>
          </p:cNvSpPr>
          <p:nvPr/>
        </p:nvSpPr>
        <p:spPr bwMode="auto">
          <a:xfrm>
            <a:off x="10013521" y="3429000"/>
            <a:ext cx="1938768" cy="1323439"/>
          </a:xfrm>
          <a:prstGeom prst="rect">
            <a:avLst/>
          </a:prstGeom>
          <a:solidFill>
            <a:schemeClr val="bg1"/>
          </a:solidFill>
          <a:ln w="9525">
            <a:noFill/>
            <a:miter lim="800000"/>
            <a:headEnd/>
            <a:tailEnd/>
          </a:ln>
        </p:spPr>
        <p:txBody>
          <a:bodyPr wrap="square">
            <a:spAutoFit/>
          </a:bodyPr>
          <a:lstStyle/>
          <a:p>
            <a:pPr>
              <a:spcBef>
                <a:spcPct val="50000"/>
              </a:spcBef>
            </a:pPr>
            <a:r>
              <a:rPr lang="en-US" sz="2000" b="1" dirty="0">
                <a:latin typeface="Ink Free" panose="03080402000500000000" pitchFamily="66" charset="0"/>
              </a:rPr>
              <a:t>we’ve added 66 years to the return period of the 1940 flood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lstStyle/>
          <a:p>
            <a:r>
              <a:rPr lang="en-US" dirty="0"/>
              <a:t>Missing values </a:t>
            </a:r>
          </a:p>
          <a:p>
            <a:r>
              <a:rPr lang="en-US" dirty="0">
                <a:solidFill>
                  <a:schemeClr val="accent2"/>
                </a:solidFill>
              </a:rPr>
              <a:t>Censored values, zero flows, outliers</a:t>
            </a:r>
          </a:p>
          <a:p>
            <a:pPr lvl="1"/>
            <a:r>
              <a:rPr lang="en-US" sz="3200" dirty="0">
                <a:solidFill>
                  <a:schemeClr val="accent2"/>
                </a:solidFill>
              </a:rPr>
              <a:t>low flows (PILFs)</a:t>
            </a:r>
          </a:p>
          <a:p>
            <a:pPr lvl="1"/>
            <a:r>
              <a:rPr lang="en-US" sz="3200" dirty="0"/>
              <a:t>high flows</a:t>
            </a:r>
          </a:p>
          <a:p>
            <a:r>
              <a:rPr lang="en-US" dirty="0"/>
              <a:t>Historical/Paleo information</a:t>
            </a:r>
          </a:p>
          <a:p>
            <a:endParaRPr lang="en-US" dirty="0"/>
          </a:p>
        </p:txBody>
      </p:sp>
      <p:sp>
        <p:nvSpPr>
          <p:cNvPr id="4" name="Slide Number Placeholder 3"/>
          <p:cNvSpPr>
            <a:spLocks noGrp="1"/>
          </p:cNvSpPr>
          <p:nvPr>
            <p:ph type="sldNum" sz="quarter" idx="12"/>
          </p:nvPr>
        </p:nvSpPr>
        <p:spPr/>
        <p:txBody>
          <a:bodyPr/>
          <a:lstStyle/>
          <a:p>
            <a:pPr>
              <a:defRPr/>
            </a:pPr>
            <a:fld id="{8DC7BE99-09AC-431E-A297-99BD3245EDEB}" type="slidenum">
              <a:rPr lang="en-US" smtClean="0"/>
              <a:pPr>
                <a:defRPr/>
              </a:pPr>
              <a:t>6</a:t>
            </a:fld>
            <a:endParaRPr lang="en-US"/>
          </a:p>
        </p:txBody>
      </p:sp>
    </p:spTree>
    <p:extLst>
      <p:ext uri="{BB962C8B-B14F-4D97-AF65-F5344CB8AC3E}">
        <p14:creationId xmlns:p14="http://schemas.microsoft.com/office/powerpoint/2010/main" val="419443666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343982" y="611974"/>
            <a:ext cx="7478957" cy="5862090"/>
          </a:xfrm>
          <a:prstGeom prst="rect">
            <a:avLst/>
          </a:prstGeom>
        </p:spPr>
      </p:pic>
      <p:sp>
        <p:nvSpPr>
          <p:cNvPr id="7" name="Text Box 6"/>
          <p:cNvSpPr txBox="1">
            <a:spLocks noChangeArrowheads="1"/>
          </p:cNvSpPr>
          <p:nvPr/>
        </p:nvSpPr>
        <p:spPr bwMode="auto">
          <a:xfrm>
            <a:off x="6877051" y="209551"/>
            <a:ext cx="3552825" cy="862013"/>
          </a:xfrm>
          <a:prstGeom prst="rect">
            <a:avLst/>
          </a:prstGeom>
          <a:noFill/>
          <a:ln w="9525">
            <a:noFill/>
            <a:miter lim="800000"/>
            <a:headEnd/>
            <a:tailEnd/>
          </a:ln>
          <a:effectLst/>
        </p:spPr>
        <p:txBody>
          <a:bodyPr>
            <a:spAutoFit/>
          </a:bodyPr>
          <a:lstStyle/>
          <a:p>
            <a:pPr algn="ctr">
              <a:spcBef>
                <a:spcPct val="50000"/>
              </a:spcBef>
              <a:defRPr/>
            </a:pPr>
            <a:r>
              <a:rPr lang="en-US" sz="2000" dirty="0">
                <a:latin typeface="Calibri" panose="020F0502020204030204" pitchFamily="34" charset="0"/>
              </a:rPr>
              <a:t>1933 – 2010 annual peaks</a:t>
            </a:r>
          </a:p>
          <a:p>
            <a:pPr algn="ctr">
              <a:spcBef>
                <a:spcPct val="50000"/>
              </a:spcBef>
              <a:defRPr/>
            </a:pPr>
            <a:r>
              <a:rPr lang="en-US" sz="2000" dirty="0">
                <a:latin typeface="Calibri" panose="020F0502020204030204" pitchFamily="34" charset="0"/>
              </a:rPr>
              <a:t>78 years of data</a:t>
            </a:r>
          </a:p>
        </p:txBody>
      </p:sp>
      <p:sp>
        <p:nvSpPr>
          <p:cNvPr id="63492" name="Line 7"/>
          <p:cNvSpPr>
            <a:spLocks noChangeShapeType="1"/>
          </p:cNvSpPr>
          <p:nvPr/>
        </p:nvSpPr>
        <p:spPr bwMode="auto">
          <a:xfrm flipH="1" flipV="1">
            <a:off x="8742363" y="2922588"/>
            <a:ext cx="317500" cy="996950"/>
          </a:xfrm>
          <a:prstGeom prst="line">
            <a:avLst/>
          </a:prstGeom>
          <a:noFill/>
          <a:ln w="19050">
            <a:solidFill>
              <a:srgbClr val="0000FF"/>
            </a:solidFill>
            <a:round/>
            <a:headEnd/>
            <a:tailEnd type="arrow" w="lg" len="lg"/>
          </a:ln>
        </p:spPr>
        <p:txBody>
          <a:bodyPr/>
          <a:lstStyle/>
          <a:p>
            <a:endParaRPr lang="en-US"/>
          </a:p>
        </p:txBody>
      </p:sp>
      <p:sp>
        <p:nvSpPr>
          <p:cNvPr id="63493" name="Text Box 8"/>
          <p:cNvSpPr txBox="1">
            <a:spLocks noChangeArrowheads="1"/>
          </p:cNvSpPr>
          <p:nvPr/>
        </p:nvSpPr>
        <p:spPr bwMode="auto">
          <a:xfrm>
            <a:off x="8001000" y="3965576"/>
            <a:ext cx="1600200" cy="581025"/>
          </a:xfrm>
          <a:prstGeom prst="rect">
            <a:avLst/>
          </a:prstGeom>
          <a:solidFill>
            <a:schemeClr val="bg1"/>
          </a:solidFill>
          <a:ln w="9525">
            <a:noFill/>
            <a:miter lim="800000"/>
            <a:headEnd/>
            <a:tailEnd/>
          </a:ln>
        </p:spPr>
        <p:txBody>
          <a:bodyPr>
            <a:spAutoFit/>
          </a:bodyPr>
          <a:lstStyle/>
          <a:p>
            <a:pPr algn="ctr">
              <a:spcBef>
                <a:spcPct val="50000"/>
              </a:spcBef>
            </a:pPr>
            <a:r>
              <a:rPr lang="en-US" sz="1600" b="1" dirty="0">
                <a:solidFill>
                  <a:srgbClr val="0000FF"/>
                </a:solidFill>
                <a:latin typeface="Calibri" panose="020F0502020204030204" pitchFamily="34" charset="0"/>
              </a:rPr>
              <a:t>adjusted 17B </a:t>
            </a:r>
            <a:r>
              <a:rPr lang="en-US" sz="1600" b="1" dirty="0" err="1">
                <a:solidFill>
                  <a:srgbClr val="0000FF"/>
                </a:solidFill>
                <a:latin typeface="Calibri" panose="020F0502020204030204" pitchFamily="34" charset="0"/>
              </a:rPr>
              <a:t>LogPearson</a:t>
            </a:r>
            <a:r>
              <a:rPr lang="en-US" sz="1600" b="1" dirty="0">
                <a:solidFill>
                  <a:srgbClr val="0000FF"/>
                </a:solidFill>
                <a:latin typeface="Calibri" panose="020F0502020204030204" pitchFamily="34" charset="0"/>
              </a:rPr>
              <a:t> III fit</a:t>
            </a:r>
          </a:p>
        </p:txBody>
      </p:sp>
      <p:sp>
        <p:nvSpPr>
          <p:cNvPr id="63494" name="Text Box 9"/>
          <p:cNvSpPr txBox="1">
            <a:spLocks noChangeArrowheads="1"/>
          </p:cNvSpPr>
          <p:nvPr/>
        </p:nvSpPr>
        <p:spPr bwMode="auto">
          <a:xfrm>
            <a:off x="8075613" y="2379663"/>
            <a:ext cx="862012" cy="304800"/>
          </a:xfrm>
          <a:prstGeom prst="rect">
            <a:avLst/>
          </a:prstGeom>
          <a:noFill/>
          <a:ln w="9525">
            <a:noFill/>
            <a:miter lim="800000"/>
            <a:headEnd/>
            <a:tailEnd/>
          </a:ln>
        </p:spPr>
        <p:txBody>
          <a:bodyPr>
            <a:spAutoFit/>
          </a:bodyPr>
          <a:lstStyle/>
          <a:p>
            <a:pPr>
              <a:spcBef>
                <a:spcPct val="50000"/>
              </a:spcBef>
            </a:pPr>
            <a:r>
              <a:rPr lang="en-US" sz="1400" b="1" dirty="0">
                <a:solidFill>
                  <a:srgbClr val="FF00FF"/>
                </a:solidFill>
                <a:latin typeface="Calibri" panose="020F0502020204030204" pitchFamily="34" charset="0"/>
              </a:rPr>
              <a:t>3382 </a:t>
            </a:r>
            <a:r>
              <a:rPr lang="en-US" sz="1400" b="1" dirty="0" err="1">
                <a:solidFill>
                  <a:srgbClr val="FF00FF"/>
                </a:solidFill>
                <a:latin typeface="Calibri" panose="020F0502020204030204" pitchFamily="34" charset="0"/>
              </a:rPr>
              <a:t>cfs</a:t>
            </a:r>
            <a:endParaRPr lang="en-US" sz="1400" b="1" dirty="0">
              <a:solidFill>
                <a:srgbClr val="FF00FF"/>
              </a:solidFill>
              <a:latin typeface="Calibri" panose="020F0502020204030204" pitchFamily="34" charset="0"/>
            </a:endParaRPr>
          </a:p>
        </p:txBody>
      </p:sp>
      <p:sp>
        <p:nvSpPr>
          <p:cNvPr id="63495" name="Line 10"/>
          <p:cNvSpPr>
            <a:spLocks noChangeShapeType="1"/>
          </p:cNvSpPr>
          <p:nvPr/>
        </p:nvSpPr>
        <p:spPr bwMode="auto">
          <a:xfrm>
            <a:off x="8770938" y="2586038"/>
            <a:ext cx="260350" cy="0"/>
          </a:xfrm>
          <a:prstGeom prst="line">
            <a:avLst/>
          </a:prstGeom>
          <a:noFill/>
          <a:ln w="9525">
            <a:solidFill>
              <a:srgbClr val="FF00FF"/>
            </a:solidFill>
            <a:round/>
            <a:headEnd/>
            <a:tailEnd/>
          </a:ln>
        </p:spPr>
        <p:txBody>
          <a:bodyPr/>
          <a:lstStyle/>
          <a:p>
            <a:endParaRPr lang="en-US"/>
          </a:p>
        </p:txBody>
      </p:sp>
      <p:sp>
        <p:nvSpPr>
          <p:cNvPr id="63496" name="Text Box 11"/>
          <p:cNvSpPr txBox="1">
            <a:spLocks noChangeArrowheads="1"/>
          </p:cNvSpPr>
          <p:nvPr/>
        </p:nvSpPr>
        <p:spPr bwMode="auto">
          <a:xfrm>
            <a:off x="9085263" y="2635250"/>
            <a:ext cx="862012" cy="304800"/>
          </a:xfrm>
          <a:prstGeom prst="rect">
            <a:avLst/>
          </a:prstGeom>
          <a:noFill/>
          <a:ln w="9525">
            <a:noFill/>
            <a:miter lim="800000"/>
            <a:headEnd/>
            <a:tailEnd/>
          </a:ln>
        </p:spPr>
        <p:txBody>
          <a:bodyPr>
            <a:spAutoFit/>
          </a:bodyPr>
          <a:lstStyle/>
          <a:p>
            <a:pPr>
              <a:spcBef>
                <a:spcPct val="50000"/>
              </a:spcBef>
            </a:pPr>
            <a:r>
              <a:rPr lang="en-US" sz="1400" b="1" dirty="0">
                <a:solidFill>
                  <a:schemeClr val="accent2"/>
                </a:solidFill>
                <a:latin typeface="Calibri" panose="020F0502020204030204" pitchFamily="34" charset="0"/>
              </a:rPr>
              <a:t>2644 </a:t>
            </a:r>
            <a:r>
              <a:rPr lang="en-US" sz="1400" b="1" dirty="0" err="1">
                <a:solidFill>
                  <a:schemeClr val="accent2"/>
                </a:solidFill>
                <a:latin typeface="Calibri" panose="020F0502020204030204" pitchFamily="34" charset="0"/>
              </a:rPr>
              <a:t>cfs</a:t>
            </a:r>
            <a:endParaRPr lang="en-US" sz="1400" b="1" dirty="0">
              <a:solidFill>
                <a:schemeClr val="accent2"/>
              </a:solidFill>
              <a:latin typeface="Calibri" panose="020F0502020204030204" pitchFamily="34" charset="0"/>
            </a:endParaRPr>
          </a:p>
        </p:txBody>
      </p:sp>
      <p:sp>
        <p:nvSpPr>
          <p:cNvPr id="63497" name="Line 12"/>
          <p:cNvSpPr>
            <a:spLocks noChangeShapeType="1"/>
          </p:cNvSpPr>
          <p:nvPr/>
        </p:nvSpPr>
        <p:spPr bwMode="auto">
          <a:xfrm>
            <a:off x="8786813" y="2801938"/>
            <a:ext cx="260350" cy="0"/>
          </a:xfrm>
          <a:prstGeom prst="line">
            <a:avLst/>
          </a:prstGeom>
          <a:noFill/>
          <a:ln w="9525">
            <a:solidFill>
              <a:schemeClr val="accent2"/>
            </a:solidFill>
            <a:round/>
            <a:headEnd/>
            <a:tailEnd/>
          </a:ln>
        </p:spPr>
        <p:txBody>
          <a:bodyPr/>
          <a:lstStyle/>
          <a:p>
            <a:endParaRPr lang="en-US"/>
          </a:p>
        </p:txBody>
      </p:sp>
      <p:sp>
        <p:nvSpPr>
          <p:cNvPr id="63498" name="TextBox 10"/>
          <p:cNvSpPr txBox="1">
            <a:spLocks noChangeArrowheads="1"/>
          </p:cNvSpPr>
          <p:nvPr/>
        </p:nvSpPr>
        <p:spPr bwMode="auto">
          <a:xfrm>
            <a:off x="3655154" y="2427288"/>
            <a:ext cx="2625725" cy="246062"/>
          </a:xfrm>
          <a:prstGeom prst="rect">
            <a:avLst/>
          </a:prstGeom>
          <a:solidFill>
            <a:schemeClr val="bg1"/>
          </a:solidFill>
          <a:ln w="9525">
            <a:noFill/>
            <a:miter lim="800000"/>
            <a:headEnd/>
            <a:tailEnd/>
          </a:ln>
        </p:spPr>
        <p:txBody>
          <a:bodyPr tIns="0" bIns="0">
            <a:spAutoFit/>
          </a:bodyPr>
          <a:lstStyle/>
          <a:p>
            <a:pPr algn="ctr"/>
            <a:r>
              <a:rPr lang="en-US" sz="1600" dirty="0">
                <a:solidFill>
                  <a:srgbClr val="008000"/>
                </a:solidFill>
                <a:latin typeface="Arial" pitchFamily="34" charset="0"/>
                <a:cs typeface="Arial" pitchFamily="34" charset="0"/>
              </a:rPr>
              <a:t>GB high outlier threshold</a:t>
            </a:r>
          </a:p>
        </p:txBody>
      </p:sp>
      <p:sp>
        <p:nvSpPr>
          <p:cNvPr id="11" name="Slide Number Placeholder 10"/>
          <p:cNvSpPr>
            <a:spLocks noGrp="1"/>
          </p:cNvSpPr>
          <p:nvPr>
            <p:ph type="sldNum" sz="quarter" idx="12"/>
          </p:nvPr>
        </p:nvSpPr>
        <p:spPr/>
        <p:txBody>
          <a:bodyPr/>
          <a:lstStyle/>
          <a:p>
            <a:fld id="{468A23A5-F9F4-4630-8E02-772FE8D92F2C}" type="slidenum">
              <a:rPr lang="en-US" smtClean="0"/>
              <a:pPr/>
              <a:t>60</a:t>
            </a:fld>
            <a:endParaRPr lang="en-US"/>
          </a:p>
        </p:txBody>
      </p:sp>
      <p:sp>
        <p:nvSpPr>
          <p:cNvPr id="12" name="TextBox 10"/>
          <p:cNvSpPr txBox="1">
            <a:spLocks noChangeArrowheads="1"/>
          </p:cNvSpPr>
          <p:nvPr/>
        </p:nvSpPr>
        <p:spPr bwMode="auto">
          <a:xfrm>
            <a:off x="3797454" y="2893605"/>
            <a:ext cx="2463800" cy="708025"/>
          </a:xfrm>
          <a:prstGeom prst="rect">
            <a:avLst/>
          </a:prstGeom>
          <a:solidFill>
            <a:schemeClr val="bg1"/>
          </a:solidFill>
          <a:ln w="9525">
            <a:noFill/>
            <a:miter lim="800000"/>
            <a:headEnd/>
            <a:tailEnd/>
          </a:ln>
        </p:spPr>
        <p:txBody>
          <a:bodyPr>
            <a:spAutoFit/>
          </a:bodyPr>
          <a:lstStyle/>
          <a:p>
            <a:pPr algn="ctr"/>
            <a:r>
              <a:rPr lang="en-US" sz="2000" dirty="0">
                <a:solidFill>
                  <a:srgbClr val="0070C0"/>
                </a:solidFill>
                <a:latin typeface="Arial" pitchFamily="34" charset="0"/>
                <a:cs typeface="Arial" pitchFamily="34" charset="0"/>
              </a:rPr>
              <a:t>Historical Period goes back to 1867</a:t>
            </a:r>
          </a:p>
        </p:txBody>
      </p:sp>
      <p:cxnSp>
        <p:nvCxnSpPr>
          <p:cNvPr id="3" name="Straight Connector 2">
            <a:extLst>
              <a:ext uri="{FF2B5EF4-FFF2-40B4-BE49-F238E27FC236}">
                <a16:creationId xmlns:a16="http://schemas.microsoft.com/office/drawing/2014/main" id="{05CDA9E9-BA72-0E25-3222-623E2CC0F095}"/>
              </a:ext>
            </a:extLst>
          </p:cNvPr>
          <p:cNvCxnSpPr>
            <a:cxnSpLocks/>
          </p:cNvCxnSpPr>
          <p:nvPr/>
        </p:nvCxnSpPr>
        <p:spPr>
          <a:xfrm>
            <a:off x="3564467" y="2692928"/>
            <a:ext cx="6121400"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083245" y="219075"/>
            <a:ext cx="7772400" cy="1143000"/>
          </a:xfrm>
        </p:spPr>
        <p:txBody>
          <a:bodyPr/>
          <a:lstStyle/>
          <a:p>
            <a:pPr>
              <a:defRPr/>
            </a:pPr>
            <a:r>
              <a:rPr lang="en-US" dirty="0"/>
              <a:t>Historical and Gauged Record</a:t>
            </a:r>
          </a:p>
        </p:txBody>
      </p:sp>
      <p:sp>
        <p:nvSpPr>
          <p:cNvPr id="23555" name="Rectangle 3"/>
          <p:cNvSpPr>
            <a:spLocks noGrp="1" noChangeArrowheads="1"/>
          </p:cNvSpPr>
          <p:nvPr>
            <p:ph type="body" idx="1"/>
          </p:nvPr>
        </p:nvSpPr>
        <p:spPr>
          <a:xfrm>
            <a:off x="740220" y="1652588"/>
            <a:ext cx="10363200" cy="4443412"/>
          </a:xfrm>
        </p:spPr>
        <p:txBody>
          <a:bodyPr/>
          <a:lstStyle/>
          <a:p>
            <a:pPr>
              <a:buFontTx/>
              <a:buNone/>
              <a:defRPr/>
            </a:pPr>
            <a:r>
              <a:rPr lang="en-US" dirty="0"/>
              <a:t>  </a:t>
            </a:r>
          </a:p>
        </p:txBody>
      </p:sp>
      <p:pic>
        <p:nvPicPr>
          <p:cNvPr id="61444" name="Picture 4"/>
          <p:cNvPicPr>
            <a:picLocks noChangeAspect="1" noChangeArrowheads="1"/>
          </p:cNvPicPr>
          <p:nvPr/>
        </p:nvPicPr>
        <p:blipFill>
          <a:blip r:embed="rId3" cstate="print"/>
          <a:srcRect/>
          <a:stretch>
            <a:fillRect/>
          </a:stretch>
        </p:blipFill>
        <p:spPr bwMode="auto">
          <a:xfrm>
            <a:off x="2192784" y="1370014"/>
            <a:ext cx="7197725" cy="4427537"/>
          </a:xfrm>
          <a:prstGeom prst="rect">
            <a:avLst/>
          </a:prstGeom>
          <a:solidFill>
            <a:schemeClr val="bg1"/>
          </a:solidFill>
          <a:ln w="9525">
            <a:noFill/>
            <a:miter lim="800000"/>
            <a:headEnd/>
            <a:tailEnd/>
          </a:ln>
        </p:spPr>
      </p:pic>
      <p:sp>
        <p:nvSpPr>
          <p:cNvPr id="61445" name="Rectangle 5"/>
          <p:cNvSpPr>
            <a:spLocks noChangeArrowheads="1"/>
          </p:cNvSpPr>
          <p:nvPr/>
        </p:nvSpPr>
        <p:spPr bwMode="auto">
          <a:xfrm>
            <a:off x="6853683" y="3152775"/>
            <a:ext cx="2360612" cy="381000"/>
          </a:xfrm>
          <a:prstGeom prst="rect">
            <a:avLst/>
          </a:prstGeom>
          <a:noFill/>
          <a:ln w="9525">
            <a:noFill/>
            <a:miter lim="800000"/>
            <a:headEnd/>
            <a:tailEnd/>
          </a:ln>
        </p:spPr>
        <p:txBody>
          <a:bodyPr anchor="ctr"/>
          <a:lstStyle/>
          <a:p>
            <a:pPr algn="ctr">
              <a:lnSpc>
                <a:spcPct val="60000"/>
              </a:lnSpc>
            </a:pPr>
            <a:r>
              <a:rPr lang="en-US" sz="2200" b="1" dirty="0">
                <a:solidFill>
                  <a:srgbClr val="0000CC"/>
                </a:solidFill>
                <a:latin typeface="Calibri" panose="020F0502020204030204" pitchFamily="34" charset="0"/>
              </a:rPr>
              <a:t>S years, systematic</a:t>
            </a:r>
          </a:p>
        </p:txBody>
      </p:sp>
      <p:sp>
        <p:nvSpPr>
          <p:cNvPr id="61446" name="Rectangle 6"/>
          <p:cNvSpPr>
            <a:spLocks noChangeArrowheads="1"/>
          </p:cNvSpPr>
          <p:nvPr/>
        </p:nvSpPr>
        <p:spPr bwMode="auto">
          <a:xfrm>
            <a:off x="3880251" y="4031934"/>
            <a:ext cx="2225675" cy="650875"/>
          </a:xfrm>
          <a:prstGeom prst="rect">
            <a:avLst/>
          </a:prstGeom>
          <a:noFill/>
          <a:ln w="9525">
            <a:noFill/>
            <a:miter lim="800000"/>
            <a:headEnd/>
            <a:tailEnd/>
          </a:ln>
        </p:spPr>
        <p:txBody>
          <a:bodyPr anchor="ctr"/>
          <a:lstStyle/>
          <a:p>
            <a:pPr algn="ctr"/>
            <a:r>
              <a:rPr lang="en-US" sz="2200" b="1" dirty="0">
                <a:solidFill>
                  <a:srgbClr val="C00000"/>
                </a:solidFill>
                <a:latin typeface="Calibri" panose="020F0502020204030204" pitchFamily="34" charset="0"/>
              </a:rPr>
              <a:t>H years, historical</a:t>
            </a:r>
          </a:p>
        </p:txBody>
      </p:sp>
      <p:sp>
        <p:nvSpPr>
          <p:cNvPr id="61447" name="Text Box 8"/>
          <p:cNvSpPr txBox="1">
            <a:spLocks noChangeArrowheads="1"/>
          </p:cNvSpPr>
          <p:nvPr/>
        </p:nvSpPr>
        <p:spPr bwMode="auto">
          <a:xfrm>
            <a:off x="904526" y="5868989"/>
            <a:ext cx="10044113" cy="707886"/>
          </a:xfrm>
          <a:prstGeom prst="rect">
            <a:avLst/>
          </a:prstGeom>
          <a:noFill/>
          <a:ln w="9525">
            <a:noFill/>
            <a:miter lim="800000"/>
            <a:headEnd/>
            <a:tailEnd/>
          </a:ln>
        </p:spPr>
        <p:txBody>
          <a:bodyPr wrap="square">
            <a:spAutoFit/>
          </a:bodyPr>
          <a:lstStyle/>
          <a:p>
            <a:pPr>
              <a:spcBef>
                <a:spcPct val="50000"/>
              </a:spcBef>
            </a:pPr>
            <a:r>
              <a:rPr lang="en-US" sz="2000" dirty="0">
                <a:latin typeface="Calibri" panose="020F0502020204030204" pitchFamily="34" charset="0"/>
              </a:rPr>
              <a:t>In Bulletin 17B, we adjust the statistics of the LP3 distribution by assuming the characteristics of the systematic record apply across the entire record S + H – Z, and then include Z</a:t>
            </a:r>
          </a:p>
        </p:txBody>
      </p:sp>
      <p:cxnSp>
        <p:nvCxnSpPr>
          <p:cNvPr id="13" name="Straight Arrow Connector 12"/>
          <p:cNvCxnSpPr/>
          <p:nvPr/>
        </p:nvCxnSpPr>
        <p:spPr>
          <a:xfrm>
            <a:off x="3580259" y="4751388"/>
            <a:ext cx="5781675" cy="0"/>
          </a:xfrm>
          <a:prstGeom prst="straightConnector1">
            <a:avLst/>
          </a:prstGeom>
          <a:ln w="1905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1450" name="Rectangle 9"/>
          <p:cNvSpPr>
            <a:spLocks noChangeArrowheads="1"/>
          </p:cNvSpPr>
          <p:nvPr/>
        </p:nvSpPr>
        <p:spPr bwMode="auto">
          <a:xfrm>
            <a:off x="3599309" y="1395413"/>
            <a:ext cx="2022475" cy="671512"/>
          </a:xfrm>
          <a:prstGeom prst="rect">
            <a:avLst/>
          </a:prstGeom>
          <a:noFill/>
          <a:ln w="9525">
            <a:noFill/>
            <a:miter lim="800000"/>
            <a:headEnd/>
            <a:tailEnd/>
          </a:ln>
        </p:spPr>
        <p:txBody>
          <a:bodyPr anchor="ctr"/>
          <a:lstStyle/>
          <a:p>
            <a:pPr algn="ctr">
              <a:lnSpc>
                <a:spcPct val="90000"/>
              </a:lnSpc>
            </a:pPr>
            <a:r>
              <a:rPr lang="en-US" sz="2200" b="1" dirty="0">
                <a:solidFill>
                  <a:srgbClr val="C00000"/>
                </a:solidFill>
                <a:latin typeface="Calibri" panose="020F0502020204030204" pitchFamily="34" charset="0"/>
              </a:rPr>
              <a:t>Z events above threshold</a:t>
            </a:r>
          </a:p>
        </p:txBody>
      </p:sp>
      <p:sp>
        <p:nvSpPr>
          <p:cNvPr id="61451" name="Slide Number Placeholder 10"/>
          <p:cNvSpPr>
            <a:spLocks noGrp="1"/>
          </p:cNvSpPr>
          <p:nvPr>
            <p:ph type="sldNum" sz="quarter" idx="4294967295"/>
          </p:nvPr>
        </p:nvSpPr>
        <p:spPr>
          <a:xfrm>
            <a:off x="8763000" y="6533002"/>
            <a:ext cx="1905000" cy="324998"/>
          </a:xfrm>
          <a:prstGeom prst="rect">
            <a:avLst/>
          </a:prstGeom>
          <a:noFill/>
        </p:spPr>
        <p:txBody>
          <a:bodyPr/>
          <a:lstStyle/>
          <a:p>
            <a:fld id="{F327FE8A-106B-4A36-B876-AFC95054D724}" type="slidenum">
              <a:rPr lang="en-US" smtClean="0"/>
              <a:pPr/>
              <a:t>61</a:t>
            </a:fld>
            <a:endParaRPr lang="en-US" dirty="0"/>
          </a:p>
        </p:txBody>
      </p:sp>
      <p:cxnSp>
        <p:nvCxnSpPr>
          <p:cNvPr id="14" name="Straight Arrow Connector 13"/>
          <p:cNvCxnSpPr/>
          <p:nvPr/>
        </p:nvCxnSpPr>
        <p:spPr>
          <a:xfrm>
            <a:off x="6459984" y="3627439"/>
            <a:ext cx="2886075" cy="1587"/>
          </a:xfrm>
          <a:prstGeom prst="straightConnector1">
            <a:avLst/>
          </a:prstGeom>
          <a:ln w="19050">
            <a:solidFill>
              <a:srgbClr val="0000CC"/>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77999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a:xfrm>
            <a:off x="740220" y="1652588"/>
            <a:ext cx="10363200" cy="4443412"/>
          </a:xfrm>
        </p:spPr>
        <p:txBody>
          <a:bodyPr/>
          <a:lstStyle/>
          <a:p>
            <a:pPr>
              <a:buFontTx/>
              <a:buNone/>
              <a:defRPr/>
            </a:pPr>
            <a:r>
              <a:rPr lang="en-US" dirty="0"/>
              <a:t>  </a:t>
            </a:r>
          </a:p>
        </p:txBody>
      </p:sp>
      <p:pic>
        <p:nvPicPr>
          <p:cNvPr id="62467" name="Picture 4"/>
          <p:cNvPicPr>
            <a:picLocks noChangeAspect="1" noChangeArrowheads="1"/>
          </p:cNvPicPr>
          <p:nvPr/>
        </p:nvPicPr>
        <p:blipFill>
          <a:blip r:embed="rId3" cstate="print"/>
          <a:srcRect/>
          <a:stretch>
            <a:fillRect/>
          </a:stretch>
        </p:blipFill>
        <p:spPr bwMode="auto">
          <a:xfrm>
            <a:off x="2192784" y="1370014"/>
            <a:ext cx="7197725" cy="4427537"/>
          </a:xfrm>
          <a:prstGeom prst="rect">
            <a:avLst/>
          </a:prstGeom>
          <a:solidFill>
            <a:schemeClr val="bg1"/>
          </a:solidFill>
          <a:ln w="9525">
            <a:noFill/>
            <a:miter lim="800000"/>
            <a:headEnd/>
            <a:tailEnd/>
          </a:ln>
        </p:spPr>
      </p:pic>
      <p:sp>
        <p:nvSpPr>
          <p:cNvPr id="62468" name="Rectangle 6"/>
          <p:cNvSpPr>
            <a:spLocks noChangeArrowheads="1"/>
          </p:cNvSpPr>
          <p:nvPr/>
        </p:nvSpPr>
        <p:spPr bwMode="auto">
          <a:xfrm>
            <a:off x="3648658" y="5137149"/>
            <a:ext cx="2225675" cy="650875"/>
          </a:xfrm>
          <a:prstGeom prst="rect">
            <a:avLst/>
          </a:prstGeom>
          <a:noFill/>
          <a:ln w="9525">
            <a:noFill/>
            <a:miter lim="800000"/>
            <a:headEnd/>
            <a:tailEnd/>
          </a:ln>
        </p:spPr>
        <p:txBody>
          <a:bodyPr anchor="ctr"/>
          <a:lstStyle/>
          <a:p>
            <a:pPr algn="ctr"/>
            <a:r>
              <a:rPr lang="en-US" sz="2200" b="1" dirty="0">
                <a:solidFill>
                  <a:srgbClr val="C00000"/>
                </a:solidFill>
                <a:latin typeface="Calibri" panose="020F0502020204030204" pitchFamily="34" charset="0"/>
              </a:rPr>
              <a:t>H years, historical</a:t>
            </a:r>
          </a:p>
        </p:txBody>
      </p:sp>
      <p:sp>
        <p:nvSpPr>
          <p:cNvPr id="62469" name="Text Box 8"/>
          <p:cNvSpPr txBox="1">
            <a:spLocks noChangeArrowheads="1"/>
          </p:cNvSpPr>
          <p:nvPr/>
        </p:nvSpPr>
        <p:spPr bwMode="auto">
          <a:xfrm>
            <a:off x="1757444" y="5878514"/>
            <a:ext cx="8556989" cy="769441"/>
          </a:xfrm>
          <a:prstGeom prst="rect">
            <a:avLst/>
          </a:prstGeom>
          <a:noFill/>
          <a:ln w="9525">
            <a:noFill/>
            <a:miter lim="800000"/>
            <a:headEnd/>
            <a:tailEnd/>
          </a:ln>
        </p:spPr>
        <p:txBody>
          <a:bodyPr wrap="square">
            <a:spAutoFit/>
          </a:bodyPr>
          <a:lstStyle/>
          <a:p>
            <a:pPr>
              <a:spcBef>
                <a:spcPct val="50000"/>
              </a:spcBef>
            </a:pPr>
            <a:r>
              <a:rPr lang="en-US" sz="2200" dirty="0">
                <a:latin typeface="Calibri" panose="020F0502020204030204" pitchFamily="34" charset="0"/>
              </a:rPr>
              <a:t>17B:  Systematic years were given a weight greater than 1 to represent unobserved historical years when computing sample statistics</a:t>
            </a:r>
          </a:p>
        </p:txBody>
      </p:sp>
      <p:sp>
        <p:nvSpPr>
          <p:cNvPr id="62470" name="Rectangle 9"/>
          <p:cNvSpPr>
            <a:spLocks noChangeArrowheads="1"/>
          </p:cNvSpPr>
          <p:nvPr/>
        </p:nvSpPr>
        <p:spPr bwMode="auto">
          <a:xfrm>
            <a:off x="3599309" y="1395413"/>
            <a:ext cx="2022475" cy="671512"/>
          </a:xfrm>
          <a:prstGeom prst="rect">
            <a:avLst/>
          </a:prstGeom>
          <a:noFill/>
          <a:ln w="9525">
            <a:noFill/>
            <a:miter lim="800000"/>
            <a:headEnd/>
            <a:tailEnd/>
          </a:ln>
        </p:spPr>
        <p:txBody>
          <a:bodyPr anchor="ctr"/>
          <a:lstStyle/>
          <a:p>
            <a:pPr algn="ctr">
              <a:lnSpc>
                <a:spcPct val="90000"/>
              </a:lnSpc>
            </a:pPr>
            <a:r>
              <a:rPr lang="en-US" sz="2200" b="1" dirty="0">
                <a:solidFill>
                  <a:srgbClr val="C00000"/>
                </a:solidFill>
                <a:latin typeface="Calibri" panose="020F0502020204030204" pitchFamily="34" charset="0"/>
              </a:rPr>
              <a:t>Z events above threshold</a:t>
            </a:r>
          </a:p>
        </p:txBody>
      </p:sp>
      <p:cxnSp>
        <p:nvCxnSpPr>
          <p:cNvPr id="13" name="Straight Arrow Connector 12"/>
          <p:cNvCxnSpPr/>
          <p:nvPr/>
        </p:nvCxnSpPr>
        <p:spPr>
          <a:xfrm>
            <a:off x="3580259" y="4751388"/>
            <a:ext cx="5781675" cy="0"/>
          </a:xfrm>
          <a:prstGeom prst="straightConnector1">
            <a:avLst/>
          </a:prstGeom>
          <a:ln w="1905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2473" name="Rectangle 5"/>
          <p:cNvSpPr>
            <a:spLocks noChangeArrowheads="1"/>
          </p:cNvSpPr>
          <p:nvPr/>
        </p:nvSpPr>
        <p:spPr bwMode="auto">
          <a:xfrm>
            <a:off x="6853683" y="3152775"/>
            <a:ext cx="2360612" cy="381000"/>
          </a:xfrm>
          <a:prstGeom prst="rect">
            <a:avLst/>
          </a:prstGeom>
          <a:noFill/>
          <a:ln w="9525">
            <a:noFill/>
            <a:miter lim="800000"/>
            <a:headEnd/>
            <a:tailEnd/>
          </a:ln>
        </p:spPr>
        <p:txBody>
          <a:bodyPr anchor="ctr"/>
          <a:lstStyle/>
          <a:p>
            <a:pPr algn="ctr">
              <a:lnSpc>
                <a:spcPct val="60000"/>
              </a:lnSpc>
            </a:pPr>
            <a:r>
              <a:rPr lang="en-US" sz="2200" b="1" dirty="0">
                <a:solidFill>
                  <a:srgbClr val="0000CC"/>
                </a:solidFill>
                <a:latin typeface="Calibri" panose="020F0502020204030204" pitchFamily="34" charset="0"/>
              </a:rPr>
              <a:t>S years, systematic</a:t>
            </a:r>
          </a:p>
        </p:txBody>
      </p:sp>
      <p:cxnSp>
        <p:nvCxnSpPr>
          <p:cNvPr id="14" name="Straight Arrow Connector 13"/>
          <p:cNvCxnSpPr/>
          <p:nvPr/>
        </p:nvCxnSpPr>
        <p:spPr>
          <a:xfrm>
            <a:off x="6459984" y="3627439"/>
            <a:ext cx="2886075" cy="1587"/>
          </a:xfrm>
          <a:prstGeom prst="straightConnector1">
            <a:avLst/>
          </a:prstGeom>
          <a:ln w="19050">
            <a:solidFill>
              <a:srgbClr val="0000CC"/>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6" name="Rectangle 2"/>
          <p:cNvSpPr>
            <a:spLocks noGrp="1" noChangeArrowheads="1"/>
          </p:cNvSpPr>
          <p:nvPr>
            <p:ph type="title"/>
          </p:nvPr>
        </p:nvSpPr>
        <p:spPr>
          <a:xfrm>
            <a:off x="2083245" y="219075"/>
            <a:ext cx="7772400" cy="1143000"/>
          </a:xfrm>
        </p:spPr>
        <p:txBody>
          <a:bodyPr/>
          <a:lstStyle/>
          <a:p>
            <a:pPr>
              <a:defRPr/>
            </a:pPr>
            <a:r>
              <a:rPr lang="en-US" dirty="0"/>
              <a:t>Historical and Gauged Record</a:t>
            </a:r>
          </a:p>
        </p:txBody>
      </p:sp>
      <p:sp>
        <p:nvSpPr>
          <p:cNvPr id="62476" name="Slide Number Placeholder 14"/>
          <p:cNvSpPr>
            <a:spLocks noGrp="1"/>
          </p:cNvSpPr>
          <p:nvPr>
            <p:ph type="sldNum" sz="quarter" idx="4294967295"/>
          </p:nvPr>
        </p:nvSpPr>
        <p:spPr>
          <a:xfrm>
            <a:off x="8517874" y="6400800"/>
            <a:ext cx="1905000" cy="457200"/>
          </a:xfrm>
          <a:prstGeom prst="rect">
            <a:avLst/>
          </a:prstGeom>
          <a:noFill/>
        </p:spPr>
        <p:txBody>
          <a:bodyPr/>
          <a:lstStyle/>
          <a:p>
            <a:fld id="{000EFEAC-ACAC-4FC1-9ACB-155A3A698EE7}" type="slidenum">
              <a:rPr lang="en-US" smtClean="0"/>
              <a:pPr/>
              <a:t>62</a:t>
            </a:fld>
            <a:endParaRPr lang="en-US" dirty="0"/>
          </a:p>
        </p:txBody>
      </p:sp>
      <p:sp>
        <p:nvSpPr>
          <p:cNvPr id="15" name="Rectangle 6"/>
          <p:cNvSpPr>
            <a:spLocks noChangeArrowheads="1"/>
          </p:cNvSpPr>
          <p:nvPr/>
        </p:nvSpPr>
        <p:spPr bwMode="auto">
          <a:xfrm>
            <a:off x="3532630" y="3740673"/>
            <a:ext cx="2939526" cy="650875"/>
          </a:xfrm>
          <a:prstGeom prst="rect">
            <a:avLst/>
          </a:prstGeom>
          <a:noFill/>
          <a:ln w="9525">
            <a:noFill/>
            <a:miter lim="800000"/>
            <a:headEnd/>
            <a:tailEnd/>
          </a:ln>
          <a:effectLst/>
        </p:spPr>
        <p:txBody>
          <a:bodyPr anchor="ctr"/>
          <a:lstStyle/>
          <a:p>
            <a:pPr algn="ctr">
              <a:lnSpc>
                <a:spcPts val="2400"/>
              </a:lnSpc>
            </a:pPr>
            <a:r>
              <a:rPr lang="en-US" sz="2000" dirty="0">
                <a:solidFill>
                  <a:srgbClr val="0000CC"/>
                </a:solidFill>
                <a:latin typeface="Arial Narrow" panose="020B0606020202030204" pitchFamily="34" charset="0"/>
                <a:cs typeface="Calibri" panose="020F0502020204030204" pitchFamily="34" charset="0"/>
              </a:rPr>
              <a:t>17B: Statistics for systematic period used to represent unobserved years in the historical period</a:t>
            </a:r>
          </a:p>
        </p:txBody>
      </p:sp>
      <p:sp>
        <p:nvSpPr>
          <p:cNvPr id="17" name="TextBox 16">
            <a:extLst>
              <a:ext uri="{FF2B5EF4-FFF2-40B4-BE49-F238E27FC236}">
                <a16:creationId xmlns:a16="http://schemas.microsoft.com/office/drawing/2014/main" id="{FA6A89EF-A34D-4CFF-85C2-BB59DC9341E0}"/>
              </a:ext>
            </a:extLst>
          </p:cNvPr>
          <p:cNvSpPr txBox="1"/>
          <p:nvPr/>
        </p:nvSpPr>
        <p:spPr>
          <a:xfrm>
            <a:off x="9221493" y="1206323"/>
            <a:ext cx="2650210" cy="1938992"/>
          </a:xfrm>
          <a:prstGeom prst="rect">
            <a:avLst/>
          </a:prstGeom>
          <a:noFill/>
        </p:spPr>
        <p:txBody>
          <a:bodyPr wrap="square" rtlCol="0">
            <a:spAutoFit/>
          </a:bodyPr>
          <a:lstStyle/>
          <a:p>
            <a:pPr algn="ctr"/>
            <a:r>
              <a:rPr lang="en-US" b="1" dirty="0">
                <a:solidFill>
                  <a:srgbClr val="00B050"/>
                </a:solidFill>
              </a:rPr>
              <a:t>Note, with 17B, if no high outlier or historic event occurred, H could not be used</a:t>
            </a:r>
          </a:p>
        </p:txBody>
      </p:sp>
    </p:spTree>
    <p:extLst>
      <p:ext uri="{BB962C8B-B14F-4D97-AF65-F5344CB8AC3E}">
        <p14:creationId xmlns:p14="http://schemas.microsoft.com/office/powerpoint/2010/main" val="1221971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p:txBody>
          <a:bodyPr/>
          <a:lstStyle/>
          <a:p>
            <a:pPr>
              <a:buFontTx/>
              <a:buNone/>
            </a:pPr>
            <a:r>
              <a:rPr lang="en-US" dirty="0"/>
              <a:t>  </a:t>
            </a:r>
          </a:p>
        </p:txBody>
      </p:sp>
      <p:pic>
        <p:nvPicPr>
          <p:cNvPr id="23556" name="Picture 4"/>
          <p:cNvPicPr>
            <a:picLocks noChangeAspect="1" noChangeArrowheads="1"/>
          </p:cNvPicPr>
          <p:nvPr/>
        </p:nvPicPr>
        <p:blipFill>
          <a:blip r:embed="rId3" cstate="print"/>
          <a:srcRect/>
          <a:stretch>
            <a:fillRect/>
          </a:stretch>
        </p:blipFill>
        <p:spPr bwMode="auto">
          <a:xfrm>
            <a:off x="2192784" y="1370014"/>
            <a:ext cx="7197725" cy="4427537"/>
          </a:xfrm>
          <a:prstGeom prst="rect">
            <a:avLst/>
          </a:prstGeom>
          <a:solidFill>
            <a:schemeClr val="bg1"/>
          </a:solidFill>
          <a:ln w="9525">
            <a:noFill/>
            <a:miter lim="800000"/>
            <a:headEnd/>
            <a:tailEnd/>
          </a:ln>
          <a:effectLst/>
        </p:spPr>
      </p:pic>
      <p:sp>
        <p:nvSpPr>
          <p:cNvPr id="23561" name="Rectangle 9"/>
          <p:cNvSpPr>
            <a:spLocks noChangeArrowheads="1"/>
          </p:cNvSpPr>
          <p:nvPr/>
        </p:nvSpPr>
        <p:spPr bwMode="auto">
          <a:xfrm>
            <a:off x="3599309" y="1395413"/>
            <a:ext cx="2022475" cy="671512"/>
          </a:xfrm>
          <a:prstGeom prst="rect">
            <a:avLst/>
          </a:prstGeom>
          <a:noFill/>
          <a:ln w="9525">
            <a:noFill/>
            <a:miter lim="800000"/>
            <a:headEnd/>
            <a:tailEnd/>
          </a:ln>
          <a:effectLst/>
        </p:spPr>
        <p:txBody>
          <a:bodyPr anchor="ctr"/>
          <a:lstStyle/>
          <a:p>
            <a:pPr algn="ctr">
              <a:lnSpc>
                <a:spcPct val="90000"/>
              </a:lnSpc>
            </a:pPr>
            <a:r>
              <a:rPr lang="en-US" sz="2200" b="1" dirty="0">
                <a:solidFill>
                  <a:srgbClr val="C00000"/>
                </a:solidFill>
                <a:latin typeface="Calibri" panose="020F0502020204030204" pitchFamily="34" charset="0"/>
              </a:rPr>
              <a:t>Z events above threshold</a:t>
            </a:r>
            <a:endParaRPr lang="en-US" sz="2200" dirty="0">
              <a:solidFill>
                <a:srgbClr val="C00000"/>
              </a:solidFill>
              <a:latin typeface="Calibri" panose="020F0502020204030204" pitchFamily="34" charset="0"/>
            </a:endParaRPr>
          </a:p>
        </p:txBody>
      </p:sp>
      <p:cxnSp>
        <p:nvCxnSpPr>
          <p:cNvPr id="13" name="Straight Arrow Connector 12"/>
          <p:cNvCxnSpPr/>
          <p:nvPr/>
        </p:nvCxnSpPr>
        <p:spPr>
          <a:xfrm>
            <a:off x="3579940" y="4751107"/>
            <a:ext cx="5781256" cy="0"/>
          </a:xfrm>
          <a:prstGeom prst="straightConnector1">
            <a:avLst/>
          </a:prstGeom>
          <a:ln w="1905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2" name="Rectangle 5"/>
          <p:cNvSpPr>
            <a:spLocks noChangeArrowheads="1"/>
          </p:cNvSpPr>
          <p:nvPr/>
        </p:nvSpPr>
        <p:spPr bwMode="auto">
          <a:xfrm>
            <a:off x="6853683" y="3152775"/>
            <a:ext cx="2360612" cy="381000"/>
          </a:xfrm>
          <a:prstGeom prst="rect">
            <a:avLst/>
          </a:prstGeom>
          <a:noFill/>
          <a:ln w="9525">
            <a:noFill/>
            <a:miter lim="800000"/>
            <a:headEnd/>
            <a:tailEnd/>
          </a:ln>
          <a:effectLst/>
        </p:spPr>
        <p:txBody>
          <a:bodyPr anchor="ctr"/>
          <a:lstStyle/>
          <a:p>
            <a:pPr algn="ctr">
              <a:lnSpc>
                <a:spcPct val="60000"/>
              </a:lnSpc>
            </a:pPr>
            <a:r>
              <a:rPr lang="en-US" sz="2200" b="1" dirty="0">
                <a:solidFill>
                  <a:srgbClr val="0000CC"/>
                </a:solidFill>
                <a:latin typeface="Calibri" panose="020F0502020204030204" pitchFamily="34" charset="0"/>
              </a:rPr>
              <a:t>S years, systematic</a:t>
            </a:r>
            <a:endParaRPr lang="en-US" sz="2200" dirty="0">
              <a:solidFill>
                <a:srgbClr val="0000CC"/>
              </a:solidFill>
              <a:latin typeface="Calibri" panose="020F0502020204030204" pitchFamily="34" charset="0"/>
            </a:endParaRPr>
          </a:p>
        </p:txBody>
      </p:sp>
      <p:cxnSp>
        <p:nvCxnSpPr>
          <p:cNvPr id="14" name="Straight Arrow Connector 13"/>
          <p:cNvCxnSpPr/>
          <p:nvPr/>
        </p:nvCxnSpPr>
        <p:spPr>
          <a:xfrm>
            <a:off x="6460300" y="3627121"/>
            <a:ext cx="2885656" cy="1307"/>
          </a:xfrm>
          <a:prstGeom prst="straightConnector1">
            <a:avLst/>
          </a:prstGeom>
          <a:ln w="19050">
            <a:solidFill>
              <a:srgbClr val="0000CC"/>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6" name="Rectangle 2"/>
          <p:cNvSpPr>
            <a:spLocks noGrp="1" noChangeArrowheads="1"/>
          </p:cNvSpPr>
          <p:nvPr>
            <p:ph type="title"/>
          </p:nvPr>
        </p:nvSpPr>
        <p:spPr>
          <a:xfrm>
            <a:off x="2083245" y="219075"/>
            <a:ext cx="7772400" cy="1143000"/>
          </a:xfrm>
        </p:spPr>
        <p:txBody>
          <a:bodyPr/>
          <a:lstStyle/>
          <a:p>
            <a:r>
              <a:rPr lang="en-US" dirty="0"/>
              <a:t>Historical and Gauged Record</a:t>
            </a:r>
          </a:p>
        </p:txBody>
      </p:sp>
      <p:sp>
        <p:nvSpPr>
          <p:cNvPr id="15" name="Slide Number Placeholder 14"/>
          <p:cNvSpPr>
            <a:spLocks noGrp="1"/>
          </p:cNvSpPr>
          <p:nvPr>
            <p:ph type="sldNum" sz="quarter" idx="12"/>
          </p:nvPr>
        </p:nvSpPr>
        <p:spPr/>
        <p:txBody>
          <a:bodyPr/>
          <a:lstStyle/>
          <a:p>
            <a:fld id="{FF5AC3BA-9626-4E65-8596-CD68326EEFDA}" type="slidenum">
              <a:rPr lang="en-US" smtClean="0"/>
              <a:pPr/>
              <a:t>63</a:t>
            </a:fld>
            <a:endParaRPr lang="en-US"/>
          </a:p>
        </p:txBody>
      </p:sp>
      <p:cxnSp>
        <p:nvCxnSpPr>
          <p:cNvPr id="4" name="Straight Connector 3"/>
          <p:cNvCxnSpPr/>
          <p:nvPr/>
        </p:nvCxnSpPr>
        <p:spPr>
          <a:xfrm>
            <a:off x="3630904"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709703"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788502"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388852"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310070"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152472"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073673"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994874"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916075"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837276"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758477"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600879"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522080"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5443281"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5364482"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5285683"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206884"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5128085"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049286"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4970487"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891688"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812889"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734090"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4655291"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4576492"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4418894"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4340095"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4261296"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4103698"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024899"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3946100"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3867301" y="2866102"/>
            <a:ext cx="0" cy="1976284"/>
          </a:xfrm>
          <a:prstGeom prst="line">
            <a:avLst/>
          </a:prstGeom>
          <a:ln w="19050">
            <a:solidFill>
              <a:srgbClr val="00B050"/>
            </a:solidFill>
            <a:prstDash val="sysDot"/>
          </a:ln>
        </p:spPr>
        <p:style>
          <a:lnRef idx="1">
            <a:schemeClr val="accent1"/>
          </a:lnRef>
          <a:fillRef idx="0">
            <a:schemeClr val="accent1"/>
          </a:fillRef>
          <a:effectRef idx="0">
            <a:schemeClr val="accent1"/>
          </a:effectRef>
          <a:fontRef idx="minor">
            <a:schemeClr val="tx1"/>
          </a:fontRef>
        </p:style>
      </p:cxnSp>
      <p:sp>
        <p:nvSpPr>
          <p:cNvPr id="52" name="Rectangle 6"/>
          <p:cNvSpPr>
            <a:spLocks noChangeArrowheads="1"/>
          </p:cNvSpPr>
          <p:nvPr/>
        </p:nvSpPr>
        <p:spPr bwMode="auto">
          <a:xfrm>
            <a:off x="3552294" y="3569108"/>
            <a:ext cx="2841474" cy="950257"/>
          </a:xfrm>
          <a:prstGeom prst="rect">
            <a:avLst/>
          </a:prstGeom>
          <a:noFill/>
          <a:ln w="19050">
            <a:noFill/>
            <a:miter lim="800000"/>
            <a:headEnd/>
            <a:tailEnd/>
          </a:ln>
          <a:effectLst/>
        </p:spPr>
        <p:txBody>
          <a:bodyPr anchor="ctr"/>
          <a:lstStyle/>
          <a:p>
            <a:pPr algn="ctr">
              <a:lnSpc>
                <a:spcPts val="2400"/>
              </a:lnSpc>
            </a:pPr>
            <a:r>
              <a:rPr lang="en-US" sz="2100" dirty="0">
                <a:solidFill>
                  <a:srgbClr val="0000CC"/>
                </a:solidFill>
                <a:latin typeface="Arial Narrow" panose="020B0606020202030204" pitchFamily="34" charset="0"/>
              </a:rPr>
              <a:t>17C: unobserved years are replaced with flow range     0 - </a:t>
            </a:r>
            <a:r>
              <a:rPr lang="en-US" sz="2100" dirty="0" err="1">
                <a:solidFill>
                  <a:srgbClr val="0000CC"/>
                </a:solidFill>
                <a:latin typeface="Arial Narrow" panose="020B0606020202030204" pitchFamily="34" charset="0"/>
              </a:rPr>
              <a:t>PerceptionThreshold</a:t>
            </a:r>
            <a:endParaRPr lang="en-US" sz="2100" dirty="0">
              <a:solidFill>
                <a:srgbClr val="0000CC"/>
              </a:solidFill>
              <a:latin typeface="Arial Narrow" panose="020B0606020202030204" pitchFamily="34" charset="0"/>
            </a:endParaRPr>
          </a:p>
        </p:txBody>
      </p:sp>
      <p:sp>
        <p:nvSpPr>
          <p:cNvPr id="47" name="Text Box 8"/>
          <p:cNvSpPr txBox="1">
            <a:spLocks noChangeArrowheads="1"/>
          </p:cNvSpPr>
          <p:nvPr/>
        </p:nvSpPr>
        <p:spPr bwMode="auto">
          <a:xfrm>
            <a:off x="1530795" y="5878514"/>
            <a:ext cx="8783638" cy="830997"/>
          </a:xfrm>
          <a:prstGeom prst="rect">
            <a:avLst/>
          </a:prstGeom>
          <a:noFill/>
          <a:ln w="9525">
            <a:noFill/>
            <a:miter lim="800000"/>
            <a:headEnd/>
            <a:tailEnd/>
          </a:ln>
          <a:effectLst/>
        </p:spPr>
        <p:txBody>
          <a:bodyPr>
            <a:spAutoFit/>
          </a:bodyPr>
          <a:lstStyle/>
          <a:p>
            <a:pPr>
              <a:spcBef>
                <a:spcPct val="50000"/>
              </a:spcBef>
            </a:pPr>
            <a:r>
              <a:rPr lang="en-US" dirty="0">
                <a:latin typeface="Calibri" panose="020F0502020204030204" pitchFamily="34" charset="0"/>
              </a:rPr>
              <a:t>In 17C, include flow ranges for the unobserved years equal to the complement of the perception range</a:t>
            </a:r>
          </a:p>
        </p:txBody>
      </p:sp>
      <p:sp>
        <p:nvSpPr>
          <p:cNvPr id="53" name="Rectangle 6">
            <a:extLst>
              <a:ext uri="{FF2B5EF4-FFF2-40B4-BE49-F238E27FC236}">
                <a16:creationId xmlns:a16="http://schemas.microsoft.com/office/drawing/2014/main" id="{2224DC92-C070-4A96-A6DF-39576A88BA2B}"/>
              </a:ext>
            </a:extLst>
          </p:cNvPr>
          <p:cNvSpPr>
            <a:spLocks noChangeArrowheads="1"/>
          </p:cNvSpPr>
          <p:nvPr/>
        </p:nvSpPr>
        <p:spPr bwMode="auto">
          <a:xfrm>
            <a:off x="3648658" y="5137149"/>
            <a:ext cx="2225675" cy="650875"/>
          </a:xfrm>
          <a:prstGeom prst="rect">
            <a:avLst/>
          </a:prstGeom>
          <a:noFill/>
          <a:ln w="9525">
            <a:noFill/>
            <a:miter lim="800000"/>
            <a:headEnd/>
            <a:tailEnd/>
          </a:ln>
        </p:spPr>
        <p:txBody>
          <a:bodyPr anchor="ctr"/>
          <a:lstStyle/>
          <a:p>
            <a:pPr algn="ctr"/>
            <a:r>
              <a:rPr lang="en-US" sz="2200" b="1" dirty="0">
                <a:solidFill>
                  <a:srgbClr val="C00000"/>
                </a:solidFill>
                <a:latin typeface="Calibri" panose="020F0502020204030204" pitchFamily="34" charset="0"/>
              </a:rPr>
              <a:t>H years, historical</a:t>
            </a:r>
          </a:p>
        </p:txBody>
      </p:sp>
      <p:sp>
        <p:nvSpPr>
          <p:cNvPr id="54" name="TextBox 53">
            <a:extLst>
              <a:ext uri="{FF2B5EF4-FFF2-40B4-BE49-F238E27FC236}">
                <a16:creationId xmlns:a16="http://schemas.microsoft.com/office/drawing/2014/main" id="{FA334BA6-36EE-4E58-B5EB-567D594804E3}"/>
              </a:ext>
            </a:extLst>
          </p:cNvPr>
          <p:cNvSpPr txBox="1"/>
          <p:nvPr/>
        </p:nvSpPr>
        <p:spPr>
          <a:xfrm>
            <a:off x="9221493" y="1206323"/>
            <a:ext cx="2650210" cy="1200329"/>
          </a:xfrm>
          <a:prstGeom prst="rect">
            <a:avLst/>
          </a:prstGeom>
          <a:noFill/>
        </p:spPr>
        <p:txBody>
          <a:bodyPr wrap="square" rtlCol="0">
            <a:spAutoFit/>
          </a:bodyPr>
          <a:lstStyle/>
          <a:p>
            <a:pPr algn="ctr"/>
            <a:r>
              <a:rPr lang="en-US" b="1" dirty="0">
                <a:solidFill>
                  <a:srgbClr val="00B050"/>
                </a:solidFill>
              </a:rPr>
              <a:t>17C can use H even if no exceedances noted</a:t>
            </a:r>
          </a:p>
        </p:txBody>
      </p:sp>
    </p:spTree>
    <p:extLst>
      <p:ext uri="{BB962C8B-B14F-4D97-AF65-F5344CB8AC3E}">
        <p14:creationId xmlns:p14="http://schemas.microsoft.com/office/powerpoint/2010/main" val="40536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363646" y="611975"/>
            <a:ext cx="7448205" cy="5837986"/>
          </a:xfrm>
          <a:prstGeom prst="rect">
            <a:avLst/>
          </a:prstGeom>
        </p:spPr>
      </p:pic>
      <p:sp>
        <p:nvSpPr>
          <p:cNvPr id="7" name="Text Box 6"/>
          <p:cNvSpPr txBox="1">
            <a:spLocks noChangeArrowheads="1"/>
          </p:cNvSpPr>
          <p:nvPr/>
        </p:nvSpPr>
        <p:spPr bwMode="auto">
          <a:xfrm>
            <a:off x="6877051" y="209551"/>
            <a:ext cx="3552825" cy="862013"/>
          </a:xfrm>
          <a:prstGeom prst="rect">
            <a:avLst/>
          </a:prstGeom>
          <a:noFill/>
          <a:ln w="9525">
            <a:noFill/>
            <a:miter lim="800000"/>
            <a:headEnd/>
            <a:tailEnd/>
          </a:ln>
          <a:effectLst/>
        </p:spPr>
        <p:txBody>
          <a:bodyPr>
            <a:spAutoFit/>
          </a:bodyPr>
          <a:lstStyle/>
          <a:p>
            <a:pPr algn="ctr">
              <a:spcBef>
                <a:spcPct val="50000"/>
              </a:spcBef>
              <a:defRPr/>
            </a:pPr>
            <a:r>
              <a:rPr lang="en-US" sz="2000" dirty="0">
                <a:latin typeface="Calibri" panose="020F0502020204030204" pitchFamily="34" charset="0"/>
              </a:rPr>
              <a:t>1933 – 2010 annual peaks</a:t>
            </a:r>
          </a:p>
          <a:p>
            <a:pPr algn="ctr">
              <a:spcBef>
                <a:spcPct val="50000"/>
              </a:spcBef>
              <a:defRPr/>
            </a:pPr>
            <a:r>
              <a:rPr lang="en-US" sz="2000" dirty="0">
                <a:latin typeface="Calibri" panose="020F0502020204030204" pitchFamily="34" charset="0"/>
              </a:rPr>
              <a:t>78 years of data</a:t>
            </a:r>
          </a:p>
        </p:txBody>
      </p:sp>
      <p:sp>
        <p:nvSpPr>
          <p:cNvPr id="63492" name="Line 7"/>
          <p:cNvSpPr>
            <a:spLocks noChangeShapeType="1"/>
          </p:cNvSpPr>
          <p:nvPr/>
        </p:nvSpPr>
        <p:spPr bwMode="auto">
          <a:xfrm flipH="1" flipV="1">
            <a:off x="8681885" y="2851356"/>
            <a:ext cx="377979" cy="1068183"/>
          </a:xfrm>
          <a:prstGeom prst="line">
            <a:avLst/>
          </a:prstGeom>
          <a:noFill/>
          <a:ln w="19050">
            <a:solidFill>
              <a:srgbClr val="00B0F0"/>
            </a:solidFill>
            <a:round/>
            <a:headEnd/>
            <a:tailEnd type="arrow" w="lg" len="lg"/>
          </a:ln>
        </p:spPr>
        <p:txBody>
          <a:bodyPr/>
          <a:lstStyle/>
          <a:p>
            <a:endParaRPr lang="en-US"/>
          </a:p>
        </p:txBody>
      </p:sp>
      <p:sp>
        <p:nvSpPr>
          <p:cNvPr id="63493" name="Text Box 8"/>
          <p:cNvSpPr txBox="1">
            <a:spLocks noChangeArrowheads="1"/>
          </p:cNvSpPr>
          <p:nvPr/>
        </p:nvSpPr>
        <p:spPr bwMode="auto">
          <a:xfrm>
            <a:off x="8219768" y="3965575"/>
            <a:ext cx="1381432" cy="523220"/>
          </a:xfrm>
          <a:prstGeom prst="rect">
            <a:avLst/>
          </a:prstGeom>
          <a:solidFill>
            <a:schemeClr val="bg1"/>
          </a:solidFill>
          <a:ln w="9525">
            <a:noFill/>
            <a:miter lim="800000"/>
            <a:headEnd/>
            <a:tailEnd/>
          </a:ln>
        </p:spPr>
        <p:txBody>
          <a:bodyPr wrap="square">
            <a:spAutoFit/>
          </a:bodyPr>
          <a:lstStyle/>
          <a:p>
            <a:pPr algn="ctr">
              <a:spcBef>
                <a:spcPct val="50000"/>
              </a:spcBef>
            </a:pPr>
            <a:r>
              <a:rPr lang="en-US" sz="2800" b="1" dirty="0">
                <a:solidFill>
                  <a:srgbClr val="00B0F0"/>
                </a:solidFill>
                <a:latin typeface="Calibri" panose="020F0502020204030204" pitchFamily="34" charset="0"/>
              </a:rPr>
              <a:t>EMA fit</a:t>
            </a:r>
          </a:p>
        </p:txBody>
      </p:sp>
      <p:sp>
        <p:nvSpPr>
          <p:cNvPr id="63494" name="Text Box 9"/>
          <p:cNvSpPr txBox="1">
            <a:spLocks noChangeArrowheads="1"/>
          </p:cNvSpPr>
          <p:nvPr/>
        </p:nvSpPr>
        <p:spPr bwMode="auto">
          <a:xfrm>
            <a:off x="8075613" y="2418991"/>
            <a:ext cx="862012" cy="304800"/>
          </a:xfrm>
          <a:prstGeom prst="rect">
            <a:avLst/>
          </a:prstGeom>
          <a:noFill/>
          <a:ln w="9525">
            <a:noFill/>
            <a:miter lim="800000"/>
            <a:headEnd/>
            <a:tailEnd/>
          </a:ln>
        </p:spPr>
        <p:txBody>
          <a:bodyPr>
            <a:spAutoFit/>
          </a:bodyPr>
          <a:lstStyle/>
          <a:p>
            <a:pPr>
              <a:spcBef>
                <a:spcPct val="50000"/>
              </a:spcBef>
            </a:pPr>
            <a:r>
              <a:rPr lang="en-US" sz="1400" b="1" dirty="0">
                <a:solidFill>
                  <a:srgbClr val="00B0F0"/>
                </a:solidFill>
                <a:latin typeface="Calibri" panose="020F0502020204030204" pitchFamily="34" charset="0"/>
              </a:rPr>
              <a:t>3190 </a:t>
            </a:r>
            <a:r>
              <a:rPr lang="en-US" sz="1400" b="1" dirty="0" err="1">
                <a:solidFill>
                  <a:srgbClr val="00B0F0"/>
                </a:solidFill>
                <a:latin typeface="Calibri" panose="020F0502020204030204" pitchFamily="34" charset="0"/>
              </a:rPr>
              <a:t>cfs</a:t>
            </a:r>
            <a:endParaRPr lang="en-US" sz="1400" b="1" dirty="0">
              <a:solidFill>
                <a:srgbClr val="00B0F0"/>
              </a:solidFill>
              <a:latin typeface="Calibri" panose="020F0502020204030204" pitchFamily="34" charset="0"/>
            </a:endParaRPr>
          </a:p>
        </p:txBody>
      </p:sp>
      <p:sp>
        <p:nvSpPr>
          <p:cNvPr id="63495" name="Line 10"/>
          <p:cNvSpPr>
            <a:spLocks noChangeShapeType="1"/>
          </p:cNvSpPr>
          <p:nvPr/>
        </p:nvSpPr>
        <p:spPr bwMode="auto">
          <a:xfrm>
            <a:off x="8770938" y="2625366"/>
            <a:ext cx="260350" cy="0"/>
          </a:xfrm>
          <a:prstGeom prst="line">
            <a:avLst/>
          </a:prstGeom>
          <a:noFill/>
          <a:ln w="9525">
            <a:solidFill>
              <a:srgbClr val="00B0F0"/>
            </a:solidFill>
            <a:round/>
            <a:headEnd/>
            <a:tailEnd/>
          </a:ln>
        </p:spPr>
        <p:txBody>
          <a:bodyPr/>
          <a:lstStyle/>
          <a:p>
            <a:endParaRPr lang="en-US"/>
          </a:p>
        </p:txBody>
      </p:sp>
      <p:sp>
        <p:nvSpPr>
          <p:cNvPr id="63496" name="Text Box 11"/>
          <p:cNvSpPr txBox="1">
            <a:spLocks noChangeArrowheads="1"/>
          </p:cNvSpPr>
          <p:nvPr/>
        </p:nvSpPr>
        <p:spPr bwMode="auto">
          <a:xfrm>
            <a:off x="9085263" y="2635250"/>
            <a:ext cx="862012" cy="304800"/>
          </a:xfrm>
          <a:prstGeom prst="rect">
            <a:avLst/>
          </a:prstGeom>
          <a:noFill/>
          <a:ln w="9525">
            <a:noFill/>
            <a:miter lim="800000"/>
            <a:headEnd/>
            <a:tailEnd/>
          </a:ln>
        </p:spPr>
        <p:txBody>
          <a:bodyPr>
            <a:spAutoFit/>
          </a:bodyPr>
          <a:lstStyle/>
          <a:p>
            <a:pPr>
              <a:spcBef>
                <a:spcPct val="50000"/>
              </a:spcBef>
            </a:pPr>
            <a:r>
              <a:rPr lang="en-US" sz="1400" b="1" dirty="0">
                <a:solidFill>
                  <a:schemeClr val="accent2"/>
                </a:solidFill>
                <a:latin typeface="Calibri" panose="020F0502020204030204" pitchFamily="34" charset="0"/>
              </a:rPr>
              <a:t>2644 </a:t>
            </a:r>
            <a:r>
              <a:rPr lang="en-US" sz="1400" b="1" dirty="0" err="1">
                <a:solidFill>
                  <a:schemeClr val="accent2"/>
                </a:solidFill>
                <a:latin typeface="Calibri" panose="020F0502020204030204" pitchFamily="34" charset="0"/>
              </a:rPr>
              <a:t>cfs</a:t>
            </a:r>
            <a:endParaRPr lang="en-US" sz="1400" b="1" dirty="0">
              <a:solidFill>
                <a:schemeClr val="accent2"/>
              </a:solidFill>
              <a:latin typeface="Calibri" panose="020F0502020204030204" pitchFamily="34" charset="0"/>
            </a:endParaRPr>
          </a:p>
        </p:txBody>
      </p:sp>
      <p:sp>
        <p:nvSpPr>
          <p:cNvPr id="63497" name="Line 12"/>
          <p:cNvSpPr>
            <a:spLocks noChangeShapeType="1"/>
          </p:cNvSpPr>
          <p:nvPr/>
        </p:nvSpPr>
        <p:spPr bwMode="auto">
          <a:xfrm>
            <a:off x="8786813" y="2801938"/>
            <a:ext cx="260350" cy="0"/>
          </a:xfrm>
          <a:prstGeom prst="line">
            <a:avLst/>
          </a:prstGeom>
          <a:noFill/>
          <a:ln w="9525">
            <a:solidFill>
              <a:schemeClr val="accent2"/>
            </a:solidFill>
            <a:round/>
            <a:headEnd/>
            <a:tailEnd/>
          </a:ln>
        </p:spPr>
        <p:txBody>
          <a:bodyPr/>
          <a:lstStyle/>
          <a:p>
            <a:endParaRPr lang="en-US"/>
          </a:p>
        </p:txBody>
      </p:sp>
      <p:sp>
        <p:nvSpPr>
          <p:cNvPr id="63498" name="TextBox 10"/>
          <p:cNvSpPr txBox="1">
            <a:spLocks noChangeArrowheads="1"/>
          </p:cNvSpPr>
          <p:nvPr/>
        </p:nvSpPr>
        <p:spPr bwMode="auto">
          <a:xfrm>
            <a:off x="3562164" y="2427288"/>
            <a:ext cx="2625725" cy="246062"/>
          </a:xfrm>
          <a:prstGeom prst="rect">
            <a:avLst/>
          </a:prstGeom>
          <a:solidFill>
            <a:schemeClr val="bg1"/>
          </a:solidFill>
          <a:ln w="9525">
            <a:noFill/>
            <a:miter lim="800000"/>
            <a:headEnd/>
            <a:tailEnd/>
          </a:ln>
        </p:spPr>
        <p:txBody>
          <a:bodyPr tIns="0" bIns="0">
            <a:spAutoFit/>
          </a:bodyPr>
          <a:lstStyle/>
          <a:p>
            <a:pPr algn="ctr"/>
            <a:r>
              <a:rPr lang="en-US" sz="1600" dirty="0">
                <a:solidFill>
                  <a:srgbClr val="008000"/>
                </a:solidFill>
                <a:latin typeface="Arial" pitchFamily="34" charset="0"/>
                <a:cs typeface="Arial" pitchFamily="34" charset="0"/>
              </a:rPr>
              <a:t>GB high outlier threshold</a:t>
            </a:r>
          </a:p>
        </p:txBody>
      </p:sp>
      <p:sp>
        <p:nvSpPr>
          <p:cNvPr id="11" name="Slide Number Placeholder 10"/>
          <p:cNvSpPr>
            <a:spLocks noGrp="1"/>
          </p:cNvSpPr>
          <p:nvPr>
            <p:ph type="sldNum" sz="quarter" idx="12"/>
          </p:nvPr>
        </p:nvSpPr>
        <p:spPr/>
        <p:txBody>
          <a:bodyPr/>
          <a:lstStyle/>
          <a:p>
            <a:fld id="{468A23A5-F9F4-4630-8E02-772FE8D92F2C}" type="slidenum">
              <a:rPr lang="en-US" smtClean="0"/>
              <a:pPr/>
              <a:t>64</a:t>
            </a:fld>
            <a:endParaRPr lang="en-US"/>
          </a:p>
        </p:txBody>
      </p:sp>
      <p:sp>
        <p:nvSpPr>
          <p:cNvPr id="14" name="TextBox 10"/>
          <p:cNvSpPr txBox="1">
            <a:spLocks noChangeArrowheads="1"/>
          </p:cNvSpPr>
          <p:nvPr/>
        </p:nvSpPr>
        <p:spPr bwMode="auto">
          <a:xfrm>
            <a:off x="3797454" y="2893605"/>
            <a:ext cx="2463800" cy="708025"/>
          </a:xfrm>
          <a:prstGeom prst="rect">
            <a:avLst/>
          </a:prstGeom>
          <a:solidFill>
            <a:schemeClr val="bg1"/>
          </a:solidFill>
          <a:ln w="9525">
            <a:noFill/>
            <a:miter lim="800000"/>
            <a:headEnd/>
            <a:tailEnd/>
          </a:ln>
        </p:spPr>
        <p:txBody>
          <a:bodyPr>
            <a:spAutoFit/>
          </a:bodyPr>
          <a:lstStyle/>
          <a:p>
            <a:pPr algn="ctr"/>
            <a:r>
              <a:rPr lang="en-US" sz="2000" dirty="0">
                <a:solidFill>
                  <a:srgbClr val="0070C0"/>
                </a:solidFill>
                <a:latin typeface="Arial" pitchFamily="34" charset="0"/>
                <a:cs typeface="Arial" pitchFamily="34" charset="0"/>
              </a:rPr>
              <a:t>Historical Period goes back to 1867</a:t>
            </a:r>
          </a:p>
        </p:txBody>
      </p:sp>
      <p:sp>
        <p:nvSpPr>
          <p:cNvPr id="3" name="TextBox 2">
            <a:extLst>
              <a:ext uri="{FF2B5EF4-FFF2-40B4-BE49-F238E27FC236}">
                <a16:creationId xmlns:a16="http://schemas.microsoft.com/office/drawing/2014/main" id="{62F5A595-C03F-4FC9-A487-0BEA93E1DD25}"/>
              </a:ext>
            </a:extLst>
          </p:cNvPr>
          <p:cNvSpPr txBox="1"/>
          <p:nvPr/>
        </p:nvSpPr>
        <p:spPr>
          <a:xfrm>
            <a:off x="9947275" y="2782044"/>
            <a:ext cx="2074556" cy="954107"/>
          </a:xfrm>
          <a:prstGeom prst="rect">
            <a:avLst/>
          </a:prstGeom>
          <a:noFill/>
        </p:spPr>
        <p:txBody>
          <a:bodyPr wrap="square" rtlCol="0">
            <a:spAutoFit/>
          </a:bodyPr>
          <a:lstStyle/>
          <a:p>
            <a:r>
              <a:rPr lang="en-US" sz="2800" b="1" dirty="0">
                <a:solidFill>
                  <a:srgbClr val="00B0F0"/>
                </a:solidFill>
                <a:latin typeface="Ink Free" panose="03080402000500000000" pitchFamily="66" charset="0"/>
              </a:rPr>
              <a:t>why so high?</a:t>
            </a:r>
          </a:p>
        </p:txBody>
      </p:sp>
      <p:cxnSp>
        <p:nvCxnSpPr>
          <p:cNvPr id="4" name="Straight Connector 3">
            <a:extLst>
              <a:ext uri="{FF2B5EF4-FFF2-40B4-BE49-F238E27FC236}">
                <a16:creationId xmlns:a16="http://schemas.microsoft.com/office/drawing/2014/main" id="{2B6F2DFC-12BD-C8B5-0E58-38B204EC48DA}"/>
              </a:ext>
            </a:extLst>
          </p:cNvPr>
          <p:cNvCxnSpPr>
            <a:cxnSpLocks/>
          </p:cNvCxnSpPr>
          <p:nvPr/>
        </p:nvCxnSpPr>
        <p:spPr>
          <a:xfrm>
            <a:off x="3564467" y="2692928"/>
            <a:ext cx="6121400"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064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2502325" y="849700"/>
            <a:ext cx="6789160" cy="5203725"/>
          </a:xfrm>
          <a:prstGeom prst="rect">
            <a:avLst/>
          </a:prstGeom>
        </p:spPr>
      </p:pic>
      <p:sp>
        <p:nvSpPr>
          <p:cNvPr id="2" name="Slide Number Placeholder 1"/>
          <p:cNvSpPr>
            <a:spLocks noGrp="1"/>
          </p:cNvSpPr>
          <p:nvPr>
            <p:ph type="sldNum" sz="quarter" idx="12"/>
          </p:nvPr>
        </p:nvSpPr>
        <p:spPr/>
        <p:txBody>
          <a:bodyPr/>
          <a:lstStyle/>
          <a:p>
            <a:fld id="{468A23A5-F9F4-4630-8E02-772FE8D92F2C}" type="slidenum">
              <a:rPr lang="en-US" smtClean="0"/>
              <a:pPr/>
              <a:t>65</a:t>
            </a:fld>
            <a:endParaRPr lang="en-US"/>
          </a:p>
        </p:txBody>
      </p:sp>
      <p:sp>
        <p:nvSpPr>
          <p:cNvPr id="5" name="TextBox 4"/>
          <p:cNvSpPr txBox="1"/>
          <p:nvPr/>
        </p:nvSpPr>
        <p:spPr>
          <a:xfrm>
            <a:off x="3844413" y="2861188"/>
            <a:ext cx="1848464" cy="1938992"/>
          </a:xfrm>
          <a:prstGeom prst="rect">
            <a:avLst/>
          </a:prstGeom>
          <a:noFill/>
        </p:spPr>
        <p:txBody>
          <a:bodyPr wrap="square" rtlCol="0">
            <a:spAutoFit/>
          </a:bodyPr>
          <a:lstStyle/>
          <a:p>
            <a:pPr algn="ctr"/>
            <a:r>
              <a:rPr lang="en-US" dirty="0">
                <a:latin typeface="Calibri" panose="020F0502020204030204" pitchFamily="34" charset="0"/>
              </a:rPr>
              <a:t>flow range assumed for historical period</a:t>
            </a:r>
          </a:p>
          <a:p>
            <a:pPr algn="ctr"/>
            <a:r>
              <a:rPr lang="en-US" dirty="0">
                <a:latin typeface="Calibri" panose="020F0502020204030204" pitchFamily="34" charset="0"/>
              </a:rPr>
              <a:t> 0 – 7400 </a:t>
            </a:r>
            <a:r>
              <a:rPr lang="en-US" dirty="0" err="1">
                <a:latin typeface="Calibri" panose="020F0502020204030204" pitchFamily="34" charset="0"/>
              </a:rPr>
              <a:t>cfs</a:t>
            </a:r>
            <a:endParaRPr lang="en-US" dirty="0">
              <a:latin typeface="Calibri" panose="020F0502020204030204" pitchFamily="34" charset="0"/>
            </a:endParaRPr>
          </a:p>
        </p:txBody>
      </p:sp>
      <p:sp>
        <p:nvSpPr>
          <p:cNvPr id="6" name="TextBox 5"/>
          <p:cNvSpPr txBox="1"/>
          <p:nvPr/>
        </p:nvSpPr>
        <p:spPr>
          <a:xfrm>
            <a:off x="3569071" y="1499417"/>
            <a:ext cx="2645627" cy="707886"/>
          </a:xfrm>
          <a:prstGeom prst="rect">
            <a:avLst/>
          </a:prstGeom>
          <a:noFill/>
        </p:spPr>
        <p:txBody>
          <a:bodyPr wrap="square" rtlCol="0">
            <a:spAutoFit/>
          </a:bodyPr>
          <a:lstStyle/>
          <a:p>
            <a:r>
              <a:rPr lang="en-US" sz="2000" dirty="0">
                <a:latin typeface="Calibri" panose="020F0502020204030204" pitchFamily="34" charset="0"/>
              </a:rPr>
              <a:t>perception threshold = 7,400 </a:t>
            </a:r>
            <a:r>
              <a:rPr lang="en-US" sz="2000" dirty="0" err="1">
                <a:latin typeface="Calibri" panose="020F0502020204030204" pitchFamily="34" charset="0"/>
              </a:rPr>
              <a:t>cfs</a:t>
            </a:r>
            <a:endParaRPr lang="en-US" sz="2000" dirty="0">
              <a:latin typeface="Calibri" panose="020F0502020204030204" pitchFamily="34" charset="0"/>
            </a:endParaRPr>
          </a:p>
        </p:txBody>
      </p:sp>
    </p:spTree>
    <p:extLst>
      <p:ext uri="{BB962C8B-B14F-4D97-AF65-F5344CB8AC3E}">
        <p14:creationId xmlns:p14="http://schemas.microsoft.com/office/powerpoint/2010/main" val="90101398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509946" y="847488"/>
            <a:ext cx="6789094" cy="5199119"/>
          </a:xfrm>
          <a:prstGeom prst="rect">
            <a:avLst/>
          </a:prstGeom>
        </p:spPr>
      </p:pic>
      <p:sp>
        <p:nvSpPr>
          <p:cNvPr id="2" name="Slide Number Placeholder 1"/>
          <p:cNvSpPr>
            <a:spLocks noGrp="1"/>
          </p:cNvSpPr>
          <p:nvPr>
            <p:ph type="sldNum" sz="quarter" idx="12"/>
          </p:nvPr>
        </p:nvSpPr>
        <p:spPr/>
        <p:txBody>
          <a:bodyPr/>
          <a:lstStyle/>
          <a:p>
            <a:fld id="{468A23A5-F9F4-4630-8E02-772FE8D92F2C}" type="slidenum">
              <a:rPr lang="en-US" smtClean="0"/>
              <a:pPr/>
              <a:t>66</a:t>
            </a:fld>
            <a:endParaRPr lang="en-US"/>
          </a:p>
        </p:txBody>
      </p:sp>
      <p:sp>
        <p:nvSpPr>
          <p:cNvPr id="5" name="TextBox 4"/>
          <p:cNvSpPr txBox="1"/>
          <p:nvPr/>
        </p:nvSpPr>
        <p:spPr>
          <a:xfrm>
            <a:off x="3854245" y="1779639"/>
            <a:ext cx="1848464" cy="1938992"/>
          </a:xfrm>
          <a:prstGeom prst="rect">
            <a:avLst/>
          </a:prstGeom>
          <a:noFill/>
        </p:spPr>
        <p:txBody>
          <a:bodyPr wrap="square" rtlCol="0">
            <a:spAutoFit/>
          </a:bodyPr>
          <a:lstStyle/>
          <a:p>
            <a:pPr algn="ctr"/>
            <a:r>
              <a:rPr lang="en-US" dirty="0">
                <a:latin typeface="Calibri" panose="020F0502020204030204" pitchFamily="34" charset="0"/>
              </a:rPr>
              <a:t>flow range assumed for historical period</a:t>
            </a:r>
          </a:p>
          <a:p>
            <a:pPr algn="ctr"/>
            <a:r>
              <a:rPr lang="en-US" dirty="0">
                <a:latin typeface="Calibri" panose="020F0502020204030204" pitchFamily="34" charset="0"/>
              </a:rPr>
              <a:t> 0 – 2,000 </a:t>
            </a:r>
            <a:r>
              <a:rPr lang="en-US" dirty="0" err="1">
                <a:latin typeface="Calibri" panose="020F0502020204030204" pitchFamily="34" charset="0"/>
              </a:rPr>
              <a:t>cfs</a:t>
            </a:r>
            <a:endParaRPr lang="en-US" dirty="0">
              <a:latin typeface="Calibri" panose="020F0502020204030204" pitchFamily="34" charset="0"/>
            </a:endParaRPr>
          </a:p>
        </p:txBody>
      </p:sp>
      <p:sp>
        <p:nvSpPr>
          <p:cNvPr id="6" name="TextBox 5"/>
          <p:cNvSpPr txBox="1"/>
          <p:nvPr/>
        </p:nvSpPr>
        <p:spPr>
          <a:xfrm>
            <a:off x="3770671" y="4095133"/>
            <a:ext cx="2405404" cy="707886"/>
          </a:xfrm>
          <a:prstGeom prst="rect">
            <a:avLst/>
          </a:prstGeom>
          <a:noFill/>
        </p:spPr>
        <p:txBody>
          <a:bodyPr wrap="square" rtlCol="0">
            <a:spAutoFit/>
          </a:bodyPr>
          <a:lstStyle/>
          <a:p>
            <a:r>
              <a:rPr lang="en-US" sz="2000" dirty="0">
                <a:latin typeface="Calibri" panose="020F0502020204030204" pitchFamily="34" charset="0"/>
              </a:rPr>
              <a:t>perception threshold = 2000 </a:t>
            </a:r>
            <a:r>
              <a:rPr lang="en-US" sz="2000" dirty="0" err="1">
                <a:latin typeface="Calibri" panose="020F0502020204030204" pitchFamily="34" charset="0"/>
              </a:rPr>
              <a:t>cfs</a:t>
            </a:r>
            <a:endParaRPr lang="en-US" sz="2000" dirty="0">
              <a:latin typeface="Calibri" panose="020F0502020204030204" pitchFamily="34" charset="0"/>
            </a:endParaRPr>
          </a:p>
        </p:txBody>
      </p:sp>
      <p:sp>
        <p:nvSpPr>
          <p:cNvPr id="7" name="TextBox 6"/>
          <p:cNvSpPr txBox="1"/>
          <p:nvPr/>
        </p:nvSpPr>
        <p:spPr>
          <a:xfrm>
            <a:off x="6489293" y="1676401"/>
            <a:ext cx="2266332" cy="2123658"/>
          </a:xfrm>
          <a:prstGeom prst="rect">
            <a:avLst/>
          </a:prstGeom>
          <a:noFill/>
        </p:spPr>
        <p:txBody>
          <a:bodyPr wrap="square" rtlCol="0">
            <a:spAutoFit/>
          </a:bodyPr>
          <a:lstStyle/>
          <a:p>
            <a:pPr algn="ctr"/>
            <a:r>
              <a:rPr lang="en-US" sz="2200" i="1" dirty="0">
                <a:solidFill>
                  <a:srgbClr val="0070C0"/>
                </a:solidFill>
                <a:latin typeface="Calibri" panose="020F0502020204030204" pitchFamily="34" charset="0"/>
              </a:rPr>
              <a:t>What does the evidence say about what magnitude of flow would have been perceived?</a:t>
            </a:r>
          </a:p>
        </p:txBody>
      </p:sp>
    </p:spTree>
    <p:extLst>
      <p:ext uri="{BB962C8B-B14F-4D97-AF65-F5344CB8AC3E}">
        <p14:creationId xmlns:p14="http://schemas.microsoft.com/office/powerpoint/2010/main" val="1678989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363646" y="611976"/>
            <a:ext cx="7448204" cy="5837985"/>
          </a:xfrm>
          <a:prstGeom prst="rect">
            <a:avLst/>
          </a:prstGeom>
        </p:spPr>
      </p:pic>
      <p:sp>
        <p:nvSpPr>
          <p:cNvPr id="7" name="Text Box 6"/>
          <p:cNvSpPr txBox="1">
            <a:spLocks noChangeArrowheads="1"/>
          </p:cNvSpPr>
          <p:nvPr/>
        </p:nvSpPr>
        <p:spPr bwMode="auto">
          <a:xfrm>
            <a:off x="6877051" y="209551"/>
            <a:ext cx="3552825" cy="862013"/>
          </a:xfrm>
          <a:prstGeom prst="rect">
            <a:avLst/>
          </a:prstGeom>
          <a:noFill/>
          <a:ln w="9525">
            <a:noFill/>
            <a:miter lim="800000"/>
            <a:headEnd/>
            <a:tailEnd/>
          </a:ln>
          <a:effectLst/>
        </p:spPr>
        <p:txBody>
          <a:bodyPr>
            <a:spAutoFit/>
          </a:bodyPr>
          <a:lstStyle/>
          <a:p>
            <a:pPr algn="ctr">
              <a:spcBef>
                <a:spcPct val="50000"/>
              </a:spcBef>
              <a:defRPr/>
            </a:pPr>
            <a:r>
              <a:rPr lang="en-US" sz="2000" dirty="0">
                <a:latin typeface="Calibri" panose="020F0502020204030204" pitchFamily="34" charset="0"/>
              </a:rPr>
              <a:t>1933 – 2010 annual peaks</a:t>
            </a:r>
          </a:p>
          <a:p>
            <a:pPr algn="ctr">
              <a:spcBef>
                <a:spcPct val="50000"/>
              </a:spcBef>
              <a:defRPr/>
            </a:pPr>
            <a:r>
              <a:rPr lang="en-US" sz="2000" dirty="0">
                <a:latin typeface="Calibri" panose="020F0502020204030204" pitchFamily="34" charset="0"/>
              </a:rPr>
              <a:t>78 years of data</a:t>
            </a:r>
          </a:p>
        </p:txBody>
      </p:sp>
      <p:sp>
        <p:nvSpPr>
          <p:cNvPr id="63492" name="Line 7"/>
          <p:cNvSpPr>
            <a:spLocks noChangeShapeType="1"/>
          </p:cNvSpPr>
          <p:nvPr/>
        </p:nvSpPr>
        <p:spPr bwMode="auto">
          <a:xfrm flipH="1" flipV="1">
            <a:off x="8740876" y="2989005"/>
            <a:ext cx="318986" cy="930532"/>
          </a:xfrm>
          <a:prstGeom prst="line">
            <a:avLst/>
          </a:prstGeom>
          <a:noFill/>
          <a:ln w="19050">
            <a:solidFill>
              <a:srgbClr val="00B0F0"/>
            </a:solidFill>
            <a:round/>
            <a:headEnd/>
            <a:tailEnd type="arrow" w="lg" len="lg"/>
          </a:ln>
        </p:spPr>
        <p:txBody>
          <a:bodyPr/>
          <a:lstStyle/>
          <a:p>
            <a:endParaRPr lang="en-US"/>
          </a:p>
        </p:txBody>
      </p:sp>
      <p:sp>
        <p:nvSpPr>
          <p:cNvPr id="63494" name="Text Box 9"/>
          <p:cNvSpPr txBox="1">
            <a:spLocks noChangeArrowheads="1"/>
          </p:cNvSpPr>
          <p:nvPr/>
        </p:nvSpPr>
        <p:spPr bwMode="auto">
          <a:xfrm>
            <a:off x="7869135" y="2657972"/>
            <a:ext cx="862012" cy="304800"/>
          </a:xfrm>
          <a:prstGeom prst="rect">
            <a:avLst/>
          </a:prstGeom>
          <a:noFill/>
          <a:ln w="9525">
            <a:noFill/>
            <a:miter lim="800000"/>
            <a:headEnd/>
            <a:tailEnd/>
          </a:ln>
        </p:spPr>
        <p:txBody>
          <a:bodyPr>
            <a:spAutoFit/>
          </a:bodyPr>
          <a:lstStyle/>
          <a:p>
            <a:pPr>
              <a:spcBef>
                <a:spcPct val="50000"/>
              </a:spcBef>
            </a:pPr>
            <a:r>
              <a:rPr lang="en-US" sz="1400" b="1" dirty="0">
                <a:solidFill>
                  <a:srgbClr val="00B0F0"/>
                </a:solidFill>
                <a:latin typeface="Calibri" panose="020F0502020204030204" pitchFamily="34" charset="0"/>
              </a:rPr>
              <a:t>2678 </a:t>
            </a:r>
            <a:r>
              <a:rPr lang="en-US" sz="1400" b="1" dirty="0" err="1">
                <a:solidFill>
                  <a:srgbClr val="00B0F0"/>
                </a:solidFill>
                <a:latin typeface="Calibri" panose="020F0502020204030204" pitchFamily="34" charset="0"/>
              </a:rPr>
              <a:t>cfs</a:t>
            </a:r>
            <a:endParaRPr lang="en-US" sz="1400" b="1" dirty="0">
              <a:solidFill>
                <a:srgbClr val="00B0F0"/>
              </a:solidFill>
              <a:latin typeface="Calibri" panose="020F0502020204030204" pitchFamily="34" charset="0"/>
            </a:endParaRPr>
          </a:p>
        </p:txBody>
      </p:sp>
      <p:sp>
        <p:nvSpPr>
          <p:cNvPr id="63495" name="Line 10"/>
          <p:cNvSpPr>
            <a:spLocks noChangeShapeType="1"/>
          </p:cNvSpPr>
          <p:nvPr/>
        </p:nvSpPr>
        <p:spPr bwMode="auto">
          <a:xfrm>
            <a:off x="8770938" y="2772850"/>
            <a:ext cx="260350" cy="0"/>
          </a:xfrm>
          <a:prstGeom prst="line">
            <a:avLst/>
          </a:prstGeom>
          <a:noFill/>
          <a:ln w="9525">
            <a:solidFill>
              <a:srgbClr val="00B0F0"/>
            </a:solidFill>
            <a:round/>
            <a:headEnd/>
            <a:tailEnd/>
          </a:ln>
        </p:spPr>
        <p:txBody>
          <a:bodyPr/>
          <a:lstStyle/>
          <a:p>
            <a:endParaRPr lang="en-US"/>
          </a:p>
        </p:txBody>
      </p:sp>
      <p:sp>
        <p:nvSpPr>
          <p:cNvPr id="63496" name="Text Box 11"/>
          <p:cNvSpPr txBox="1">
            <a:spLocks noChangeArrowheads="1"/>
          </p:cNvSpPr>
          <p:nvPr/>
        </p:nvSpPr>
        <p:spPr bwMode="auto">
          <a:xfrm>
            <a:off x="9085263" y="2635250"/>
            <a:ext cx="862012" cy="304800"/>
          </a:xfrm>
          <a:prstGeom prst="rect">
            <a:avLst/>
          </a:prstGeom>
          <a:noFill/>
          <a:ln w="9525">
            <a:noFill/>
            <a:miter lim="800000"/>
            <a:headEnd/>
            <a:tailEnd/>
          </a:ln>
        </p:spPr>
        <p:txBody>
          <a:bodyPr>
            <a:spAutoFit/>
          </a:bodyPr>
          <a:lstStyle/>
          <a:p>
            <a:pPr>
              <a:spcBef>
                <a:spcPct val="50000"/>
              </a:spcBef>
            </a:pPr>
            <a:r>
              <a:rPr lang="en-US" sz="1400" b="1" dirty="0">
                <a:solidFill>
                  <a:schemeClr val="accent2"/>
                </a:solidFill>
                <a:latin typeface="Calibri" panose="020F0502020204030204" pitchFamily="34" charset="0"/>
              </a:rPr>
              <a:t>2644 </a:t>
            </a:r>
            <a:r>
              <a:rPr lang="en-US" sz="1400" b="1" dirty="0" err="1">
                <a:solidFill>
                  <a:schemeClr val="accent2"/>
                </a:solidFill>
                <a:latin typeface="Calibri" panose="020F0502020204030204" pitchFamily="34" charset="0"/>
              </a:rPr>
              <a:t>cfs</a:t>
            </a:r>
            <a:endParaRPr lang="en-US" sz="1400" b="1" dirty="0">
              <a:solidFill>
                <a:schemeClr val="accent2"/>
              </a:solidFill>
              <a:latin typeface="Calibri" panose="020F0502020204030204" pitchFamily="34" charset="0"/>
            </a:endParaRPr>
          </a:p>
        </p:txBody>
      </p:sp>
      <p:sp>
        <p:nvSpPr>
          <p:cNvPr id="63497" name="Line 12"/>
          <p:cNvSpPr>
            <a:spLocks noChangeShapeType="1"/>
          </p:cNvSpPr>
          <p:nvPr/>
        </p:nvSpPr>
        <p:spPr bwMode="auto">
          <a:xfrm>
            <a:off x="8786813" y="2801938"/>
            <a:ext cx="260350" cy="0"/>
          </a:xfrm>
          <a:prstGeom prst="line">
            <a:avLst/>
          </a:prstGeom>
          <a:noFill/>
          <a:ln w="9525">
            <a:solidFill>
              <a:schemeClr val="accent2"/>
            </a:solidFill>
            <a:round/>
            <a:headEnd/>
            <a:tailEnd/>
          </a:ln>
        </p:spPr>
        <p:txBody>
          <a:bodyPr/>
          <a:lstStyle/>
          <a:p>
            <a:endParaRPr lang="en-US"/>
          </a:p>
        </p:txBody>
      </p:sp>
      <p:sp>
        <p:nvSpPr>
          <p:cNvPr id="63498" name="TextBox 10"/>
          <p:cNvSpPr txBox="1">
            <a:spLocks noChangeArrowheads="1"/>
          </p:cNvSpPr>
          <p:nvPr/>
        </p:nvSpPr>
        <p:spPr bwMode="auto">
          <a:xfrm>
            <a:off x="3655154" y="2427288"/>
            <a:ext cx="2625725" cy="246062"/>
          </a:xfrm>
          <a:prstGeom prst="rect">
            <a:avLst/>
          </a:prstGeom>
          <a:solidFill>
            <a:schemeClr val="bg1"/>
          </a:solidFill>
          <a:ln w="9525">
            <a:noFill/>
            <a:miter lim="800000"/>
            <a:headEnd/>
            <a:tailEnd/>
          </a:ln>
        </p:spPr>
        <p:txBody>
          <a:bodyPr tIns="0" bIns="0">
            <a:spAutoFit/>
          </a:bodyPr>
          <a:lstStyle/>
          <a:p>
            <a:pPr algn="ctr"/>
            <a:r>
              <a:rPr lang="en-US" sz="1600" dirty="0">
                <a:solidFill>
                  <a:srgbClr val="008000"/>
                </a:solidFill>
                <a:latin typeface="Arial" pitchFamily="34" charset="0"/>
                <a:cs typeface="Arial" pitchFamily="34" charset="0"/>
              </a:rPr>
              <a:t>GB high outlier threshold</a:t>
            </a:r>
          </a:p>
        </p:txBody>
      </p:sp>
      <p:sp>
        <p:nvSpPr>
          <p:cNvPr id="11" name="Slide Number Placeholder 10"/>
          <p:cNvSpPr>
            <a:spLocks noGrp="1"/>
          </p:cNvSpPr>
          <p:nvPr>
            <p:ph type="sldNum" sz="quarter" idx="12"/>
          </p:nvPr>
        </p:nvSpPr>
        <p:spPr/>
        <p:txBody>
          <a:bodyPr/>
          <a:lstStyle/>
          <a:p>
            <a:fld id="{468A23A5-F9F4-4630-8E02-772FE8D92F2C}" type="slidenum">
              <a:rPr lang="en-US" smtClean="0"/>
              <a:pPr/>
              <a:t>67</a:t>
            </a:fld>
            <a:endParaRPr lang="en-US"/>
          </a:p>
        </p:txBody>
      </p:sp>
      <p:sp>
        <p:nvSpPr>
          <p:cNvPr id="13" name="TextBox 10"/>
          <p:cNvSpPr txBox="1">
            <a:spLocks noChangeArrowheads="1"/>
          </p:cNvSpPr>
          <p:nvPr/>
        </p:nvSpPr>
        <p:spPr bwMode="auto">
          <a:xfrm>
            <a:off x="3797454" y="2893605"/>
            <a:ext cx="2463800" cy="708025"/>
          </a:xfrm>
          <a:prstGeom prst="rect">
            <a:avLst/>
          </a:prstGeom>
          <a:solidFill>
            <a:schemeClr val="bg1"/>
          </a:solidFill>
          <a:ln w="9525">
            <a:noFill/>
            <a:miter lim="800000"/>
            <a:headEnd/>
            <a:tailEnd/>
          </a:ln>
        </p:spPr>
        <p:txBody>
          <a:bodyPr>
            <a:spAutoFit/>
          </a:bodyPr>
          <a:lstStyle/>
          <a:p>
            <a:pPr algn="ctr"/>
            <a:r>
              <a:rPr lang="en-US" sz="2000" dirty="0">
                <a:solidFill>
                  <a:srgbClr val="0070C0"/>
                </a:solidFill>
                <a:latin typeface="Arial" pitchFamily="34" charset="0"/>
                <a:cs typeface="Arial" pitchFamily="34" charset="0"/>
              </a:rPr>
              <a:t>Historical Period goes back to 1867</a:t>
            </a:r>
          </a:p>
        </p:txBody>
      </p:sp>
      <p:sp>
        <p:nvSpPr>
          <p:cNvPr id="14" name="Text Box 8"/>
          <p:cNvSpPr txBox="1">
            <a:spLocks noChangeArrowheads="1"/>
          </p:cNvSpPr>
          <p:nvPr/>
        </p:nvSpPr>
        <p:spPr bwMode="auto">
          <a:xfrm>
            <a:off x="7756902" y="3965576"/>
            <a:ext cx="1844298" cy="1384995"/>
          </a:xfrm>
          <a:prstGeom prst="rect">
            <a:avLst/>
          </a:prstGeom>
          <a:solidFill>
            <a:schemeClr val="bg1"/>
          </a:solidFill>
          <a:ln w="9525">
            <a:noFill/>
            <a:miter lim="800000"/>
            <a:headEnd/>
            <a:tailEnd/>
          </a:ln>
        </p:spPr>
        <p:txBody>
          <a:bodyPr wrap="square">
            <a:spAutoFit/>
          </a:bodyPr>
          <a:lstStyle/>
          <a:p>
            <a:pPr algn="ctr">
              <a:spcBef>
                <a:spcPct val="50000"/>
              </a:spcBef>
            </a:pPr>
            <a:r>
              <a:rPr lang="en-US" sz="2800" b="1" dirty="0">
                <a:solidFill>
                  <a:srgbClr val="00B0F0"/>
                </a:solidFill>
                <a:latin typeface="Calibri" panose="020F0502020204030204" pitchFamily="34" charset="0"/>
              </a:rPr>
              <a:t>EMA fit, lower threshold</a:t>
            </a:r>
          </a:p>
        </p:txBody>
      </p:sp>
      <p:cxnSp>
        <p:nvCxnSpPr>
          <p:cNvPr id="2" name="Straight Connector 1">
            <a:extLst>
              <a:ext uri="{FF2B5EF4-FFF2-40B4-BE49-F238E27FC236}">
                <a16:creationId xmlns:a16="http://schemas.microsoft.com/office/drawing/2014/main" id="{CB636CDD-BB9D-95FA-B1BE-DBB6345B7775}"/>
              </a:ext>
            </a:extLst>
          </p:cNvPr>
          <p:cNvCxnSpPr>
            <a:cxnSpLocks/>
          </p:cNvCxnSpPr>
          <p:nvPr/>
        </p:nvCxnSpPr>
        <p:spPr>
          <a:xfrm>
            <a:off x="3564467" y="2692928"/>
            <a:ext cx="6121400"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961913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3" cstate="print"/>
          <a:srcRect/>
          <a:stretch>
            <a:fillRect/>
          </a:stretch>
        </p:blipFill>
        <p:spPr bwMode="auto">
          <a:xfrm>
            <a:off x="2613026" y="1803400"/>
            <a:ext cx="6651625" cy="4476750"/>
          </a:xfrm>
          <a:prstGeom prst="rect">
            <a:avLst/>
          </a:prstGeom>
          <a:noFill/>
          <a:ln w="9525">
            <a:noFill/>
            <a:miter lim="800000"/>
            <a:headEnd/>
            <a:tailEnd/>
          </a:ln>
        </p:spPr>
      </p:pic>
      <p:sp>
        <p:nvSpPr>
          <p:cNvPr id="3" name="Title 2"/>
          <p:cNvSpPr>
            <a:spLocks noGrp="1"/>
          </p:cNvSpPr>
          <p:nvPr>
            <p:ph type="title"/>
          </p:nvPr>
        </p:nvSpPr>
        <p:spPr/>
        <p:txBody>
          <a:bodyPr/>
          <a:lstStyle/>
          <a:p>
            <a:pPr>
              <a:defRPr/>
            </a:pPr>
            <a:r>
              <a:rPr lang="en-US" sz="4000" dirty="0"/>
              <a:t>Example: historical information</a:t>
            </a:r>
          </a:p>
        </p:txBody>
      </p:sp>
      <p:sp>
        <p:nvSpPr>
          <p:cNvPr id="63492" name="Slide Number Placeholder 3"/>
          <p:cNvSpPr>
            <a:spLocks noGrp="1"/>
          </p:cNvSpPr>
          <p:nvPr>
            <p:ph type="sldNum" sz="quarter" idx="4294967295"/>
          </p:nvPr>
        </p:nvSpPr>
        <p:spPr>
          <a:xfrm>
            <a:off x="8077200" y="6248400"/>
            <a:ext cx="1905000" cy="457200"/>
          </a:xfrm>
          <a:prstGeom prst="rect">
            <a:avLst/>
          </a:prstGeom>
          <a:noFill/>
        </p:spPr>
        <p:txBody>
          <a:bodyPr/>
          <a:lstStyle/>
          <a:p>
            <a:fld id="{DB025A3E-8497-4CB4-A324-42EEC7F3BDEC}" type="slidenum">
              <a:rPr lang="en-US" smtClean="0"/>
              <a:pPr/>
              <a:t>68</a:t>
            </a:fld>
            <a:endParaRPr lang="en-US"/>
          </a:p>
        </p:txBody>
      </p:sp>
    </p:spTree>
    <p:extLst>
      <p:ext uri="{BB962C8B-B14F-4D97-AF65-F5344CB8AC3E}">
        <p14:creationId xmlns:p14="http://schemas.microsoft.com/office/powerpoint/2010/main" val="74270504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4"/>
          <p:cNvPicPr>
            <a:picLocks noChangeAspect="1" noChangeArrowheads="1"/>
          </p:cNvPicPr>
          <p:nvPr/>
        </p:nvPicPr>
        <p:blipFill>
          <a:blip r:embed="rId3" cstate="print"/>
          <a:srcRect/>
          <a:stretch>
            <a:fillRect/>
          </a:stretch>
        </p:blipFill>
        <p:spPr bwMode="auto">
          <a:xfrm>
            <a:off x="1502651" y="706439"/>
            <a:ext cx="7372350" cy="5838825"/>
          </a:xfrm>
          <a:prstGeom prst="rect">
            <a:avLst/>
          </a:prstGeom>
          <a:noFill/>
          <a:ln w="9525">
            <a:noFill/>
            <a:miter lim="800000"/>
            <a:headEnd/>
            <a:tailEnd/>
          </a:ln>
        </p:spPr>
      </p:pic>
      <p:sp>
        <p:nvSpPr>
          <p:cNvPr id="64515" name="Text Box 5"/>
          <p:cNvSpPr txBox="1">
            <a:spLocks noChangeArrowheads="1"/>
          </p:cNvSpPr>
          <p:nvPr/>
        </p:nvSpPr>
        <p:spPr bwMode="auto">
          <a:xfrm>
            <a:off x="6333305" y="304801"/>
            <a:ext cx="3276600" cy="862013"/>
          </a:xfrm>
          <a:prstGeom prst="rect">
            <a:avLst/>
          </a:prstGeom>
          <a:noFill/>
          <a:ln w="9525">
            <a:noFill/>
            <a:miter lim="800000"/>
            <a:headEnd/>
            <a:tailEnd/>
          </a:ln>
        </p:spPr>
        <p:txBody>
          <a:bodyPr>
            <a:spAutoFit/>
          </a:bodyPr>
          <a:lstStyle/>
          <a:p>
            <a:pPr algn="ctr">
              <a:spcBef>
                <a:spcPct val="50000"/>
              </a:spcBef>
            </a:pPr>
            <a:r>
              <a:rPr lang="en-US" sz="2000" dirty="0">
                <a:latin typeface="Calibri" panose="020F0502020204030204" pitchFamily="34" charset="0"/>
              </a:rPr>
              <a:t>1951 – 2010 annual peaks</a:t>
            </a:r>
          </a:p>
          <a:p>
            <a:pPr algn="ctr">
              <a:spcBef>
                <a:spcPct val="50000"/>
              </a:spcBef>
            </a:pPr>
            <a:r>
              <a:rPr lang="en-US" sz="2000" dirty="0">
                <a:solidFill>
                  <a:srgbClr val="000000"/>
                </a:solidFill>
                <a:latin typeface="Calibri" panose="020F0502020204030204" pitchFamily="34" charset="0"/>
              </a:rPr>
              <a:t>60 years of data</a:t>
            </a:r>
          </a:p>
        </p:txBody>
      </p:sp>
      <p:sp>
        <p:nvSpPr>
          <p:cNvPr id="64516" name="Slide Number Placeholder 3"/>
          <p:cNvSpPr>
            <a:spLocks noGrp="1"/>
          </p:cNvSpPr>
          <p:nvPr>
            <p:ph type="sldNum" sz="quarter" idx="4294967295"/>
          </p:nvPr>
        </p:nvSpPr>
        <p:spPr>
          <a:xfrm>
            <a:off x="9514114" y="6222274"/>
            <a:ext cx="1905000" cy="457200"/>
          </a:xfrm>
          <a:prstGeom prst="rect">
            <a:avLst/>
          </a:prstGeom>
          <a:noFill/>
        </p:spPr>
        <p:txBody>
          <a:bodyPr/>
          <a:lstStyle/>
          <a:p>
            <a:fld id="{40D5D301-2B62-4D68-8547-9179A91B7531}" type="slidenum">
              <a:rPr lang="en-US" smtClean="0"/>
              <a:pPr/>
              <a:t>69</a:t>
            </a:fld>
            <a:endParaRPr lang="en-US" dirty="0"/>
          </a:p>
        </p:txBody>
      </p:sp>
    </p:spTree>
    <p:extLst>
      <p:ext uri="{BB962C8B-B14F-4D97-AF65-F5344CB8AC3E}">
        <p14:creationId xmlns:p14="http://schemas.microsoft.com/office/powerpoint/2010/main" val="2553955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C0F72D8D-7CBD-4686-96B0-47A86FAB2AAF}" type="slidenum">
              <a:rPr lang="en-US"/>
              <a:pPr/>
              <a:t>7</a:t>
            </a:fld>
            <a:endParaRPr lang="en-US"/>
          </a:p>
        </p:txBody>
      </p:sp>
      <p:sp>
        <p:nvSpPr>
          <p:cNvPr id="7170" name="Rectangle 2"/>
          <p:cNvSpPr>
            <a:spLocks noGrp="1" noChangeArrowheads="1"/>
          </p:cNvSpPr>
          <p:nvPr>
            <p:ph type="title"/>
          </p:nvPr>
        </p:nvSpPr>
        <p:spPr>
          <a:xfrm>
            <a:off x="1071562" y="400050"/>
            <a:ext cx="10058399" cy="869950"/>
          </a:xfrm>
        </p:spPr>
        <p:txBody>
          <a:bodyPr/>
          <a:lstStyle/>
          <a:p>
            <a:r>
              <a:rPr lang="en-US" sz="4000" dirty="0"/>
              <a:t>Censored Records:</a:t>
            </a:r>
            <a:br>
              <a:rPr lang="en-US" sz="4000" dirty="0"/>
            </a:br>
            <a:r>
              <a:rPr lang="en-US" sz="4000" dirty="0"/>
              <a:t>Flows </a:t>
            </a:r>
            <a:r>
              <a:rPr lang="en-US" sz="4000" u="sng" dirty="0"/>
              <a:t>above</a:t>
            </a:r>
            <a:r>
              <a:rPr lang="en-US" sz="4000" dirty="0"/>
              <a:t> or </a:t>
            </a:r>
            <a:r>
              <a:rPr lang="en-US" sz="4000" u="sng" dirty="0"/>
              <a:t>below</a:t>
            </a:r>
            <a:r>
              <a:rPr lang="en-US" sz="4000" dirty="0"/>
              <a:t> recording level of gage</a:t>
            </a:r>
          </a:p>
        </p:txBody>
      </p:sp>
      <p:sp>
        <p:nvSpPr>
          <p:cNvPr id="7171" name="Rectangle 3"/>
          <p:cNvSpPr>
            <a:spLocks noGrp="1" noChangeArrowheads="1"/>
          </p:cNvSpPr>
          <p:nvPr>
            <p:ph type="body" idx="1"/>
          </p:nvPr>
        </p:nvSpPr>
        <p:spPr>
          <a:xfrm>
            <a:off x="1071564" y="1647826"/>
            <a:ext cx="10058398" cy="4448175"/>
          </a:xfrm>
        </p:spPr>
        <p:txBody>
          <a:bodyPr/>
          <a:lstStyle/>
          <a:p>
            <a:pPr>
              <a:spcBef>
                <a:spcPts val="1800"/>
              </a:spcBef>
            </a:pPr>
            <a:r>
              <a:rPr lang="en-US" sz="2700" dirty="0"/>
              <a:t>Some gages have a lower bound </a:t>
            </a:r>
            <a:r>
              <a:rPr lang="en-US" sz="2700" i="1" dirty="0">
                <a:solidFill>
                  <a:schemeClr val="bg1">
                    <a:lumMod val="65000"/>
                  </a:schemeClr>
                </a:solidFill>
              </a:rPr>
              <a:t>(and/or upper bound)</a:t>
            </a:r>
            <a:r>
              <a:rPr lang="en-US" sz="2700" dirty="0">
                <a:solidFill>
                  <a:srgbClr val="0070C0"/>
                </a:solidFill>
              </a:rPr>
              <a:t> </a:t>
            </a:r>
            <a:r>
              <a:rPr lang="en-US" sz="2700" dirty="0"/>
              <a:t>of channel stage that can be measured</a:t>
            </a:r>
          </a:p>
          <a:p>
            <a:pPr lvl="1">
              <a:spcBef>
                <a:spcPts val="600"/>
              </a:spcBef>
            </a:pPr>
            <a:r>
              <a:rPr lang="en-US" sz="2400" dirty="0"/>
              <a:t>Flows/stages that are below the lower bound </a:t>
            </a:r>
            <a:r>
              <a:rPr lang="en-US" sz="2400" i="1" dirty="0">
                <a:solidFill>
                  <a:schemeClr val="bg1">
                    <a:lumMod val="65000"/>
                  </a:schemeClr>
                </a:solidFill>
              </a:rPr>
              <a:t>(or above the upper bound) </a:t>
            </a:r>
            <a:r>
              <a:rPr lang="en-US" sz="2400" dirty="0"/>
              <a:t>are referred to as </a:t>
            </a:r>
            <a:r>
              <a:rPr lang="en-US" sz="2400" b="1" u="sng" dirty="0">
                <a:solidFill>
                  <a:srgbClr val="C00000"/>
                </a:solidFill>
              </a:rPr>
              <a:t>censored</a:t>
            </a:r>
            <a:r>
              <a:rPr lang="en-US" sz="2400" dirty="0">
                <a:solidFill>
                  <a:srgbClr val="C00000"/>
                </a:solidFill>
              </a:rPr>
              <a:t> </a:t>
            </a:r>
            <a:r>
              <a:rPr lang="en-US" sz="2400" dirty="0"/>
              <a:t>values  </a:t>
            </a:r>
            <a:r>
              <a:rPr lang="en-US" sz="2400" dirty="0">
                <a:solidFill>
                  <a:srgbClr val="C00000"/>
                </a:solidFill>
              </a:rPr>
              <a:t>– unable to measure</a:t>
            </a:r>
          </a:p>
          <a:p>
            <a:pPr>
              <a:spcBef>
                <a:spcPts val="1200"/>
              </a:spcBef>
            </a:pPr>
            <a:r>
              <a:rPr lang="en-US" sz="2700" u="sng" dirty="0"/>
              <a:t>Unobserved</a:t>
            </a:r>
            <a:r>
              <a:rPr lang="en-US" sz="2700" dirty="0"/>
              <a:t> historical flows are also “censored”</a:t>
            </a:r>
          </a:p>
          <a:p>
            <a:pPr lvl="1">
              <a:spcBef>
                <a:spcPts val="600"/>
              </a:spcBef>
            </a:pPr>
            <a:r>
              <a:rPr lang="en-US" sz="2500" dirty="0"/>
              <a:t>There can be </a:t>
            </a:r>
            <a:r>
              <a:rPr lang="en-US" sz="2500" dirty="0">
                <a:solidFill>
                  <a:srgbClr val="0070C0"/>
                </a:solidFill>
              </a:rPr>
              <a:t>evidence in the watershed </a:t>
            </a:r>
            <a:r>
              <a:rPr lang="en-US" sz="2500" dirty="0"/>
              <a:t>that some threshold was exceeded, or knowledge it wasn’t</a:t>
            </a:r>
          </a:p>
          <a:p>
            <a:pPr>
              <a:spcBef>
                <a:spcPts val="1200"/>
              </a:spcBef>
            </a:pPr>
            <a:r>
              <a:rPr lang="en-US" sz="2700" i="1" dirty="0">
                <a:solidFill>
                  <a:srgbClr val="008000"/>
                </a:solidFill>
              </a:rPr>
              <a:t>Though flows are not measured, knowing they were above or below a threshold is valuable info in estimating the flood distribution</a:t>
            </a:r>
          </a:p>
        </p:txBody>
      </p:sp>
      <p:sp>
        <p:nvSpPr>
          <p:cNvPr id="8" name="TextBox 7">
            <a:extLst>
              <a:ext uri="{FF2B5EF4-FFF2-40B4-BE49-F238E27FC236}">
                <a16:creationId xmlns:a16="http://schemas.microsoft.com/office/drawing/2014/main" id="{7AB1DB6F-9DD3-26BD-BC9C-1B304B9E9E42}"/>
              </a:ext>
            </a:extLst>
          </p:cNvPr>
          <p:cNvSpPr txBox="1"/>
          <p:nvPr/>
        </p:nvSpPr>
        <p:spPr>
          <a:xfrm>
            <a:off x="10080784" y="3573925"/>
            <a:ext cx="1717482" cy="461665"/>
          </a:xfrm>
          <a:prstGeom prst="rect">
            <a:avLst/>
          </a:prstGeom>
          <a:noFill/>
        </p:spPr>
        <p:txBody>
          <a:bodyPr wrap="square" rtlCol="0">
            <a:spAutoFit/>
          </a:bodyPr>
          <a:lstStyle/>
          <a:p>
            <a:r>
              <a:rPr lang="en-US" b="1" dirty="0">
                <a:solidFill>
                  <a:srgbClr val="9933FF"/>
                </a:solidFill>
                <a:latin typeface="Ink Free" panose="03080402000500000000" pitchFamily="66" charset="0"/>
              </a:rPr>
              <a:t>adjective</a:t>
            </a:r>
          </a:p>
        </p:txBody>
      </p:sp>
      <p:cxnSp>
        <p:nvCxnSpPr>
          <p:cNvPr id="9" name="Straight Arrow Connector 8">
            <a:extLst>
              <a:ext uri="{FF2B5EF4-FFF2-40B4-BE49-F238E27FC236}">
                <a16:creationId xmlns:a16="http://schemas.microsoft.com/office/drawing/2014/main" id="{58297505-0720-7031-047A-BD8A3DDBB65D}"/>
              </a:ext>
            </a:extLst>
          </p:cNvPr>
          <p:cNvCxnSpPr>
            <a:cxnSpLocks/>
          </p:cNvCxnSpPr>
          <p:nvPr/>
        </p:nvCxnSpPr>
        <p:spPr>
          <a:xfrm>
            <a:off x="10490200" y="3317943"/>
            <a:ext cx="166318" cy="289850"/>
          </a:xfrm>
          <a:prstGeom prst="straightConnector1">
            <a:avLst/>
          </a:prstGeom>
          <a:ln w="19050">
            <a:solidFill>
              <a:srgbClr val="9933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39CC19B-71B5-7DE7-9398-EBFAF5C2EB11}"/>
              </a:ext>
            </a:extLst>
          </p:cNvPr>
          <p:cNvSpPr txBox="1"/>
          <p:nvPr/>
        </p:nvSpPr>
        <p:spPr>
          <a:xfrm>
            <a:off x="9677400" y="2937929"/>
            <a:ext cx="1443036" cy="461665"/>
          </a:xfrm>
          <a:prstGeom prst="rect">
            <a:avLst/>
          </a:prstGeom>
          <a:noFill/>
        </p:spPr>
        <p:txBody>
          <a:bodyPr wrap="square" rtlCol="0">
            <a:spAutoFit/>
          </a:bodyPr>
          <a:lstStyle/>
          <a:p>
            <a:r>
              <a:rPr lang="en-US" b="1" dirty="0">
                <a:solidFill>
                  <a:srgbClr val="C00000"/>
                </a:solidFill>
                <a:latin typeface="Calibri" panose="020F0502020204030204" pitchFamily="34" charset="0"/>
                <a:cs typeface="Calibri" panose="020F0502020204030204" pitchFamily="34" charset="0"/>
              </a:rPr>
              <a:t>censored</a:t>
            </a:r>
          </a:p>
        </p:txBody>
      </p:sp>
    </p:spTree>
    <p:extLst>
      <p:ext uri="{BB962C8B-B14F-4D97-AF65-F5344CB8AC3E}">
        <p14:creationId xmlns:p14="http://schemas.microsoft.com/office/powerpoint/2010/main" val="3735013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171">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171">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1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bldLvl="2"/>
      <p:bldP spid="8" grpId="0"/>
      <p:bldP spid="11"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6"/>
          <p:cNvPicPr>
            <a:picLocks noChangeAspect="1" noChangeArrowheads="1"/>
          </p:cNvPicPr>
          <p:nvPr/>
        </p:nvPicPr>
        <p:blipFill>
          <a:blip r:embed="rId3" cstate="print"/>
          <a:srcRect/>
          <a:stretch>
            <a:fillRect/>
          </a:stretch>
        </p:blipFill>
        <p:spPr bwMode="auto">
          <a:xfrm>
            <a:off x="1504356" y="706441"/>
            <a:ext cx="7372350" cy="5838825"/>
          </a:xfrm>
          <a:prstGeom prst="rect">
            <a:avLst/>
          </a:prstGeom>
          <a:noFill/>
          <a:ln w="9525">
            <a:noFill/>
            <a:miter lim="800000"/>
            <a:headEnd/>
            <a:tailEnd/>
          </a:ln>
        </p:spPr>
      </p:pic>
      <p:sp>
        <p:nvSpPr>
          <p:cNvPr id="65539" name="Text Box 5"/>
          <p:cNvSpPr txBox="1">
            <a:spLocks noChangeArrowheads="1"/>
          </p:cNvSpPr>
          <p:nvPr/>
        </p:nvSpPr>
        <p:spPr bwMode="auto">
          <a:xfrm>
            <a:off x="6335010" y="304803"/>
            <a:ext cx="3276600" cy="862013"/>
          </a:xfrm>
          <a:prstGeom prst="rect">
            <a:avLst/>
          </a:prstGeom>
          <a:noFill/>
          <a:ln w="9525">
            <a:noFill/>
            <a:miter lim="800000"/>
            <a:headEnd/>
            <a:tailEnd/>
          </a:ln>
        </p:spPr>
        <p:txBody>
          <a:bodyPr>
            <a:spAutoFit/>
          </a:bodyPr>
          <a:lstStyle/>
          <a:p>
            <a:pPr algn="ctr">
              <a:spcBef>
                <a:spcPct val="50000"/>
              </a:spcBef>
            </a:pPr>
            <a:r>
              <a:rPr lang="en-US" sz="2000" dirty="0">
                <a:latin typeface="Calibri" panose="020F0502020204030204" pitchFamily="34" charset="0"/>
              </a:rPr>
              <a:t>1951 – 2010 annual peaks</a:t>
            </a:r>
          </a:p>
          <a:p>
            <a:pPr algn="ctr">
              <a:spcBef>
                <a:spcPct val="50000"/>
              </a:spcBef>
            </a:pPr>
            <a:r>
              <a:rPr lang="en-US" sz="2000" dirty="0">
                <a:solidFill>
                  <a:srgbClr val="000000"/>
                </a:solidFill>
                <a:latin typeface="Calibri" panose="020F0502020204030204" pitchFamily="34" charset="0"/>
              </a:rPr>
              <a:t>60 years of data</a:t>
            </a:r>
          </a:p>
        </p:txBody>
      </p:sp>
      <p:sp>
        <p:nvSpPr>
          <p:cNvPr id="65540" name="Text Box 5"/>
          <p:cNvSpPr txBox="1">
            <a:spLocks noChangeArrowheads="1"/>
          </p:cNvSpPr>
          <p:nvPr/>
        </p:nvSpPr>
        <p:spPr bwMode="auto">
          <a:xfrm>
            <a:off x="8009932" y="2819402"/>
            <a:ext cx="1119187" cy="304800"/>
          </a:xfrm>
          <a:prstGeom prst="rect">
            <a:avLst/>
          </a:prstGeom>
          <a:noFill/>
          <a:ln w="9525">
            <a:noFill/>
            <a:miter lim="800000"/>
            <a:headEnd/>
            <a:tailEnd/>
          </a:ln>
        </p:spPr>
        <p:txBody>
          <a:bodyPr>
            <a:spAutoFit/>
          </a:bodyPr>
          <a:lstStyle/>
          <a:p>
            <a:pPr>
              <a:spcBef>
                <a:spcPct val="50000"/>
              </a:spcBef>
            </a:pPr>
            <a:r>
              <a:rPr lang="en-US" sz="1400" b="1" dirty="0">
                <a:solidFill>
                  <a:srgbClr val="FF00FF"/>
                </a:solidFill>
                <a:latin typeface="Calibri" panose="020F0502020204030204" pitchFamily="34" charset="0"/>
              </a:rPr>
              <a:t>25,600 </a:t>
            </a:r>
            <a:r>
              <a:rPr lang="en-US" sz="1400" b="1" dirty="0" err="1">
                <a:solidFill>
                  <a:srgbClr val="FF00FF"/>
                </a:solidFill>
                <a:latin typeface="Calibri" panose="020F0502020204030204" pitchFamily="34" charset="0"/>
              </a:rPr>
              <a:t>cfs</a:t>
            </a:r>
            <a:endParaRPr lang="en-US" sz="1400" b="1" dirty="0">
              <a:solidFill>
                <a:srgbClr val="FF00FF"/>
              </a:solidFill>
              <a:latin typeface="Calibri" panose="020F0502020204030204" pitchFamily="34" charset="0"/>
            </a:endParaRPr>
          </a:p>
        </p:txBody>
      </p:sp>
      <p:sp>
        <p:nvSpPr>
          <p:cNvPr id="65541" name="Line 6"/>
          <p:cNvSpPr>
            <a:spLocks noChangeShapeType="1"/>
          </p:cNvSpPr>
          <p:nvPr/>
        </p:nvSpPr>
        <p:spPr bwMode="auto">
          <a:xfrm>
            <a:off x="7805143" y="2933702"/>
            <a:ext cx="260350" cy="0"/>
          </a:xfrm>
          <a:prstGeom prst="line">
            <a:avLst/>
          </a:prstGeom>
          <a:noFill/>
          <a:ln w="9525">
            <a:solidFill>
              <a:srgbClr val="FF00FF"/>
            </a:solidFill>
            <a:round/>
            <a:headEnd/>
            <a:tailEnd/>
          </a:ln>
        </p:spPr>
        <p:txBody>
          <a:bodyPr/>
          <a:lstStyle/>
          <a:p>
            <a:endParaRPr lang="en-US"/>
          </a:p>
        </p:txBody>
      </p:sp>
      <p:sp>
        <p:nvSpPr>
          <p:cNvPr id="65542" name="Slide Number Placeholder 5"/>
          <p:cNvSpPr>
            <a:spLocks noGrp="1"/>
          </p:cNvSpPr>
          <p:nvPr>
            <p:ph type="sldNum" sz="quarter" idx="4294967295"/>
          </p:nvPr>
        </p:nvSpPr>
        <p:spPr>
          <a:xfrm>
            <a:off x="9303295" y="6281830"/>
            <a:ext cx="1905000" cy="457200"/>
          </a:xfrm>
          <a:prstGeom prst="rect">
            <a:avLst/>
          </a:prstGeom>
          <a:noFill/>
        </p:spPr>
        <p:txBody>
          <a:bodyPr/>
          <a:lstStyle/>
          <a:p>
            <a:fld id="{8049EDC8-B53A-4DD6-B651-3A962D90DDD3}" type="slidenum">
              <a:rPr lang="en-US" smtClean="0"/>
              <a:pPr/>
              <a:t>70</a:t>
            </a:fld>
            <a:endParaRPr lang="en-US" dirty="0"/>
          </a:p>
        </p:txBody>
      </p:sp>
    </p:spTree>
    <p:extLst>
      <p:ext uri="{BB962C8B-B14F-4D97-AF65-F5344CB8AC3E}">
        <p14:creationId xmlns:p14="http://schemas.microsoft.com/office/powerpoint/2010/main" val="365138924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4"/>
          <p:cNvPicPr>
            <a:picLocks noChangeAspect="1" noChangeArrowheads="1"/>
          </p:cNvPicPr>
          <p:nvPr/>
        </p:nvPicPr>
        <p:blipFill>
          <a:blip r:embed="rId3" cstate="print"/>
          <a:srcRect b="19270"/>
          <a:stretch>
            <a:fillRect/>
          </a:stretch>
        </p:blipFill>
        <p:spPr bwMode="auto">
          <a:xfrm>
            <a:off x="1981201" y="47626"/>
            <a:ext cx="6219825" cy="6810375"/>
          </a:xfrm>
          <a:prstGeom prst="rect">
            <a:avLst/>
          </a:prstGeom>
          <a:noFill/>
          <a:ln w="9525">
            <a:noFill/>
            <a:miter lim="800000"/>
            <a:headEnd/>
            <a:tailEnd/>
          </a:ln>
        </p:spPr>
      </p:pic>
      <p:sp>
        <p:nvSpPr>
          <p:cNvPr id="66563" name="Text Box 56"/>
          <p:cNvSpPr txBox="1">
            <a:spLocks noChangeArrowheads="1"/>
          </p:cNvSpPr>
          <p:nvPr/>
        </p:nvSpPr>
        <p:spPr bwMode="auto">
          <a:xfrm>
            <a:off x="8347075" y="1066800"/>
            <a:ext cx="2502354" cy="3754874"/>
          </a:xfrm>
          <a:prstGeom prst="rect">
            <a:avLst/>
          </a:prstGeom>
          <a:noFill/>
          <a:ln w="9525">
            <a:noFill/>
            <a:miter lim="800000"/>
            <a:headEnd/>
            <a:tailEnd/>
          </a:ln>
        </p:spPr>
        <p:txBody>
          <a:bodyPr wrap="square">
            <a:spAutoFit/>
          </a:bodyPr>
          <a:lstStyle/>
          <a:p>
            <a:pPr>
              <a:spcBef>
                <a:spcPct val="50000"/>
              </a:spcBef>
            </a:pPr>
            <a:r>
              <a:rPr lang="en-US" sz="2800" dirty="0">
                <a:latin typeface="Calibri" panose="020F0502020204030204" pitchFamily="34" charset="0"/>
              </a:rPr>
              <a:t>Meherrin River at Emporia, VA</a:t>
            </a:r>
          </a:p>
          <a:p>
            <a:pPr>
              <a:spcBef>
                <a:spcPct val="50000"/>
              </a:spcBef>
            </a:pPr>
            <a:r>
              <a:rPr lang="en-US" sz="2800" dirty="0">
                <a:latin typeface="Calibri" panose="020F0502020204030204" pitchFamily="34" charset="0"/>
              </a:rPr>
              <a:t>many additional forms of information available from USGS</a:t>
            </a:r>
          </a:p>
        </p:txBody>
      </p:sp>
      <p:sp>
        <p:nvSpPr>
          <p:cNvPr id="5" name="Rectangle 4"/>
          <p:cNvSpPr/>
          <p:nvPr/>
        </p:nvSpPr>
        <p:spPr>
          <a:xfrm>
            <a:off x="2009775" y="3457575"/>
            <a:ext cx="3143250" cy="1981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 name="Rectangle 5"/>
          <p:cNvSpPr/>
          <p:nvPr/>
        </p:nvSpPr>
        <p:spPr>
          <a:xfrm>
            <a:off x="2184400" y="1905000"/>
            <a:ext cx="5562600" cy="185738"/>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00B050"/>
              </a:solidFill>
              <a:latin typeface="Calibri" panose="020F0502020204030204" pitchFamily="34" charset="0"/>
            </a:endParaRPr>
          </a:p>
        </p:txBody>
      </p:sp>
      <p:sp>
        <p:nvSpPr>
          <p:cNvPr id="66566" name="Slide Number Placeholder 6"/>
          <p:cNvSpPr>
            <a:spLocks noGrp="1"/>
          </p:cNvSpPr>
          <p:nvPr>
            <p:ph type="sldNum" sz="quarter" idx="4294967295"/>
          </p:nvPr>
        </p:nvSpPr>
        <p:spPr>
          <a:xfrm>
            <a:off x="8077200" y="6248400"/>
            <a:ext cx="1905000" cy="457200"/>
          </a:xfrm>
          <a:prstGeom prst="rect">
            <a:avLst/>
          </a:prstGeom>
          <a:noFill/>
        </p:spPr>
        <p:txBody>
          <a:bodyPr/>
          <a:lstStyle/>
          <a:p>
            <a:fld id="{E67C4271-ECB8-4292-9053-B8C1FA0C6F46}" type="slidenum">
              <a:rPr lang="en-US" smtClean="0"/>
              <a:pPr/>
              <a:t>71</a:t>
            </a:fld>
            <a:endParaRPr lang="en-US"/>
          </a:p>
        </p:txBody>
      </p:sp>
      <p:sp>
        <p:nvSpPr>
          <p:cNvPr id="66567" name="Oval 8"/>
          <p:cNvSpPr>
            <a:spLocks noChangeArrowheads="1"/>
          </p:cNvSpPr>
          <p:nvPr/>
        </p:nvSpPr>
        <p:spPr bwMode="auto">
          <a:xfrm flipH="1">
            <a:off x="2673438" y="5098347"/>
            <a:ext cx="2552611" cy="402340"/>
          </a:xfrm>
          <a:prstGeom prst="ellipse">
            <a:avLst/>
          </a:prstGeom>
          <a:noFill/>
          <a:ln w="28575" algn="ctr">
            <a:solidFill>
              <a:srgbClr val="FF66FF"/>
            </a:solidFill>
            <a:round/>
            <a:headEnd/>
            <a:tailEnd/>
          </a:ln>
        </p:spPr>
        <p:txBody>
          <a:bodyPr wrap="square" lIns="0" tIns="0" rIns="0" bIns="0">
            <a:spAutoFit/>
          </a:bodyPr>
          <a:lstStyle/>
          <a:p>
            <a:endParaRPr lang="en-US"/>
          </a:p>
        </p:txBody>
      </p:sp>
    </p:spTree>
    <p:extLst>
      <p:ext uri="{BB962C8B-B14F-4D97-AF65-F5344CB8AC3E}">
        <p14:creationId xmlns:p14="http://schemas.microsoft.com/office/powerpoint/2010/main" val="98138146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p:cNvPicPr>
            <a:picLocks noChangeAspect="1" noChangeArrowheads="1"/>
          </p:cNvPicPr>
          <p:nvPr/>
        </p:nvPicPr>
        <p:blipFill>
          <a:blip r:embed="rId3" cstate="print"/>
          <a:srcRect/>
          <a:stretch>
            <a:fillRect/>
          </a:stretch>
        </p:blipFill>
        <p:spPr bwMode="auto">
          <a:xfrm>
            <a:off x="2613026" y="1811339"/>
            <a:ext cx="6651625" cy="4478337"/>
          </a:xfrm>
          <a:prstGeom prst="rect">
            <a:avLst/>
          </a:prstGeom>
          <a:noFill/>
          <a:ln w="9525">
            <a:noFill/>
            <a:miter lim="800000"/>
            <a:headEnd/>
            <a:tailEnd/>
          </a:ln>
        </p:spPr>
      </p:pic>
      <p:sp>
        <p:nvSpPr>
          <p:cNvPr id="3" name="Title 2"/>
          <p:cNvSpPr>
            <a:spLocks noGrp="1"/>
          </p:cNvSpPr>
          <p:nvPr>
            <p:ph type="title"/>
          </p:nvPr>
        </p:nvSpPr>
        <p:spPr/>
        <p:txBody>
          <a:bodyPr/>
          <a:lstStyle/>
          <a:p>
            <a:pPr>
              <a:defRPr/>
            </a:pPr>
            <a:r>
              <a:rPr lang="en-US" dirty="0"/>
              <a:t>Example: historical information</a:t>
            </a:r>
          </a:p>
        </p:txBody>
      </p:sp>
      <p:sp>
        <p:nvSpPr>
          <p:cNvPr id="67588" name="Slide Number Placeholder 3"/>
          <p:cNvSpPr>
            <a:spLocks noGrp="1"/>
          </p:cNvSpPr>
          <p:nvPr>
            <p:ph type="sldNum" sz="quarter" idx="4294967295"/>
          </p:nvPr>
        </p:nvSpPr>
        <p:spPr>
          <a:xfrm>
            <a:off x="8077200" y="6248400"/>
            <a:ext cx="1905000" cy="457200"/>
          </a:xfrm>
          <a:prstGeom prst="rect">
            <a:avLst/>
          </a:prstGeom>
          <a:noFill/>
        </p:spPr>
        <p:txBody>
          <a:bodyPr/>
          <a:lstStyle/>
          <a:p>
            <a:fld id="{295EF59A-5DD3-4779-9C19-376CEA09C4B9}" type="slidenum">
              <a:rPr lang="en-US" smtClean="0"/>
              <a:pPr/>
              <a:t>72</a:t>
            </a:fld>
            <a:endParaRPr lang="en-US"/>
          </a:p>
        </p:txBody>
      </p:sp>
    </p:spTree>
    <p:extLst>
      <p:ext uri="{BB962C8B-B14F-4D97-AF65-F5344CB8AC3E}">
        <p14:creationId xmlns:p14="http://schemas.microsoft.com/office/powerpoint/2010/main" val="176598533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5"/>
          <p:cNvPicPr>
            <a:picLocks noChangeAspect="1" noChangeArrowheads="1"/>
          </p:cNvPicPr>
          <p:nvPr/>
        </p:nvPicPr>
        <p:blipFill>
          <a:blip r:embed="rId3" cstate="print"/>
          <a:srcRect/>
          <a:stretch>
            <a:fillRect/>
          </a:stretch>
        </p:blipFill>
        <p:spPr bwMode="auto">
          <a:xfrm>
            <a:off x="1483713" y="706439"/>
            <a:ext cx="7399338" cy="5838825"/>
          </a:xfrm>
          <a:prstGeom prst="rect">
            <a:avLst/>
          </a:prstGeom>
          <a:noFill/>
          <a:ln w="9525">
            <a:noFill/>
            <a:miter lim="800000"/>
            <a:headEnd/>
            <a:tailEnd/>
          </a:ln>
        </p:spPr>
      </p:pic>
      <p:sp>
        <p:nvSpPr>
          <p:cNvPr id="68611" name="Text Box 5"/>
          <p:cNvSpPr txBox="1">
            <a:spLocks noChangeArrowheads="1"/>
          </p:cNvSpPr>
          <p:nvPr/>
        </p:nvSpPr>
        <p:spPr bwMode="auto">
          <a:xfrm>
            <a:off x="6335005" y="304800"/>
            <a:ext cx="3276600" cy="1169988"/>
          </a:xfrm>
          <a:prstGeom prst="rect">
            <a:avLst/>
          </a:prstGeom>
          <a:noFill/>
          <a:ln w="9525">
            <a:noFill/>
            <a:miter lim="800000"/>
            <a:headEnd/>
            <a:tailEnd/>
          </a:ln>
        </p:spPr>
        <p:txBody>
          <a:bodyPr>
            <a:spAutoFit/>
          </a:bodyPr>
          <a:lstStyle/>
          <a:p>
            <a:pPr algn="ctr">
              <a:spcBef>
                <a:spcPct val="50000"/>
              </a:spcBef>
            </a:pPr>
            <a:r>
              <a:rPr lang="en-US" sz="2000" dirty="0">
                <a:latin typeface="Calibri" panose="020F0502020204030204" pitchFamily="34" charset="0"/>
              </a:rPr>
              <a:t>1951 – 2010 annual peaks</a:t>
            </a:r>
          </a:p>
          <a:p>
            <a:pPr algn="ctr">
              <a:spcBef>
                <a:spcPct val="50000"/>
              </a:spcBef>
            </a:pPr>
            <a:r>
              <a:rPr lang="en-US" sz="2000" dirty="0">
                <a:solidFill>
                  <a:srgbClr val="000000"/>
                </a:solidFill>
                <a:latin typeface="Calibri" panose="020F0502020204030204" pitchFamily="34" charset="0"/>
              </a:rPr>
              <a:t>60 years of data</a:t>
            </a:r>
          </a:p>
          <a:p>
            <a:r>
              <a:rPr lang="en-US" sz="2000" dirty="0">
                <a:solidFill>
                  <a:srgbClr val="000000"/>
                </a:solidFill>
                <a:latin typeface="Calibri" panose="020F0502020204030204" pitchFamily="34" charset="0"/>
              </a:rPr>
              <a:t>  70 year historical period</a:t>
            </a:r>
          </a:p>
        </p:txBody>
      </p:sp>
      <p:sp>
        <p:nvSpPr>
          <p:cNvPr id="68612" name="Text Box 5"/>
          <p:cNvSpPr txBox="1">
            <a:spLocks noChangeArrowheads="1"/>
          </p:cNvSpPr>
          <p:nvPr/>
        </p:nvSpPr>
        <p:spPr bwMode="auto">
          <a:xfrm>
            <a:off x="3112489" y="2009776"/>
            <a:ext cx="2466975" cy="708025"/>
          </a:xfrm>
          <a:prstGeom prst="rect">
            <a:avLst/>
          </a:prstGeom>
          <a:solidFill>
            <a:schemeClr val="bg1"/>
          </a:solidFill>
          <a:ln w="9525">
            <a:noFill/>
            <a:miter lim="800000"/>
            <a:headEnd/>
            <a:tailEnd/>
          </a:ln>
        </p:spPr>
        <p:txBody>
          <a:bodyPr>
            <a:spAutoFit/>
          </a:bodyPr>
          <a:lstStyle/>
          <a:p>
            <a:pPr algn="ctr">
              <a:spcBef>
                <a:spcPct val="50000"/>
              </a:spcBef>
            </a:pPr>
            <a:r>
              <a:rPr lang="en-US" sz="2000" b="1" dirty="0">
                <a:solidFill>
                  <a:srgbClr val="C00000"/>
                </a:solidFill>
                <a:latin typeface="Calibri" panose="020F0502020204030204" pitchFamily="34" charset="0"/>
              </a:rPr>
              <a:t>1940 event, as largest since 1940</a:t>
            </a:r>
          </a:p>
        </p:txBody>
      </p:sp>
      <p:sp>
        <p:nvSpPr>
          <p:cNvPr id="68613" name="Slide Number Placeholder 4"/>
          <p:cNvSpPr>
            <a:spLocks noGrp="1"/>
          </p:cNvSpPr>
          <p:nvPr>
            <p:ph type="sldNum" sz="quarter" idx="4294967295"/>
          </p:nvPr>
        </p:nvSpPr>
        <p:spPr>
          <a:xfrm>
            <a:off x="9357360" y="6316664"/>
            <a:ext cx="1905000" cy="457200"/>
          </a:xfrm>
          <a:prstGeom prst="rect">
            <a:avLst/>
          </a:prstGeom>
          <a:noFill/>
        </p:spPr>
        <p:txBody>
          <a:bodyPr/>
          <a:lstStyle/>
          <a:p>
            <a:fld id="{DAB187B0-734F-447C-A84B-6294943036EA}" type="slidenum">
              <a:rPr lang="en-US" smtClean="0"/>
              <a:pPr/>
              <a:t>73</a:t>
            </a:fld>
            <a:endParaRPr lang="en-US"/>
          </a:p>
        </p:txBody>
      </p:sp>
    </p:spTree>
    <p:extLst>
      <p:ext uri="{BB962C8B-B14F-4D97-AF65-F5344CB8AC3E}">
        <p14:creationId xmlns:p14="http://schemas.microsoft.com/office/powerpoint/2010/main" val="339073482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9"/>
          <p:cNvPicPr>
            <a:picLocks noChangeAspect="1" noChangeArrowheads="1"/>
          </p:cNvPicPr>
          <p:nvPr/>
        </p:nvPicPr>
        <p:blipFill>
          <a:blip r:embed="rId3" cstate="print"/>
          <a:srcRect/>
          <a:stretch>
            <a:fillRect/>
          </a:stretch>
        </p:blipFill>
        <p:spPr bwMode="auto">
          <a:xfrm>
            <a:off x="1483719" y="706439"/>
            <a:ext cx="7399338" cy="5838825"/>
          </a:xfrm>
          <a:prstGeom prst="rect">
            <a:avLst/>
          </a:prstGeom>
          <a:noFill/>
          <a:ln w="9525">
            <a:noFill/>
            <a:miter lim="800000"/>
            <a:headEnd/>
            <a:tailEnd/>
          </a:ln>
        </p:spPr>
      </p:pic>
      <p:sp>
        <p:nvSpPr>
          <p:cNvPr id="69635" name="Text Box 5"/>
          <p:cNvSpPr txBox="1">
            <a:spLocks noChangeArrowheads="1"/>
          </p:cNvSpPr>
          <p:nvPr/>
        </p:nvSpPr>
        <p:spPr bwMode="auto">
          <a:xfrm>
            <a:off x="6335011" y="304800"/>
            <a:ext cx="3276600" cy="1169988"/>
          </a:xfrm>
          <a:prstGeom prst="rect">
            <a:avLst/>
          </a:prstGeom>
          <a:noFill/>
          <a:ln w="9525">
            <a:noFill/>
            <a:miter lim="800000"/>
            <a:headEnd/>
            <a:tailEnd/>
          </a:ln>
        </p:spPr>
        <p:txBody>
          <a:bodyPr>
            <a:spAutoFit/>
          </a:bodyPr>
          <a:lstStyle/>
          <a:p>
            <a:pPr algn="ctr">
              <a:spcBef>
                <a:spcPct val="50000"/>
              </a:spcBef>
            </a:pPr>
            <a:r>
              <a:rPr lang="en-US" sz="2000" dirty="0">
                <a:latin typeface="Calibri" panose="020F0502020204030204" pitchFamily="34" charset="0"/>
              </a:rPr>
              <a:t>1951 – 2010 annual peaks</a:t>
            </a:r>
          </a:p>
          <a:p>
            <a:pPr algn="ctr">
              <a:spcBef>
                <a:spcPct val="50000"/>
              </a:spcBef>
            </a:pPr>
            <a:r>
              <a:rPr lang="en-US" sz="2000" dirty="0">
                <a:solidFill>
                  <a:srgbClr val="000000"/>
                </a:solidFill>
                <a:latin typeface="Calibri" panose="020F0502020204030204" pitchFamily="34" charset="0"/>
              </a:rPr>
              <a:t>60 years of data </a:t>
            </a:r>
          </a:p>
          <a:p>
            <a:r>
              <a:rPr lang="en-US" sz="2000" dirty="0">
                <a:solidFill>
                  <a:srgbClr val="000000"/>
                </a:solidFill>
                <a:latin typeface="Calibri" panose="020F0502020204030204" pitchFamily="34" charset="0"/>
              </a:rPr>
              <a:t>  70 year historical period</a:t>
            </a:r>
          </a:p>
        </p:txBody>
      </p:sp>
      <p:sp>
        <p:nvSpPr>
          <p:cNvPr id="69636" name="Text Box 5"/>
          <p:cNvSpPr txBox="1">
            <a:spLocks noChangeArrowheads="1"/>
          </p:cNvSpPr>
          <p:nvPr/>
        </p:nvSpPr>
        <p:spPr bwMode="auto">
          <a:xfrm>
            <a:off x="3112495" y="2009776"/>
            <a:ext cx="2466975" cy="708025"/>
          </a:xfrm>
          <a:prstGeom prst="rect">
            <a:avLst/>
          </a:prstGeom>
          <a:solidFill>
            <a:schemeClr val="bg1"/>
          </a:solidFill>
          <a:ln w="9525">
            <a:noFill/>
            <a:miter lim="800000"/>
            <a:headEnd/>
            <a:tailEnd/>
          </a:ln>
        </p:spPr>
        <p:txBody>
          <a:bodyPr>
            <a:spAutoFit/>
          </a:bodyPr>
          <a:lstStyle/>
          <a:p>
            <a:pPr algn="ctr">
              <a:spcBef>
                <a:spcPct val="50000"/>
              </a:spcBef>
            </a:pPr>
            <a:r>
              <a:rPr lang="en-US" sz="2000" b="1" dirty="0">
                <a:solidFill>
                  <a:srgbClr val="C00000"/>
                </a:solidFill>
                <a:latin typeface="Calibri" panose="020F0502020204030204" pitchFamily="34" charset="0"/>
              </a:rPr>
              <a:t>1940 event, as largest since 1940</a:t>
            </a:r>
          </a:p>
        </p:txBody>
      </p:sp>
      <p:sp>
        <p:nvSpPr>
          <p:cNvPr id="69637" name="Text Box 5"/>
          <p:cNvSpPr txBox="1">
            <a:spLocks noChangeArrowheads="1"/>
          </p:cNvSpPr>
          <p:nvPr/>
        </p:nvSpPr>
        <p:spPr bwMode="auto">
          <a:xfrm>
            <a:off x="8060733" y="2811463"/>
            <a:ext cx="1119187" cy="304800"/>
          </a:xfrm>
          <a:prstGeom prst="rect">
            <a:avLst/>
          </a:prstGeom>
          <a:noFill/>
          <a:ln w="9525">
            <a:noFill/>
            <a:miter lim="800000"/>
            <a:headEnd/>
            <a:tailEnd/>
          </a:ln>
        </p:spPr>
        <p:txBody>
          <a:bodyPr>
            <a:spAutoFit/>
          </a:bodyPr>
          <a:lstStyle/>
          <a:p>
            <a:pPr>
              <a:spcBef>
                <a:spcPct val="50000"/>
              </a:spcBef>
            </a:pPr>
            <a:r>
              <a:rPr lang="en-US" sz="1400" b="1" dirty="0">
                <a:solidFill>
                  <a:srgbClr val="FF00FF"/>
                </a:solidFill>
                <a:latin typeface="Calibri" panose="020F0502020204030204" pitchFamily="34" charset="0"/>
              </a:rPr>
              <a:t>25,600 </a:t>
            </a:r>
            <a:r>
              <a:rPr lang="en-US" sz="1400" b="1" dirty="0" err="1">
                <a:solidFill>
                  <a:srgbClr val="FF00FF"/>
                </a:solidFill>
                <a:latin typeface="Calibri" panose="020F0502020204030204" pitchFamily="34" charset="0"/>
              </a:rPr>
              <a:t>cfs</a:t>
            </a:r>
            <a:endParaRPr lang="en-US" sz="1400" b="1" dirty="0">
              <a:solidFill>
                <a:srgbClr val="FF00FF"/>
              </a:solidFill>
              <a:latin typeface="Calibri" panose="020F0502020204030204" pitchFamily="34" charset="0"/>
            </a:endParaRPr>
          </a:p>
        </p:txBody>
      </p:sp>
      <p:sp>
        <p:nvSpPr>
          <p:cNvPr id="69638" name="Line 9"/>
          <p:cNvSpPr>
            <a:spLocks noChangeShapeType="1"/>
          </p:cNvSpPr>
          <p:nvPr/>
        </p:nvSpPr>
        <p:spPr bwMode="auto">
          <a:xfrm>
            <a:off x="7798794" y="2762250"/>
            <a:ext cx="260350" cy="0"/>
          </a:xfrm>
          <a:prstGeom prst="line">
            <a:avLst/>
          </a:prstGeom>
          <a:noFill/>
          <a:ln w="9525">
            <a:solidFill>
              <a:schemeClr val="accent2"/>
            </a:solidFill>
            <a:round/>
            <a:headEnd/>
            <a:tailEnd/>
          </a:ln>
        </p:spPr>
        <p:txBody>
          <a:bodyPr/>
          <a:lstStyle/>
          <a:p>
            <a:endParaRPr lang="en-US"/>
          </a:p>
        </p:txBody>
      </p:sp>
      <p:sp>
        <p:nvSpPr>
          <p:cNvPr id="69639" name="Text Box 11"/>
          <p:cNvSpPr txBox="1">
            <a:spLocks noChangeArrowheads="1"/>
          </p:cNvSpPr>
          <p:nvPr/>
        </p:nvSpPr>
        <p:spPr bwMode="auto">
          <a:xfrm>
            <a:off x="8146458" y="2565400"/>
            <a:ext cx="1119187" cy="304800"/>
          </a:xfrm>
          <a:prstGeom prst="rect">
            <a:avLst/>
          </a:prstGeom>
          <a:noFill/>
          <a:ln w="9525">
            <a:noFill/>
            <a:miter lim="800000"/>
            <a:headEnd/>
            <a:tailEnd/>
          </a:ln>
        </p:spPr>
        <p:txBody>
          <a:bodyPr>
            <a:spAutoFit/>
          </a:bodyPr>
          <a:lstStyle/>
          <a:p>
            <a:pPr>
              <a:spcBef>
                <a:spcPct val="50000"/>
              </a:spcBef>
            </a:pPr>
            <a:r>
              <a:rPr lang="en-US" sz="1400" b="1" dirty="0">
                <a:solidFill>
                  <a:schemeClr val="accent2"/>
                </a:solidFill>
                <a:latin typeface="Calibri" panose="020F0502020204030204" pitchFamily="34" charset="0"/>
              </a:rPr>
              <a:t>31,200 </a:t>
            </a:r>
            <a:r>
              <a:rPr lang="en-US" sz="1400" b="1" dirty="0" err="1">
                <a:solidFill>
                  <a:schemeClr val="accent2"/>
                </a:solidFill>
                <a:latin typeface="Calibri" panose="020F0502020204030204" pitchFamily="34" charset="0"/>
              </a:rPr>
              <a:t>cfs</a:t>
            </a:r>
            <a:endParaRPr lang="en-US" sz="1400" b="1" dirty="0">
              <a:solidFill>
                <a:schemeClr val="accent2"/>
              </a:solidFill>
              <a:latin typeface="Calibri" panose="020F0502020204030204" pitchFamily="34" charset="0"/>
            </a:endParaRPr>
          </a:p>
        </p:txBody>
      </p:sp>
      <p:sp>
        <p:nvSpPr>
          <p:cNvPr id="69640" name="Line 6"/>
          <p:cNvSpPr>
            <a:spLocks noChangeShapeType="1"/>
          </p:cNvSpPr>
          <p:nvPr/>
        </p:nvSpPr>
        <p:spPr bwMode="auto">
          <a:xfrm>
            <a:off x="7805144" y="2933700"/>
            <a:ext cx="260350" cy="0"/>
          </a:xfrm>
          <a:prstGeom prst="line">
            <a:avLst/>
          </a:prstGeom>
          <a:noFill/>
          <a:ln w="9525">
            <a:solidFill>
              <a:srgbClr val="FF00FF"/>
            </a:solidFill>
            <a:round/>
            <a:headEnd/>
            <a:tailEnd/>
          </a:ln>
        </p:spPr>
        <p:txBody>
          <a:bodyPr/>
          <a:lstStyle/>
          <a:p>
            <a:endParaRPr lang="en-US"/>
          </a:p>
        </p:txBody>
      </p:sp>
      <p:sp>
        <p:nvSpPr>
          <p:cNvPr id="69641" name="Slide Number Placeholder 8"/>
          <p:cNvSpPr>
            <a:spLocks noGrp="1"/>
          </p:cNvSpPr>
          <p:nvPr>
            <p:ph type="sldNum" sz="quarter" idx="4294967295"/>
          </p:nvPr>
        </p:nvSpPr>
        <p:spPr>
          <a:xfrm>
            <a:off x="9715500" y="6211096"/>
            <a:ext cx="1905000" cy="457200"/>
          </a:xfrm>
          <a:prstGeom prst="rect">
            <a:avLst/>
          </a:prstGeom>
          <a:noFill/>
        </p:spPr>
        <p:txBody>
          <a:bodyPr/>
          <a:lstStyle/>
          <a:p>
            <a:fld id="{77F8C7BC-3B22-4032-A1BE-E4734BF7331B}" type="slidenum">
              <a:rPr lang="en-US" smtClean="0"/>
              <a:pPr/>
              <a:t>74</a:t>
            </a:fld>
            <a:endParaRPr lang="en-US" dirty="0"/>
          </a:p>
        </p:txBody>
      </p:sp>
    </p:spTree>
    <p:extLst>
      <p:ext uri="{BB962C8B-B14F-4D97-AF65-F5344CB8AC3E}">
        <p14:creationId xmlns:p14="http://schemas.microsoft.com/office/powerpoint/2010/main" val="391313134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p:cNvPicPr>
            <a:picLocks noChangeAspect="1" noChangeArrowheads="1"/>
          </p:cNvPicPr>
          <p:nvPr/>
        </p:nvPicPr>
        <p:blipFill>
          <a:blip r:embed="rId3" cstate="print"/>
          <a:srcRect/>
          <a:stretch>
            <a:fillRect/>
          </a:stretch>
        </p:blipFill>
        <p:spPr bwMode="auto">
          <a:xfrm>
            <a:off x="2343047" y="1811339"/>
            <a:ext cx="6651625" cy="4478337"/>
          </a:xfrm>
          <a:prstGeom prst="rect">
            <a:avLst/>
          </a:prstGeom>
          <a:noFill/>
          <a:ln w="9525">
            <a:noFill/>
            <a:miter lim="800000"/>
            <a:headEnd/>
            <a:tailEnd/>
          </a:ln>
        </p:spPr>
      </p:pic>
      <p:sp>
        <p:nvSpPr>
          <p:cNvPr id="3" name="Title 2"/>
          <p:cNvSpPr>
            <a:spLocks noGrp="1"/>
          </p:cNvSpPr>
          <p:nvPr>
            <p:ph type="title"/>
          </p:nvPr>
        </p:nvSpPr>
        <p:spPr/>
        <p:txBody>
          <a:bodyPr/>
          <a:lstStyle/>
          <a:p>
            <a:pPr>
              <a:defRPr/>
            </a:pPr>
            <a:r>
              <a:rPr lang="en-US" sz="4000" dirty="0"/>
              <a:t>Example: historical information</a:t>
            </a:r>
          </a:p>
        </p:txBody>
      </p:sp>
      <p:sp>
        <p:nvSpPr>
          <p:cNvPr id="5" name="Rectangle 4"/>
          <p:cNvSpPr/>
          <p:nvPr/>
        </p:nvSpPr>
        <p:spPr>
          <a:xfrm>
            <a:off x="3497159" y="2743200"/>
            <a:ext cx="2921000" cy="2946400"/>
          </a:xfrm>
          <a:prstGeom prst="rect">
            <a:avLst/>
          </a:prstGeom>
          <a:solidFill>
            <a:srgbClr val="00CC99">
              <a:alpha val="25882"/>
            </a:srgbClr>
          </a:solidFill>
          <a:ln w="63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0661" name="Slide Number Placeholder 5"/>
          <p:cNvSpPr>
            <a:spLocks noGrp="1"/>
          </p:cNvSpPr>
          <p:nvPr>
            <p:ph type="sldNum" sz="quarter" idx="4294967295"/>
          </p:nvPr>
        </p:nvSpPr>
        <p:spPr>
          <a:xfrm>
            <a:off x="8077200" y="6248400"/>
            <a:ext cx="1905000" cy="457200"/>
          </a:xfrm>
          <a:prstGeom prst="rect">
            <a:avLst/>
          </a:prstGeom>
          <a:noFill/>
        </p:spPr>
        <p:txBody>
          <a:bodyPr/>
          <a:lstStyle/>
          <a:p>
            <a:fld id="{136EAC3A-2AE0-490A-8F9C-5CEA6C68C70F}" type="slidenum">
              <a:rPr lang="en-US" smtClean="0"/>
              <a:pPr/>
              <a:t>75</a:t>
            </a:fld>
            <a:endParaRPr lang="en-US"/>
          </a:p>
        </p:txBody>
      </p:sp>
    </p:spTree>
    <p:extLst>
      <p:ext uri="{BB962C8B-B14F-4D97-AF65-F5344CB8AC3E}">
        <p14:creationId xmlns:p14="http://schemas.microsoft.com/office/powerpoint/2010/main" val="4057073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9"/>
          <p:cNvPicPr>
            <a:picLocks noChangeAspect="1" noChangeArrowheads="1"/>
          </p:cNvPicPr>
          <p:nvPr/>
        </p:nvPicPr>
        <p:blipFill>
          <a:blip r:embed="rId3" cstate="print"/>
          <a:srcRect/>
          <a:stretch>
            <a:fillRect/>
          </a:stretch>
        </p:blipFill>
        <p:spPr bwMode="auto">
          <a:xfrm>
            <a:off x="1493222" y="706439"/>
            <a:ext cx="7399338" cy="5838825"/>
          </a:xfrm>
          <a:prstGeom prst="rect">
            <a:avLst/>
          </a:prstGeom>
          <a:noFill/>
          <a:ln w="9525">
            <a:noFill/>
            <a:miter lim="800000"/>
            <a:headEnd/>
            <a:tailEnd/>
          </a:ln>
        </p:spPr>
      </p:pic>
      <p:pic>
        <p:nvPicPr>
          <p:cNvPr id="71683" name="Picture 8"/>
          <p:cNvPicPr>
            <a:picLocks noChangeAspect="1" noChangeArrowheads="1"/>
          </p:cNvPicPr>
          <p:nvPr/>
        </p:nvPicPr>
        <p:blipFill>
          <a:blip r:embed="rId4" cstate="print"/>
          <a:srcRect/>
          <a:stretch>
            <a:fillRect/>
          </a:stretch>
        </p:blipFill>
        <p:spPr bwMode="auto">
          <a:xfrm>
            <a:off x="1493222" y="706439"/>
            <a:ext cx="7399338" cy="5838825"/>
          </a:xfrm>
          <a:prstGeom prst="rect">
            <a:avLst/>
          </a:prstGeom>
          <a:noFill/>
          <a:ln w="9525">
            <a:noFill/>
            <a:miter lim="800000"/>
            <a:headEnd/>
            <a:tailEnd/>
          </a:ln>
        </p:spPr>
      </p:pic>
      <p:sp>
        <p:nvSpPr>
          <p:cNvPr id="71684" name="Text Box 5"/>
          <p:cNvSpPr txBox="1">
            <a:spLocks noChangeArrowheads="1"/>
          </p:cNvSpPr>
          <p:nvPr/>
        </p:nvSpPr>
        <p:spPr bwMode="auto">
          <a:xfrm>
            <a:off x="3112473" y="2009776"/>
            <a:ext cx="2466975" cy="708025"/>
          </a:xfrm>
          <a:prstGeom prst="rect">
            <a:avLst/>
          </a:prstGeom>
          <a:solidFill>
            <a:schemeClr val="bg1"/>
          </a:solidFill>
          <a:ln w="9525">
            <a:noFill/>
            <a:miter lim="800000"/>
            <a:headEnd/>
            <a:tailEnd/>
          </a:ln>
        </p:spPr>
        <p:txBody>
          <a:bodyPr>
            <a:spAutoFit/>
          </a:bodyPr>
          <a:lstStyle/>
          <a:p>
            <a:pPr algn="ctr">
              <a:spcBef>
                <a:spcPct val="50000"/>
              </a:spcBef>
            </a:pPr>
            <a:r>
              <a:rPr lang="en-US" sz="2000" dirty="0">
                <a:latin typeface="Calibri" panose="020F0502020204030204" pitchFamily="34" charset="0"/>
              </a:rPr>
              <a:t>1940 event, as largest since 1940</a:t>
            </a:r>
          </a:p>
        </p:txBody>
      </p:sp>
      <p:sp>
        <p:nvSpPr>
          <p:cNvPr id="71685" name="Text Box 5"/>
          <p:cNvSpPr txBox="1">
            <a:spLocks noChangeArrowheads="1"/>
          </p:cNvSpPr>
          <p:nvPr/>
        </p:nvSpPr>
        <p:spPr bwMode="auto">
          <a:xfrm>
            <a:off x="3112473" y="2009776"/>
            <a:ext cx="2466975" cy="708025"/>
          </a:xfrm>
          <a:prstGeom prst="rect">
            <a:avLst/>
          </a:prstGeom>
          <a:solidFill>
            <a:schemeClr val="bg1"/>
          </a:solidFill>
          <a:ln w="9525">
            <a:noFill/>
            <a:miter lim="800000"/>
            <a:headEnd/>
            <a:tailEnd/>
          </a:ln>
        </p:spPr>
        <p:txBody>
          <a:bodyPr>
            <a:spAutoFit/>
          </a:bodyPr>
          <a:lstStyle/>
          <a:p>
            <a:pPr algn="ctr">
              <a:spcBef>
                <a:spcPct val="50000"/>
              </a:spcBef>
            </a:pPr>
            <a:r>
              <a:rPr lang="en-US" sz="2000" b="1" dirty="0">
                <a:solidFill>
                  <a:srgbClr val="C00000"/>
                </a:solidFill>
                <a:latin typeface="Calibri" panose="020F0502020204030204" pitchFamily="34" charset="0"/>
              </a:rPr>
              <a:t>1940 event, as largest since 1873</a:t>
            </a:r>
          </a:p>
        </p:txBody>
      </p:sp>
      <p:sp>
        <p:nvSpPr>
          <p:cNvPr id="71686" name="Text Box 5"/>
          <p:cNvSpPr txBox="1">
            <a:spLocks noChangeArrowheads="1"/>
          </p:cNvSpPr>
          <p:nvPr/>
        </p:nvSpPr>
        <p:spPr bwMode="auto">
          <a:xfrm>
            <a:off x="6334989" y="304800"/>
            <a:ext cx="3276600" cy="1169988"/>
          </a:xfrm>
          <a:prstGeom prst="rect">
            <a:avLst/>
          </a:prstGeom>
          <a:noFill/>
          <a:ln w="9525">
            <a:noFill/>
            <a:miter lim="800000"/>
            <a:headEnd/>
            <a:tailEnd/>
          </a:ln>
        </p:spPr>
        <p:txBody>
          <a:bodyPr>
            <a:spAutoFit/>
          </a:bodyPr>
          <a:lstStyle/>
          <a:p>
            <a:pPr algn="ctr">
              <a:spcBef>
                <a:spcPct val="50000"/>
              </a:spcBef>
            </a:pPr>
            <a:r>
              <a:rPr lang="en-US" sz="2000" dirty="0">
                <a:latin typeface="Calibri" panose="020F0502020204030204" pitchFamily="34" charset="0"/>
              </a:rPr>
              <a:t>1951 – 2010 annual peaks</a:t>
            </a:r>
          </a:p>
          <a:p>
            <a:pPr algn="ctr">
              <a:spcBef>
                <a:spcPct val="50000"/>
              </a:spcBef>
            </a:pPr>
            <a:r>
              <a:rPr lang="en-US" sz="2000" dirty="0">
                <a:solidFill>
                  <a:srgbClr val="000000"/>
                </a:solidFill>
                <a:latin typeface="Calibri" panose="020F0502020204030204" pitchFamily="34" charset="0"/>
              </a:rPr>
              <a:t>60 years of data</a:t>
            </a:r>
          </a:p>
          <a:p>
            <a:r>
              <a:rPr lang="en-US" sz="2000" dirty="0">
                <a:solidFill>
                  <a:srgbClr val="000000"/>
                </a:solidFill>
                <a:latin typeface="Calibri" panose="020F0502020204030204" pitchFamily="34" charset="0"/>
              </a:rPr>
              <a:t>138 year historical period</a:t>
            </a:r>
          </a:p>
        </p:txBody>
      </p:sp>
      <p:sp>
        <p:nvSpPr>
          <p:cNvPr id="71687" name="Slide Number Placeholder 6"/>
          <p:cNvSpPr>
            <a:spLocks noGrp="1"/>
          </p:cNvSpPr>
          <p:nvPr>
            <p:ph type="sldNum" sz="quarter" idx="4294967295"/>
          </p:nvPr>
        </p:nvSpPr>
        <p:spPr>
          <a:xfrm>
            <a:off x="9400903" y="6222274"/>
            <a:ext cx="1905000" cy="457200"/>
          </a:xfrm>
          <a:prstGeom prst="rect">
            <a:avLst/>
          </a:prstGeom>
          <a:noFill/>
        </p:spPr>
        <p:txBody>
          <a:bodyPr/>
          <a:lstStyle/>
          <a:p>
            <a:fld id="{65F0432B-E9F3-4EDE-8A3B-0224C53FE457}" type="slidenum">
              <a:rPr lang="en-US" smtClean="0"/>
              <a:pPr/>
              <a:t>76</a:t>
            </a:fld>
            <a:endParaRPr lang="en-US"/>
          </a:p>
        </p:txBody>
      </p:sp>
      <p:sp>
        <p:nvSpPr>
          <p:cNvPr id="8" name="Rectangle 7">
            <a:extLst>
              <a:ext uri="{FF2B5EF4-FFF2-40B4-BE49-F238E27FC236}">
                <a16:creationId xmlns:a16="http://schemas.microsoft.com/office/drawing/2014/main" id="{4597796C-8136-40A6-8396-6806105E4529}"/>
              </a:ext>
            </a:extLst>
          </p:cNvPr>
          <p:cNvSpPr/>
          <p:nvPr/>
        </p:nvSpPr>
        <p:spPr>
          <a:xfrm rot="18807017">
            <a:off x="7809137" y="2528242"/>
            <a:ext cx="67551" cy="65566"/>
          </a:xfrm>
          <a:prstGeom prst="rect">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Arrow Connector 2">
            <a:extLst>
              <a:ext uri="{FF2B5EF4-FFF2-40B4-BE49-F238E27FC236}">
                <a16:creationId xmlns:a16="http://schemas.microsoft.com/office/drawing/2014/main" id="{66354659-6D89-4F3A-A60B-74824C1E14B6}"/>
              </a:ext>
            </a:extLst>
          </p:cNvPr>
          <p:cNvCxnSpPr/>
          <p:nvPr/>
        </p:nvCxnSpPr>
        <p:spPr>
          <a:xfrm>
            <a:off x="7897561" y="2552059"/>
            <a:ext cx="162196" cy="0"/>
          </a:xfrm>
          <a:prstGeom prst="straightConnector1">
            <a:avLst/>
          </a:prstGeom>
          <a:ln w="19050">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754664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9"/>
          <p:cNvPicPr>
            <a:picLocks noChangeAspect="1" noChangeArrowheads="1"/>
          </p:cNvPicPr>
          <p:nvPr/>
        </p:nvPicPr>
        <p:blipFill>
          <a:blip r:embed="rId3" cstate="print"/>
          <a:srcRect/>
          <a:stretch>
            <a:fillRect/>
          </a:stretch>
        </p:blipFill>
        <p:spPr bwMode="auto">
          <a:xfrm>
            <a:off x="1493249" y="706439"/>
            <a:ext cx="7399338" cy="5838825"/>
          </a:xfrm>
          <a:prstGeom prst="rect">
            <a:avLst/>
          </a:prstGeom>
          <a:noFill/>
          <a:ln w="9525">
            <a:noFill/>
            <a:miter lim="800000"/>
            <a:headEnd/>
            <a:tailEnd/>
          </a:ln>
        </p:spPr>
      </p:pic>
      <p:sp>
        <p:nvSpPr>
          <p:cNvPr id="72707" name="Text Box 5"/>
          <p:cNvSpPr txBox="1">
            <a:spLocks noChangeArrowheads="1"/>
          </p:cNvSpPr>
          <p:nvPr/>
        </p:nvSpPr>
        <p:spPr bwMode="auto">
          <a:xfrm>
            <a:off x="3112500" y="2009776"/>
            <a:ext cx="2466975" cy="708025"/>
          </a:xfrm>
          <a:prstGeom prst="rect">
            <a:avLst/>
          </a:prstGeom>
          <a:solidFill>
            <a:schemeClr val="bg1"/>
          </a:solidFill>
          <a:ln w="9525">
            <a:noFill/>
            <a:miter lim="800000"/>
            <a:headEnd/>
            <a:tailEnd/>
          </a:ln>
        </p:spPr>
        <p:txBody>
          <a:bodyPr>
            <a:spAutoFit/>
          </a:bodyPr>
          <a:lstStyle/>
          <a:p>
            <a:pPr algn="ctr">
              <a:spcBef>
                <a:spcPct val="50000"/>
              </a:spcBef>
            </a:pPr>
            <a:r>
              <a:rPr lang="en-US" sz="2000" b="1" dirty="0">
                <a:solidFill>
                  <a:srgbClr val="C00000"/>
                </a:solidFill>
                <a:latin typeface="Calibri" panose="020F0502020204030204" pitchFamily="34" charset="0"/>
              </a:rPr>
              <a:t>1940 event, as largest since 1873</a:t>
            </a:r>
          </a:p>
        </p:txBody>
      </p:sp>
      <p:sp>
        <p:nvSpPr>
          <p:cNvPr id="72708" name="Text Box 5"/>
          <p:cNvSpPr txBox="1">
            <a:spLocks noChangeArrowheads="1"/>
          </p:cNvSpPr>
          <p:nvPr/>
        </p:nvSpPr>
        <p:spPr bwMode="auto">
          <a:xfrm>
            <a:off x="7967074" y="2913063"/>
            <a:ext cx="1119188" cy="304800"/>
          </a:xfrm>
          <a:prstGeom prst="rect">
            <a:avLst/>
          </a:prstGeom>
          <a:noFill/>
          <a:ln w="9525">
            <a:noFill/>
            <a:miter lim="800000"/>
            <a:headEnd/>
            <a:tailEnd/>
          </a:ln>
        </p:spPr>
        <p:txBody>
          <a:bodyPr>
            <a:spAutoFit/>
          </a:bodyPr>
          <a:lstStyle/>
          <a:p>
            <a:pPr>
              <a:spcBef>
                <a:spcPct val="50000"/>
              </a:spcBef>
            </a:pPr>
            <a:r>
              <a:rPr lang="en-US" sz="1400" b="1" dirty="0">
                <a:solidFill>
                  <a:srgbClr val="FF00FF"/>
                </a:solidFill>
                <a:latin typeface="Calibri" panose="020F0502020204030204" pitchFamily="34" charset="0"/>
              </a:rPr>
              <a:t>25,600 </a:t>
            </a:r>
            <a:r>
              <a:rPr lang="en-US" sz="1400" b="1" dirty="0" err="1">
                <a:solidFill>
                  <a:srgbClr val="FF00FF"/>
                </a:solidFill>
                <a:latin typeface="Calibri" panose="020F0502020204030204" pitchFamily="34" charset="0"/>
              </a:rPr>
              <a:t>cfs</a:t>
            </a:r>
            <a:endParaRPr lang="en-US" sz="1400" b="1" dirty="0">
              <a:solidFill>
                <a:srgbClr val="FF00FF"/>
              </a:solidFill>
              <a:latin typeface="Calibri" panose="020F0502020204030204" pitchFamily="34" charset="0"/>
            </a:endParaRPr>
          </a:p>
        </p:txBody>
      </p:sp>
      <p:sp>
        <p:nvSpPr>
          <p:cNvPr id="72709" name="Text Box 7"/>
          <p:cNvSpPr txBox="1">
            <a:spLocks noChangeArrowheads="1"/>
          </p:cNvSpPr>
          <p:nvPr/>
        </p:nvSpPr>
        <p:spPr bwMode="auto">
          <a:xfrm>
            <a:off x="8105188" y="2720975"/>
            <a:ext cx="1119187" cy="304800"/>
          </a:xfrm>
          <a:prstGeom prst="rect">
            <a:avLst/>
          </a:prstGeom>
          <a:noFill/>
          <a:ln w="9525">
            <a:noFill/>
            <a:miter lim="800000"/>
            <a:headEnd/>
            <a:tailEnd/>
          </a:ln>
        </p:spPr>
        <p:txBody>
          <a:bodyPr>
            <a:spAutoFit/>
          </a:bodyPr>
          <a:lstStyle/>
          <a:p>
            <a:pPr>
              <a:spcBef>
                <a:spcPct val="50000"/>
              </a:spcBef>
            </a:pPr>
            <a:r>
              <a:rPr lang="en-US" sz="1400" b="1" dirty="0">
                <a:solidFill>
                  <a:srgbClr val="0070C0"/>
                </a:solidFill>
                <a:latin typeface="Calibri" panose="020F0502020204030204" pitchFamily="34" charset="0"/>
              </a:rPr>
              <a:t>28,400 </a:t>
            </a:r>
            <a:r>
              <a:rPr lang="en-US" sz="1400" b="1" dirty="0" err="1">
                <a:solidFill>
                  <a:srgbClr val="0070C0"/>
                </a:solidFill>
                <a:latin typeface="Calibri" panose="020F0502020204030204" pitchFamily="34" charset="0"/>
              </a:rPr>
              <a:t>cfs</a:t>
            </a:r>
            <a:endParaRPr lang="en-US" sz="1400" b="1" dirty="0">
              <a:solidFill>
                <a:srgbClr val="0070C0"/>
              </a:solidFill>
              <a:latin typeface="Calibri" panose="020F0502020204030204" pitchFamily="34" charset="0"/>
            </a:endParaRPr>
          </a:p>
        </p:txBody>
      </p:sp>
      <p:sp>
        <p:nvSpPr>
          <p:cNvPr id="72710" name="Line 8"/>
          <p:cNvSpPr>
            <a:spLocks noChangeShapeType="1"/>
          </p:cNvSpPr>
          <p:nvPr/>
        </p:nvSpPr>
        <p:spPr bwMode="auto">
          <a:xfrm>
            <a:off x="7800387" y="2843213"/>
            <a:ext cx="260350" cy="0"/>
          </a:xfrm>
          <a:prstGeom prst="line">
            <a:avLst/>
          </a:prstGeom>
          <a:noFill/>
          <a:ln w="9525">
            <a:solidFill>
              <a:srgbClr val="0070C0"/>
            </a:solidFill>
            <a:round/>
            <a:headEnd/>
            <a:tailEnd/>
          </a:ln>
        </p:spPr>
        <p:txBody>
          <a:bodyPr/>
          <a:lstStyle/>
          <a:p>
            <a:endParaRPr lang="en-US" b="1"/>
          </a:p>
        </p:txBody>
      </p:sp>
      <p:sp>
        <p:nvSpPr>
          <p:cNvPr id="72711" name="Line 6"/>
          <p:cNvSpPr>
            <a:spLocks noChangeShapeType="1"/>
          </p:cNvSpPr>
          <p:nvPr/>
        </p:nvSpPr>
        <p:spPr bwMode="auto">
          <a:xfrm>
            <a:off x="7805149" y="2933700"/>
            <a:ext cx="260350" cy="0"/>
          </a:xfrm>
          <a:prstGeom prst="line">
            <a:avLst/>
          </a:prstGeom>
          <a:noFill/>
          <a:ln w="9525">
            <a:solidFill>
              <a:srgbClr val="FF00FF"/>
            </a:solidFill>
            <a:round/>
            <a:headEnd/>
            <a:tailEnd/>
          </a:ln>
        </p:spPr>
        <p:txBody>
          <a:bodyPr/>
          <a:lstStyle/>
          <a:p>
            <a:endParaRPr lang="en-US" b="1"/>
          </a:p>
        </p:txBody>
      </p:sp>
      <p:sp>
        <p:nvSpPr>
          <p:cNvPr id="72712" name="Text Box 5"/>
          <p:cNvSpPr txBox="1">
            <a:spLocks noChangeArrowheads="1"/>
          </p:cNvSpPr>
          <p:nvPr/>
        </p:nvSpPr>
        <p:spPr bwMode="auto">
          <a:xfrm>
            <a:off x="6337661" y="304800"/>
            <a:ext cx="3276600" cy="1169988"/>
          </a:xfrm>
          <a:prstGeom prst="rect">
            <a:avLst/>
          </a:prstGeom>
          <a:noFill/>
          <a:ln w="9525">
            <a:noFill/>
            <a:miter lim="800000"/>
            <a:headEnd/>
            <a:tailEnd/>
          </a:ln>
        </p:spPr>
        <p:txBody>
          <a:bodyPr>
            <a:spAutoFit/>
          </a:bodyPr>
          <a:lstStyle/>
          <a:p>
            <a:pPr algn="ctr">
              <a:spcBef>
                <a:spcPct val="50000"/>
              </a:spcBef>
            </a:pPr>
            <a:r>
              <a:rPr lang="en-US" sz="2000" dirty="0">
                <a:latin typeface="Calibri" panose="020F0502020204030204" pitchFamily="34" charset="0"/>
              </a:rPr>
              <a:t>1951 – 2010 annual peaks</a:t>
            </a:r>
          </a:p>
          <a:p>
            <a:pPr algn="ctr">
              <a:spcBef>
                <a:spcPct val="50000"/>
              </a:spcBef>
            </a:pPr>
            <a:r>
              <a:rPr lang="en-US" sz="2000" dirty="0">
                <a:solidFill>
                  <a:srgbClr val="000000"/>
                </a:solidFill>
                <a:latin typeface="Calibri" panose="020F0502020204030204" pitchFamily="34" charset="0"/>
              </a:rPr>
              <a:t>60 years of data</a:t>
            </a:r>
          </a:p>
          <a:p>
            <a:r>
              <a:rPr lang="en-US" sz="2000" dirty="0">
                <a:solidFill>
                  <a:srgbClr val="000000"/>
                </a:solidFill>
                <a:latin typeface="Calibri" panose="020F0502020204030204" pitchFamily="34" charset="0"/>
              </a:rPr>
              <a:t>138 year historical period</a:t>
            </a:r>
          </a:p>
        </p:txBody>
      </p:sp>
      <p:sp>
        <p:nvSpPr>
          <p:cNvPr id="72713" name="Slide Number Placeholder 9"/>
          <p:cNvSpPr>
            <a:spLocks noGrp="1"/>
          </p:cNvSpPr>
          <p:nvPr>
            <p:ph type="sldNum" sz="quarter" idx="4294967295"/>
          </p:nvPr>
        </p:nvSpPr>
        <p:spPr>
          <a:xfrm>
            <a:off x="9126538" y="6316664"/>
            <a:ext cx="1905000" cy="457200"/>
          </a:xfrm>
          <a:prstGeom prst="rect">
            <a:avLst/>
          </a:prstGeom>
          <a:noFill/>
        </p:spPr>
        <p:txBody>
          <a:bodyPr/>
          <a:lstStyle/>
          <a:p>
            <a:fld id="{1CC762EC-7DED-4496-BE04-8A5ABDA67A4E}" type="slidenum">
              <a:rPr lang="en-US" smtClean="0"/>
              <a:pPr/>
              <a:t>77</a:t>
            </a:fld>
            <a:endParaRPr lang="en-US" dirty="0"/>
          </a:p>
        </p:txBody>
      </p:sp>
      <p:sp>
        <p:nvSpPr>
          <p:cNvPr id="10" name="Rectangle 9">
            <a:extLst>
              <a:ext uri="{FF2B5EF4-FFF2-40B4-BE49-F238E27FC236}">
                <a16:creationId xmlns:a16="http://schemas.microsoft.com/office/drawing/2014/main" id="{F159D4EF-2AEF-492B-9235-D2BD7831148A}"/>
              </a:ext>
            </a:extLst>
          </p:cNvPr>
          <p:cNvSpPr/>
          <p:nvPr/>
        </p:nvSpPr>
        <p:spPr>
          <a:xfrm rot="18807017">
            <a:off x="7809164" y="2528242"/>
            <a:ext cx="67551" cy="65566"/>
          </a:xfrm>
          <a:prstGeom prst="rect">
            <a:avLst/>
          </a:prstGeom>
          <a:solidFill>
            <a:schemeClr val="bg1"/>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80A6A0CA-46B5-48EF-A36C-7810852B811A}"/>
              </a:ext>
            </a:extLst>
          </p:cNvPr>
          <p:cNvCxnSpPr/>
          <p:nvPr/>
        </p:nvCxnSpPr>
        <p:spPr>
          <a:xfrm>
            <a:off x="7897561" y="2552059"/>
            <a:ext cx="162196" cy="0"/>
          </a:xfrm>
          <a:prstGeom prst="straightConnector1">
            <a:avLst/>
          </a:prstGeom>
          <a:ln w="19050">
            <a:solidFill>
              <a:srgbClr val="C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293505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4"/>
          <p:cNvPicPr>
            <a:picLocks noChangeAspect="1" noChangeArrowheads="1"/>
          </p:cNvPicPr>
          <p:nvPr/>
        </p:nvPicPr>
        <p:blipFill>
          <a:blip r:embed="rId3" cstate="print"/>
          <a:srcRect b="19270"/>
          <a:stretch>
            <a:fillRect/>
          </a:stretch>
        </p:blipFill>
        <p:spPr bwMode="auto">
          <a:xfrm>
            <a:off x="1981201" y="47626"/>
            <a:ext cx="6219825" cy="6810375"/>
          </a:xfrm>
          <a:prstGeom prst="rect">
            <a:avLst/>
          </a:prstGeom>
          <a:noFill/>
          <a:ln w="9525">
            <a:noFill/>
            <a:miter lim="800000"/>
            <a:headEnd/>
            <a:tailEnd/>
          </a:ln>
        </p:spPr>
      </p:pic>
      <p:sp>
        <p:nvSpPr>
          <p:cNvPr id="5" name="Rectangle 4"/>
          <p:cNvSpPr/>
          <p:nvPr/>
        </p:nvSpPr>
        <p:spPr>
          <a:xfrm>
            <a:off x="2009775" y="3457575"/>
            <a:ext cx="3143250" cy="1981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 name="Rectangle 5"/>
          <p:cNvSpPr/>
          <p:nvPr/>
        </p:nvSpPr>
        <p:spPr>
          <a:xfrm>
            <a:off x="2184400" y="1905000"/>
            <a:ext cx="5562600" cy="185738"/>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 name="Oval 6"/>
          <p:cNvSpPr/>
          <p:nvPr/>
        </p:nvSpPr>
        <p:spPr>
          <a:xfrm>
            <a:off x="3683001" y="3386139"/>
            <a:ext cx="703263" cy="20669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3734" name="Text Box 56"/>
          <p:cNvSpPr txBox="1">
            <a:spLocks noChangeArrowheads="1"/>
          </p:cNvSpPr>
          <p:nvPr/>
        </p:nvSpPr>
        <p:spPr bwMode="auto">
          <a:xfrm>
            <a:off x="8339138" y="800100"/>
            <a:ext cx="2222500" cy="5693866"/>
          </a:xfrm>
          <a:prstGeom prst="rect">
            <a:avLst/>
          </a:prstGeom>
          <a:noFill/>
          <a:ln w="9525">
            <a:noFill/>
            <a:miter lim="800000"/>
            <a:headEnd/>
            <a:tailEnd/>
          </a:ln>
        </p:spPr>
        <p:txBody>
          <a:bodyPr>
            <a:spAutoFit/>
          </a:bodyPr>
          <a:lstStyle/>
          <a:p>
            <a:pPr>
              <a:spcBef>
                <a:spcPct val="50000"/>
              </a:spcBef>
            </a:pPr>
            <a:r>
              <a:rPr lang="en-US" sz="2600" dirty="0">
                <a:latin typeface="Calibri" panose="020F0502020204030204" pitchFamily="34" charset="0"/>
              </a:rPr>
              <a:t>determine flow/stage rating from 1951 – 1958</a:t>
            </a:r>
          </a:p>
          <a:p>
            <a:pPr>
              <a:spcBef>
                <a:spcPct val="50000"/>
              </a:spcBef>
            </a:pPr>
            <a:r>
              <a:rPr lang="en-US" sz="2600" dirty="0">
                <a:latin typeface="Calibri" panose="020F0502020204030204" pitchFamily="34" charset="0"/>
              </a:rPr>
              <a:t>estimate historical flows from stage</a:t>
            </a:r>
          </a:p>
          <a:p>
            <a:pPr>
              <a:spcBef>
                <a:spcPct val="50000"/>
              </a:spcBef>
            </a:pPr>
            <a:r>
              <a:rPr lang="en-US" sz="2600" dirty="0">
                <a:solidFill>
                  <a:schemeClr val="accent2"/>
                </a:solidFill>
                <a:latin typeface="Calibri" panose="020F0502020204030204" pitchFamily="34" charset="0"/>
              </a:rPr>
              <a:t>NOTE: in B17B, lowest </a:t>
            </a:r>
            <a:r>
              <a:rPr lang="en-US" sz="2600" b="1" dirty="0">
                <a:solidFill>
                  <a:schemeClr val="accent2"/>
                </a:solidFill>
                <a:latin typeface="Calibri" panose="020F0502020204030204" pitchFamily="34" charset="0"/>
              </a:rPr>
              <a:t>historical flow </a:t>
            </a:r>
            <a:r>
              <a:rPr lang="en-US" sz="2600" dirty="0">
                <a:solidFill>
                  <a:schemeClr val="accent2"/>
                </a:solidFill>
                <a:latin typeface="Calibri" panose="020F0502020204030204" pitchFamily="34" charset="0"/>
              </a:rPr>
              <a:t>becomes new high outlier threshold…</a:t>
            </a:r>
          </a:p>
        </p:txBody>
      </p:sp>
      <p:sp>
        <p:nvSpPr>
          <p:cNvPr id="73735" name="Slide Number Placeholder 8"/>
          <p:cNvSpPr>
            <a:spLocks noGrp="1"/>
          </p:cNvSpPr>
          <p:nvPr>
            <p:ph type="sldNum" sz="quarter" idx="4294967295"/>
          </p:nvPr>
        </p:nvSpPr>
        <p:spPr>
          <a:xfrm>
            <a:off x="8077200" y="6248400"/>
            <a:ext cx="1905000" cy="457200"/>
          </a:xfrm>
          <a:prstGeom prst="rect">
            <a:avLst/>
          </a:prstGeom>
          <a:noFill/>
        </p:spPr>
        <p:txBody>
          <a:bodyPr/>
          <a:lstStyle/>
          <a:p>
            <a:fld id="{D90288C0-2AF2-4A7F-9AB9-634B26817029}" type="slidenum">
              <a:rPr lang="en-US" smtClean="0"/>
              <a:pPr/>
              <a:t>78</a:t>
            </a:fld>
            <a:endParaRPr lang="en-US"/>
          </a:p>
        </p:txBody>
      </p:sp>
    </p:spTree>
    <p:extLst>
      <p:ext uri="{BB962C8B-B14F-4D97-AF65-F5344CB8AC3E}">
        <p14:creationId xmlns:p14="http://schemas.microsoft.com/office/powerpoint/2010/main" val="413242848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4"/>
          <p:cNvPicPr>
            <a:picLocks noChangeAspect="1" noChangeArrowheads="1"/>
          </p:cNvPicPr>
          <p:nvPr/>
        </p:nvPicPr>
        <p:blipFill>
          <a:blip r:embed="rId3" cstate="print"/>
          <a:srcRect/>
          <a:stretch>
            <a:fillRect/>
          </a:stretch>
        </p:blipFill>
        <p:spPr bwMode="auto">
          <a:xfrm>
            <a:off x="2696290" y="1989139"/>
            <a:ext cx="6289675" cy="4594225"/>
          </a:xfrm>
          <a:prstGeom prst="rect">
            <a:avLst/>
          </a:prstGeom>
          <a:noFill/>
          <a:ln w="9525">
            <a:noFill/>
            <a:miter lim="800000"/>
            <a:headEnd/>
            <a:tailEnd/>
          </a:ln>
        </p:spPr>
      </p:pic>
      <p:sp>
        <p:nvSpPr>
          <p:cNvPr id="74756" name="Slide Number Placeholder 3"/>
          <p:cNvSpPr>
            <a:spLocks noGrp="1"/>
          </p:cNvSpPr>
          <p:nvPr>
            <p:ph type="sldNum" sz="quarter" idx="4294967295"/>
          </p:nvPr>
        </p:nvSpPr>
        <p:spPr>
          <a:xfrm>
            <a:off x="9022037" y="6264693"/>
            <a:ext cx="1905000" cy="457200"/>
          </a:xfrm>
          <a:prstGeom prst="rect">
            <a:avLst/>
          </a:prstGeom>
          <a:noFill/>
        </p:spPr>
        <p:txBody>
          <a:bodyPr/>
          <a:lstStyle/>
          <a:p>
            <a:fld id="{0D89F560-2B32-4BEE-A535-FACAB63DC23B}" type="slidenum">
              <a:rPr lang="en-US" smtClean="0"/>
              <a:pPr/>
              <a:t>79</a:t>
            </a:fld>
            <a:endParaRPr lang="en-US" dirty="0"/>
          </a:p>
        </p:txBody>
      </p:sp>
      <p:pic>
        <p:nvPicPr>
          <p:cNvPr id="55302" name="Picture 6"/>
          <p:cNvPicPr>
            <a:picLocks noChangeAspect="1" noChangeArrowheads="1"/>
          </p:cNvPicPr>
          <p:nvPr/>
        </p:nvPicPr>
        <p:blipFill>
          <a:blip r:embed="rId4" cstate="print"/>
          <a:srcRect/>
          <a:stretch>
            <a:fillRect/>
          </a:stretch>
        </p:blipFill>
        <p:spPr bwMode="auto">
          <a:xfrm>
            <a:off x="2696290" y="1979613"/>
            <a:ext cx="6289675" cy="4595812"/>
          </a:xfrm>
          <a:prstGeom prst="rect">
            <a:avLst/>
          </a:prstGeom>
          <a:noFill/>
          <a:ln w="9525">
            <a:noFill/>
            <a:miter lim="800000"/>
            <a:headEnd/>
            <a:tailEnd/>
          </a:ln>
        </p:spPr>
      </p:pic>
      <p:pic>
        <p:nvPicPr>
          <p:cNvPr id="11" name="Picture 3"/>
          <p:cNvPicPr>
            <a:picLocks noChangeAspect="1" noChangeArrowheads="1"/>
          </p:cNvPicPr>
          <p:nvPr/>
        </p:nvPicPr>
        <p:blipFill>
          <a:blip r:embed="rId5" cstate="print"/>
          <a:srcRect/>
          <a:stretch>
            <a:fillRect/>
          </a:stretch>
        </p:blipFill>
        <p:spPr bwMode="auto">
          <a:xfrm>
            <a:off x="2696290" y="1979613"/>
            <a:ext cx="6289675" cy="4595812"/>
          </a:xfrm>
          <a:prstGeom prst="rect">
            <a:avLst/>
          </a:prstGeom>
          <a:noFill/>
          <a:ln w="9525">
            <a:noFill/>
            <a:miter lim="800000"/>
            <a:headEnd/>
            <a:tailEnd/>
          </a:ln>
        </p:spPr>
      </p:pic>
      <p:grpSp>
        <p:nvGrpSpPr>
          <p:cNvPr id="2" name="Group 17"/>
          <p:cNvGrpSpPr>
            <a:grpSpLocks/>
          </p:cNvGrpSpPr>
          <p:nvPr/>
        </p:nvGrpSpPr>
        <p:grpSpPr bwMode="auto">
          <a:xfrm>
            <a:off x="4336178" y="2395538"/>
            <a:ext cx="4384675" cy="3556000"/>
            <a:chOff x="3090327" y="2396071"/>
            <a:chExt cx="4385093" cy="3555482"/>
          </a:xfrm>
        </p:grpSpPr>
        <p:sp>
          <p:nvSpPr>
            <p:cNvPr id="13" name="TextBox 12"/>
            <p:cNvSpPr txBox="1"/>
            <p:nvPr/>
          </p:nvSpPr>
          <p:spPr>
            <a:xfrm>
              <a:off x="5798860" y="2396071"/>
              <a:ext cx="1676560" cy="584115"/>
            </a:xfrm>
            <a:prstGeom prst="rect">
              <a:avLst/>
            </a:prstGeom>
            <a:noFill/>
          </p:spPr>
          <p:txBody>
            <a:bodyPr wrap="square">
              <a:spAutoFit/>
            </a:bodyPr>
            <a:lstStyle/>
            <a:p>
              <a:pPr>
                <a:defRPr/>
              </a:pPr>
              <a:r>
                <a:rPr lang="en-US" sz="1600" b="1" dirty="0">
                  <a:solidFill>
                    <a:srgbClr val="0000CC"/>
                  </a:solidFill>
                  <a:latin typeface="Calibri" panose="020F0502020204030204" pitchFamily="34" charset="0"/>
                  <a:cs typeface="Calibri" panose="020F0502020204030204" pitchFamily="34" charset="0"/>
                </a:rPr>
                <a:t>30 ft = 40,000 </a:t>
              </a:r>
              <a:r>
                <a:rPr lang="en-US" sz="1600" b="1" dirty="0" err="1">
                  <a:solidFill>
                    <a:srgbClr val="0000CC"/>
                  </a:solidFill>
                  <a:latin typeface="Calibri" panose="020F0502020204030204" pitchFamily="34" charset="0"/>
                  <a:cs typeface="Calibri" panose="020F0502020204030204" pitchFamily="34" charset="0"/>
                </a:rPr>
                <a:t>cfs</a:t>
              </a:r>
              <a:r>
                <a:rPr lang="en-US" sz="1600" b="1" dirty="0">
                  <a:solidFill>
                    <a:srgbClr val="0000CC"/>
                  </a:solidFill>
                  <a:latin typeface="Calibri" panose="020F0502020204030204" pitchFamily="34" charset="0"/>
                  <a:cs typeface="Calibri" panose="020F0502020204030204" pitchFamily="34" charset="0"/>
                </a:rPr>
                <a:t> 1940 event</a:t>
              </a:r>
            </a:p>
          </p:txBody>
        </p:sp>
        <p:sp>
          <p:nvSpPr>
            <p:cNvPr id="14" name="TextBox 13"/>
            <p:cNvSpPr txBox="1"/>
            <p:nvPr/>
          </p:nvSpPr>
          <p:spPr>
            <a:xfrm>
              <a:off x="3090327" y="5613464"/>
              <a:ext cx="1574950" cy="338089"/>
            </a:xfrm>
            <a:prstGeom prst="rect">
              <a:avLst/>
            </a:prstGeom>
            <a:noFill/>
          </p:spPr>
          <p:txBody>
            <a:bodyPr>
              <a:spAutoFit/>
            </a:bodyPr>
            <a:lstStyle/>
            <a:p>
              <a:pPr>
                <a:defRPr/>
              </a:pPr>
              <a:r>
                <a:rPr lang="en-US" sz="1600" b="1" dirty="0">
                  <a:solidFill>
                    <a:srgbClr val="0000CC"/>
                  </a:solidFill>
                  <a:latin typeface="Calibri" panose="020F0502020204030204" pitchFamily="34" charset="0"/>
                  <a:cs typeface="Calibri" panose="020F0502020204030204" pitchFamily="34" charset="0"/>
                </a:rPr>
                <a:t>1951 to 1958</a:t>
              </a:r>
            </a:p>
          </p:txBody>
        </p:sp>
      </p:grpSp>
      <p:sp>
        <p:nvSpPr>
          <p:cNvPr id="12" name="Title 1"/>
          <p:cNvSpPr>
            <a:spLocks noGrp="1"/>
          </p:cNvSpPr>
          <p:nvPr>
            <p:ph type="title"/>
          </p:nvPr>
        </p:nvSpPr>
        <p:spPr>
          <a:xfrm>
            <a:off x="1981200" y="338646"/>
            <a:ext cx="8229600" cy="1143000"/>
          </a:xfrm>
        </p:spPr>
        <p:txBody>
          <a:bodyPr/>
          <a:lstStyle/>
          <a:p>
            <a:pPr>
              <a:defRPr/>
            </a:pPr>
            <a:r>
              <a:rPr lang="en-US" sz="4000" dirty="0"/>
              <a:t>Estimate flow from stage for </a:t>
            </a:r>
            <a:br>
              <a:rPr lang="en-US" sz="4000" dirty="0"/>
            </a:br>
            <a:r>
              <a:rPr lang="en-US" sz="4000" dirty="0"/>
              <a:t>historical events</a:t>
            </a:r>
          </a:p>
        </p:txBody>
      </p:sp>
      <p:grpSp>
        <p:nvGrpSpPr>
          <p:cNvPr id="10" name="Group 9"/>
          <p:cNvGrpSpPr/>
          <p:nvPr/>
        </p:nvGrpSpPr>
        <p:grpSpPr>
          <a:xfrm>
            <a:off x="6198315" y="3302001"/>
            <a:ext cx="3776663" cy="1820863"/>
            <a:chOff x="4953000" y="3302000"/>
            <a:chExt cx="3776663" cy="1820863"/>
          </a:xfrm>
        </p:grpSpPr>
        <p:sp>
          <p:nvSpPr>
            <p:cNvPr id="15" name="TextBox 14"/>
            <p:cNvSpPr txBox="1"/>
            <p:nvPr/>
          </p:nvSpPr>
          <p:spPr>
            <a:xfrm>
              <a:off x="4953000" y="4783138"/>
              <a:ext cx="2293938" cy="339725"/>
            </a:xfrm>
            <a:prstGeom prst="rect">
              <a:avLst/>
            </a:prstGeom>
            <a:noFill/>
          </p:spPr>
          <p:txBody>
            <a:bodyPr>
              <a:spAutoFit/>
            </a:bodyPr>
            <a:lstStyle/>
            <a:p>
              <a:pPr>
                <a:defRPr/>
              </a:pPr>
              <a:r>
                <a:rPr lang="en-US" sz="1600" dirty="0">
                  <a:solidFill>
                    <a:srgbClr val="FF00FF"/>
                  </a:solidFill>
                  <a:latin typeface="Calibri" panose="020F0502020204030204" pitchFamily="34" charset="0"/>
                  <a:cs typeface="Calibri" panose="020F0502020204030204" pitchFamily="34" charset="0"/>
                </a:rPr>
                <a:t>1873: 23.5 ft = 14,800 </a:t>
              </a:r>
              <a:r>
                <a:rPr lang="en-US" sz="1600" dirty="0" err="1">
                  <a:solidFill>
                    <a:srgbClr val="FF00FF"/>
                  </a:solidFill>
                  <a:latin typeface="Calibri" panose="020F0502020204030204" pitchFamily="34" charset="0"/>
                  <a:cs typeface="Calibri" panose="020F0502020204030204" pitchFamily="34" charset="0"/>
                </a:rPr>
                <a:t>cfs</a:t>
              </a:r>
              <a:endParaRPr lang="en-US" sz="1600" dirty="0">
                <a:solidFill>
                  <a:srgbClr val="FF00FF"/>
                </a:solidFill>
                <a:latin typeface="Calibri" panose="020F0502020204030204" pitchFamily="34" charset="0"/>
                <a:cs typeface="Calibri" panose="020F0502020204030204" pitchFamily="34" charset="0"/>
              </a:endParaRPr>
            </a:p>
          </p:txBody>
        </p:sp>
        <p:sp>
          <p:nvSpPr>
            <p:cNvPr id="16" name="TextBox 15"/>
            <p:cNvSpPr txBox="1"/>
            <p:nvPr/>
          </p:nvSpPr>
          <p:spPr>
            <a:xfrm>
              <a:off x="5443538" y="4419600"/>
              <a:ext cx="2333184" cy="338554"/>
            </a:xfrm>
            <a:prstGeom prst="rect">
              <a:avLst/>
            </a:prstGeom>
            <a:noFill/>
          </p:spPr>
          <p:txBody>
            <a:bodyPr wrap="square">
              <a:spAutoFit/>
            </a:bodyPr>
            <a:lstStyle/>
            <a:p>
              <a:pPr>
                <a:defRPr/>
              </a:pPr>
              <a:r>
                <a:rPr lang="en-US" sz="1600" dirty="0">
                  <a:solidFill>
                    <a:srgbClr val="FF00FF"/>
                  </a:solidFill>
                  <a:latin typeface="Calibri" panose="020F0502020204030204" pitchFamily="34" charset="0"/>
                  <a:cs typeface="Calibri" panose="020F0502020204030204" pitchFamily="34" charset="0"/>
                </a:rPr>
                <a:t>1912: 25 ft = 19,200 </a:t>
              </a:r>
              <a:r>
                <a:rPr lang="en-US" sz="1600" dirty="0" err="1">
                  <a:solidFill>
                    <a:srgbClr val="FF00FF"/>
                  </a:solidFill>
                  <a:latin typeface="Calibri" panose="020F0502020204030204" pitchFamily="34" charset="0"/>
                  <a:cs typeface="Calibri" panose="020F0502020204030204" pitchFamily="34" charset="0"/>
                </a:rPr>
                <a:t>cfs</a:t>
              </a:r>
              <a:endParaRPr lang="en-US" sz="1600" dirty="0">
                <a:solidFill>
                  <a:srgbClr val="FF00FF"/>
                </a:solidFill>
                <a:latin typeface="Calibri" panose="020F0502020204030204" pitchFamily="34" charset="0"/>
                <a:cs typeface="Calibri" panose="020F0502020204030204" pitchFamily="34" charset="0"/>
              </a:endParaRPr>
            </a:p>
          </p:txBody>
        </p:sp>
        <p:sp>
          <p:nvSpPr>
            <p:cNvPr id="17" name="TextBox 16"/>
            <p:cNvSpPr txBox="1"/>
            <p:nvPr/>
          </p:nvSpPr>
          <p:spPr>
            <a:xfrm>
              <a:off x="5799137" y="4071938"/>
              <a:ext cx="2463799" cy="338554"/>
            </a:xfrm>
            <a:prstGeom prst="rect">
              <a:avLst/>
            </a:prstGeom>
            <a:noFill/>
          </p:spPr>
          <p:txBody>
            <a:bodyPr wrap="square">
              <a:spAutoFit/>
            </a:bodyPr>
            <a:lstStyle/>
            <a:p>
              <a:pPr>
                <a:defRPr/>
              </a:pPr>
              <a:r>
                <a:rPr lang="en-US" sz="1600" dirty="0">
                  <a:solidFill>
                    <a:srgbClr val="FF00FF"/>
                  </a:solidFill>
                  <a:latin typeface="Calibri" panose="020F0502020204030204" pitchFamily="34" charset="0"/>
                  <a:cs typeface="Calibri" panose="020F0502020204030204" pitchFamily="34" charset="0"/>
                </a:rPr>
                <a:t>1928: 26 ft = 22,600 </a:t>
              </a:r>
              <a:r>
                <a:rPr lang="en-US" sz="1600" dirty="0" err="1">
                  <a:solidFill>
                    <a:srgbClr val="FF00FF"/>
                  </a:solidFill>
                  <a:latin typeface="Calibri" panose="020F0502020204030204" pitchFamily="34" charset="0"/>
                  <a:cs typeface="Calibri" panose="020F0502020204030204" pitchFamily="34" charset="0"/>
                </a:rPr>
                <a:t>cfs</a:t>
              </a:r>
              <a:endParaRPr lang="en-US" sz="1600" dirty="0">
                <a:solidFill>
                  <a:srgbClr val="FF00FF"/>
                </a:solidFill>
                <a:latin typeface="Calibri" panose="020F0502020204030204" pitchFamily="34" charset="0"/>
                <a:cs typeface="Calibri" panose="020F0502020204030204" pitchFamily="34" charset="0"/>
              </a:endParaRPr>
            </a:p>
          </p:txBody>
        </p:sp>
        <p:sp>
          <p:nvSpPr>
            <p:cNvPr id="18" name="TextBox 17"/>
            <p:cNvSpPr txBox="1"/>
            <p:nvPr/>
          </p:nvSpPr>
          <p:spPr>
            <a:xfrm>
              <a:off x="6265863" y="3624263"/>
              <a:ext cx="2463800" cy="338554"/>
            </a:xfrm>
            <a:prstGeom prst="rect">
              <a:avLst/>
            </a:prstGeom>
            <a:noFill/>
          </p:spPr>
          <p:txBody>
            <a:bodyPr wrap="square">
              <a:spAutoFit/>
            </a:bodyPr>
            <a:lstStyle/>
            <a:p>
              <a:pPr>
                <a:defRPr/>
              </a:pPr>
              <a:r>
                <a:rPr lang="en-US" sz="1600" dirty="0">
                  <a:solidFill>
                    <a:srgbClr val="FF00FF"/>
                  </a:solidFill>
                  <a:latin typeface="Calibri" panose="020F0502020204030204" pitchFamily="34" charset="0"/>
                  <a:cs typeface="Calibri" panose="020F0502020204030204" pitchFamily="34" charset="0"/>
                </a:rPr>
                <a:t>1889: 27.5 ft = 28,300 </a:t>
              </a:r>
              <a:r>
                <a:rPr lang="en-US" sz="1600" dirty="0" err="1">
                  <a:solidFill>
                    <a:srgbClr val="FF00FF"/>
                  </a:solidFill>
                  <a:latin typeface="Calibri" panose="020F0502020204030204" pitchFamily="34" charset="0"/>
                  <a:cs typeface="Calibri" panose="020F0502020204030204" pitchFamily="34" charset="0"/>
                </a:rPr>
                <a:t>cfs</a:t>
              </a:r>
              <a:endParaRPr lang="en-US" sz="1600" dirty="0">
                <a:solidFill>
                  <a:srgbClr val="FF00FF"/>
                </a:solidFill>
                <a:latin typeface="Calibri" panose="020F0502020204030204" pitchFamily="34" charset="0"/>
                <a:cs typeface="Calibri" panose="020F0502020204030204" pitchFamily="34" charset="0"/>
              </a:endParaRPr>
            </a:p>
          </p:txBody>
        </p:sp>
        <p:sp>
          <p:nvSpPr>
            <p:cNvPr id="19" name="TextBox 18"/>
            <p:cNvSpPr txBox="1"/>
            <p:nvPr/>
          </p:nvSpPr>
          <p:spPr>
            <a:xfrm>
              <a:off x="6484938" y="3302000"/>
              <a:ext cx="2244725" cy="338138"/>
            </a:xfrm>
            <a:prstGeom prst="rect">
              <a:avLst/>
            </a:prstGeom>
            <a:noFill/>
          </p:spPr>
          <p:txBody>
            <a:bodyPr>
              <a:spAutoFit/>
            </a:bodyPr>
            <a:lstStyle/>
            <a:p>
              <a:pPr>
                <a:defRPr/>
              </a:pPr>
              <a:r>
                <a:rPr lang="en-US" sz="1600" dirty="0">
                  <a:solidFill>
                    <a:srgbClr val="FF00FF"/>
                  </a:solidFill>
                  <a:latin typeface="Calibri" panose="020F0502020204030204" pitchFamily="34" charset="0"/>
                  <a:cs typeface="Calibri" panose="020F0502020204030204" pitchFamily="34" charset="0"/>
                </a:rPr>
                <a:t>1908: 28 ft = 30,400 </a:t>
              </a:r>
              <a:r>
                <a:rPr lang="en-US" sz="1600" dirty="0" err="1">
                  <a:solidFill>
                    <a:srgbClr val="FF00FF"/>
                  </a:solidFill>
                  <a:latin typeface="Calibri" panose="020F0502020204030204" pitchFamily="34" charset="0"/>
                  <a:cs typeface="Calibri" panose="020F0502020204030204" pitchFamily="34" charset="0"/>
                </a:rPr>
                <a:t>cfs</a:t>
              </a:r>
              <a:endParaRPr lang="en-US" sz="1600" dirty="0">
                <a:solidFill>
                  <a:srgbClr val="FF00FF"/>
                </a:solidFill>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1672880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30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3943" y="203202"/>
            <a:ext cx="10423789" cy="1143000"/>
          </a:xfrm>
        </p:spPr>
        <p:txBody>
          <a:bodyPr/>
          <a:lstStyle/>
          <a:p>
            <a:pPr>
              <a:defRPr/>
            </a:pPr>
            <a:r>
              <a:rPr lang="en-US" sz="4000" dirty="0"/>
              <a:t>Outliers: </a:t>
            </a:r>
            <a:br>
              <a:rPr lang="en-US" sz="4000" dirty="0"/>
            </a:br>
            <a:r>
              <a:rPr lang="en-US" sz="4000" b="0" dirty="0"/>
              <a:t>values </a:t>
            </a:r>
            <a:r>
              <a:rPr lang="en-US" sz="4000" b="0" u="sng" dirty="0"/>
              <a:t>notably different</a:t>
            </a:r>
            <a:r>
              <a:rPr lang="en-US" sz="4000" b="0" dirty="0"/>
              <a:t> from the rest of the data</a:t>
            </a:r>
          </a:p>
        </p:txBody>
      </p:sp>
      <p:sp>
        <p:nvSpPr>
          <p:cNvPr id="3" name="Content Placeholder 2"/>
          <p:cNvSpPr>
            <a:spLocks noGrp="1"/>
          </p:cNvSpPr>
          <p:nvPr>
            <p:ph idx="1"/>
          </p:nvPr>
        </p:nvSpPr>
        <p:spPr>
          <a:xfrm>
            <a:off x="1071563" y="1453896"/>
            <a:ext cx="8995546" cy="4642104"/>
          </a:xfrm>
        </p:spPr>
        <p:txBody>
          <a:bodyPr/>
          <a:lstStyle/>
          <a:p>
            <a:pPr>
              <a:buFontTx/>
              <a:buNone/>
              <a:defRPr/>
            </a:pPr>
            <a:r>
              <a:rPr lang="en-US" dirty="0">
                <a:solidFill>
                  <a:srgbClr val="C00000"/>
                </a:solidFill>
              </a:rPr>
              <a:t>Low Outliers are </a:t>
            </a:r>
            <a:r>
              <a:rPr lang="en-US" b="1" dirty="0">
                <a:solidFill>
                  <a:srgbClr val="C00000"/>
                </a:solidFill>
              </a:rPr>
              <a:t>censored</a:t>
            </a:r>
          </a:p>
          <a:p>
            <a:pPr marL="571500" indent="-228600">
              <a:spcBef>
                <a:spcPts val="600"/>
              </a:spcBef>
              <a:defRPr/>
            </a:pPr>
            <a:r>
              <a:rPr lang="en-US" sz="2400" dirty="0"/>
              <a:t>analysis excludes the values, but not the fact they occurred</a:t>
            </a:r>
          </a:p>
          <a:p>
            <a:pPr marL="571500" indent="-228600">
              <a:spcBef>
                <a:spcPts val="600"/>
              </a:spcBef>
              <a:defRPr/>
            </a:pPr>
            <a:r>
              <a:rPr lang="en-US" sz="2400" dirty="0"/>
              <a:t>B17B used </a:t>
            </a:r>
            <a:r>
              <a:rPr lang="en-US" sz="2400" u="sng" dirty="0"/>
              <a:t>Conditional Probability Adjustment</a:t>
            </a:r>
            <a:endParaRPr lang="en-US" sz="2400" dirty="0"/>
          </a:p>
          <a:p>
            <a:pPr marL="571500" indent="-228600">
              <a:spcBef>
                <a:spcPts val="600"/>
              </a:spcBef>
              <a:defRPr/>
            </a:pPr>
            <a:r>
              <a:rPr lang="en-US" sz="2400" dirty="0"/>
              <a:t>B17C uses </a:t>
            </a:r>
            <a:r>
              <a:rPr lang="en-US" sz="2400" u="sng" dirty="0"/>
              <a:t>intervals for excluded values</a:t>
            </a:r>
          </a:p>
          <a:p>
            <a:pPr>
              <a:spcBef>
                <a:spcPts val="1200"/>
              </a:spcBef>
              <a:buNone/>
              <a:defRPr/>
            </a:pPr>
            <a:r>
              <a:rPr lang="en-US" dirty="0">
                <a:solidFill>
                  <a:schemeClr val="bg1">
                    <a:lumMod val="65000"/>
                  </a:schemeClr>
                </a:solidFill>
              </a:rPr>
              <a:t>High Outliers are </a:t>
            </a:r>
            <a:r>
              <a:rPr lang="en-US" b="1" dirty="0">
                <a:solidFill>
                  <a:schemeClr val="bg1">
                    <a:lumMod val="65000"/>
                  </a:schemeClr>
                </a:solidFill>
              </a:rPr>
              <a:t>NOT</a:t>
            </a:r>
            <a:r>
              <a:rPr lang="en-US" dirty="0">
                <a:solidFill>
                  <a:schemeClr val="bg1">
                    <a:lumMod val="65000"/>
                  </a:schemeClr>
                </a:solidFill>
              </a:rPr>
              <a:t> censored</a:t>
            </a:r>
          </a:p>
          <a:p>
            <a:pPr marL="571500" indent="-228600">
              <a:spcBef>
                <a:spcPts val="600"/>
              </a:spcBef>
              <a:defRPr/>
            </a:pPr>
            <a:r>
              <a:rPr lang="en-US" sz="2400" dirty="0">
                <a:solidFill>
                  <a:schemeClr val="bg1">
                    <a:lumMod val="65000"/>
                  </a:schemeClr>
                </a:solidFill>
              </a:rPr>
              <a:t>high values are left in the data set</a:t>
            </a:r>
          </a:p>
          <a:p>
            <a:pPr marL="571500" indent="-228600">
              <a:spcBef>
                <a:spcPts val="600"/>
              </a:spcBef>
              <a:defRPr/>
            </a:pPr>
            <a:r>
              <a:rPr lang="en-US" sz="2400" u="sng" dirty="0">
                <a:solidFill>
                  <a:schemeClr val="bg1">
                    <a:lumMod val="65000"/>
                  </a:schemeClr>
                </a:solidFill>
              </a:rPr>
              <a:t>seek historical information</a:t>
            </a:r>
            <a:r>
              <a:rPr lang="en-US" sz="2400" dirty="0">
                <a:solidFill>
                  <a:schemeClr val="bg1">
                    <a:lumMod val="65000"/>
                  </a:schemeClr>
                </a:solidFill>
              </a:rPr>
              <a:t> to either add a past large event, or determine that the largest gaged event has a longer return period </a:t>
            </a:r>
            <a:r>
              <a:rPr lang="en-US" sz="2400" i="1" dirty="0">
                <a:solidFill>
                  <a:schemeClr val="bg1">
                    <a:lumMod val="65000"/>
                  </a:schemeClr>
                </a:solidFill>
              </a:rPr>
              <a:t>(is the largest in a longer period of time.)</a:t>
            </a:r>
          </a:p>
          <a:p>
            <a:pPr marL="571500" indent="-228600">
              <a:spcBef>
                <a:spcPts val="600"/>
              </a:spcBef>
              <a:defRPr/>
            </a:pPr>
            <a:r>
              <a:rPr lang="en-US" sz="2400" dirty="0">
                <a:solidFill>
                  <a:schemeClr val="bg1">
                    <a:lumMod val="65000"/>
                  </a:schemeClr>
                </a:solidFill>
              </a:rPr>
              <a:t>B17B used </a:t>
            </a:r>
            <a:r>
              <a:rPr lang="en-US" sz="2400" u="sng" dirty="0">
                <a:solidFill>
                  <a:schemeClr val="bg1">
                    <a:lumMod val="65000"/>
                  </a:schemeClr>
                </a:solidFill>
              </a:rPr>
              <a:t>Weighted Moments Algorithm</a:t>
            </a:r>
            <a:r>
              <a:rPr lang="en-US" sz="2400" dirty="0">
                <a:solidFill>
                  <a:schemeClr val="bg1">
                    <a:lumMod val="65000"/>
                  </a:schemeClr>
                </a:solidFill>
              </a:rPr>
              <a:t>                                </a:t>
            </a:r>
          </a:p>
          <a:p>
            <a:pPr marL="571500" indent="-228600">
              <a:spcBef>
                <a:spcPts val="0"/>
              </a:spcBef>
              <a:defRPr/>
            </a:pPr>
            <a:r>
              <a:rPr lang="en-US" sz="2400" dirty="0">
                <a:solidFill>
                  <a:schemeClr val="bg1">
                    <a:lumMod val="65000"/>
                  </a:schemeClr>
                </a:solidFill>
              </a:rPr>
              <a:t>B17C uses </a:t>
            </a:r>
            <a:r>
              <a:rPr lang="en-US" sz="2400" u="sng" dirty="0">
                <a:solidFill>
                  <a:schemeClr val="bg1">
                    <a:lumMod val="65000"/>
                  </a:schemeClr>
                </a:solidFill>
              </a:rPr>
              <a:t>intervals for unobserved years</a:t>
            </a:r>
            <a:r>
              <a:rPr lang="en-US" dirty="0">
                <a:solidFill>
                  <a:schemeClr val="bg1">
                    <a:lumMod val="65000"/>
                  </a:schemeClr>
                </a:solidFill>
              </a:rPr>
              <a:t>	</a:t>
            </a:r>
          </a:p>
          <a:p>
            <a:pPr lvl="1">
              <a:buFontTx/>
              <a:buNone/>
              <a:defRPr/>
            </a:pPr>
            <a:endParaRPr lang="en-US" sz="3000" dirty="0"/>
          </a:p>
        </p:txBody>
      </p:sp>
      <p:sp>
        <p:nvSpPr>
          <p:cNvPr id="49156" name="Slide Number Placeholder 3"/>
          <p:cNvSpPr>
            <a:spLocks noGrp="1"/>
          </p:cNvSpPr>
          <p:nvPr>
            <p:ph type="sldNum" sz="quarter" idx="4294967295"/>
          </p:nvPr>
        </p:nvSpPr>
        <p:spPr>
          <a:xfrm>
            <a:off x="8077200" y="6248400"/>
            <a:ext cx="1905000" cy="457200"/>
          </a:xfrm>
          <a:prstGeom prst="rect">
            <a:avLst/>
          </a:prstGeom>
          <a:noFill/>
        </p:spPr>
        <p:txBody>
          <a:bodyPr/>
          <a:lstStyle/>
          <a:p>
            <a:fld id="{CA6D07D2-CB11-4473-BE9C-31A0446ED786}" type="slidenum">
              <a:rPr lang="en-US" smtClean="0"/>
              <a:pPr/>
              <a:t>8</a:t>
            </a:fld>
            <a:endParaRPr lang="en-US"/>
          </a:p>
        </p:txBody>
      </p:sp>
      <p:sp>
        <p:nvSpPr>
          <p:cNvPr id="5" name="TextBox 4"/>
          <p:cNvSpPr txBox="1"/>
          <p:nvPr/>
        </p:nvSpPr>
        <p:spPr>
          <a:xfrm>
            <a:off x="8208000" y="2538252"/>
            <a:ext cx="3634327" cy="2129557"/>
          </a:xfrm>
          <a:prstGeom prst="rect">
            <a:avLst/>
          </a:prstGeom>
          <a:noFill/>
        </p:spPr>
        <p:txBody>
          <a:bodyPr wrap="square">
            <a:spAutoFit/>
          </a:bodyPr>
          <a:lstStyle/>
          <a:p>
            <a:pPr>
              <a:lnSpc>
                <a:spcPts val="3200"/>
              </a:lnSpc>
              <a:spcBef>
                <a:spcPts val="0"/>
              </a:spcBef>
              <a:spcAft>
                <a:spcPts val="0"/>
              </a:spcAft>
              <a:defRPr/>
            </a:pPr>
            <a:r>
              <a:rPr lang="en-US" sz="2600" b="1" i="1" dirty="0">
                <a:solidFill>
                  <a:srgbClr val="00B050"/>
                </a:solidFill>
                <a:latin typeface="Calibri" panose="020F0502020204030204" pitchFamily="34" charset="0"/>
                <a:cs typeface="Arial" pitchFamily="34" charset="0"/>
              </a:rPr>
              <a:t>B17B used Grubbs-Beck test for high and low outlier thresholds</a:t>
            </a:r>
          </a:p>
          <a:p>
            <a:pPr>
              <a:lnSpc>
                <a:spcPts val="3200"/>
              </a:lnSpc>
              <a:spcBef>
                <a:spcPts val="0"/>
              </a:spcBef>
              <a:spcAft>
                <a:spcPts val="0"/>
              </a:spcAft>
              <a:defRPr/>
            </a:pPr>
            <a:r>
              <a:rPr lang="en-US" sz="2600" b="1" i="1" dirty="0">
                <a:solidFill>
                  <a:srgbClr val="00B050"/>
                </a:solidFill>
                <a:latin typeface="Calibri" panose="020F0502020204030204" pitchFamily="34" charset="0"/>
                <a:cs typeface="Arial" pitchFamily="34" charset="0"/>
              </a:rPr>
              <a:t>B17C uses Multiple G-B </a:t>
            </a:r>
          </a:p>
          <a:p>
            <a:pPr>
              <a:lnSpc>
                <a:spcPts val="2800"/>
              </a:lnSpc>
              <a:spcBef>
                <a:spcPts val="0"/>
              </a:spcBef>
              <a:spcAft>
                <a:spcPts val="0"/>
              </a:spcAft>
              <a:defRPr/>
            </a:pPr>
            <a:r>
              <a:rPr lang="en-US" sz="2600" b="1" i="1" dirty="0">
                <a:solidFill>
                  <a:srgbClr val="00B050"/>
                </a:solidFill>
                <a:latin typeface="Calibri" panose="020F0502020204030204" pitchFamily="34" charset="0"/>
                <a:cs typeface="Arial" pitchFamily="34" charset="0"/>
              </a:rPr>
              <a:t>		           test</a:t>
            </a:r>
          </a:p>
        </p:txBody>
      </p:sp>
      <p:sp>
        <p:nvSpPr>
          <p:cNvPr id="6" name="TextBox 5">
            <a:extLst>
              <a:ext uri="{FF2B5EF4-FFF2-40B4-BE49-F238E27FC236}">
                <a16:creationId xmlns:a16="http://schemas.microsoft.com/office/drawing/2014/main" id="{946ABBE4-3FF8-4CD6-A7F6-1A1B96C4A7F0}"/>
              </a:ext>
            </a:extLst>
          </p:cNvPr>
          <p:cNvSpPr txBox="1"/>
          <p:nvPr/>
        </p:nvSpPr>
        <p:spPr>
          <a:xfrm>
            <a:off x="5971430" y="1423857"/>
            <a:ext cx="1717482" cy="461665"/>
          </a:xfrm>
          <a:prstGeom prst="rect">
            <a:avLst/>
          </a:prstGeom>
          <a:noFill/>
        </p:spPr>
        <p:txBody>
          <a:bodyPr wrap="square" rtlCol="0">
            <a:spAutoFit/>
          </a:bodyPr>
          <a:lstStyle/>
          <a:p>
            <a:r>
              <a:rPr lang="en-US" b="1" dirty="0">
                <a:solidFill>
                  <a:srgbClr val="9933FF"/>
                </a:solidFill>
                <a:latin typeface="Ink Free" panose="03080402000500000000" pitchFamily="66" charset="0"/>
              </a:rPr>
              <a:t>verb</a:t>
            </a:r>
          </a:p>
        </p:txBody>
      </p:sp>
      <p:cxnSp>
        <p:nvCxnSpPr>
          <p:cNvPr id="7" name="Straight Arrow Connector 6">
            <a:extLst>
              <a:ext uri="{FF2B5EF4-FFF2-40B4-BE49-F238E27FC236}">
                <a16:creationId xmlns:a16="http://schemas.microsoft.com/office/drawing/2014/main" id="{83B86C13-1B03-402D-AF74-F52FB16B12BF}"/>
              </a:ext>
            </a:extLst>
          </p:cNvPr>
          <p:cNvCxnSpPr>
            <a:cxnSpLocks/>
          </p:cNvCxnSpPr>
          <p:nvPr/>
        </p:nvCxnSpPr>
        <p:spPr>
          <a:xfrm flipV="1">
            <a:off x="5536508" y="1623912"/>
            <a:ext cx="450824" cy="142422"/>
          </a:xfrm>
          <a:prstGeom prst="straightConnector1">
            <a:avLst/>
          </a:prstGeom>
          <a:ln w="19050">
            <a:solidFill>
              <a:srgbClr val="9933FF"/>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3792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P spid="6"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p:cNvPicPr>
            <a:picLocks noChangeAspect="1" noChangeArrowheads="1"/>
          </p:cNvPicPr>
          <p:nvPr/>
        </p:nvPicPr>
        <p:blipFill>
          <a:blip r:embed="rId3" cstate="print"/>
          <a:srcRect/>
          <a:stretch>
            <a:fillRect/>
          </a:stretch>
        </p:blipFill>
        <p:spPr bwMode="auto">
          <a:xfrm>
            <a:off x="2430137" y="1809750"/>
            <a:ext cx="6651625" cy="4476750"/>
          </a:xfrm>
          <a:prstGeom prst="rect">
            <a:avLst/>
          </a:prstGeom>
          <a:noFill/>
          <a:ln w="9525">
            <a:noFill/>
            <a:miter lim="800000"/>
            <a:headEnd/>
            <a:tailEnd/>
          </a:ln>
        </p:spPr>
      </p:pic>
      <p:sp>
        <p:nvSpPr>
          <p:cNvPr id="3" name="Title 2"/>
          <p:cNvSpPr>
            <a:spLocks noGrp="1"/>
          </p:cNvSpPr>
          <p:nvPr>
            <p:ph type="title"/>
          </p:nvPr>
        </p:nvSpPr>
        <p:spPr/>
        <p:txBody>
          <a:bodyPr/>
          <a:lstStyle/>
          <a:p>
            <a:pPr>
              <a:defRPr/>
            </a:pPr>
            <a:r>
              <a:rPr lang="en-US" sz="4000" dirty="0"/>
              <a:t>Example: historical information</a:t>
            </a:r>
          </a:p>
        </p:txBody>
      </p:sp>
      <p:sp>
        <p:nvSpPr>
          <p:cNvPr id="5" name="Rectangle 4"/>
          <p:cNvSpPr/>
          <p:nvPr/>
        </p:nvSpPr>
        <p:spPr>
          <a:xfrm>
            <a:off x="3584249" y="4581144"/>
            <a:ext cx="2921000" cy="1108456"/>
          </a:xfrm>
          <a:prstGeom prst="rect">
            <a:avLst/>
          </a:prstGeom>
          <a:solidFill>
            <a:srgbClr val="00CC99">
              <a:alpha val="25882"/>
            </a:srgbClr>
          </a:solidFill>
          <a:ln w="63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6805" name="Slide Number Placeholder 5"/>
          <p:cNvSpPr>
            <a:spLocks noGrp="1"/>
          </p:cNvSpPr>
          <p:nvPr>
            <p:ph type="sldNum" sz="quarter" idx="4294967295"/>
          </p:nvPr>
        </p:nvSpPr>
        <p:spPr>
          <a:xfrm>
            <a:off x="8077200" y="6248400"/>
            <a:ext cx="1905000" cy="457200"/>
          </a:xfrm>
          <a:prstGeom prst="rect">
            <a:avLst/>
          </a:prstGeom>
          <a:noFill/>
        </p:spPr>
        <p:txBody>
          <a:bodyPr/>
          <a:lstStyle/>
          <a:p>
            <a:fld id="{61204528-C1B2-4123-A5AD-C5D696492761}" type="slidenum">
              <a:rPr lang="en-US" smtClean="0"/>
              <a:pPr/>
              <a:t>80</a:t>
            </a:fld>
            <a:endParaRPr lang="en-US"/>
          </a:p>
        </p:txBody>
      </p:sp>
    </p:spTree>
    <p:extLst>
      <p:ext uri="{BB962C8B-B14F-4D97-AF65-F5344CB8AC3E}">
        <p14:creationId xmlns:p14="http://schemas.microsoft.com/office/powerpoint/2010/main" val="285638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522122" y="701988"/>
            <a:ext cx="7390958" cy="5821361"/>
          </a:xfrm>
          <a:prstGeom prst="rect">
            <a:avLst/>
          </a:prstGeom>
        </p:spPr>
      </p:pic>
      <p:sp>
        <p:nvSpPr>
          <p:cNvPr id="39941" name="Text Box 5"/>
          <p:cNvSpPr txBox="1">
            <a:spLocks noChangeArrowheads="1"/>
          </p:cNvSpPr>
          <p:nvPr/>
        </p:nvSpPr>
        <p:spPr bwMode="auto">
          <a:xfrm>
            <a:off x="6416034" y="304801"/>
            <a:ext cx="3276600" cy="862013"/>
          </a:xfrm>
          <a:prstGeom prst="rect">
            <a:avLst/>
          </a:prstGeom>
          <a:noFill/>
          <a:ln w="9525">
            <a:noFill/>
            <a:miter lim="800000"/>
            <a:headEnd/>
            <a:tailEnd/>
          </a:ln>
          <a:effectLst/>
        </p:spPr>
        <p:txBody>
          <a:bodyPr>
            <a:spAutoFit/>
          </a:bodyPr>
          <a:lstStyle/>
          <a:p>
            <a:pPr algn="ctr">
              <a:spcBef>
                <a:spcPct val="50000"/>
              </a:spcBef>
              <a:defRPr/>
            </a:pPr>
            <a:r>
              <a:rPr lang="en-US" sz="2000" dirty="0">
                <a:latin typeface="Calibri" panose="020F0502020204030204" pitchFamily="34" charset="0"/>
              </a:rPr>
              <a:t>1951 – 2010 annual peaks</a:t>
            </a:r>
          </a:p>
          <a:p>
            <a:pPr algn="ctr">
              <a:spcBef>
                <a:spcPct val="50000"/>
              </a:spcBef>
              <a:defRPr/>
            </a:pPr>
            <a:r>
              <a:rPr lang="en-US" sz="2000" dirty="0">
                <a:latin typeface="Calibri" panose="020F0502020204030204" pitchFamily="34" charset="0"/>
              </a:rPr>
              <a:t>60 years of data</a:t>
            </a:r>
          </a:p>
        </p:txBody>
      </p:sp>
      <p:sp>
        <p:nvSpPr>
          <p:cNvPr id="78853" name="Line 8"/>
          <p:cNvSpPr>
            <a:spLocks noChangeShapeType="1"/>
          </p:cNvSpPr>
          <p:nvPr/>
        </p:nvSpPr>
        <p:spPr bwMode="auto">
          <a:xfrm>
            <a:off x="7817797" y="2843213"/>
            <a:ext cx="260350" cy="0"/>
          </a:xfrm>
          <a:prstGeom prst="line">
            <a:avLst/>
          </a:prstGeom>
          <a:noFill/>
          <a:ln w="9525">
            <a:solidFill>
              <a:srgbClr val="00B0F0"/>
            </a:solidFill>
            <a:round/>
            <a:headEnd/>
            <a:tailEnd/>
          </a:ln>
        </p:spPr>
        <p:txBody>
          <a:bodyPr/>
          <a:lstStyle/>
          <a:p>
            <a:endParaRPr lang="en-US"/>
          </a:p>
        </p:txBody>
      </p:sp>
      <p:sp>
        <p:nvSpPr>
          <p:cNvPr id="78854" name="Line 9"/>
          <p:cNvSpPr>
            <a:spLocks noChangeShapeType="1"/>
          </p:cNvSpPr>
          <p:nvPr/>
        </p:nvSpPr>
        <p:spPr bwMode="auto">
          <a:xfrm>
            <a:off x="7816209" y="2762250"/>
            <a:ext cx="260350" cy="0"/>
          </a:xfrm>
          <a:prstGeom prst="line">
            <a:avLst/>
          </a:prstGeom>
          <a:noFill/>
          <a:ln w="9525">
            <a:solidFill>
              <a:srgbClr val="00B050"/>
            </a:solidFill>
            <a:round/>
            <a:headEnd/>
            <a:tailEnd/>
          </a:ln>
        </p:spPr>
        <p:txBody>
          <a:bodyPr/>
          <a:lstStyle/>
          <a:p>
            <a:endParaRPr lang="en-US"/>
          </a:p>
        </p:txBody>
      </p:sp>
      <p:sp>
        <p:nvSpPr>
          <p:cNvPr id="78855" name="Text Box 11"/>
          <p:cNvSpPr txBox="1">
            <a:spLocks noChangeArrowheads="1"/>
          </p:cNvSpPr>
          <p:nvPr/>
        </p:nvSpPr>
        <p:spPr bwMode="auto">
          <a:xfrm>
            <a:off x="8033698" y="2522538"/>
            <a:ext cx="1119187" cy="304800"/>
          </a:xfrm>
          <a:prstGeom prst="rect">
            <a:avLst/>
          </a:prstGeom>
          <a:noFill/>
          <a:ln w="9525">
            <a:noFill/>
            <a:miter lim="800000"/>
            <a:headEnd/>
            <a:tailEnd/>
          </a:ln>
        </p:spPr>
        <p:txBody>
          <a:bodyPr>
            <a:spAutoFit/>
          </a:bodyPr>
          <a:lstStyle/>
          <a:p>
            <a:pPr>
              <a:spcBef>
                <a:spcPct val="50000"/>
              </a:spcBef>
            </a:pPr>
            <a:r>
              <a:rPr lang="en-US" sz="1400" b="1" dirty="0">
                <a:solidFill>
                  <a:srgbClr val="00B050"/>
                </a:solidFill>
                <a:latin typeface="Calibri" panose="020F0502020204030204" pitchFamily="34" charset="0"/>
              </a:rPr>
              <a:t>31,600</a:t>
            </a:r>
          </a:p>
        </p:txBody>
      </p:sp>
      <p:sp>
        <p:nvSpPr>
          <p:cNvPr id="78856" name="Line 6"/>
          <p:cNvSpPr>
            <a:spLocks noChangeShapeType="1"/>
          </p:cNvSpPr>
          <p:nvPr/>
        </p:nvSpPr>
        <p:spPr bwMode="auto">
          <a:xfrm>
            <a:off x="7822559" y="2933700"/>
            <a:ext cx="260350" cy="0"/>
          </a:xfrm>
          <a:prstGeom prst="line">
            <a:avLst/>
          </a:prstGeom>
          <a:noFill/>
          <a:ln w="9525">
            <a:solidFill>
              <a:srgbClr val="FF00FF"/>
            </a:solidFill>
            <a:round/>
            <a:headEnd/>
            <a:tailEnd/>
          </a:ln>
        </p:spPr>
        <p:txBody>
          <a:bodyPr/>
          <a:lstStyle/>
          <a:p>
            <a:endParaRPr lang="en-US"/>
          </a:p>
        </p:txBody>
      </p:sp>
      <p:sp>
        <p:nvSpPr>
          <p:cNvPr id="78857" name="Text Box 5"/>
          <p:cNvSpPr txBox="1">
            <a:spLocks noChangeArrowheads="1"/>
          </p:cNvSpPr>
          <p:nvPr/>
        </p:nvSpPr>
        <p:spPr bwMode="auto">
          <a:xfrm>
            <a:off x="7984484" y="2913063"/>
            <a:ext cx="1119188" cy="304800"/>
          </a:xfrm>
          <a:prstGeom prst="rect">
            <a:avLst/>
          </a:prstGeom>
          <a:noFill/>
          <a:ln w="9525">
            <a:noFill/>
            <a:miter lim="800000"/>
            <a:headEnd/>
            <a:tailEnd/>
          </a:ln>
        </p:spPr>
        <p:txBody>
          <a:bodyPr>
            <a:spAutoFit/>
          </a:bodyPr>
          <a:lstStyle/>
          <a:p>
            <a:pPr>
              <a:spcBef>
                <a:spcPct val="50000"/>
              </a:spcBef>
            </a:pPr>
            <a:r>
              <a:rPr lang="en-US" sz="1400" b="1" dirty="0">
                <a:solidFill>
                  <a:srgbClr val="FF00FF"/>
                </a:solidFill>
                <a:latin typeface="Calibri" panose="020F0502020204030204" pitchFamily="34" charset="0"/>
              </a:rPr>
              <a:t>25,600 </a:t>
            </a:r>
            <a:r>
              <a:rPr lang="en-US" sz="1400" b="1" dirty="0" err="1">
                <a:solidFill>
                  <a:srgbClr val="FF00FF"/>
                </a:solidFill>
                <a:latin typeface="Calibri" panose="020F0502020204030204" pitchFamily="34" charset="0"/>
              </a:rPr>
              <a:t>cfs</a:t>
            </a:r>
            <a:endParaRPr lang="en-US" sz="1400" b="1" dirty="0">
              <a:solidFill>
                <a:srgbClr val="FF00FF"/>
              </a:solidFill>
              <a:latin typeface="Calibri" panose="020F0502020204030204" pitchFamily="34" charset="0"/>
            </a:endParaRPr>
          </a:p>
        </p:txBody>
      </p:sp>
      <p:sp>
        <p:nvSpPr>
          <p:cNvPr id="78858" name="Text Box 7"/>
          <p:cNvSpPr txBox="1">
            <a:spLocks noChangeArrowheads="1"/>
          </p:cNvSpPr>
          <p:nvPr/>
        </p:nvSpPr>
        <p:spPr bwMode="auto">
          <a:xfrm>
            <a:off x="8063606" y="2661983"/>
            <a:ext cx="1119187" cy="304800"/>
          </a:xfrm>
          <a:prstGeom prst="rect">
            <a:avLst/>
          </a:prstGeom>
          <a:noFill/>
          <a:ln w="9525">
            <a:noFill/>
            <a:miter lim="800000"/>
            <a:headEnd/>
            <a:tailEnd/>
          </a:ln>
        </p:spPr>
        <p:txBody>
          <a:bodyPr>
            <a:spAutoFit/>
          </a:bodyPr>
          <a:lstStyle/>
          <a:p>
            <a:pPr>
              <a:spcBef>
                <a:spcPct val="50000"/>
              </a:spcBef>
            </a:pPr>
            <a:r>
              <a:rPr lang="en-US" sz="1400" b="1" dirty="0">
                <a:solidFill>
                  <a:srgbClr val="00B0F0"/>
                </a:solidFill>
                <a:latin typeface="Calibri" panose="020F0502020204030204" pitchFamily="34" charset="0"/>
              </a:rPr>
              <a:t>29,836 </a:t>
            </a:r>
            <a:r>
              <a:rPr lang="en-US" sz="1400" b="1" dirty="0" err="1">
                <a:solidFill>
                  <a:srgbClr val="00B0F0"/>
                </a:solidFill>
                <a:latin typeface="Calibri" panose="020F0502020204030204" pitchFamily="34" charset="0"/>
              </a:rPr>
              <a:t>cfs</a:t>
            </a:r>
            <a:endParaRPr lang="en-US" sz="1400" b="1" dirty="0">
              <a:solidFill>
                <a:srgbClr val="00B0F0"/>
              </a:solidFill>
              <a:latin typeface="Calibri" panose="020F0502020204030204" pitchFamily="34" charset="0"/>
            </a:endParaRPr>
          </a:p>
        </p:txBody>
      </p:sp>
      <p:sp>
        <p:nvSpPr>
          <p:cNvPr id="11" name="TextBox 10"/>
          <p:cNvSpPr txBox="1"/>
          <p:nvPr/>
        </p:nvSpPr>
        <p:spPr>
          <a:xfrm>
            <a:off x="5850272" y="3860867"/>
            <a:ext cx="2867432" cy="1446550"/>
          </a:xfrm>
          <a:prstGeom prst="rect">
            <a:avLst/>
          </a:prstGeom>
          <a:solidFill>
            <a:schemeClr val="bg1"/>
          </a:solidFill>
        </p:spPr>
        <p:txBody>
          <a:bodyPr wrap="square" rtlCol="0">
            <a:spAutoFit/>
          </a:bodyPr>
          <a:lstStyle/>
          <a:p>
            <a:r>
              <a:rPr lang="en-US" sz="2200" b="1" dirty="0">
                <a:solidFill>
                  <a:srgbClr val="00B0F0"/>
                </a:solidFill>
                <a:latin typeface="Calibri" panose="020F0502020204030204" pitchFamily="34" charset="0"/>
              </a:rPr>
              <a:t>EMA fit with all historical events, perception thresholds set to earliest/lowest</a:t>
            </a:r>
          </a:p>
        </p:txBody>
      </p:sp>
      <p:sp>
        <p:nvSpPr>
          <p:cNvPr id="12" name="Slide Number Placeholder 11"/>
          <p:cNvSpPr>
            <a:spLocks noGrp="1"/>
          </p:cNvSpPr>
          <p:nvPr>
            <p:ph type="sldNum" sz="quarter" idx="12"/>
          </p:nvPr>
        </p:nvSpPr>
        <p:spPr/>
        <p:txBody>
          <a:bodyPr/>
          <a:lstStyle/>
          <a:p>
            <a:fld id="{468A23A5-F9F4-4630-8E02-772FE8D92F2C}" type="slidenum">
              <a:rPr lang="en-US" smtClean="0"/>
              <a:pPr/>
              <a:t>81</a:t>
            </a:fld>
            <a:endParaRPr lang="en-US" dirty="0"/>
          </a:p>
        </p:txBody>
      </p:sp>
      <p:sp>
        <p:nvSpPr>
          <p:cNvPr id="16" name="Text Box 5"/>
          <p:cNvSpPr txBox="1">
            <a:spLocks noChangeArrowheads="1"/>
          </p:cNvSpPr>
          <p:nvPr/>
        </p:nvSpPr>
        <p:spPr bwMode="auto">
          <a:xfrm>
            <a:off x="3129910" y="2009776"/>
            <a:ext cx="2518161" cy="1169551"/>
          </a:xfrm>
          <a:prstGeom prst="rect">
            <a:avLst/>
          </a:prstGeom>
          <a:solidFill>
            <a:schemeClr val="bg1"/>
          </a:solidFill>
          <a:ln w="9525">
            <a:noFill/>
            <a:miter lim="800000"/>
            <a:headEnd/>
            <a:tailEnd/>
          </a:ln>
        </p:spPr>
        <p:txBody>
          <a:bodyPr wrap="square">
            <a:spAutoFit/>
          </a:bodyPr>
          <a:lstStyle/>
          <a:p>
            <a:pPr algn="ctr">
              <a:spcBef>
                <a:spcPct val="50000"/>
              </a:spcBef>
            </a:pPr>
            <a:r>
              <a:rPr lang="en-US" sz="2000" b="1" dirty="0">
                <a:solidFill>
                  <a:srgbClr val="C00000"/>
                </a:solidFill>
                <a:latin typeface="Calibri" panose="020F0502020204030204" pitchFamily="34" charset="0"/>
              </a:rPr>
              <a:t>Historical events in</a:t>
            </a:r>
          </a:p>
          <a:p>
            <a:pPr algn="ctr">
              <a:spcBef>
                <a:spcPct val="50000"/>
              </a:spcBef>
            </a:pPr>
            <a:r>
              <a:rPr lang="en-US" sz="2000" b="1" dirty="0">
                <a:solidFill>
                  <a:srgbClr val="C00000"/>
                </a:solidFill>
                <a:latin typeface="Calibri" panose="020F0502020204030204" pitchFamily="34" charset="0"/>
              </a:rPr>
              <a:t>and 1873, 1889, 1908, 1912, 1928 and 1940</a:t>
            </a:r>
          </a:p>
        </p:txBody>
      </p:sp>
    </p:spTree>
    <p:extLst>
      <p:ext uri="{BB962C8B-B14F-4D97-AF65-F5344CB8AC3E}">
        <p14:creationId xmlns:p14="http://schemas.microsoft.com/office/powerpoint/2010/main" val="210295192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1147354" y="238126"/>
            <a:ext cx="7772400" cy="1143000"/>
          </a:xfrm>
        </p:spPr>
        <p:txBody>
          <a:bodyPr/>
          <a:lstStyle/>
          <a:p>
            <a:pPr>
              <a:defRPr/>
            </a:pPr>
            <a:r>
              <a:rPr lang="en-US" dirty="0"/>
              <a:t>Assumptions?</a:t>
            </a:r>
          </a:p>
        </p:txBody>
      </p:sp>
      <p:sp>
        <p:nvSpPr>
          <p:cNvPr id="47107" name="Rectangle 3"/>
          <p:cNvSpPr>
            <a:spLocks noGrp="1" noChangeArrowheads="1"/>
          </p:cNvSpPr>
          <p:nvPr>
            <p:ph type="body" idx="1"/>
          </p:nvPr>
        </p:nvSpPr>
        <p:spPr>
          <a:xfrm>
            <a:off x="1073425" y="1381126"/>
            <a:ext cx="9594575" cy="4714875"/>
          </a:xfrm>
        </p:spPr>
        <p:txBody>
          <a:bodyPr/>
          <a:lstStyle/>
          <a:p>
            <a:pPr>
              <a:defRPr/>
            </a:pPr>
            <a:r>
              <a:rPr lang="en-US" dirty="0"/>
              <a:t>What assumptions are we making by including historical or </a:t>
            </a:r>
            <a:r>
              <a:rPr lang="en-US" dirty="0" err="1"/>
              <a:t>paleoflood</a:t>
            </a:r>
            <a:r>
              <a:rPr lang="en-US" dirty="0"/>
              <a:t> information?</a:t>
            </a:r>
          </a:p>
          <a:p>
            <a:pPr lvl="1">
              <a:spcBef>
                <a:spcPts val="1800"/>
              </a:spcBef>
              <a:defRPr/>
            </a:pPr>
            <a:r>
              <a:rPr lang="en-US" b="1" u="sng" dirty="0"/>
              <a:t>stationarity</a:t>
            </a:r>
            <a:r>
              <a:rPr lang="en-US" dirty="0"/>
              <a:t> – those events are part of the same population as the recent events, i.e., the same physical processes are in place: hydrology, hydraulics, etc</a:t>
            </a:r>
          </a:p>
          <a:p>
            <a:pPr lvl="1">
              <a:spcBef>
                <a:spcPts val="1800"/>
              </a:spcBef>
              <a:defRPr/>
            </a:pPr>
            <a:r>
              <a:rPr lang="en-US" b="1" u="sng" dirty="0"/>
              <a:t>consistency</a:t>
            </a:r>
            <a:r>
              <a:rPr lang="en-US" dirty="0"/>
              <a:t> – that the estimates of the historic flow are equivalent to systematic measurements</a:t>
            </a:r>
          </a:p>
          <a:p>
            <a:pPr>
              <a:spcBef>
                <a:spcPct val="50000"/>
              </a:spcBef>
              <a:defRPr/>
            </a:pPr>
            <a:r>
              <a:rPr lang="en-US" dirty="0"/>
              <a:t>Consider whether these are safe assumptions</a:t>
            </a:r>
          </a:p>
          <a:p>
            <a:pPr lvl="1">
              <a:defRPr/>
            </a:pPr>
            <a:endParaRPr lang="en-US" dirty="0"/>
          </a:p>
        </p:txBody>
      </p:sp>
      <p:sp>
        <p:nvSpPr>
          <p:cNvPr id="78852" name="Slide Number Placeholder 3"/>
          <p:cNvSpPr>
            <a:spLocks noGrp="1"/>
          </p:cNvSpPr>
          <p:nvPr>
            <p:ph type="sldNum" sz="quarter" idx="4294967295"/>
          </p:nvPr>
        </p:nvSpPr>
        <p:spPr>
          <a:xfrm>
            <a:off x="5278916" y="6226366"/>
            <a:ext cx="1905000" cy="457200"/>
          </a:xfrm>
          <a:prstGeom prst="rect">
            <a:avLst/>
          </a:prstGeom>
          <a:noFill/>
        </p:spPr>
        <p:txBody>
          <a:bodyPr/>
          <a:lstStyle/>
          <a:p>
            <a:fld id="{1500EFB9-8690-4DD5-81D8-F57E97710216}" type="slidenum">
              <a:rPr lang="en-US" smtClean="0"/>
              <a:pPr/>
              <a:t>82</a:t>
            </a:fld>
            <a:endParaRPr lang="en-US" dirty="0"/>
          </a:p>
        </p:txBody>
      </p:sp>
    </p:spTree>
    <p:extLst>
      <p:ext uri="{BB962C8B-B14F-4D97-AF65-F5344CB8AC3E}">
        <p14:creationId xmlns:p14="http://schemas.microsoft.com/office/powerpoint/2010/main" val="1440296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1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1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71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bldLvl="2"/>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a:defRPr/>
            </a:pPr>
            <a:r>
              <a:rPr lang="en-US" sz="4000" dirty="0"/>
              <a:t>Summary of how we use historical info</a:t>
            </a:r>
          </a:p>
        </p:txBody>
      </p:sp>
      <p:sp>
        <p:nvSpPr>
          <p:cNvPr id="46083" name="Rectangle 3"/>
          <p:cNvSpPr>
            <a:spLocks noGrp="1" noChangeArrowheads="1"/>
          </p:cNvSpPr>
          <p:nvPr>
            <p:ph sz="half" idx="1"/>
          </p:nvPr>
        </p:nvSpPr>
        <p:spPr/>
        <p:txBody>
          <a:bodyPr/>
          <a:lstStyle/>
          <a:p>
            <a:pPr marL="0" indent="0">
              <a:buNone/>
              <a:defRPr/>
            </a:pPr>
            <a:r>
              <a:rPr lang="en-US" sz="3200" b="1" dirty="0">
                <a:solidFill>
                  <a:srgbClr val="C00000"/>
                </a:solidFill>
              </a:rPr>
              <a:t>Bulletin 17B method</a:t>
            </a:r>
          </a:p>
          <a:p>
            <a:pPr>
              <a:defRPr/>
            </a:pPr>
            <a:r>
              <a:rPr lang="en-US" dirty="0"/>
              <a:t>can use historical events that have estimated values</a:t>
            </a:r>
          </a:p>
          <a:p>
            <a:pPr>
              <a:defRPr/>
            </a:pPr>
            <a:r>
              <a:rPr lang="en-US" dirty="0"/>
              <a:t>Can use non-</a:t>
            </a:r>
            <a:r>
              <a:rPr lang="en-US" dirty="0" err="1"/>
              <a:t>exc</a:t>
            </a:r>
            <a:r>
              <a:rPr lang="en-US" dirty="0"/>
              <a:t> info only if observed large event</a:t>
            </a:r>
          </a:p>
          <a:p>
            <a:pPr>
              <a:defRPr/>
            </a:pPr>
            <a:r>
              <a:rPr lang="en-US" dirty="0"/>
              <a:t>extend record to length of historical, </a:t>
            </a:r>
            <a:r>
              <a:rPr lang="en-US" i="1" dirty="0">
                <a:solidFill>
                  <a:srgbClr val="007A37"/>
                </a:solidFill>
              </a:rPr>
              <a:t>assuming syst record also represents </a:t>
            </a:r>
            <a:r>
              <a:rPr lang="en-US" i="1" dirty="0" err="1">
                <a:solidFill>
                  <a:srgbClr val="007A37"/>
                </a:solidFill>
              </a:rPr>
              <a:t>unobs</a:t>
            </a:r>
            <a:r>
              <a:rPr lang="en-US" i="1" dirty="0">
                <a:solidFill>
                  <a:srgbClr val="007A37"/>
                </a:solidFill>
              </a:rPr>
              <a:t> years</a:t>
            </a:r>
          </a:p>
          <a:p>
            <a:pPr>
              <a:defRPr/>
            </a:pPr>
            <a:r>
              <a:rPr lang="en-US" dirty="0"/>
              <a:t>works well for historical length, too weak for paleo length</a:t>
            </a:r>
          </a:p>
        </p:txBody>
      </p:sp>
      <p:sp>
        <p:nvSpPr>
          <p:cNvPr id="6" name="Content Placeholder 5">
            <a:extLst>
              <a:ext uri="{FF2B5EF4-FFF2-40B4-BE49-F238E27FC236}">
                <a16:creationId xmlns:a16="http://schemas.microsoft.com/office/drawing/2014/main" id="{F6718300-3984-4310-A6E1-9E2D45C7CF12}"/>
              </a:ext>
            </a:extLst>
          </p:cNvPr>
          <p:cNvSpPr>
            <a:spLocks noGrp="1"/>
          </p:cNvSpPr>
          <p:nvPr>
            <p:ph sz="half" idx="2"/>
          </p:nvPr>
        </p:nvSpPr>
        <p:spPr>
          <a:xfrm>
            <a:off x="6197600" y="1652588"/>
            <a:ext cx="5080000" cy="4762726"/>
          </a:xfrm>
        </p:spPr>
        <p:txBody>
          <a:bodyPr/>
          <a:lstStyle/>
          <a:p>
            <a:pPr marL="0" indent="0">
              <a:spcBef>
                <a:spcPct val="50000"/>
              </a:spcBef>
              <a:buNone/>
              <a:defRPr/>
            </a:pPr>
            <a:r>
              <a:rPr lang="en-US" sz="3200" b="1" dirty="0">
                <a:solidFill>
                  <a:srgbClr val="C00000"/>
                </a:solidFill>
              </a:rPr>
              <a:t>Bulletin 17C - EMA</a:t>
            </a:r>
          </a:p>
          <a:p>
            <a:pPr>
              <a:defRPr/>
            </a:pPr>
            <a:r>
              <a:rPr lang="en-US" dirty="0"/>
              <a:t>can use a point or an </a:t>
            </a:r>
            <a:r>
              <a:rPr lang="en-US" u="sng" dirty="0"/>
              <a:t>interval</a:t>
            </a:r>
            <a:r>
              <a:rPr lang="en-US" dirty="0"/>
              <a:t> for an historical event</a:t>
            </a:r>
          </a:p>
          <a:p>
            <a:pPr>
              <a:defRPr/>
            </a:pPr>
            <a:r>
              <a:rPr lang="en-US" dirty="0"/>
              <a:t>can use </a:t>
            </a:r>
            <a:r>
              <a:rPr lang="en-US" u="sng" dirty="0"/>
              <a:t>intervals</a:t>
            </a:r>
            <a:r>
              <a:rPr lang="en-US" dirty="0"/>
              <a:t> for all of the unobserved events, </a:t>
            </a:r>
            <a:r>
              <a:rPr lang="en-US" i="1" dirty="0">
                <a:solidFill>
                  <a:srgbClr val="008000"/>
                </a:solidFill>
              </a:rPr>
              <a:t>even if no historical event </a:t>
            </a:r>
            <a:r>
              <a:rPr lang="en-US" dirty="0"/>
              <a:t>(non-exc. info)</a:t>
            </a:r>
          </a:p>
          <a:p>
            <a:pPr>
              <a:defRPr/>
            </a:pPr>
            <a:r>
              <a:rPr lang="en-US" dirty="0"/>
              <a:t>can also use other info: </a:t>
            </a:r>
          </a:p>
          <a:p>
            <a:pPr lvl="1">
              <a:spcBef>
                <a:spcPct val="5000"/>
              </a:spcBef>
              <a:defRPr/>
            </a:pPr>
            <a:r>
              <a:rPr lang="en-US" dirty="0"/>
              <a:t>the fact that a flow is below any threshold </a:t>
            </a:r>
          </a:p>
          <a:p>
            <a:pPr lvl="1">
              <a:spcBef>
                <a:spcPct val="5000"/>
              </a:spcBef>
              <a:defRPr/>
            </a:pPr>
            <a:r>
              <a:rPr lang="en-US" dirty="0"/>
              <a:t>the fact that a flow is above any threshold</a:t>
            </a:r>
          </a:p>
          <a:p>
            <a:endParaRPr lang="en-US" dirty="0"/>
          </a:p>
        </p:txBody>
      </p:sp>
      <p:sp>
        <p:nvSpPr>
          <p:cNvPr id="2" name="Slide Number Placeholder 1">
            <a:extLst>
              <a:ext uri="{FF2B5EF4-FFF2-40B4-BE49-F238E27FC236}">
                <a16:creationId xmlns:a16="http://schemas.microsoft.com/office/drawing/2014/main" id="{81790CAA-B1DE-45B4-9A14-F317C02E6AE3}"/>
              </a:ext>
            </a:extLst>
          </p:cNvPr>
          <p:cNvSpPr>
            <a:spLocks noGrp="1"/>
          </p:cNvSpPr>
          <p:nvPr>
            <p:ph type="sldNum" sz="quarter" idx="12"/>
          </p:nvPr>
        </p:nvSpPr>
        <p:spPr/>
        <p:txBody>
          <a:bodyPr/>
          <a:lstStyle/>
          <a:p>
            <a:pPr>
              <a:defRPr/>
            </a:pPr>
            <a:fld id="{89623671-7853-4C6E-8E4E-E4C15D071F2F}" type="slidenum">
              <a:rPr lang="en-US" smtClean="0"/>
              <a:pPr>
                <a:defRPr/>
              </a:pPr>
              <a:t>83</a:t>
            </a:fld>
            <a:endParaRPr lang="en-US"/>
          </a:p>
        </p:txBody>
      </p:sp>
    </p:spTree>
    <p:extLst>
      <p:ext uri="{BB962C8B-B14F-4D97-AF65-F5344CB8AC3E}">
        <p14:creationId xmlns:p14="http://schemas.microsoft.com/office/powerpoint/2010/main" val="132409741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682171" y="62520"/>
            <a:ext cx="10595429" cy="1143000"/>
          </a:xfrm>
        </p:spPr>
        <p:txBody>
          <a:bodyPr/>
          <a:lstStyle/>
          <a:p>
            <a:r>
              <a:rPr lang="en-US" sz="4000" dirty="0"/>
              <a:t>Summary of all Data Adjustments</a:t>
            </a:r>
          </a:p>
        </p:txBody>
      </p:sp>
      <p:sp>
        <p:nvSpPr>
          <p:cNvPr id="3" name="Content Placeholder 2">
            <a:extLst>
              <a:ext uri="{FF2B5EF4-FFF2-40B4-BE49-F238E27FC236}">
                <a16:creationId xmlns:a16="http://schemas.microsoft.com/office/drawing/2014/main" id="{5C07FC97-98A5-48DD-A1E0-7064E06C5E26}"/>
              </a:ext>
            </a:extLst>
          </p:cNvPr>
          <p:cNvSpPr>
            <a:spLocks noGrp="1"/>
          </p:cNvSpPr>
          <p:nvPr>
            <p:ph sz="half" idx="1"/>
          </p:nvPr>
        </p:nvSpPr>
        <p:spPr>
          <a:xfrm>
            <a:off x="682171" y="1229799"/>
            <a:ext cx="5494342" cy="5116286"/>
          </a:xfrm>
        </p:spPr>
        <p:txBody>
          <a:bodyPr/>
          <a:lstStyle/>
          <a:p>
            <a:pPr marL="0" indent="0">
              <a:spcBef>
                <a:spcPct val="20000"/>
              </a:spcBef>
              <a:buNone/>
              <a:defRPr/>
            </a:pPr>
            <a:r>
              <a:rPr lang="en-US" b="1" kern="0" dirty="0">
                <a:latin typeface="Calibri" panose="020F0502020204030204" pitchFamily="34" charset="0"/>
              </a:rPr>
              <a:t>Bulletin 17B</a:t>
            </a:r>
          </a:p>
          <a:p>
            <a:pPr marL="342900" indent="-342900">
              <a:spcBef>
                <a:spcPct val="20000"/>
              </a:spcBef>
              <a:buFontTx/>
              <a:buChar char="•"/>
              <a:defRPr/>
            </a:pPr>
            <a:r>
              <a:rPr lang="en-US" sz="2400" kern="0" dirty="0">
                <a:solidFill>
                  <a:srgbClr val="7030A0"/>
                </a:solidFill>
                <a:latin typeface="Calibri" panose="020F0502020204030204" pitchFamily="34" charset="0"/>
              </a:rPr>
              <a:t>Broken record </a:t>
            </a:r>
            <a:r>
              <a:rPr lang="en-US" sz="2400" kern="0" dirty="0">
                <a:latin typeface="Calibri" panose="020F0502020204030204" pitchFamily="34" charset="0"/>
              </a:rPr>
              <a:t>– missing years excluded </a:t>
            </a:r>
          </a:p>
          <a:p>
            <a:pPr marL="342900" indent="-342900">
              <a:spcBef>
                <a:spcPct val="20000"/>
              </a:spcBef>
              <a:buFontTx/>
              <a:buChar char="•"/>
              <a:defRPr/>
            </a:pPr>
            <a:r>
              <a:rPr lang="en-US" sz="2400" kern="0" dirty="0">
                <a:solidFill>
                  <a:srgbClr val="C00000"/>
                </a:solidFill>
                <a:latin typeface="Calibri" panose="020F0502020204030204" pitchFamily="34" charset="0"/>
              </a:rPr>
              <a:t>Zero flow years </a:t>
            </a:r>
            <a:r>
              <a:rPr lang="en-US" sz="2400" kern="0" dirty="0">
                <a:latin typeface="Calibri" panose="020F0502020204030204" pitchFamily="34" charset="0"/>
              </a:rPr>
              <a:t>– conditional prob adj</a:t>
            </a:r>
          </a:p>
          <a:p>
            <a:pPr marL="342900" indent="-342900">
              <a:spcBef>
                <a:spcPct val="20000"/>
              </a:spcBef>
              <a:buFontTx/>
              <a:buChar char="•"/>
              <a:defRPr/>
            </a:pPr>
            <a:r>
              <a:rPr lang="en-US" sz="2400" kern="0" dirty="0">
                <a:latin typeface="Calibri" panose="020F0502020204030204" pitchFamily="34" charset="0"/>
              </a:rPr>
              <a:t>High and Low outliers:</a:t>
            </a:r>
          </a:p>
          <a:p>
            <a:pPr marL="800100" lvl="1" indent="-342900">
              <a:spcBef>
                <a:spcPct val="20000"/>
              </a:spcBef>
              <a:buFontTx/>
              <a:buChar char="•"/>
            </a:pPr>
            <a:r>
              <a:rPr lang="en-US" sz="2200" kern="0" dirty="0">
                <a:solidFill>
                  <a:srgbClr val="008000"/>
                </a:solidFill>
                <a:latin typeface="Calibri" panose="020F0502020204030204" pitchFamily="34" charset="0"/>
              </a:rPr>
              <a:t>Low outliers </a:t>
            </a:r>
            <a:r>
              <a:rPr lang="en-US" sz="2200" kern="0" dirty="0">
                <a:latin typeface="Calibri" panose="020F0502020204030204" pitchFamily="34" charset="0"/>
              </a:rPr>
              <a:t>– conditional prob adj</a:t>
            </a:r>
          </a:p>
          <a:p>
            <a:pPr marL="800100" lvl="1" indent="-342900">
              <a:spcBef>
                <a:spcPct val="20000"/>
              </a:spcBef>
              <a:buFontTx/>
              <a:buChar char="•"/>
            </a:pPr>
            <a:r>
              <a:rPr lang="en-US" sz="2200" kern="0" dirty="0">
                <a:solidFill>
                  <a:srgbClr val="0070C0"/>
                </a:solidFill>
                <a:latin typeface="Calibri" panose="020F0502020204030204" pitchFamily="34" charset="0"/>
              </a:rPr>
              <a:t>High outliers </a:t>
            </a:r>
            <a:r>
              <a:rPr lang="en-US" sz="2200" kern="0" dirty="0">
                <a:latin typeface="Calibri" panose="020F0502020204030204" pitchFamily="34" charset="0"/>
              </a:rPr>
              <a:t>– seek historical info</a:t>
            </a:r>
          </a:p>
          <a:p>
            <a:pPr marL="342900" indent="-342900">
              <a:spcBef>
                <a:spcPct val="20000"/>
              </a:spcBef>
              <a:buFontTx/>
              <a:buChar char="•"/>
            </a:pPr>
            <a:r>
              <a:rPr lang="en-US" sz="2400" kern="0" dirty="0">
                <a:solidFill>
                  <a:srgbClr val="FF6600"/>
                </a:solidFill>
                <a:latin typeface="Calibri" panose="020F0502020204030204" pitchFamily="34" charset="0"/>
              </a:rPr>
              <a:t>Historical Information </a:t>
            </a:r>
            <a:r>
              <a:rPr lang="en-US" sz="2400" kern="0" dirty="0">
                <a:latin typeface="Calibri" panose="020F0502020204030204" pitchFamily="34" charset="0"/>
              </a:rPr>
              <a:t>– use Weighed Moment algorithm</a:t>
            </a:r>
          </a:p>
          <a:p>
            <a:pPr marL="800100" lvl="1" indent="-342900">
              <a:spcBef>
                <a:spcPct val="20000"/>
              </a:spcBef>
              <a:buFontTx/>
              <a:buChar char="•"/>
            </a:pPr>
            <a:r>
              <a:rPr lang="en-US" sz="2000" kern="0" dirty="0">
                <a:latin typeface="Calibri" panose="020F0502020204030204" pitchFamily="34" charset="0"/>
              </a:rPr>
              <a:t>Historical events</a:t>
            </a:r>
          </a:p>
          <a:p>
            <a:pPr marL="800100" lvl="1" indent="-342900">
              <a:spcBef>
                <a:spcPct val="20000"/>
              </a:spcBef>
              <a:buFontTx/>
              <a:buChar char="•"/>
            </a:pPr>
            <a:r>
              <a:rPr lang="en-US" sz="2000" kern="0" dirty="0">
                <a:latin typeface="Calibri" panose="020F0502020204030204" pitchFamily="34" charset="0"/>
              </a:rPr>
              <a:t>Periods of known non-exceedance, if hi-out</a:t>
            </a:r>
          </a:p>
          <a:p>
            <a:pPr marL="800100" lvl="1" indent="-342900">
              <a:spcBef>
                <a:spcPct val="20000"/>
              </a:spcBef>
              <a:buFontTx/>
              <a:buChar char="•"/>
            </a:pPr>
            <a:r>
              <a:rPr lang="en-US" sz="2000" kern="0" dirty="0">
                <a:latin typeface="Calibri" panose="020F0502020204030204" pitchFamily="34" charset="0"/>
              </a:rPr>
              <a:t>Note whether systematic events become high outliers</a:t>
            </a:r>
          </a:p>
          <a:p>
            <a:pPr marL="0" indent="0">
              <a:buNone/>
            </a:pPr>
            <a:endParaRPr lang="en-US" sz="2400" dirty="0"/>
          </a:p>
        </p:txBody>
      </p:sp>
      <p:sp>
        <p:nvSpPr>
          <p:cNvPr id="4" name="Content Placeholder 3">
            <a:extLst>
              <a:ext uri="{FF2B5EF4-FFF2-40B4-BE49-F238E27FC236}">
                <a16:creationId xmlns:a16="http://schemas.microsoft.com/office/drawing/2014/main" id="{4332D19B-D1D3-4E74-A885-CF42EC6F14B5}"/>
              </a:ext>
            </a:extLst>
          </p:cNvPr>
          <p:cNvSpPr>
            <a:spLocks noGrp="1"/>
          </p:cNvSpPr>
          <p:nvPr>
            <p:ph sz="half" idx="2"/>
          </p:nvPr>
        </p:nvSpPr>
        <p:spPr>
          <a:xfrm>
            <a:off x="5994400" y="1229799"/>
            <a:ext cx="5927306" cy="5116286"/>
          </a:xfrm>
        </p:spPr>
        <p:txBody>
          <a:bodyPr/>
          <a:lstStyle/>
          <a:p>
            <a:pPr marL="0" indent="0">
              <a:spcBef>
                <a:spcPct val="20000"/>
              </a:spcBef>
              <a:buNone/>
              <a:defRPr/>
            </a:pPr>
            <a:r>
              <a:rPr lang="en-US" b="1" kern="0" dirty="0">
                <a:latin typeface="Calibri" panose="020F0502020204030204" pitchFamily="34" charset="0"/>
              </a:rPr>
              <a:t>Bulletin 17C (EMA)</a:t>
            </a:r>
          </a:p>
          <a:p>
            <a:pPr>
              <a:defRPr/>
            </a:pPr>
            <a:r>
              <a:rPr lang="en-US" sz="2400" kern="0" dirty="0">
                <a:solidFill>
                  <a:srgbClr val="7030A0"/>
                </a:solidFill>
                <a:latin typeface="Calibri" panose="020F0502020204030204" pitchFamily="34" charset="0"/>
              </a:rPr>
              <a:t>Broken record </a:t>
            </a:r>
            <a:r>
              <a:rPr lang="en-US" sz="2400" kern="0" dirty="0">
                <a:latin typeface="Calibri" panose="020F0502020204030204" pitchFamily="34" charset="0"/>
              </a:rPr>
              <a:t>– missing years represented by a range, (</a:t>
            </a:r>
            <a:r>
              <a:rPr lang="en-US" sz="2400" b="1" dirty="0">
                <a:latin typeface="Cambria Math"/>
                <a:ea typeface="Cambria Math"/>
              </a:rPr>
              <a:t>∞</a:t>
            </a:r>
            <a:r>
              <a:rPr lang="en-US" sz="2400" kern="0" dirty="0">
                <a:latin typeface="Calibri" panose="020F0502020204030204" pitchFamily="34" charset="0"/>
              </a:rPr>
              <a:t>, </a:t>
            </a:r>
            <a:r>
              <a:rPr lang="en-US" sz="2400" b="1" dirty="0">
                <a:latin typeface="Cambria Math"/>
                <a:ea typeface="Cambria Math"/>
              </a:rPr>
              <a:t>∞</a:t>
            </a:r>
            <a:r>
              <a:rPr lang="en-US" sz="2400" kern="0" dirty="0">
                <a:latin typeface="Calibri" panose="020F0502020204030204" pitchFamily="34" charset="0"/>
              </a:rPr>
              <a:t>) or (T, </a:t>
            </a:r>
            <a:r>
              <a:rPr lang="en-US" sz="2400" b="1" dirty="0">
                <a:latin typeface="Cambria Math"/>
                <a:ea typeface="Cambria Math"/>
              </a:rPr>
              <a:t>∞</a:t>
            </a:r>
            <a:r>
              <a:rPr lang="en-US" sz="2400" kern="0" dirty="0">
                <a:latin typeface="Calibri" panose="020F0502020204030204" pitchFamily="34" charset="0"/>
              </a:rPr>
              <a:t>) if some info</a:t>
            </a:r>
          </a:p>
          <a:p>
            <a:pPr marL="342900" indent="-342900">
              <a:spcBef>
                <a:spcPct val="20000"/>
              </a:spcBef>
              <a:buFontTx/>
              <a:buChar char="•"/>
              <a:defRPr/>
            </a:pPr>
            <a:r>
              <a:rPr lang="en-US" sz="2400" kern="0" dirty="0">
                <a:latin typeface="Calibri" panose="020F0502020204030204" pitchFamily="34" charset="0"/>
              </a:rPr>
              <a:t>Low values</a:t>
            </a:r>
          </a:p>
          <a:p>
            <a:pPr marL="800100" lvl="1" indent="-342900">
              <a:spcBef>
                <a:spcPct val="20000"/>
              </a:spcBef>
              <a:buFontTx/>
              <a:buChar char="•"/>
              <a:defRPr/>
            </a:pPr>
            <a:r>
              <a:rPr lang="en-US" sz="2200" kern="0" dirty="0">
                <a:solidFill>
                  <a:srgbClr val="C00000"/>
                </a:solidFill>
                <a:latin typeface="Calibri" panose="020F0502020204030204" pitchFamily="34" charset="0"/>
              </a:rPr>
              <a:t>Zero flow years</a:t>
            </a:r>
            <a:r>
              <a:rPr lang="en-US" sz="2200" kern="0" dirty="0">
                <a:latin typeface="Calibri" panose="020F0502020204030204" pitchFamily="34" charset="0"/>
              </a:rPr>
              <a:t>: censored, replaced by range</a:t>
            </a:r>
          </a:p>
          <a:p>
            <a:pPr marL="800100" lvl="1" indent="-342900">
              <a:spcBef>
                <a:spcPct val="20000"/>
              </a:spcBef>
              <a:buFontTx/>
              <a:buChar char="•"/>
              <a:defRPr/>
            </a:pPr>
            <a:r>
              <a:rPr lang="en-US" sz="2200" kern="0" dirty="0">
                <a:solidFill>
                  <a:srgbClr val="008000"/>
                </a:solidFill>
                <a:latin typeface="Calibri" panose="020F0502020204030204" pitchFamily="34" charset="0"/>
              </a:rPr>
              <a:t>Low outliers and PILFs</a:t>
            </a:r>
            <a:r>
              <a:rPr lang="en-US" sz="2200" kern="0" dirty="0">
                <a:latin typeface="Calibri" panose="020F0502020204030204" pitchFamily="34" charset="0"/>
              </a:rPr>
              <a:t>, replaced by range</a:t>
            </a:r>
          </a:p>
          <a:p>
            <a:pPr marL="342900" indent="-342900">
              <a:spcBef>
                <a:spcPct val="20000"/>
              </a:spcBef>
              <a:buFontTx/>
              <a:buChar char="•"/>
            </a:pPr>
            <a:r>
              <a:rPr lang="en-US" sz="2400" kern="0" dirty="0">
                <a:solidFill>
                  <a:srgbClr val="FF6600"/>
                </a:solidFill>
                <a:latin typeface="Calibri" panose="020F0502020204030204" pitchFamily="34" charset="0"/>
              </a:rPr>
              <a:t>Historical Information</a:t>
            </a:r>
          </a:p>
          <a:p>
            <a:pPr marL="800100" lvl="1" indent="-342900">
              <a:spcBef>
                <a:spcPct val="20000"/>
              </a:spcBef>
              <a:buFontTx/>
              <a:buChar char="•"/>
            </a:pPr>
            <a:r>
              <a:rPr lang="en-US" sz="2000" kern="0" dirty="0">
                <a:latin typeface="Calibri" panose="020F0502020204030204" pitchFamily="34" charset="0"/>
              </a:rPr>
              <a:t>Historical events</a:t>
            </a:r>
          </a:p>
          <a:p>
            <a:pPr marL="800100" lvl="1" indent="-342900">
              <a:spcBef>
                <a:spcPct val="20000"/>
              </a:spcBef>
              <a:buFontTx/>
              <a:buChar char="•"/>
            </a:pPr>
            <a:r>
              <a:rPr lang="en-US" sz="2000" kern="0" dirty="0">
                <a:latin typeface="Calibri" panose="020F0502020204030204" pitchFamily="34" charset="0"/>
              </a:rPr>
              <a:t>Periods of known non-exceedance, or exceedance</a:t>
            </a:r>
          </a:p>
          <a:p>
            <a:pPr marL="800100" lvl="1" indent="-342900">
              <a:spcBef>
                <a:spcPct val="20000"/>
              </a:spcBef>
              <a:buFontTx/>
              <a:buChar char="•"/>
            </a:pPr>
            <a:r>
              <a:rPr lang="en-US" sz="2000" kern="0" dirty="0">
                <a:latin typeface="Calibri" panose="020F0502020204030204" pitchFamily="34" charset="0"/>
              </a:rPr>
              <a:t>Set thresholds for historical periods</a:t>
            </a:r>
          </a:p>
          <a:p>
            <a:endParaRPr lang="en-US" sz="2400" dirty="0"/>
          </a:p>
        </p:txBody>
      </p:sp>
      <p:sp>
        <p:nvSpPr>
          <p:cNvPr id="2" name="Slide Number Placeholder 1"/>
          <p:cNvSpPr>
            <a:spLocks noGrp="1"/>
          </p:cNvSpPr>
          <p:nvPr>
            <p:ph type="sldNum" sz="quarter" idx="12"/>
          </p:nvPr>
        </p:nvSpPr>
        <p:spPr/>
        <p:txBody>
          <a:bodyPr/>
          <a:lstStyle/>
          <a:p>
            <a:fld id="{468A23A5-F9F4-4630-8E02-772FE8D92F2C}" type="slidenum">
              <a:rPr lang="en-US" smtClean="0"/>
              <a:pPr/>
              <a:t>84</a:t>
            </a:fld>
            <a:endParaRPr lang="en-US"/>
          </a:p>
        </p:txBody>
      </p:sp>
    </p:spTree>
    <p:extLst>
      <p:ext uri="{BB962C8B-B14F-4D97-AF65-F5344CB8AC3E}">
        <p14:creationId xmlns:p14="http://schemas.microsoft.com/office/powerpoint/2010/main" val="28789558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1"/>
          <p:cNvSpPr>
            <a:spLocks noGrp="1"/>
          </p:cNvSpPr>
          <p:nvPr>
            <p:ph type="sldNum" sz="quarter" idx="4294967295"/>
          </p:nvPr>
        </p:nvSpPr>
        <p:spPr>
          <a:xfrm>
            <a:off x="8077200" y="6248400"/>
            <a:ext cx="1905000" cy="457200"/>
          </a:xfrm>
          <a:prstGeom prst="rect">
            <a:avLst/>
          </a:prstGeom>
          <a:noFill/>
        </p:spPr>
        <p:txBody>
          <a:bodyPr/>
          <a:lstStyle/>
          <a:p>
            <a:fld id="{4ECC1385-8192-4463-8939-F993F54E9E7F}" type="slidenum">
              <a:rPr lang="en-US" smtClean="0"/>
              <a:pPr/>
              <a:t>9</a:t>
            </a:fld>
            <a:endParaRPr lang="en-US"/>
          </a:p>
        </p:txBody>
      </p:sp>
      <p:pic>
        <p:nvPicPr>
          <p:cNvPr id="50179" name="Picture 2"/>
          <p:cNvPicPr>
            <a:picLocks noChangeAspect="1" noChangeArrowheads="1"/>
          </p:cNvPicPr>
          <p:nvPr/>
        </p:nvPicPr>
        <p:blipFill>
          <a:blip r:embed="rId3" cstate="print"/>
          <a:srcRect/>
          <a:stretch>
            <a:fillRect/>
          </a:stretch>
        </p:blipFill>
        <p:spPr bwMode="auto">
          <a:xfrm>
            <a:off x="1461390" y="419100"/>
            <a:ext cx="8572500" cy="5829300"/>
          </a:xfrm>
          <a:prstGeom prst="rect">
            <a:avLst/>
          </a:prstGeom>
          <a:solidFill>
            <a:schemeClr val="bg1"/>
          </a:solidFill>
          <a:ln w="9525">
            <a:noFill/>
            <a:miter lim="800000"/>
            <a:headEnd/>
            <a:tailEnd/>
          </a:ln>
        </p:spPr>
      </p:pic>
      <p:sp>
        <p:nvSpPr>
          <p:cNvPr id="50180" name="Text Box 8"/>
          <p:cNvSpPr txBox="1">
            <a:spLocks noChangeArrowheads="1"/>
          </p:cNvSpPr>
          <p:nvPr/>
        </p:nvSpPr>
        <p:spPr bwMode="auto">
          <a:xfrm>
            <a:off x="4214115" y="657225"/>
            <a:ext cx="4248150" cy="784830"/>
          </a:xfrm>
          <a:prstGeom prst="rect">
            <a:avLst/>
          </a:prstGeom>
          <a:solidFill>
            <a:schemeClr val="bg1"/>
          </a:solidFill>
          <a:ln w="9525">
            <a:noFill/>
            <a:miter lim="800000"/>
            <a:headEnd/>
            <a:tailEnd/>
          </a:ln>
        </p:spPr>
        <p:txBody>
          <a:bodyPr>
            <a:spAutoFit/>
          </a:bodyPr>
          <a:lstStyle/>
          <a:p>
            <a:pPr algn="ctr">
              <a:spcBef>
                <a:spcPct val="50000"/>
              </a:spcBef>
            </a:pPr>
            <a:r>
              <a:rPr lang="en-US" sz="2000" dirty="0">
                <a:solidFill>
                  <a:srgbClr val="000000"/>
                </a:solidFill>
                <a:latin typeface="Arial" pitchFamily="34" charset="0"/>
              </a:rPr>
              <a:t>Umpqua River @ Elkton, OR</a:t>
            </a:r>
          </a:p>
          <a:p>
            <a:pPr algn="ctr">
              <a:spcBef>
                <a:spcPts val="600"/>
              </a:spcBef>
            </a:pPr>
            <a:r>
              <a:rPr lang="en-US" sz="2000" dirty="0">
                <a:solidFill>
                  <a:srgbClr val="000000"/>
                </a:solidFill>
                <a:latin typeface="Arial" pitchFamily="34" charset="0"/>
              </a:rPr>
              <a:t>1906 – 2012, 107 years</a:t>
            </a:r>
          </a:p>
        </p:txBody>
      </p:sp>
    </p:spTree>
    <p:extLst>
      <p:ext uri="{BB962C8B-B14F-4D97-AF65-F5344CB8AC3E}">
        <p14:creationId xmlns:p14="http://schemas.microsoft.com/office/powerpoint/2010/main" val="292102383"/>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103446</TotalTime>
  <Words>6351</Words>
  <Application>Microsoft Office PowerPoint</Application>
  <PresentationFormat>Widescreen</PresentationFormat>
  <Paragraphs>789</Paragraphs>
  <Slides>84</Slides>
  <Notes>82</Notes>
  <HiddenSlides>6</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84</vt:i4>
      </vt:variant>
    </vt:vector>
  </HeadingPairs>
  <TitlesOfParts>
    <vt:vector size="93" baseType="lpstr">
      <vt:lpstr>Times New Roman</vt:lpstr>
      <vt:lpstr>Arial Rounded MT Bold</vt:lpstr>
      <vt:lpstr>Wingdings</vt:lpstr>
      <vt:lpstr>Cambria Math</vt:lpstr>
      <vt:lpstr>Ink Free</vt:lpstr>
      <vt:lpstr>Arial</vt:lpstr>
      <vt:lpstr>Calibri</vt:lpstr>
      <vt:lpstr>Arial Narrow</vt:lpstr>
      <vt:lpstr>Default Design</vt:lpstr>
      <vt:lpstr>Data challenges – missing data, low or high values, and historical/paleo information</vt:lpstr>
      <vt:lpstr>Goals </vt:lpstr>
      <vt:lpstr>Outline</vt:lpstr>
      <vt:lpstr>Broken Record</vt:lpstr>
      <vt:lpstr>PowerPoint Presentation</vt:lpstr>
      <vt:lpstr>Outline</vt:lpstr>
      <vt:lpstr>Censored Records: Flows above or below recording level of gage</vt:lpstr>
      <vt:lpstr>Outliers:  values notably different from the rest of the data</vt:lpstr>
      <vt:lpstr>PowerPoint Presentation</vt:lpstr>
      <vt:lpstr>PowerPoint Presentation</vt:lpstr>
      <vt:lpstr>PowerPoint Presentation</vt:lpstr>
      <vt:lpstr>PowerPoint Presentation</vt:lpstr>
      <vt:lpstr>PowerPoint Presentation</vt:lpstr>
      <vt:lpstr>Any Censored Values</vt:lpstr>
      <vt:lpstr>PowerPoint Presentation</vt:lpstr>
      <vt:lpstr>Orestimba Creek @ Newman, CA</vt:lpstr>
      <vt:lpstr>Dealing with Zero flows</vt:lpstr>
      <vt:lpstr>Increment to Zero Flow vs Conditional Probability Adjustment</vt:lpstr>
      <vt:lpstr>PowerPoint Presentation</vt:lpstr>
      <vt:lpstr>PowerPoint Presentation</vt:lpstr>
      <vt:lpstr>PowerPoint Presentation</vt:lpstr>
      <vt:lpstr>PowerPoint Presentation</vt:lpstr>
      <vt:lpstr>PowerPoint Presentation</vt:lpstr>
      <vt:lpstr>PowerPoint Presentation</vt:lpstr>
      <vt:lpstr>Another Example: Santa Cruz CREEK, CA</vt:lpstr>
      <vt:lpstr>Another Example: Santa Cruz CREEK, CA</vt:lpstr>
      <vt:lpstr>Another Example: Santa Cruz CREEK, CA</vt:lpstr>
      <vt:lpstr>Another Example: Santa Cruz CREEK, CA</vt:lpstr>
      <vt:lpstr>Another Example: Santa Cruz River</vt:lpstr>
      <vt:lpstr>Another Example: Santa Cruz River</vt:lpstr>
      <vt:lpstr>…what’s the issue?</vt:lpstr>
      <vt:lpstr>Potentially influential low floods (PILFs)</vt:lpstr>
      <vt:lpstr>Why Low Values Matter: Leverage and Influence</vt:lpstr>
      <vt:lpstr>Robustness in Flood Frequency Analysis</vt:lpstr>
      <vt:lpstr>In the Humid East…</vt:lpstr>
      <vt:lpstr>In the Arid West…</vt:lpstr>
      <vt:lpstr>Sometimes, there are  Multiple Physical Processes</vt:lpstr>
      <vt:lpstr>PowerPoint Presentation</vt:lpstr>
      <vt:lpstr>PowerPoint Presentation</vt:lpstr>
      <vt:lpstr>Comparison of B17B/GB (0) and EMA/MGB (24)</vt:lpstr>
      <vt:lpstr>Comparison of B17B/GB (0) and EMA/MGB (48)</vt:lpstr>
      <vt:lpstr>Outline</vt:lpstr>
      <vt:lpstr>Values Above a Threshold</vt:lpstr>
      <vt:lpstr>Outliers:  values notably different from the rest of the data</vt:lpstr>
      <vt:lpstr>Historical/Paleo Information</vt:lpstr>
      <vt:lpstr>Historic Flood Information  Wheeling (Ohio) Flood (1907)</vt:lpstr>
      <vt:lpstr>Connecticut River, Hartford, CT</vt:lpstr>
      <vt:lpstr>PowerPoint Presentation</vt:lpstr>
      <vt:lpstr>PowerPoint Presentation</vt:lpstr>
      <vt:lpstr>Historical flood data</vt:lpstr>
      <vt:lpstr>PowerPoint Presentation</vt:lpstr>
      <vt:lpstr>Paleoflood Data Sources</vt:lpstr>
      <vt:lpstr>Example: High Outlier, Historical Info</vt:lpstr>
      <vt:lpstr>Example: High Outlier, Historical Info</vt:lpstr>
      <vt:lpstr>PowerPoint Presentation</vt:lpstr>
      <vt:lpstr>PowerPoint Presentation</vt:lpstr>
      <vt:lpstr>PowerPoint Presentation</vt:lpstr>
      <vt:lpstr>PowerPoint Presentation</vt:lpstr>
      <vt:lpstr>PowerPoint Presentation</vt:lpstr>
      <vt:lpstr>PowerPoint Presentation</vt:lpstr>
      <vt:lpstr>Historical and Gauged Record</vt:lpstr>
      <vt:lpstr>Historical and Gauged Record</vt:lpstr>
      <vt:lpstr>Historical and Gauged Record</vt:lpstr>
      <vt:lpstr>PowerPoint Presentation</vt:lpstr>
      <vt:lpstr>PowerPoint Presentation</vt:lpstr>
      <vt:lpstr>PowerPoint Presentation</vt:lpstr>
      <vt:lpstr>PowerPoint Presentation</vt:lpstr>
      <vt:lpstr>Example: historical information</vt:lpstr>
      <vt:lpstr>PowerPoint Presentation</vt:lpstr>
      <vt:lpstr>PowerPoint Presentation</vt:lpstr>
      <vt:lpstr>PowerPoint Presentation</vt:lpstr>
      <vt:lpstr>Example: historical information</vt:lpstr>
      <vt:lpstr>PowerPoint Presentation</vt:lpstr>
      <vt:lpstr>PowerPoint Presentation</vt:lpstr>
      <vt:lpstr>Example: historical information</vt:lpstr>
      <vt:lpstr>PowerPoint Presentation</vt:lpstr>
      <vt:lpstr>PowerPoint Presentation</vt:lpstr>
      <vt:lpstr>PowerPoint Presentation</vt:lpstr>
      <vt:lpstr>Estimate flow from stage for  historical events</vt:lpstr>
      <vt:lpstr>Example: historical information</vt:lpstr>
      <vt:lpstr>PowerPoint Presentation</vt:lpstr>
      <vt:lpstr>Assumptions?</vt:lpstr>
      <vt:lpstr>Summary of how we use historical info</vt:lpstr>
      <vt:lpstr>Summary of all Data Adjustments</vt:lpstr>
    </vt:vector>
  </TitlesOfParts>
  <Company>Hydrologic Engineering Center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Monte Carlo Simulation</dc:title>
  <dc:creator>Beth Faber</dc:creator>
  <cp:lastModifiedBy>Faber, Beth A CIV USARMY CEIWR (USA)</cp:lastModifiedBy>
  <cp:revision>561</cp:revision>
  <cp:lastPrinted>2022-05-03T20:23:03Z</cp:lastPrinted>
  <dcterms:created xsi:type="dcterms:W3CDTF">2005-07-07T20:06:41Z</dcterms:created>
  <dcterms:modified xsi:type="dcterms:W3CDTF">2024-04-30T04:16:10Z</dcterms:modified>
</cp:coreProperties>
</file>