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56" r:id="rId2"/>
    <p:sldId id="257" r:id="rId3"/>
    <p:sldId id="258" r:id="rId4"/>
    <p:sldId id="260" r:id="rId5"/>
    <p:sldId id="261" r:id="rId6"/>
    <p:sldId id="277" r:id="rId7"/>
    <p:sldId id="283" r:id="rId8"/>
    <p:sldId id="327" r:id="rId9"/>
    <p:sldId id="269" r:id="rId10"/>
    <p:sldId id="272" r:id="rId11"/>
    <p:sldId id="273" r:id="rId12"/>
    <p:sldId id="271" r:id="rId13"/>
    <p:sldId id="270" r:id="rId14"/>
    <p:sldId id="275" r:id="rId15"/>
    <p:sldId id="284" r:id="rId16"/>
    <p:sldId id="285" r:id="rId17"/>
    <p:sldId id="268" r:id="rId18"/>
    <p:sldId id="308" r:id="rId19"/>
    <p:sldId id="280" r:id="rId20"/>
    <p:sldId id="309" r:id="rId21"/>
    <p:sldId id="276" r:id="rId22"/>
    <p:sldId id="288" r:id="rId23"/>
    <p:sldId id="289" r:id="rId24"/>
    <p:sldId id="286" r:id="rId25"/>
    <p:sldId id="265" r:id="rId26"/>
    <p:sldId id="264" r:id="rId27"/>
    <p:sldId id="290" r:id="rId28"/>
    <p:sldId id="291" r:id="rId29"/>
    <p:sldId id="292" r:id="rId30"/>
    <p:sldId id="330" r:id="rId31"/>
    <p:sldId id="325" r:id="rId32"/>
    <p:sldId id="293" r:id="rId33"/>
    <p:sldId id="294" r:id="rId34"/>
    <p:sldId id="295" r:id="rId35"/>
    <p:sldId id="296" r:id="rId36"/>
    <p:sldId id="266" r:id="rId37"/>
    <p:sldId id="331" r:id="rId38"/>
    <p:sldId id="332" r:id="rId39"/>
    <p:sldId id="267" r:id="rId40"/>
    <p:sldId id="297" r:id="rId41"/>
    <p:sldId id="298" r:id="rId42"/>
    <p:sldId id="310" r:id="rId43"/>
    <p:sldId id="299" r:id="rId44"/>
    <p:sldId id="311" r:id="rId45"/>
    <p:sldId id="302" r:id="rId46"/>
    <p:sldId id="313" r:id="rId47"/>
    <p:sldId id="314" r:id="rId48"/>
    <p:sldId id="303" r:id="rId49"/>
    <p:sldId id="304" r:id="rId50"/>
    <p:sldId id="306" r:id="rId51"/>
    <p:sldId id="307" r:id="rId52"/>
    <p:sldId id="312" r:id="rId53"/>
    <p:sldId id="263" r:id="rId54"/>
    <p:sldId id="315" r:id="rId55"/>
    <p:sldId id="317" r:id="rId56"/>
    <p:sldId id="318" r:id="rId57"/>
    <p:sldId id="316" r:id="rId58"/>
    <p:sldId id="328" r:id="rId59"/>
    <p:sldId id="259" r:id="rId60"/>
    <p:sldId id="326" r:id="rId61"/>
    <p:sldId id="319" r:id="rId62"/>
    <p:sldId id="320" r:id="rId63"/>
    <p:sldId id="322" r:id="rId64"/>
    <p:sldId id="321" r:id="rId65"/>
    <p:sldId id="323" r:id="rId66"/>
    <p:sldId id="324"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1"/>
            <p14:sldId id="277"/>
            <p14:sldId id="283"/>
            <p14:sldId id="327"/>
            <p14:sldId id="269"/>
            <p14:sldId id="272"/>
            <p14:sldId id="273"/>
            <p14:sldId id="271"/>
            <p14:sldId id="270"/>
            <p14:sldId id="275"/>
            <p14:sldId id="284"/>
            <p14:sldId id="285"/>
            <p14:sldId id="268"/>
            <p14:sldId id="308"/>
            <p14:sldId id="280"/>
            <p14:sldId id="309"/>
            <p14:sldId id="276"/>
            <p14:sldId id="288"/>
            <p14:sldId id="289"/>
            <p14:sldId id="286"/>
          </p14:sldIdLst>
        </p14:section>
        <p14:section name="Section 2" id="{0386305E-48DF-4A52-AB20-42376A86CBBF}">
          <p14:sldIdLst>
            <p14:sldId id="265"/>
            <p14:sldId id="264"/>
            <p14:sldId id="290"/>
            <p14:sldId id="291"/>
            <p14:sldId id="292"/>
            <p14:sldId id="330"/>
            <p14:sldId id="325"/>
            <p14:sldId id="293"/>
            <p14:sldId id="294"/>
            <p14:sldId id="295"/>
            <p14:sldId id="296"/>
          </p14:sldIdLst>
        </p14:section>
        <p14:section name="Section 3" id="{827A5D3A-E915-483B-AC03-93F21696C528}">
          <p14:sldIdLst>
            <p14:sldId id="266"/>
            <p14:sldId id="331"/>
            <p14:sldId id="332"/>
            <p14:sldId id="267"/>
            <p14:sldId id="297"/>
            <p14:sldId id="298"/>
            <p14:sldId id="310"/>
            <p14:sldId id="299"/>
            <p14:sldId id="311"/>
            <p14:sldId id="302"/>
            <p14:sldId id="313"/>
            <p14:sldId id="314"/>
            <p14:sldId id="303"/>
            <p14:sldId id="304"/>
            <p14:sldId id="306"/>
            <p14:sldId id="307"/>
            <p14:sldId id="312"/>
          </p14:sldIdLst>
        </p14:section>
        <p14:section name="Section 4" id="{3E254B52-F8C0-431A-90A8-CC507EF54F7E}">
          <p14:sldIdLst>
            <p14:sldId id="263"/>
            <p14:sldId id="315"/>
            <p14:sldId id="317"/>
            <p14:sldId id="318"/>
            <p14:sldId id="316"/>
            <p14:sldId id="328"/>
          </p14:sldIdLst>
        </p14:section>
        <p14:section name="End" id="{7EBE2B09-AB6E-440A-AF9C-0F0F5C3BF444}">
          <p14:sldIdLst>
            <p14:sldId id="259"/>
          </p14:sldIdLst>
        </p14:section>
        <p14:section name="Mixed Populations" id="{3A60A84F-1E96-450D-8F30-1200FCCAA679}">
          <p14:sldIdLst>
            <p14:sldId id="326"/>
            <p14:sldId id="319"/>
            <p14:sldId id="320"/>
            <p14:sldId id="322"/>
            <p14:sldId id="321"/>
            <p14:sldId id="323"/>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0F2D"/>
    <a:srgbClr val="4D4D4D"/>
    <a:srgbClr val="4B2E83"/>
    <a:srgbClr val="C0000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82796" autoAdjust="0"/>
  </p:normalViewPr>
  <p:slideViewPr>
    <p:cSldViewPr snapToGrid="0">
      <p:cViewPr varScale="1">
        <p:scale>
          <a:sx n="134" d="100"/>
          <a:sy n="134" d="100"/>
        </p:scale>
        <p:origin x="1332" y="126"/>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4/23/2024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209229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talk more about the generalized Pareto distribution in Section 2.  If you’re uncomfortable with fitting this model and taking its parameter, imagine it is the same procedure as fitting a log-Pearson type III distribution and taking the skew out.  It’s like that but a different distribution with different parameters.</a:t>
            </a:r>
          </a:p>
          <a:p>
            <a:endParaRPr lang="en-US" dirty="0"/>
          </a:p>
          <a:p>
            <a:r>
              <a:rPr lang="en-US" dirty="0"/>
              <a:t>This plot is pretty subjective, as is the next one.  Here we are looking for the largest threshold value where the shape parameter is stable, creating a modestly flat spot in the plot.  Here the plot increases from a low threshold to about 10,000 </a:t>
            </a:r>
            <a:r>
              <a:rPr lang="en-US" dirty="0" err="1"/>
              <a:t>cfs</a:t>
            </a:r>
            <a:r>
              <a:rPr lang="en-US" dirty="0"/>
              <a:t>, and then is relatively flat until about 20,000 </a:t>
            </a:r>
            <a:r>
              <a:rPr lang="en-US" dirty="0" err="1"/>
              <a:t>cfs</a:t>
            </a:r>
            <a:r>
              <a:rPr lang="en-US" dirty="0"/>
              <a:t>, and then starts increasing by a lot.  Here I would choose a threshold of about 20,000 </a:t>
            </a:r>
            <a:r>
              <a:rPr lang="en-US" dirty="0" err="1"/>
              <a:t>cfs</a:t>
            </a:r>
            <a:r>
              <a:rPr lang="en-US" dirty="0"/>
              <a:t>.</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44583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of these plots are pretty subjective and don’t always produce easy to interpret results.  For this plot, find the (largest) threshold value where the linearity in mean excess stops, and that is your threshold.  Here it’s something like 28,000 </a:t>
            </a:r>
            <a:r>
              <a:rPr lang="en-US" dirty="0" err="1"/>
              <a:t>cfs</a:t>
            </a:r>
            <a:r>
              <a:rPr lang="en-US" dirty="0"/>
              <a:t>.</a:t>
            </a:r>
          </a:p>
          <a:p>
            <a:endParaRPr lang="en-US" dirty="0"/>
          </a:p>
          <a:p>
            <a:r>
              <a:rPr lang="en-US" dirty="0"/>
              <a:t>Increasing ME plot usually indicates a heavy tailed distribution (negative shape parameter for GPD)</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2011076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extremely quick rundown of what we’ve talked about this week so far.  For flood frequency analysis in the United States, your typical recipe looks like this.</a:t>
            </a:r>
          </a:p>
          <a:p>
            <a:endParaRPr lang="en-US" dirty="0"/>
          </a:p>
          <a:p>
            <a:r>
              <a:rPr lang="en-US" dirty="0"/>
              <a:t>First, your data are an annual maximum series.  We take block maxima based on water years at a gage site.  Other data may be involved but it is expected that historical or </a:t>
            </a:r>
            <a:r>
              <a:rPr lang="en-US" dirty="0" err="1"/>
              <a:t>paleoflood</a:t>
            </a:r>
            <a:r>
              <a:rPr lang="en-US" dirty="0"/>
              <a:t> records are annual maxima.</a:t>
            </a:r>
          </a:p>
          <a:p>
            <a:r>
              <a:rPr lang="en-US" dirty="0"/>
              <a:t>Next, you use the log-Pearson type III distribution as the model for the frequency of these events.</a:t>
            </a:r>
          </a:p>
          <a:p>
            <a:r>
              <a:rPr lang="en-US" dirty="0"/>
              <a:t>Finally, you estimate the parameters of the LP3 using a procedure called the expected moments algorithm.  This is a technique that lets you handle all kinds of non-standard data, such as censored observations, historical floods, </a:t>
            </a:r>
            <a:r>
              <a:rPr lang="en-US" dirty="0" err="1"/>
              <a:t>paleostage</a:t>
            </a:r>
            <a:r>
              <a:rPr lang="en-US" dirty="0"/>
              <a:t> indicators and non-exceedance bounds, etc.</a:t>
            </a:r>
          </a:p>
          <a:p>
            <a:r>
              <a:rPr lang="en-US" dirty="0"/>
              <a:t>In aggregate these tools make up the foundation of Bulletin 17C.</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472366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second bullet, we are conditioning – remember conditional probabilities with the Venn diagrams from earlier?  We restrict our universe such that we’re only considering events where the value is greater than the threshold x0.  That means the probability of se</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1471915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beginning of the class, we talked about two general kinds of probability distributions that represent how many outcomes our random variable can take on. For the most part we’ve discussed continuous distributions, where the value of the random variable can take on an uncountably infinite number of values. Here we have a discrete random variable (counts are the most common kind of discrete RV) which has finitely many, or “countably” infinitely many outcomes.</a:t>
            </a:r>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423532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know me, you know I like to talk about where these distributions get their names.  This is Simeon Denis Poisson, a French physicist and mathematician who contributed to a pretty wide collection of fields. He also independently arrived at a derivation of the famous Navier-Stokes equations (our hydraulics friends care about this) after Claude-Louis Navier’s original work.</a:t>
            </a:r>
          </a:p>
          <a:p>
            <a:endParaRPr lang="en-US" dirty="0"/>
          </a:p>
          <a:p>
            <a:r>
              <a:rPr lang="en-US" dirty="0"/>
              <a:t>If you can’t say the name of the distribution or the scientist, you can just call it the fish distribution </a:t>
            </a:r>
            <a:r>
              <a:rPr lang="en-US" dirty="0">
                <a:sym typeface="Wingdings" panose="05000000000000000000" pitchFamily="2" charset="2"/>
              </a:rPr>
              <a:t></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254545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 was in a graduate probability theory class</a:t>
            </a:r>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376401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Pareto is so hipster he was hipster before it was cool.  Pareto was a civil engineer and later an economist whose most famous contribution is the 80-20 distribution of income that applies to many other power law situations.</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220956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yellow circle is where we get our first event that is in the PDS but not in the AMS – a secondary peak.  These only become more likely and possible as we get lower and lower flow events, causing the divergence between the two.</a:t>
            </a:r>
          </a:p>
          <a:p>
            <a:r>
              <a:rPr lang="en-US" dirty="0"/>
              <a:t>The lower right circle is the 1-year event.  It’s not possible in an AMS, but it is in a PDS – and it’s the event you expect to exceed at least once per year (or 100 times in 100 years).</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4066830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Values above that threshold are high flow events that you’d consider a representative sample of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1905316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looking at the PDS events without the AMS, and we’ve rescaled the x-axis and flipped it.  The higher yellow circle is the 1-year event again (100 events in 100 years on average), and the lower one is 200 events in 100 years, a magnitude you expect to see exceeded twice per year on average.</a:t>
            </a:r>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750108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Anyone know which USACE District this is in?</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2067623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AMS has some small peaks that might not really be considered floods, and there are some independent large events that are not annual maxima.</a:t>
            </a:r>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2035541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51</a:t>
            </a:fld>
            <a:endParaRPr lang="en-US"/>
          </a:p>
        </p:txBody>
      </p:sp>
    </p:spTree>
    <p:extLst>
      <p:ext uri="{BB962C8B-B14F-4D97-AF65-F5344CB8AC3E}">
        <p14:creationId xmlns:p14="http://schemas.microsoft.com/office/powerpoint/2010/main" val="11142135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52</a:t>
            </a:fld>
            <a:endParaRPr lang="en-US"/>
          </a:p>
        </p:txBody>
      </p:sp>
    </p:spTree>
    <p:extLst>
      <p:ext uri="{BB962C8B-B14F-4D97-AF65-F5344CB8AC3E}">
        <p14:creationId xmlns:p14="http://schemas.microsoft.com/office/powerpoint/2010/main" val="1989119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case is very strong for precipitation analysis because it’s very easy to delineate discrete events, in comparison with streamflow.  There are also many storm events per year that we would naturally consider for a PDS, compared to not as many events we would consider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53</a:t>
            </a:fld>
            <a:endParaRPr lang="en-US"/>
          </a:p>
        </p:txBody>
      </p:sp>
    </p:spTree>
    <p:extLst>
      <p:ext uri="{BB962C8B-B14F-4D97-AF65-F5344CB8AC3E}">
        <p14:creationId xmlns:p14="http://schemas.microsoft.com/office/powerpoint/2010/main" val="9125340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coincidence of the PDS from instantaneous peaks with the corresponding daily average values.  One downside to daily average is that these are calendar day averages, which means events can be split across a couple days resulting in a low average (like that one in the lower right.)</a:t>
            </a:r>
          </a:p>
          <a:p>
            <a:endParaRPr lang="en-US" dirty="0"/>
          </a:p>
          <a:p>
            <a:r>
              <a:rPr lang="en-US" dirty="0"/>
              <a:t>In this situation I’d be more inclined to use the average ratio than trying to use regression because of that bad outlier.  (Yikes factor is off the charts on this regression)</a:t>
            </a:r>
          </a:p>
        </p:txBody>
      </p:sp>
      <p:sp>
        <p:nvSpPr>
          <p:cNvPr id="4" name="Slide Number Placeholder 3"/>
          <p:cNvSpPr>
            <a:spLocks noGrp="1"/>
          </p:cNvSpPr>
          <p:nvPr>
            <p:ph type="sldNum" sz="quarter" idx="5"/>
          </p:nvPr>
        </p:nvSpPr>
        <p:spPr/>
        <p:txBody>
          <a:bodyPr/>
          <a:lstStyle/>
          <a:p>
            <a:fld id="{78AF3204-0D06-4E77-ABDE-F4433C802620}" type="slidenum">
              <a:rPr lang="en-US" smtClean="0"/>
              <a:t>56</a:t>
            </a:fld>
            <a:endParaRPr lang="en-US"/>
          </a:p>
        </p:txBody>
      </p:sp>
    </p:spTree>
    <p:extLst>
      <p:ext uri="{BB962C8B-B14F-4D97-AF65-F5344CB8AC3E}">
        <p14:creationId xmlns:p14="http://schemas.microsoft.com/office/powerpoint/2010/main" val="1101928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size of the PDS circle is dependent on how high of a threshold you choose.  Potentially, if you choose a low enough threshold, the red circle engulfs the purple one (all the AMS events are in the PDS).</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2954884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points above the line in purple are both in the AMS and PDS. Any points in red are in the PDS, but not the AMS. Any purple points below the line are not in the PDS.</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751135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Remembering the mixed population lecture/workshop we saw the consequence of failing to handle a mixture – our estimates for frequency events over a range of probabilities were low.</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1243095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Independence is the hard part about using peaks over threshold – it’s up to you to determine how to ensure the peaks you get are independent of one another.</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151944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only want to keep the largest peak of a cluster of peaks (the process is sometimes called </a:t>
            </a:r>
            <a:r>
              <a:rPr lang="en-US" i="1" dirty="0" err="1"/>
              <a:t>declustering</a:t>
            </a:r>
            <a:r>
              <a:rPr lang="en-US" i="0" dirty="0"/>
              <a:t>)</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3539038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523756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20</a:t>
            </a:fld>
            <a:endParaRPr lang="en-US"/>
          </a:p>
        </p:txBody>
      </p:sp>
    </p:spTree>
    <p:extLst>
      <p:ext uri="{BB962C8B-B14F-4D97-AF65-F5344CB8AC3E}">
        <p14:creationId xmlns:p14="http://schemas.microsoft.com/office/powerpoint/2010/main" val="261899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3D0193CB-D4BF-4C84-BFAB-A7962F09103E}" type="datetime1">
              <a:rPr lang="en-US" smtClean="0"/>
              <a:t>4/23/2024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B6C44F4D-C07B-49E9-BE17-AE5BCBA773E8}" type="datetime1">
              <a:rPr lang="en-US" smtClean="0"/>
              <a:t>4/23/2024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C5FD72F0-A099-459C-89C5-8959BA3FACB2}" type="datetime1">
              <a:rPr lang="en-US" smtClean="0"/>
              <a:t>4/23/2024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26C9B266-73B5-4EA9-AD2D-0497595394BB}" type="datetime1">
              <a:rPr lang="en-US" smtClean="0"/>
              <a:t>4/23/2024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784D2050-D3B4-4EB1-B3E8-6EA55FD47AF5}" type="datetime1">
              <a:rPr lang="en-US" smtClean="0"/>
              <a:t>4/23/2024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1B961F71-E281-47C0-86C7-D58913B11965}" type="datetime1">
              <a:rPr lang="en-US" smtClean="0"/>
              <a:t>4/23/2024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B6983939-EDD0-4415-82A2-BC5CA6D51014}" type="datetime1">
              <a:rPr lang="en-US" smtClean="0"/>
              <a:t>4/23/2024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AC6F7AAA-F402-4E91-9208-C86C29AB55C0}" type="datetime1">
              <a:rPr lang="en-US" smtClean="0"/>
              <a:t>4/23/2024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DB2FD9DB-5A21-4FC0-88DB-5D1ECB1EA322}" type="datetime1">
              <a:rPr lang="en-US" smtClean="0"/>
              <a:t>4/23/2024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F21DC5D6-CD8E-4B82-99A3-C55D4572B8F7}" type="datetime1">
              <a:rPr lang="en-US" smtClean="0"/>
              <a:t>4/23/2024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9C5DDB2B-DACC-4AE2-A5FF-9843FDC93AC9}" type="datetime1">
              <a:rPr lang="en-US" smtClean="0"/>
              <a:t>4/23/2024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C3CEBDC1-D560-4D48-A3D1-61F869D35664}" type="datetime1">
              <a:rPr lang="en-US" smtClean="0"/>
              <a:t>4/23/2024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0.png"/></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260.png"/></Relationships>
</file>

<file path=ppt/slides/_rels/slide49.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3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70.png"/></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Partial Duration Series and Peaks Over Threshold</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Flood Frequency Analysis PROSPECT</a:t>
            </a:r>
          </a:p>
          <a:p>
            <a:r>
              <a:rPr lang="en-US" sz="2000" dirty="0"/>
              <a:t>May 2024</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
        <p:nvSpPr>
          <p:cNvPr id="4" name="Slide Number Placeholder 3">
            <a:extLst>
              <a:ext uri="{FF2B5EF4-FFF2-40B4-BE49-F238E27FC236}">
                <a16:creationId xmlns:a16="http://schemas.microsoft.com/office/drawing/2014/main" id="{D2B2B8B5-ACF7-472A-CEEC-6FDFEFAC1A9A}"/>
              </a:ext>
            </a:extLst>
          </p:cNvPr>
          <p:cNvSpPr>
            <a:spLocks noGrp="1"/>
          </p:cNvSpPr>
          <p:nvPr>
            <p:ph type="sldNum" sz="quarter" idx="12"/>
          </p:nvPr>
        </p:nvSpPr>
        <p:spPr/>
        <p:txBody>
          <a:bodyPr/>
          <a:lstStyle/>
          <a:p>
            <a:fld id="{5F6E19EC-C981-4348-A588-FAD292F64A47}" type="slidenum">
              <a:rPr lang="en-US" smtClean="0"/>
              <a:t>1</a:t>
            </a:fld>
            <a:endParaRPr lang="en-US"/>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62DF-3247-45E3-9FBD-7C1A373A01CF}"/>
              </a:ext>
            </a:extLst>
          </p:cNvPr>
          <p:cNvSpPr>
            <a:spLocks noGrp="1"/>
          </p:cNvSpPr>
          <p:nvPr>
            <p:ph type="title"/>
          </p:nvPr>
        </p:nvSpPr>
        <p:spPr/>
        <p:txBody>
          <a:bodyPr/>
          <a:lstStyle/>
          <a:p>
            <a:r>
              <a:rPr lang="en-US" dirty="0"/>
              <a:t>Representative Sample</a:t>
            </a:r>
          </a:p>
        </p:txBody>
      </p:sp>
      <p:sp>
        <p:nvSpPr>
          <p:cNvPr id="3" name="Content Placeholder 2">
            <a:extLst>
              <a:ext uri="{FF2B5EF4-FFF2-40B4-BE49-F238E27FC236}">
                <a16:creationId xmlns:a16="http://schemas.microsoft.com/office/drawing/2014/main" id="{8B46D43E-B04C-4932-B693-5CD1E2D29D1E}"/>
              </a:ext>
            </a:extLst>
          </p:cNvPr>
          <p:cNvSpPr>
            <a:spLocks noGrp="1"/>
          </p:cNvSpPr>
          <p:nvPr>
            <p:ph idx="1"/>
          </p:nvPr>
        </p:nvSpPr>
        <p:spPr/>
        <p:txBody>
          <a:bodyPr/>
          <a:lstStyle/>
          <a:p>
            <a:r>
              <a:rPr lang="en-US" dirty="0"/>
              <a:t>High threshold ensures sample made only of floods, but:</a:t>
            </a:r>
          </a:p>
          <a:p>
            <a:pPr lvl="1"/>
            <a:r>
              <a:rPr lang="en-US" sz="2800" dirty="0"/>
              <a:t>Too high of a threshold limits sample size</a:t>
            </a:r>
            <a:endParaRPr lang="en-US" dirty="0"/>
          </a:p>
          <a:p>
            <a:endParaRPr lang="en-US" dirty="0"/>
          </a:p>
          <a:p>
            <a:r>
              <a:rPr lang="en-US" dirty="0"/>
              <a:t>Assumption violation: we build an unrepresentative model</a:t>
            </a:r>
          </a:p>
        </p:txBody>
      </p:sp>
      <p:sp>
        <p:nvSpPr>
          <p:cNvPr id="4" name="Slide Number Placeholder 3">
            <a:extLst>
              <a:ext uri="{FF2B5EF4-FFF2-40B4-BE49-F238E27FC236}">
                <a16:creationId xmlns:a16="http://schemas.microsoft.com/office/drawing/2014/main" id="{B05A4912-5EA0-1939-6068-DEE3A48FFBE6}"/>
              </a:ext>
            </a:extLst>
          </p:cNvPr>
          <p:cNvSpPr>
            <a:spLocks noGrp="1"/>
          </p:cNvSpPr>
          <p:nvPr>
            <p:ph type="sldNum" sz="quarter" idx="12"/>
          </p:nvPr>
        </p:nvSpPr>
        <p:spPr/>
        <p:txBody>
          <a:bodyPr/>
          <a:lstStyle/>
          <a:p>
            <a:fld id="{5F6E19EC-C981-4348-A588-FAD292F64A47}" type="slidenum">
              <a:rPr lang="en-US" smtClean="0"/>
              <a:t>10</a:t>
            </a:fld>
            <a:endParaRPr lang="en-US"/>
          </a:p>
        </p:txBody>
      </p:sp>
    </p:spTree>
    <p:extLst>
      <p:ext uri="{BB962C8B-B14F-4D97-AF65-F5344CB8AC3E}">
        <p14:creationId xmlns:p14="http://schemas.microsoft.com/office/powerpoint/2010/main" val="2179888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1B2D5-FDC9-4235-B144-CB23C51DA36E}"/>
              </a:ext>
            </a:extLst>
          </p:cNvPr>
          <p:cNvSpPr>
            <a:spLocks noGrp="1"/>
          </p:cNvSpPr>
          <p:nvPr>
            <p:ph type="title"/>
          </p:nvPr>
        </p:nvSpPr>
        <p:spPr/>
        <p:txBody>
          <a:bodyPr/>
          <a:lstStyle/>
          <a:p>
            <a:r>
              <a:rPr lang="en-US" dirty="0"/>
              <a:t>Identical Distribution</a:t>
            </a:r>
          </a:p>
        </p:txBody>
      </p:sp>
      <p:sp>
        <p:nvSpPr>
          <p:cNvPr id="3" name="Content Placeholder 2">
            <a:extLst>
              <a:ext uri="{FF2B5EF4-FFF2-40B4-BE49-F238E27FC236}">
                <a16:creationId xmlns:a16="http://schemas.microsoft.com/office/drawing/2014/main" id="{099DE0C9-1932-4A16-860B-BCD9B6D1BC31}"/>
              </a:ext>
            </a:extLst>
          </p:cNvPr>
          <p:cNvSpPr>
            <a:spLocks noGrp="1"/>
          </p:cNvSpPr>
          <p:nvPr>
            <p:ph idx="1"/>
          </p:nvPr>
        </p:nvSpPr>
        <p:spPr/>
        <p:txBody>
          <a:bodyPr/>
          <a:lstStyle/>
          <a:p>
            <a:r>
              <a:rPr lang="en-US" dirty="0"/>
              <a:t>High threshold ensures sample made only of floods</a:t>
            </a:r>
          </a:p>
          <a:p>
            <a:r>
              <a:rPr lang="en-US" dirty="0"/>
              <a:t>May still be a mixture of flood-generating mechanisms</a:t>
            </a:r>
          </a:p>
          <a:p>
            <a:endParaRPr lang="en-US" dirty="0"/>
          </a:p>
          <a:p>
            <a:r>
              <a:rPr lang="en-US" dirty="0"/>
              <a:t>Assumption violation: population model misrepresents extremes</a:t>
            </a:r>
          </a:p>
        </p:txBody>
      </p:sp>
      <p:sp>
        <p:nvSpPr>
          <p:cNvPr id="4" name="Slide Number Placeholder 3">
            <a:extLst>
              <a:ext uri="{FF2B5EF4-FFF2-40B4-BE49-F238E27FC236}">
                <a16:creationId xmlns:a16="http://schemas.microsoft.com/office/drawing/2014/main" id="{30D06FA9-6FA1-F2A6-8048-860CC6391C1F}"/>
              </a:ext>
            </a:extLst>
          </p:cNvPr>
          <p:cNvSpPr>
            <a:spLocks noGrp="1"/>
          </p:cNvSpPr>
          <p:nvPr>
            <p:ph type="sldNum" sz="quarter" idx="12"/>
          </p:nvPr>
        </p:nvSpPr>
        <p:spPr/>
        <p:txBody>
          <a:bodyPr/>
          <a:lstStyle/>
          <a:p>
            <a:fld id="{5F6E19EC-C981-4348-A588-FAD292F64A47}" type="slidenum">
              <a:rPr lang="en-US" smtClean="0"/>
              <a:t>11</a:t>
            </a:fld>
            <a:endParaRPr lang="en-US"/>
          </a:p>
        </p:txBody>
      </p:sp>
    </p:spTree>
    <p:extLst>
      <p:ext uri="{BB962C8B-B14F-4D97-AF65-F5344CB8AC3E}">
        <p14:creationId xmlns:p14="http://schemas.microsoft.com/office/powerpoint/2010/main" val="2285770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1AAE8-1544-444B-B1D9-75EC6C1E5D95}"/>
              </a:ext>
            </a:extLst>
          </p:cNvPr>
          <p:cNvSpPr>
            <a:spLocks noGrp="1"/>
          </p:cNvSpPr>
          <p:nvPr>
            <p:ph type="title"/>
          </p:nvPr>
        </p:nvSpPr>
        <p:spPr/>
        <p:txBody>
          <a:bodyPr/>
          <a:lstStyle/>
          <a:p>
            <a:r>
              <a:rPr lang="en-US" dirty="0"/>
              <a:t>Independence</a:t>
            </a:r>
          </a:p>
        </p:txBody>
      </p:sp>
      <p:sp>
        <p:nvSpPr>
          <p:cNvPr id="3" name="Content Placeholder 2">
            <a:extLst>
              <a:ext uri="{FF2B5EF4-FFF2-40B4-BE49-F238E27FC236}">
                <a16:creationId xmlns:a16="http://schemas.microsoft.com/office/drawing/2014/main" id="{D1093862-2AAF-492A-BFC8-011836F21484}"/>
              </a:ext>
            </a:extLst>
          </p:cNvPr>
          <p:cNvSpPr>
            <a:spLocks noGrp="1"/>
          </p:cNvSpPr>
          <p:nvPr>
            <p:ph idx="1"/>
          </p:nvPr>
        </p:nvSpPr>
        <p:spPr/>
        <p:txBody>
          <a:bodyPr/>
          <a:lstStyle/>
          <a:p>
            <a:r>
              <a:rPr lang="en-US" dirty="0"/>
              <a:t>Floods you keep should be independent of others</a:t>
            </a:r>
          </a:p>
          <a:p>
            <a:r>
              <a:rPr lang="en-US" dirty="0"/>
              <a:t>Enough time passes between floods</a:t>
            </a:r>
          </a:p>
          <a:p>
            <a:r>
              <a:rPr lang="en-US" dirty="0"/>
              <a:t>Hydrograph sufficiently recedes between floods</a:t>
            </a:r>
          </a:p>
          <a:p>
            <a:endParaRPr lang="en-US" dirty="0"/>
          </a:p>
          <a:p>
            <a:r>
              <a:rPr lang="en-US" dirty="0"/>
              <a:t>Assumption violation: we think large floods happen more often than they actually do</a:t>
            </a:r>
          </a:p>
        </p:txBody>
      </p:sp>
      <p:sp>
        <p:nvSpPr>
          <p:cNvPr id="4" name="Slide Number Placeholder 3">
            <a:extLst>
              <a:ext uri="{FF2B5EF4-FFF2-40B4-BE49-F238E27FC236}">
                <a16:creationId xmlns:a16="http://schemas.microsoft.com/office/drawing/2014/main" id="{031A931F-F889-2AC1-A3E8-B431935DFE4E}"/>
              </a:ext>
            </a:extLst>
          </p:cNvPr>
          <p:cNvSpPr>
            <a:spLocks noGrp="1"/>
          </p:cNvSpPr>
          <p:nvPr>
            <p:ph type="sldNum" sz="quarter" idx="12"/>
          </p:nvPr>
        </p:nvSpPr>
        <p:spPr/>
        <p:txBody>
          <a:bodyPr/>
          <a:lstStyle/>
          <a:p>
            <a:fld id="{5F6E19EC-C981-4348-A588-FAD292F64A47}" type="slidenum">
              <a:rPr lang="en-US" smtClean="0"/>
              <a:t>12</a:t>
            </a:fld>
            <a:endParaRPr lang="en-US"/>
          </a:p>
        </p:txBody>
      </p:sp>
    </p:spTree>
    <p:extLst>
      <p:ext uri="{BB962C8B-B14F-4D97-AF65-F5344CB8AC3E}">
        <p14:creationId xmlns:p14="http://schemas.microsoft.com/office/powerpoint/2010/main" val="1820038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1E284-7CD5-4C61-B46E-5A20B7CA9658}"/>
              </a:ext>
            </a:extLst>
          </p:cNvPr>
          <p:cNvSpPr>
            <a:spLocks noGrp="1"/>
          </p:cNvSpPr>
          <p:nvPr>
            <p:ph type="title"/>
          </p:nvPr>
        </p:nvSpPr>
        <p:spPr/>
        <p:txBody>
          <a:bodyPr/>
          <a:lstStyle/>
          <a:p>
            <a:r>
              <a:rPr lang="en-US" dirty="0"/>
              <a:t>Independence</a:t>
            </a:r>
          </a:p>
        </p:txBody>
      </p:sp>
      <p:pic>
        <p:nvPicPr>
          <p:cNvPr id="5" name="Content Placeholder 4" descr="A close up of a map&#10;&#10;Description automatically generated">
            <a:extLst>
              <a:ext uri="{FF2B5EF4-FFF2-40B4-BE49-F238E27FC236}">
                <a16:creationId xmlns:a16="http://schemas.microsoft.com/office/drawing/2014/main" id="{9FF20893-C6DD-48D9-8121-97B7F355A9F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29467" y="1366858"/>
            <a:ext cx="6333066" cy="5491142"/>
          </a:xfrm>
        </p:spPr>
      </p:pic>
      <p:sp>
        <p:nvSpPr>
          <p:cNvPr id="6" name="TextBox 5">
            <a:extLst>
              <a:ext uri="{FF2B5EF4-FFF2-40B4-BE49-F238E27FC236}">
                <a16:creationId xmlns:a16="http://schemas.microsoft.com/office/drawing/2014/main" id="{948CB21C-8E24-4396-884D-A8F2522592FE}"/>
              </a:ext>
            </a:extLst>
          </p:cNvPr>
          <p:cNvSpPr txBox="1"/>
          <p:nvPr/>
        </p:nvSpPr>
        <p:spPr>
          <a:xfrm>
            <a:off x="8020225" y="1915905"/>
            <a:ext cx="2889956" cy="338554"/>
          </a:xfrm>
          <a:prstGeom prst="rect">
            <a:avLst/>
          </a:prstGeom>
          <a:solidFill>
            <a:schemeClr val="bg1"/>
          </a:solidFill>
          <a:ln>
            <a:solidFill>
              <a:schemeClr val="tx1"/>
            </a:solidFill>
          </a:ln>
        </p:spPr>
        <p:txBody>
          <a:bodyPr wrap="square" rtlCol="0">
            <a:spAutoFit/>
          </a:bodyPr>
          <a:lstStyle/>
          <a:p>
            <a:pPr algn="ctr"/>
            <a:r>
              <a:rPr lang="en-US" sz="1600" dirty="0">
                <a:latin typeface="Lato" panose="020F0502020204030203" pitchFamily="34" charset="0"/>
              </a:rPr>
              <a:t>Van </a:t>
            </a:r>
            <a:r>
              <a:rPr lang="en-US" sz="1600" dirty="0" err="1">
                <a:latin typeface="Lato" panose="020F0502020204030203" pitchFamily="34" charset="0"/>
              </a:rPr>
              <a:t>Campenhout</a:t>
            </a:r>
            <a:r>
              <a:rPr lang="en-US" sz="1600" dirty="0">
                <a:latin typeface="Lato" panose="020F0502020204030203" pitchFamily="34" charset="0"/>
              </a:rPr>
              <a:t>, et al. (2020)</a:t>
            </a:r>
          </a:p>
        </p:txBody>
      </p:sp>
      <p:sp>
        <p:nvSpPr>
          <p:cNvPr id="3" name="Slide Number Placeholder 2">
            <a:extLst>
              <a:ext uri="{FF2B5EF4-FFF2-40B4-BE49-F238E27FC236}">
                <a16:creationId xmlns:a16="http://schemas.microsoft.com/office/drawing/2014/main" id="{BC489609-F845-88C1-9CE2-DD8B62EF1FC2}"/>
              </a:ext>
            </a:extLst>
          </p:cNvPr>
          <p:cNvSpPr>
            <a:spLocks noGrp="1"/>
          </p:cNvSpPr>
          <p:nvPr>
            <p:ph type="sldNum" sz="quarter" idx="12"/>
          </p:nvPr>
        </p:nvSpPr>
        <p:spPr/>
        <p:txBody>
          <a:bodyPr/>
          <a:lstStyle/>
          <a:p>
            <a:fld id="{5F6E19EC-C981-4348-A588-FAD292F64A47}" type="slidenum">
              <a:rPr lang="en-US" smtClean="0"/>
              <a:t>13</a:t>
            </a:fld>
            <a:endParaRPr lang="en-US"/>
          </a:p>
        </p:txBody>
      </p:sp>
    </p:spTree>
    <p:extLst>
      <p:ext uri="{BB962C8B-B14F-4D97-AF65-F5344CB8AC3E}">
        <p14:creationId xmlns:p14="http://schemas.microsoft.com/office/powerpoint/2010/main" val="808267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AE865-FE3B-4957-B805-4C66793400BE}"/>
              </a:ext>
            </a:extLst>
          </p:cNvPr>
          <p:cNvSpPr>
            <a:spLocks noGrp="1"/>
          </p:cNvSpPr>
          <p:nvPr>
            <p:ph type="title"/>
          </p:nvPr>
        </p:nvSpPr>
        <p:spPr/>
        <p:txBody>
          <a:bodyPr/>
          <a:lstStyle/>
          <a:p>
            <a:r>
              <a:rPr lang="en-US" dirty="0"/>
              <a:t>Filtering Peaks in HEC-SSP</a:t>
            </a:r>
          </a:p>
        </p:txBody>
      </p:sp>
      <p:sp>
        <p:nvSpPr>
          <p:cNvPr id="3" name="Content Placeholder 2">
            <a:extLst>
              <a:ext uri="{FF2B5EF4-FFF2-40B4-BE49-F238E27FC236}">
                <a16:creationId xmlns:a16="http://schemas.microsoft.com/office/drawing/2014/main" id="{9C8D9ACF-93F4-4B16-8319-930F3687C731}"/>
              </a:ext>
            </a:extLst>
          </p:cNvPr>
          <p:cNvSpPr>
            <a:spLocks noGrp="1"/>
          </p:cNvSpPr>
          <p:nvPr>
            <p:ph idx="1"/>
          </p:nvPr>
        </p:nvSpPr>
        <p:spPr/>
        <p:txBody>
          <a:bodyPr/>
          <a:lstStyle/>
          <a:p>
            <a:r>
              <a:rPr lang="en-US" dirty="0"/>
              <a:t>Threshold</a:t>
            </a:r>
          </a:p>
          <a:p>
            <a:r>
              <a:rPr lang="en-US" dirty="0"/>
              <a:t>Time between peaks</a:t>
            </a:r>
          </a:p>
          <a:p>
            <a:r>
              <a:rPr lang="en-US" dirty="0"/>
              <a:t>Magnitude difference</a:t>
            </a:r>
          </a:p>
          <a:p>
            <a:pPr lvl="1"/>
            <a:r>
              <a:rPr lang="en-US" dirty="0"/>
              <a:t>Recede below a threshold</a:t>
            </a:r>
          </a:p>
          <a:p>
            <a:pPr lvl="1"/>
            <a:r>
              <a:rPr lang="en-US" dirty="0"/>
              <a:t>Recede by x </a:t>
            </a:r>
            <a:r>
              <a:rPr lang="en-US" dirty="0" err="1"/>
              <a:t>cfs</a:t>
            </a:r>
            <a:endParaRPr lang="en-US" dirty="0"/>
          </a:p>
          <a:p>
            <a:pPr lvl="1"/>
            <a:r>
              <a:rPr lang="en-US" dirty="0"/>
              <a:t>Recede by y% of peak</a:t>
            </a:r>
          </a:p>
        </p:txBody>
      </p:sp>
      <p:pic>
        <p:nvPicPr>
          <p:cNvPr id="4" name="Picture 3">
            <a:extLst>
              <a:ext uri="{FF2B5EF4-FFF2-40B4-BE49-F238E27FC236}">
                <a16:creationId xmlns:a16="http://schemas.microsoft.com/office/drawing/2014/main" id="{77BC29DC-560E-4A92-BE2D-473F80EA0178}"/>
              </a:ext>
            </a:extLst>
          </p:cNvPr>
          <p:cNvPicPr>
            <a:picLocks noChangeAspect="1"/>
          </p:cNvPicPr>
          <p:nvPr/>
        </p:nvPicPr>
        <p:blipFill>
          <a:blip r:embed="rId2"/>
          <a:stretch>
            <a:fillRect/>
          </a:stretch>
        </p:blipFill>
        <p:spPr>
          <a:xfrm>
            <a:off x="7140674" y="1653675"/>
            <a:ext cx="4390476" cy="4695238"/>
          </a:xfrm>
          <a:prstGeom prst="rect">
            <a:avLst/>
          </a:prstGeom>
        </p:spPr>
      </p:pic>
      <p:sp>
        <p:nvSpPr>
          <p:cNvPr id="5" name="Slide Number Placeholder 4">
            <a:extLst>
              <a:ext uri="{FF2B5EF4-FFF2-40B4-BE49-F238E27FC236}">
                <a16:creationId xmlns:a16="http://schemas.microsoft.com/office/drawing/2014/main" id="{6F9254B9-404A-7E43-9809-D9F910D553C5}"/>
              </a:ext>
            </a:extLst>
          </p:cNvPr>
          <p:cNvSpPr>
            <a:spLocks noGrp="1"/>
          </p:cNvSpPr>
          <p:nvPr>
            <p:ph type="sldNum" sz="quarter" idx="12"/>
          </p:nvPr>
        </p:nvSpPr>
        <p:spPr/>
        <p:txBody>
          <a:bodyPr/>
          <a:lstStyle/>
          <a:p>
            <a:fld id="{5F6E19EC-C981-4348-A588-FAD292F64A47}" type="slidenum">
              <a:rPr lang="en-US" smtClean="0"/>
              <a:t>14</a:t>
            </a:fld>
            <a:endParaRPr lang="en-US"/>
          </a:p>
        </p:txBody>
      </p:sp>
    </p:spTree>
    <p:extLst>
      <p:ext uri="{BB962C8B-B14F-4D97-AF65-F5344CB8AC3E}">
        <p14:creationId xmlns:p14="http://schemas.microsoft.com/office/powerpoint/2010/main" val="270614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3B20F-3104-4D6F-BB2B-BD349ED847B6}"/>
              </a:ext>
            </a:extLst>
          </p:cNvPr>
          <p:cNvSpPr>
            <a:spLocks noGrp="1"/>
          </p:cNvSpPr>
          <p:nvPr>
            <p:ph type="title"/>
          </p:nvPr>
        </p:nvSpPr>
        <p:spPr/>
        <p:txBody>
          <a:bodyPr/>
          <a:lstStyle/>
          <a:p>
            <a:r>
              <a:rPr lang="en-US" dirty="0"/>
              <a:t>Filtering Peaks</a:t>
            </a:r>
          </a:p>
        </p:txBody>
      </p:sp>
      <p:pic>
        <p:nvPicPr>
          <p:cNvPr id="5" name="Content Placeholder 4" descr="A close up of a map&#10;&#10;Description automatically generated">
            <a:extLst>
              <a:ext uri="{FF2B5EF4-FFF2-40B4-BE49-F238E27FC236}">
                <a16:creationId xmlns:a16="http://schemas.microsoft.com/office/drawing/2014/main" id="{B4FB0823-9D00-497D-8776-17C5D8FB790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7955" y="1690688"/>
            <a:ext cx="5916089" cy="4995809"/>
          </a:xfrm>
        </p:spPr>
      </p:pic>
      <p:sp>
        <p:nvSpPr>
          <p:cNvPr id="3" name="Slide Number Placeholder 2">
            <a:extLst>
              <a:ext uri="{FF2B5EF4-FFF2-40B4-BE49-F238E27FC236}">
                <a16:creationId xmlns:a16="http://schemas.microsoft.com/office/drawing/2014/main" id="{CD94620B-A8D6-DB47-72AA-3FF569D533F8}"/>
              </a:ext>
            </a:extLst>
          </p:cNvPr>
          <p:cNvSpPr>
            <a:spLocks noGrp="1"/>
          </p:cNvSpPr>
          <p:nvPr>
            <p:ph type="sldNum" sz="quarter" idx="12"/>
          </p:nvPr>
        </p:nvSpPr>
        <p:spPr/>
        <p:txBody>
          <a:bodyPr/>
          <a:lstStyle/>
          <a:p>
            <a:fld id="{5F6E19EC-C981-4348-A588-FAD292F64A47}" type="slidenum">
              <a:rPr lang="en-US" smtClean="0"/>
              <a:t>15</a:t>
            </a:fld>
            <a:endParaRPr lang="en-US"/>
          </a:p>
        </p:txBody>
      </p:sp>
    </p:spTree>
    <p:extLst>
      <p:ext uri="{BB962C8B-B14F-4D97-AF65-F5344CB8AC3E}">
        <p14:creationId xmlns:p14="http://schemas.microsoft.com/office/powerpoint/2010/main" val="1584711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D2451-5DD5-40A7-8E51-C52B6E14D2DE}"/>
              </a:ext>
            </a:extLst>
          </p:cNvPr>
          <p:cNvSpPr>
            <a:spLocks noGrp="1"/>
          </p:cNvSpPr>
          <p:nvPr>
            <p:ph type="title"/>
          </p:nvPr>
        </p:nvSpPr>
        <p:spPr/>
        <p:txBody>
          <a:bodyPr/>
          <a:lstStyle/>
          <a:p>
            <a:r>
              <a:rPr lang="en-US" dirty="0"/>
              <a:t>Filtering Peaks</a:t>
            </a:r>
          </a:p>
        </p:txBody>
      </p:sp>
      <p:pic>
        <p:nvPicPr>
          <p:cNvPr id="5" name="Content Placeholder 4" descr="A screenshot of a cell phone&#10;&#10;Description automatically generated">
            <a:extLst>
              <a:ext uri="{FF2B5EF4-FFF2-40B4-BE49-F238E27FC236}">
                <a16:creationId xmlns:a16="http://schemas.microsoft.com/office/drawing/2014/main" id="{F3EF0000-69A6-4353-B398-203877CB9A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96880"/>
            <a:ext cx="3931920" cy="3310860"/>
          </a:xfrm>
        </p:spPr>
      </p:pic>
      <p:pic>
        <p:nvPicPr>
          <p:cNvPr id="7" name="Picture 6" descr="A screenshot of a cell phone&#10;&#10;Description automatically generated">
            <a:extLst>
              <a:ext uri="{FF2B5EF4-FFF2-40B4-BE49-F238E27FC236}">
                <a16:creationId xmlns:a16="http://schemas.microsoft.com/office/drawing/2014/main" id="{0159AE7F-7222-4705-942A-3A5FF8404B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0040" y="1896880"/>
            <a:ext cx="3931920" cy="3310860"/>
          </a:xfrm>
          <a:prstGeom prst="rect">
            <a:avLst/>
          </a:prstGeom>
        </p:spPr>
      </p:pic>
      <p:pic>
        <p:nvPicPr>
          <p:cNvPr id="9" name="Picture 8" descr="A screenshot of text&#10;&#10;Description automatically generated">
            <a:extLst>
              <a:ext uri="{FF2B5EF4-FFF2-40B4-BE49-F238E27FC236}">
                <a16:creationId xmlns:a16="http://schemas.microsoft.com/office/drawing/2014/main" id="{98A0DDA5-1134-4437-8616-A0E4C3E09C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0080" y="1896880"/>
            <a:ext cx="3931920" cy="3310860"/>
          </a:xfrm>
          <a:prstGeom prst="rect">
            <a:avLst/>
          </a:prstGeom>
        </p:spPr>
      </p:pic>
      <p:sp>
        <p:nvSpPr>
          <p:cNvPr id="3" name="Slide Number Placeholder 2">
            <a:extLst>
              <a:ext uri="{FF2B5EF4-FFF2-40B4-BE49-F238E27FC236}">
                <a16:creationId xmlns:a16="http://schemas.microsoft.com/office/drawing/2014/main" id="{9470D8BE-6286-FCBD-4381-688C995FF189}"/>
              </a:ext>
            </a:extLst>
          </p:cNvPr>
          <p:cNvSpPr>
            <a:spLocks noGrp="1"/>
          </p:cNvSpPr>
          <p:nvPr>
            <p:ph type="sldNum" sz="quarter" idx="12"/>
          </p:nvPr>
        </p:nvSpPr>
        <p:spPr/>
        <p:txBody>
          <a:bodyPr/>
          <a:lstStyle/>
          <a:p>
            <a:fld id="{5F6E19EC-C981-4348-A588-FAD292F64A47}" type="slidenum">
              <a:rPr lang="en-US" smtClean="0"/>
              <a:t>16</a:t>
            </a:fld>
            <a:endParaRPr lang="en-US"/>
          </a:p>
        </p:txBody>
      </p:sp>
    </p:spTree>
    <p:extLst>
      <p:ext uri="{BB962C8B-B14F-4D97-AF65-F5344CB8AC3E}">
        <p14:creationId xmlns:p14="http://schemas.microsoft.com/office/powerpoint/2010/main" val="2395846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1EA91C0-7BFF-A646-311E-B5DA62907E36}"/>
              </a:ext>
            </a:extLst>
          </p:cNvPr>
          <p:cNvSpPr>
            <a:spLocks noGrp="1"/>
          </p:cNvSpPr>
          <p:nvPr>
            <p:ph type="sldNum" sz="quarter" idx="12"/>
          </p:nvPr>
        </p:nvSpPr>
        <p:spPr/>
        <p:txBody>
          <a:bodyPr/>
          <a:lstStyle/>
          <a:p>
            <a:fld id="{5F6E19EC-C981-4348-A588-FAD292F64A47}" type="slidenum">
              <a:rPr lang="en-US" smtClean="0"/>
              <a:t>17</a:t>
            </a:fld>
            <a:endParaRPr lang="en-US" dirty="0"/>
          </a:p>
        </p:txBody>
      </p:sp>
      <p:pic>
        <p:nvPicPr>
          <p:cNvPr id="8" name="Picture 7">
            <a:extLst>
              <a:ext uri="{FF2B5EF4-FFF2-40B4-BE49-F238E27FC236}">
                <a16:creationId xmlns:a16="http://schemas.microsoft.com/office/drawing/2014/main" id="{A0FD0304-4F83-464B-840E-F332087401DD}"/>
              </a:ext>
            </a:extLst>
          </p:cNvPr>
          <p:cNvPicPr>
            <a:picLocks noChangeAspect="1"/>
          </p:cNvPicPr>
          <p:nvPr/>
        </p:nvPicPr>
        <p:blipFill>
          <a:blip r:embed="rId2"/>
          <a:stretch>
            <a:fillRect/>
          </a:stretch>
        </p:blipFill>
        <p:spPr>
          <a:xfrm>
            <a:off x="5947500" y="2174625"/>
            <a:ext cx="6244500" cy="4683375"/>
          </a:xfrm>
          <a:prstGeom prst="rect">
            <a:avLst/>
          </a:prstGeom>
        </p:spPr>
      </p:pic>
      <p:sp>
        <p:nvSpPr>
          <p:cNvPr id="2" name="Title 1">
            <a:extLst>
              <a:ext uri="{FF2B5EF4-FFF2-40B4-BE49-F238E27FC236}">
                <a16:creationId xmlns:a16="http://schemas.microsoft.com/office/drawing/2014/main" id="{F97E943B-6AAC-476C-A91E-6B998D6CF385}"/>
              </a:ext>
            </a:extLst>
          </p:cNvPr>
          <p:cNvSpPr>
            <a:spLocks noGrp="1"/>
          </p:cNvSpPr>
          <p:nvPr>
            <p:ph type="title"/>
          </p:nvPr>
        </p:nvSpPr>
        <p:spPr/>
        <p:txBody>
          <a:bodyPr/>
          <a:lstStyle/>
          <a:p>
            <a:r>
              <a:rPr lang="en-US" dirty="0"/>
              <a:t>Choosing a Threshold</a:t>
            </a:r>
          </a:p>
        </p:txBody>
      </p:sp>
      <p:sp>
        <p:nvSpPr>
          <p:cNvPr id="3" name="Content Placeholder 2">
            <a:extLst>
              <a:ext uri="{FF2B5EF4-FFF2-40B4-BE49-F238E27FC236}">
                <a16:creationId xmlns:a16="http://schemas.microsoft.com/office/drawing/2014/main" id="{D8F02209-9FB0-4EB3-8C4B-550E1DEDE457}"/>
              </a:ext>
            </a:extLst>
          </p:cNvPr>
          <p:cNvSpPr>
            <a:spLocks noGrp="1"/>
          </p:cNvSpPr>
          <p:nvPr>
            <p:ph idx="1"/>
          </p:nvPr>
        </p:nvSpPr>
        <p:spPr/>
        <p:txBody>
          <a:bodyPr/>
          <a:lstStyle/>
          <a:p>
            <a:r>
              <a:rPr lang="en-US" dirty="0"/>
              <a:t>Sufficiently high threshold necessary</a:t>
            </a:r>
          </a:p>
          <a:p>
            <a:pPr lvl="1"/>
            <a:r>
              <a:rPr lang="en-US" dirty="0"/>
              <a:t>Helps with assumptions</a:t>
            </a:r>
          </a:p>
          <a:p>
            <a:pPr lvl="1"/>
            <a:r>
              <a:rPr lang="en-US" dirty="0"/>
              <a:t>Makes our model work</a:t>
            </a:r>
          </a:p>
          <a:p>
            <a:r>
              <a:rPr lang="en-US" dirty="0"/>
              <a:t>Too high a threshold results in</a:t>
            </a:r>
            <a:br>
              <a:rPr lang="en-US" dirty="0"/>
            </a:br>
            <a:r>
              <a:rPr lang="en-US" dirty="0"/>
              <a:t> small sample sizes</a:t>
            </a:r>
          </a:p>
        </p:txBody>
      </p:sp>
      <p:sp>
        <p:nvSpPr>
          <p:cNvPr id="4" name="TextBox 3">
            <a:extLst>
              <a:ext uri="{FF2B5EF4-FFF2-40B4-BE49-F238E27FC236}">
                <a16:creationId xmlns:a16="http://schemas.microsoft.com/office/drawing/2014/main" id="{03DB7938-0082-3DD6-A13E-241F14F30902}"/>
              </a:ext>
            </a:extLst>
          </p:cNvPr>
          <p:cNvSpPr txBox="1"/>
          <p:nvPr/>
        </p:nvSpPr>
        <p:spPr>
          <a:xfrm rot="2585504">
            <a:off x="8576236" y="4285479"/>
            <a:ext cx="1401575" cy="461665"/>
          </a:xfrm>
          <a:prstGeom prst="rect">
            <a:avLst/>
          </a:prstGeom>
          <a:noFill/>
        </p:spPr>
        <p:txBody>
          <a:bodyPr wrap="square" rtlCol="0">
            <a:spAutoFit/>
          </a:bodyPr>
          <a:lstStyle/>
          <a:p>
            <a:pPr algn="ctr"/>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Tradeoff</a:t>
            </a:r>
          </a:p>
        </p:txBody>
      </p:sp>
      <p:cxnSp>
        <p:nvCxnSpPr>
          <p:cNvPr id="6" name="Straight Arrow Connector 5">
            <a:extLst>
              <a:ext uri="{FF2B5EF4-FFF2-40B4-BE49-F238E27FC236}">
                <a16:creationId xmlns:a16="http://schemas.microsoft.com/office/drawing/2014/main" id="{767CE1AD-5CFE-6A60-8B45-46C8923E6371}"/>
              </a:ext>
            </a:extLst>
          </p:cNvPr>
          <p:cNvCxnSpPr>
            <a:cxnSpLocks/>
          </p:cNvCxnSpPr>
          <p:nvPr/>
        </p:nvCxnSpPr>
        <p:spPr>
          <a:xfrm>
            <a:off x="8986838" y="3950494"/>
            <a:ext cx="921541" cy="832893"/>
          </a:xfrm>
          <a:prstGeom prst="straightConnector1">
            <a:avLst/>
          </a:prstGeom>
          <a:ln w="38100">
            <a:solidFill>
              <a:srgbClr val="A60F2D"/>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857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750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dirty="0">
                <a:effectLst>
                  <a:outerShdw blurRad="38100" dist="38100" dir="2700000" algn="tl">
                    <a:srgbClr val="000000">
                      <a:alpha val="43137"/>
                    </a:srgbClr>
                  </a:outerShdw>
                </a:effectLst>
                <a:latin typeface="Lato" panose="020F0502020204030203" pitchFamily="34" charset="0"/>
              </a:rPr>
              <a:t>11 days minimum separation</a:t>
            </a:r>
          </a:p>
          <a:p>
            <a:r>
              <a:rPr lang="en-US" sz="3200" dirty="0">
                <a:effectLst>
                  <a:outerShdw blurRad="38100" dist="38100" dir="2700000" algn="tl">
                    <a:srgbClr val="000000">
                      <a:alpha val="43137"/>
                    </a:srgbClr>
                  </a:outerShdw>
                </a:effectLst>
                <a:latin typeface="Lato" panose="020F0502020204030203" pitchFamily="34" charset="0"/>
              </a:rPr>
              <a:t>250 </a:t>
            </a:r>
            <a:r>
              <a:rPr lang="en-US" sz="3200" dirty="0" err="1">
                <a:effectLst>
                  <a:outerShdw blurRad="38100" dist="38100" dir="2700000" algn="tl">
                    <a:srgbClr val="000000">
                      <a:alpha val="43137"/>
                    </a:srgbClr>
                  </a:outerShdw>
                </a:effectLst>
                <a:latin typeface="Lato" panose="020F0502020204030203" pitchFamily="34" charset="0"/>
              </a:rPr>
              <a:t>cfs</a:t>
            </a:r>
            <a:r>
              <a:rPr lang="en-US" sz="3200"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318 events (3.7 / year)</a:t>
            </a:r>
          </a:p>
        </p:txBody>
      </p:sp>
      <p:pic>
        <p:nvPicPr>
          <p:cNvPr id="4" name="Picture 3">
            <a:extLst>
              <a:ext uri="{FF2B5EF4-FFF2-40B4-BE49-F238E27FC236}">
                <a16:creationId xmlns:a16="http://schemas.microsoft.com/office/drawing/2014/main" id="{ED0AD2D5-0D19-4B1D-815B-4D5F2B83D3E2}"/>
              </a:ext>
            </a:extLst>
          </p:cNvPr>
          <p:cNvPicPr>
            <a:picLocks noChangeAspect="1"/>
          </p:cNvPicPr>
          <p:nvPr/>
        </p:nvPicPr>
        <p:blipFill>
          <a:blip r:embed="rId2"/>
          <a:stretch>
            <a:fillRect/>
          </a:stretch>
        </p:blipFill>
        <p:spPr>
          <a:xfrm>
            <a:off x="0" y="0"/>
            <a:ext cx="12192000" cy="4143268"/>
          </a:xfrm>
          <a:prstGeom prst="rect">
            <a:avLst/>
          </a:prstGeom>
        </p:spPr>
      </p:pic>
      <p:sp>
        <p:nvSpPr>
          <p:cNvPr id="2" name="Slide Number Placeholder 1">
            <a:extLst>
              <a:ext uri="{FF2B5EF4-FFF2-40B4-BE49-F238E27FC236}">
                <a16:creationId xmlns:a16="http://schemas.microsoft.com/office/drawing/2014/main" id="{1315C746-FC1F-68C0-4BF1-3BB329E8F97F}"/>
              </a:ext>
            </a:extLst>
          </p:cNvPr>
          <p:cNvSpPr>
            <a:spLocks noGrp="1"/>
          </p:cNvSpPr>
          <p:nvPr>
            <p:ph type="sldNum" sz="quarter" idx="12"/>
          </p:nvPr>
        </p:nvSpPr>
        <p:spPr/>
        <p:txBody>
          <a:bodyPr/>
          <a:lstStyle/>
          <a:p>
            <a:fld id="{5F6E19EC-C981-4348-A588-FAD292F64A47}" type="slidenum">
              <a:rPr lang="en-US" smtClean="0"/>
              <a:t>18</a:t>
            </a:fld>
            <a:endParaRPr lang="en-US"/>
          </a:p>
        </p:txBody>
      </p:sp>
    </p:spTree>
    <p:extLst>
      <p:ext uri="{BB962C8B-B14F-4D97-AF65-F5344CB8AC3E}">
        <p14:creationId xmlns:p14="http://schemas.microsoft.com/office/powerpoint/2010/main" val="1950083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1,250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dirty="0">
                <a:effectLst>
                  <a:outerShdw blurRad="38100" dist="38100" dir="2700000" algn="tl">
                    <a:srgbClr val="000000">
                      <a:alpha val="43137"/>
                    </a:srgbClr>
                  </a:outerShdw>
                </a:effectLst>
                <a:latin typeface="Lato" panose="020F0502020204030203" pitchFamily="34" charset="0"/>
              </a:rPr>
              <a:t>11 days minimum separation</a:t>
            </a:r>
          </a:p>
          <a:p>
            <a:r>
              <a:rPr lang="en-US" sz="3200" dirty="0">
                <a:effectLst>
                  <a:outerShdw blurRad="38100" dist="38100" dir="2700000" algn="tl">
                    <a:srgbClr val="000000">
                      <a:alpha val="43137"/>
                    </a:srgbClr>
                  </a:outerShdw>
                </a:effectLst>
                <a:latin typeface="Lato" panose="020F0502020204030203" pitchFamily="34" charset="0"/>
              </a:rPr>
              <a:t>250 </a:t>
            </a:r>
            <a:r>
              <a:rPr lang="en-US" sz="3200" dirty="0" err="1">
                <a:effectLst>
                  <a:outerShdw blurRad="38100" dist="38100" dir="2700000" algn="tl">
                    <a:srgbClr val="000000">
                      <a:alpha val="43137"/>
                    </a:srgbClr>
                  </a:outerShdw>
                </a:effectLst>
                <a:latin typeface="Lato" panose="020F0502020204030203" pitchFamily="34" charset="0"/>
              </a:rPr>
              <a:t>cfs</a:t>
            </a:r>
            <a:r>
              <a:rPr lang="en-US" sz="3200"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220 events (2.5 / year)</a:t>
            </a:r>
          </a:p>
        </p:txBody>
      </p:sp>
      <p:pic>
        <p:nvPicPr>
          <p:cNvPr id="3" name="Picture 2">
            <a:extLst>
              <a:ext uri="{FF2B5EF4-FFF2-40B4-BE49-F238E27FC236}">
                <a16:creationId xmlns:a16="http://schemas.microsoft.com/office/drawing/2014/main" id="{99B20842-C3BB-48C3-8635-7842E7546AD6}"/>
              </a:ext>
            </a:extLst>
          </p:cNvPr>
          <p:cNvPicPr>
            <a:picLocks noChangeAspect="1"/>
          </p:cNvPicPr>
          <p:nvPr/>
        </p:nvPicPr>
        <p:blipFill>
          <a:blip r:embed="rId3"/>
          <a:stretch>
            <a:fillRect/>
          </a:stretch>
        </p:blipFill>
        <p:spPr>
          <a:xfrm>
            <a:off x="0" y="0"/>
            <a:ext cx="12192000" cy="4143268"/>
          </a:xfrm>
          <a:prstGeom prst="rect">
            <a:avLst/>
          </a:prstGeom>
        </p:spPr>
      </p:pic>
      <p:sp>
        <p:nvSpPr>
          <p:cNvPr id="2" name="Slide Number Placeholder 1">
            <a:extLst>
              <a:ext uri="{FF2B5EF4-FFF2-40B4-BE49-F238E27FC236}">
                <a16:creationId xmlns:a16="http://schemas.microsoft.com/office/drawing/2014/main" id="{1C1F8A82-2959-B088-F47A-551C9CFACD9B}"/>
              </a:ext>
            </a:extLst>
          </p:cNvPr>
          <p:cNvSpPr>
            <a:spLocks noGrp="1"/>
          </p:cNvSpPr>
          <p:nvPr>
            <p:ph type="sldNum" sz="quarter" idx="12"/>
          </p:nvPr>
        </p:nvSpPr>
        <p:spPr/>
        <p:txBody>
          <a:bodyPr/>
          <a:lstStyle/>
          <a:p>
            <a:fld id="{5F6E19EC-C981-4348-A588-FAD292F64A47}" type="slidenum">
              <a:rPr lang="en-US" smtClean="0"/>
              <a:t>19</a:t>
            </a:fld>
            <a:endParaRPr lang="en-US"/>
          </a:p>
        </p:txBody>
      </p:sp>
    </p:spTree>
    <p:extLst>
      <p:ext uri="{BB962C8B-B14F-4D97-AF65-F5344CB8AC3E}">
        <p14:creationId xmlns:p14="http://schemas.microsoft.com/office/powerpoint/2010/main" val="717595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Understand a different approach for estimating flood frequency</a:t>
            </a:r>
          </a:p>
          <a:p>
            <a:r>
              <a:rPr lang="en-US" dirty="0"/>
              <a:t>Identify when applying peaks over threshold can be beneficial</a:t>
            </a:r>
          </a:p>
        </p:txBody>
      </p:sp>
      <p:sp>
        <p:nvSpPr>
          <p:cNvPr id="4" name="Slide Number Placeholder 3">
            <a:extLst>
              <a:ext uri="{FF2B5EF4-FFF2-40B4-BE49-F238E27FC236}">
                <a16:creationId xmlns:a16="http://schemas.microsoft.com/office/drawing/2014/main" id="{35446699-102E-1CB5-ED78-D7E356AA59F4}"/>
              </a:ext>
            </a:extLst>
          </p:cNvPr>
          <p:cNvSpPr>
            <a:spLocks noGrp="1"/>
          </p:cNvSpPr>
          <p:nvPr>
            <p:ph type="sldNum" sz="quarter" idx="12"/>
          </p:nvPr>
        </p:nvSpPr>
        <p:spPr/>
        <p:txBody>
          <a:bodyPr/>
          <a:lstStyle/>
          <a:p>
            <a:fld id="{5F6E19EC-C981-4348-A588-FAD292F64A47}" type="slidenum">
              <a:rPr lang="en-US" smtClean="0"/>
              <a:t>2</a:t>
            </a:fld>
            <a:endParaRPr lang="en-US"/>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2,500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dirty="0">
                <a:effectLst>
                  <a:outerShdw blurRad="38100" dist="38100" dir="2700000" algn="tl">
                    <a:srgbClr val="000000">
                      <a:alpha val="43137"/>
                    </a:srgbClr>
                  </a:outerShdw>
                </a:effectLst>
                <a:latin typeface="Lato" panose="020F0502020204030203" pitchFamily="34" charset="0"/>
              </a:rPr>
              <a:t>11 days minimum separation</a:t>
            </a:r>
          </a:p>
          <a:p>
            <a:r>
              <a:rPr lang="en-US" sz="3200" dirty="0">
                <a:effectLst>
                  <a:outerShdw blurRad="38100" dist="38100" dir="2700000" algn="tl">
                    <a:srgbClr val="000000">
                      <a:alpha val="43137"/>
                    </a:srgbClr>
                  </a:outerShdw>
                </a:effectLst>
                <a:latin typeface="Lato" panose="020F0502020204030203" pitchFamily="34" charset="0"/>
              </a:rPr>
              <a:t>250 </a:t>
            </a:r>
            <a:r>
              <a:rPr lang="en-US" sz="3200" dirty="0" err="1">
                <a:effectLst>
                  <a:outerShdw blurRad="38100" dist="38100" dir="2700000" algn="tl">
                    <a:srgbClr val="000000">
                      <a:alpha val="43137"/>
                    </a:srgbClr>
                  </a:outerShdw>
                </a:effectLst>
                <a:latin typeface="Lato" panose="020F0502020204030203" pitchFamily="34" charset="0"/>
              </a:rPr>
              <a:t>cfs</a:t>
            </a:r>
            <a:r>
              <a:rPr lang="en-US" sz="3200"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93 events (1.1 / year)</a:t>
            </a:r>
          </a:p>
        </p:txBody>
      </p:sp>
      <p:pic>
        <p:nvPicPr>
          <p:cNvPr id="3" name="Picture 2">
            <a:extLst>
              <a:ext uri="{FF2B5EF4-FFF2-40B4-BE49-F238E27FC236}">
                <a16:creationId xmlns:a16="http://schemas.microsoft.com/office/drawing/2014/main" id="{2C434858-9F0C-4E7A-81FF-27D8F56788EE}"/>
              </a:ext>
            </a:extLst>
          </p:cNvPr>
          <p:cNvPicPr>
            <a:picLocks noChangeAspect="1"/>
          </p:cNvPicPr>
          <p:nvPr/>
        </p:nvPicPr>
        <p:blipFill>
          <a:blip r:embed="rId3"/>
          <a:stretch>
            <a:fillRect/>
          </a:stretch>
        </p:blipFill>
        <p:spPr>
          <a:xfrm>
            <a:off x="0" y="0"/>
            <a:ext cx="12192000" cy="4143268"/>
          </a:xfrm>
          <a:prstGeom prst="rect">
            <a:avLst/>
          </a:prstGeom>
        </p:spPr>
      </p:pic>
      <p:sp>
        <p:nvSpPr>
          <p:cNvPr id="2" name="Slide Number Placeholder 1">
            <a:extLst>
              <a:ext uri="{FF2B5EF4-FFF2-40B4-BE49-F238E27FC236}">
                <a16:creationId xmlns:a16="http://schemas.microsoft.com/office/drawing/2014/main" id="{3C3B0DC6-A030-CC47-411A-3E5963FEBFD1}"/>
              </a:ext>
            </a:extLst>
          </p:cNvPr>
          <p:cNvSpPr>
            <a:spLocks noGrp="1"/>
          </p:cNvSpPr>
          <p:nvPr>
            <p:ph type="sldNum" sz="quarter" idx="12"/>
          </p:nvPr>
        </p:nvSpPr>
        <p:spPr/>
        <p:txBody>
          <a:bodyPr/>
          <a:lstStyle/>
          <a:p>
            <a:fld id="{5F6E19EC-C981-4348-A588-FAD292F64A47}" type="slidenum">
              <a:rPr lang="en-US" smtClean="0"/>
              <a:t>20</a:t>
            </a:fld>
            <a:endParaRPr lang="en-US"/>
          </a:p>
        </p:txBody>
      </p:sp>
    </p:spTree>
    <p:extLst>
      <p:ext uri="{BB962C8B-B14F-4D97-AF65-F5344CB8AC3E}">
        <p14:creationId xmlns:p14="http://schemas.microsoft.com/office/powerpoint/2010/main" val="887900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B0B8-D38E-4ADE-947A-22E5A27E9533}"/>
              </a:ext>
            </a:extLst>
          </p:cNvPr>
          <p:cNvSpPr>
            <a:spLocks noGrp="1"/>
          </p:cNvSpPr>
          <p:nvPr>
            <p:ph type="title"/>
          </p:nvPr>
        </p:nvSpPr>
        <p:spPr/>
        <p:txBody>
          <a:bodyPr/>
          <a:lstStyle/>
          <a:p>
            <a:r>
              <a:rPr lang="en-US" dirty="0"/>
              <a:t>Choosing a Threshold: Ideas</a:t>
            </a:r>
          </a:p>
        </p:txBody>
      </p:sp>
      <p:sp>
        <p:nvSpPr>
          <p:cNvPr id="3" name="Content Placeholder 2">
            <a:extLst>
              <a:ext uri="{FF2B5EF4-FFF2-40B4-BE49-F238E27FC236}">
                <a16:creationId xmlns:a16="http://schemas.microsoft.com/office/drawing/2014/main" id="{DCB532E5-C3E1-468A-B8E9-F3107DD45E78}"/>
              </a:ext>
            </a:extLst>
          </p:cNvPr>
          <p:cNvSpPr>
            <a:spLocks noGrp="1"/>
          </p:cNvSpPr>
          <p:nvPr>
            <p:ph idx="1"/>
          </p:nvPr>
        </p:nvSpPr>
        <p:spPr/>
        <p:txBody>
          <a:bodyPr/>
          <a:lstStyle/>
          <a:p>
            <a:r>
              <a:rPr lang="en-US" dirty="0"/>
              <a:t>Minimum annual maximum value</a:t>
            </a:r>
          </a:p>
          <a:p>
            <a:r>
              <a:rPr lang="en-US" dirty="0" err="1"/>
              <a:t>Bankfull</a:t>
            </a:r>
            <a:r>
              <a:rPr lang="en-US" dirty="0"/>
              <a:t> discharge</a:t>
            </a:r>
          </a:p>
          <a:p>
            <a:r>
              <a:rPr lang="en-US" dirty="0"/>
              <a:t>Mean rate = 1 event / year (# events = # years)</a:t>
            </a:r>
          </a:p>
          <a:p>
            <a:r>
              <a:rPr lang="en-US" dirty="0"/>
              <a:t>More “advanced” diagnostics</a:t>
            </a:r>
          </a:p>
          <a:p>
            <a:pPr lvl="1"/>
            <a:r>
              <a:rPr lang="en-US" dirty="0"/>
              <a:t>Pareto shape plot</a:t>
            </a:r>
          </a:p>
          <a:p>
            <a:pPr lvl="1"/>
            <a:r>
              <a:rPr lang="en-US" dirty="0"/>
              <a:t>Mean excess plot</a:t>
            </a:r>
          </a:p>
          <a:p>
            <a:r>
              <a:rPr lang="en-US" dirty="0">
                <a:solidFill>
                  <a:srgbClr val="A60F2D"/>
                </a:solidFill>
              </a:rPr>
              <a:t>Automated techniques</a:t>
            </a:r>
          </a:p>
          <a:p>
            <a:pPr lvl="1"/>
            <a:r>
              <a:rPr lang="en-US" dirty="0" err="1">
                <a:solidFill>
                  <a:srgbClr val="A60F2D"/>
                </a:solidFill>
              </a:rPr>
              <a:t>Solari</a:t>
            </a:r>
            <a:r>
              <a:rPr lang="en-US" dirty="0">
                <a:solidFill>
                  <a:srgbClr val="A60F2D"/>
                </a:solidFill>
              </a:rPr>
              <a:t> et al. (2017) using </a:t>
            </a:r>
            <a:r>
              <a:rPr lang="en-US" dirty="0" err="1">
                <a:solidFill>
                  <a:srgbClr val="A60F2D"/>
                </a:solidFill>
              </a:rPr>
              <a:t>GoF</a:t>
            </a:r>
            <a:r>
              <a:rPr lang="en-US" dirty="0">
                <a:solidFill>
                  <a:srgbClr val="A60F2D"/>
                </a:solidFill>
              </a:rPr>
              <a:t> statistics</a:t>
            </a:r>
          </a:p>
        </p:txBody>
      </p:sp>
      <p:pic>
        <p:nvPicPr>
          <p:cNvPr id="5" name="Graphic 4" descr="Lightbulb with solid fill">
            <a:extLst>
              <a:ext uri="{FF2B5EF4-FFF2-40B4-BE49-F238E27FC236}">
                <a16:creationId xmlns:a16="http://schemas.microsoft.com/office/drawing/2014/main" id="{8786F332-4F97-4EA5-931A-0A73F1D2D1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00260" y="4072289"/>
            <a:ext cx="2420586" cy="2420586"/>
          </a:xfrm>
          <a:prstGeom prst="rect">
            <a:avLst/>
          </a:prstGeom>
        </p:spPr>
      </p:pic>
      <p:sp>
        <p:nvSpPr>
          <p:cNvPr id="4" name="Slide Number Placeholder 3">
            <a:extLst>
              <a:ext uri="{FF2B5EF4-FFF2-40B4-BE49-F238E27FC236}">
                <a16:creationId xmlns:a16="http://schemas.microsoft.com/office/drawing/2014/main" id="{4C9AC46C-6BFA-30C9-872C-CFB7CEC6F08C}"/>
              </a:ext>
            </a:extLst>
          </p:cNvPr>
          <p:cNvSpPr>
            <a:spLocks noGrp="1"/>
          </p:cNvSpPr>
          <p:nvPr>
            <p:ph type="sldNum" sz="quarter" idx="12"/>
          </p:nvPr>
        </p:nvSpPr>
        <p:spPr/>
        <p:txBody>
          <a:bodyPr/>
          <a:lstStyle/>
          <a:p>
            <a:fld id="{5F6E19EC-C981-4348-A588-FAD292F64A47}" type="slidenum">
              <a:rPr lang="en-US" smtClean="0"/>
              <a:t>21</a:t>
            </a:fld>
            <a:endParaRPr lang="en-US"/>
          </a:p>
        </p:txBody>
      </p:sp>
    </p:spTree>
    <p:extLst>
      <p:ext uri="{BB962C8B-B14F-4D97-AF65-F5344CB8AC3E}">
        <p14:creationId xmlns:p14="http://schemas.microsoft.com/office/powerpoint/2010/main" val="1012061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C5CDF74-8903-5D5E-CE93-EB18C130F535}"/>
              </a:ext>
            </a:extLst>
          </p:cNvPr>
          <p:cNvSpPr>
            <a:spLocks noGrp="1"/>
          </p:cNvSpPr>
          <p:nvPr>
            <p:ph type="sldNum" sz="quarter" idx="12"/>
          </p:nvPr>
        </p:nvSpPr>
        <p:spPr/>
        <p:txBody>
          <a:bodyPr/>
          <a:lstStyle/>
          <a:p>
            <a:fld id="{5F6E19EC-C981-4348-A588-FAD292F64A47}" type="slidenum">
              <a:rPr lang="en-US" smtClean="0"/>
              <a:t>22</a:t>
            </a:fld>
            <a:endParaRPr lang="en-US" dirty="0"/>
          </a:p>
        </p:txBody>
      </p:sp>
      <p:sp>
        <p:nvSpPr>
          <p:cNvPr id="2" name="Title 1">
            <a:extLst>
              <a:ext uri="{FF2B5EF4-FFF2-40B4-BE49-F238E27FC236}">
                <a16:creationId xmlns:a16="http://schemas.microsoft.com/office/drawing/2014/main" id="{8A0F5EB1-E67A-4D81-A113-00187FF0710F}"/>
              </a:ext>
            </a:extLst>
          </p:cNvPr>
          <p:cNvSpPr>
            <a:spLocks noGrp="1"/>
          </p:cNvSpPr>
          <p:nvPr>
            <p:ph type="title"/>
          </p:nvPr>
        </p:nvSpPr>
        <p:spPr/>
        <p:txBody>
          <a:bodyPr/>
          <a:lstStyle/>
          <a:p>
            <a:r>
              <a:rPr lang="en-US" dirty="0"/>
              <a:t>Other Diagnostics: Pareto Shape Plot</a:t>
            </a:r>
          </a:p>
        </p:txBody>
      </p:sp>
      <p:sp>
        <p:nvSpPr>
          <p:cNvPr id="10" name="Content Placeholder 9">
            <a:extLst>
              <a:ext uri="{FF2B5EF4-FFF2-40B4-BE49-F238E27FC236}">
                <a16:creationId xmlns:a16="http://schemas.microsoft.com/office/drawing/2014/main" id="{E9A58BCA-0A0C-49F4-B435-367C4BAAB579}"/>
              </a:ext>
            </a:extLst>
          </p:cNvPr>
          <p:cNvSpPr>
            <a:spLocks noGrp="1"/>
          </p:cNvSpPr>
          <p:nvPr>
            <p:ph idx="1"/>
          </p:nvPr>
        </p:nvSpPr>
        <p:spPr>
          <a:xfrm>
            <a:off x="838200" y="1825625"/>
            <a:ext cx="4464051" cy="4351338"/>
          </a:xfrm>
        </p:spPr>
        <p:txBody>
          <a:bodyPr/>
          <a:lstStyle/>
          <a:p>
            <a:r>
              <a:rPr lang="en-US" dirty="0"/>
              <a:t>Extract PDS for range of thresholds</a:t>
            </a:r>
          </a:p>
          <a:p>
            <a:r>
              <a:rPr lang="en-US" dirty="0"/>
              <a:t>Fit generalized Pareto distribution to each</a:t>
            </a:r>
          </a:p>
          <a:p>
            <a:r>
              <a:rPr lang="en-US" dirty="0"/>
              <a:t>Plot threshold vs. Pareto shape parameter</a:t>
            </a:r>
          </a:p>
          <a:p>
            <a:r>
              <a:rPr lang="en-US" dirty="0"/>
              <a:t>Check for flat spot or change in shape</a:t>
            </a:r>
          </a:p>
        </p:txBody>
      </p:sp>
      <p:pic>
        <p:nvPicPr>
          <p:cNvPr id="5" name="Picture 4">
            <a:extLst>
              <a:ext uri="{FF2B5EF4-FFF2-40B4-BE49-F238E27FC236}">
                <a16:creationId xmlns:a16="http://schemas.microsoft.com/office/drawing/2014/main" id="{26ED2F2A-6188-4C8C-9400-3CD15C8E8380}"/>
              </a:ext>
            </a:extLst>
          </p:cNvPr>
          <p:cNvPicPr>
            <a:picLocks noChangeAspect="1"/>
          </p:cNvPicPr>
          <p:nvPr/>
        </p:nvPicPr>
        <p:blipFill>
          <a:blip r:embed="rId3"/>
          <a:stretch>
            <a:fillRect/>
          </a:stretch>
        </p:blipFill>
        <p:spPr>
          <a:xfrm>
            <a:off x="5302251" y="1690688"/>
            <a:ext cx="6889749" cy="5167312"/>
          </a:xfrm>
          <a:prstGeom prst="rect">
            <a:avLst/>
          </a:prstGeom>
        </p:spPr>
      </p:pic>
      <p:cxnSp>
        <p:nvCxnSpPr>
          <p:cNvPr id="7" name="Straight Connector 6">
            <a:extLst>
              <a:ext uri="{FF2B5EF4-FFF2-40B4-BE49-F238E27FC236}">
                <a16:creationId xmlns:a16="http://schemas.microsoft.com/office/drawing/2014/main" id="{82E7AE5D-8B9C-4D7C-A6FE-29B6343DA982}"/>
              </a:ext>
            </a:extLst>
          </p:cNvPr>
          <p:cNvCxnSpPr>
            <a:cxnSpLocks/>
          </p:cNvCxnSpPr>
          <p:nvPr/>
        </p:nvCxnSpPr>
        <p:spPr>
          <a:xfrm>
            <a:off x="5750586" y="5640779"/>
            <a:ext cx="6353298" cy="0"/>
          </a:xfrm>
          <a:prstGeom prst="line">
            <a:avLst/>
          </a:prstGeom>
          <a:ln w="38100">
            <a:solidFill>
              <a:srgbClr val="A60F2D"/>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28FA14EF-CE59-4460-AE8D-C2D5BDF7D051}"/>
              </a:ext>
            </a:extLst>
          </p:cNvPr>
          <p:cNvSpPr/>
          <p:nvPr/>
        </p:nvSpPr>
        <p:spPr>
          <a:xfrm>
            <a:off x="8696615" y="5412179"/>
            <a:ext cx="457200" cy="457200"/>
          </a:xfrm>
          <a:prstGeom prst="ellipse">
            <a:avLst/>
          </a:prstGeom>
          <a:noFill/>
          <a:ln w="38100">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3794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67176D-765A-EE17-2426-31D1F8DD294F}"/>
              </a:ext>
            </a:extLst>
          </p:cNvPr>
          <p:cNvSpPr>
            <a:spLocks noGrp="1"/>
          </p:cNvSpPr>
          <p:nvPr>
            <p:ph type="sldNum" sz="quarter" idx="12"/>
          </p:nvPr>
        </p:nvSpPr>
        <p:spPr/>
        <p:txBody>
          <a:bodyPr/>
          <a:lstStyle/>
          <a:p>
            <a:fld id="{5F6E19EC-C981-4348-A588-FAD292F64A47}" type="slidenum">
              <a:rPr lang="en-US" smtClean="0"/>
              <a:t>23</a:t>
            </a:fld>
            <a:endParaRPr lang="en-US" dirty="0"/>
          </a:p>
        </p:txBody>
      </p:sp>
      <p:sp>
        <p:nvSpPr>
          <p:cNvPr id="2" name="Title 1">
            <a:extLst>
              <a:ext uri="{FF2B5EF4-FFF2-40B4-BE49-F238E27FC236}">
                <a16:creationId xmlns:a16="http://schemas.microsoft.com/office/drawing/2014/main" id="{3271AC68-A75B-44A8-92CD-FA939E8B63AB}"/>
              </a:ext>
            </a:extLst>
          </p:cNvPr>
          <p:cNvSpPr>
            <a:spLocks noGrp="1"/>
          </p:cNvSpPr>
          <p:nvPr>
            <p:ph type="title"/>
          </p:nvPr>
        </p:nvSpPr>
        <p:spPr/>
        <p:txBody>
          <a:bodyPr/>
          <a:lstStyle/>
          <a:p>
            <a:r>
              <a:rPr lang="en-US" dirty="0"/>
              <a:t>Other Diagnostics: Mean Excess Plot</a:t>
            </a:r>
          </a:p>
        </p:txBody>
      </p:sp>
      <p:sp>
        <p:nvSpPr>
          <p:cNvPr id="3" name="Content Placeholder 2">
            <a:extLst>
              <a:ext uri="{FF2B5EF4-FFF2-40B4-BE49-F238E27FC236}">
                <a16:creationId xmlns:a16="http://schemas.microsoft.com/office/drawing/2014/main" id="{9260F67F-0697-4FA9-BAF2-F1C9574B4862}"/>
              </a:ext>
            </a:extLst>
          </p:cNvPr>
          <p:cNvSpPr>
            <a:spLocks noGrp="1"/>
          </p:cNvSpPr>
          <p:nvPr>
            <p:ph idx="1"/>
          </p:nvPr>
        </p:nvSpPr>
        <p:spPr>
          <a:xfrm>
            <a:off x="838200" y="1825625"/>
            <a:ext cx="4464050" cy="4351338"/>
          </a:xfrm>
        </p:spPr>
        <p:txBody>
          <a:bodyPr/>
          <a:lstStyle/>
          <a:p>
            <a:r>
              <a:rPr lang="en-US" dirty="0"/>
              <a:t>Extract PDS for range of thresholds</a:t>
            </a:r>
          </a:p>
          <a:p>
            <a:r>
              <a:rPr lang="en-US" dirty="0"/>
              <a:t>Compute mean amount peaks exceed threshold</a:t>
            </a:r>
          </a:p>
          <a:p>
            <a:r>
              <a:rPr lang="en-US" dirty="0"/>
              <a:t>Plot threshold vs. mean</a:t>
            </a:r>
          </a:p>
          <a:p>
            <a:r>
              <a:rPr lang="en-US" dirty="0"/>
              <a:t>Check for linearity or change in shape</a:t>
            </a:r>
          </a:p>
        </p:txBody>
      </p:sp>
      <p:pic>
        <p:nvPicPr>
          <p:cNvPr id="5" name="Picture 4">
            <a:extLst>
              <a:ext uri="{FF2B5EF4-FFF2-40B4-BE49-F238E27FC236}">
                <a16:creationId xmlns:a16="http://schemas.microsoft.com/office/drawing/2014/main" id="{5A375419-0A0A-4E92-B510-73BE281CAE06}"/>
              </a:ext>
            </a:extLst>
          </p:cNvPr>
          <p:cNvPicPr>
            <a:picLocks noChangeAspect="1"/>
          </p:cNvPicPr>
          <p:nvPr/>
        </p:nvPicPr>
        <p:blipFill>
          <a:blip r:embed="rId3"/>
          <a:stretch>
            <a:fillRect/>
          </a:stretch>
        </p:blipFill>
        <p:spPr>
          <a:xfrm>
            <a:off x="5302250" y="1690688"/>
            <a:ext cx="6889749" cy="5167312"/>
          </a:xfrm>
          <a:prstGeom prst="rect">
            <a:avLst/>
          </a:prstGeom>
        </p:spPr>
      </p:pic>
      <p:cxnSp>
        <p:nvCxnSpPr>
          <p:cNvPr id="6" name="Straight Connector 5">
            <a:extLst>
              <a:ext uri="{FF2B5EF4-FFF2-40B4-BE49-F238E27FC236}">
                <a16:creationId xmlns:a16="http://schemas.microsoft.com/office/drawing/2014/main" id="{5FB0E9EA-8F03-41A3-985C-445037CA0B95}"/>
              </a:ext>
            </a:extLst>
          </p:cNvPr>
          <p:cNvCxnSpPr>
            <a:cxnSpLocks/>
          </p:cNvCxnSpPr>
          <p:nvPr/>
        </p:nvCxnSpPr>
        <p:spPr>
          <a:xfrm flipV="1">
            <a:off x="7208322" y="3429000"/>
            <a:ext cx="4595751" cy="2449287"/>
          </a:xfrm>
          <a:prstGeom prst="line">
            <a:avLst/>
          </a:prstGeom>
          <a:ln w="38100">
            <a:solidFill>
              <a:srgbClr val="A60F2D"/>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901B15D1-939F-4894-A3AF-BDCBFD362ABE}"/>
              </a:ext>
            </a:extLst>
          </p:cNvPr>
          <p:cNvSpPr/>
          <p:nvPr/>
        </p:nvSpPr>
        <p:spPr>
          <a:xfrm>
            <a:off x="9984179" y="4045744"/>
            <a:ext cx="457200" cy="457200"/>
          </a:xfrm>
          <a:prstGeom prst="ellipse">
            <a:avLst/>
          </a:prstGeom>
          <a:noFill/>
          <a:ln w="38100">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1132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1D023-667C-4703-870A-C572DC42DE0D}"/>
              </a:ext>
            </a:extLst>
          </p:cNvPr>
          <p:cNvSpPr>
            <a:spLocks noGrp="1"/>
          </p:cNvSpPr>
          <p:nvPr>
            <p:ph type="title"/>
          </p:nvPr>
        </p:nvSpPr>
        <p:spPr/>
        <p:txBody>
          <a:bodyPr/>
          <a:lstStyle/>
          <a:p>
            <a:r>
              <a:rPr lang="en-US" dirty="0"/>
              <a:t>Result</a:t>
            </a:r>
          </a:p>
        </p:txBody>
      </p:sp>
      <p:sp>
        <p:nvSpPr>
          <p:cNvPr id="3" name="Content Placeholder 2">
            <a:extLst>
              <a:ext uri="{FF2B5EF4-FFF2-40B4-BE49-F238E27FC236}">
                <a16:creationId xmlns:a16="http://schemas.microsoft.com/office/drawing/2014/main" id="{A735CE53-2C5A-4F44-BC0C-5262C3A25D9F}"/>
              </a:ext>
            </a:extLst>
          </p:cNvPr>
          <p:cNvSpPr>
            <a:spLocks noGrp="1"/>
          </p:cNvSpPr>
          <p:nvPr>
            <p:ph idx="1"/>
          </p:nvPr>
        </p:nvSpPr>
        <p:spPr/>
        <p:txBody>
          <a:bodyPr/>
          <a:lstStyle/>
          <a:p>
            <a:r>
              <a:rPr lang="en-US" dirty="0"/>
              <a:t>Collection of IID flood events</a:t>
            </a:r>
          </a:p>
          <a:p>
            <a:r>
              <a:rPr lang="en-US" dirty="0"/>
              <a:t>Variable number of events per year</a:t>
            </a:r>
          </a:p>
          <a:p>
            <a:r>
              <a:rPr lang="en-US" dirty="0"/>
              <a:t>All events greater than a specified threshold</a:t>
            </a:r>
          </a:p>
          <a:p>
            <a:r>
              <a:rPr lang="en-US" b="1" i="1" dirty="0">
                <a:effectLst>
                  <a:outerShdw blurRad="38100" dist="38100" dir="2700000" algn="tl">
                    <a:srgbClr val="000000">
                      <a:alpha val="43137"/>
                    </a:srgbClr>
                  </a:outerShdw>
                </a:effectLst>
              </a:rPr>
              <a:t>Partial duration series (PDS)</a:t>
            </a:r>
          </a:p>
        </p:txBody>
      </p:sp>
      <p:sp>
        <p:nvSpPr>
          <p:cNvPr id="4" name="Slide Number Placeholder 3">
            <a:extLst>
              <a:ext uri="{FF2B5EF4-FFF2-40B4-BE49-F238E27FC236}">
                <a16:creationId xmlns:a16="http://schemas.microsoft.com/office/drawing/2014/main" id="{4A26EAC8-CF91-A518-855C-EFD763FD7737}"/>
              </a:ext>
            </a:extLst>
          </p:cNvPr>
          <p:cNvSpPr>
            <a:spLocks noGrp="1"/>
          </p:cNvSpPr>
          <p:nvPr>
            <p:ph type="sldNum" sz="quarter" idx="12"/>
          </p:nvPr>
        </p:nvSpPr>
        <p:spPr/>
        <p:txBody>
          <a:bodyPr/>
          <a:lstStyle/>
          <a:p>
            <a:fld id="{5F6E19EC-C981-4348-A588-FAD292F64A47}" type="slidenum">
              <a:rPr lang="en-US" smtClean="0"/>
              <a:t>24</a:t>
            </a:fld>
            <a:endParaRPr lang="en-US"/>
          </a:p>
        </p:txBody>
      </p:sp>
    </p:spTree>
    <p:extLst>
      <p:ext uri="{BB962C8B-B14F-4D97-AF65-F5344CB8AC3E}">
        <p14:creationId xmlns:p14="http://schemas.microsoft.com/office/powerpoint/2010/main" val="350575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Models for Partial Duration Series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4409776D-BA45-D96D-0582-2A0F123333D0}"/>
              </a:ext>
            </a:extLst>
          </p:cNvPr>
          <p:cNvSpPr>
            <a:spLocks noGrp="1"/>
          </p:cNvSpPr>
          <p:nvPr>
            <p:ph type="sldNum" sz="quarter" idx="12"/>
          </p:nvPr>
        </p:nvSpPr>
        <p:spPr/>
        <p:txBody>
          <a:bodyPr/>
          <a:lstStyle/>
          <a:p>
            <a:fld id="{5F6E19EC-C981-4348-A588-FAD292F64A47}" type="slidenum">
              <a:rPr lang="en-US" smtClean="0"/>
              <a:t>25</a:t>
            </a:fld>
            <a:endParaRPr lang="en-US"/>
          </a:p>
        </p:txBody>
      </p:sp>
    </p:spTree>
    <p:extLst>
      <p:ext uri="{BB962C8B-B14F-4D97-AF65-F5344CB8AC3E}">
        <p14:creationId xmlns:p14="http://schemas.microsoft.com/office/powerpoint/2010/main" val="2256171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Flood Frequency Guidance: Review</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1401288" y="1825625"/>
            <a:ext cx="9952512" cy="4351338"/>
          </a:xfrm>
        </p:spPr>
        <p:txBody>
          <a:bodyPr>
            <a:normAutofit/>
          </a:bodyPr>
          <a:lstStyle/>
          <a:p>
            <a:pPr marL="0" indent="0">
              <a:lnSpc>
                <a:spcPct val="150000"/>
              </a:lnSpc>
              <a:buNone/>
            </a:pPr>
            <a:r>
              <a:rPr lang="en-US" sz="3600" dirty="0"/>
              <a:t>Annual maximum series (AMS) +</a:t>
            </a:r>
          </a:p>
          <a:p>
            <a:pPr marL="0" indent="0">
              <a:lnSpc>
                <a:spcPct val="150000"/>
              </a:lnSpc>
              <a:buNone/>
            </a:pPr>
            <a:r>
              <a:rPr lang="en-US" sz="3600" dirty="0"/>
              <a:t>Log-Pearson type III distribution (LP3) +</a:t>
            </a:r>
          </a:p>
          <a:p>
            <a:pPr marL="0" indent="0">
              <a:lnSpc>
                <a:spcPct val="150000"/>
              </a:lnSpc>
              <a:buNone/>
            </a:pPr>
            <a:r>
              <a:rPr lang="en-US" sz="3600" dirty="0"/>
              <a:t>Expected moments algorithm (EMA) =</a:t>
            </a:r>
          </a:p>
          <a:p>
            <a:pPr marL="0" indent="0">
              <a:lnSpc>
                <a:spcPct val="150000"/>
              </a:lnSpc>
              <a:buNone/>
            </a:pPr>
            <a:r>
              <a:rPr lang="en-US" sz="3600" dirty="0"/>
              <a:t>Bulletin 17C</a:t>
            </a:r>
          </a:p>
        </p:txBody>
      </p:sp>
      <p:sp>
        <p:nvSpPr>
          <p:cNvPr id="4" name="Slide Number Placeholder 3">
            <a:extLst>
              <a:ext uri="{FF2B5EF4-FFF2-40B4-BE49-F238E27FC236}">
                <a16:creationId xmlns:a16="http://schemas.microsoft.com/office/drawing/2014/main" id="{85B520C9-B21F-84F1-CE07-2D7CF5B3E317}"/>
              </a:ext>
            </a:extLst>
          </p:cNvPr>
          <p:cNvSpPr>
            <a:spLocks noGrp="1"/>
          </p:cNvSpPr>
          <p:nvPr>
            <p:ph type="sldNum" sz="quarter" idx="12"/>
          </p:nvPr>
        </p:nvSpPr>
        <p:spPr/>
        <p:txBody>
          <a:bodyPr/>
          <a:lstStyle/>
          <a:p>
            <a:fld id="{5F6E19EC-C981-4348-A588-FAD292F64A47}" type="slidenum">
              <a:rPr lang="en-US" smtClean="0"/>
              <a:t>26</a:t>
            </a:fld>
            <a:endParaRPr lang="en-US"/>
          </a:p>
        </p:txBody>
      </p:sp>
    </p:spTree>
    <p:extLst>
      <p:ext uri="{BB962C8B-B14F-4D97-AF65-F5344CB8AC3E}">
        <p14:creationId xmlns:p14="http://schemas.microsoft.com/office/powerpoint/2010/main" val="1636838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9429E-E9E1-4BB7-91BE-F6A494E3C4F2}"/>
              </a:ext>
            </a:extLst>
          </p:cNvPr>
          <p:cNvSpPr>
            <a:spLocks noGrp="1"/>
          </p:cNvSpPr>
          <p:nvPr>
            <p:ph type="title"/>
          </p:nvPr>
        </p:nvSpPr>
        <p:spPr/>
        <p:txBody>
          <a:bodyPr/>
          <a:lstStyle/>
          <a:p>
            <a:r>
              <a:rPr lang="en-US" dirty="0"/>
              <a:t>Partial Duration Series Models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79DB293-7334-4F8D-9255-370592D70471}"/>
                  </a:ext>
                </a:extLst>
              </p:cNvPr>
              <p:cNvSpPr>
                <a:spLocks noGrp="1"/>
              </p:cNvSpPr>
              <p:nvPr>
                <p:ph idx="1"/>
              </p:nvPr>
            </p:nvSpPr>
            <p:spPr/>
            <p:txBody>
              <a:bodyPr/>
              <a:lstStyle/>
              <a:p>
                <a:r>
                  <a:rPr lang="en-US" dirty="0"/>
                  <a:t>Distribution of independent values exceeding a threshold</a:t>
                </a:r>
              </a:p>
              <a:p>
                <a:r>
                  <a:rPr lang="en-US" i="1" dirty="0"/>
                  <a:t>Probability of exceeding a value, given it’s already exceeded threshold</a:t>
                </a:r>
                <a:endParaRPr lang="en-US" dirty="0"/>
              </a:p>
              <a:p>
                <a:pPr lvl="1"/>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&gt;</m:t>
                        </m:r>
                        <m:r>
                          <a:rPr lang="en-US" b="0" i="1" smtClean="0">
                            <a:latin typeface="Cambria Math" panose="02040503050406030204" pitchFamily="18" charset="0"/>
                          </a:rPr>
                          <m:t>𝑥</m:t>
                        </m:r>
                      </m:e>
                      <m:e>
                        <m:r>
                          <a:rPr lang="en-US" b="0" i="1" smtClean="0">
                            <a:latin typeface="Cambria Math" panose="02040503050406030204" pitchFamily="18" charset="0"/>
                          </a:rPr>
                          <m:t>𝑋</m:t>
                        </m:r>
                        <m:r>
                          <a:rPr lang="en-US" b="0" i="1" smtClean="0">
                            <a:latin typeface="Cambria Math" panose="02040503050406030204" pitchFamily="18" charset="0"/>
                          </a:rPr>
                          <m:t>&gt;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e>
                    </m:d>
                  </m:oMath>
                </a14:m>
                <a:endParaRPr lang="en-US" dirty="0"/>
              </a:p>
              <a:p>
                <a:r>
                  <a:rPr lang="en-US" dirty="0"/>
                  <a:t>We need two things:</a:t>
                </a:r>
              </a:p>
              <a:p>
                <a:pPr lvl="1"/>
                <a:r>
                  <a:rPr lang="en-US" dirty="0"/>
                  <a:t>Distribution of those values</a:t>
                </a:r>
              </a:p>
              <a:p>
                <a:pPr lvl="1"/>
                <a:r>
                  <a:rPr lang="en-US" dirty="0"/>
                  <a:t>Distribution of counts per year</a:t>
                </a:r>
              </a:p>
            </p:txBody>
          </p:sp>
        </mc:Choice>
        <mc:Fallback xmlns="">
          <p:sp>
            <p:nvSpPr>
              <p:cNvPr id="3" name="Content Placeholder 2">
                <a:extLst>
                  <a:ext uri="{FF2B5EF4-FFF2-40B4-BE49-F238E27FC236}">
                    <a16:creationId xmlns:a16="http://schemas.microsoft.com/office/drawing/2014/main" id="{E79DB293-7334-4F8D-9255-370592D70471}"/>
                  </a:ext>
                </a:extLst>
              </p:cNvPr>
              <p:cNvSpPr>
                <a:spLocks noGrp="1" noRot="1" noChangeAspect="1" noMove="1" noResize="1" noEditPoints="1" noAdjustHandles="1" noChangeArrowheads="1" noChangeShapeType="1" noTextEdit="1"/>
              </p:cNvSpPr>
              <p:nvPr>
                <p:ph idx="1"/>
              </p:nvPr>
            </p:nvSpPr>
            <p:spPr>
              <a:blipFill>
                <a:blip r:embed="rId3"/>
                <a:stretch>
                  <a:fillRect l="-1043" t="-2381" r="-17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A874E00-E50B-A623-1C18-41A1D9072A22}"/>
              </a:ext>
            </a:extLst>
          </p:cNvPr>
          <p:cNvSpPr>
            <a:spLocks noGrp="1"/>
          </p:cNvSpPr>
          <p:nvPr>
            <p:ph type="sldNum" sz="quarter" idx="12"/>
          </p:nvPr>
        </p:nvSpPr>
        <p:spPr/>
        <p:txBody>
          <a:bodyPr/>
          <a:lstStyle/>
          <a:p>
            <a:fld id="{5F6E19EC-C981-4348-A588-FAD292F64A47}" type="slidenum">
              <a:rPr lang="en-US" smtClean="0"/>
              <a:t>27</a:t>
            </a:fld>
            <a:endParaRPr lang="en-US"/>
          </a:p>
        </p:txBody>
      </p:sp>
    </p:spTree>
    <p:extLst>
      <p:ext uri="{BB962C8B-B14F-4D97-AF65-F5344CB8AC3E}">
        <p14:creationId xmlns:p14="http://schemas.microsoft.com/office/powerpoint/2010/main" val="20993703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D27EA-D981-4B24-B82B-EECC0AAE792A}"/>
              </a:ext>
            </a:extLst>
          </p:cNvPr>
          <p:cNvSpPr>
            <a:spLocks noGrp="1"/>
          </p:cNvSpPr>
          <p:nvPr>
            <p:ph type="title"/>
          </p:nvPr>
        </p:nvSpPr>
        <p:spPr/>
        <p:txBody>
          <a:bodyPr/>
          <a:lstStyle/>
          <a:p>
            <a:r>
              <a:rPr lang="en-US" dirty="0"/>
              <a:t>Counts</a:t>
            </a:r>
          </a:p>
        </p:txBody>
      </p:sp>
      <p:sp>
        <p:nvSpPr>
          <p:cNvPr id="3" name="Content Placeholder 2">
            <a:extLst>
              <a:ext uri="{FF2B5EF4-FFF2-40B4-BE49-F238E27FC236}">
                <a16:creationId xmlns:a16="http://schemas.microsoft.com/office/drawing/2014/main" id="{3F80874B-0E9F-42BF-A1C7-2EC782241978}"/>
              </a:ext>
            </a:extLst>
          </p:cNvPr>
          <p:cNvSpPr>
            <a:spLocks noGrp="1"/>
          </p:cNvSpPr>
          <p:nvPr>
            <p:ph idx="1"/>
          </p:nvPr>
        </p:nvSpPr>
        <p:spPr>
          <a:xfrm>
            <a:off x="838200" y="1825625"/>
            <a:ext cx="4464050" cy="4351338"/>
          </a:xfrm>
        </p:spPr>
        <p:txBody>
          <a:bodyPr/>
          <a:lstStyle/>
          <a:p>
            <a:r>
              <a:rPr lang="en-US" dirty="0"/>
              <a:t>0 or more events per year in PDS</a:t>
            </a:r>
          </a:p>
          <a:p>
            <a:r>
              <a:rPr lang="en-US" dirty="0"/>
              <a:t>Two key questions:</a:t>
            </a:r>
          </a:p>
          <a:p>
            <a:pPr lvl="1"/>
            <a:r>
              <a:rPr lang="en-US" dirty="0"/>
              <a:t>Probability of at least one event in a year?</a:t>
            </a:r>
          </a:p>
          <a:p>
            <a:pPr lvl="1"/>
            <a:r>
              <a:rPr lang="en-US" dirty="0"/>
              <a:t>Typical number of events in a year?</a:t>
            </a:r>
          </a:p>
        </p:txBody>
      </p:sp>
      <p:sp>
        <p:nvSpPr>
          <p:cNvPr id="6" name="Slide Number Placeholder 5">
            <a:extLst>
              <a:ext uri="{FF2B5EF4-FFF2-40B4-BE49-F238E27FC236}">
                <a16:creationId xmlns:a16="http://schemas.microsoft.com/office/drawing/2014/main" id="{C3BD56B8-F56E-0CDD-01EE-9CE6E76DF993}"/>
              </a:ext>
            </a:extLst>
          </p:cNvPr>
          <p:cNvSpPr>
            <a:spLocks noGrp="1"/>
          </p:cNvSpPr>
          <p:nvPr>
            <p:ph type="sldNum" sz="quarter" idx="12"/>
          </p:nvPr>
        </p:nvSpPr>
        <p:spPr/>
        <p:txBody>
          <a:bodyPr/>
          <a:lstStyle/>
          <a:p>
            <a:fld id="{5F6E19EC-C981-4348-A588-FAD292F64A47}" type="slidenum">
              <a:rPr lang="en-US" smtClean="0"/>
              <a:t>28</a:t>
            </a:fld>
            <a:endParaRPr lang="en-US"/>
          </a:p>
        </p:txBody>
      </p:sp>
      <p:pic>
        <p:nvPicPr>
          <p:cNvPr id="5" name="Picture 4">
            <a:extLst>
              <a:ext uri="{FF2B5EF4-FFF2-40B4-BE49-F238E27FC236}">
                <a16:creationId xmlns:a16="http://schemas.microsoft.com/office/drawing/2014/main" id="{7A3E0B47-C317-4BED-8ACE-63D17071DEF0}"/>
              </a:ext>
            </a:extLst>
          </p:cNvPr>
          <p:cNvPicPr>
            <a:picLocks noChangeAspect="1"/>
          </p:cNvPicPr>
          <p:nvPr/>
        </p:nvPicPr>
        <p:blipFill>
          <a:blip r:embed="rId3"/>
          <a:stretch>
            <a:fillRect/>
          </a:stretch>
        </p:blipFill>
        <p:spPr>
          <a:xfrm>
            <a:off x="5302250" y="1690688"/>
            <a:ext cx="6889749" cy="5167312"/>
          </a:xfrm>
          <a:prstGeom prst="rect">
            <a:avLst/>
          </a:prstGeom>
        </p:spPr>
      </p:pic>
      <p:pic>
        <p:nvPicPr>
          <p:cNvPr id="4" name="Picture 3">
            <a:extLst>
              <a:ext uri="{FF2B5EF4-FFF2-40B4-BE49-F238E27FC236}">
                <a16:creationId xmlns:a16="http://schemas.microsoft.com/office/drawing/2014/main" id="{2DC18D9A-FCC9-00B0-214A-470A50EE3EEC}"/>
              </a:ext>
            </a:extLst>
          </p:cNvPr>
          <p:cNvPicPr>
            <a:picLocks noChangeAspect="1"/>
          </p:cNvPicPr>
          <p:nvPr/>
        </p:nvPicPr>
        <p:blipFill>
          <a:blip r:embed="rId4"/>
          <a:stretch>
            <a:fillRect/>
          </a:stretch>
        </p:blipFill>
        <p:spPr>
          <a:xfrm>
            <a:off x="8639681" y="135653"/>
            <a:ext cx="3352190" cy="2014537"/>
          </a:xfrm>
          <a:prstGeom prst="rect">
            <a:avLst/>
          </a:prstGeom>
        </p:spPr>
      </p:pic>
    </p:spTree>
    <p:extLst>
      <p:ext uri="{BB962C8B-B14F-4D97-AF65-F5344CB8AC3E}">
        <p14:creationId xmlns:p14="http://schemas.microsoft.com/office/powerpoint/2010/main" val="36347813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C42C2F-3466-4711-85C0-A0B097425863}"/>
              </a:ext>
            </a:extLst>
          </p:cNvPr>
          <p:cNvSpPr>
            <a:spLocks noGrp="1"/>
          </p:cNvSpPr>
          <p:nvPr>
            <p:ph idx="1"/>
          </p:nvPr>
        </p:nvSpPr>
        <p:spPr>
          <a:xfrm>
            <a:off x="838200" y="1583895"/>
            <a:ext cx="10515600" cy="4351338"/>
          </a:xfrm>
        </p:spPr>
        <p:txBody>
          <a:bodyPr/>
          <a:lstStyle/>
          <a:p>
            <a:r>
              <a:rPr lang="en-US" dirty="0"/>
              <a:t>Usually assumed to have a </a:t>
            </a:r>
            <a:r>
              <a:rPr lang="en-US" i="1" dirty="0"/>
              <a:t>Poisson Distribution</a:t>
            </a:r>
            <a:endParaRPr lang="en-US" dirty="0"/>
          </a:p>
        </p:txBody>
      </p:sp>
      <p:sp>
        <p:nvSpPr>
          <p:cNvPr id="2" name="Title 1">
            <a:extLst>
              <a:ext uri="{FF2B5EF4-FFF2-40B4-BE49-F238E27FC236}">
                <a16:creationId xmlns:a16="http://schemas.microsoft.com/office/drawing/2014/main" id="{8CF24902-7FF4-43E5-8D74-DE2BCE381C03}"/>
              </a:ext>
            </a:extLst>
          </p:cNvPr>
          <p:cNvSpPr>
            <a:spLocks noGrp="1"/>
          </p:cNvSpPr>
          <p:nvPr>
            <p:ph type="title"/>
          </p:nvPr>
        </p:nvSpPr>
        <p:spPr/>
        <p:txBody>
          <a:bodyPr/>
          <a:lstStyle/>
          <a:p>
            <a:r>
              <a:rPr lang="en-US" dirty="0"/>
              <a:t>Counts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0C58C8E-0184-E80A-9A77-2CF19DD98AEC}"/>
                  </a:ext>
                </a:extLst>
              </p:cNvPr>
              <p:cNvSpPr txBox="1"/>
              <p:nvPr/>
            </p:nvSpPr>
            <p:spPr>
              <a:xfrm>
                <a:off x="8657517" y="1352255"/>
                <a:ext cx="3074944" cy="8860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𝑃𝑟</m:t>
                      </m:r>
                      <m:d>
                        <m:d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dPr>
                        <m:e>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𝑋</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e>
                      </m:d>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f>
                        <m:f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fPr>
                        <m:num>
                          <m:sSup>
                            <m:sSup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e>
                            <m:sup>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sup>
                          </m:sSup>
                          <m:sSup>
                            <m:sSup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𝑒</m:t>
                              </m:r>
                            </m:e>
                            <m:sup>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sup>
                          </m:sSup>
                        </m:num>
                        <m:den>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den>
                      </m:f>
                    </m:oMath>
                  </m:oMathPara>
                </a14:m>
                <a:endParaRPr lang="en-US" sz="2800" dirty="0">
                  <a:solidFill>
                    <a:srgbClr val="A60F2D"/>
                  </a:solidFill>
                  <a:effectLst>
                    <a:outerShdw blurRad="38100" dist="38100" dir="2700000" algn="tl">
                      <a:srgbClr val="000000">
                        <a:alpha val="43137"/>
                      </a:srgbClr>
                    </a:outerShdw>
                  </a:effectLst>
                </a:endParaRPr>
              </a:p>
            </p:txBody>
          </p:sp>
        </mc:Choice>
        <mc:Fallback xmlns="">
          <p:sp>
            <p:nvSpPr>
              <p:cNvPr id="4" name="TextBox 3">
                <a:extLst>
                  <a:ext uri="{FF2B5EF4-FFF2-40B4-BE49-F238E27FC236}">
                    <a16:creationId xmlns:a16="http://schemas.microsoft.com/office/drawing/2014/main" id="{50C58C8E-0184-E80A-9A77-2CF19DD98AEC}"/>
                  </a:ext>
                </a:extLst>
              </p:cNvPr>
              <p:cNvSpPr txBox="1">
                <a:spLocks noRot="1" noChangeAspect="1" noMove="1" noResize="1" noEditPoints="1" noAdjustHandles="1" noChangeArrowheads="1" noChangeShapeType="1" noTextEdit="1"/>
              </p:cNvSpPr>
              <p:nvPr/>
            </p:nvSpPr>
            <p:spPr>
              <a:xfrm>
                <a:off x="8657517" y="1352255"/>
                <a:ext cx="3074944" cy="886076"/>
              </a:xfrm>
              <a:prstGeom prst="rect">
                <a:avLst/>
              </a:prstGeom>
              <a:blipFill>
                <a:blip r:embed="rId3"/>
                <a:stretch>
                  <a:fillRect r="-198" b="-6207"/>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49BC9761-164C-8CEA-AE50-F81B82AD158E}"/>
              </a:ext>
            </a:extLst>
          </p:cNvPr>
          <p:cNvPicPr>
            <a:picLocks noChangeAspect="1"/>
          </p:cNvPicPr>
          <p:nvPr/>
        </p:nvPicPr>
        <p:blipFill>
          <a:blip r:embed="rId4"/>
          <a:stretch>
            <a:fillRect/>
          </a:stretch>
        </p:blipFill>
        <p:spPr>
          <a:xfrm>
            <a:off x="4515260" y="2253330"/>
            <a:ext cx="3161480" cy="4239545"/>
          </a:xfrm>
          <a:prstGeom prst="rect">
            <a:avLst/>
          </a:prstGeom>
        </p:spPr>
      </p:pic>
      <p:pic>
        <p:nvPicPr>
          <p:cNvPr id="6" name="Picture 5" descr="A close-up of a fish&#10;&#10;Description automatically generated">
            <a:extLst>
              <a:ext uri="{FF2B5EF4-FFF2-40B4-BE49-F238E27FC236}">
                <a16:creationId xmlns:a16="http://schemas.microsoft.com/office/drawing/2014/main" id="{661EB03F-6DD6-8FCA-2C9E-ABC4275A69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46509" y="4173077"/>
            <a:ext cx="4098981" cy="1449054"/>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C1036A8-7CD1-0EA7-4B82-64E47DEB2E33}"/>
                  </a:ext>
                </a:extLst>
              </p:cNvPr>
              <p:cNvSpPr txBox="1"/>
              <p:nvPr/>
            </p:nvSpPr>
            <p:spPr>
              <a:xfrm>
                <a:off x="9238640" y="2130861"/>
                <a:ext cx="6254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r>
                        <a:rPr lang="en-US"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n-US"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ℕ</m:t>
                      </m:r>
                    </m:oMath>
                  </m:oMathPara>
                </a14:m>
                <a:endParaRPr lang="en-US" dirty="0">
                  <a:solidFill>
                    <a:srgbClr val="A60F2D"/>
                  </a:solidFill>
                  <a:effectLst>
                    <a:outerShdw blurRad="38100" dist="38100" dir="2700000" algn="tl">
                      <a:srgbClr val="000000">
                        <a:alpha val="43137"/>
                      </a:srgbClr>
                    </a:outerShdw>
                  </a:effectLst>
                </a:endParaRPr>
              </a:p>
            </p:txBody>
          </p:sp>
        </mc:Choice>
        <mc:Fallback xmlns="">
          <p:sp>
            <p:nvSpPr>
              <p:cNvPr id="10" name="TextBox 9">
                <a:extLst>
                  <a:ext uri="{FF2B5EF4-FFF2-40B4-BE49-F238E27FC236}">
                    <a16:creationId xmlns:a16="http://schemas.microsoft.com/office/drawing/2014/main" id="{EC1036A8-7CD1-0EA7-4B82-64E47DEB2E33}"/>
                  </a:ext>
                </a:extLst>
              </p:cNvPr>
              <p:cNvSpPr txBox="1">
                <a:spLocks noRot="1" noChangeAspect="1" noMove="1" noResize="1" noEditPoints="1" noAdjustHandles="1" noChangeArrowheads="1" noChangeShapeType="1" noTextEdit="1"/>
              </p:cNvSpPr>
              <p:nvPr/>
            </p:nvSpPr>
            <p:spPr>
              <a:xfrm>
                <a:off x="9238640" y="2130861"/>
                <a:ext cx="625492" cy="276999"/>
              </a:xfrm>
              <a:prstGeom prst="rect">
                <a:avLst/>
              </a:prstGeom>
              <a:blipFill>
                <a:blip r:embed="rId6"/>
                <a:stretch>
                  <a:fillRect l="-9804" r="-12745" b="-17778"/>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3B761049-5D5B-5FDD-5BB0-1D2B61ACE54A}"/>
              </a:ext>
            </a:extLst>
          </p:cNvPr>
          <p:cNvSpPr>
            <a:spLocks noGrp="1"/>
          </p:cNvSpPr>
          <p:nvPr>
            <p:ph type="sldNum" sz="quarter" idx="12"/>
          </p:nvPr>
        </p:nvSpPr>
        <p:spPr/>
        <p:txBody>
          <a:bodyPr/>
          <a:lstStyle/>
          <a:p>
            <a:fld id="{5F6E19EC-C981-4348-A588-FAD292F64A47}" type="slidenum">
              <a:rPr lang="en-US" smtClean="0"/>
              <a:t>29</a:t>
            </a:fld>
            <a:endParaRPr lang="en-US"/>
          </a:p>
        </p:txBody>
      </p:sp>
    </p:spTree>
    <p:extLst>
      <p:ext uri="{BB962C8B-B14F-4D97-AF65-F5344CB8AC3E}">
        <p14:creationId xmlns:p14="http://schemas.microsoft.com/office/powerpoint/2010/main" val="2952352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Peaks over threshold approach</a:t>
            </a:r>
          </a:p>
          <a:p>
            <a:pPr marL="514350" indent="-514350">
              <a:buFont typeface="+mj-lt"/>
              <a:buAutoNum type="arabicPeriod"/>
            </a:pPr>
            <a:r>
              <a:rPr lang="en-US" dirty="0"/>
              <a:t>Models for partial duration series</a:t>
            </a:r>
          </a:p>
          <a:p>
            <a:pPr marL="514350" indent="-514350">
              <a:buFont typeface="+mj-lt"/>
              <a:buAutoNum type="arabicPeriod"/>
            </a:pPr>
            <a:r>
              <a:rPr lang="en-US" dirty="0"/>
              <a:t>Computing AEP using partial duration series</a:t>
            </a:r>
          </a:p>
          <a:p>
            <a:pPr marL="514350" indent="-514350">
              <a:buFont typeface="+mj-lt"/>
              <a:buAutoNum type="arabicPeriod"/>
            </a:pPr>
            <a:r>
              <a:rPr lang="en-US" dirty="0"/>
              <a:t>Why PDS?</a:t>
            </a:r>
          </a:p>
          <a:p>
            <a:pPr marL="514350" indent="-514350">
              <a:buFont typeface="+mj-lt"/>
              <a:buAutoNum type="arabicPeriod"/>
            </a:pPr>
            <a:r>
              <a:rPr lang="en-US" dirty="0"/>
              <a:t>Bonus section: Mixed Populations</a:t>
            </a:r>
          </a:p>
          <a:p>
            <a:pPr marL="514350" indent="-514350">
              <a:buFont typeface="+mj-lt"/>
              <a:buAutoNum type="arabicPeriod"/>
            </a:pPr>
            <a:endParaRPr lang="en-US" dirty="0"/>
          </a:p>
        </p:txBody>
      </p:sp>
      <p:sp>
        <p:nvSpPr>
          <p:cNvPr id="4" name="Slide Number Placeholder 3">
            <a:extLst>
              <a:ext uri="{FF2B5EF4-FFF2-40B4-BE49-F238E27FC236}">
                <a16:creationId xmlns:a16="http://schemas.microsoft.com/office/drawing/2014/main" id="{6FD883F4-DC72-23C1-AFED-0593C1FC5BF7}"/>
              </a:ext>
            </a:extLst>
          </p:cNvPr>
          <p:cNvSpPr>
            <a:spLocks noGrp="1"/>
          </p:cNvSpPr>
          <p:nvPr>
            <p:ph type="sldNum" sz="quarter" idx="12"/>
          </p:nvPr>
        </p:nvSpPr>
        <p:spPr/>
        <p:txBody>
          <a:bodyPr/>
          <a:lstStyle/>
          <a:p>
            <a:fld id="{5F6E19EC-C981-4348-A588-FAD292F64A47}" type="slidenum">
              <a:rPr lang="en-US" smtClean="0"/>
              <a:t>3</a:t>
            </a:fld>
            <a:endParaRPr lang="en-US"/>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A5B4939-FC26-4BDF-A669-7429B636D17B}"/>
              </a:ext>
            </a:extLst>
          </p:cNvPr>
          <p:cNvPicPr>
            <a:picLocks noChangeAspect="1"/>
          </p:cNvPicPr>
          <p:nvPr/>
        </p:nvPicPr>
        <p:blipFill>
          <a:blip r:embed="rId2"/>
          <a:stretch>
            <a:fillRect/>
          </a:stretch>
        </p:blipFill>
        <p:spPr>
          <a:xfrm>
            <a:off x="6428926" y="2181284"/>
            <a:ext cx="5143500" cy="3429000"/>
          </a:xfrm>
          <a:prstGeom prst="rect">
            <a:avLst/>
          </a:prstGeom>
        </p:spPr>
      </p:pic>
      <p:pic>
        <p:nvPicPr>
          <p:cNvPr id="13" name="Picture 12">
            <a:extLst>
              <a:ext uri="{FF2B5EF4-FFF2-40B4-BE49-F238E27FC236}">
                <a16:creationId xmlns:a16="http://schemas.microsoft.com/office/drawing/2014/main" id="{009EF1AF-EB12-4A37-831B-1BE35D2F96F7}"/>
              </a:ext>
            </a:extLst>
          </p:cNvPr>
          <p:cNvPicPr>
            <a:picLocks noChangeAspect="1"/>
          </p:cNvPicPr>
          <p:nvPr/>
        </p:nvPicPr>
        <p:blipFill>
          <a:blip r:embed="rId3"/>
          <a:stretch>
            <a:fillRect/>
          </a:stretch>
        </p:blipFill>
        <p:spPr>
          <a:xfrm>
            <a:off x="1285426" y="2181284"/>
            <a:ext cx="5143500" cy="3429000"/>
          </a:xfrm>
          <a:prstGeom prst="rect">
            <a:avLst/>
          </a:prstGeom>
        </p:spPr>
      </p:pic>
      <p:sp>
        <p:nvSpPr>
          <p:cNvPr id="3" name="Content Placeholder 2">
            <a:extLst>
              <a:ext uri="{FF2B5EF4-FFF2-40B4-BE49-F238E27FC236}">
                <a16:creationId xmlns:a16="http://schemas.microsoft.com/office/drawing/2014/main" id="{A6C42C2F-3466-4711-85C0-A0B097425863}"/>
              </a:ext>
            </a:extLst>
          </p:cNvPr>
          <p:cNvSpPr>
            <a:spLocks noGrp="1"/>
          </p:cNvSpPr>
          <p:nvPr>
            <p:ph idx="1"/>
          </p:nvPr>
        </p:nvSpPr>
        <p:spPr>
          <a:xfrm>
            <a:off x="838200" y="1583895"/>
            <a:ext cx="10515600" cy="4351338"/>
          </a:xfrm>
        </p:spPr>
        <p:txBody>
          <a:bodyPr/>
          <a:lstStyle/>
          <a:p>
            <a:r>
              <a:rPr lang="en-US" dirty="0"/>
              <a:t>Threshold choice affects count distribution</a:t>
            </a:r>
          </a:p>
        </p:txBody>
      </p:sp>
      <p:sp>
        <p:nvSpPr>
          <p:cNvPr id="2" name="Title 1">
            <a:extLst>
              <a:ext uri="{FF2B5EF4-FFF2-40B4-BE49-F238E27FC236}">
                <a16:creationId xmlns:a16="http://schemas.microsoft.com/office/drawing/2014/main" id="{8CF24902-7FF4-43E5-8D74-DE2BCE381C03}"/>
              </a:ext>
            </a:extLst>
          </p:cNvPr>
          <p:cNvSpPr>
            <a:spLocks noGrp="1"/>
          </p:cNvSpPr>
          <p:nvPr>
            <p:ph type="title"/>
          </p:nvPr>
        </p:nvSpPr>
        <p:spPr/>
        <p:txBody>
          <a:bodyPr/>
          <a:lstStyle/>
          <a:p>
            <a:r>
              <a:rPr lang="en-US" dirty="0"/>
              <a:t>Counts</a:t>
            </a:r>
          </a:p>
        </p:txBody>
      </p:sp>
      <p:sp>
        <p:nvSpPr>
          <p:cNvPr id="8" name="TextBox 7">
            <a:extLst>
              <a:ext uri="{FF2B5EF4-FFF2-40B4-BE49-F238E27FC236}">
                <a16:creationId xmlns:a16="http://schemas.microsoft.com/office/drawing/2014/main" id="{7F98DFC8-ED03-4120-81C3-A2C545DD4AAD}"/>
              </a:ext>
            </a:extLst>
          </p:cNvPr>
          <p:cNvSpPr txBox="1"/>
          <p:nvPr/>
        </p:nvSpPr>
        <p:spPr>
          <a:xfrm>
            <a:off x="4703045" y="2274400"/>
            <a:ext cx="1725881" cy="830997"/>
          </a:xfrm>
          <a:prstGeom prst="rect">
            <a:avLst/>
          </a:prstGeom>
          <a:noFill/>
        </p:spPr>
        <p:txBody>
          <a:bodyPr wrap="square" rtlCol="0">
            <a:spAutoFit/>
          </a:bodyPr>
          <a:lstStyle/>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1,250 </a:t>
            </a:r>
            <a:r>
              <a:rPr lang="en-US" sz="24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400" b="1" dirty="0">
              <a:solidFill>
                <a:srgbClr val="A60F2D"/>
              </a:solidFill>
              <a:effectLst>
                <a:outerShdw blurRad="38100" dist="38100" dir="2700000" algn="tl">
                  <a:srgbClr val="000000">
                    <a:alpha val="43137"/>
                  </a:srgbClr>
                </a:outerShdw>
              </a:effectLst>
              <a:latin typeface="Lato" panose="020F0502020204030203" pitchFamily="34" charset="0"/>
            </a:endParaRPr>
          </a:p>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2.5 / yr</a:t>
            </a:r>
          </a:p>
        </p:txBody>
      </p:sp>
      <p:sp>
        <p:nvSpPr>
          <p:cNvPr id="9" name="TextBox 8">
            <a:extLst>
              <a:ext uri="{FF2B5EF4-FFF2-40B4-BE49-F238E27FC236}">
                <a16:creationId xmlns:a16="http://schemas.microsoft.com/office/drawing/2014/main" id="{768E6725-B8AE-4E41-9815-70EAF3428F26}"/>
              </a:ext>
            </a:extLst>
          </p:cNvPr>
          <p:cNvSpPr txBox="1"/>
          <p:nvPr/>
        </p:nvSpPr>
        <p:spPr>
          <a:xfrm>
            <a:off x="9846545" y="2269333"/>
            <a:ext cx="1725881" cy="830997"/>
          </a:xfrm>
          <a:prstGeom prst="rect">
            <a:avLst/>
          </a:prstGeom>
          <a:noFill/>
        </p:spPr>
        <p:txBody>
          <a:bodyPr wrap="square" rtlCol="0">
            <a:spAutoFit/>
          </a:bodyPr>
          <a:lstStyle/>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2,500 </a:t>
            </a:r>
            <a:r>
              <a:rPr lang="en-US" sz="24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400" b="1" dirty="0">
              <a:solidFill>
                <a:srgbClr val="A60F2D"/>
              </a:solidFill>
              <a:effectLst>
                <a:outerShdw blurRad="38100" dist="38100" dir="2700000" algn="tl">
                  <a:srgbClr val="000000">
                    <a:alpha val="43137"/>
                  </a:srgbClr>
                </a:outerShdw>
              </a:effectLst>
              <a:latin typeface="Lato" panose="020F0502020204030203" pitchFamily="34" charset="0"/>
            </a:endParaRPr>
          </a:p>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1.1 / yr</a:t>
            </a:r>
          </a:p>
        </p:txBody>
      </p:sp>
      <p:sp>
        <p:nvSpPr>
          <p:cNvPr id="4" name="Slide Number Placeholder 3">
            <a:extLst>
              <a:ext uri="{FF2B5EF4-FFF2-40B4-BE49-F238E27FC236}">
                <a16:creationId xmlns:a16="http://schemas.microsoft.com/office/drawing/2014/main" id="{CBE879F8-4CAB-5B1C-0AF9-7D5C20107FE7}"/>
              </a:ext>
            </a:extLst>
          </p:cNvPr>
          <p:cNvSpPr>
            <a:spLocks noGrp="1"/>
          </p:cNvSpPr>
          <p:nvPr>
            <p:ph type="sldNum" sz="quarter" idx="12"/>
          </p:nvPr>
        </p:nvSpPr>
        <p:spPr/>
        <p:txBody>
          <a:bodyPr/>
          <a:lstStyle/>
          <a:p>
            <a:fld id="{5F6E19EC-C981-4348-A588-FAD292F64A47}" type="slidenum">
              <a:rPr lang="en-US" smtClean="0"/>
              <a:t>30</a:t>
            </a:fld>
            <a:endParaRPr lang="en-US"/>
          </a:p>
        </p:txBody>
      </p:sp>
    </p:spTree>
    <p:extLst>
      <p:ext uri="{BB962C8B-B14F-4D97-AF65-F5344CB8AC3E}">
        <p14:creationId xmlns:p14="http://schemas.microsoft.com/office/powerpoint/2010/main" val="60865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6CE6D-2359-FA33-DB16-DC42AFE77AB7}"/>
              </a:ext>
            </a:extLst>
          </p:cNvPr>
          <p:cNvSpPr>
            <a:spLocks noGrp="1"/>
          </p:cNvSpPr>
          <p:nvPr>
            <p:ph type="title"/>
          </p:nvPr>
        </p:nvSpPr>
        <p:spPr/>
        <p:txBody>
          <a:bodyPr/>
          <a:lstStyle/>
          <a:p>
            <a:r>
              <a:rPr lang="en-US" dirty="0"/>
              <a:t>Counts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FECF790-FB91-2C11-1D6D-B708B7ED3128}"/>
                  </a:ext>
                </a:extLst>
              </p:cNvPr>
              <p:cNvSpPr>
                <a:spLocks noGrp="1"/>
              </p:cNvSpPr>
              <p:nvPr>
                <p:ph idx="1"/>
              </p:nvPr>
            </p:nvSpPr>
            <p:spPr/>
            <p:txBody>
              <a:bodyPr/>
              <a:lstStyle/>
              <a:p>
                <a:r>
                  <a:rPr lang="en-US" dirty="0"/>
                  <a:t>Probability of zero events in a year?</a:t>
                </a:r>
              </a:p>
              <a:p>
                <a:pPr lvl="1"/>
                <a14:m>
                  <m:oMath xmlns:m="http://schemas.openxmlformats.org/officeDocument/2006/math">
                    <m:r>
                      <a:rPr lang="en-US" b="0" i="1" smtClean="0">
                        <a:latin typeface="Cambria Math" panose="02040503050406030204" pitchFamily="18" charset="0"/>
                      </a:rPr>
                      <m:t>𝑃𝑟</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=0</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sup>
                    </m:sSup>
                  </m:oMath>
                </a14:m>
                <a:endParaRPr lang="en-US" dirty="0"/>
              </a:p>
              <a:p>
                <a:r>
                  <a:rPr lang="en-US" dirty="0"/>
                  <a:t>Probability of at least one event in a year?</a:t>
                </a:r>
              </a:p>
              <a:p>
                <a:pPr lvl="1"/>
                <a14:m>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rPr>
                      <m:t>𝑃𝑟</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=0</m:t>
                        </m:r>
                      </m:e>
                    </m:d>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sup>
                    </m:sSup>
                  </m:oMath>
                </a14:m>
                <a:endParaRPr lang="en-US" b="0" dirty="0"/>
              </a:p>
              <a:p>
                <a:r>
                  <a:rPr lang="en-US" dirty="0"/>
                  <a:t>Typical number of events in a year?</a:t>
                </a:r>
              </a:p>
              <a:p>
                <a:pPr lvl="1"/>
                <a:r>
                  <a:rPr lang="en-US" b="0" dirty="0"/>
                  <a:t>Mean = </a:t>
                </a:r>
                <a14:m>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λ</m:t>
                    </m:r>
                  </m:oMath>
                </a14:m>
                <a:endParaRPr lang="en-US" b="0" dirty="0"/>
              </a:p>
              <a:p>
                <a:pPr lvl="1"/>
                <a:r>
                  <a:rPr lang="en-US" dirty="0"/>
                  <a:t>Mode = </a:t>
                </a:r>
                <a14:m>
                  <m:oMath xmlns:m="http://schemas.openxmlformats.org/officeDocument/2006/math">
                    <m:d>
                      <m:dPr>
                        <m:begChr m:val="⌈"/>
                        <m:endChr m:val="⌉"/>
                        <m:ctrlPr>
                          <a:rPr lang="en-US" i="1" smtClean="0">
                            <a:latin typeface="Cambria Math" panose="02040503050406030204" pitchFamily="18" charset="0"/>
                          </a:rPr>
                        </m:ctrlPr>
                      </m:dPr>
                      <m:e>
                        <m:r>
                          <m:rPr>
                            <m:sty m:val="p"/>
                          </m:rPr>
                          <a:rPr lang="el-GR" i="1" smtClean="0">
                            <a:latin typeface="Cambria Math" panose="02040503050406030204" pitchFamily="18" charset="0"/>
                            <a:ea typeface="Cambria Math" panose="02040503050406030204" pitchFamily="18" charset="0"/>
                          </a:rPr>
                          <m:t>λ</m:t>
                        </m:r>
                      </m:e>
                    </m:d>
                    <m:r>
                      <a:rPr lang="en-US" b="0" i="1" smtClean="0">
                        <a:latin typeface="Cambria Math" panose="02040503050406030204" pitchFamily="18" charset="0"/>
                      </a:rPr>
                      <m:t>−1, </m:t>
                    </m:r>
                    <m:d>
                      <m:dPr>
                        <m:begChr m:val="⌊"/>
                        <m:endChr m:val="⌋"/>
                        <m:ctrlPr>
                          <a:rPr lang="en-US" b="0" i="1" smtClean="0">
                            <a:latin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λ</m:t>
                        </m:r>
                      </m:e>
                    </m:d>
                  </m:oMath>
                </a14:m>
                <a:endParaRPr lang="en-US" b="0" dirty="0"/>
              </a:p>
              <a:p>
                <a:pPr lvl="1"/>
                <a:endParaRPr lang="en-US" dirty="0"/>
              </a:p>
            </p:txBody>
          </p:sp>
        </mc:Choice>
        <mc:Fallback>
          <p:sp>
            <p:nvSpPr>
              <p:cNvPr id="3" name="Content Placeholder 2">
                <a:extLst>
                  <a:ext uri="{FF2B5EF4-FFF2-40B4-BE49-F238E27FC236}">
                    <a16:creationId xmlns:a16="http://schemas.microsoft.com/office/drawing/2014/main" id="{AFECF790-FB91-2C11-1D6D-B708B7ED312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BC18225-64E6-2C1D-C708-81201A9FECA9}"/>
                  </a:ext>
                </a:extLst>
              </p:cNvPr>
              <p:cNvSpPr txBox="1"/>
              <p:nvPr/>
            </p:nvSpPr>
            <p:spPr>
              <a:xfrm>
                <a:off x="8132292" y="295858"/>
                <a:ext cx="3513591" cy="1012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𝑃𝑟</m:t>
                      </m:r>
                      <m:d>
                        <m:dPr>
                          <m:ctrlP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dPr>
                        <m:e>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𝑋</m:t>
                          </m:r>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e>
                      </m:d>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f>
                        <m:fPr>
                          <m:ctrlP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fPr>
                        <m:num>
                          <m:sSup>
                            <m:sSupPr>
                              <m:ctrlP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m:rPr>
                                  <m:sty m:val="p"/>
                                </m:rPr>
                                <a:rPr lang="el-GR" sz="32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e>
                            <m:sup>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sup>
                          </m:sSup>
                          <m:sSup>
                            <m:sSupPr>
                              <m:ctrlP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𝑒</m:t>
                              </m:r>
                            </m:e>
                            <m:sup>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r>
                                <m:rPr>
                                  <m:sty m:val="p"/>
                                </m:rPr>
                                <a:rPr lang="el-GR" sz="32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sup>
                          </m:sSup>
                        </m:num>
                        <m:den>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𝑘</m:t>
                          </m:r>
                          <m:r>
                            <a:rPr lang="en-US" sz="32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den>
                      </m:f>
                    </m:oMath>
                  </m:oMathPara>
                </a14:m>
                <a:endParaRPr lang="en-US" sz="3200" dirty="0">
                  <a:solidFill>
                    <a:srgbClr val="A60F2D"/>
                  </a:solidFill>
                  <a:effectLst>
                    <a:outerShdw blurRad="38100" dist="38100" dir="2700000" algn="tl">
                      <a:srgbClr val="000000">
                        <a:alpha val="43137"/>
                      </a:srgbClr>
                    </a:outerShdw>
                  </a:effectLst>
                </a:endParaRPr>
              </a:p>
            </p:txBody>
          </p:sp>
        </mc:Choice>
        <mc:Fallback xmlns="">
          <p:sp>
            <p:nvSpPr>
              <p:cNvPr id="4" name="TextBox 3">
                <a:extLst>
                  <a:ext uri="{FF2B5EF4-FFF2-40B4-BE49-F238E27FC236}">
                    <a16:creationId xmlns:a16="http://schemas.microsoft.com/office/drawing/2014/main" id="{3BC18225-64E6-2C1D-C708-81201A9FECA9}"/>
                  </a:ext>
                </a:extLst>
              </p:cNvPr>
              <p:cNvSpPr txBox="1">
                <a:spLocks noRot="1" noChangeAspect="1" noMove="1" noResize="1" noEditPoints="1" noAdjustHandles="1" noChangeArrowheads="1" noChangeShapeType="1" noTextEdit="1"/>
              </p:cNvSpPr>
              <p:nvPr/>
            </p:nvSpPr>
            <p:spPr>
              <a:xfrm>
                <a:off x="8132292" y="295858"/>
                <a:ext cx="3513591" cy="1012713"/>
              </a:xfrm>
              <a:prstGeom prst="rect">
                <a:avLst/>
              </a:prstGeom>
              <a:blipFill>
                <a:blip r:embed="rId4"/>
                <a:stretch>
                  <a:fillRect r="-347" b="-6024"/>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12A411BD-20A1-64BE-0513-1608D9039173}"/>
              </a:ext>
            </a:extLst>
          </p:cNvPr>
          <p:cNvSpPr>
            <a:spLocks noGrp="1"/>
          </p:cNvSpPr>
          <p:nvPr>
            <p:ph type="sldNum" sz="quarter" idx="12"/>
          </p:nvPr>
        </p:nvSpPr>
        <p:spPr/>
        <p:txBody>
          <a:bodyPr/>
          <a:lstStyle/>
          <a:p>
            <a:fld id="{5F6E19EC-C981-4348-A588-FAD292F64A47}" type="slidenum">
              <a:rPr lang="en-US" smtClean="0"/>
              <a:t>31</a:t>
            </a:fld>
            <a:endParaRPr lang="en-US"/>
          </a:p>
        </p:txBody>
      </p:sp>
      <p:pic>
        <p:nvPicPr>
          <p:cNvPr id="7" name="Picture 6">
            <a:extLst>
              <a:ext uri="{FF2B5EF4-FFF2-40B4-BE49-F238E27FC236}">
                <a16:creationId xmlns:a16="http://schemas.microsoft.com/office/drawing/2014/main" id="{757E0BC7-F82B-942F-1287-8F7CCFBFCA41}"/>
              </a:ext>
            </a:extLst>
          </p:cNvPr>
          <p:cNvPicPr>
            <a:picLocks noChangeAspect="1"/>
          </p:cNvPicPr>
          <p:nvPr/>
        </p:nvPicPr>
        <p:blipFill>
          <a:blip r:embed="rId5"/>
          <a:stretch>
            <a:fillRect/>
          </a:stretch>
        </p:blipFill>
        <p:spPr>
          <a:xfrm>
            <a:off x="7756699" y="3278451"/>
            <a:ext cx="4264775" cy="2400829"/>
          </a:xfrm>
          <a:prstGeom prst="rect">
            <a:avLst/>
          </a:prstGeom>
        </p:spPr>
      </p:pic>
    </p:spTree>
    <p:extLst>
      <p:ext uri="{BB962C8B-B14F-4D97-AF65-F5344CB8AC3E}">
        <p14:creationId xmlns:p14="http://schemas.microsoft.com/office/powerpoint/2010/main" val="59376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A9EFEEB-8696-7054-480E-65F3845DBBF1}"/>
              </a:ext>
            </a:extLst>
          </p:cNvPr>
          <p:cNvSpPr>
            <a:spLocks noGrp="1"/>
          </p:cNvSpPr>
          <p:nvPr>
            <p:ph type="sldNum" sz="quarter" idx="12"/>
          </p:nvPr>
        </p:nvSpPr>
        <p:spPr/>
        <p:txBody>
          <a:bodyPr/>
          <a:lstStyle/>
          <a:p>
            <a:fld id="{5F6E19EC-C981-4348-A588-FAD292F64A47}" type="slidenum">
              <a:rPr lang="en-US" smtClean="0"/>
              <a:t>32</a:t>
            </a:fld>
            <a:endParaRPr lang="en-US" dirty="0"/>
          </a:p>
        </p:txBody>
      </p:sp>
      <p:pic>
        <p:nvPicPr>
          <p:cNvPr id="6" name="Picture 5">
            <a:extLst>
              <a:ext uri="{FF2B5EF4-FFF2-40B4-BE49-F238E27FC236}">
                <a16:creationId xmlns:a16="http://schemas.microsoft.com/office/drawing/2014/main" id="{7B822241-B93F-4916-8006-063EEB567B1C}"/>
              </a:ext>
            </a:extLst>
          </p:cNvPr>
          <p:cNvPicPr>
            <a:picLocks noChangeAspect="1"/>
          </p:cNvPicPr>
          <p:nvPr/>
        </p:nvPicPr>
        <p:blipFill>
          <a:blip r:embed="rId2"/>
          <a:stretch>
            <a:fillRect/>
          </a:stretch>
        </p:blipFill>
        <p:spPr>
          <a:xfrm>
            <a:off x="5301668" y="1690687"/>
            <a:ext cx="6890332" cy="5167749"/>
          </a:xfrm>
          <a:prstGeom prst="rect">
            <a:avLst/>
          </a:prstGeom>
        </p:spPr>
      </p:pic>
      <p:sp>
        <p:nvSpPr>
          <p:cNvPr id="2" name="Title 1">
            <a:extLst>
              <a:ext uri="{FF2B5EF4-FFF2-40B4-BE49-F238E27FC236}">
                <a16:creationId xmlns:a16="http://schemas.microsoft.com/office/drawing/2014/main" id="{75140809-89A9-4A12-ACAF-53AF894E2586}"/>
              </a:ext>
            </a:extLst>
          </p:cNvPr>
          <p:cNvSpPr>
            <a:spLocks noGrp="1"/>
          </p:cNvSpPr>
          <p:nvPr>
            <p:ph type="title"/>
          </p:nvPr>
        </p:nvSpPr>
        <p:spPr/>
        <p:txBody>
          <a:bodyPr/>
          <a:lstStyle/>
          <a:p>
            <a:r>
              <a:rPr lang="en-US" dirty="0"/>
              <a:t>Distribution of Values</a:t>
            </a:r>
          </a:p>
        </p:txBody>
      </p:sp>
      <p:sp>
        <p:nvSpPr>
          <p:cNvPr id="3" name="Content Placeholder 2">
            <a:extLst>
              <a:ext uri="{FF2B5EF4-FFF2-40B4-BE49-F238E27FC236}">
                <a16:creationId xmlns:a16="http://schemas.microsoft.com/office/drawing/2014/main" id="{EA01E622-7621-49A2-AC03-DFADE8827576}"/>
              </a:ext>
            </a:extLst>
          </p:cNvPr>
          <p:cNvSpPr>
            <a:spLocks noGrp="1"/>
          </p:cNvSpPr>
          <p:nvPr>
            <p:ph idx="1"/>
          </p:nvPr>
        </p:nvSpPr>
        <p:spPr>
          <a:xfrm>
            <a:off x="838200" y="1825625"/>
            <a:ext cx="4464050" cy="4351338"/>
          </a:xfrm>
        </p:spPr>
        <p:txBody>
          <a:bodyPr/>
          <a:lstStyle/>
          <a:p>
            <a:r>
              <a:rPr lang="en-US" dirty="0"/>
              <a:t>Model magnitude of values greater than threshold</a:t>
            </a:r>
          </a:p>
          <a:p>
            <a:r>
              <a:rPr lang="en-US" dirty="0"/>
              <a:t>Tend to cluster close to threshold</a:t>
            </a:r>
          </a:p>
        </p:txBody>
      </p:sp>
      <p:cxnSp>
        <p:nvCxnSpPr>
          <p:cNvPr id="7" name="Straight Connector 6">
            <a:extLst>
              <a:ext uri="{FF2B5EF4-FFF2-40B4-BE49-F238E27FC236}">
                <a16:creationId xmlns:a16="http://schemas.microsoft.com/office/drawing/2014/main" id="{83A9E188-9BF4-4F56-86EA-D358C7F2FBCB}"/>
              </a:ext>
            </a:extLst>
          </p:cNvPr>
          <p:cNvCxnSpPr/>
          <p:nvPr/>
        </p:nvCxnSpPr>
        <p:spPr>
          <a:xfrm>
            <a:off x="5973288" y="1690688"/>
            <a:ext cx="0" cy="4971369"/>
          </a:xfrm>
          <a:prstGeom prst="line">
            <a:avLst/>
          </a:prstGeom>
          <a:ln w="57150">
            <a:solidFill>
              <a:srgbClr val="A60F2D"/>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4D18224-09AC-4E5D-BDB0-D2CC9504D96A}"/>
              </a:ext>
            </a:extLst>
          </p:cNvPr>
          <p:cNvSpPr txBox="1"/>
          <p:nvPr/>
        </p:nvSpPr>
        <p:spPr>
          <a:xfrm>
            <a:off x="5906406" y="1326994"/>
            <a:ext cx="1725881" cy="461665"/>
          </a:xfrm>
          <a:prstGeom prst="rect">
            <a:avLst/>
          </a:prstGeom>
          <a:noFill/>
        </p:spPr>
        <p:txBody>
          <a:bodyPr wrap="square" rtlCol="0">
            <a:spAutoFit/>
          </a:bodyPr>
          <a:lstStyle/>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Threshold</a:t>
            </a:r>
          </a:p>
        </p:txBody>
      </p:sp>
      <p:sp>
        <p:nvSpPr>
          <p:cNvPr id="9" name="TextBox 8">
            <a:extLst>
              <a:ext uri="{FF2B5EF4-FFF2-40B4-BE49-F238E27FC236}">
                <a16:creationId xmlns:a16="http://schemas.microsoft.com/office/drawing/2014/main" id="{CBD5B0BD-714C-4690-ACF2-95EFE1FBB7C5}"/>
              </a:ext>
            </a:extLst>
          </p:cNvPr>
          <p:cNvSpPr txBox="1"/>
          <p:nvPr/>
        </p:nvSpPr>
        <p:spPr>
          <a:xfrm>
            <a:off x="7612874" y="5167313"/>
            <a:ext cx="4043098" cy="461665"/>
          </a:xfrm>
          <a:prstGeom prst="rect">
            <a:avLst/>
          </a:prstGeom>
          <a:noFill/>
        </p:spPr>
        <p:txBody>
          <a:bodyPr wrap="square" rtlCol="0">
            <a:spAutoFit/>
          </a:bodyPr>
          <a:lstStyle/>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Partial Duration Series</a:t>
            </a:r>
          </a:p>
        </p:txBody>
      </p:sp>
    </p:spTree>
    <p:extLst>
      <p:ext uri="{BB962C8B-B14F-4D97-AF65-F5344CB8AC3E}">
        <p14:creationId xmlns:p14="http://schemas.microsoft.com/office/powerpoint/2010/main" val="3600935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9B206-9E89-4E1B-B839-B66C3F936630}"/>
              </a:ext>
            </a:extLst>
          </p:cNvPr>
          <p:cNvSpPr>
            <a:spLocks noGrp="1"/>
          </p:cNvSpPr>
          <p:nvPr>
            <p:ph type="title"/>
          </p:nvPr>
        </p:nvSpPr>
        <p:spPr/>
        <p:txBody>
          <a:bodyPr/>
          <a:lstStyle/>
          <a:p>
            <a:r>
              <a:rPr lang="en-US" dirty="0"/>
              <a:t>Distribution of Values</a:t>
            </a:r>
          </a:p>
        </p:txBody>
      </p:sp>
      <p:sp>
        <p:nvSpPr>
          <p:cNvPr id="3" name="Content Placeholder 2">
            <a:extLst>
              <a:ext uri="{FF2B5EF4-FFF2-40B4-BE49-F238E27FC236}">
                <a16:creationId xmlns:a16="http://schemas.microsoft.com/office/drawing/2014/main" id="{BAFD9297-A116-4718-9888-BD1826E2F7C9}"/>
              </a:ext>
            </a:extLst>
          </p:cNvPr>
          <p:cNvSpPr>
            <a:spLocks noGrp="1"/>
          </p:cNvSpPr>
          <p:nvPr>
            <p:ph idx="1"/>
          </p:nvPr>
        </p:nvSpPr>
        <p:spPr/>
        <p:txBody>
          <a:bodyPr/>
          <a:lstStyle/>
          <a:p>
            <a:r>
              <a:rPr lang="en-US" dirty="0"/>
              <a:t>Lean on extreme value theory</a:t>
            </a:r>
          </a:p>
          <a:p>
            <a:pPr lvl="1"/>
            <a:r>
              <a:rPr lang="en-US" dirty="0"/>
              <a:t>We have a model for this situation!</a:t>
            </a:r>
          </a:p>
          <a:p>
            <a:r>
              <a:rPr lang="en-US" dirty="0"/>
              <a:t>Generalized Pareto Distribution (GPD)</a:t>
            </a:r>
          </a:p>
          <a:p>
            <a:pPr lvl="1"/>
            <a:r>
              <a:rPr lang="en-US" dirty="0"/>
              <a:t>3 parameters: </a:t>
            </a:r>
            <a:r>
              <a:rPr lang="en-US" dirty="0">
                <a:latin typeface="Cambria Math" panose="02040503050406030204" pitchFamily="18" charset="0"/>
                <a:ea typeface="Cambria Math" panose="02040503050406030204" pitchFamily="18" charset="0"/>
              </a:rPr>
              <a:t>ξ </a:t>
            </a:r>
            <a:r>
              <a:rPr lang="en-US" dirty="0">
                <a:ea typeface="Cambria Math" panose="02040503050406030204" pitchFamily="18" charset="0"/>
              </a:rPr>
              <a:t>(location)</a:t>
            </a:r>
            <a:r>
              <a:rPr lang="en-US" dirty="0">
                <a:latin typeface="Cambria Math" panose="02040503050406030204" pitchFamily="18" charset="0"/>
                <a:ea typeface="Cambria Math" panose="02040503050406030204" pitchFamily="18" charset="0"/>
              </a:rPr>
              <a:t> </a:t>
            </a:r>
            <a:r>
              <a:rPr lang="el-GR" dirty="0">
                <a:latin typeface="Cambria Math" panose="02040503050406030204" pitchFamily="18" charset="0"/>
                <a:ea typeface="Cambria Math" panose="02040503050406030204" pitchFamily="18" charset="0"/>
              </a:rPr>
              <a:t>α</a:t>
            </a:r>
            <a:r>
              <a:rPr lang="en-US" dirty="0">
                <a:latin typeface="Cambria Math" panose="02040503050406030204" pitchFamily="18" charset="0"/>
                <a:ea typeface="Cambria Math" panose="02040503050406030204" pitchFamily="18" charset="0"/>
              </a:rPr>
              <a:t> </a:t>
            </a:r>
            <a:r>
              <a:rPr lang="en-US" dirty="0">
                <a:ea typeface="Cambria Math" panose="02040503050406030204" pitchFamily="18" charset="0"/>
              </a:rPr>
              <a:t>(scale)</a:t>
            </a:r>
            <a:r>
              <a:rPr lang="en-US" dirty="0">
                <a:latin typeface="Cambria Math" panose="02040503050406030204" pitchFamily="18" charset="0"/>
                <a:ea typeface="Cambria Math" panose="02040503050406030204" pitchFamily="18" charset="0"/>
              </a:rPr>
              <a:t>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 </a:t>
            </a:r>
            <a:r>
              <a:rPr lang="en-US" dirty="0">
                <a:ea typeface="Cambria Math" panose="02040503050406030204" pitchFamily="18" charset="0"/>
              </a:rPr>
              <a:t>(shape)</a:t>
            </a:r>
            <a:endParaRPr lang="en-US" dirty="0"/>
          </a:p>
        </p:txBody>
      </p:sp>
      <p:pic>
        <p:nvPicPr>
          <p:cNvPr id="4" name="Picture 3">
            <a:extLst>
              <a:ext uri="{FF2B5EF4-FFF2-40B4-BE49-F238E27FC236}">
                <a16:creationId xmlns:a16="http://schemas.microsoft.com/office/drawing/2014/main" id="{284E9ABF-C551-40F7-BF99-E4175F3FB3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49687" y="2747963"/>
            <a:ext cx="2807828" cy="3429000"/>
          </a:xfrm>
          <a:prstGeom prst="rect">
            <a:avLst/>
          </a:prstGeom>
        </p:spPr>
      </p:pic>
      <p:sp>
        <p:nvSpPr>
          <p:cNvPr id="5" name="Star: 16 Points 4">
            <a:extLst>
              <a:ext uri="{FF2B5EF4-FFF2-40B4-BE49-F238E27FC236}">
                <a16:creationId xmlns:a16="http://schemas.microsoft.com/office/drawing/2014/main" id="{3D6F8A3C-1C62-4178-BB69-65641EE3F772}"/>
              </a:ext>
            </a:extLst>
          </p:cNvPr>
          <p:cNvSpPr/>
          <p:nvPr/>
        </p:nvSpPr>
        <p:spPr>
          <a:xfrm>
            <a:off x="2560021" y="4061361"/>
            <a:ext cx="4500748" cy="2115602"/>
          </a:xfrm>
          <a:prstGeom prst="star16">
            <a:avLst/>
          </a:prstGeom>
          <a:noFill/>
          <a:ln w="38100">
            <a:solidFill>
              <a:srgbClr val="A60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For more information, come to the </a:t>
            </a:r>
            <a:r>
              <a:rPr lang="en-US" sz="2000" b="1" i="1" dirty="0">
                <a:solidFill>
                  <a:srgbClr val="A60F2D"/>
                </a:solidFill>
                <a:effectLst>
                  <a:outerShdw blurRad="38100" dist="38100" dir="2700000" algn="tl">
                    <a:srgbClr val="000000">
                      <a:alpha val="43137"/>
                    </a:srgbClr>
                  </a:outerShdw>
                </a:effectLst>
                <a:latin typeface="Lato" panose="020F0502020204030203" pitchFamily="34" charset="0"/>
              </a:rPr>
              <a:t>Statistical Methods</a:t>
            </a:r>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 class!</a:t>
            </a:r>
          </a:p>
        </p:txBody>
      </p:sp>
      <p:sp>
        <p:nvSpPr>
          <p:cNvPr id="6" name="TextBox 5">
            <a:extLst>
              <a:ext uri="{FF2B5EF4-FFF2-40B4-BE49-F238E27FC236}">
                <a16:creationId xmlns:a16="http://schemas.microsoft.com/office/drawing/2014/main" id="{69802D3A-A513-47FE-9B6A-C4A528ECE5F0}"/>
              </a:ext>
            </a:extLst>
          </p:cNvPr>
          <p:cNvSpPr txBox="1"/>
          <p:nvPr/>
        </p:nvSpPr>
        <p:spPr>
          <a:xfrm>
            <a:off x="7732052" y="6176963"/>
            <a:ext cx="4043098" cy="461665"/>
          </a:xfrm>
          <a:prstGeom prst="rect">
            <a:avLst/>
          </a:prstGeom>
          <a:noFill/>
        </p:spPr>
        <p:txBody>
          <a:bodyPr wrap="square" rtlCol="0">
            <a:spAutoFit/>
          </a:bodyPr>
          <a:lstStyle/>
          <a:p>
            <a:pPr algn="ctr"/>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Vilfredo Pareto</a:t>
            </a:r>
          </a:p>
        </p:txBody>
      </p:sp>
      <p:sp>
        <p:nvSpPr>
          <p:cNvPr id="7" name="Slide Number Placeholder 6">
            <a:extLst>
              <a:ext uri="{FF2B5EF4-FFF2-40B4-BE49-F238E27FC236}">
                <a16:creationId xmlns:a16="http://schemas.microsoft.com/office/drawing/2014/main" id="{460CDF91-7EA7-B13B-FF14-B2FD29AD5DB2}"/>
              </a:ext>
            </a:extLst>
          </p:cNvPr>
          <p:cNvSpPr>
            <a:spLocks noGrp="1"/>
          </p:cNvSpPr>
          <p:nvPr>
            <p:ph type="sldNum" sz="quarter" idx="12"/>
          </p:nvPr>
        </p:nvSpPr>
        <p:spPr/>
        <p:txBody>
          <a:bodyPr/>
          <a:lstStyle/>
          <a:p>
            <a:fld id="{5F6E19EC-C981-4348-A588-FAD292F64A47}" type="slidenum">
              <a:rPr lang="en-US" smtClean="0"/>
              <a:t>33</a:t>
            </a:fld>
            <a:endParaRPr lang="en-US"/>
          </a:p>
        </p:txBody>
      </p:sp>
    </p:spTree>
    <p:extLst>
      <p:ext uri="{BB962C8B-B14F-4D97-AF65-F5344CB8AC3E}">
        <p14:creationId xmlns:p14="http://schemas.microsoft.com/office/powerpoint/2010/main" val="693624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3810F9-C393-D31C-7246-7A7E19EA60CE}"/>
              </a:ext>
            </a:extLst>
          </p:cNvPr>
          <p:cNvSpPr>
            <a:spLocks noGrp="1"/>
          </p:cNvSpPr>
          <p:nvPr>
            <p:ph type="sldNum" sz="quarter" idx="12"/>
          </p:nvPr>
        </p:nvSpPr>
        <p:spPr/>
        <p:txBody>
          <a:bodyPr/>
          <a:lstStyle/>
          <a:p>
            <a:fld id="{5F6E19EC-C981-4348-A588-FAD292F64A47}" type="slidenum">
              <a:rPr lang="en-US" smtClean="0"/>
              <a:t>34</a:t>
            </a:fld>
            <a:endParaRPr lang="en-US" dirty="0"/>
          </a:p>
        </p:txBody>
      </p:sp>
      <p:sp>
        <p:nvSpPr>
          <p:cNvPr id="2" name="Title 1">
            <a:extLst>
              <a:ext uri="{FF2B5EF4-FFF2-40B4-BE49-F238E27FC236}">
                <a16:creationId xmlns:a16="http://schemas.microsoft.com/office/drawing/2014/main" id="{DAEE3ACD-2190-4966-93ED-18EA8E49E04E}"/>
              </a:ext>
            </a:extLst>
          </p:cNvPr>
          <p:cNvSpPr>
            <a:spLocks noGrp="1"/>
          </p:cNvSpPr>
          <p:nvPr>
            <p:ph type="title"/>
          </p:nvPr>
        </p:nvSpPr>
        <p:spPr/>
        <p:txBody>
          <a:bodyPr/>
          <a:lstStyle/>
          <a:p>
            <a:r>
              <a:rPr lang="en-US" dirty="0"/>
              <a:t>Distribution of Values</a:t>
            </a:r>
          </a:p>
        </p:txBody>
      </p:sp>
      <p:sp>
        <p:nvSpPr>
          <p:cNvPr id="3" name="Content Placeholder 2">
            <a:extLst>
              <a:ext uri="{FF2B5EF4-FFF2-40B4-BE49-F238E27FC236}">
                <a16:creationId xmlns:a16="http://schemas.microsoft.com/office/drawing/2014/main" id="{A116C5D4-2D91-48E9-958A-AA9BD2DCB6A1}"/>
              </a:ext>
            </a:extLst>
          </p:cNvPr>
          <p:cNvSpPr>
            <a:spLocks noGrp="1"/>
          </p:cNvSpPr>
          <p:nvPr>
            <p:ph idx="1"/>
          </p:nvPr>
        </p:nvSpPr>
        <p:spPr>
          <a:xfrm>
            <a:off x="838200" y="1825625"/>
            <a:ext cx="4463468" cy="4351338"/>
          </a:xfrm>
        </p:spPr>
        <p:txBody>
          <a:bodyPr/>
          <a:lstStyle/>
          <a:p>
            <a:r>
              <a:rPr lang="en-US" dirty="0"/>
              <a:t>Cumulative probability, given the values exceed the threshold</a:t>
            </a:r>
          </a:p>
          <a:p>
            <a:r>
              <a:rPr lang="en-US" b="1" i="1" dirty="0">
                <a:solidFill>
                  <a:srgbClr val="A60F2D"/>
                </a:solidFill>
                <a:effectLst>
                  <a:outerShdw blurRad="38100" dist="38100" dir="2700000" algn="tl">
                    <a:srgbClr val="000000">
                      <a:alpha val="43137"/>
                    </a:srgbClr>
                  </a:outerShdw>
                </a:effectLst>
              </a:rPr>
              <a:t>NOT AN AEP</a:t>
            </a:r>
          </a:p>
        </p:txBody>
      </p:sp>
      <p:pic>
        <p:nvPicPr>
          <p:cNvPr id="5" name="Picture 4">
            <a:extLst>
              <a:ext uri="{FF2B5EF4-FFF2-40B4-BE49-F238E27FC236}">
                <a16:creationId xmlns:a16="http://schemas.microsoft.com/office/drawing/2014/main" id="{CEDBC915-406A-476E-8D16-0B6F85D8AE1B}"/>
              </a:ext>
            </a:extLst>
          </p:cNvPr>
          <p:cNvPicPr>
            <a:picLocks noChangeAspect="1"/>
          </p:cNvPicPr>
          <p:nvPr/>
        </p:nvPicPr>
        <p:blipFill>
          <a:blip r:embed="rId2"/>
          <a:stretch>
            <a:fillRect/>
          </a:stretch>
        </p:blipFill>
        <p:spPr>
          <a:xfrm>
            <a:off x="5301668" y="1690687"/>
            <a:ext cx="6890332" cy="5167749"/>
          </a:xfrm>
          <a:prstGeom prst="rect">
            <a:avLst/>
          </a:prstGeom>
        </p:spPr>
      </p:pic>
      <p:sp>
        <p:nvSpPr>
          <p:cNvPr id="7" name="TextBox 6">
            <a:extLst>
              <a:ext uri="{FF2B5EF4-FFF2-40B4-BE49-F238E27FC236}">
                <a16:creationId xmlns:a16="http://schemas.microsoft.com/office/drawing/2014/main" id="{AAD63C8E-300F-444F-83F5-71D7039BE59D}"/>
              </a:ext>
            </a:extLst>
          </p:cNvPr>
          <p:cNvSpPr txBox="1"/>
          <p:nvPr/>
        </p:nvSpPr>
        <p:spPr>
          <a:xfrm>
            <a:off x="9080530" y="5856953"/>
            <a:ext cx="3332187" cy="461665"/>
          </a:xfrm>
          <a:prstGeom prst="rect">
            <a:avLst/>
          </a:prstGeom>
          <a:noFill/>
        </p:spPr>
        <p:txBody>
          <a:bodyPr wrap="square" rtlCol="0">
            <a:spAutoFit/>
          </a:bodyPr>
          <a:lstStyle/>
          <a:p>
            <a:r>
              <a:rPr lang="en-US" sz="2400" b="1" dirty="0">
                <a:solidFill>
                  <a:srgbClr val="4D4D4D"/>
                </a:solidFill>
                <a:effectLst>
                  <a:outerShdw blurRad="38100" dist="38100" dir="2700000" algn="tl">
                    <a:srgbClr val="000000">
                      <a:alpha val="43137"/>
                    </a:srgbClr>
                  </a:outerShdw>
                </a:effectLst>
                <a:latin typeface="Lato" panose="020F0502020204030203" pitchFamily="34" charset="0"/>
              </a:rPr>
              <a:t>Threshold = 1,250 </a:t>
            </a:r>
            <a:r>
              <a:rPr lang="en-US" sz="2400" b="1" dirty="0" err="1">
                <a:solidFill>
                  <a:srgbClr val="4D4D4D"/>
                </a:solidFill>
                <a:effectLst>
                  <a:outerShdw blurRad="38100" dist="38100" dir="2700000" algn="tl">
                    <a:srgbClr val="000000">
                      <a:alpha val="43137"/>
                    </a:srgbClr>
                  </a:outerShdw>
                </a:effectLst>
                <a:latin typeface="Lato" panose="020F0502020204030203" pitchFamily="34" charset="0"/>
              </a:rPr>
              <a:t>cfs</a:t>
            </a:r>
            <a:endParaRPr lang="en-US" sz="2400" b="1" dirty="0">
              <a:solidFill>
                <a:srgbClr val="4D4D4D"/>
              </a:solidFill>
              <a:effectLst>
                <a:outerShdw blurRad="38100" dist="38100" dir="2700000" algn="tl">
                  <a:srgbClr val="000000">
                    <a:alpha val="43137"/>
                  </a:srgbClr>
                </a:outerShdw>
              </a:effectLst>
              <a:latin typeface="Lato" panose="020F0502020204030203" pitchFamily="34" charset="0"/>
            </a:endParaRPr>
          </a:p>
        </p:txBody>
      </p:sp>
      <p:sp>
        <p:nvSpPr>
          <p:cNvPr id="8" name="TextBox 7">
            <a:extLst>
              <a:ext uri="{FF2B5EF4-FFF2-40B4-BE49-F238E27FC236}">
                <a16:creationId xmlns:a16="http://schemas.microsoft.com/office/drawing/2014/main" id="{3BE6C92F-1818-4D9C-A674-08BC8FD270C7}"/>
              </a:ext>
            </a:extLst>
          </p:cNvPr>
          <p:cNvSpPr txBox="1"/>
          <p:nvPr/>
        </p:nvSpPr>
        <p:spPr>
          <a:xfrm>
            <a:off x="5037432" y="1962314"/>
            <a:ext cx="4043098" cy="461665"/>
          </a:xfrm>
          <a:prstGeom prst="rect">
            <a:avLst/>
          </a:prstGeom>
          <a:noFill/>
        </p:spPr>
        <p:txBody>
          <a:bodyPr wrap="square" rtlCol="0">
            <a:spAutoFit/>
          </a:bodyPr>
          <a:lstStyle/>
          <a:p>
            <a:pPr algn="ctr"/>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GPD Fit to PDS</a:t>
            </a:r>
          </a:p>
        </p:txBody>
      </p:sp>
      <p:pic>
        <p:nvPicPr>
          <p:cNvPr id="6" name="Picture 5" descr="A picture containing text, sign&#10;&#10;Description automatically generated">
            <a:extLst>
              <a:ext uri="{FF2B5EF4-FFF2-40B4-BE49-F238E27FC236}">
                <a16:creationId xmlns:a16="http://schemas.microsoft.com/office/drawing/2014/main" id="{6A048262-2248-6FB2-B38E-ADC0230417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8390" y="3757613"/>
            <a:ext cx="1929091" cy="2631280"/>
          </a:xfrm>
          <a:prstGeom prst="rect">
            <a:avLst/>
          </a:prstGeom>
        </p:spPr>
      </p:pic>
    </p:spTree>
    <p:extLst>
      <p:ext uri="{BB962C8B-B14F-4D97-AF65-F5344CB8AC3E}">
        <p14:creationId xmlns:p14="http://schemas.microsoft.com/office/powerpoint/2010/main" val="162469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821223A-15FA-7373-C54A-DF95753122AA}"/>
              </a:ext>
            </a:extLst>
          </p:cNvPr>
          <p:cNvSpPr>
            <a:spLocks noGrp="1"/>
          </p:cNvSpPr>
          <p:nvPr>
            <p:ph type="sldNum" sz="quarter" idx="12"/>
          </p:nvPr>
        </p:nvSpPr>
        <p:spPr/>
        <p:txBody>
          <a:bodyPr/>
          <a:lstStyle/>
          <a:p>
            <a:fld id="{5F6E19EC-C981-4348-A588-FAD292F64A47}" type="slidenum">
              <a:rPr lang="en-US" smtClean="0"/>
              <a:t>35</a:t>
            </a:fld>
            <a:endParaRPr lang="en-US" dirty="0"/>
          </a:p>
        </p:txBody>
      </p:sp>
      <p:pic>
        <p:nvPicPr>
          <p:cNvPr id="7" name="Picture 6">
            <a:extLst>
              <a:ext uri="{FF2B5EF4-FFF2-40B4-BE49-F238E27FC236}">
                <a16:creationId xmlns:a16="http://schemas.microsoft.com/office/drawing/2014/main" id="{9FB18C32-1576-4251-857C-C48AEC22417B}"/>
              </a:ext>
            </a:extLst>
          </p:cNvPr>
          <p:cNvPicPr>
            <a:picLocks noChangeAspect="1"/>
          </p:cNvPicPr>
          <p:nvPr/>
        </p:nvPicPr>
        <p:blipFill>
          <a:blip r:embed="rId2"/>
          <a:stretch>
            <a:fillRect/>
          </a:stretch>
        </p:blipFill>
        <p:spPr>
          <a:xfrm>
            <a:off x="5301668" y="1690687"/>
            <a:ext cx="6890332" cy="5167749"/>
          </a:xfrm>
          <a:prstGeom prst="rect">
            <a:avLst/>
          </a:prstGeom>
        </p:spPr>
      </p:pic>
      <p:sp>
        <p:nvSpPr>
          <p:cNvPr id="2" name="Title 1">
            <a:extLst>
              <a:ext uri="{FF2B5EF4-FFF2-40B4-BE49-F238E27FC236}">
                <a16:creationId xmlns:a16="http://schemas.microsoft.com/office/drawing/2014/main" id="{DAEE3ACD-2190-4966-93ED-18EA8E49E04E}"/>
              </a:ext>
            </a:extLst>
          </p:cNvPr>
          <p:cNvSpPr>
            <a:spLocks noGrp="1"/>
          </p:cNvSpPr>
          <p:nvPr>
            <p:ph type="title"/>
          </p:nvPr>
        </p:nvSpPr>
        <p:spPr/>
        <p:txBody>
          <a:bodyPr/>
          <a:lstStyle/>
          <a:p>
            <a:r>
              <a:rPr lang="en-US" dirty="0"/>
              <a:t>Interpreting the Distribution</a:t>
            </a:r>
          </a:p>
        </p:txBody>
      </p:sp>
      <p:sp>
        <p:nvSpPr>
          <p:cNvPr id="3" name="Content Placeholder 2">
            <a:extLst>
              <a:ext uri="{FF2B5EF4-FFF2-40B4-BE49-F238E27FC236}">
                <a16:creationId xmlns:a16="http://schemas.microsoft.com/office/drawing/2014/main" id="{A116C5D4-2D91-48E9-958A-AA9BD2DCB6A1}"/>
              </a:ext>
            </a:extLst>
          </p:cNvPr>
          <p:cNvSpPr>
            <a:spLocks noGrp="1"/>
          </p:cNvSpPr>
          <p:nvPr>
            <p:ph idx="1"/>
          </p:nvPr>
        </p:nvSpPr>
        <p:spPr>
          <a:xfrm>
            <a:off x="838200" y="1825625"/>
            <a:ext cx="4463468" cy="4351338"/>
          </a:xfrm>
        </p:spPr>
        <p:txBody>
          <a:bodyPr/>
          <a:lstStyle/>
          <a:p>
            <a:r>
              <a:rPr lang="en-US" dirty="0"/>
              <a:t>50% of floods that exceed 1,250 </a:t>
            </a:r>
            <a:r>
              <a:rPr lang="en-US" dirty="0" err="1"/>
              <a:t>cfs</a:t>
            </a:r>
            <a:r>
              <a:rPr lang="en-US" dirty="0"/>
              <a:t> are greater than 2,330 </a:t>
            </a:r>
            <a:r>
              <a:rPr lang="en-US" dirty="0" err="1"/>
              <a:t>cfs</a:t>
            </a:r>
            <a:endParaRPr lang="en-US" dirty="0"/>
          </a:p>
          <a:p>
            <a:r>
              <a:rPr lang="en-US" dirty="0"/>
              <a:t>1% of floods that exceed 1,250 </a:t>
            </a:r>
            <a:r>
              <a:rPr lang="en-US" dirty="0" err="1"/>
              <a:t>cfs</a:t>
            </a:r>
            <a:r>
              <a:rPr lang="en-US" dirty="0"/>
              <a:t> are greater than 13,400 </a:t>
            </a:r>
            <a:r>
              <a:rPr lang="en-US" dirty="0" err="1"/>
              <a:t>cfs</a:t>
            </a:r>
            <a:endParaRPr lang="en-US" b="1" i="1" dirty="0">
              <a:solidFill>
                <a:srgbClr val="C00000"/>
              </a:solidFill>
              <a:effectLst>
                <a:outerShdw blurRad="38100" dist="38100" dir="2700000" algn="tl">
                  <a:srgbClr val="000000">
                    <a:alpha val="43137"/>
                  </a:srgbClr>
                </a:outerShdw>
              </a:effectLst>
            </a:endParaRPr>
          </a:p>
        </p:txBody>
      </p:sp>
      <p:sp>
        <p:nvSpPr>
          <p:cNvPr id="4" name="Oval 3">
            <a:extLst>
              <a:ext uri="{FF2B5EF4-FFF2-40B4-BE49-F238E27FC236}">
                <a16:creationId xmlns:a16="http://schemas.microsoft.com/office/drawing/2014/main" id="{A285B49C-5E60-4E20-8B33-2AD811572DA4}"/>
              </a:ext>
            </a:extLst>
          </p:cNvPr>
          <p:cNvSpPr/>
          <p:nvPr/>
        </p:nvSpPr>
        <p:spPr>
          <a:xfrm>
            <a:off x="11375250" y="2453275"/>
            <a:ext cx="274320" cy="274320"/>
          </a:xfrm>
          <a:prstGeom prst="ellipse">
            <a:avLst/>
          </a:prstGeom>
          <a:noFill/>
          <a:ln w="38100">
            <a:solidFill>
              <a:srgbClr val="00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D4D4D"/>
              </a:solidFill>
            </a:endParaRPr>
          </a:p>
        </p:txBody>
      </p:sp>
      <p:sp>
        <p:nvSpPr>
          <p:cNvPr id="6" name="Oval 5">
            <a:extLst>
              <a:ext uri="{FF2B5EF4-FFF2-40B4-BE49-F238E27FC236}">
                <a16:creationId xmlns:a16="http://schemas.microsoft.com/office/drawing/2014/main" id="{4FA5C324-477D-4130-950B-F1FCA0A1358E}"/>
              </a:ext>
            </a:extLst>
          </p:cNvPr>
          <p:cNvSpPr/>
          <p:nvPr/>
        </p:nvSpPr>
        <p:spPr>
          <a:xfrm>
            <a:off x="8653606" y="5167313"/>
            <a:ext cx="274320" cy="274320"/>
          </a:xfrm>
          <a:prstGeom prst="ellipse">
            <a:avLst/>
          </a:prstGeom>
          <a:noFill/>
          <a:ln w="38100">
            <a:solidFill>
              <a:srgbClr val="00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D4D4D"/>
              </a:solidFill>
            </a:endParaRPr>
          </a:p>
        </p:txBody>
      </p:sp>
      <p:sp>
        <p:nvSpPr>
          <p:cNvPr id="8" name="TextBox 7">
            <a:extLst>
              <a:ext uri="{FF2B5EF4-FFF2-40B4-BE49-F238E27FC236}">
                <a16:creationId xmlns:a16="http://schemas.microsoft.com/office/drawing/2014/main" id="{2D3350FD-4C5D-4B6F-A068-E3AD15DFD7B6}"/>
              </a:ext>
            </a:extLst>
          </p:cNvPr>
          <p:cNvSpPr txBox="1"/>
          <p:nvPr/>
        </p:nvSpPr>
        <p:spPr>
          <a:xfrm>
            <a:off x="9080530" y="5856953"/>
            <a:ext cx="3332187" cy="461665"/>
          </a:xfrm>
          <a:prstGeom prst="rect">
            <a:avLst/>
          </a:prstGeom>
          <a:noFill/>
        </p:spPr>
        <p:txBody>
          <a:bodyPr wrap="square" rtlCol="0">
            <a:spAutoFit/>
          </a:bodyPr>
          <a:lstStyle/>
          <a:p>
            <a:r>
              <a:rPr lang="en-US" sz="2400" b="1" dirty="0">
                <a:solidFill>
                  <a:schemeClr val="bg2">
                    <a:lumMod val="50000"/>
                  </a:schemeClr>
                </a:solidFill>
                <a:effectLst>
                  <a:outerShdw blurRad="38100" dist="38100" dir="2700000" algn="tl">
                    <a:srgbClr val="000000">
                      <a:alpha val="43137"/>
                    </a:srgbClr>
                  </a:outerShdw>
                </a:effectLst>
                <a:latin typeface="Lato" panose="020F0502020204030203" pitchFamily="34" charset="0"/>
              </a:rPr>
              <a:t>Threshold = 1,250 </a:t>
            </a:r>
            <a:r>
              <a:rPr lang="en-US" sz="2400" b="1" dirty="0" err="1">
                <a:solidFill>
                  <a:schemeClr val="bg2">
                    <a:lumMod val="50000"/>
                  </a:schemeClr>
                </a:solidFill>
                <a:effectLst>
                  <a:outerShdw blurRad="38100" dist="38100" dir="2700000" algn="tl">
                    <a:srgbClr val="000000">
                      <a:alpha val="43137"/>
                    </a:srgbClr>
                  </a:outerShdw>
                </a:effectLst>
                <a:latin typeface="Lato" panose="020F0502020204030203" pitchFamily="34" charset="0"/>
              </a:rPr>
              <a:t>cfs</a:t>
            </a:r>
            <a:endParaRPr lang="en-US" sz="2400" b="1" dirty="0">
              <a:solidFill>
                <a:schemeClr val="bg2">
                  <a:lumMod val="50000"/>
                </a:schemeClr>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3302562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Computing AEP from PDS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A573FB13-6C73-281A-31EA-78DBA9BEABF6}"/>
              </a:ext>
            </a:extLst>
          </p:cNvPr>
          <p:cNvSpPr>
            <a:spLocks noGrp="1"/>
          </p:cNvSpPr>
          <p:nvPr>
            <p:ph type="sldNum" sz="quarter" idx="12"/>
          </p:nvPr>
        </p:nvSpPr>
        <p:spPr/>
        <p:txBody>
          <a:bodyPr/>
          <a:lstStyle/>
          <a:p>
            <a:fld id="{5F6E19EC-C981-4348-A588-FAD292F64A47}" type="slidenum">
              <a:rPr lang="en-US" smtClean="0"/>
              <a:t>36</a:t>
            </a:fld>
            <a:endParaRPr lang="en-US"/>
          </a:p>
        </p:txBody>
      </p:sp>
    </p:spTree>
    <p:extLst>
      <p:ext uri="{BB962C8B-B14F-4D97-AF65-F5344CB8AC3E}">
        <p14:creationId xmlns:p14="http://schemas.microsoft.com/office/powerpoint/2010/main" val="37398671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48178C-F4E1-B36F-D89F-CB6B44084143}"/>
              </a:ext>
            </a:extLst>
          </p:cNvPr>
          <p:cNvSpPr>
            <a:spLocks noGrp="1"/>
          </p:cNvSpPr>
          <p:nvPr>
            <p:ph type="sldNum" sz="quarter" idx="12"/>
          </p:nvPr>
        </p:nvSpPr>
        <p:spPr/>
        <p:txBody>
          <a:bodyPr/>
          <a:lstStyle/>
          <a:p>
            <a:fld id="{5F6E19EC-C981-4348-A588-FAD292F64A47}" type="slidenum">
              <a:rPr lang="en-US" smtClean="0"/>
              <a:t>37</a:t>
            </a:fld>
            <a:endParaRPr lang="en-US" dirty="0"/>
          </a:p>
        </p:txBody>
      </p:sp>
      <p:pic>
        <p:nvPicPr>
          <p:cNvPr id="18" name="Picture 17" descr="Chart&#10;&#10;Description automatically generated">
            <a:extLst>
              <a:ext uri="{FF2B5EF4-FFF2-40B4-BE49-F238E27FC236}">
                <a16:creationId xmlns:a16="http://schemas.microsoft.com/office/drawing/2014/main" id="{804CAE97-E867-EBE3-2C5B-AC9227FA6B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162" y="104774"/>
            <a:ext cx="10129838" cy="6753226"/>
          </a:xfrm>
          <a:prstGeom prst="rect">
            <a:avLst/>
          </a:prstGeom>
        </p:spPr>
      </p:pic>
      <p:sp>
        <p:nvSpPr>
          <p:cNvPr id="8" name="TextBox 7">
            <a:extLst>
              <a:ext uri="{FF2B5EF4-FFF2-40B4-BE49-F238E27FC236}">
                <a16:creationId xmlns:a16="http://schemas.microsoft.com/office/drawing/2014/main" id="{B314728F-9002-B3AF-A4AC-715F35EA09DA}"/>
              </a:ext>
            </a:extLst>
          </p:cNvPr>
          <p:cNvSpPr txBox="1"/>
          <p:nvPr/>
        </p:nvSpPr>
        <p:spPr>
          <a:xfrm>
            <a:off x="10129838" y="3118366"/>
            <a:ext cx="1943100" cy="369332"/>
          </a:xfrm>
          <a:prstGeom prst="rect">
            <a:avLst/>
          </a:prstGeom>
          <a:noFill/>
        </p:spPr>
        <p:txBody>
          <a:bodyPr wrap="square" rtlCol="0">
            <a:spAutoFit/>
          </a:bodyPr>
          <a:lstStyle/>
          <a:p>
            <a:r>
              <a:rPr lang="en-US" b="1" dirty="0">
                <a:solidFill>
                  <a:srgbClr val="A60F2D"/>
                </a:solidFill>
                <a:effectLst>
                  <a:outerShdw blurRad="38100" dist="38100" dir="2700000" algn="tl">
                    <a:srgbClr val="000000">
                      <a:alpha val="43137"/>
                    </a:srgbClr>
                  </a:outerShdw>
                </a:effectLst>
                <a:latin typeface="Lato" panose="020F0502020204030203" pitchFamily="34" charset="0"/>
              </a:rPr>
              <a:t>133 other events</a:t>
            </a:r>
          </a:p>
        </p:txBody>
      </p:sp>
      <p:cxnSp>
        <p:nvCxnSpPr>
          <p:cNvPr id="10" name="Straight Arrow Connector 9">
            <a:extLst>
              <a:ext uri="{FF2B5EF4-FFF2-40B4-BE49-F238E27FC236}">
                <a16:creationId xmlns:a16="http://schemas.microsoft.com/office/drawing/2014/main" id="{C2D8F685-9F60-4267-B7C6-8C6E1A51B694}"/>
              </a:ext>
            </a:extLst>
          </p:cNvPr>
          <p:cNvCxnSpPr>
            <a:cxnSpLocks/>
          </p:cNvCxnSpPr>
          <p:nvPr/>
        </p:nvCxnSpPr>
        <p:spPr>
          <a:xfrm flipH="1">
            <a:off x="10229851" y="3118366"/>
            <a:ext cx="1907380" cy="0"/>
          </a:xfrm>
          <a:prstGeom prst="straightConnector1">
            <a:avLst/>
          </a:prstGeom>
          <a:ln w="19050">
            <a:solidFill>
              <a:srgbClr val="A60F2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B59FDD7-5182-03C2-5494-FBB4ECD11F3A}"/>
              </a:ext>
            </a:extLst>
          </p:cNvPr>
          <p:cNvSpPr txBox="1"/>
          <p:nvPr/>
        </p:nvSpPr>
        <p:spPr>
          <a:xfrm>
            <a:off x="5407819" y="1597699"/>
            <a:ext cx="2364581" cy="369332"/>
          </a:xfrm>
          <a:prstGeom prst="rect">
            <a:avLst/>
          </a:prstGeom>
          <a:noFill/>
        </p:spPr>
        <p:txBody>
          <a:bodyPr wrap="square" rtlCol="0">
            <a:spAutoFit/>
          </a:bodyPr>
          <a:lstStyle/>
          <a:p>
            <a:r>
              <a:rPr lang="en-US" b="1" dirty="0">
                <a:solidFill>
                  <a:srgbClr val="A60F2D"/>
                </a:solidFill>
                <a:effectLst>
                  <a:outerShdw blurRad="38100" dist="38100" dir="2700000" algn="tl">
                    <a:srgbClr val="000000">
                      <a:alpha val="43137"/>
                    </a:srgbClr>
                  </a:outerShdw>
                </a:effectLst>
                <a:latin typeface="Lato" panose="020F0502020204030203" pitchFamily="34" charset="0"/>
              </a:rPr>
              <a:t>PDS plotted at  i / n</a:t>
            </a:r>
          </a:p>
        </p:txBody>
      </p:sp>
      <p:sp>
        <p:nvSpPr>
          <p:cNvPr id="12" name="TextBox 11">
            <a:extLst>
              <a:ext uri="{FF2B5EF4-FFF2-40B4-BE49-F238E27FC236}">
                <a16:creationId xmlns:a16="http://schemas.microsoft.com/office/drawing/2014/main" id="{FC79CF27-E93E-D1CF-FD8E-F2526687F207}"/>
              </a:ext>
            </a:extLst>
          </p:cNvPr>
          <p:cNvSpPr txBox="1"/>
          <p:nvPr/>
        </p:nvSpPr>
        <p:spPr>
          <a:xfrm>
            <a:off x="2971800" y="2061895"/>
            <a:ext cx="2531269" cy="369332"/>
          </a:xfrm>
          <a:prstGeom prst="rect">
            <a:avLst/>
          </a:prstGeom>
          <a:noFill/>
        </p:spPr>
        <p:txBody>
          <a:bodyPr wrap="square" rtlCol="0">
            <a:spAutoFit/>
          </a:bodyPr>
          <a:lstStyle/>
          <a:p>
            <a:r>
              <a:rPr lang="en-US" b="1" dirty="0">
                <a:solidFill>
                  <a:srgbClr val="4B2E83"/>
                </a:solidFill>
                <a:effectLst>
                  <a:outerShdw blurRad="38100" dist="38100" dir="2700000" algn="tl">
                    <a:srgbClr val="000000">
                      <a:alpha val="43137"/>
                    </a:srgbClr>
                  </a:outerShdw>
                </a:effectLst>
                <a:latin typeface="Lato" panose="020F0502020204030203" pitchFamily="34" charset="0"/>
              </a:rPr>
              <a:t>AMS plotted at  i / n+1</a:t>
            </a:r>
          </a:p>
        </p:txBody>
      </p:sp>
      <p:sp>
        <p:nvSpPr>
          <p:cNvPr id="13" name="TextBox 12">
            <a:extLst>
              <a:ext uri="{FF2B5EF4-FFF2-40B4-BE49-F238E27FC236}">
                <a16:creationId xmlns:a16="http://schemas.microsoft.com/office/drawing/2014/main" id="{3102DECE-36D7-C7A2-A1C1-101EB98D2383}"/>
              </a:ext>
            </a:extLst>
          </p:cNvPr>
          <p:cNvSpPr txBox="1"/>
          <p:nvPr/>
        </p:nvSpPr>
        <p:spPr>
          <a:xfrm>
            <a:off x="2633663" y="5929608"/>
            <a:ext cx="1943100" cy="369332"/>
          </a:xfrm>
          <a:prstGeom prst="rect">
            <a:avLst/>
          </a:prstGeom>
          <a:noFill/>
        </p:spPr>
        <p:txBody>
          <a:bodyPr wrap="square" rtlCol="0">
            <a:spAutoFit/>
          </a:bodyPr>
          <a:lstStyle/>
          <a:p>
            <a:r>
              <a:rPr lang="en-US" b="1" dirty="0">
                <a:solidFill>
                  <a:srgbClr val="4B2E83"/>
                </a:solidFill>
                <a:effectLst>
                  <a:outerShdw blurRad="38100" dist="38100" dir="2700000" algn="tl">
                    <a:srgbClr val="000000">
                      <a:alpha val="43137"/>
                    </a:srgbClr>
                  </a:outerShdw>
                </a:effectLst>
                <a:latin typeface="Lato" panose="020F0502020204030203" pitchFamily="34" charset="0"/>
              </a:rPr>
              <a:t>n = 87 years</a:t>
            </a:r>
          </a:p>
        </p:txBody>
      </p:sp>
      <p:sp>
        <p:nvSpPr>
          <p:cNvPr id="20" name="TextBox 19">
            <a:extLst>
              <a:ext uri="{FF2B5EF4-FFF2-40B4-BE49-F238E27FC236}">
                <a16:creationId xmlns:a16="http://schemas.microsoft.com/office/drawing/2014/main" id="{1DCEE26D-CA7E-70A6-35F2-035F6F9C5539}"/>
              </a:ext>
            </a:extLst>
          </p:cNvPr>
          <p:cNvSpPr txBox="1"/>
          <p:nvPr/>
        </p:nvSpPr>
        <p:spPr>
          <a:xfrm>
            <a:off x="121444" y="104774"/>
            <a:ext cx="2364581" cy="646331"/>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See EM1110-2-1415</a:t>
            </a:r>
            <a:br>
              <a:rPr lang="en-US" b="1" dirty="0">
                <a:effectLst>
                  <a:outerShdw blurRad="38100" dist="38100" dir="2700000" algn="tl">
                    <a:srgbClr val="000000">
                      <a:alpha val="43137"/>
                    </a:srgbClr>
                  </a:outerShdw>
                </a:effectLst>
                <a:latin typeface="Lato" panose="020F0502020204030203" pitchFamily="34" charset="0"/>
              </a:rPr>
            </a:br>
            <a:r>
              <a:rPr lang="en-US" b="1" dirty="0">
                <a:effectLst>
                  <a:outerShdw blurRad="38100" dist="38100" dir="2700000" algn="tl">
                    <a:srgbClr val="000000">
                      <a:alpha val="43137"/>
                    </a:srgbClr>
                  </a:outerShdw>
                </a:effectLst>
                <a:latin typeface="Lato" panose="020F0502020204030203" pitchFamily="34" charset="0"/>
              </a:rPr>
              <a:t>Section 2-4.f</a:t>
            </a:r>
          </a:p>
        </p:txBody>
      </p:sp>
      <p:sp>
        <p:nvSpPr>
          <p:cNvPr id="21" name="Oval 20">
            <a:extLst>
              <a:ext uri="{FF2B5EF4-FFF2-40B4-BE49-F238E27FC236}">
                <a16:creationId xmlns:a16="http://schemas.microsoft.com/office/drawing/2014/main" id="{F0A42F40-EB50-1E7B-C28A-3491C2390C4B}"/>
              </a:ext>
            </a:extLst>
          </p:cNvPr>
          <p:cNvSpPr/>
          <p:nvPr/>
        </p:nvSpPr>
        <p:spPr>
          <a:xfrm>
            <a:off x="4526755" y="1469975"/>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A014655-0A49-0ACC-0484-DFE6445C5D2D}"/>
              </a:ext>
            </a:extLst>
          </p:cNvPr>
          <p:cNvSpPr/>
          <p:nvPr/>
        </p:nvSpPr>
        <p:spPr>
          <a:xfrm>
            <a:off x="12038172" y="3782498"/>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74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DC93CC-B293-6446-E8E6-7E85B4EBE243}"/>
              </a:ext>
            </a:extLst>
          </p:cNvPr>
          <p:cNvSpPr>
            <a:spLocks noGrp="1"/>
          </p:cNvSpPr>
          <p:nvPr>
            <p:ph type="sldNum" sz="quarter" idx="12"/>
          </p:nvPr>
        </p:nvSpPr>
        <p:spPr/>
        <p:txBody>
          <a:bodyPr/>
          <a:lstStyle/>
          <a:p>
            <a:fld id="{5F6E19EC-C981-4348-A588-FAD292F64A47}" type="slidenum">
              <a:rPr lang="en-US" smtClean="0"/>
              <a:t>38</a:t>
            </a:fld>
            <a:endParaRPr lang="en-US" dirty="0"/>
          </a:p>
        </p:txBody>
      </p:sp>
      <p:pic>
        <p:nvPicPr>
          <p:cNvPr id="3" name="Picture 2" descr="Chart, line chart&#10;&#10;Description automatically generated">
            <a:extLst>
              <a:ext uri="{FF2B5EF4-FFF2-40B4-BE49-F238E27FC236}">
                <a16:creationId xmlns:a16="http://schemas.microsoft.com/office/drawing/2014/main" id="{351AE390-135D-5696-1233-8E3D01C25B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01598"/>
            <a:ext cx="10134600" cy="6756401"/>
          </a:xfrm>
          <a:prstGeom prst="rect">
            <a:avLst/>
          </a:prstGeom>
        </p:spPr>
      </p:pic>
      <p:sp>
        <p:nvSpPr>
          <p:cNvPr id="4" name="Oval 3">
            <a:extLst>
              <a:ext uri="{FF2B5EF4-FFF2-40B4-BE49-F238E27FC236}">
                <a16:creationId xmlns:a16="http://schemas.microsoft.com/office/drawing/2014/main" id="{EA76C3B2-BE86-858B-F636-BF14E9AD82F7}"/>
              </a:ext>
            </a:extLst>
          </p:cNvPr>
          <p:cNvSpPr/>
          <p:nvPr/>
        </p:nvSpPr>
        <p:spPr>
          <a:xfrm>
            <a:off x="4501992" y="4235413"/>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5CA97C7-3D3A-33BF-8C05-CE0CD59640BF}"/>
              </a:ext>
            </a:extLst>
          </p:cNvPr>
          <p:cNvSpPr/>
          <p:nvPr/>
        </p:nvSpPr>
        <p:spPr>
          <a:xfrm>
            <a:off x="3381375" y="5276018"/>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038F3A3-76E4-6D1B-BA96-9A0B13E37070}"/>
              </a:ext>
            </a:extLst>
          </p:cNvPr>
          <p:cNvSpPr txBox="1"/>
          <p:nvPr/>
        </p:nvSpPr>
        <p:spPr>
          <a:xfrm>
            <a:off x="2768918" y="443746"/>
            <a:ext cx="1943100" cy="369332"/>
          </a:xfrm>
          <a:prstGeom prst="rect">
            <a:avLst/>
          </a:prstGeom>
          <a:noFill/>
        </p:spPr>
        <p:txBody>
          <a:bodyPr wrap="square" rtlCol="0">
            <a:spAutoFit/>
          </a:bodyPr>
          <a:lstStyle/>
          <a:p>
            <a:r>
              <a:rPr lang="en-US" b="1" dirty="0">
                <a:solidFill>
                  <a:srgbClr val="A60F2D"/>
                </a:solidFill>
                <a:effectLst>
                  <a:outerShdw blurRad="38100" dist="38100" dir="2700000" algn="tl">
                    <a:srgbClr val="000000">
                      <a:alpha val="43137"/>
                    </a:srgbClr>
                  </a:outerShdw>
                </a:effectLst>
                <a:latin typeface="Lato" panose="020F0502020204030203" pitchFamily="34" charset="0"/>
              </a:rPr>
              <a:t>All 220 events</a:t>
            </a:r>
          </a:p>
        </p:txBody>
      </p:sp>
      <p:sp>
        <p:nvSpPr>
          <p:cNvPr id="7" name="TextBox 6">
            <a:extLst>
              <a:ext uri="{FF2B5EF4-FFF2-40B4-BE49-F238E27FC236}">
                <a16:creationId xmlns:a16="http://schemas.microsoft.com/office/drawing/2014/main" id="{5824B0EA-462B-F2FE-656F-DFAC2F3E9EB1}"/>
              </a:ext>
            </a:extLst>
          </p:cNvPr>
          <p:cNvSpPr txBox="1"/>
          <p:nvPr/>
        </p:nvSpPr>
        <p:spPr>
          <a:xfrm>
            <a:off x="121444" y="104774"/>
            <a:ext cx="2364581" cy="646331"/>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See EM1110-2-1415</a:t>
            </a:r>
            <a:br>
              <a:rPr lang="en-US" b="1" dirty="0">
                <a:effectLst>
                  <a:outerShdw blurRad="38100" dist="38100" dir="2700000" algn="tl">
                    <a:srgbClr val="000000">
                      <a:alpha val="43137"/>
                    </a:srgbClr>
                  </a:outerShdw>
                </a:effectLst>
                <a:latin typeface="Lato" panose="020F0502020204030203" pitchFamily="34" charset="0"/>
              </a:rPr>
            </a:br>
            <a:r>
              <a:rPr lang="en-US" b="1" dirty="0">
                <a:effectLst>
                  <a:outerShdw blurRad="38100" dist="38100" dir="2700000" algn="tl">
                    <a:srgbClr val="000000">
                      <a:alpha val="43137"/>
                    </a:srgbClr>
                  </a:outerShdw>
                </a:effectLst>
                <a:latin typeface="Lato" panose="020F0502020204030203" pitchFamily="34" charset="0"/>
              </a:rPr>
              <a:t>Section 2-4.f</a:t>
            </a:r>
          </a:p>
        </p:txBody>
      </p:sp>
    </p:spTree>
    <p:extLst>
      <p:ext uri="{BB962C8B-B14F-4D97-AF65-F5344CB8AC3E}">
        <p14:creationId xmlns:p14="http://schemas.microsoft.com/office/powerpoint/2010/main" val="81271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Annual Exceedance Probability</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AMS analysis provides AEP events</a:t>
            </a:r>
          </a:p>
          <a:p>
            <a:r>
              <a:rPr lang="en-US" dirty="0"/>
              <a:t>PDS analysis provides conditional exceedance events</a:t>
            </a:r>
          </a:p>
          <a:p>
            <a:endParaRPr lang="en-US" dirty="0"/>
          </a:p>
          <a:p>
            <a:endParaRPr lang="en-US" dirty="0"/>
          </a:p>
          <a:p>
            <a:r>
              <a:rPr lang="en-US" dirty="0"/>
              <a:t>We need AEP for things like annualized damages!</a:t>
            </a:r>
          </a:p>
          <a:p>
            <a:pPr lvl="1"/>
            <a:r>
              <a:rPr lang="en-US" dirty="0"/>
              <a:t>Most of our processes assume one damaging event per year </a:t>
            </a:r>
          </a:p>
        </p:txBody>
      </p:sp>
      <p:sp>
        <p:nvSpPr>
          <p:cNvPr id="4" name="Slide Number Placeholder 3">
            <a:extLst>
              <a:ext uri="{FF2B5EF4-FFF2-40B4-BE49-F238E27FC236}">
                <a16:creationId xmlns:a16="http://schemas.microsoft.com/office/drawing/2014/main" id="{1F3E1F45-1B94-7114-92D3-42253D6DF9EB}"/>
              </a:ext>
            </a:extLst>
          </p:cNvPr>
          <p:cNvSpPr>
            <a:spLocks noGrp="1"/>
          </p:cNvSpPr>
          <p:nvPr>
            <p:ph type="sldNum" sz="quarter" idx="12"/>
          </p:nvPr>
        </p:nvSpPr>
        <p:spPr/>
        <p:txBody>
          <a:bodyPr/>
          <a:lstStyle/>
          <a:p>
            <a:fld id="{5F6E19EC-C981-4348-A588-FAD292F64A47}" type="slidenum">
              <a:rPr lang="en-US" smtClean="0"/>
              <a:t>39</a:t>
            </a:fld>
            <a:endParaRPr lang="en-US"/>
          </a:p>
        </p:txBody>
      </p:sp>
    </p:spTree>
    <p:extLst>
      <p:ext uri="{BB962C8B-B14F-4D97-AF65-F5344CB8AC3E}">
        <p14:creationId xmlns:p14="http://schemas.microsoft.com/office/powerpoint/2010/main" val="4186138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Peaks Over Threshold Approach</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3741DC3-AAD5-16BF-E89B-D82D770BB7AE}"/>
              </a:ext>
            </a:extLst>
          </p:cNvPr>
          <p:cNvSpPr>
            <a:spLocks noGrp="1"/>
          </p:cNvSpPr>
          <p:nvPr>
            <p:ph type="sldNum" sz="quarter" idx="12"/>
          </p:nvPr>
        </p:nvSpPr>
        <p:spPr/>
        <p:txBody>
          <a:bodyPr/>
          <a:lstStyle/>
          <a:p>
            <a:fld id="{5F6E19EC-C981-4348-A588-FAD292F64A47}" type="slidenum">
              <a:rPr lang="en-US" smtClean="0"/>
              <a:t>4</a:t>
            </a:fld>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950C4-A284-46DD-9B57-E38EE5A2EC45}"/>
              </a:ext>
            </a:extLst>
          </p:cNvPr>
          <p:cNvSpPr>
            <a:spLocks noGrp="1"/>
          </p:cNvSpPr>
          <p:nvPr>
            <p:ph type="title"/>
          </p:nvPr>
        </p:nvSpPr>
        <p:spPr/>
        <p:txBody>
          <a:bodyPr/>
          <a:lstStyle/>
          <a:p>
            <a:r>
              <a:rPr lang="en-US" dirty="0"/>
              <a:t>Computing AEP from PDS</a:t>
            </a:r>
          </a:p>
        </p:txBody>
      </p:sp>
      <p:sp>
        <p:nvSpPr>
          <p:cNvPr id="3" name="Content Placeholder 2">
            <a:extLst>
              <a:ext uri="{FF2B5EF4-FFF2-40B4-BE49-F238E27FC236}">
                <a16:creationId xmlns:a16="http://schemas.microsoft.com/office/drawing/2014/main" id="{35CF64DE-53E8-4121-8277-08997BA896B2}"/>
              </a:ext>
            </a:extLst>
          </p:cNvPr>
          <p:cNvSpPr>
            <a:spLocks noGrp="1"/>
          </p:cNvSpPr>
          <p:nvPr>
            <p:ph idx="1"/>
          </p:nvPr>
        </p:nvSpPr>
        <p:spPr/>
        <p:txBody>
          <a:bodyPr/>
          <a:lstStyle/>
          <a:p>
            <a:pPr marL="0" indent="0">
              <a:buNone/>
            </a:pPr>
            <a:r>
              <a:rPr lang="en-US" dirty="0"/>
              <a:t>Two general approaches:</a:t>
            </a:r>
          </a:p>
          <a:p>
            <a:r>
              <a:rPr lang="en-US" dirty="0"/>
              <a:t>Empirical</a:t>
            </a:r>
          </a:p>
          <a:p>
            <a:r>
              <a:rPr lang="en-US" dirty="0"/>
              <a:t>Analytical</a:t>
            </a:r>
          </a:p>
          <a:p>
            <a:endParaRPr lang="en-US" dirty="0"/>
          </a:p>
          <a:p>
            <a:r>
              <a:rPr lang="en-US" dirty="0"/>
              <a:t>“Annualization”</a:t>
            </a:r>
          </a:p>
          <a:p>
            <a:pPr lvl="1"/>
            <a:endParaRPr lang="en-US" dirty="0"/>
          </a:p>
        </p:txBody>
      </p:sp>
      <p:sp>
        <p:nvSpPr>
          <p:cNvPr id="4" name="Slide Number Placeholder 3">
            <a:extLst>
              <a:ext uri="{FF2B5EF4-FFF2-40B4-BE49-F238E27FC236}">
                <a16:creationId xmlns:a16="http://schemas.microsoft.com/office/drawing/2014/main" id="{8917FC08-4BF7-2F20-BC13-A45B11DB00D6}"/>
              </a:ext>
            </a:extLst>
          </p:cNvPr>
          <p:cNvSpPr>
            <a:spLocks noGrp="1"/>
          </p:cNvSpPr>
          <p:nvPr>
            <p:ph type="sldNum" sz="quarter" idx="12"/>
          </p:nvPr>
        </p:nvSpPr>
        <p:spPr/>
        <p:txBody>
          <a:bodyPr/>
          <a:lstStyle/>
          <a:p>
            <a:fld id="{5F6E19EC-C981-4348-A588-FAD292F64A47}" type="slidenum">
              <a:rPr lang="en-US" smtClean="0"/>
              <a:t>40</a:t>
            </a:fld>
            <a:endParaRPr lang="en-US"/>
          </a:p>
        </p:txBody>
      </p:sp>
    </p:spTree>
    <p:extLst>
      <p:ext uri="{BB962C8B-B14F-4D97-AF65-F5344CB8AC3E}">
        <p14:creationId xmlns:p14="http://schemas.microsoft.com/office/powerpoint/2010/main" val="13912213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80883-2206-46AA-B3D2-F7AFCAAE1388}"/>
              </a:ext>
            </a:extLst>
          </p:cNvPr>
          <p:cNvSpPr>
            <a:spLocks noGrp="1"/>
          </p:cNvSpPr>
          <p:nvPr>
            <p:ph type="title"/>
          </p:nvPr>
        </p:nvSpPr>
        <p:spPr/>
        <p:txBody>
          <a:bodyPr/>
          <a:lstStyle/>
          <a:p>
            <a:r>
              <a:rPr lang="en-US" dirty="0"/>
              <a:t>Empirical Annualization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DB77659-405F-4C6D-BDA7-86B436100BEC}"/>
                  </a:ext>
                </a:extLst>
              </p:cNvPr>
              <p:cNvSpPr>
                <a:spLocks noGrp="1"/>
              </p:cNvSpPr>
              <p:nvPr>
                <p:ph idx="1"/>
              </p:nvPr>
            </p:nvSpPr>
            <p:spPr/>
            <p:txBody>
              <a:bodyPr/>
              <a:lstStyle/>
              <a:p>
                <a:r>
                  <a:rPr lang="en-US" dirty="0"/>
                  <a:t>Langbein (1949) and Takeuchi (1984)</a:t>
                </a:r>
              </a:p>
              <a:p>
                <a:r>
                  <a:rPr lang="en-US" dirty="0"/>
                  <a:t>Assume storm per year counts have a Poisson distribution</a:t>
                </a:r>
              </a:p>
              <a:p>
                <a:pPr lvl="1"/>
                <a:r>
                  <a:rPr lang="en-US" dirty="0"/>
                  <a:t>Count distribution has one parameter, </a:t>
                </a:r>
                <a:r>
                  <a:rPr lang="el-GR" dirty="0">
                    <a:latin typeface="Cambria Math" panose="02040503050406030204" pitchFamily="18" charset="0"/>
                    <a:ea typeface="Cambria Math" panose="02040503050406030204" pitchFamily="18" charset="0"/>
                  </a:rPr>
                  <a:t>λ</a:t>
                </a:r>
                <a:endParaRPr lang="en-US" dirty="0"/>
              </a:p>
              <a:p>
                <a:pPr lvl="1"/>
                <a:r>
                  <a:rPr lang="en-US" dirty="0"/>
                  <a:t>PDS CDF  </a:t>
                </a:r>
                <a14:m>
                  <m:oMath xmlns:m="http://schemas.openxmlformats.org/officeDocument/2006/math">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a14:m>
                <a:r>
                  <a:rPr lang="en-US" dirty="0"/>
                  <a:t>, AMS CDF  </a:t>
                </a:r>
                <a14:m>
                  <m:oMath xmlns:m="http://schemas.openxmlformats.org/officeDocument/2006/math">
                    <m:r>
                      <a:rPr lang="en-US" b="0" i="1" smtClean="0">
                        <a:latin typeface="Cambria Math" panose="02040503050406030204" pitchFamily="18" charset="0"/>
                      </a:rPr>
                      <m:t>𝐹</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oMath>
                </a14:m>
                <a:endParaRPr lang="en-US" dirty="0"/>
              </a:p>
              <a:p>
                <a14:m>
                  <m:oMath xmlns:m="http://schemas.openxmlformats.org/officeDocument/2006/math">
                    <m:r>
                      <a:rPr lang="en-US" b="0" i="1" smtClean="0">
                        <a:latin typeface="Cambria Math" panose="02040503050406030204" pitchFamily="18" charset="0"/>
                      </a:rPr>
                      <m:t>𝐹</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d>
                              <m:dPr>
                                <m:begChr m:val="{"/>
                                <m:endChr m:val="}"/>
                                <m:ctrlPr>
                                  <a:rPr lang="el-GR"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𝐺</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e>
                            </m:d>
                          </m:e>
                        </m:d>
                      </m:sup>
                    </m:sSup>
                  </m:oMath>
                </a14:m>
                <a:r>
                  <a:rPr lang="en-US" dirty="0">
                    <a:latin typeface="Cambria Math" panose="02040503050406030204" pitchFamily="18" charset="0"/>
                    <a:ea typeface="Cambria Math" panose="02040503050406030204" pitchFamily="18" charset="0"/>
                  </a:rPr>
                  <a:t> </a:t>
                </a:r>
                <a:r>
                  <a:rPr lang="en-US" dirty="0"/>
                  <a:t> </a:t>
                </a:r>
              </a:p>
              <a:p>
                <a14:m>
                  <m:oMath xmlns:m="http://schemas.openxmlformats.org/officeDocument/2006/math">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𝑙𝑛</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𝐹</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d>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num>
                      <m:den>
                        <m:r>
                          <m:rPr>
                            <m:sty m:val="p"/>
                          </m:rPr>
                          <a:rPr lang="el-GR" b="0" i="1" smtClean="0">
                            <a:latin typeface="Cambria Math" panose="02040503050406030204" pitchFamily="18" charset="0"/>
                            <a:ea typeface="Cambria Math" panose="02040503050406030204" pitchFamily="18" charset="0"/>
                          </a:rPr>
                          <m:t>λ</m:t>
                        </m:r>
                      </m:den>
                    </m:f>
                  </m:oMath>
                </a14:m>
                <a:endParaRPr lang="en-US" dirty="0"/>
              </a:p>
            </p:txBody>
          </p:sp>
        </mc:Choice>
        <mc:Fallback>
          <p:sp>
            <p:nvSpPr>
              <p:cNvPr id="3" name="Content Placeholder 2">
                <a:extLst>
                  <a:ext uri="{FF2B5EF4-FFF2-40B4-BE49-F238E27FC236}">
                    <a16:creationId xmlns:a16="http://schemas.microsoft.com/office/drawing/2014/main" id="{0DB77659-405F-4C6D-BDA7-86B436100BEC}"/>
                  </a:ext>
                </a:extLst>
              </p:cNvPr>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ECD4ACE-B695-5425-884C-97D51AB6BC57}"/>
              </a:ext>
            </a:extLst>
          </p:cNvPr>
          <p:cNvSpPr>
            <a:spLocks noGrp="1"/>
          </p:cNvSpPr>
          <p:nvPr>
            <p:ph type="sldNum" sz="quarter" idx="12"/>
          </p:nvPr>
        </p:nvSpPr>
        <p:spPr/>
        <p:txBody>
          <a:bodyPr/>
          <a:lstStyle/>
          <a:p>
            <a:fld id="{5F6E19EC-C981-4348-A588-FAD292F64A47}" type="slidenum">
              <a:rPr lang="en-US" smtClean="0"/>
              <a:t>41</a:t>
            </a:fld>
            <a:endParaRPr lang="en-US" dirty="0"/>
          </a:p>
        </p:txBody>
      </p:sp>
      <p:sp>
        <p:nvSpPr>
          <p:cNvPr id="5" name="TextBox 4">
            <a:extLst>
              <a:ext uri="{FF2B5EF4-FFF2-40B4-BE49-F238E27FC236}">
                <a16:creationId xmlns:a16="http://schemas.microsoft.com/office/drawing/2014/main" id="{07679BF3-1846-DA53-CB5E-E55BF8E5EE83}"/>
              </a:ext>
            </a:extLst>
          </p:cNvPr>
          <p:cNvSpPr txBox="1"/>
          <p:nvPr/>
        </p:nvSpPr>
        <p:spPr>
          <a:xfrm>
            <a:off x="7574757" y="3956814"/>
            <a:ext cx="2726531" cy="400110"/>
          </a:xfrm>
          <a:prstGeom prst="rect">
            <a:avLst/>
          </a:prstGeom>
          <a:noFill/>
        </p:spPr>
        <p:txBody>
          <a:bodyPr wrap="square" rtlCol="0">
            <a:spAutoFit/>
          </a:bodyPr>
          <a:lstStyle/>
          <a:p>
            <a:r>
              <a:rPr lang="en-US" sz="2000" b="1" dirty="0">
                <a:effectLst>
                  <a:outerShdw blurRad="38100" dist="38100" dir="2700000" algn="tl">
                    <a:srgbClr val="000000">
                      <a:alpha val="43137"/>
                    </a:srgbClr>
                  </a:outerShdw>
                </a:effectLst>
                <a:latin typeface="Lato" panose="020F0502020204030203" pitchFamily="34" charset="0"/>
              </a:rPr>
              <a:t>Values between (0, 1)</a:t>
            </a:r>
          </a:p>
        </p:txBody>
      </p:sp>
      <p:cxnSp>
        <p:nvCxnSpPr>
          <p:cNvPr id="6" name="Straight Arrow Connector 5">
            <a:extLst>
              <a:ext uri="{FF2B5EF4-FFF2-40B4-BE49-F238E27FC236}">
                <a16:creationId xmlns:a16="http://schemas.microsoft.com/office/drawing/2014/main" id="{813D9C65-5E18-AC25-631E-CC0B9030A3C0}"/>
              </a:ext>
            </a:extLst>
          </p:cNvPr>
          <p:cNvCxnSpPr>
            <a:cxnSpLocks/>
            <a:stCxn id="5" idx="1"/>
          </p:cNvCxnSpPr>
          <p:nvPr/>
        </p:nvCxnSpPr>
        <p:spPr>
          <a:xfrm flipH="1" flipV="1">
            <a:off x="5907881" y="3429000"/>
            <a:ext cx="1666876" cy="727869"/>
          </a:xfrm>
          <a:prstGeom prst="straightConnector1">
            <a:avLst/>
          </a:prstGeom>
          <a:ln w="28575">
            <a:solidFill>
              <a:schemeClr val="tx1"/>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3C4B9E2-24BA-4B35-2C9A-4E04977220FD}"/>
              </a:ext>
            </a:extLst>
          </p:cNvPr>
          <p:cNvSpPr txBox="1"/>
          <p:nvPr/>
        </p:nvSpPr>
        <p:spPr>
          <a:xfrm>
            <a:off x="7574757" y="4356924"/>
            <a:ext cx="2726531" cy="400110"/>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For AMS, 1-AEP</a:t>
            </a:r>
          </a:p>
        </p:txBody>
      </p:sp>
    </p:spTree>
    <p:extLst>
      <p:ext uri="{BB962C8B-B14F-4D97-AF65-F5344CB8AC3E}">
        <p14:creationId xmlns:p14="http://schemas.microsoft.com/office/powerpoint/2010/main" val="5499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0C90E-53D1-409E-9B55-9CD43DCCD0F9}"/>
              </a:ext>
            </a:extLst>
          </p:cNvPr>
          <p:cNvSpPr>
            <a:spLocks noGrp="1"/>
          </p:cNvSpPr>
          <p:nvPr>
            <p:ph type="title"/>
          </p:nvPr>
        </p:nvSpPr>
        <p:spPr/>
        <p:txBody>
          <a:bodyPr/>
          <a:lstStyle/>
          <a:p>
            <a:r>
              <a:rPr lang="en-US" dirty="0"/>
              <a:t>Applying Empirical Annualization</a:t>
            </a:r>
          </a:p>
        </p:txBody>
      </p:sp>
      <p:sp>
        <p:nvSpPr>
          <p:cNvPr id="3" name="Content Placeholder 2">
            <a:extLst>
              <a:ext uri="{FF2B5EF4-FFF2-40B4-BE49-F238E27FC236}">
                <a16:creationId xmlns:a16="http://schemas.microsoft.com/office/drawing/2014/main" id="{388E2FDF-AD06-4980-876B-752D7424B10B}"/>
              </a:ext>
            </a:extLst>
          </p:cNvPr>
          <p:cNvSpPr>
            <a:spLocks noGrp="1"/>
          </p:cNvSpPr>
          <p:nvPr>
            <p:ph idx="1"/>
          </p:nvPr>
        </p:nvSpPr>
        <p:spPr/>
        <p:txBody>
          <a:bodyPr/>
          <a:lstStyle/>
          <a:p>
            <a:r>
              <a:rPr lang="en-US" dirty="0"/>
              <a:t>Get AEPs you want to compute</a:t>
            </a:r>
          </a:p>
          <a:p>
            <a:r>
              <a:rPr lang="en-US" dirty="0"/>
              <a:t>Convert them to PDS CDF values</a:t>
            </a:r>
          </a:p>
          <a:p>
            <a:r>
              <a:rPr lang="en-US" dirty="0"/>
              <a:t>Plug them into your GPD distribution quantile function</a:t>
            </a:r>
          </a:p>
          <a:p>
            <a:endParaRPr lang="en-US" dirty="0"/>
          </a:p>
          <a:p>
            <a:r>
              <a:rPr lang="en-US" dirty="0"/>
              <a:t>Can also be used to plot observed peaks</a:t>
            </a:r>
          </a:p>
          <a:p>
            <a:pPr lvl="1"/>
            <a:r>
              <a:rPr lang="en-US" dirty="0"/>
              <a:t>Convert the plotting positions</a:t>
            </a:r>
          </a:p>
          <a:p>
            <a:pPr lvl="1"/>
            <a:endParaRPr lang="en-US" dirty="0"/>
          </a:p>
        </p:txBody>
      </p:sp>
      <p:sp>
        <p:nvSpPr>
          <p:cNvPr id="4" name="Slide Number Placeholder 3">
            <a:extLst>
              <a:ext uri="{FF2B5EF4-FFF2-40B4-BE49-F238E27FC236}">
                <a16:creationId xmlns:a16="http://schemas.microsoft.com/office/drawing/2014/main" id="{88C67E4F-680C-750C-7ADD-0F8D6110F30F}"/>
              </a:ext>
            </a:extLst>
          </p:cNvPr>
          <p:cNvSpPr>
            <a:spLocks noGrp="1"/>
          </p:cNvSpPr>
          <p:nvPr>
            <p:ph type="sldNum" sz="quarter" idx="12"/>
          </p:nvPr>
        </p:nvSpPr>
        <p:spPr/>
        <p:txBody>
          <a:bodyPr/>
          <a:lstStyle/>
          <a:p>
            <a:fld id="{5F6E19EC-C981-4348-A588-FAD292F64A47}" type="slidenum">
              <a:rPr lang="en-US" smtClean="0"/>
              <a:t>42</a:t>
            </a:fld>
            <a:endParaRPr lang="en-US"/>
          </a:p>
        </p:txBody>
      </p:sp>
    </p:spTree>
    <p:extLst>
      <p:ext uri="{BB962C8B-B14F-4D97-AF65-F5344CB8AC3E}">
        <p14:creationId xmlns:p14="http://schemas.microsoft.com/office/powerpoint/2010/main" val="32907182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05AA7-6A29-4142-A41B-3496930C12D5}"/>
              </a:ext>
            </a:extLst>
          </p:cNvPr>
          <p:cNvSpPr>
            <a:spLocks noGrp="1"/>
          </p:cNvSpPr>
          <p:nvPr>
            <p:ph type="title"/>
          </p:nvPr>
        </p:nvSpPr>
        <p:spPr/>
        <p:txBody>
          <a:bodyPr/>
          <a:lstStyle/>
          <a:p>
            <a:r>
              <a:rPr lang="en-US" dirty="0"/>
              <a:t>Analytical Annualization</a:t>
            </a:r>
          </a:p>
        </p:txBody>
      </p:sp>
      <p:sp>
        <p:nvSpPr>
          <p:cNvPr id="3" name="Content Placeholder 2">
            <a:extLst>
              <a:ext uri="{FF2B5EF4-FFF2-40B4-BE49-F238E27FC236}">
                <a16:creationId xmlns:a16="http://schemas.microsoft.com/office/drawing/2014/main" id="{BF6322C0-464F-474C-94C9-3D367E48EF82}"/>
              </a:ext>
            </a:extLst>
          </p:cNvPr>
          <p:cNvSpPr>
            <a:spLocks noGrp="1"/>
          </p:cNvSpPr>
          <p:nvPr>
            <p:ph idx="1"/>
          </p:nvPr>
        </p:nvSpPr>
        <p:spPr>
          <a:xfrm>
            <a:off x="922280" y="1825625"/>
            <a:ext cx="10515600" cy="4351338"/>
          </a:xfrm>
        </p:spPr>
        <p:txBody>
          <a:bodyPr/>
          <a:lstStyle/>
          <a:p>
            <a:r>
              <a:rPr lang="en-US" dirty="0"/>
              <a:t>Stedinger et al. (1993), Madsen et al. (1997)</a:t>
            </a:r>
          </a:p>
          <a:p>
            <a:pPr lvl="1"/>
            <a:r>
              <a:rPr lang="en-US" dirty="0"/>
              <a:t>Generalized Pareto + Poisson </a:t>
            </a:r>
            <a:r>
              <a:rPr lang="en-US" dirty="0">
                <a:latin typeface="Cambria Math" panose="02040503050406030204" pitchFamily="18" charset="0"/>
                <a:ea typeface="Cambria Math" panose="02040503050406030204" pitchFamily="18" charset="0"/>
              </a:rPr>
              <a:t>→ </a:t>
            </a:r>
            <a:r>
              <a:rPr lang="en-US" dirty="0"/>
              <a:t>Generalized Extreme Value</a:t>
            </a:r>
          </a:p>
          <a:p>
            <a:r>
              <a:rPr lang="en-US" dirty="0"/>
              <a:t>Have:</a:t>
            </a:r>
          </a:p>
          <a:p>
            <a:pPr lvl="1"/>
            <a:r>
              <a:rPr lang="en-US" dirty="0"/>
              <a:t>Poisson parameter </a:t>
            </a:r>
            <a:r>
              <a:rPr lang="en-US" dirty="0">
                <a:latin typeface="Cambria Math" panose="02040503050406030204" pitchFamily="18" charset="0"/>
                <a:ea typeface="Cambria Math" panose="02040503050406030204" pitchFamily="18" charset="0"/>
              </a:rPr>
              <a:t>λ</a:t>
            </a:r>
          </a:p>
          <a:p>
            <a:pPr lvl="1"/>
            <a:r>
              <a:rPr lang="en-US" dirty="0"/>
              <a:t>Generalized Pareto parameters </a:t>
            </a:r>
            <a:r>
              <a:rPr lang="en-US" dirty="0">
                <a:latin typeface="Cambria Math" panose="02040503050406030204" pitchFamily="18" charset="0"/>
                <a:ea typeface="Cambria Math" panose="02040503050406030204" pitchFamily="18" charset="0"/>
              </a:rPr>
              <a:t>ξ, </a:t>
            </a:r>
            <a:r>
              <a:rPr lang="el-GR" dirty="0">
                <a:latin typeface="Cambria Math" panose="02040503050406030204" pitchFamily="18" charset="0"/>
                <a:ea typeface="Cambria Math" panose="02040503050406030204" pitchFamily="18" charset="0"/>
              </a:rPr>
              <a:t>α</a:t>
            </a:r>
            <a:r>
              <a:rPr lang="en-US" dirty="0">
                <a:latin typeface="Cambria Math" panose="02040503050406030204" pitchFamily="18" charset="0"/>
                <a:ea typeface="Cambria Math" panose="02040503050406030204" pitchFamily="18" charset="0"/>
              </a:rPr>
              <a:t>, </a:t>
            </a:r>
            <a:r>
              <a:rPr lang="el-GR" dirty="0">
                <a:latin typeface="Cambria Math" panose="02040503050406030204" pitchFamily="18" charset="0"/>
                <a:ea typeface="Cambria Math" panose="02040503050406030204" pitchFamily="18" charset="0"/>
              </a:rPr>
              <a:t>κ</a:t>
            </a:r>
            <a:endParaRPr lang="en-US" dirty="0"/>
          </a:p>
          <a:p>
            <a:r>
              <a:rPr lang="en-US" dirty="0"/>
              <a:t>Get:</a:t>
            </a:r>
          </a:p>
          <a:p>
            <a:pPr lvl="1"/>
            <a:r>
              <a:rPr lang="en-US" dirty="0"/>
              <a:t>GEV* parameters </a:t>
            </a:r>
            <a:r>
              <a:rPr lang="en-US" dirty="0">
                <a:latin typeface="Cambria Math" panose="02040503050406030204" pitchFamily="18" charset="0"/>
                <a:ea typeface="Cambria Math" panose="02040503050406030204" pitchFamily="18" charset="0"/>
              </a:rPr>
              <a:t>ξ*, </a:t>
            </a:r>
            <a:r>
              <a:rPr lang="el-GR" dirty="0">
                <a:latin typeface="Cambria Math" panose="02040503050406030204" pitchFamily="18" charset="0"/>
                <a:ea typeface="Cambria Math" panose="02040503050406030204" pitchFamily="18" charset="0"/>
              </a:rPr>
              <a:t>α</a:t>
            </a:r>
            <a:r>
              <a:rPr lang="en-US" dirty="0">
                <a:latin typeface="Cambria Math" panose="02040503050406030204" pitchFamily="18" charset="0"/>
                <a:ea typeface="Cambria Math" panose="02040503050406030204" pitchFamily="18" charset="0"/>
              </a:rPr>
              <a:t>*,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a:t>
            </a:r>
          </a:p>
          <a:p>
            <a:pPr lvl="1"/>
            <a:endParaRPr lang="en-US" dirty="0"/>
          </a:p>
          <a:p>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4700C06-B3F7-EC95-726A-0A69BA865B8D}"/>
                  </a:ext>
                </a:extLst>
              </p:cNvPr>
              <p:cNvSpPr txBox="1"/>
              <p:nvPr/>
            </p:nvSpPr>
            <p:spPr>
              <a:xfrm>
                <a:off x="2450376" y="5312941"/>
                <a:ext cx="7291247" cy="666144"/>
              </a:xfrm>
              <a:prstGeom prst="rect">
                <a:avLst/>
              </a:prstGeom>
              <a:noFill/>
            </p:spPr>
            <p:txBody>
              <a:bodyPr wrap="square">
                <a:spAutoFit/>
              </a:bodyPr>
              <a:lstStyle/>
              <a:p>
                <a:pPr algn="ctr"/>
                <a14:m>
                  <m:oMath xmlns:m="http://schemas.openxmlformats.org/officeDocument/2006/math">
                    <m:sSup>
                      <m:sSupPr>
                        <m:ctrlPr>
                          <a:rPr lang="en-US" sz="2800" i="1"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m:rPr>
                            <m:sty m:val="p"/>
                          </m:rPr>
                          <a:rPr lang="el-GR" sz="280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ξ</m:t>
                        </m:r>
                      </m:e>
                      <m:sup>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sup>
                    </m:sSup>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rPr>
                      <m:t>=</m:t>
                    </m:r>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ξ</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f>
                      <m:f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fPr>
                      <m:num>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α</m:t>
                        </m:r>
                      </m:num>
                      <m:den>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den>
                    </m:f>
                    <m:d>
                      <m:d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dPr>
                      <m:e>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1−</m:t>
                        </m:r>
                        <m:sSup>
                          <m:sSupPr>
                            <m:ctrlP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sSupPr>
                          <m:e>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e>
                          <m:sup>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m:rPr>
                                <m:sty m:val="p"/>
                              </m:rP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sup>
                        </m:sSup>
                      </m:e>
                    </m:d>
                  </m:oMath>
                </a14:m>
                <a:r>
                  <a:rPr lang="en-US" sz="2800" dirty="0">
                    <a:solidFill>
                      <a:srgbClr val="A60F2D"/>
                    </a:solidFill>
                    <a:effectLst>
                      <a:outerShdw blurRad="38100" dist="38100" dir="2700000" algn="tl">
                        <a:srgbClr val="000000">
                          <a:alpha val="43137"/>
                        </a:srgbClr>
                      </a:outerShdw>
                    </a:effectLst>
                  </a:rPr>
                  <a:t>        </a:t>
                </a:r>
                <a14:m>
                  <m:oMath xmlns:m="http://schemas.openxmlformats.org/officeDocument/2006/math">
                    <m:sSup>
                      <m:sSupPr>
                        <m:ctrlPr>
                          <a:rPr lang="en-US" sz="2800" i="1" dirty="0"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m:rPr>
                            <m:sty m:val="p"/>
                          </m:rPr>
                          <a:rPr lang="el-GR" sz="280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α</m:t>
                        </m:r>
                      </m:e>
                      <m:sup>
                        <m:r>
                          <a:rPr lang="en-US"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rPr>
                          <m:t>∗</m:t>
                        </m:r>
                      </m:sup>
                    </m:sSup>
                    <m:r>
                      <a:rPr lang="en-US"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rPr>
                      <m:t>=</m:t>
                    </m:r>
                    <m:r>
                      <m:rPr>
                        <m:sty m:val="p"/>
                      </m:rPr>
                      <a:rPr lang="el-GR"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α</m:t>
                    </m:r>
                    <m:sSup>
                      <m:sSupPr>
                        <m:ctrlPr>
                          <a:rPr lang="el-GR"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sSupPr>
                      <m:e>
                        <m:r>
                          <m:rPr>
                            <m:sty m:val="p"/>
                          </m:rPr>
                          <a:rPr lang="el-GR"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λ</m:t>
                        </m:r>
                      </m:e>
                      <m:sup>
                        <m:r>
                          <a:rPr lang="en-US"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m:rPr>
                            <m:sty m:val="p"/>
                          </m:rPr>
                          <a:rPr lang="el-GR"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sup>
                    </m:sSup>
                  </m:oMath>
                </a14:m>
                <a:r>
                  <a:rPr lang="en-US" sz="2800" dirty="0">
                    <a:solidFill>
                      <a:srgbClr val="A60F2D"/>
                    </a:solidFill>
                    <a:effectLst>
                      <a:outerShdw blurRad="38100" dist="38100" dir="2700000" algn="tl">
                        <a:srgbClr val="000000">
                          <a:alpha val="43137"/>
                        </a:srgbClr>
                      </a:outerShdw>
                    </a:effectLst>
                  </a:rPr>
                  <a:t>          </a:t>
                </a:r>
                <a14:m>
                  <m:oMath xmlns:m="http://schemas.openxmlformats.org/officeDocument/2006/math">
                    <m:sSup>
                      <m:sSupPr>
                        <m:ctrlPr>
                          <a:rPr lang="en-US" sz="2800" i="1" dirty="0" smtClean="0">
                            <a:solidFill>
                              <a:srgbClr val="A60F2D"/>
                            </a:solidFill>
                            <a:effectLst>
                              <a:outerShdw blurRad="38100" dist="38100" dir="2700000" algn="tl">
                                <a:srgbClr val="000000">
                                  <a:alpha val="43137"/>
                                </a:srgbClr>
                              </a:outerShdw>
                            </a:effectLst>
                            <a:latin typeface="Cambria Math" panose="02040503050406030204" pitchFamily="18" charset="0"/>
                          </a:rPr>
                        </m:ctrlPr>
                      </m:sSupPr>
                      <m:e>
                        <m:r>
                          <m:rPr>
                            <m:sty m:val="p"/>
                          </m:rPr>
                          <a:rPr lang="el-GR" sz="280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e>
                      <m:sup>
                        <m:r>
                          <a:rPr lang="en-US"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rPr>
                          <m:t>∗</m:t>
                        </m:r>
                      </m:sup>
                    </m:sSup>
                    <m:r>
                      <a:rPr lang="en-US"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rPr>
                      <m:t>=</m:t>
                    </m:r>
                    <m:r>
                      <m:rPr>
                        <m:sty m:val="p"/>
                      </m:rPr>
                      <a:rPr lang="el-GR" sz="2800" b="0" i="1" dirty="0"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oMath>
                </a14:m>
                <a:endParaRPr lang="en-US" sz="2800" dirty="0">
                  <a:solidFill>
                    <a:srgbClr val="A60F2D"/>
                  </a:solidFill>
                  <a:effectLst>
                    <a:outerShdw blurRad="38100" dist="38100" dir="2700000" algn="tl">
                      <a:srgbClr val="000000">
                        <a:alpha val="43137"/>
                      </a:srgbClr>
                    </a:outerShdw>
                  </a:effectLst>
                </a:endParaRPr>
              </a:p>
            </p:txBody>
          </p:sp>
        </mc:Choice>
        <mc:Fallback xmlns="">
          <p:sp>
            <p:nvSpPr>
              <p:cNvPr id="5" name="TextBox 4">
                <a:extLst>
                  <a:ext uri="{FF2B5EF4-FFF2-40B4-BE49-F238E27FC236}">
                    <a16:creationId xmlns:a16="http://schemas.microsoft.com/office/drawing/2014/main" id="{24700C06-B3F7-EC95-726A-0A69BA865B8D}"/>
                  </a:ext>
                </a:extLst>
              </p:cNvPr>
              <p:cNvSpPr txBox="1">
                <a:spLocks noRot="1" noChangeAspect="1" noMove="1" noResize="1" noEditPoints="1" noAdjustHandles="1" noChangeArrowheads="1" noChangeShapeType="1" noTextEdit="1"/>
              </p:cNvSpPr>
              <p:nvPr/>
            </p:nvSpPr>
            <p:spPr>
              <a:xfrm>
                <a:off x="2450376" y="5312941"/>
                <a:ext cx="7291247" cy="666144"/>
              </a:xfrm>
              <a:prstGeom prst="rect">
                <a:avLst/>
              </a:prstGeom>
              <a:blipFill>
                <a:blip r:embed="rId2"/>
                <a:stretch>
                  <a:fillRect/>
                </a:stretch>
              </a:blipFill>
            </p:spPr>
            <p:txBody>
              <a:bodyPr/>
              <a:lstStyle/>
              <a:p>
                <a:r>
                  <a:rPr lang="en-US">
                    <a:noFill/>
                  </a:rPr>
                  <a:t> </a:t>
                </a:r>
              </a:p>
            </p:txBody>
          </p:sp>
        </mc:Fallback>
      </mc:AlternateContent>
      <p:pic>
        <p:nvPicPr>
          <p:cNvPr id="7" name="Picture 6" descr="A person in a suit&#10;&#10;Description automatically generated with medium confidence">
            <a:extLst>
              <a:ext uri="{FF2B5EF4-FFF2-40B4-BE49-F238E27FC236}">
                <a16:creationId xmlns:a16="http://schemas.microsoft.com/office/drawing/2014/main" id="{19BE4FF4-897B-81BD-EAB9-6B5085DB80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32480" y="182880"/>
            <a:ext cx="1569113" cy="2141220"/>
          </a:xfrm>
          <a:prstGeom prst="rect">
            <a:avLst/>
          </a:prstGeom>
        </p:spPr>
      </p:pic>
      <p:sp>
        <p:nvSpPr>
          <p:cNvPr id="8" name="TextBox 7">
            <a:extLst>
              <a:ext uri="{FF2B5EF4-FFF2-40B4-BE49-F238E27FC236}">
                <a16:creationId xmlns:a16="http://schemas.microsoft.com/office/drawing/2014/main" id="{A18B560B-9864-3679-08CA-B6B8D9A95816}"/>
              </a:ext>
            </a:extLst>
          </p:cNvPr>
          <p:cNvSpPr txBox="1"/>
          <p:nvPr/>
        </p:nvSpPr>
        <p:spPr>
          <a:xfrm>
            <a:off x="10232479" y="2324100"/>
            <a:ext cx="1569113" cy="400110"/>
          </a:xfrm>
          <a:prstGeom prst="rect">
            <a:avLst/>
          </a:prstGeom>
          <a:noFill/>
        </p:spPr>
        <p:txBody>
          <a:bodyPr wrap="square" rtlCol="0">
            <a:spAutoFit/>
          </a:bodyPr>
          <a:lstStyle/>
          <a:p>
            <a:pPr algn="ctr"/>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E.J. Gumbel</a:t>
            </a:r>
          </a:p>
        </p:txBody>
      </p:sp>
      <p:sp>
        <p:nvSpPr>
          <p:cNvPr id="4" name="Slide Number Placeholder 3">
            <a:extLst>
              <a:ext uri="{FF2B5EF4-FFF2-40B4-BE49-F238E27FC236}">
                <a16:creationId xmlns:a16="http://schemas.microsoft.com/office/drawing/2014/main" id="{436E58A0-2931-D1CA-2390-F292042AF1C7}"/>
              </a:ext>
            </a:extLst>
          </p:cNvPr>
          <p:cNvSpPr>
            <a:spLocks noGrp="1"/>
          </p:cNvSpPr>
          <p:nvPr>
            <p:ph type="sldNum" sz="quarter" idx="12"/>
          </p:nvPr>
        </p:nvSpPr>
        <p:spPr/>
        <p:txBody>
          <a:bodyPr/>
          <a:lstStyle/>
          <a:p>
            <a:fld id="{5F6E19EC-C981-4348-A588-FAD292F64A47}" type="slidenum">
              <a:rPr lang="en-US" smtClean="0"/>
              <a:t>43</a:t>
            </a:fld>
            <a:endParaRPr lang="en-US"/>
          </a:p>
        </p:txBody>
      </p:sp>
    </p:spTree>
    <p:extLst>
      <p:ext uri="{BB962C8B-B14F-4D97-AF65-F5344CB8AC3E}">
        <p14:creationId xmlns:p14="http://schemas.microsoft.com/office/powerpoint/2010/main" val="6083625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C20D-8217-44C1-B4DC-D1FC7CA00686}"/>
              </a:ext>
            </a:extLst>
          </p:cNvPr>
          <p:cNvSpPr>
            <a:spLocks noGrp="1"/>
          </p:cNvSpPr>
          <p:nvPr>
            <p:ph type="title"/>
          </p:nvPr>
        </p:nvSpPr>
        <p:spPr/>
        <p:txBody>
          <a:bodyPr/>
          <a:lstStyle/>
          <a:p>
            <a:r>
              <a:rPr lang="en-US" dirty="0"/>
              <a:t>Applying Analytical Annualization</a:t>
            </a:r>
          </a:p>
        </p:txBody>
      </p:sp>
      <p:sp>
        <p:nvSpPr>
          <p:cNvPr id="3" name="Content Placeholder 2">
            <a:extLst>
              <a:ext uri="{FF2B5EF4-FFF2-40B4-BE49-F238E27FC236}">
                <a16:creationId xmlns:a16="http://schemas.microsoft.com/office/drawing/2014/main" id="{3949DF23-382A-4BAE-B79E-B8CB0AE92E22}"/>
              </a:ext>
            </a:extLst>
          </p:cNvPr>
          <p:cNvSpPr>
            <a:spLocks noGrp="1"/>
          </p:cNvSpPr>
          <p:nvPr>
            <p:ph idx="1"/>
          </p:nvPr>
        </p:nvSpPr>
        <p:spPr/>
        <p:txBody>
          <a:bodyPr/>
          <a:lstStyle/>
          <a:p>
            <a:r>
              <a:rPr lang="en-US" dirty="0"/>
              <a:t>Compute equivalent GEV* parameters from GPD/Poisson</a:t>
            </a:r>
          </a:p>
          <a:p>
            <a:r>
              <a:rPr lang="en-US" dirty="0"/>
              <a:t>Plug AEP values into GEV* quantile function</a:t>
            </a:r>
          </a:p>
        </p:txBody>
      </p:sp>
      <p:sp>
        <p:nvSpPr>
          <p:cNvPr id="4" name="Slide Number Placeholder 3">
            <a:extLst>
              <a:ext uri="{FF2B5EF4-FFF2-40B4-BE49-F238E27FC236}">
                <a16:creationId xmlns:a16="http://schemas.microsoft.com/office/drawing/2014/main" id="{1A898DA6-6CAE-C038-CB59-501330BB4D58}"/>
              </a:ext>
            </a:extLst>
          </p:cNvPr>
          <p:cNvSpPr>
            <a:spLocks noGrp="1"/>
          </p:cNvSpPr>
          <p:nvPr>
            <p:ph type="sldNum" sz="quarter" idx="12"/>
          </p:nvPr>
        </p:nvSpPr>
        <p:spPr/>
        <p:txBody>
          <a:bodyPr/>
          <a:lstStyle/>
          <a:p>
            <a:fld id="{5F6E19EC-C981-4348-A588-FAD292F64A47}" type="slidenum">
              <a:rPr lang="en-US" smtClean="0"/>
              <a:t>44</a:t>
            </a:fld>
            <a:endParaRPr lang="en-US"/>
          </a:p>
        </p:txBody>
      </p:sp>
    </p:spTree>
    <p:extLst>
      <p:ext uri="{BB962C8B-B14F-4D97-AF65-F5344CB8AC3E}">
        <p14:creationId xmlns:p14="http://schemas.microsoft.com/office/powerpoint/2010/main" val="25825019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D8516-0AD1-4FDC-8687-3B09618F7383}"/>
              </a:ext>
            </a:extLst>
          </p:cNvPr>
          <p:cNvSpPr>
            <a:spLocks noGrp="1"/>
          </p:cNvSpPr>
          <p:nvPr>
            <p:ph type="title"/>
          </p:nvPr>
        </p:nvSpPr>
        <p:spPr/>
        <p:txBody>
          <a:bodyPr/>
          <a:lstStyle/>
          <a:p>
            <a:r>
              <a:rPr lang="en-US" dirty="0"/>
              <a:t>Fit and Annualization Example</a:t>
            </a:r>
          </a:p>
        </p:txBody>
      </p:sp>
      <p:sp>
        <p:nvSpPr>
          <p:cNvPr id="3" name="Content Placeholder 2">
            <a:extLst>
              <a:ext uri="{FF2B5EF4-FFF2-40B4-BE49-F238E27FC236}">
                <a16:creationId xmlns:a16="http://schemas.microsoft.com/office/drawing/2014/main" id="{9548C55A-1EEB-4D43-9CEC-1639AE9CD92E}"/>
              </a:ext>
            </a:extLst>
          </p:cNvPr>
          <p:cNvSpPr>
            <a:spLocks noGrp="1"/>
          </p:cNvSpPr>
          <p:nvPr>
            <p:ph idx="1"/>
          </p:nvPr>
        </p:nvSpPr>
        <p:spPr/>
        <p:txBody>
          <a:bodyPr/>
          <a:lstStyle/>
          <a:p>
            <a:r>
              <a:rPr lang="en-US" dirty="0"/>
              <a:t>Apple River at Hanover, IL</a:t>
            </a:r>
          </a:p>
          <a:p>
            <a:pPr lvl="1"/>
            <a:r>
              <a:rPr lang="en-US" dirty="0"/>
              <a:t>246 mi</a:t>
            </a:r>
            <a:r>
              <a:rPr lang="en-US" baseline="30000" dirty="0"/>
              <a:t>2</a:t>
            </a:r>
          </a:p>
          <a:p>
            <a:pPr lvl="1"/>
            <a:r>
              <a:rPr lang="en-US" dirty="0"/>
              <a:t>WY1935-2021</a:t>
            </a:r>
          </a:p>
          <a:p>
            <a:pPr lvl="1"/>
            <a:r>
              <a:rPr lang="en-US" dirty="0"/>
              <a:t>Daily average flows</a:t>
            </a:r>
          </a:p>
          <a:p>
            <a:pPr lvl="1"/>
            <a:r>
              <a:rPr lang="en-US" dirty="0"/>
              <a:t>Unregulated</a:t>
            </a:r>
          </a:p>
          <a:p>
            <a:pPr lvl="1"/>
            <a:r>
              <a:rPr lang="en-US" dirty="0"/>
              <a:t>Little urbanization</a:t>
            </a:r>
          </a:p>
        </p:txBody>
      </p:sp>
      <p:pic>
        <p:nvPicPr>
          <p:cNvPr id="5" name="Picture 4">
            <a:extLst>
              <a:ext uri="{FF2B5EF4-FFF2-40B4-BE49-F238E27FC236}">
                <a16:creationId xmlns:a16="http://schemas.microsoft.com/office/drawing/2014/main" id="{20BC90CC-AF98-467C-9C6A-2E4DEAF86D29}"/>
              </a:ext>
            </a:extLst>
          </p:cNvPr>
          <p:cNvPicPr>
            <a:picLocks noChangeAspect="1"/>
          </p:cNvPicPr>
          <p:nvPr/>
        </p:nvPicPr>
        <p:blipFill>
          <a:blip r:embed="rId3"/>
          <a:stretch>
            <a:fillRect/>
          </a:stretch>
        </p:blipFill>
        <p:spPr>
          <a:xfrm>
            <a:off x="4919214" y="2700484"/>
            <a:ext cx="6676190" cy="3333333"/>
          </a:xfrm>
          <a:prstGeom prst="rect">
            <a:avLst/>
          </a:prstGeom>
        </p:spPr>
      </p:pic>
      <p:sp>
        <p:nvSpPr>
          <p:cNvPr id="4" name="Slide Number Placeholder 3">
            <a:extLst>
              <a:ext uri="{FF2B5EF4-FFF2-40B4-BE49-F238E27FC236}">
                <a16:creationId xmlns:a16="http://schemas.microsoft.com/office/drawing/2014/main" id="{B8405E2F-37A9-9890-4538-F330F8F433EF}"/>
              </a:ext>
            </a:extLst>
          </p:cNvPr>
          <p:cNvSpPr>
            <a:spLocks noGrp="1"/>
          </p:cNvSpPr>
          <p:nvPr>
            <p:ph type="sldNum" sz="quarter" idx="12"/>
          </p:nvPr>
        </p:nvSpPr>
        <p:spPr/>
        <p:txBody>
          <a:bodyPr/>
          <a:lstStyle/>
          <a:p>
            <a:fld id="{5F6E19EC-C981-4348-A588-FAD292F64A47}" type="slidenum">
              <a:rPr lang="en-US" smtClean="0"/>
              <a:t>45</a:t>
            </a:fld>
            <a:endParaRPr lang="en-US"/>
          </a:p>
        </p:txBody>
      </p:sp>
    </p:spTree>
    <p:extLst>
      <p:ext uri="{BB962C8B-B14F-4D97-AF65-F5344CB8AC3E}">
        <p14:creationId xmlns:p14="http://schemas.microsoft.com/office/powerpoint/2010/main" val="15604414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C3340D2-57A0-4452-8275-5B1E4B3CADAA}"/>
              </a:ext>
            </a:extLst>
          </p:cNvPr>
          <p:cNvPicPr>
            <a:picLocks noChangeAspect="1"/>
          </p:cNvPicPr>
          <p:nvPr/>
        </p:nvPicPr>
        <p:blipFill>
          <a:blip r:embed="rId3"/>
          <a:stretch>
            <a:fillRect/>
          </a:stretch>
        </p:blipFill>
        <p:spPr>
          <a:xfrm>
            <a:off x="1331976" y="365125"/>
            <a:ext cx="9528048" cy="5715000"/>
          </a:xfrm>
          <a:prstGeom prst="rect">
            <a:avLst/>
          </a:prstGeom>
        </p:spPr>
      </p:pic>
      <p:sp>
        <p:nvSpPr>
          <p:cNvPr id="8" name="TextBox 7">
            <a:extLst>
              <a:ext uri="{FF2B5EF4-FFF2-40B4-BE49-F238E27FC236}">
                <a16:creationId xmlns:a16="http://schemas.microsoft.com/office/drawing/2014/main" id="{D95C5A6A-8F60-42FD-A52E-1B8184CCA8CE}"/>
              </a:ext>
            </a:extLst>
          </p:cNvPr>
          <p:cNvSpPr txBox="1"/>
          <p:nvPr/>
        </p:nvSpPr>
        <p:spPr>
          <a:xfrm>
            <a:off x="1936941" y="777875"/>
            <a:ext cx="4033652" cy="1323439"/>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Annual Maximum Series (Daily)</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Min = 830 </a:t>
            </a:r>
            <a:r>
              <a:rPr lang="en-US" sz="20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000" b="1" dirty="0">
              <a:solidFill>
                <a:srgbClr val="A60F2D"/>
              </a:solidFill>
              <a:effectLst>
                <a:outerShdw blurRad="38100" dist="38100" dir="2700000" algn="tl">
                  <a:srgbClr val="000000">
                    <a:alpha val="43137"/>
                  </a:srgbClr>
                </a:outerShdw>
              </a:effectLst>
              <a:latin typeface="Lato" panose="020F0502020204030203" pitchFamily="34" charset="0"/>
            </a:endParaRP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Mean = 4,388 </a:t>
            </a:r>
            <a:r>
              <a:rPr lang="en-US" sz="20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000" b="1" dirty="0">
              <a:solidFill>
                <a:srgbClr val="A60F2D"/>
              </a:solidFill>
              <a:effectLst>
                <a:outerShdw blurRad="38100" dist="38100" dir="2700000" algn="tl">
                  <a:srgbClr val="000000">
                    <a:alpha val="43137"/>
                  </a:srgbClr>
                </a:outerShdw>
              </a:effectLst>
              <a:latin typeface="Lato" panose="020F0502020204030203" pitchFamily="34" charset="0"/>
            </a:endParaRP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Max = 15,200 </a:t>
            </a:r>
            <a:r>
              <a:rPr lang="en-US" sz="20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000" b="1" dirty="0">
              <a:solidFill>
                <a:srgbClr val="A60F2D"/>
              </a:solidFill>
              <a:effectLst>
                <a:outerShdw blurRad="38100" dist="38100" dir="2700000" algn="tl">
                  <a:srgbClr val="000000">
                    <a:alpha val="43137"/>
                  </a:srgbClr>
                </a:outerShdw>
              </a:effectLst>
              <a:latin typeface="Lato" panose="020F0502020204030203" pitchFamily="34" charset="0"/>
            </a:endParaRPr>
          </a:p>
        </p:txBody>
      </p:sp>
      <p:sp>
        <p:nvSpPr>
          <p:cNvPr id="2" name="Slide Number Placeholder 1">
            <a:extLst>
              <a:ext uri="{FF2B5EF4-FFF2-40B4-BE49-F238E27FC236}">
                <a16:creationId xmlns:a16="http://schemas.microsoft.com/office/drawing/2014/main" id="{5DAB209B-0151-089F-C18E-01A8EE9A61E8}"/>
              </a:ext>
            </a:extLst>
          </p:cNvPr>
          <p:cNvSpPr>
            <a:spLocks noGrp="1"/>
          </p:cNvSpPr>
          <p:nvPr>
            <p:ph type="sldNum" sz="quarter" idx="12"/>
          </p:nvPr>
        </p:nvSpPr>
        <p:spPr/>
        <p:txBody>
          <a:bodyPr/>
          <a:lstStyle/>
          <a:p>
            <a:fld id="{5F6E19EC-C981-4348-A588-FAD292F64A47}" type="slidenum">
              <a:rPr lang="en-US" smtClean="0"/>
              <a:t>46</a:t>
            </a:fld>
            <a:endParaRPr lang="en-US"/>
          </a:p>
        </p:txBody>
      </p:sp>
    </p:spTree>
    <p:extLst>
      <p:ext uri="{BB962C8B-B14F-4D97-AF65-F5344CB8AC3E}">
        <p14:creationId xmlns:p14="http://schemas.microsoft.com/office/powerpoint/2010/main" val="40004967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lose up of a map&#10;&#10;Description automatically generated">
            <a:extLst>
              <a:ext uri="{FF2B5EF4-FFF2-40B4-BE49-F238E27FC236}">
                <a16:creationId xmlns:a16="http://schemas.microsoft.com/office/drawing/2014/main" id="{56A40BCE-3AFE-4125-961D-1065073EAE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4375" y="809298"/>
            <a:ext cx="9683249" cy="4990541"/>
          </a:xfrm>
        </p:spPr>
      </p:pic>
      <p:sp>
        <p:nvSpPr>
          <p:cNvPr id="6" name="TextBox 5">
            <a:extLst>
              <a:ext uri="{FF2B5EF4-FFF2-40B4-BE49-F238E27FC236}">
                <a16:creationId xmlns:a16="http://schemas.microsoft.com/office/drawing/2014/main" id="{CE1E1DB5-6C7E-4CC3-867D-9112297E5236}"/>
              </a:ext>
            </a:extLst>
          </p:cNvPr>
          <p:cNvSpPr txBox="1"/>
          <p:nvPr/>
        </p:nvSpPr>
        <p:spPr>
          <a:xfrm>
            <a:off x="2210210" y="1503089"/>
            <a:ext cx="4033652" cy="707886"/>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Annual Maximum Series (Peak)</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LP3-EMA</a:t>
            </a:r>
          </a:p>
        </p:txBody>
      </p:sp>
      <p:sp>
        <p:nvSpPr>
          <p:cNvPr id="2" name="Slide Number Placeholder 1">
            <a:extLst>
              <a:ext uri="{FF2B5EF4-FFF2-40B4-BE49-F238E27FC236}">
                <a16:creationId xmlns:a16="http://schemas.microsoft.com/office/drawing/2014/main" id="{EC561695-AE1A-F843-99C4-8DDAF0E029D2}"/>
              </a:ext>
            </a:extLst>
          </p:cNvPr>
          <p:cNvSpPr>
            <a:spLocks noGrp="1"/>
          </p:cNvSpPr>
          <p:nvPr>
            <p:ph type="sldNum" sz="quarter" idx="12"/>
          </p:nvPr>
        </p:nvSpPr>
        <p:spPr/>
        <p:txBody>
          <a:bodyPr/>
          <a:lstStyle/>
          <a:p>
            <a:fld id="{5F6E19EC-C981-4348-A588-FAD292F64A47}" type="slidenum">
              <a:rPr lang="en-US" smtClean="0"/>
              <a:t>47</a:t>
            </a:fld>
            <a:endParaRPr lang="en-US"/>
          </a:p>
        </p:txBody>
      </p:sp>
    </p:spTree>
    <p:extLst>
      <p:ext uri="{BB962C8B-B14F-4D97-AF65-F5344CB8AC3E}">
        <p14:creationId xmlns:p14="http://schemas.microsoft.com/office/powerpoint/2010/main" val="35773900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A58095-F3CF-4884-A0C7-35867AC19168}"/>
              </a:ext>
            </a:extLst>
          </p:cNvPr>
          <p:cNvPicPr>
            <a:picLocks noChangeAspect="1"/>
          </p:cNvPicPr>
          <p:nvPr/>
        </p:nvPicPr>
        <p:blipFill>
          <a:blip r:embed="rId2"/>
          <a:stretch>
            <a:fillRect/>
          </a:stretch>
        </p:blipFill>
        <p:spPr>
          <a:xfrm>
            <a:off x="8763000" y="0"/>
            <a:ext cx="3429000" cy="3429000"/>
          </a:xfrm>
          <a:prstGeom prst="rect">
            <a:avLst/>
          </a:prstGeom>
        </p:spPr>
      </p:pic>
      <p:sp>
        <p:nvSpPr>
          <p:cNvPr id="2" name="Title 1">
            <a:extLst>
              <a:ext uri="{FF2B5EF4-FFF2-40B4-BE49-F238E27FC236}">
                <a16:creationId xmlns:a16="http://schemas.microsoft.com/office/drawing/2014/main" id="{7B9DDE6D-AC07-4A4D-8BAB-8E1578ED0858}"/>
              </a:ext>
            </a:extLst>
          </p:cNvPr>
          <p:cNvSpPr>
            <a:spLocks noGrp="1"/>
          </p:cNvSpPr>
          <p:nvPr>
            <p:ph type="title"/>
          </p:nvPr>
        </p:nvSpPr>
        <p:spPr/>
        <p:txBody>
          <a:bodyPr/>
          <a:lstStyle/>
          <a:p>
            <a:r>
              <a:rPr lang="en-US" dirty="0"/>
              <a:t>Filtering for PDS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16D9D2B-44F4-4ABF-A377-C1EBC422BC0A}"/>
                  </a:ext>
                </a:extLst>
              </p:cNvPr>
              <p:cNvSpPr>
                <a:spLocks noGrp="1"/>
              </p:cNvSpPr>
              <p:nvPr>
                <p:ph idx="1"/>
              </p:nvPr>
            </p:nvSpPr>
            <p:spPr/>
            <p:txBody>
              <a:bodyPr/>
              <a:lstStyle/>
              <a:p>
                <a:r>
                  <a:rPr lang="en-US" dirty="0"/>
                  <a:t>Threshold = 1,250 </a:t>
                </a:r>
                <a:r>
                  <a:rPr lang="en-US" dirty="0" err="1"/>
                  <a:t>cfs</a:t>
                </a:r>
                <a:endParaRPr lang="en-US" dirty="0"/>
              </a:p>
              <a:p>
                <a:pPr lvl="1"/>
                <a:r>
                  <a:rPr lang="en-US" dirty="0"/>
                  <a:t>Based on shape plot, mean excess plot</a:t>
                </a:r>
              </a:p>
              <a:p>
                <a:r>
                  <a:rPr lang="en-US" dirty="0"/>
                  <a:t>Time between events 11 days</a:t>
                </a:r>
              </a:p>
              <a:p>
                <a:pPr lvl="1"/>
                <a14:m>
                  <m:oMath xmlns:m="http://schemas.openxmlformats.org/officeDocument/2006/math">
                    <m:d>
                      <m:dPr>
                        <m:begChr m:val="⌈"/>
                        <m:endChr m:val="⌉"/>
                        <m:ctrlPr>
                          <a:rPr lang="en-US" b="0" i="1" smtClean="0">
                            <a:latin typeface="Cambria Math" panose="02040503050406030204" pitchFamily="18" charset="0"/>
                          </a:rPr>
                        </m:ctrlPr>
                      </m:dPr>
                      <m:e>
                        <m:r>
                          <a:rPr lang="en-US" i="1">
                            <a:latin typeface="Cambria Math" panose="02040503050406030204" pitchFamily="18" charset="0"/>
                          </a:rPr>
                          <m:t>5+</m:t>
                        </m:r>
                        <m:func>
                          <m:funcPr>
                            <m:ctrlPr>
                              <a:rPr lang="en-US" i="1">
                                <a:latin typeface="Cambria Math" panose="02040503050406030204" pitchFamily="18" charset="0"/>
                              </a:rPr>
                            </m:ctrlPr>
                          </m:funcPr>
                          <m:fName>
                            <m:r>
                              <m:rPr>
                                <m:sty m:val="p"/>
                              </m:rPr>
                              <a:rPr lang="en-US">
                                <a:latin typeface="Cambria Math" panose="02040503050406030204" pitchFamily="18" charset="0"/>
                              </a:rPr>
                              <m:t>ln</m:t>
                            </m:r>
                          </m:fName>
                          <m:e>
                            <m:d>
                              <m:dPr>
                                <m:ctrlPr>
                                  <a:rPr lang="en-US" i="1">
                                    <a:latin typeface="Cambria Math" panose="02040503050406030204" pitchFamily="18" charset="0"/>
                                  </a:rPr>
                                </m:ctrlPr>
                              </m:dPr>
                              <m:e>
                                <m:r>
                                  <a:rPr lang="en-US" i="1">
                                    <a:latin typeface="Cambria Math" panose="02040503050406030204" pitchFamily="18" charset="0"/>
                                  </a:rPr>
                                  <m:t>𝐷𝐴</m:t>
                                </m:r>
                              </m:e>
                            </m:d>
                          </m:e>
                        </m:func>
                      </m:e>
                    </m:d>
                  </m:oMath>
                </a14:m>
                <a:r>
                  <a:rPr lang="en-US" dirty="0"/>
                  <a:t> guideline</a:t>
                </a:r>
              </a:p>
              <a:p>
                <a:r>
                  <a:rPr lang="en-US" dirty="0"/>
                  <a:t>Recession threshold 250 </a:t>
                </a:r>
                <a:r>
                  <a:rPr lang="en-US" dirty="0" err="1"/>
                  <a:t>cfs</a:t>
                </a:r>
                <a:endParaRPr lang="en-US" dirty="0"/>
              </a:p>
              <a:p>
                <a:pPr lvl="1"/>
                <a:r>
                  <a:rPr lang="en-US" dirty="0"/>
                  <a:t>Flow must go below threshold between events</a:t>
                </a:r>
              </a:p>
            </p:txBody>
          </p:sp>
        </mc:Choice>
        <mc:Fallback xmlns="">
          <p:sp>
            <p:nvSpPr>
              <p:cNvPr id="3" name="Content Placeholder 2">
                <a:extLst>
                  <a:ext uri="{FF2B5EF4-FFF2-40B4-BE49-F238E27FC236}">
                    <a16:creationId xmlns:a16="http://schemas.microsoft.com/office/drawing/2014/main" id="{E16D9D2B-44F4-4ABF-A377-C1EBC422BC0A}"/>
                  </a:ext>
                </a:extLst>
              </p:cNvPr>
              <p:cNvSpPr>
                <a:spLocks noGrp="1" noRot="1" noChangeAspect="1" noMove="1" noResize="1" noEditPoints="1" noAdjustHandles="1" noChangeArrowheads="1" noChangeShapeType="1" noTextEdit="1"/>
              </p:cNvSpPr>
              <p:nvPr>
                <p:ph idx="1"/>
              </p:nvPr>
            </p:nvSpPr>
            <p:spPr>
              <a:blipFill>
                <a:blip r:embed="rId4"/>
                <a:stretch>
                  <a:fillRect l="-1043" t="-2381"/>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A3B9FC5F-D0AB-428A-987F-BD9B3F738C37}"/>
              </a:ext>
            </a:extLst>
          </p:cNvPr>
          <p:cNvSpPr/>
          <p:nvPr/>
        </p:nvSpPr>
        <p:spPr>
          <a:xfrm>
            <a:off x="10541000" y="1868646"/>
            <a:ext cx="274320" cy="274320"/>
          </a:xfrm>
          <a:prstGeom prst="ellipse">
            <a:avLst/>
          </a:prstGeom>
          <a:noFill/>
          <a:ln w="38100">
            <a:solidFill>
              <a:srgbClr val="A60F2D">
                <a:alpha val="74902"/>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043885C-FE95-D577-839B-B8C6CE403216}"/>
              </a:ext>
            </a:extLst>
          </p:cNvPr>
          <p:cNvSpPr>
            <a:spLocks noGrp="1"/>
          </p:cNvSpPr>
          <p:nvPr>
            <p:ph type="sldNum" sz="quarter" idx="12"/>
          </p:nvPr>
        </p:nvSpPr>
        <p:spPr/>
        <p:txBody>
          <a:bodyPr/>
          <a:lstStyle/>
          <a:p>
            <a:fld id="{5F6E19EC-C981-4348-A588-FAD292F64A47}" type="slidenum">
              <a:rPr lang="en-US" smtClean="0"/>
              <a:t>48</a:t>
            </a:fld>
            <a:endParaRPr lang="en-US"/>
          </a:p>
        </p:txBody>
      </p:sp>
      <p:pic>
        <p:nvPicPr>
          <p:cNvPr id="7" name="Picture 6">
            <a:extLst>
              <a:ext uri="{FF2B5EF4-FFF2-40B4-BE49-F238E27FC236}">
                <a16:creationId xmlns:a16="http://schemas.microsoft.com/office/drawing/2014/main" id="{8CC789F4-CA67-4199-9283-DF6CC160606C}"/>
              </a:ext>
            </a:extLst>
          </p:cNvPr>
          <p:cNvPicPr>
            <a:picLocks noChangeAspect="1"/>
          </p:cNvPicPr>
          <p:nvPr/>
        </p:nvPicPr>
        <p:blipFill>
          <a:blip r:embed="rId5"/>
          <a:stretch>
            <a:fillRect/>
          </a:stretch>
        </p:blipFill>
        <p:spPr>
          <a:xfrm>
            <a:off x="8763000" y="3429000"/>
            <a:ext cx="3429000" cy="3429000"/>
          </a:xfrm>
          <a:prstGeom prst="rect">
            <a:avLst/>
          </a:prstGeom>
        </p:spPr>
      </p:pic>
      <p:sp>
        <p:nvSpPr>
          <p:cNvPr id="10" name="Oval 9">
            <a:extLst>
              <a:ext uri="{FF2B5EF4-FFF2-40B4-BE49-F238E27FC236}">
                <a16:creationId xmlns:a16="http://schemas.microsoft.com/office/drawing/2014/main" id="{6BBAFF69-0BD6-4B2F-85ED-92151EEBD2A4}"/>
              </a:ext>
            </a:extLst>
          </p:cNvPr>
          <p:cNvSpPr/>
          <p:nvPr/>
        </p:nvSpPr>
        <p:spPr>
          <a:xfrm>
            <a:off x="10566400" y="5086350"/>
            <a:ext cx="274320" cy="274320"/>
          </a:xfrm>
          <a:prstGeom prst="ellipse">
            <a:avLst/>
          </a:prstGeom>
          <a:noFill/>
          <a:ln w="38100">
            <a:solidFill>
              <a:srgbClr val="A60F2D">
                <a:alpha val="74902"/>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20508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BBB844-515F-4119-B19E-8505A3B54AE3}"/>
              </a:ext>
            </a:extLst>
          </p:cNvPr>
          <p:cNvPicPr>
            <a:picLocks noChangeAspect="1"/>
          </p:cNvPicPr>
          <p:nvPr/>
        </p:nvPicPr>
        <p:blipFill>
          <a:blip r:embed="rId2"/>
          <a:stretch>
            <a:fillRect/>
          </a:stretch>
        </p:blipFill>
        <p:spPr>
          <a:xfrm>
            <a:off x="1334095" y="358101"/>
            <a:ext cx="9523809" cy="5714286"/>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1A5164E-C74E-4C52-8858-E141496C57BA}"/>
                  </a:ext>
                </a:extLst>
              </p:cNvPr>
              <p:cNvSpPr txBox="1"/>
              <p:nvPr/>
            </p:nvSpPr>
            <p:spPr>
              <a:xfrm>
                <a:off x="2232562" y="785613"/>
                <a:ext cx="141115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𝜆</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=2.53</m:t>
                      </m:r>
                    </m:oMath>
                  </m:oMathPara>
                </a14:m>
                <a:endParaRPr lang="en-US" sz="2800" dirty="0">
                  <a:solidFill>
                    <a:srgbClr val="A60F2D"/>
                  </a:solidFill>
                  <a:effectLst>
                    <a:outerShdw blurRad="38100" dist="38100" dir="2700000" algn="tl">
                      <a:srgbClr val="000000">
                        <a:alpha val="43137"/>
                      </a:srgbClr>
                    </a:outerShdw>
                  </a:effectLst>
                </a:endParaRPr>
              </a:p>
            </p:txBody>
          </p:sp>
        </mc:Choice>
        <mc:Fallback xmlns="">
          <p:sp>
            <p:nvSpPr>
              <p:cNvPr id="7" name="TextBox 6">
                <a:extLst>
                  <a:ext uri="{FF2B5EF4-FFF2-40B4-BE49-F238E27FC236}">
                    <a16:creationId xmlns:a16="http://schemas.microsoft.com/office/drawing/2014/main" id="{21A5164E-C74E-4C52-8858-E141496C57BA}"/>
                  </a:ext>
                </a:extLst>
              </p:cNvPr>
              <p:cNvSpPr txBox="1">
                <a:spLocks noRot="1" noChangeAspect="1" noMove="1" noResize="1" noEditPoints="1" noAdjustHandles="1" noChangeArrowheads="1" noChangeShapeType="1" noTextEdit="1"/>
              </p:cNvSpPr>
              <p:nvPr/>
            </p:nvSpPr>
            <p:spPr>
              <a:xfrm>
                <a:off x="2232562" y="785613"/>
                <a:ext cx="1411156"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0D2924B-377B-41EB-8FE5-39C9508B44F9}"/>
                  </a:ext>
                </a:extLst>
              </p:cNvPr>
              <p:cNvSpPr txBox="1"/>
              <p:nvPr/>
            </p:nvSpPr>
            <p:spPr>
              <a:xfrm>
                <a:off x="2232562" y="1213125"/>
                <a:ext cx="2661113"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𝑝</m:t>
                      </m:r>
                      <m:d>
                        <m:dPr>
                          <m:ctrlPr>
                            <a:rPr lang="en-US" sz="280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dPr>
                        <m:e>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𝑁</m:t>
                          </m:r>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&gt;0</m:t>
                          </m:r>
                        </m:e>
                      </m:d>
                      <m:r>
                        <a:rPr lang="en-US" sz="28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=0.92</m:t>
                      </m:r>
                    </m:oMath>
                  </m:oMathPara>
                </a14:m>
                <a:endParaRPr lang="en-US" sz="2800" dirty="0">
                  <a:solidFill>
                    <a:srgbClr val="A60F2D"/>
                  </a:solidFill>
                  <a:effectLst>
                    <a:outerShdw blurRad="38100" dist="38100" dir="2700000" algn="tl">
                      <a:srgbClr val="000000">
                        <a:alpha val="43137"/>
                      </a:srgbClr>
                    </a:outerShdw>
                  </a:effectLst>
                </a:endParaRPr>
              </a:p>
            </p:txBody>
          </p:sp>
        </mc:Choice>
        <mc:Fallback xmlns="">
          <p:sp>
            <p:nvSpPr>
              <p:cNvPr id="8" name="TextBox 7">
                <a:extLst>
                  <a:ext uri="{FF2B5EF4-FFF2-40B4-BE49-F238E27FC236}">
                    <a16:creationId xmlns:a16="http://schemas.microsoft.com/office/drawing/2014/main" id="{E0D2924B-377B-41EB-8FE5-39C9508B44F9}"/>
                  </a:ext>
                </a:extLst>
              </p:cNvPr>
              <p:cNvSpPr txBox="1">
                <a:spLocks noRot="1" noChangeAspect="1" noMove="1" noResize="1" noEditPoints="1" noAdjustHandles="1" noChangeArrowheads="1" noChangeShapeType="1" noTextEdit="1"/>
              </p:cNvSpPr>
              <p:nvPr/>
            </p:nvSpPr>
            <p:spPr>
              <a:xfrm>
                <a:off x="2232562" y="1213125"/>
                <a:ext cx="2661113" cy="430887"/>
              </a:xfrm>
              <a:prstGeom prst="rect">
                <a:avLst/>
              </a:prstGeom>
              <a:blipFill>
                <a:blip r:embed="rId4"/>
                <a:stretch>
                  <a:fillRect b="-2817"/>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6512810C-5C3C-85F0-53D6-DC9485F8948D}"/>
              </a:ext>
            </a:extLst>
          </p:cNvPr>
          <p:cNvSpPr>
            <a:spLocks noGrp="1"/>
          </p:cNvSpPr>
          <p:nvPr>
            <p:ph type="sldNum" sz="quarter" idx="12"/>
          </p:nvPr>
        </p:nvSpPr>
        <p:spPr/>
        <p:txBody>
          <a:bodyPr/>
          <a:lstStyle/>
          <a:p>
            <a:fld id="{5F6E19EC-C981-4348-A588-FAD292F64A47}" type="slidenum">
              <a:rPr lang="en-US" smtClean="0"/>
              <a:t>49</a:t>
            </a:fld>
            <a:endParaRPr lang="en-US"/>
          </a:p>
        </p:txBody>
      </p:sp>
    </p:spTree>
    <p:extLst>
      <p:ext uri="{BB962C8B-B14F-4D97-AF65-F5344CB8AC3E}">
        <p14:creationId xmlns:p14="http://schemas.microsoft.com/office/powerpoint/2010/main" val="3397937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Peaks Over Threshold</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Choose a high flow value as a threshold</a:t>
            </a:r>
          </a:p>
          <a:p>
            <a:r>
              <a:rPr lang="en-US" dirty="0"/>
              <a:t>Keep </a:t>
            </a:r>
            <a:r>
              <a:rPr lang="en-US" b="1" dirty="0"/>
              <a:t>all independent </a:t>
            </a:r>
            <a:r>
              <a:rPr lang="en-US" dirty="0"/>
              <a:t>flood peaks greater than the threshold</a:t>
            </a:r>
          </a:p>
          <a:p>
            <a:r>
              <a:rPr lang="en-US" dirty="0"/>
              <a:t>Varying number of floods per year</a:t>
            </a:r>
          </a:p>
          <a:p>
            <a:pPr lvl="1"/>
            <a:r>
              <a:rPr lang="en-US" dirty="0"/>
              <a:t>0 or more</a:t>
            </a:r>
          </a:p>
        </p:txBody>
      </p:sp>
      <p:pic>
        <p:nvPicPr>
          <p:cNvPr id="3" name="Picture 2" descr="Chart, line chart&#10;&#10;Description automatically generated">
            <a:extLst>
              <a:ext uri="{FF2B5EF4-FFF2-40B4-BE49-F238E27FC236}">
                <a16:creationId xmlns:a16="http://schemas.microsoft.com/office/drawing/2014/main" id="{DC70C31D-5ED8-A187-8804-4CE5F62891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5636" y="2993230"/>
            <a:ext cx="4743982" cy="3557987"/>
          </a:xfrm>
          <a:prstGeom prst="rect">
            <a:avLst/>
          </a:prstGeom>
        </p:spPr>
      </p:pic>
      <p:sp>
        <p:nvSpPr>
          <p:cNvPr id="6" name="TextBox 5">
            <a:extLst>
              <a:ext uri="{FF2B5EF4-FFF2-40B4-BE49-F238E27FC236}">
                <a16:creationId xmlns:a16="http://schemas.microsoft.com/office/drawing/2014/main" id="{4142B9A8-4C3B-C050-E2C3-6B71AB534959}"/>
              </a:ext>
            </a:extLst>
          </p:cNvPr>
          <p:cNvSpPr txBox="1"/>
          <p:nvPr/>
        </p:nvSpPr>
        <p:spPr>
          <a:xfrm>
            <a:off x="9742222" y="3742528"/>
            <a:ext cx="1950244" cy="338554"/>
          </a:xfrm>
          <a:prstGeom prst="rect">
            <a:avLst/>
          </a:prstGeom>
          <a:noFill/>
        </p:spPr>
        <p:txBody>
          <a:bodyPr wrap="square" rtlCol="0">
            <a:spAutoFit/>
          </a:bodyPr>
          <a:lstStyle/>
          <a:p>
            <a:pPr algn="r"/>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4 events / year</a:t>
            </a:r>
          </a:p>
        </p:txBody>
      </p:sp>
      <p:sp>
        <p:nvSpPr>
          <p:cNvPr id="7" name="TextBox 6">
            <a:extLst>
              <a:ext uri="{FF2B5EF4-FFF2-40B4-BE49-F238E27FC236}">
                <a16:creationId xmlns:a16="http://schemas.microsoft.com/office/drawing/2014/main" id="{1782E10F-17A1-EBA2-A38C-9BF5829F407B}"/>
              </a:ext>
            </a:extLst>
          </p:cNvPr>
          <p:cNvSpPr txBox="1"/>
          <p:nvPr/>
        </p:nvSpPr>
        <p:spPr>
          <a:xfrm>
            <a:off x="9742222" y="4251739"/>
            <a:ext cx="1950244" cy="338554"/>
          </a:xfrm>
          <a:prstGeom prst="rect">
            <a:avLst/>
          </a:prstGeom>
          <a:noFill/>
        </p:spPr>
        <p:txBody>
          <a:bodyPr wrap="square" rtlCol="0">
            <a:spAutoFit/>
          </a:bodyPr>
          <a:lstStyle/>
          <a:p>
            <a:pPr algn="r"/>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3 / yr</a:t>
            </a:r>
          </a:p>
        </p:txBody>
      </p:sp>
      <p:sp>
        <p:nvSpPr>
          <p:cNvPr id="8" name="TextBox 7">
            <a:extLst>
              <a:ext uri="{FF2B5EF4-FFF2-40B4-BE49-F238E27FC236}">
                <a16:creationId xmlns:a16="http://schemas.microsoft.com/office/drawing/2014/main" id="{8878CD52-A120-F90C-840C-50D36C8D4926}"/>
              </a:ext>
            </a:extLst>
          </p:cNvPr>
          <p:cNvSpPr txBox="1"/>
          <p:nvPr/>
        </p:nvSpPr>
        <p:spPr>
          <a:xfrm>
            <a:off x="9742222" y="4767128"/>
            <a:ext cx="1950244" cy="338554"/>
          </a:xfrm>
          <a:prstGeom prst="rect">
            <a:avLst/>
          </a:prstGeom>
          <a:noFill/>
        </p:spPr>
        <p:txBody>
          <a:bodyPr wrap="square" rtlCol="0">
            <a:spAutoFit/>
          </a:bodyPr>
          <a:lstStyle/>
          <a:p>
            <a:pPr algn="r"/>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2 / yr</a:t>
            </a:r>
          </a:p>
        </p:txBody>
      </p:sp>
      <p:sp>
        <p:nvSpPr>
          <p:cNvPr id="9" name="TextBox 8">
            <a:extLst>
              <a:ext uri="{FF2B5EF4-FFF2-40B4-BE49-F238E27FC236}">
                <a16:creationId xmlns:a16="http://schemas.microsoft.com/office/drawing/2014/main" id="{4FAF1F33-0D1A-D9AD-018D-D85C120AFEC1}"/>
              </a:ext>
            </a:extLst>
          </p:cNvPr>
          <p:cNvSpPr txBox="1"/>
          <p:nvPr/>
        </p:nvSpPr>
        <p:spPr>
          <a:xfrm>
            <a:off x="9742222" y="5282517"/>
            <a:ext cx="1950244" cy="338554"/>
          </a:xfrm>
          <a:prstGeom prst="rect">
            <a:avLst/>
          </a:prstGeom>
          <a:noFill/>
        </p:spPr>
        <p:txBody>
          <a:bodyPr wrap="square" rtlCol="0">
            <a:spAutoFit/>
          </a:bodyPr>
          <a:lstStyle/>
          <a:p>
            <a:pPr algn="r"/>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1 / yr</a:t>
            </a:r>
          </a:p>
        </p:txBody>
      </p:sp>
      <p:sp>
        <p:nvSpPr>
          <p:cNvPr id="10" name="TextBox 9">
            <a:extLst>
              <a:ext uri="{FF2B5EF4-FFF2-40B4-BE49-F238E27FC236}">
                <a16:creationId xmlns:a16="http://schemas.microsoft.com/office/drawing/2014/main" id="{47555F43-2B27-07BD-688C-E8B65EDEB3FF}"/>
              </a:ext>
            </a:extLst>
          </p:cNvPr>
          <p:cNvSpPr txBox="1"/>
          <p:nvPr/>
        </p:nvSpPr>
        <p:spPr>
          <a:xfrm>
            <a:off x="9742222" y="3429000"/>
            <a:ext cx="1950244" cy="338554"/>
          </a:xfrm>
          <a:prstGeom prst="rect">
            <a:avLst/>
          </a:prstGeom>
          <a:noFill/>
        </p:spPr>
        <p:txBody>
          <a:bodyPr wrap="square" rtlCol="0">
            <a:spAutoFit/>
          </a:bodyPr>
          <a:lstStyle/>
          <a:p>
            <a:pPr algn="r"/>
            <a:r>
              <a:rPr lang="en-US" sz="1600" b="1" u="sng" dirty="0">
                <a:solidFill>
                  <a:srgbClr val="A60F2D"/>
                </a:solidFill>
                <a:effectLst>
                  <a:outerShdw blurRad="38100" dist="38100" dir="2700000" algn="tl">
                    <a:srgbClr val="000000">
                      <a:alpha val="43137"/>
                    </a:srgbClr>
                  </a:outerShdw>
                </a:effectLst>
                <a:latin typeface="Lato" panose="020F0502020204030203" pitchFamily="34" charset="0"/>
              </a:rPr>
              <a:t>Average rate:</a:t>
            </a:r>
          </a:p>
        </p:txBody>
      </p:sp>
      <p:sp>
        <p:nvSpPr>
          <p:cNvPr id="2" name="Slide Number Placeholder 1">
            <a:extLst>
              <a:ext uri="{FF2B5EF4-FFF2-40B4-BE49-F238E27FC236}">
                <a16:creationId xmlns:a16="http://schemas.microsoft.com/office/drawing/2014/main" id="{1F41795B-BA78-CCAC-215A-2B29309A84D4}"/>
              </a:ext>
            </a:extLst>
          </p:cNvPr>
          <p:cNvSpPr>
            <a:spLocks noGrp="1"/>
          </p:cNvSpPr>
          <p:nvPr>
            <p:ph type="sldNum" sz="quarter" idx="12"/>
          </p:nvPr>
        </p:nvSpPr>
        <p:spPr/>
        <p:txBody>
          <a:bodyPr/>
          <a:lstStyle/>
          <a:p>
            <a:fld id="{5F6E19EC-C981-4348-A588-FAD292F64A47}" type="slidenum">
              <a:rPr lang="en-US" smtClean="0"/>
              <a:t>5</a:t>
            </a:fld>
            <a:endParaRPr lang="en-US"/>
          </a:p>
        </p:txBody>
      </p:sp>
    </p:spTree>
    <p:extLst>
      <p:ext uri="{BB962C8B-B14F-4D97-AF65-F5344CB8AC3E}">
        <p14:creationId xmlns:p14="http://schemas.microsoft.com/office/powerpoint/2010/main" val="394364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F9B5645-558C-49EC-99B7-9ADD501FB7DD}"/>
              </a:ext>
            </a:extLst>
          </p:cNvPr>
          <p:cNvPicPr>
            <a:picLocks noChangeAspect="1"/>
          </p:cNvPicPr>
          <p:nvPr/>
        </p:nvPicPr>
        <p:blipFill>
          <a:blip r:embed="rId2"/>
          <a:stretch>
            <a:fillRect/>
          </a:stretch>
        </p:blipFill>
        <p:spPr>
          <a:xfrm>
            <a:off x="1334095" y="369976"/>
            <a:ext cx="9523809" cy="5714286"/>
          </a:xfrm>
          <a:prstGeom prst="rect">
            <a:avLst/>
          </a:prstGeom>
        </p:spPr>
      </p:pic>
      <p:sp>
        <p:nvSpPr>
          <p:cNvPr id="6" name="TextBox 5">
            <a:extLst>
              <a:ext uri="{FF2B5EF4-FFF2-40B4-BE49-F238E27FC236}">
                <a16:creationId xmlns:a16="http://schemas.microsoft.com/office/drawing/2014/main" id="{A623D7CC-EFD9-4414-A972-BA994C6D97F8}"/>
              </a:ext>
            </a:extLst>
          </p:cNvPr>
          <p:cNvSpPr txBox="1"/>
          <p:nvPr/>
        </p:nvSpPr>
        <p:spPr>
          <a:xfrm>
            <a:off x="6824252" y="4114185"/>
            <a:ext cx="4033652" cy="1323439"/>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Generalized Pareto Distribution</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Method of L-Moments</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Partial Duration Series</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Weibull Plotting Position</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07F9F0C-03E8-4B21-A482-1D09C0E224DC}"/>
                  </a:ext>
                </a:extLst>
              </p:cNvPr>
              <p:cNvSpPr txBox="1"/>
              <p:nvPr/>
            </p:nvSpPr>
            <p:spPr>
              <a:xfrm>
                <a:off x="2075793" y="715025"/>
                <a:ext cx="127381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40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ξ</m:t>
                      </m:r>
                      <m:r>
                        <a:rPr lang="en-US" sz="24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=1250</m:t>
                      </m:r>
                    </m:oMath>
                  </m:oMathPara>
                </a14:m>
                <a:endParaRPr lang="en-US" sz="2400" b="0" dirty="0">
                  <a:solidFill>
                    <a:srgbClr val="A60F2D"/>
                  </a:solidFill>
                  <a:effectLst>
                    <a:outerShdw blurRad="38100" dist="38100" dir="2700000" algn="tl">
                      <a:srgbClr val="000000">
                        <a:alpha val="43137"/>
                      </a:srgbClr>
                    </a:outerShdw>
                  </a:effectLst>
                  <a:ea typeface="Cambria Math" panose="02040503050406030204" pitchFamily="18" charset="0"/>
                </a:endParaRPr>
              </a:p>
            </p:txBody>
          </p:sp>
        </mc:Choice>
        <mc:Fallback xmlns="">
          <p:sp>
            <p:nvSpPr>
              <p:cNvPr id="2" name="TextBox 1">
                <a:extLst>
                  <a:ext uri="{FF2B5EF4-FFF2-40B4-BE49-F238E27FC236}">
                    <a16:creationId xmlns:a16="http://schemas.microsoft.com/office/drawing/2014/main" id="{007F9F0C-03E8-4B21-A482-1D09C0E224DC}"/>
                  </a:ext>
                </a:extLst>
              </p:cNvPr>
              <p:cNvSpPr txBox="1">
                <a:spLocks noRot="1" noChangeAspect="1" noMove="1" noResize="1" noEditPoints="1" noAdjustHandles="1" noChangeArrowheads="1" noChangeShapeType="1" noTextEdit="1"/>
              </p:cNvSpPr>
              <p:nvPr/>
            </p:nvSpPr>
            <p:spPr>
              <a:xfrm>
                <a:off x="2075793" y="715025"/>
                <a:ext cx="1273810" cy="369332"/>
              </a:xfrm>
              <a:prstGeom prst="rect">
                <a:avLst/>
              </a:prstGeom>
              <a:blipFill>
                <a:blip r:embed="rId3"/>
                <a:stretch>
                  <a:fillRect l="-8654" t="-1639" r="-8654" b="-426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D3DEBB7-4770-40F1-B976-6A22C1924060}"/>
                  </a:ext>
                </a:extLst>
              </p:cNvPr>
              <p:cNvSpPr txBox="1"/>
              <p:nvPr/>
            </p:nvSpPr>
            <p:spPr>
              <a:xfrm>
                <a:off x="2075793" y="1084357"/>
                <a:ext cx="132510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40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α</m:t>
                      </m:r>
                      <m:r>
                        <a:rPr lang="en-US" sz="24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=1433</m:t>
                      </m:r>
                    </m:oMath>
                  </m:oMathPara>
                </a14:m>
                <a:endParaRPr lang="en-US" sz="2400" dirty="0">
                  <a:solidFill>
                    <a:srgbClr val="A60F2D"/>
                  </a:solidFill>
                  <a:effectLst>
                    <a:outerShdw blurRad="38100" dist="38100" dir="2700000" algn="tl">
                      <a:srgbClr val="000000">
                        <a:alpha val="43137"/>
                      </a:srgbClr>
                    </a:outerShdw>
                  </a:effectLst>
                </a:endParaRPr>
              </a:p>
            </p:txBody>
          </p:sp>
        </mc:Choice>
        <mc:Fallback xmlns="">
          <p:sp>
            <p:nvSpPr>
              <p:cNvPr id="3" name="TextBox 2">
                <a:extLst>
                  <a:ext uri="{FF2B5EF4-FFF2-40B4-BE49-F238E27FC236}">
                    <a16:creationId xmlns:a16="http://schemas.microsoft.com/office/drawing/2014/main" id="{0D3DEBB7-4770-40F1-B976-6A22C1924060}"/>
                  </a:ext>
                </a:extLst>
              </p:cNvPr>
              <p:cNvSpPr txBox="1">
                <a:spLocks noRot="1" noChangeAspect="1" noMove="1" noResize="1" noEditPoints="1" noAdjustHandles="1" noChangeArrowheads="1" noChangeShapeType="1" noTextEdit="1"/>
              </p:cNvSpPr>
              <p:nvPr/>
            </p:nvSpPr>
            <p:spPr>
              <a:xfrm>
                <a:off x="2075793" y="1084357"/>
                <a:ext cx="1325106" cy="369332"/>
              </a:xfrm>
              <a:prstGeom prst="rect">
                <a:avLst/>
              </a:prstGeom>
              <a:blipFill>
                <a:blip r:embed="rId4"/>
                <a:stretch>
                  <a:fillRect l="-3226" r="-7834"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97DC29E-9C8A-4ADA-A52D-A9784F1BB2E6}"/>
                  </a:ext>
                </a:extLst>
              </p:cNvPr>
              <p:cNvSpPr txBox="1"/>
              <p:nvPr/>
            </p:nvSpPr>
            <p:spPr>
              <a:xfrm>
                <a:off x="2081449" y="1453689"/>
                <a:ext cx="160242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40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κ</m:t>
                      </m:r>
                      <m:r>
                        <a:rPr lang="en-US" sz="24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=−0.242</m:t>
                      </m:r>
                    </m:oMath>
                  </m:oMathPara>
                </a14:m>
                <a:endParaRPr lang="en-US" sz="2400" dirty="0">
                  <a:solidFill>
                    <a:srgbClr val="A60F2D"/>
                  </a:solidFill>
                  <a:effectLst>
                    <a:outerShdw blurRad="38100" dist="38100" dir="2700000" algn="tl">
                      <a:srgbClr val="000000">
                        <a:alpha val="43137"/>
                      </a:srgbClr>
                    </a:outerShdw>
                  </a:effectLst>
                </a:endParaRPr>
              </a:p>
            </p:txBody>
          </p:sp>
        </mc:Choice>
        <mc:Fallback xmlns="">
          <p:sp>
            <p:nvSpPr>
              <p:cNvPr id="4" name="TextBox 3">
                <a:extLst>
                  <a:ext uri="{FF2B5EF4-FFF2-40B4-BE49-F238E27FC236}">
                    <a16:creationId xmlns:a16="http://schemas.microsoft.com/office/drawing/2014/main" id="{697DC29E-9C8A-4ADA-A52D-A9784F1BB2E6}"/>
                  </a:ext>
                </a:extLst>
              </p:cNvPr>
              <p:cNvSpPr txBox="1">
                <a:spLocks noRot="1" noChangeAspect="1" noMove="1" noResize="1" noEditPoints="1" noAdjustHandles="1" noChangeArrowheads="1" noChangeShapeType="1" noTextEdit="1"/>
              </p:cNvSpPr>
              <p:nvPr/>
            </p:nvSpPr>
            <p:spPr>
              <a:xfrm>
                <a:off x="2081449" y="1453689"/>
                <a:ext cx="1602426" cy="369332"/>
              </a:xfrm>
              <a:prstGeom prst="rect">
                <a:avLst/>
              </a:prstGeom>
              <a:blipFill>
                <a:blip r:embed="rId5"/>
                <a:stretch>
                  <a:fillRect l="-2281" r="-6464" b="-14754"/>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36CA82D2-34C9-B959-9E1A-4D9128EA9FB2}"/>
              </a:ext>
            </a:extLst>
          </p:cNvPr>
          <p:cNvSpPr>
            <a:spLocks noGrp="1"/>
          </p:cNvSpPr>
          <p:nvPr>
            <p:ph type="sldNum" sz="quarter" idx="12"/>
          </p:nvPr>
        </p:nvSpPr>
        <p:spPr/>
        <p:txBody>
          <a:bodyPr/>
          <a:lstStyle/>
          <a:p>
            <a:fld id="{5F6E19EC-C981-4348-A588-FAD292F64A47}" type="slidenum">
              <a:rPr lang="en-US" smtClean="0"/>
              <a:t>50</a:t>
            </a:fld>
            <a:endParaRPr lang="en-US"/>
          </a:p>
        </p:txBody>
      </p:sp>
    </p:spTree>
    <p:extLst>
      <p:ext uri="{BB962C8B-B14F-4D97-AF65-F5344CB8AC3E}">
        <p14:creationId xmlns:p14="http://schemas.microsoft.com/office/powerpoint/2010/main" val="33060689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E14052A-C0B4-4E67-8331-C560201A2BA4}"/>
              </a:ext>
            </a:extLst>
          </p:cNvPr>
          <p:cNvPicPr>
            <a:picLocks noChangeAspect="1"/>
          </p:cNvPicPr>
          <p:nvPr/>
        </p:nvPicPr>
        <p:blipFill>
          <a:blip r:embed="rId3"/>
          <a:stretch>
            <a:fillRect/>
          </a:stretch>
        </p:blipFill>
        <p:spPr>
          <a:xfrm>
            <a:off x="1334095" y="369976"/>
            <a:ext cx="9523809" cy="5714286"/>
          </a:xfrm>
          <a:prstGeom prst="rect">
            <a:avLst/>
          </a:prstGeom>
        </p:spPr>
      </p:pic>
      <p:sp>
        <p:nvSpPr>
          <p:cNvPr id="11" name="TextBox 10">
            <a:extLst>
              <a:ext uri="{FF2B5EF4-FFF2-40B4-BE49-F238E27FC236}">
                <a16:creationId xmlns:a16="http://schemas.microsoft.com/office/drawing/2014/main" id="{C1E5D8D7-3BB5-4EDD-9149-0BF03D9DDC8A}"/>
              </a:ext>
            </a:extLst>
          </p:cNvPr>
          <p:cNvSpPr txBox="1"/>
          <p:nvPr/>
        </p:nvSpPr>
        <p:spPr>
          <a:xfrm>
            <a:off x="6824252" y="4251366"/>
            <a:ext cx="4033652" cy="1323439"/>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Generalized Pareto Distribution</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Partial Duration Series</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Weibull Plotting Position</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Langbein Adjustment</a:t>
            </a:r>
          </a:p>
        </p:txBody>
      </p:sp>
      <p:sp>
        <p:nvSpPr>
          <p:cNvPr id="12" name="TextBox 11">
            <a:extLst>
              <a:ext uri="{FF2B5EF4-FFF2-40B4-BE49-F238E27FC236}">
                <a16:creationId xmlns:a16="http://schemas.microsoft.com/office/drawing/2014/main" id="{F6AC3378-2AFC-40E8-A1B1-A4FDF81CB5DC}"/>
              </a:ext>
            </a:extLst>
          </p:cNvPr>
          <p:cNvSpPr txBox="1"/>
          <p:nvPr/>
        </p:nvSpPr>
        <p:spPr>
          <a:xfrm>
            <a:off x="2157249" y="773738"/>
            <a:ext cx="4033652" cy="707886"/>
          </a:xfrm>
          <a:prstGeom prst="rect">
            <a:avLst/>
          </a:prstGeom>
          <a:noFill/>
        </p:spPr>
        <p:txBody>
          <a:bodyPr wrap="square" rtlCol="0">
            <a:spAutoFit/>
          </a:bodyPr>
          <a:lstStyle/>
          <a:p>
            <a:r>
              <a:rPr lang="en-US" sz="2000" b="1" dirty="0">
                <a:solidFill>
                  <a:srgbClr val="4D4D4D"/>
                </a:solidFill>
                <a:effectLst>
                  <a:outerShdw blurRad="38100" dist="38100" dir="2700000" algn="tl">
                    <a:srgbClr val="000000">
                      <a:alpha val="43137"/>
                    </a:srgbClr>
                  </a:outerShdw>
                </a:effectLst>
                <a:latin typeface="Lato" panose="020F0502020204030203" pitchFamily="34" charset="0"/>
              </a:rPr>
              <a:t>Annual Maximum Series</a:t>
            </a:r>
          </a:p>
          <a:p>
            <a:r>
              <a:rPr lang="en-US" sz="2000" b="1" dirty="0">
                <a:solidFill>
                  <a:srgbClr val="4D4D4D"/>
                </a:solidFill>
                <a:effectLst>
                  <a:outerShdw blurRad="38100" dist="38100" dir="2700000" algn="tl">
                    <a:srgbClr val="000000">
                      <a:alpha val="43137"/>
                    </a:srgbClr>
                  </a:outerShdw>
                </a:effectLst>
                <a:latin typeface="Lato" panose="020F0502020204030203" pitchFamily="34" charset="0"/>
              </a:rPr>
              <a:t>Weibull Plotting Position</a:t>
            </a:r>
          </a:p>
        </p:txBody>
      </p:sp>
      <p:cxnSp>
        <p:nvCxnSpPr>
          <p:cNvPr id="14" name="Straight Connector 13">
            <a:extLst>
              <a:ext uri="{FF2B5EF4-FFF2-40B4-BE49-F238E27FC236}">
                <a16:creationId xmlns:a16="http://schemas.microsoft.com/office/drawing/2014/main" id="{E2BAA7D5-8F23-4687-874F-14E4E3CCDF84}"/>
              </a:ext>
            </a:extLst>
          </p:cNvPr>
          <p:cNvCxnSpPr>
            <a:cxnSpLocks/>
          </p:cNvCxnSpPr>
          <p:nvPr/>
        </p:nvCxnSpPr>
        <p:spPr>
          <a:xfrm>
            <a:off x="3954483" y="4821382"/>
            <a:ext cx="0" cy="83170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5D102B0-3BC3-4EE3-AADF-B52E3F7531C2}"/>
                  </a:ext>
                </a:extLst>
              </p:cNvPr>
              <p:cNvSpPr txBox="1"/>
              <p:nvPr/>
            </p:nvSpPr>
            <p:spPr>
              <a:xfrm>
                <a:off x="4059644" y="5129513"/>
                <a:ext cx="1329723"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bg2">
                              <a:lumMod val="2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𝑝</m:t>
                      </m:r>
                      <m:d>
                        <m:dPr>
                          <m:ctrlPr>
                            <a:rPr lang="en-US" sz="1400" i="1" smtClean="0">
                              <a:solidFill>
                                <a:schemeClr val="bg2">
                                  <a:lumMod val="2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dPr>
                        <m:e>
                          <m:r>
                            <a:rPr lang="en-US" sz="1400" b="0" i="1" smtClean="0">
                              <a:solidFill>
                                <a:schemeClr val="bg2">
                                  <a:lumMod val="2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𝑁</m:t>
                          </m:r>
                          <m:r>
                            <a:rPr lang="en-US" sz="1400" b="0" i="1" smtClean="0">
                              <a:solidFill>
                                <a:schemeClr val="bg2">
                                  <a:lumMod val="2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&gt;0</m:t>
                          </m:r>
                        </m:e>
                      </m:d>
                      <m:r>
                        <a:rPr lang="en-US" sz="1400" b="0" i="1" smtClean="0">
                          <a:solidFill>
                            <a:schemeClr val="bg2">
                              <a:lumMod val="2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=0.92</m:t>
                      </m:r>
                    </m:oMath>
                  </m:oMathPara>
                </a14:m>
                <a:endParaRPr lang="en-US" sz="1400" dirty="0">
                  <a:solidFill>
                    <a:schemeClr val="bg2">
                      <a:lumMod val="25000"/>
                    </a:schemeClr>
                  </a:solidFill>
                  <a:effectLst>
                    <a:outerShdw blurRad="38100" dist="38100" dir="2700000" algn="tl">
                      <a:srgbClr val="000000">
                        <a:alpha val="43137"/>
                      </a:srgbClr>
                    </a:outerShdw>
                  </a:effectLst>
                </a:endParaRPr>
              </a:p>
            </p:txBody>
          </p:sp>
        </mc:Choice>
        <mc:Fallback xmlns="">
          <p:sp>
            <p:nvSpPr>
              <p:cNvPr id="17" name="TextBox 16">
                <a:extLst>
                  <a:ext uri="{FF2B5EF4-FFF2-40B4-BE49-F238E27FC236}">
                    <a16:creationId xmlns:a16="http://schemas.microsoft.com/office/drawing/2014/main" id="{95D102B0-3BC3-4EE3-AADF-B52E3F7531C2}"/>
                  </a:ext>
                </a:extLst>
              </p:cNvPr>
              <p:cNvSpPr txBox="1">
                <a:spLocks noRot="1" noChangeAspect="1" noMove="1" noResize="1" noEditPoints="1" noAdjustHandles="1" noChangeArrowheads="1" noChangeShapeType="1" noTextEdit="1"/>
              </p:cNvSpPr>
              <p:nvPr/>
            </p:nvSpPr>
            <p:spPr>
              <a:xfrm>
                <a:off x="4059644" y="5129513"/>
                <a:ext cx="1329723" cy="215444"/>
              </a:xfrm>
              <a:prstGeom prst="rect">
                <a:avLst/>
              </a:prstGeom>
              <a:blipFill>
                <a:blip r:embed="rId4"/>
                <a:stretch>
                  <a:fillRect l="-3211" r="-4128" b="-33333"/>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F0F64252-9C57-B079-797B-A874B9E79C0B}"/>
              </a:ext>
            </a:extLst>
          </p:cNvPr>
          <p:cNvSpPr>
            <a:spLocks noGrp="1"/>
          </p:cNvSpPr>
          <p:nvPr>
            <p:ph type="sldNum" sz="quarter" idx="12"/>
          </p:nvPr>
        </p:nvSpPr>
        <p:spPr/>
        <p:txBody>
          <a:bodyPr/>
          <a:lstStyle/>
          <a:p>
            <a:fld id="{5F6E19EC-C981-4348-A588-FAD292F64A47}" type="slidenum">
              <a:rPr lang="en-US" smtClean="0"/>
              <a:t>51</a:t>
            </a:fld>
            <a:endParaRPr lang="en-US"/>
          </a:p>
        </p:txBody>
      </p:sp>
    </p:spTree>
    <p:extLst>
      <p:ext uri="{BB962C8B-B14F-4D97-AF65-F5344CB8AC3E}">
        <p14:creationId xmlns:p14="http://schemas.microsoft.com/office/powerpoint/2010/main" val="24790710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B658CC-5129-46AC-9A81-5D46A104BF95}"/>
              </a:ext>
            </a:extLst>
          </p:cNvPr>
          <p:cNvPicPr>
            <a:picLocks noChangeAspect="1"/>
          </p:cNvPicPr>
          <p:nvPr/>
        </p:nvPicPr>
        <p:blipFill>
          <a:blip r:embed="rId3"/>
          <a:stretch>
            <a:fillRect/>
          </a:stretch>
        </p:blipFill>
        <p:spPr>
          <a:xfrm>
            <a:off x="1334096" y="369262"/>
            <a:ext cx="9528048" cy="5715000"/>
          </a:xfrm>
          <a:prstGeom prst="rect">
            <a:avLst/>
          </a:prstGeom>
        </p:spPr>
      </p:pic>
      <p:sp>
        <p:nvSpPr>
          <p:cNvPr id="11" name="TextBox 10">
            <a:extLst>
              <a:ext uri="{FF2B5EF4-FFF2-40B4-BE49-F238E27FC236}">
                <a16:creationId xmlns:a16="http://schemas.microsoft.com/office/drawing/2014/main" id="{C1E5D8D7-3BB5-4EDD-9149-0BF03D9DDC8A}"/>
              </a:ext>
            </a:extLst>
          </p:cNvPr>
          <p:cNvSpPr txBox="1"/>
          <p:nvPr/>
        </p:nvSpPr>
        <p:spPr>
          <a:xfrm>
            <a:off x="6824252" y="4251366"/>
            <a:ext cx="4033652" cy="1323439"/>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Generalized Pareto Distribution</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Partial Duration Series</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Weibull Plotting Position</a:t>
            </a:r>
          </a:p>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Equivalent GEV Distribution</a:t>
            </a:r>
          </a:p>
        </p:txBody>
      </p:sp>
      <p:sp>
        <p:nvSpPr>
          <p:cNvPr id="12" name="TextBox 11">
            <a:extLst>
              <a:ext uri="{FF2B5EF4-FFF2-40B4-BE49-F238E27FC236}">
                <a16:creationId xmlns:a16="http://schemas.microsoft.com/office/drawing/2014/main" id="{F6AC3378-2AFC-40E8-A1B1-A4FDF81CB5DC}"/>
              </a:ext>
            </a:extLst>
          </p:cNvPr>
          <p:cNvSpPr txBox="1"/>
          <p:nvPr/>
        </p:nvSpPr>
        <p:spPr>
          <a:xfrm>
            <a:off x="2157249" y="773738"/>
            <a:ext cx="4033652" cy="707886"/>
          </a:xfrm>
          <a:prstGeom prst="rect">
            <a:avLst/>
          </a:prstGeom>
          <a:noFill/>
        </p:spPr>
        <p:txBody>
          <a:bodyPr wrap="square" rtlCol="0">
            <a:spAutoFit/>
          </a:bodyPr>
          <a:lstStyle/>
          <a:p>
            <a:r>
              <a:rPr lang="en-US" sz="2000" b="1" dirty="0">
                <a:solidFill>
                  <a:srgbClr val="4D4D4D"/>
                </a:solidFill>
                <a:effectLst>
                  <a:outerShdw blurRad="38100" dist="38100" dir="2700000" algn="tl">
                    <a:srgbClr val="000000">
                      <a:alpha val="43137"/>
                    </a:srgbClr>
                  </a:outerShdw>
                </a:effectLst>
                <a:latin typeface="Lato" panose="020F0502020204030203" pitchFamily="34" charset="0"/>
              </a:rPr>
              <a:t>Annual Maximum Series</a:t>
            </a:r>
          </a:p>
          <a:p>
            <a:r>
              <a:rPr lang="en-US" sz="2000" b="1" dirty="0">
                <a:solidFill>
                  <a:srgbClr val="4D4D4D"/>
                </a:solidFill>
                <a:effectLst>
                  <a:outerShdw blurRad="38100" dist="38100" dir="2700000" algn="tl">
                    <a:srgbClr val="000000">
                      <a:alpha val="43137"/>
                    </a:srgbClr>
                  </a:outerShdw>
                </a:effectLst>
                <a:latin typeface="Lato" panose="020F0502020204030203" pitchFamily="34" charset="0"/>
              </a:rPr>
              <a:t>Weibull Plotting Position</a:t>
            </a:r>
          </a:p>
        </p:txBody>
      </p:sp>
      <p:sp>
        <p:nvSpPr>
          <p:cNvPr id="2" name="Slide Number Placeholder 1">
            <a:extLst>
              <a:ext uri="{FF2B5EF4-FFF2-40B4-BE49-F238E27FC236}">
                <a16:creationId xmlns:a16="http://schemas.microsoft.com/office/drawing/2014/main" id="{C005B362-80C8-2307-8F73-1E4DD9826F2B}"/>
              </a:ext>
            </a:extLst>
          </p:cNvPr>
          <p:cNvSpPr>
            <a:spLocks noGrp="1"/>
          </p:cNvSpPr>
          <p:nvPr>
            <p:ph type="sldNum" sz="quarter" idx="12"/>
          </p:nvPr>
        </p:nvSpPr>
        <p:spPr/>
        <p:txBody>
          <a:bodyPr/>
          <a:lstStyle/>
          <a:p>
            <a:fld id="{5F6E19EC-C981-4348-A588-FAD292F64A47}" type="slidenum">
              <a:rPr lang="en-US" smtClean="0"/>
              <a:t>52</a:t>
            </a:fld>
            <a:endParaRPr lang="en-US"/>
          </a:p>
        </p:txBody>
      </p:sp>
    </p:spTree>
    <p:extLst>
      <p:ext uri="{BB962C8B-B14F-4D97-AF65-F5344CB8AC3E}">
        <p14:creationId xmlns:p14="http://schemas.microsoft.com/office/powerpoint/2010/main" val="10836794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Why PDS for Streamflow?</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3EFFD8EC-518B-8094-6678-CB368BAF684E}"/>
              </a:ext>
            </a:extLst>
          </p:cNvPr>
          <p:cNvSpPr>
            <a:spLocks noGrp="1"/>
          </p:cNvSpPr>
          <p:nvPr>
            <p:ph type="sldNum" sz="quarter" idx="12"/>
          </p:nvPr>
        </p:nvSpPr>
        <p:spPr/>
        <p:txBody>
          <a:bodyPr/>
          <a:lstStyle/>
          <a:p>
            <a:fld id="{5F6E19EC-C981-4348-A588-FAD292F64A47}" type="slidenum">
              <a:rPr lang="en-US" smtClean="0"/>
              <a:t>53</a:t>
            </a:fld>
            <a:endParaRPr lang="en-US"/>
          </a:p>
        </p:txBody>
      </p:sp>
    </p:spTree>
    <p:extLst>
      <p:ext uri="{BB962C8B-B14F-4D97-AF65-F5344CB8AC3E}">
        <p14:creationId xmlns:p14="http://schemas.microsoft.com/office/powerpoint/2010/main" val="25388637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144B45C-8393-40F7-80AC-EE574B065A6B}"/>
              </a:ext>
            </a:extLst>
          </p:cNvPr>
          <p:cNvSpPr>
            <a:spLocks noGrp="1"/>
          </p:cNvSpPr>
          <p:nvPr>
            <p:ph type="title"/>
          </p:nvPr>
        </p:nvSpPr>
        <p:spPr/>
        <p:txBody>
          <a:bodyPr/>
          <a:lstStyle/>
          <a:p>
            <a:r>
              <a:rPr lang="en-US" dirty="0"/>
              <a:t>Partial Duration Series Limitations</a:t>
            </a:r>
          </a:p>
        </p:txBody>
      </p:sp>
      <p:sp>
        <p:nvSpPr>
          <p:cNvPr id="5" name="Content Placeholder 4">
            <a:extLst>
              <a:ext uri="{FF2B5EF4-FFF2-40B4-BE49-F238E27FC236}">
                <a16:creationId xmlns:a16="http://schemas.microsoft.com/office/drawing/2014/main" id="{F503CFF8-3751-412E-AA30-1D7AB35A7632}"/>
              </a:ext>
            </a:extLst>
          </p:cNvPr>
          <p:cNvSpPr>
            <a:spLocks noGrp="1"/>
          </p:cNvSpPr>
          <p:nvPr>
            <p:ph idx="1"/>
          </p:nvPr>
        </p:nvSpPr>
        <p:spPr/>
        <p:txBody>
          <a:bodyPr/>
          <a:lstStyle/>
          <a:p>
            <a:r>
              <a:rPr lang="en-US" dirty="0"/>
              <a:t>Usually has to be done on daily average data</a:t>
            </a:r>
          </a:p>
          <a:p>
            <a:pPr lvl="1"/>
            <a:r>
              <a:rPr lang="en-US" dirty="0"/>
              <a:t>Instantaneous data have a short record</a:t>
            </a:r>
          </a:p>
          <a:p>
            <a:pPr lvl="1"/>
            <a:r>
              <a:rPr lang="en-US" dirty="0"/>
              <a:t>Requires approximation of peaks</a:t>
            </a:r>
          </a:p>
          <a:p>
            <a:r>
              <a:rPr lang="en-US" dirty="0"/>
              <a:t>Takes extra work to ensure independence</a:t>
            </a:r>
          </a:p>
          <a:p>
            <a:r>
              <a:rPr lang="en-US" dirty="0"/>
              <a:t>Some subjectivity involved</a:t>
            </a:r>
          </a:p>
          <a:p>
            <a:pPr lvl="1"/>
            <a:r>
              <a:rPr lang="en-US" dirty="0"/>
              <a:t>Choosing a threshold and separation criteria can be hard!</a:t>
            </a:r>
          </a:p>
        </p:txBody>
      </p:sp>
      <p:sp>
        <p:nvSpPr>
          <p:cNvPr id="2" name="Slide Number Placeholder 1">
            <a:extLst>
              <a:ext uri="{FF2B5EF4-FFF2-40B4-BE49-F238E27FC236}">
                <a16:creationId xmlns:a16="http://schemas.microsoft.com/office/drawing/2014/main" id="{2A5D822F-EC27-3CEB-37F8-A5C96B81DCF2}"/>
              </a:ext>
            </a:extLst>
          </p:cNvPr>
          <p:cNvSpPr>
            <a:spLocks noGrp="1"/>
          </p:cNvSpPr>
          <p:nvPr>
            <p:ph type="sldNum" sz="quarter" idx="12"/>
          </p:nvPr>
        </p:nvSpPr>
        <p:spPr/>
        <p:txBody>
          <a:bodyPr/>
          <a:lstStyle/>
          <a:p>
            <a:fld id="{5F6E19EC-C981-4348-A588-FAD292F64A47}" type="slidenum">
              <a:rPr lang="en-US" smtClean="0"/>
              <a:t>54</a:t>
            </a:fld>
            <a:endParaRPr lang="en-US"/>
          </a:p>
        </p:txBody>
      </p:sp>
    </p:spTree>
    <p:extLst>
      <p:ext uri="{BB962C8B-B14F-4D97-AF65-F5344CB8AC3E}">
        <p14:creationId xmlns:p14="http://schemas.microsoft.com/office/powerpoint/2010/main" val="12796355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BC716-5EF6-4279-AD9D-E01B8B15AFA2}"/>
              </a:ext>
            </a:extLst>
          </p:cNvPr>
          <p:cNvSpPr>
            <a:spLocks noGrp="1"/>
          </p:cNvSpPr>
          <p:nvPr>
            <p:ph type="title"/>
          </p:nvPr>
        </p:nvSpPr>
        <p:spPr/>
        <p:txBody>
          <a:bodyPr/>
          <a:lstStyle/>
          <a:p>
            <a:r>
              <a:rPr lang="en-US" dirty="0"/>
              <a:t>PDS with Instantaneous Data</a:t>
            </a:r>
          </a:p>
        </p:txBody>
      </p:sp>
      <p:sp>
        <p:nvSpPr>
          <p:cNvPr id="3" name="Content Placeholder 2">
            <a:extLst>
              <a:ext uri="{FF2B5EF4-FFF2-40B4-BE49-F238E27FC236}">
                <a16:creationId xmlns:a16="http://schemas.microsoft.com/office/drawing/2014/main" id="{0AE6473B-4D6B-4263-9F33-BB7889D52EEF}"/>
              </a:ext>
            </a:extLst>
          </p:cNvPr>
          <p:cNvSpPr>
            <a:spLocks noGrp="1"/>
          </p:cNvSpPr>
          <p:nvPr>
            <p:ph idx="1"/>
          </p:nvPr>
        </p:nvSpPr>
        <p:spPr/>
        <p:txBody>
          <a:bodyPr/>
          <a:lstStyle/>
          <a:p>
            <a:r>
              <a:rPr lang="en-US" dirty="0"/>
              <a:t>Shorter record, but:</a:t>
            </a:r>
          </a:p>
          <a:p>
            <a:pPr lvl="1"/>
            <a:r>
              <a:rPr lang="en-US" sz="2800" dirty="0"/>
              <a:t>No conversion</a:t>
            </a:r>
            <a:endParaRPr lang="en-US" dirty="0"/>
          </a:p>
        </p:txBody>
      </p:sp>
      <p:sp>
        <p:nvSpPr>
          <p:cNvPr id="4" name="Slide Number Placeholder 3">
            <a:extLst>
              <a:ext uri="{FF2B5EF4-FFF2-40B4-BE49-F238E27FC236}">
                <a16:creationId xmlns:a16="http://schemas.microsoft.com/office/drawing/2014/main" id="{C5F1017C-36DC-EF44-902D-3C09E9F1BC0C}"/>
              </a:ext>
            </a:extLst>
          </p:cNvPr>
          <p:cNvSpPr>
            <a:spLocks noGrp="1"/>
          </p:cNvSpPr>
          <p:nvPr>
            <p:ph type="sldNum" sz="quarter" idx="12"/>
          </p:nvPr>
        </p:nvSpPr>
        <p:spPr/>
        <p:txBody>
          <a:bodyPr/>
          <a:lstStyle/>
          <a:p>
            <a:fld id="{5F6E19EC-C981-4348-A588-FAD292F64A47}" type="slidenum">
              <a:rPr lang="en-US" smtClean="0"/>
              <a:t>55</a:t>
            </a:fld>
            <a:endParaRPr lang="en-US"/>
          </a:p>
        </p:txBody>
      </p:sp>
      <p:pic>
        <p:nvPicPr>
          <p:cNvPr id="5" name="Picture 4">
            <a:extLst>
              <a:ext uri="{FF2B5EF4-FFF2-40B4-BE49-F238E27FC236}">
                <a16:creationId xmlns:a16="http://schemas.microsoft.com/office/drawing/2014/main" id="{250A9692-C33D-40B3-AC40-DA94AE5F53B5}"/>
              </a:ext>
            </a:extLst>
          </p:cNvPr>
          <p:cNvPicPr>
            <a:picLocks noChangeAspect="1"/>
          </p:cNvPicPr>
          <p:nvPr/>
        </p:nvPicPr>
        <p:blipFill>
          <a:blip r:embed="rId2"/>
          <a:stretch>
            <a:fillRect/>
          </a:stretch>
        </p:blipFill>
        <p:spPr>
          <a:xfrm>
            <a:off x="5302250" y="1690688"/>
            <a:ext cx="6889749" cy="516731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F2FB554-3AFF-4E01-8295-2C208C8A28AA}"/>
                  </a:ext>
                </a:extLst>
              </p:cNvPr>
              <p:cNvSpPr txBox="1"/>
              <p:nvPr/>
            </p:nvSpPr>
            <p:spPr>
              <a:xfrm>
                <a:off x="6096000" y="2353467"/>
                <a:ext cx="120533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sz="24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𝜆</m:t>
                      </m:r>
                      <m:r>
                        <a:rPr lang="en-US" sz="2400" b="0" i="1" smtClean="0">
                          <a:solidFill>
                            <a:srgbClr val="A60F2D"/>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=1.91</m:t>
                      </m:r>
                    </m:oMath>
                  </m:oMathPara>
                </a14:m>
                <a:endParaRPr lang="en-US" sz="2400" dirty="0">
                  <a:solidFill>
                    <a:srgbClr val="A60F2D"/>
                  </a:solidFill>
                  <a:effectLst>
                    <a:outerShdw blurRad="38100" dist="38100" dir="2700000" algn="tl">
                      <a:srgbClr val="000000">
                        <a:alpha val="43137"/>
                      </a:srgbClr>
                    </a:outerShdw>
                  </a:effectLst>
                </a:endParaRPr>
              </a:p>
            </p:txBody>
          </p:sp>
        </mc:Choice>
        <mc:Fallback xmlns="">
          <p:sp>
            <p:nvSpPr>
              <p:cNvPr id="6" name="TextBox 5">
                <a:extLst>
                  <a:ext uri="{FF2B5EF4-FFF2-40B4-BE49-F238E27FC236}">
                    <a16:creationId xmlns:a16="http://schemas.microsoft.com/office/drawing/2014/main" id="{8F2FB554-3AFF-4E01-8295-2C208C8A28AA}"/>
                  </a:ext>
                </a:extLst>
              </p:cNvPr>
              <p:cNvSpPr txBox="1">
                <a:spLocks noRot="1" noChangeAspect="1" noMove="1" noResize="1" noEditPoints="1" noAdjustHandles="1" noChangeArrowheads="1" noChangeShapeType="1" noTextEdit="1"/>
              </p:cNvSpPr>
              <p:nvPr/>
            </p:nvSpPr>
            <p:spPr>
              <a:xfrm>
                <a:off x="6096000" y="2353467"/>
                <a:ext cx="1205330" cy="369332"/>
              </a:xfrm>
              <a:prstGeom prst="rect">
                <a:avLst/>
              </a:prstGeom>
              <a:blipFill>
                <a:blip r:embed="rId3"/>
                <a:stretch>
                  <a:fillRect l="-6061" r="-8586" b="-14754"/>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EEFCFFC0-9EF4-40C9-B694-883BC8E30D3B}"/>
              </a:ext>
            </a:extLst>
          </p:cNvPr>
          <p:cNvSpPr txBox="1"/>
          <p:nvPr/>
        </p:nvSpPr>
        <p:spPr>
          <a:xfrm>
            <a:off x="5974246" y="1972309"/>
            <a:ext cx="4033652" cy="400110"/>
          </a:xfrm>
          <a:prstGeom prst="rect">
            <a:avLst/>
          </a:prstGeom>
          <a:noFill/>
        </p:spPr>
        <p:txBody>
          <a:bodyPr wrap="square" rtlCol="0">
            <a:spAutoFit/>
          </a:bodyPr>
          <a:lstStyle/>
          <a:p>
            <a:r>
              <a:rPr lang="en-US" sz="2000" b="1" dirty="0">
                <a:solidFill>
                  <a:srgbClr val="A60F2D"/>
                </a:solidFill>
                <a:effectLst>
                  <a:outerShdw blurRad="38100" dist="38100" dir="2700000" algn="tl">
                    <a:srgbClr val="000000">
                      <a:alpha val="43137"/>
                    </a:srgbClr>
                  </a:outerShdw>
                </a:effectLst>
                <a:latin typeface="Lato" panose="020F0502020204030203" pitchFamily="34" charset="0"/>
              </a:rPr>
              <a:t>Threshold = 2,500 </a:t>
            </a:r>
            <a:r>
              <a:rPr lang="en-US" sz="20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2000" b="1" dirty="0">
              <a:solidFill>
                <a:srgbClr val="A60F2D"/>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6661235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853D9-54F4-4245-9D26-E8CE6326A5F3}"/>
              </a:ext>
            </a:extLst>
          </p:cNvPr>
          <p:cNvSpPr>
            <a:spLocks noGrp="1"/>
          </p:cNvSpPr>
          <p:nvPr>
            <p:ph type="title"/>
          </p:nvPr>
        </p:nvSpPr>
        <p:spPr/>
        <p:txBody>
          <a:bodyPr/>
          <a:lstStyle/>
          <a:p>
            <a:r>
              <a:rPr lang="en-US" dirty="0"/>
              <a:t>Approximating Peaks</a:t>
            </a:r>
          </a:p>
        </p:txBody>
      </p:sp>
      <p:pic>
        <p:nvPicPr>
          <p:cNvPr id="5" name="Picture 4">
            <a:extLst>
              <a:ext uri="{FF2B5EF4-FFF2-40B4-BE49-F238E27FC236}">
                <a16:creationId xmlns:a16="http://schemas.microsoft.com/office/drawing/2014/main" id="{715872A3-1950-4F3E-83C7-77D06416BB06}"/>
              </a:ext>
            </a:extLst>
          </p:cNvPr>
          <p:cNvPicPr>
            <a:picLocks noChangeAspect="1"/>
          </p:cNvPicPr>
          <p:nvPr/>
        </p:nvPicPr>
        <p:blipFill>
          <a:blip r:embed="rId3"/>
          <a:stretch>
            <a:fillRect/>
          </a:stretch>
        </p:blipFill>
        <p:spPr>
          <a:xfrm>
            <a:off x="2066238" y="1429407"/>
            <a:ext cx="8059523" cy="4835714"/>
          </a:xfrm>
          <a:prstGeom prst="rect">
            <a:avLst/>
          </a:prstGeom>
        </p:spPr>
      </p:pic>
      <p:sp>
        <p:nvSpPr>
          <p:cNvPr id="6" name="TextBox 5">
            <a:extLst>
              <a:ext uri="{FF2B5EF4-FFF2-40B4-BE49-F238E27FC236}">
                <a16:creationId xmlns:a16="http://schemas.microsoft.com/office/drawing/2014/main" id="{83ED0C6E-DAD9-485B-B02D-5F2E767D1DC2}"/>
              </a:ext>
            </a:extLst>
          </p:cNvPr>
          <p:cNvSpPr txBox="1"/>
          <p:nvPr/>
        </p:nvSpPr>
        <p:spPr>
          <a:xfrm>
            <a:off x="2766848" y="1572524"/>
            <a:ext cx="4033652" cy="400110"/>
          </a:xfrm>
          <a:prstGeom prst="rect">
            <a:avLst/>
          </a:prstGeom>
          <a:noFill/>
        </p:spPr>
        <p:txBody>
          <a:bodyPr wrap="square" rtlCol="0">
            <a:spAutoFit/>
          </a:bodyPr>
          <a:lstStyle/>
          <a:p>
            <a:r>
              <a:rPr lang="en-US" sz="2000" b="1" dirty="0">
                <a:solidFill>
                  <a:schemeClr val="bg2">
                    <a:lumMod val="25000"/>
                  </a:schemeClr>
                </a:solidFill>
                <a:effectLst>
                  <a:outerShdw blurRad="38100" dist="38100" dir="2700000" algn="tl">
                    <a:srgbClr val="000000">
                      <a:alpha val="43137"/>
                    </a:srgbClr>
                  </a:outerShdw>
                </a:effectLst>
                <a:latin typeface="Lato" panose="020F0502020204030203" pitchFamily="34" charset="0"/>
              </a:rPr>
              <a:t>Average ratio = 1.51</a:t>
            </a:r>
          </a:p>
        </p:txBody>
      </p:sp>
      <p:sp>
        <p:nvSpPr>
          <p:cNvPr id="3" name="Oval 2">
            <a:extLst>
              <a:ext uri="{FF2B5EF4-FFF2-40B4-BE49-F238E27FC236}">
                <a16:creationId xmlns:a16="http://schemas.microsoft.com/office/drawing/2014/main" id="{827A4A47-8A37-64CA-B136-3DA466478D52}"/>
              </a:ext>
            </a:extLst>
          </p:cNvPr>
          <p:cNvSpPr/>
          <p:nvPr/>
        </p:nvSpPr>
        <p:spPr>
          <a:xfrm>
            <a:off x="9608345" y="1572524"/>
            <a:ext cx="228600" cy="228600"/>
          </a:xfrm>
          <a:prstGeom prst="ellipse">
            <a:avLst/>
          </a:prstGeom>
          <a:noFill/>
          <a:ln w="38100">
            <a:solidFill>
              <a:srgbClr val="A60F2D"/>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4F76ECF2-B8A5-2A72-21CA-6AD56E01D96E}"/>
              </a:ext>
            </a:extLst>
          </p:cNvPr>
          <p:cNvSpPr/>
          <p:nvPr/>
        </p:nvSpPr>
        <p:spPr>
          <a:xfrm>
            <a:off x="9508333" y="4353825"/>
            <a:ext cx="228600" cy="228600"/>
          </a:xfrm>
          <a:prstGeom prst="ellipse">
            <a:avLst/>
          </a:prstGeom>
          <a:noFill/>
          <a:ln w="38100">
            <a:solidFill>
              <a:srgbClr val="A60F2D"/>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F1C107EB-4D9A-F7DD-DDC0-32381810288C}"/>
              </a:ext>
            </a:extLst>
          </p:cNvPr>
          <p:cNvSpPr>
            <a:spLocks noGrp="1"/>
          </p:cNvSpPr>
          <p:nvPr>
            <p:ph type="sldNum" sz="quarter" idx="12"/>
          </p:nvPr>
        </p:nvSpPr>
        <p:spPr/>
        <p:txBody>
          <a:bodyPr/>
          <a:lstStyle/>
          <a:p>
            <a:fld id="{5F6E19EC-C981-4348-A588-FAD292F64A47}" type="slidenum">
              <a:rPr lang="en-US" smtClean="0"/>
              <a:t>56</a:t>
            </a:fld>
            <a:endParaRPr lang="en-US"/>
          </a:p>
        </p:txBody>
      </p:sp>
    </p:spTree>
    <p:extLst>
      <p:ext uri="{BB962C8B-B14F-4D97-AF65-F5344CB8AC3E}">
        <p14:creationId xmlns:p14="http://schemas.microsoft.com/office/powerpoint/2010/main" val="25985504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F4782-F522-4322-919C-666AF8C2FA6C}"/>
              </a:ext>
            </a:extLst>
          </p:cNvPr>
          <p:cNvSpPr>
            <a:spLocks noGrp="1"/>
          </p:cNvSpPr>
          <p:nvPr>
            <p:ph type="title"/>
          </p:nvPr>
        </p:nvSpPr>
        <p:spPr/>
        <p:txBody>
          <a:bodyPr/>
          <a:lstStyle/>
          <a:p>
            <a:r>
              <a:rPr lang="en-US" dirty="0"/>
              <a:t>Partial Duration Strengths</a:t>
            </a:r>
          </a:p>
        </p:txBody>
      </p:sp>
      <p:sp>
        <p:nvSpPr>
          <p:cNvPr id="3" name="Content Placeholder 2">
            <a:extLst>
              <a:ext uri="{FF2B5EF4-FFF2-40B4-BE49-F238E27FC236}">
                <a16:creationId xmlns:a16="http://schemas.microsoft.com/office/drawing/2014/main" id="{A2712168-4695-4DCE-86F0-81F8306E3647}"/>
              </a:ext>
            </a:extLst>
          </p:cNvPr>
          <p:cNvSpPr>
            <a:spLocks noGrp="1"/>
          </p:cNvSpPr>
          <p:nvPr>
            <p:ph idx="1"/>
          </p:nvPr>
        </p:nvSpPr>
        <p:spPr/>
        <p:txBody>
          <a:bodyPr/>
          <a:lstStyle/>
          <a:p>
            <a:r>
              <a:rPr lang="en-US" dirty="0"/>
              <a:t>Sample sizes often larger than AMS</a:t>
            </a:r>
          </a:p>
          <a:p>
            <a:r>
              <a:rPr lang="en-US" dirty="0"/>
              <a:t>More samples of floods</a:t>
            </a:r>
          </a:p>
          <a:p>
            <a:r>
              <a:rPr lang="en-US" dirty="0"/>
              <a:t>Automatic rejection of small annual maxima</a:t>
            </a:r>
          </a:p>
          <a:p>
            <a:r>
              <a:rPr lang="en-US" dirty="0"/>
              <a:t>Lower error in estimating rare quantiles in many circumstances</a:t>
            </a:r>
          </a:p>
          <a:p>
            <a:r>
              <a:rPr lang="en-US" dirty="0"/>
              <a:t>Samples are easier to sub-divide</a:t>
            </a:r>
          </a:p>
          <a:p>
            <a:pPr lvl="1"/>
            <a:r>
              <a:rPr lang="en-US" dirty="0"/>
              <a:t>Good for mixed population analysis</a:t>
            </a:r>
          </a:p>
        </p:txBody>
      </p:sp>
      <p:sp>
        <p:nvSpPr>
          <p:cNvPr id="4" name="TextBox 3">
            <a:extLst>
              <a:ext uri="{FF2B5EF4-FFF2-40B4-BE49-F238E27FC236}">
                <a16:creationId xmlns:a16="http://schemas.microsoft.com/office/drawing/2014/main" id="{D9AB2905-BF0C-DC73-1CB5-A2750F35E5B1}"/>
              </a:ext>
            </a:extLst>
          </p:cNvPr>
          <p:cNvSpPr txBox="1"/>
          <p:nvPr/>
        </p:nvSpPr>
        <p:spPr>
          <a:xfrm>
            <a:off x="2799160" y="5407799"/>
            <a:ext cx="6593680" cy="954107"/>
          </a:xfrm>
          <a:prstGeom prst="rect">
            <a:avLst/>
          </a:prstGeom>
          <a:noFill/>
        </p:spPr>
        <p:txBody>
          <a:bodyPr wrap="square" rtlCol="0">
            <a:spAutoFit/>
          </a:bodyPr>
          <a:lstStyle/>
          <a:p>
            <a:r>
              <a:rPr lang="en-US" sz="2800" b="1" dirty="0">
                <a:solidFill>
                  <a:srgbClr val="A60F2D"/>
                </a:solidFill>
                <a:effectLst>
                  <a:outerShdw blurRad="38100" dist="38100" dir="2700000" algn="tl">
                    <a:srgbClr val="000000">
                      <a:alpha val="43137"/>
                    </a:srgbClr>
                  </a:outerShdw>
                </a:effectLst>
                <a:latin typeface="Lato" panose="020F0502020204030203" pitchFamily="34" charset="0"/>
              </a:rPr>
              <a:t>Biggest limitation: </a:t>
            </a:r>
            <a:r>
              <a:rPr lang="en-US" sz="2800" dirty="0">
                <a:solidFill>
                  <a:srgbClr val="A60F2D"/>
                </a:solidFill>
                <a:effectLst>
                  <a:outerShdw blurRad="38100" dist="38100" dir="2700000" algn="tl">
                    <a:srgbClr val="000000">
                      <a:alpha val="43137"/>
                    </a:srgbClr>
                  </a:outerShdw>
                </a:effectLst>
                <a:latin typeface="Lato" panose="020F0502020204030203" pitchFamily="34" charset="0"/>
              </a:rPr>
              <a:t>short records of instantaneous secondary/tertiary peaks</a:t>
            </a:r>
          </a:p>
        </p:txBody>
      </p:sp>
      <p:sp>
        <p:nvSpPr>
          <p:cNvPr id="5" name="Slide Number Placeholder 4">
            <a:extLst>
              <a:ext uri="{FF2B5EF4-FFF2-40B4-BE49-F238E27FC236}">
                <a16:creationId xmlns:a16="http://schemas.microsoft.com/office/drawing/2014/main" id="{CB66C7C8-EEFF-3BA3-988C-5E3123B381E9}"/>
              </a:ext>
            </a:extLst>
          </p:cNvPr>
          <p:cNvSpPr>
            <a:spLocks noGrp="1"/>
          </p:cNvSpPr>
          <p:nvPr>
            <p:ph type="sldNum" sz="quarter" idx="12"/>
          </p:nvPr>
        </p:nvSpPr>
        <p:spPr/>
        <p:txBody>
          <a:bodyPr/>
          <a:lstStyle/>
          <a:p>
            <a:fld id="{5F6E19EC-C981-4348-A588-FAD292F64A47}" type="slidenum">
              <a:rPr lang="en-US" smtClean="0"/>
              <a:t>57</a:t>
            </a:fld>
            <a:endParaRPr lang="en-US"/>
          </a:p>
        </p:txBody>
      </p:sp>
    </p:spTree>
    <p:extLst>
      <p:ext uri="{BB962C8B-B14F-4D97-AF65-F5344CB8AC3E}">
        <p14:creationId xmlns:p14="http://schemas.microsoft.com/office/powerpoint/2010/main" val="178722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34222-FA0E-CD53-A97F-DE2DC4F309E1}"/>
              </a:ext>
            </a:extLst>
          </p:cNvPr>
          <p:cNvSpPr>
            <a:spLocks noGrp="1"/>
          </p:cNvSpPr>
          <p:nvPr>
            <p:ph type="title"/>
          </p:nvPr>
        </p:nvSpPr>
        <p:spPr/>
        <p:txBody>
          <a:bodyPr/>
          <a:lstStyle/>
          <a:p>
            <a:r>
              <a:rPr lang="en-US" dirty="0"/>
              <a:t>The Future</a:t>
            </a:r>
          </a:p>
        </p:txBody>
      </p:sp>
      <p:sp>
        <p:nvSpPr>
          <p:cNvPr id="3" name="Content Placeholder 2">
            <a:extLst>
              <a:ext uri="{FF2B5EF4-FFF2-40B4-BE49-F238E27FC236}">
                <a16:creationId xmlns:a16="http://schemas.microsoft.com/office/drawing/2014/main" id="{67ADD869-7005-6646-A69C-15123109C354}"/>
              </a:ext>
            </a:extLst>
          </p:cNvPr>
          <p:cNvSpPr>
            <a:spLocks noGrp="1"/>
          </p:cNvSpPr>
          <p:nvPr>
            <p:ph idx="1"/>
          </p:nvPr>
        </p:nvSpPr>
        <p:spPr/>
        <p:txBody>
          <a:bodyPr/>
          <a:lstStyle/>
          <a:p>
            <a:r>
              <a:rPr lang="en-US" dirty="0"/>
              <a:t>Work is underway to build a POT analysis in HEC-SSP</a:t>
            </a:r>
          </a:p>
        </p:txBody>
      </p:sp>
      <p:pic>
        <p:nvPicPr>
          <p:cNvPr id="4" name="Picture 3">
            <a:extLst>
              <a:ext uri="{FF2B5EF4-FFF2-40B4-BE49-F238E27FC236}">
                <a16:creationId xmlns:a16="http://schemas.microsoft.com/office/drawing/2014/main" id="{F12494AD-A8B0-E38D-B58A-A0CEBC005412}"/>
              </a:ext>
            </a:extLst>
          </p:cNvPr>
          <p:cNvPicPr>
            <a:picLocks noChangeAspect="1"/>
          </p:cNvPicPr>
          <p:nvPr/>
        </p:nvPicPr>
        <p:blipFill>
          <a:blip r:embed="rId2"/>
          <a:stretch>
            <a:fillRect/>
          </a:stretch>
        </p:blipFill>
        <p:spPr>
          <a:xfrm>
            <a:off x="2431550" y="2499360"/>
            <a:ext cx="7328900" cy="4121991"/>
          </a:xfrm>
          <a:prstGeom prst="rect">
            <a:avLst/>
          </a:prstGeom>
        </p:spPr>
      </p:pic>
      <p:sp>
        <p:nvSpPr>
          <p:cNvPr id="5" name="Slide Number Placeholder 4">
            <a:extLst>
              <a:ext uri="{FF2B5EF4-FFF2-40B4-BE49-F238E27FC236}">
                <a16:creationId xmlns:a16="http://schemas.microsoft.com/office/drawing/2014/main" id="{7E26398B-80C7-8E97-1568-DD7DDF17F9D2}"/>
              </a:ext>
            </a:extLst>
          </p:cNvPr>
          <p:cNvSpPr>
            <a:spLocks noGrp="1"/>
          </p:cNvSpPr>
          <p:nvPr>
            <p:ph type="sldNum" sz="quarter" idx="12"/>
          </p:nvPr>
        </p:nvSpPr>
        <p:spPr/>
        <p:txBody>
          <a:bodyPr/>
          <a:lstStyle/>
          <a:p>
            <a:fld id="{5F6E19EC-C981-4348-A588-FAD292F64A47}" type="slidenum">
              <a:rPr lang="en-US" smtClean="0"/>
              <a:t>58</a:t>
            </a:fld>
            <a:endParaRPr lang="en-US"/>
          </a:p>
        </p:txBody>
      </p:sp>
    </p:spTree>
    <p:extLst>
      <p:ext uri="{BB962C8B-B14F-4D97-AF65-F5344CB8AC3E}">
        <p14:creationId xmlns:p14="http://schemas.microsoft.com/office/powerpoint/2010/main" val="21049827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B542963-F181-010F-5D11-C29245B46108}"/>
              </a:ext>
            </a:extLst>
          </p:cNvPr>
          <p:cNvSpPr>
            <a:spLocks noGrp="1"/>
          </p:cNvSpPr>
          <p:nvPr>
            <p:ph type="sldNum" sz="quarter" idx="12"/>
          </p:nvPr>
        </p:nvSpPr>
        <p:spPr/>
        <p:txBody>
          <a:bodyPr/>
          <a:lstStyle/>
          <a:p>
            <a:fld id="{5F6E19EC-C981-4348-A588-FAD292F64A47}" type="slidenum">
              <a:rPr lang="en-US" smtClean="0"/>
              <a:t>59</a:t>
            </a:fld>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45049-E0B0-4EF7-A98E-810433BA04D2}"/>
              </a:ext>
            </a:extLst>
          </p:cNvPr>
          <p:cNvSpPr>
            <a:spLocks noGrp="1"/>
          </p:cNvSpPr>
          <p:nvPr>
            <p:ph type="title"/>
          </p:nvPr>
        </p:nvSpPr>
        <p:spPr/>
        <p:txBody>
          <a:bodyPr/>
          <a:lstStyle/>
          <a:p>
            <a:r>
              <a:rPr lang="en-US" dirty="0"/>
              <a:t>Peaks Over Threshold</a:t>
            </a:r>
          </a:p>
        </p:txBody>
      </p:sp>
      <p:pic>
        <p:nvPicPr>
          <p:cNvPr id="4" name="Picture 3">
            <a:extLst>
              <a:ext uri="{FF2B5EF4-FFF2-40B4-BE49-F238E27FC236}">
                <a16:creationId xmlns:a16="http://schemas.microsoft.com/office/drawing/2014/main" id="{84880EFB-8FD4-44A4-A0A2-599F0EA77ED7}"/>
              </a:ext>
            </a:extLst>
          </p:cNvPr>
          <p:cNvPicPr>
            <a:picLocks noChangeAspect="1"/>
          </p:cNvPicPr>
          <p:nvPr/>
        </p:nvPicPr>
        <p:blipFill>
          <a:blip r:embed="rId2"/>
          <a:stretch>
            <a:fillRect/>
          </a:stretch>
        </p:blipFill>
        <p:spPr>
          <a:xfrm>
            <a:off x="2438400" y="1371600"/>
            <a:ext cx="7315200" cy="5486400"/>
          </a:xfrm>
          <a:prstGeom prst="rect">
            <a:avLst/>
          </a:prstGeom>
        </p:spPr>
      </p:pic>
      <p:sp>
        <p:nvSpPr>
          <p:cNvPr id="3" name="TextBox 2">
            <a:extLst>
              <a:ext uri="{FF2B5EF4-FFF2-40B4-BE49-F238E27FC236}">
                <a16:creationId xmlns:a16="http://schemas.microsoft.com/office/drawing/2014/main" id="{C676C2FE-A518-EDC0-C489-34DA03D342DF}"/>
              </a:ext>
            </a:extLst>
          </p:cNvPr>
          <p:cNvSpPr txBox="1"/>
          <p:nvPr/>
        </p:nvSpPr>
        <p:spPr>
          <a:xfrm>
            <a:off x="9627922" y="5699916"/>
            <a:ext cx="2194984" cy="338554"/>
          </a:xfrm>
          <a:prstGeom prst="rect">
            <a:avLst/>
          </a:prstGeom>
          <a:noFill/>
        </p:spPr>
        <p:txBody>
          <a:bodyPr wrap="square" rtlCol="0">
            <a:spAutoFit/>
          </a:bodyPr>
          <a:lstStyle/>
          <a:p>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Threshold = 1,250 </a:t>
            </a:r>
            <a:r>
              <a:rPr lang="en-US" sz="16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1600" b="1" dirty="0">
              <a:solidFill>
                <a:srgbClr val="A60F2D"/>
              </a:solidFill>
              <a:effectLst>
                <a:outerShdw blurRad="38100" dist="38100" dir="2700000" algn="tl">
                  <a:srgbClr val="000000">
                    <a:alpha val="43137"/>
                  </a:srgbClr>
                </a:outerShdw>
              </a:effectLst>
              <a:latin typeface="Lato" panose="020F0502020204030203" pitchFamily="34" charset="0"/>
            </a:endParaRPr>
          </a:p>
        </p:txBody>
      </p:sp>
      <p:sp>
        <p:nvSpPr>
          <p:cNvPr id="5" name="Slide Number Placeholder 4">
            <a:extLst>
              <a:ext uri="{FF2B5EF4-FFF2-40B4-BE49-F238E27FC236}">
                <a16:creationId xmlns:a16="http://schemas.microsoft.com/office/drawing/2014/main" id="{B8F74846-61E8-F579-3B89-99D4ADFEC80C}"/>
              </a:ext>
            </a:extLst>
          </p:cNvPr>
          <p:cNvSpPr>
            <a:spLocks noGrp="1"/>
          </p:cNvSpPr>
          <p:nvPr>
            <p:ph type="sldNum" sz="quarter" idx="12"/>
          </p:nvPr>
        </p:nvSpPr>
        <p:spPr/>
        <p:txBody>
          <a:bodyPr/>
          <a:lstStyle/>
          <a:p>
            <a:fld id="{5F6E19EC-C981-4348-A588-FAD292F64A47}" type="slidenum">
              <a:rPr lang="en-US" smtClean="0"/>
              <a:t>6</a:t>
            </a:fld>
            <a:endParaRPr lang="en-US"/>
          </a:p>
        </p:txBody>
      </p:sp>
    </p:spTree>
    <p:extLst>
      <p:ext uri="{BB962C8B-B14F-4D97-AF65-F5344CB8AC3E}">
        <p14:creationId xmlns:p14="http://schemas.microsoft.com/office/powerpoint/2010/main" val="42022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05C683-C6B8-8A8C-3404-5C3402D479F1}"/>
              </a:ext>
            </a:extLst>
          </p:cNvPr>
          <p:cNvSpPr>
            <a:spLocks noGrp="1"/>
          </p:cNvSpPr>
          <p:nvPr>
            <p:ph type="title"/>
          </p:nvPr>
        </p:nvSpPr>
        <p:spPr/>
        <p:txBody>
          <a:bodyPr/>
          <a:lstStyle/>
          <a:p>
            <a:r>
              <a:rPr lang="en-US" dirty="0"/>
              <a:t>Mixed Populations</a:t>
            </a:r>
          </a:p>
        </p:txBody>
      </p:sp>
      <p:sp>
        <p:nvSpPr>
          <p:cNvPr id="5" name="Text Placeholder 4">
            <a:extLst>
              <a:ext uri="{FF2B5EF4-FFF2-40B4-BE49-F238E27FC236}">
                <a16:creationId xmlns:a16="http://schemas.microsoft.com/office/drawing/2014/main" id="{4D6F6906-54D8-BD82-0E73-06C52A3E04AD}"/>
              </a:ext>
            </a:extLst>
          </p:cNvPr>
          <p:cNvSpPr>
            <a:spLocks noGrp="1"/>
          </p:cNvSpPr>
          <p:nvPr>
            <p:ph type="body" idx="1"/>
          </p:nvPr>
        </p:nvSpPr>
        <p:spPr/>
        <p:txBody>
          <a:bodyPr/>
          <a:lstStyle/>
          <a:p>
            <a:r>
              <a:rPr lang="en-US" dirty="0"/>
              <a:t>Bonus Material</a:t>
            </a:r>
          </a:p>
        </p:txBody>
      </p:sp>
      <p:sp>
        <p:nvSpPr>
          <p:cNvPr id="2" name="Slide Number Placeholder 1">
            <a:extLst>
              <a:ext uri="{FF2B5EF4-FFF2-40B4-BE49-F238E27FC236}">
                <a16:creationId xmlns:a16="http://schemas.microsoft.com/office/drawing/2014/main" id="{4A29B370-BC69-9A60-90C9-246EBB3266D0}"/>
              </a:ext>
            </a:extLst>
          </p:cNvPr>
          <p:cNvSpPr>
            <a:spLocks noGrp="1"/>
          </p:cNvSpPr>
          <p:nvPr>
            <p:ph type="sldNum" sz="quarter" idx="12"/>
          </p:nvPr>
        </p:nvSpPr>
        <p:spPr/>
        <p:txBody>
          <a:bodyPr/>
          <a:lstStyle/>
          <a:p>
            <a:fld id="{5F6E19EC-C981-4348-A588-FAD292F64A47}" type="slidenum">
              <a:rPr lang="en-US" smtClean="0"/>
              <a:t>60</a:t>
            </a:fld>
            <a:endParaRPr lang="en-US"/>
          </a:p>
        </p:txBody>
      </p:sp>
    </p:spTree>
    <p:extLst>
      <p:ext uri="{BB962C8B-B14F-4D97-AF65-F5344CB8AC3E}">
        <p14:creationId xmlns:p14="http://schemas.microsoft.com/office/powerpoint/2010/main" val="3742290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28F0C-03EB-4604-BEB5-E21AFD1AECEC}"/>
              </a:ext>
            </a:extLst>
          </p:cNvPr>
          <p:cNvSpPr>
            <a:spLocks noGrp="1"/>
          </p:cNvSpPr>
          <p:nvPr>
            <p:ph type="title"/>
          </p:nvPr>
        </p:nvSpPr>
        <p:spPr/>
        <p:txBody>
          <a:bodyPr/>
          <a:lstStyle/>
          <a:p>
            <a:r>
              <a:rPr lang="en-US" dirty="0"/>
              <a:t>Mixed Population</a:t>
            </a:r>
          </a:p>
        </p:txBody>
      </p:sp>
      <p:sp>
        <p:nvSpPr>
          <p:cNvPr id="3" name="Content Placeholder 2">
            <a:extLst>
              <a:ext uri="{FF2B5EF4-FFF2-40B4-BE49-F238E27FC236}">
                <a16:creationId xmlns:a16="http://schemas.microsoft.com/office/drawing/2014/main" id="{0E05F03C-D07B-41BF-B268-23622D074C33}"/>
              </a:ext>
            </a:extLst>
          </p:cNvPr>
          <p:cNvSpPr>
            <a:spLocks noGrp="1"/>
          </p:cNvSpPr>
          <p:nvPr>
            <p:ph idx="1"/>
          </p:nvPr>
        </p:nvSpPr>
        <p:spPr/>
        <p:txBody>
          <a:bodyPr/>
          <a:lstStyle/>
          <a:p>
            <a:r>
              <a:rPr lang="en-US" dirty="0"/>
              <a:t>Split the PDS by flood-causing mechanisms</a:t>
            </a:r>
          </a:p>
          <a:p>
            <a:r>
              <a:rPr lang="en-US" dirty="0"/>
              <a:t>Bigger sample size for each part compared to splitting AMS</a:t>
            </a:r>
          </a:p>
        </p:txBody>
      </p:sp>
      <p:sp>
        <p:nvSpPr>
          <p:cNvPr id="4" name="Slide Number Placeholder 3">
            <a:extLst>
              <a:ext uri="{FF2B5EF4-FFF2-40B4-BE49-F238E27FC236}">
                <a16:creationId xmlns:a16="http://schemas.microsoft.com/office/drawing/2014/main" id="{955B3F8B-E9B4-0ECB-45DE-49B4656790D6}"/>
              </a:ext>
            </a:extLst>
          </p:cNvPr>
          <p:cNvSpPr>
            <a:spLocks noGrp="1"/>
          </p:cNvSpPr>
          <p:nvPr>
            <p:ph type="sldNum" sz="quarter" idx="12"/>
          </p:nvPr>
        </p:nvSpPr>
        <p:spPr/>
        <p:txBody>
          <a:bodyPr/>
          <a:lstStyle/>
          <a:p>
            <a:fld id="{5F6E19EC-C981-4348-A588-FAD292F64A47}" type="slidenum">
              <a:rPr lang="en-US" smtClean="0"/>
              <a:t>61</a:t>
            </a:fld>
            <a:endParaRPr lang="en-US"/>
          </a:p>
        </p:txBody>
      </p:sp>
    </p:spTree>
    <p:extLst>
      <p:ext uri="{BB962C8B-B14F-4D97-AF65-F5344CB8AC3E}">
        <p14:creationId xmlns:p14="http://schemas.microsoft.com/office/powerpoint/2010/main" val="138076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FF6601-02D1-4DEB-954C-36C31FEFF37C}"/>
              </a:ext>
            </a:extLst>
          </p:cNvPr>
          <p:cNvSpPr>
            <a:spLocks noGrp="1"/>
          </p:cNvSpPr>
          <p:nvPr>
            <p:ph type="title"/>
          </p:nvPr>
        </p:nvSpPr>
        <p:spPr/>
        <p:txBody>
          <a:bodyPr/>
          <a:lstStyle/>
          <a:p>
            <a:r>
              <a:rPr lang="en-US" dirty="0"/>
              <a:t>Seasonal Analysis Example (Apple River)</a:t>
            </a:r>
          </a:p>
        </p:txBody>
      </p:sp>
      <p:sp>
        <p:nvSpPr>
          <p:cNvPr id="5" name="Text Placeholder 4">
            <a:extLst>
              <a:ext uri="{FF2B5EF4-FFF2-40B4-BE49-F238E27FC236}">
                <a16:creationId xmlns:a16="http://schemas.microsoft.com/office/drawing/2014/main" id="{EFE8418C-A317-461D-9AC8-A1BEF090F735}"/>
              </a:ext>
            </a:extLst>
          </p:cNvPr>
          <p:cNvSpPr>
            <a:spLocks noGrp="1"/>
          </p:cNvSpPr>
          <p:nvPr>
            <p:ph type="body" idx="1"/>
          </p:nvPr>
        </p:nvSpPr>
        <p:spPr/>
        <p:txBody>
          <a:bodyPr/>
          <a:lstStyle/>
          <a:p>
            <a:r>
              <a:rPr lang="en-US" dirty="0"/>
              <a:t>Season 1</a:t>
            </a:r>
          </a:p>
        </p:txBody>
      </p:sp>
      <p:sp>
        <p:nvSpPr>
          <p:cNvPr id="6" name="Content Placeholder 5">
            <a:extLst>
              <a:ext uri="{FF2B5EF4-FFF2-40B4-BE49-F238E27FC236}">
                <a16:creationId xmlns:a16="http://schemas.microsoft.com/office/drawing/2014/main" id="{9A5065DF-7711-4EC8-864C-CBC199882A51}"/>
              </a:ext>
            </a:extLst>
          </p:cNvPr>
          <p:cNvSpPr>
            <a:spLocks noGrp="1"/>
          </p:cNvSpPr>
          <p:nvPr>
            <p:ph sz="half" idx="2"/>
          </p:nvPr>
        </p:nvSpPr>
        <p:spPr/>
        <p:txBody>
          <a:bodyPr/>
          <a:lstStyle/>
          <a:p>
            <a:r>
              <a:rPr lang="en-US" dirty="0"/>
              <a:t>Nov – Apr</a:t>
            </a:r>
          </a:p>
          <a:p>
            <a:r>
              <a:rPr lang="en-US" dirty="0"/>
              <a:t>1.75 events/year</a:t>
            </a:r>
          </a:p>
          <a:p>
            <a:r>
              <a:rPr lang="en-US" dirty="0"/>
              <a:t>Mean event = 2,800 </a:t>
            </a:r>
            <a:r>
              <a:rPr lang="en-US" dirty="0" err="1"/>
              <a:t>cfs</a:t>
            </a:r>
            <a:endParaRPr lang="en-US" dirty="0"/>
          </a:p>
          <a:p>
            <a:r>
              <a:rPr lang="en-US" dirty="0"/>
              <a:t>Snow/synoptic meteorology</a:t>
            </a:r>
          </a:p>
        </p:txBody>
      </p:sp>
      <p:sp>
        <p:nvSpPr>
          <p:cNvPr id="7" name="Text Placeholder 6">
            <a:extLst>
              <a:ext uri="{FF2B5EF4-FFF2-40B4-BE49-F238E27FC236}">
                <a16:creationId xmlns:a16="http://schemas.microsoft.com/office/drawing/2014/main" id="{2894F91A-9690-43FE-B2AB-FCE1A29BF5B5}"/>
              </a:ext>
            </a:extLst>
          </p:cNvPr>
          <p:cNvSpPr>
            <a:spLocks noGrp="1"/>
          </p:cNvSpPr>
          <p:nvPr>
            <p:ph type="body" sz="quarter" idx="3"/>
          </p:nvPr>
        </p:nvSpPr>
        <p:spPr/>
        <p:txBody>
          <a:bodyPr/>
          <a:lstStyle/>
          <a:p>
            <a:r>
              <a:rPr lang="en-US" dirty="0"/>
              <a:t>Season 2</a:t>
            </a:r>
          </a:p>
        </p:txBody>
      </p:sp>
      <p:sp>
        <p:nvSpPr>
          <p:cNvPr id="8" name="Content Placeholder 7">
            <a:extLst>
              <a:ext uri="{FF2B5EF4-FFF2-40B4-BE49-F238E27FC236}">
                <a16:creationId xmlns:a16="http://schemas.microsoft.com/office/drawing/2014/main" id="{1462ACD7-5549-48AB-B625-484E03B2612E}"/>
              </a:ext>
            </a:extLst>
          </p:cNvPr>
          <p:cNvSpPr>
            <a:spLocks noGrp="1"/>
          </p:cNvSpPr>
          <p:nvPr>
            <p:ph sz="quarter" idx="4"/>
          </p:nvPr>
        </p:nvSpPr>
        <p:spPr/>
        <p:txBody>
          <a:bodyPr/>
          <a:lstStyle/>
          <a:p>
            <a:r>
              <a:rPr lang="en-US" dirty="0"/>
              <a:t>May – Oct</a:t>
            </a:r>
          </a:p>
          <a:p>
            <a:r>
              <a:rPr lang="en-US" dirty="0"/>
              <a:t>1.10 events/year</a:t>
            </a:r>
          </a:p>
          <a:p>
            <a:r>
              <a:rPr lang="en-US" dirty="0"/>
              <a:t>Mean event = 3,500 </a:t>
            </a:r>
            <a:r>
              <a:rPr lang="en-US" dirty="0" err="1"/>
              <a:t>cfs</a:t>
            </a:r>
            <a:endParaRPr lang="en-US" dirty="0"/>
          </a:p>
          <a:p>
            <a:r>
              <a:rPr lang="en-US" dirty="0"/>
              <a:t>Convective meteorology</a:t>
            </a:r>
          </a:p>
        </p:txBody>
      </p:sp>
      <p:sp>
        <p:nvSpPr>
          <p:cNvPr id="2" name="Slide Number Placeholder 1">
            <a:extLst>
              <a:ext uri="{FF2B5EF4-FFF2-40B4-BE49-F238E27FC236}">
                <a16:creationId xmlns:a16="http://schemas.microsoft.com/office/drawing/2014/main" id="{DF4D3C99-97BF-9ABB-3A44-6D041D853505}"/>
              </a:ext>
            </a:extLst>
          </p:cNvPr>
          <p:cNvSpPr>
            <a:spLocks noGrp="1"/>
          </p:cNvSpPr>
          <p:nvPr>
            <p:ph type="sldNum" sz="quarter" idx="12"/>
          </p:nvPr>
        </p:nvSpPr>
        <p:spPr/>
        <p:txBody>
          <a:bodyPr/>
          <a:lstStyle/>
          <a:p>
            <a:fld id="{5F6E19EC-C981-4348-A588-FAD292F64A47}" type="slidenum">
              <a:rPr lang="en-US" smtClean="0"/>
              <a:t>62</a:t>
            </a:fld>
            <a:endParaRPr lang="en-US"/>
          </a:p>
        </p:txBody>
      </p:sp>
    </p:spTree>
    <p:extLst>
      <p:ext uri="{BB962C8B-B14F-4D97-AF65-F5344CB8AC3E}">
        <p14:creationId xmlns:p14="http://schemas.microsoft.com/office/powerpoint/2010/main" val="20857948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EADA3E2-551D-4DB2-9338-02C77A3BDEBF}"/>
              </a:ext>
            </a:extLst>
          </p:cNvPr>
          <p:cNvPicPr>
            <a:picLocks noChangeAspect="1"/>
          </p:cNvPicPr>
          <p:nvPr/>
        </p:nvPicPr>
        <p:blipFill>
          <a:blip r:embed="rId2"/>
          <a:stretch>
            <a:fillRect/>
          </a:stretch>
        </p:blipFill>
        <p:spPr>
          <a:xfrm>
            <a:off x="2006930" y="50952"/>
            <a:ext cx="10185070" cy="6756096"/>
          </a:xfrm>
          <a:prstGeom prst="rect">
            <a:avLst/>
          </a:prstGeom>
        </p:spPr>
      </p:pic>
      <p:sp>
        <p:nvSpPr>
          <p:cNvPr id="9" name="TextBox 8">
            <a:extLst>
              <a:ext uri="{FF2B5EF4-FFF2-40B4-BE49-F238E27FC236}">
                <a16:creationId xmlns:a16="http://schemas.microsoft.com/office/drawing/2014/main" id="{F5BB67AD-EA48-485A-8B6C-563A992474A9}"/>
              </a:ext>
            </a:extLst>
          </p:cNvPr>
          <p:cNvSpPr txBox="1"/>
          <p:nvPr/>
        </p:nvSpPr>
        <p:spPr>
          <a:xfrm>
            <a:off x="2577903" y="179135"/>
            <a:ext cx="4033652" cy="954107"/>
          </a:xfrm>
          <a:prstGeom prst="rect">
            <a:avLst/>
          </a:prstGeom>
          <a:noFill/>
        </p:spPr>
        <p:txBody>
          <a:bodyPr wrap="square" rtlCol="0">
            <a:spAutoFit/>
          </a:bodyPr>
          <a:lstStyle/>
          <a:p>
            <a:r>
              <a:rPr lang="en-US" sz="2800" b="1" dirty="0">
                <a:solidFill>
                  <a:srgbClr val="4B2E83"/>
                </a:solidFill>
                <a:effectLst>
                  <a:outerShdw blurRad="38100" dist="38100" dir="2700000" algn="tl">
                    <a:srgbClr val="000000">
                      <a:alpha val="43137"/>
                    </a:srgbClr>
                  </a:outerShdw>
                </a:effectLst>
                <a:latin typeface="Lato" panose="020F0502020204030203" pitchFamily="34" charset="0"/>
              </a:rPr>
              <a:t>Season 1</a:t>
            </a:r>
          </a:p>
          <a:p>
            <a:r>
              <a:rPr lang="en-US" sz="2800" b="1" dirty="0">
                <a:solidFill>
                  <a:srgbClr val="A60F2D"/>
                </a:solidFill>
                <a:effectLst>
                  <a:outerShdw blurRad="38100" dist="38100" dir="2700000" algn="tl">
                    <a:srgbClr val="000000">
                      <a:alpha val="43137"/>
                    </a:srgbClr>
                  </a:outerShdw>
                </a:effectLst>
                <a:latin typeface="Lato" panose="020F0502020204030203" pitchFamily="34" charset="0"/>
              </a:rPr>
              <a:t>Season 2</a:t>
            </a:r>
          </a:p>
        </p:txBody>
      </p:sp>
      <p:sp>
        <p:nvSpPr>
          <p:cNvPr id="2" name="Slide Number Placeholder 1">
            <a:extLst>
              <a:ext uri="{FF2B5EF4-FFF2-40B4-BE49-F238E27FC236}">
                <a16:creationId xmlns:a16="http://schemas.microsoft.com/office/drawing/2014/main" id="{5BA78C0C-F6FD-A0DE-4411-3A868C7BD15A}"/>
              </a:ext>
            </a:extLst>
          </p:cNvPr>
          <p:cNvSpPr>
            <a:spLocks noGrp="1"/>
          </p:cNvSpPr>
          <p:nvPr>
            <p:ph type="sldNum" sz="quarter" idx="12"/>
          </p:nvPr>
        </p:nvSpPr>
        <p:spPr/>
        <p:txBody>
          <a:bodyPr/>
          <a:lstStyle/>
          <a:p>
            <a:fld id="{5F6E19EC-C981-4348-A588-FAD292F64A47}" type="slidenum">
              <a:rPr lang="en-US" smtClean="0"/>
              <a:t>63</a:t>
            </a:fld>
            <a:endParaRPr lang="en-US"/>
          </a:p>
        </p:txBody>
      </p:sp>
    </p:spTree>
    <p:extLst>
      <p:ext uri="{BB962C8B-B14F-4D97-AF65-F5344CB8AC3E}">
        <p14:creationId xmlns:p14="http://schemas.microsoft.com/office/powerpoint/2010/main" val="21564528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0991C13-7136-4BF5-B319-048F18292FF9}"/>
              </a:ext>
            </a:extLst>
          </p:cNvPr>
          <p:cNvPicPr>
            <a:picLocks noChangeAspect="1"/>
          </p:cNvPicPr>
          <p:nvPr/>
        </p:nvPicPr>
        <p:blipFill>
          <a:blip r:embed="rId2"/>
          <a:stretch>
            <a:fillRect/>
          </a:stretch>
        </p:blipFill>
        <p:spPr>
          <a:xfrm>
            <a:off x="6302691" y="415177"/>
            <a:ext cx="5714286" cy="5714286"/>
          </a:xfrm>
          <a:prstGeom prst="rect">
            <a:avLst/>
          </a:prstGeom>
        </p:spPr>
      </p:pic>
      <p:pic>
        <p:nvPicPr>
          <p:cNvPr id="16" name="Picture 15">
            <a:extLst>
              <a:ext uri="{FF2B5EF4-FFF2-40B4-BE49-F238E27FC236}">
                <a16:creationId xmlns:a16="http://schemas.microsoft.com/office/drawing/2014/main" id="{020D975D-80A8-4486-A068-2DAF488A4E4A}"/>
              </a:ext>
            </a:extLst>
          </p:cNvPr>
          <p:cNvPicPr>
            <a:picLocks noChangeAspect="1"/>
          </p:cNvPicPr>
          <p:nvPr/>
        </p:nvPicPr>
        <p:blipFill>
          <a:blip r:embed="rId3"/>
          <a:stretch>
            <a:fillRect/>
          </a:stretch>
        </p:blipFill>
        <p:spPr>
          <a:xfrm>
            <a:off x="175023" y="415177"/>
            <a:ext cx="5714286" cy="5714286"/>
          </a:xfrm>
          <a:prstGeom prst="rect">
            <a:avLst/>
          </a:prstGeom>
        </p:spPr>
      </p:pic>
      <p:sp>
        <p:nvSpPr>
          <p:cNvPr id="13" name="TextBox 12">
            <a:extLst>
              <a:ext uri="{FF2B5EF4-FFF2-40B4-BE49-F238E27FC236}">
                <a16:creationId xmlns:a16="http://schemas.microsoft.com/office/drawing/2014/main" id="{3262CC8C-CAB9-4866-875B-C4642697D52B}"/>
              </a:ext>
            </a:extLst>
          </p:cNvPr>
          <p:cNvSpPr txBox="1"/>
          <p:nvPr/>
        </p:nvSpPr>
        <p:spPr>
          <a:xfrm>
            <a:off x="832230" y="728537"/>
            <a:ext cx="4033652" cy="523220"/>
          </a:xfrm>
          <a:prstGeom prst="rect">
            <a:avLst/>
          </a:prstGeom>
          <a:noFill/>
        </p:spPr>
        <p:txBody>
          <a:bodyPr wrap="square" rtlCol="0">
            <a:spAutoFit/>
          </a:bodyPr>
          <a:lstStyle/>
          <a:p>
            <a:r>
              <a:rPr lang="en-US" sz="2800" b="1" dirty="0">
                <a:solidFill>
                  <a:srgbClr val="4B2E83"/>
                </a:solidFill>
                <a:effectLst>
                  <a:outerShdw blurRad="38100" dist="38100" dir="2700000" algn="tl">
                    <a:srgbClr val="000000">
                      <a:alpha val="43137"/>
                    </a:srgbClr>
                  </a:outerShdw>
                </a:effectLst>
                <a:latin typeface="Lato" panose="020F0502020204030203" pitchFamily="34" charset="0"/>
              </a:rPr>
              <a:t>Season 1 GPD</a:t>
            </a:r>
          </a:p>
        </p:txBody>
      </p:sp>
      <p:sp>
        <p:nvSpPr>
          <p:cNvPr id="14" name="TextBox 13">
            <a:extLst>
              <a:ext uri="{FF2B5EF4-FFF2-40B4-BE49-F238E27FC236}">
                <a16:creationId xmlns:a16="http://schemas.microsoft.com/office/drawing/2014/main" id="{EC34430A-7164-438A-B9D5-DF51BD944A5C}"/>
              </a:ext>
            </a:extLst>
          </p:cNvPr>
          <p:cNvSpPr txBox="1"/>
          <p:nvPr/>
        </p:nvSpPr>
        <p:spPr>
          <a:xfrm>
            <a:off x="6957918" y="728537"/>
            <a:ext cx="4033652" cy="523220"/>
          </a:xfrm>
          <a:prstGeom prst="rect">
            <a:avLst/>
          </a:prstGeom>
          <a:noFill/>
        </p:spPr>
        <p:txBody>
          <a:bodyPr wrap="square" rtlCol="0">
            <a:spAutoFit/>
          </a:bodyPr>
          <a:lstStyle/>
          <a:p>
            <a:r>
              <a:rPr lang="en-US" sz="2800" b="1" dirty="0">
                <a:solidFill>
                  <a:srgbClr val="A60F2D"/>
                </a:solidFill>
                <a:effectLst>
                  <a:outerShdw blurRad="38100" dist="38100" dir="2700000" algn="tl">
                    <a:srgbClr val="000000">
                      <a:alpha val="43137"/>
                    </a:srgbClr>
                  </a:outerShdw>
                </a:effectLst>
                <a:latin typeface="Lato" panose="020F0502020204030203" pitchFamily="34" charset="0"/>
              </a:rPr>
              <a:t>Season 2 GPD</a:t>
            </a:r>
          </a:p>
        </p:txBody>
      </p:sp>
      <p:sp>
        <p:nvSpPr>
          <p:cNvPr id="2" name="Slide Number Placeholder 1">
            <a:extLst>
              <a:ext uri="{FF2B5EF4-FFF2-40B4-BE49-F238E27FC236}">
                <a16:creationId xmlns:a16="http://schemas.microsoft.com/office/drawing/2014/main" id="{9B393E50-429F-3E5F-D085-5B1048EFCDB3}"/>
              </a:ext>
            </a:extLst>
          </p:cNvPr>
          <p:cNvSpPr>
            <a:spLocks noGrp="1"/>
          </p:cNvSpPr>
          <p:nvPr>
            <p:ph type="sldNum" sz="quarter" idx="12"/>
          </p:nvPr>
        </p:nvSpPr>
        <p:spPr/>
        <p:txBody>
          <a:bodyPr/>
          <a:lstStyle/>
          <a:p>
            <a:fld id="{5F6E19EC-C981-4348-A588-FAD292F64A47}" type="slidenum">
              <a:rPr lang="en-US" smtClean="0"/>
              <a:t>64</a:t>
            </a:fld>
            <a:endParaRPr lang="en-US"/>
          </a:p>
        </p:txBody>
      </p:sp>
    </p:spTree>
    <p:extLst>
      <p:ext uri="{BB962C8B-B14F-4D97-AF65-F5344CB8AC3E}">
        <p14:creationId xmlns:p14="http://schemas.microsoft.com/office/powerpoint/2010/main" val="11584619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359F265-8A09-403D-9979-F1B2A8742107}"/>
              </a:ext>
            </a:extLst>
          </p:cNvPr>
          <p:cNvPicPr>
            <a:picLocks noGrp="1" noChangeAspect="1"/>
          </p:cNvPicPr>
          <p:nvPr>
            <p:ph idx="1"/>
          </p:nvPr>
        </p:nvPicPr>
        <p:blipFill>
          <a:blip r:embed="rId2"/>
          <a:stretch>
            <a:fillRect/>
          </a:stretch>
        </p:blipFill>
        <p:spPr>
          <a:xfrm>
            <a:off x="4515285" y="250875"/>
            <a:ext cx="7555299" cy="6356250"/>
          </a:xfrm>
        </p:spPr>
      </p:pic>
      <p:sp>
        <p:nvSpPr>
          <p:cNvPr id="6" name="Content Placeholder 2">
            <a:extLst>
              <a:ext uri="{FF2B5EF4-FFF2-40B4-BE49-F238E27FC236}">
                <a16:creationId xmlns:a16="http://schemas.microsoft.com/office/drawing/2014/main" id="{71C3BFC6-5432-43F6-9C68-1B92FC0A6A73}"/>
              </a:ext>
            </a:extLst>
          </p:cNvPr>
          <p:cNvSpPr txBox="1">
            <a:spLocks/>
          </p:cNvSpPr>
          <p:nvPr/>
        </p:nvSpPr>
        <p:spPr>
          <a:xfrm>
            <a:off x="121416" y="1825625"/>
            <a:ext cx="439386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Analytical annualization</a:t>
            </a:r>
          </a:p>
          <a:p>
            <a:r>
              <a:rPr lang="en-US" dirty="0"/>
              <a:t>Compute mixed curve from equivalent GEV</a:t>
            </a:r>
          </a:p>
        </p:txBody>
      </p:sp>
      <p:sp>
        <p:nvSpPr>
          <p:cNvPr id="2" name="Slide Number Placeholder 1">
            <a:extLst>
              <a:ext uri="{FF2B5EF4-FFF2-40B4-BE49-F238E27FC236}">
                <a16:creationId xmlns:a16="http://schemas.microsoft.com/office/drawing/2014/main" id="{8E60E93E-4423-D4A9-F90A-7D7C7DBF0EBF}"/>
              </a:ext>
            </a:extLst>
          </p:cNvPr>
          <p:cNvSpPr>
            <a:spLocks noGrp="1"/>
          </p:cNvSpPr>
          <p:nvPr>
            <p:ph type="sldNum" sz="quarter" idx="12"/>
          </p:nvPr>
        </p:nvSpPr>
        <p:spPr/>
        <p:txBody>
          <a:bodyPr/>
          <a:lstStyle/>
          <a:p>
            <a:fld id="{5F6E19EC-C981-4348-A588-FAD292F64A47}" type="slidenum">
              <a:rPr lang="en-US" smtClean="0"/>
              <a:t>65</a:t>
            </a:fld>
            <a:endParaRPr lang="en-US"/>
          </a:p>
        </p:txBody>
      </p:sp>
    </p:spTree>
    <p:extLst>
      <p:ext uri="{BB962C8B-B14F-4D97-AF65-F5344CB8AC3E}">
        <p14:creationId xmlns:p14="http://schemas.microsoft.com/office/powerpoint/2010/main" val="6274372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502128-7838-4F9C-A0DA-44BB80F9B4E6}"/>
              </a:ext>
            </a:extLst>
          </p:cNvPr>
          <p:cNvPicPr>
            <a:picLocks noChangeAspect="1"/>
          </p:cNvPicPr>
          <p:nvPr/>
        </p:nvPicPr>
        <p:blipFill>
          <a:blip r:embed="rId2"/>
          <a:stretch>
            <a:fillRect/>
          </a:stretch>
        </p:blipFill>
        <p:spPr>
          <a:xfrm>
            <a:off x="1698626" y="174863"/>
            <a:ext cx="10202018" cy="5905302"/>
          </a:xfrm>
          <a:prstGeom prst="rect">
            <a:avLst/>
          </a:prstGeom>
        </p:spPr>
      </p:pic>
      <p:sp>
        <p:nvSpPr>
          <p:cNvPr id="2" name="Slide Number Placeholder 1">
            <a:extLst>
              <a:ext uri="{FF2B5EF4-FFF2-40B4-BE49-F238E27FC236}">
                <a16:creationId xmlns:a16="http://schemas.microsoft.com/office/drawing/2014/main" id="{8F80E9C2-5B43-E3E2-CF28-A27CDEAEB1EC}"/>
              </a:ext>
            </a:extLst>
          </p:cNvPr>
          <p:cNvSpPr>
            <a:spLocks noGrp="1"/>
          </p:cNvSpPr>
          <p:nvPr>
            <p:ph type="sldNum" sz="quarter" idx="12"/>
          </p:nvPr>
        </p:nvSpPr>
        <p:spPr/>
        <p:txBody>
          <a:bodyPr/>
          <a:lstStyle/>
          <a:p>
            <a:fld id="{5F6E19EC-C981-4348-A588-FAD292F64A47}" type="slidenum">
              <a:rPr lang="en-US" smtClean="0"/>
              <a:t>66</a:t>
            </a:fld>
            <a:endParaRPr lang="en-US"/>
          </a:p>
        </p:txBody>
      </p:sp>
    </p:spTree>
    <p:extLst>
      <p:ext uri="{BB962C8B-B14F-4D97-AF65-F5344CB8AC3E}">
        <p14:creationId xmlns:p14="http://schemas.microsoft.com/office/powerpoint/2010/main" val="689008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3EB76-C95B-43F1-8EC4-EFB0949760FB}"/>
              </a:ext>
            </a:extLst>
          </p:cNvPr>
          <p:cNvSpPr>
            <a:spLocks noGrp="1"/>
          </p:cNvSpPr>
          <p:nvPr>
            <p:ph type="title"/>
          </p:nvPr>
        </p:nvSpPr>
        <p:spPr/>
        <p:txBody>
          <a:bodyPr/>
          <a:lstStyle/>
          <a:p>
            <a:r>
              <a:rPr lang="en-US" dirty="0"/>
              <a:t>Partial Duration Series</a:t>
            </a:r>
          </a:p>
        </p:txBody>
      </p:sp>
      <p:sp>
        <p:nvSpPr>
          <p:cNvPr id="3" name="Content Placeholder 2">
            <a:extLst>
              <a:ext uri="{FF2B5EF4-FFF2-40B4-BE49-F238E27FC236}">
                <a16:creationId xmlns:a16="http://schemas.microsoft.com/office/drawing/2014/main" id="{BF624695-B069-4ABD-9CE6-D6CD50249A6B}"/>
              </a:ext>
            </a:extLst>
          </p:cNvPr>
          <p:cNvSpPr>
            <a:spLocks noGrp="1"/>
          </p:cNvSpPr>
          <p:nvPr>
            <p:ph idx="1"/>
          </p:nvPr>
        </p:nvSpPr>
        <p:spPr/>
        <p:txBody>
          <a:bodyPr/>
          <a:lstStyle/>
          <a:p>
            <a:r>
              <a:rPr lang="en-US" dirty="0"/>
              <a:t>The collection of </a:t>
            </a:r>
            <a:r>
              <a:rPr lang="en-US" b="1" dirty="0"/>
              <a:t>independent peaks</a:t>
            </a:r>
            <a:r>
              <a:rPr lang="en-US" dirty="0"/>
              <a:t> over a sufficiently </a:t>
            </a:r>
            <a:r>
              <a:rPr lang="en-US" b="1" dirty="0"/>
              <a:t>high threshold</a:t>
            </a:r>
            <a:r>
              <a:rPr lang="en-US" dirty="0"/>
              <a:t> is called the </a:t>
            </a:r>
            <a:r>
              <a:rPr lang="en-US" i="1" dirty="0">
                <a:solidFill>
                  <a:srgbClr val="A60F2D"/>
                </a:solidFill>
              </a:rPr>
              <a:t>partial duration series (PDS)</a:t>
            </a:r>
          </a:p>
          <a:p>
            <a:r>
              <a:rPr lang="en-US" dirty="0"/>
              <a:t>Events can be different than </a:t>
            </a:r>
            <a:r>
              <a:rPr lang="en-US" dirty="0">
                <a:solidFill>
                  <a:srgbClr val="4B2E83"/>
                </a:solidFill>
              </a:rPr>
              <a:t>annual maximum series (AMS)</a:t>
            </a:r>
          </a:p>
        </p:txBody>
      </p:sp>
      <p:sp>
        <p:nvSpPr>
          <p:cNvPr id="6" name="Oval 5">
            <a:extLst>
              <a:ext uri="{FF2B5EF4-FFF2-40B4-BE49-F238E27FC236}">
                <a16:creationId xmlns:a16="http://schemas.microsoft.com/office/drawing/2014/main" id="{67BB48D4-674D-B938-A8ED-15CEBED7FA9E}"/>
              </a:ext>
            </a:extLst>
          </p:cNvPr>
          <p:cNvSpPr/>
          <p:nvPr/>
        </p:nvSpPr>
        <p:spPr>
          <a:xfrm>
            <a:off x="4495800" y="3429000"/>
            <a:ext cx="3200400" cy="3200400"/>
          </a:xfrm>
          <a:prstGeom prst="ellipse">
            <a:avLst/>
          </a:prstGeom>
          <a:solidFill>
            <a:srgbClr val="C00000">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2400" b="1" dirty="0">
                <a:solidFill>
                  <a:schemeClr val="tx1"/>
                </a:solidFill>
                <a:effectLst>
                  <a:outerShdw blurRad="38100" dist="38100" dir="2700000" algn="tl">
                    <a:srgbClr val="000000">
                      <a:alpha val="43137"/>
                    </a:srgbClr>
                  </a:outerShdw>
                </a:effectLst>
                <a:latin typeface="Lato" panose="020F0502020204030203" pitchFamily="34" charset="0"/>
              </a:rPr>
              <a:t>PDS</a:t>
            </a:r>
          </a:p>
        </p:txBody>
      </p:sp>
      <p:sp>
        <p:nvSpPr>
          <p:cNvPr id="7" name="Oval 6">
            <a:extLst>
              <a:ext uri="{FF2B5EF4-FFF2-40B4-BE49-F238E27FC236}">
                <a16:creationId xmlns:a16="http://schemas.microsoft.com/office/drawing/2014/main" id="{25B63ABB-C21C-19F1-7F38-89BA8E30620D}"/>
              </a:ext>
            </a:extLst>
          </p:cNvPr>
          <p:cNvSpPr/>
          <p:nvPr/>
        </p:nvSpPr>
        <p:spPr>
          <a:xfrm>
            <a:off x="6096000" y="4399756"/>
            <a:ext cx="1828800" cy="1828800"/>
          </a:xfrm>
          <a:prstGeom prst="ellipse">
            <a:avLst/>
          </a:prstGeom>
          <a:solidFill>
            <a:srgbClr val="4B2E83">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effectLst>
                  <a:outerShdw blurRad="38100" dist="38100" dir="2700000" algn="tl">
                    <a:srgbClr val="000000">
                      <a:alpha val="43137"/>
                    </a:srgbClr>
                  </a:outerShdw>
                </a:effectLst>
                <a:latin typeface="Lato" panose="020F0502020204030203" pitchFamily="34" charset="0"/>
              </a:rPr>
              <a:t>AMS</a:t>
            </a:r>
          </a:p>
        </p:txBody>
      </p:sp>
      <p:sp>
        <p:nvSpPr>
          <p:cNvPr id="8" name="TextBox 7">
            <a:extLst>
              <a:ext uri="{FF2B5EF4-FFF2-40B4-BE49-F238E27FC236}">
                <a16:creationId xmlns:a16="http://schemas.microsoft.com/office/drawing/2014/main" id="{8B1F5FB3-A8DE-4424-0485-DC2DA7896289}"/>
              </a:ext>
            </a:extLst>
          </p:cNvPr>
          <p:cNvSpPr txBox="1"/>
          <p:nvPr/>
        </p:nvSpPr>
        <p:spPr>
          <a:xfrm>
            <a:off x="220496" y="3816628"/>
            <a:ext cx="3631123" cy="400110"/>
          </a:xfrm>
          <a:prstGeom prst="rect">
            <a:avLst/>
          </a:prstGeom>
          <a:noFill/>
        </p:spPr>
        <p:txBody>
          <a:bodyPr wrap="none" rtlCol="0">
            <a:spAutoFit/>
          </a:bodyPr>
          <a:lstStyle/>
          <a:p>
            <a:pPr algn="r"/>
            <a:r>
              <a:rPr lang="en-US" sz="2000" b="1" dirty="0">
                <a:effectLst>
                  <a:outerShdw blurRad="38100" dist="38100" dir="2700000" algn="tl">
                    <a:srgbClr val="000000">
                      <a:alpha val="43137"/>
                    </a:srgbClr>
                  </a:outerShdw>
                </a:effectLst>
                <a:latin typeface="Lato" panose="020F0502020204030203" pitchFamily="34" charset="0"/>
              </a:rPr>
              <a:t>Secondary, tertiary, etc. peaks</a:t>
            </a:r>
          </a:p>
        </p:txBody>
      </p:sp>
      <p:sp>
        <p:nvSpPr>
          <p:cNvPr id="9" name="TextBox 8">
            <a:extLst>
              <a:ext uri="{FF2B5EF4-FFF2-40B4-BE49-F238E27FC236}">
                <a16:creationId xmlns:a16="http://schemas.microsoft.com/office/drawing/2014/main" id="{8AA2C0AF-3BE3-836C-9483-44C3548B5A87}"/>
              </a:ext>
            </a:extLst>
          </p:cNvPr>
          <p:cNvSpPr txBox="1"/>
          <p:nvPr/>
        </p:nvSpPr>
        <p:spPr>
          <a:xfrm>
            <a:off x="7924800" y="6028501"/>
            <a:ext cx="4179349" cy="400110"/>
          </a:xfrm>
          <a:prstGeom prst="rect">
            <a:avLst/>
          </a:prstGeom>
          <a:noFill/>
        </p:spPr>
        <p:txBody>
          <a:bodyPr wrap="square" rtlCol="0">
            <a:spAutoFit/>
          </a:bodyPr>
          <a:lstStyle/>
          <a:p>
            <a:r>
              <a:rPr lang="en-US" sz="2000" b="1" dirty="0">
                <a:effectLst>
                  <a:outerShdw blurRad="38100" dist="38100" dir="2700000" algn="tl">
                    <a:srgbClr val="000000">
                      <a:alpha val="43137"/>
                    </a:srgbClr>
                  </a:outerShdw>
                </a:effectLst>
                <a:latin typeface="Lato" panose="020F0502020204030203" pitchFamily="34" charset="0"/>
              </a:rPr>
              <a:t>Annual maxima less than threshold</a:t>
            </a:r>
          </a:p>
        </p:txBody>
      </p:sp>
      <p:cxnSp>
        <p:nvCxnSpPr>
          <p:cNvPr id="11" name="Straight Arrow Connector 10">
            <a:extLst>
              <a:ext uri="{FF2B5EF4-FFF2-40B4-BE49-F238E27FC236}">
                <a16:creationId xmlns:a16="http://schemas.microsoft.com/office/drawing/2014/main" id="{23D6525A-C705-0BB6-C425-9515ED1E10EE}"/>
              </a:ext>
            </a:extLst>
          </p:cNvPr>
          <p:cNvCxnSpPr>
            <a:cxnSpLocks/>
            <a:stCxn id="8" idx="2"/>
          </p:cNvCxnSpPr>
          <p:nvPr/>
        </p:nvCxnSpPr>
        <p:spPr>
          <a:xfrm>
            <a:off x="2036058" y="4216738"/>
            <a:ext cx="3193167" cy="633868"/>
          </a:xfrm>
          <a:prstGeom prst="straightConnector1">
            <a:avLst/>
          </a:prstGeom>
          <a:ln w="28575">
            <a:solidFill>
              <a:schemeClr val="tx1"/>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B3AABB4-39FB-286B-B2EF-BC60D07E65C9}"/>
              </a:ext>
            </a:extLst>
          </p:cNvPr>
          <p:cNvCxnSpPr>
            <a:cxnSpLocks/>
            <a:stCxn id="9" idx="0"/>
          </p:cNvCxnSpPr>
          <p:nvPr/>
        </p:nvCxnSpPr>
        <p:spPr>
          <a:xfrm flipH="1" flipV="1">
            <a:off x="7779544" y="5450681"/>
            <a:ext cx="2234931" cy="577820"/>
          </a:xfrm>
          <a:prstGeom prst="straightConnector1">
            <a:avLst/>
          </a:prstGeom>
          <a:ln w="28575">
            <a:solidFill>
              <a:schemeClr val="tx1"/>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B10975D-675F-82EC-CE33-95948F598751}"/>
              </a:ext>
            </a:extLst>
          </p:cNvPr>
          <p:cNvSpPr txBox="1"/>
          <p:nvPr/>
        </p:nvSpPr>
        <p:spPr>
          <a:xfrm>
            <a:off x="8114502" y="3895487"/>
            <a:ext cx="2537874" cy="400110"/>
          </a:xfrm>
          <a:prstGeom prst="rect">
            <a:avLst/>
          </a:prstGeom>
          <a:noFill/>
        </p:spPr>
        <p:txBody>
          <a:bodyPr wrap="none" rtlCol="0">
            <a:spAutoFit/>
          </a:bodyPr>
          <a:lstStyle/>
          <a:p>
            <a:r>
              <a:rPr lang="en-US" sz="2000" b="1" dirty="0">
                <a:effectLst>
                  <a:outerShdw blurRad="38100" dist="38100" dir="2700000" algn="tl">
                    <a:srgbClr val="000000">
                      <a:alpha val="43137"/>
                    </a:srgbClr>
                  </a:outerShdw>
                </a:effectLst>
                <a:latin typeface="Lato" panose="020F0502020204030203" pitchFamily="34" charset="0"/>
              </a:rPr>
              <a:t>Events in both series</a:t>
            </a:r>
          </a:p>
        </p:txBody>
      </p:sp>
      <p:cxnSp>
        <p:nvCxnSpPr>
          <p:cNvPr id="22" name="Straight Arrow Connector 21">
            <a:extLst>
              <a:ext uri="{FF2B5EF4-FFF2-40B4-BE49-F238E27FC236}">
                <a16:creationId xmlns:a16="http://schemas.microsoft.com/office/drawing/2014/main" id="{186C5CB4-B146-BF8B-2D68-E8D3CE3CD85B}"/>
              </a:ext>
            </a:extLst>
          </p:cNvPr>
          <p:cNvCxnSpPr>
            <a:cxnSpLocks/>
            <a:stCxn id="21" idx="2"/>
          </p:cNvCxnSpPr>
          <p:nvPr/>
        </p:nvCxnSpPr>
        <p:spPr>
          <a:xfrm flipH="1">
            <a:off x="6990321" y="4295597"/>
            <a:ext cx="2393118" cy="558482"/>
          </a:xfrm>
          <a:prstGeom prst="straightConnector1">
            <a:avLst/>
          </a:prstGeom>
          <a:ln w="28575">
            <a:solidFill>
              <a:schemeClr val="tx1"/>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E9763B7-1822-DB51-9840-059886C28191}"/>
              </a:ext>
            </a:extLst>
          </p:cNvPr>
          <p:cNvSpPr>
            <a:spLocks noGrp="1"/>
          </p:cNvSpPr>
          <p:nvPr>
            <p:ph type="sldNum" sz="quarter" idx="12"/>
          </p:nvPr>
        </p:nvSpPr>
        <p:spPr/>
        <p:txBody>
          <a:bodyPr/>
          <a:lstStyle/>
          <a:p>
            <a:fld id="{5F6E19EC-C981-4348-A588-FAD292F64A47}" type="slidenum">
              <a:rPr lang="en-US" smtClean="0"/>
              <a:t>7</a:t>
            </a:fld>
            <a:endParaRPr lang="en-US"/>
          </a:p>
        </p:txBody>
      </p:sp>
    </p:spTree>
    <p:extLst>
      <p:ext uri="{BB962C8B-B14F-4D97-AF65-F5344CB8AC3E}">
        <p14:creationId xmlns:p14="http://schemas.microsoft.com/office/powerpoint/2010/main" val="238939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45049-E0B0-4EF7-A98E-810433BA04D2}"/>
              </a:ext>
            </a:extLst>
          </p:cNvPr>
          <p:cNvSpPr>
            <a:spLocks noGrp="1"/>
          </p:cNvSpPr>
          <p:nvPr>
            <p:ph type="title"/>
          </p:nvPr>
        </p:nvSpPr>
        <p:spPr/>
        <p:txBody>
          <a:bodyPr/>
          <a:lstStyle/>
          <a:p>
            <a:r>
              <a:rPr lang="en-US" dirty="0"/>
              <a:t>Peaks Over Threshold</a:t>
            </a:r>
          </a:p>
        </p:txBody>
      </p:sp>
      <p:pic>
        <p:nvPicPr>
          <p:cNvPr id="4" name="Picture 3">
            <a:extLst>
              <a:ext uri="{FF2B5EF4-FFF2-40B4-BE49-F238E27FC236}">
                <a16:creationId xmlns:a16="http://schemas.microsoft.com/office/drawing/2014/main" id="{84880EFB-8FD4-44A4-A0A2-599F0EA77ED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88355" y="1337846"/>
            <a:ext cx="8284369" cy="5522913"/>
          </a:xfrm>
          <a:prstGeom prst="rect">
            <a:avLst/>
          </a:prstGeom>
        </p:spPr>
      </p:pic>
      <p:sp>
        <p:nvSpPr>
          <p:cNvPr id="3" name="TextBox 2">
            <a:extLst>
              <a:ext uri="{FF2B5EF4-FFF2-40B4-BE49-F238E27FC236}">
                <a16:creationId xmlns:a16="http://schemas.microsoft.com/office/drawing/2014/main" id="{C676C2FE-A518-EDC0-C489-34DA03D342DF}"/>
              </a:ext>
            </a:extLst>
          </p:cNvPr>
          <p:cNvSpPr txBox="1"/>
          <p:nvPr/>
        </p:nvSpPr>
        <p:spPr>
          <a:xfrm>
            <a:off x="10270857" y="5654259"/>
            <a:ext cx="1352022" cy="584775"/>
          </a:xfrm>
          <a:prstGeom prst="rect">
            <a:avLst/>
          </a:prstGeom>
          <a:noFill/>
        </p:spPr>
        <p:txBody>
          <a:bodyPr wrap="square" rtlCol="0">
            <a:spAutoFit/>
          </a:bodyPr>
          <a:lstStyle/>
          <a:p>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Threshold =</a:t>
            </a:r>
          </a:p>
          <a:p>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1,250 </a:t>
            </a:r>
            <a:r>
              <a:rPr lang="en-US" sz="1600" b="1" dirty="0" err="1">
                <a:solidFill>
                  <a:srgbClr val="A60F2D"/>
                </a:solidFill>
                <a:effectLst>
                  <a:outerShdw blurRad="38100" dist="38100" dir="2700000" algn="tl">
                    <a:srgbClr val="000000">
                      <a:alpha val="43137"/>
                    </a:srgbClr>
                  </a:outerShdw>
                </a:effectLst>
                <a:latin typeface="Lato" panose="020F0502020204030203" pitchFamily="34" charset="0"/>
              </a:rPr>
              <a:t>cfs</a:t>
            </a:r>
            <a:endParaRPr lang="en-US" sz="1600" b="1" dirty="0">
              <a:solidFill>
                <a:srgbClr val="A60F2D"/>
              </a:solidFill>
              <a:effectLst>
                <a:outerShdw blurRad="38100" dist="38100" dir="2700000" algn="tl">
                  <a:srgbClr val="000000">
                    <a:alpha val="43137"/>
                  </a:srgbClr>
                </a:outerShdw>
              </a:effectLst>
              <a:latin typeface="Lato" panose="020F0502020204030203" pitchFamily="34" charset="0"/>
            </a:endParaRPr>
          </a:p>
        </p:txBody>
      </p:sp>
      <p:sp>
        <p:nvSpPr>
          <p:cNvPr id="5" name="TextBox 4">
            <a:extLst>
              <a:ext uri="{FF2B5EF4-FFF2-40B4-BE49-F238E27FC236}">
                <a16:creationId xmlns:a16="http://schemas.microsoft.com/office/drawing/2014/main" id="{ED4F52E5-F6D8-1C04-53EB-F1D1425DD802}"/>
              </a:ext>
            </a:extLst>
          </p:cNvPr>
          <p:cNvSpPr txBox="1"/>
          <p:nvPr/>
        </p:nvSpPr>
        <p:spPr>
          <a:xfrm>
            <a:off x="2658001" y="1690688"/>
            <a:ext cx="2178318" cy="338554"/>
          </a:xfrm>
          <a:prstGeom prst="rect">
            <a:avLst/>
          </a:prstGeom>
          <a:noFill/>
        </p:spPr>
        <p:txBody>
          <a:bodyPr wrap="square" rtlCol="0">
            <a:spAutoFit/>
          </a:bodyPr>
          <a:lstStyle/>
          <a:p>
            <a:r>
              <a:rPr lang="en-US" sz="1600" b="1" dirty="0">
                <a:solidFill>
                  <a:srgbClr val="4B2E83"/>
                </a:solidFill>
                <a:effectLst>
                  <a:outerShdw blurRad="38100" dist="38100" dir="2700000" algn="tl">
                    <a:srgbClr val="000000">
                      <a:alpha val="43137"/>
                    </a:srgbClr>
                  </a:outerShdw>
                </a:effectLst>
                <a:latin typeface="Lato" panose="020F0502020204030203" pitchFamily="34" charset="0"/>
              </a:rPr>
              <a:t>AMS (87 events)</a:t>
            </a:r>
          </a:p>
        </p:txBody>
      </p:sp>
      <p:sp>
        <p:nvSpPr>
          <p:cNvPr id="6" name="TextBox 5">
            <a:extLst>
              <a:ext uri="{FF2B5EF4-FFF2-40B4-BE49-F238E27FC236}">
                <a16:creationId xmlns:a16="http://schemas.microsoft.com/office/drawing/2014/main" id="{66550E41-AC3C-12D4-CB72-D5FA4FB77926}"/>
              </a:ext>
            </a:extLst>
          </p:cNvPr>
          <p:cNvSpPr txBox="1"/>
          <p:nvPr/>
        </p:nvSpPr>
        <p:spPr>
          <a:xfrm>
            <a:off x="2658001" y="2029242"/>
            <a:ext cx="2178318" cy="338554"/>
          </a:xfrm>
          <a:prstGeom prst="rect">
            <a:avLst/>
          </a:prstGeom>
          <a:noFill/>
        </p:spPr>
        <p:txBody>
          <a:bodyPr wrap="square" rtlCol="0">
            <a:spAutoFit/>
          </a:bodyPr>
          <a:lstStyle/>
          <a:p>
            <a:r>
              <a:rPr lang="en-US" sz="1600" b="1" dirty="0">
                <a:solidFill>
                  <a:srgbClr val="A60F2D"/>
                </a:solidFill>
                <a:effectLst>
                  <a:outerShdw blurRad="38100" dist="38100" dir="2700000" algn="tl">
                    <a:srgbClr val="000000">
                      <a:alpha val="43137"/>
                    </a:srgbClr>
                  </a:outerShdw>
                </a:effectLst>
                <a:latin typeface="Lato" panose="020F0502020204030203" pitchFamily="34" charset="0"/>
              </a:rPr>
              <a:t>PDS (220 events)</a:t>
            </a:r>
          </a:p>
        </p:txBody>
      </p:sp>
      <p:sp>
        <p:nvSpPr>
          <p:cNvPr id="7" name="Oval 6">
            <a:extLst>
              <a:ext uri="{FF2B5EF4-FFF2-40B4-BE49-F238E27FC236}">
                <a16:creationId xmlns:a16="http://schemas.microsoft.com/office/drawing/2014/main" id="{1301DECC-BA2D-243E-5251-C34FD0E81A0B}"/>
              </a:ext>
            </a:extLst>
          </p:cNvPr>
          <p:cNvSpPr/>
          <p:nvPr/>
        </p:nvSpPr>
        <p:spPr>
          <a:xfrm>
            <a:off x="3407570" y="6000750"/>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EF19575-8688-5484-D079-97E623D2902E}"/>
              </a:ext>
            </a:extLst>
          </p:cNvPr>
          <p:cNvSpPr/>
          <p:nvPr/>
        </p:nvSpPr>
        <p:spPr>
          <a:xfrm>
            <a:off x="8360570" y="5956330"/>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5FCBD3-4A2B-BDD6-F462-39870DF592AC}"/>
              </a:ext>
            </a:extLst>
          </p:cNvPr>
          <p:cNvSpPr/>
          <p:nvPr/>
        </p:nvSpPr>
        <p:spPr>
          <a:xfrm>
            <a:off x="9091618" y="5980138"/>
            <a:ext cx="137160" cy="137160"/>
          </a:xfrm>
          <a:prstGeom prst="ellipse">
            <a:avLst/>
          </a:prstGeom>
          <a:noFill/>
          <a:ln w="38100">
            <a:solidFill>
              <a:srgbClr val="FFFF00"/>
            </a:solid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3CEADDF7-0B74-7A73-B2D1-382755BB0A16}"/>
              </a:ext>
            </a:extLst>
          </p:cNvPr>
          <p:cNvSpPr>
            <a:spLocks noGrp="1"/>
          </p:cNvSpPr>
          <p:nvPr>
            <p:ph type="sldNum" sz="quarter" idx="12"/>
          </p:nvPr>
        </p:nvSpPr>
        <p:spPr/>
        <p:txBody>
          <a:bodyPr/>
          <a:lstStyle/>
          <a:p>
            <a:fld id="{5F6E19EC-C981-4348-A588-FAD292F64A47}" type="slidenum">
              <a:rPr lang="en-US" smtClean="0"/>
              <a:t>8</a:t>
            </a:fld>
            <a:endParaRPr lang="en-US"/>
          </a:p>
        </p:txBody>
      </p:sp>
    </p:spTree>
    <p:extLst>
      <p:ext uri="{BB962C8B-B14F-4D97-AF65-F5344CB8AC3E}">
        <p14:creationId xmlns:p14="http://schemas.microsoft.com/office/powerpoint/2010/main" val="396037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38E20-4F7C-4BF9-ABE2-5F7F21AC2438}"/>
              </a:ext>
            </a:extLst>
          </p:cNvPr>
          <p:cNvSpPr>
            <a:spLocks noGrp="1"/>
          </p:cNvSpPr>
          <p:nvPr>
            <p:ph type="title"/>
          </p:nvPr>
        </p:nvSpPr>
        <p:spPr/>
        <p:txBody>
          <a:bodyPr/>
          <a:lstStyle/>
          <a:p>
            <a:r>
              <a:rPr lang="en-US" dirty="0"/>
              <a:t>Inference Assumptions</a:t>
            </a:r>
          </a:p>
        </p:txBody>
      </p:sp>
      <p:sp>
        <p:nvSpPr>
          <p:cNvPr id="3" name="Content Placeholder 2">
            <a:extLst>
              <a:ext uri="{FF2B5EF4-FFF2-40B4-BE49-F238E27FC236}">
                <a16:creationId xmlns:a16="http://schemas.microsoft.com/office/drawing/2014/main" id="{EBFE0C34-AA63-43C3-A4CA-AF4D97605142}"/>
              </a:ext>
            </a:extLst>
          </p:cNvPr>
          <p:cNvSpPr>
            <a:spLocks noGrp="1"/>
          </p:cNvSpPr>
          <p:nvPr>
            <p:ph idx="1"/>
          </p:nvPr>
        </p:nvSpPr>
        <p:spPr/>
        <p:txBody>
          <a:bodyPr/>
          <a:lstStyle/>
          <a:p>
            <a:r>
              <a:rPr lang="en-US" dirty="0"/>
              <a:t>Sample is representative of population</a:t>
            </a:r>
          </a:p>
          <a:p>
            <a:r>
              <a:rPr lang="en-US" dirty="0"/>
              <a:t>Sample values are independent</a:t>
            </a:r>
          </a:p>
          <a:p>
            <a:r>
              <a:rPr lang="en-US" dirty="0"/>
              <a:t>Sample values are identically-distributed</a:t>
            </a:r>
          </a:p>
        </p:txBody>
      </p:sp>
      <p:sp>
        <p:nvSpPr>
          <p:cNvPr id="4" name="TextBox 3">
            <a:extLst>
              <a:ext uri="{FF2B5EF4-FFF2-40B4-BE49-F238E27FC236}">
                <a16:creationId xmlns:a16="http://schemas.microsoft.com/office/drawing/2014/main" id="{8B11050D-45BA-46F9-801E-82BFE63383F2}"/>
              </a:ext>
            </a:extLst>
          </p:cNvPr>
          <p:cNvSpPr txBox="1"/>
          <p:nvPr/>
        </p:nvSpPr>
        <p:spPr>
          <a:xfrm>
            <a:off x="7693819" y="2491472"/>
            <a:ext cx="1128887" cy="646331"/>
          </a:xfrm>
          <a:prstGeom prst="rect">
            <a:avLst/>
          </a:prstGeom>
          <a:noFill/>
        </p:spPr>
        <p:txBody>
          <a:bodyPr wrap="square" rtlCol="0">
            <a:spAutoFit/>
          </a:bodyPr>
          <a:lstStyle/>
          <a:p>
            <a:pPr algn="ctr"/>
            <a:r>
              <a:rPr lang="en-US" sz="3600" b="1" dirty="0">
                <a:solidFill>
                  <a:srgbClr val="A60F2D"/>
                </a:solidFill>
                <a:effectLst>
                  <a:outerShdw blurRad="38100" dist="38100" dir="2700000" algn="tl">
                    <a:srgbClr val="000000">
                      <a:alpha val="43137"/>
                    </a:srgbClr>
                  </a:outerShdw>
                </a:effectLst>
                <a:latin typeface="Lato" panose="020F0502020204030203" pitchFamily="34" charset="0"/>
              </a:rPr>
              <a:t>I.I.D.</a:t>
            </a:r>
          </a:p>
        </p:txBody>
      </p:sp>
      <p:sp>
        <p:nvSpPr>
          <p:cNvPr id="5" name="Right Brace 4">
            <a:extLst>
              <a:ext uri="{FF2B5EF4-FFF2-40B4-BE49-F238E27FC236}">
                <a16:creationId xmlns:a16="http://schemas.microsoft.com/office/drawing/2014/main" id="{33C58E32-63C6-99F9-6EB8-74411695FA55}"/>
              </a:ext>
            </a:extLst>
          </p:cNvPr>
          <p:cNvSpPr/>
          <p:nvPr/>
        </p:nvSpPr>
        <p:spPr>
          <a:xfrm>
            <a:off x="7493794" y="2350294"/>
            <a:ext cx="200025" cy="928688"/>
          </a:xfrm>
          <a:prstGeom prst="rightBrace">
            <a:avLst/>
          </a:prstGeom>
          <a:ln w="38100">
            <a:solidFill>
              <a:srgbClr val="A60F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BD0A71A9-6C66-3387-BF61-3DCC92FB28CC}"/>
              </a:ext>
            </a:extLst>
          </p:cNvPr>
          <p:cNvSpPr>
            <a:spLocks noGrp="1"/>
          </p:cNvSpPr>
          <p:nvPr>
            <p:ph type="sldNum" sz="quarter" idx="12"/>
          </p:nvPr>
        </p:nvSpPr>
        <p:spPr/>
        <p:txBody>
          <a:bodyPr/>
          <a:lstStyle/>
          <a:p>
            <a:fld id="{5F6E19EC-C981-4348-A588-FAD292F64A47}" type="slidenum">
              <a:rPr lang="en-US" smtClean="0"/>
              <a:t>9</a:t>
            </a:fld>
            <a:endParaRPr lang="en-US"/>
          </a:p>
        </p:txBody>
      </p:sp>
    </p:spTree>
    <p:extLst>
      <p:ext uri="{BB962C8B-B14F-4D97-AF65-F5344CB8AC3E}">
        <p14:creationId xmlns:p14="http://schemas.microsoft.com/office/powerpoint/2010/main" val="3434436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5239</TotalTime>
  <Words>2720</Words>
  <Application>Microsoft Office PowerPoint</Application>
  <PresentationFormat>Widescreen</PresentationFormat>
  <Paragraphs>441</Paragraphs>
  <Slides>66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66</vt:i4>
      </vt:variant>
    </vt:vector>
  </HeadingPairs>
  <TitlesOfParts>
    <vt:vector size="71" baseType="lpstr">
      <vt:lpstr>Arial</vt:lpstr>
      <vt:lpstr>Calibri</vt:lpstr>
      <vt:lpstr>Cambria Math</vt:lpstr>
      <vt:lpstr>Lato</vt:lpstr>
      <vt:lpstr>Office Theme</vt:lpstr>
      <vt:lpstr>Partial Duration Series and Peaks Over Threshold</vt:lpstr>
      <vt:lpstr>Purpose</vt:lpstr>
      <vt:lpstr>Outline</vt:lpstr>
      <vt:lpstr>Peaks Over Threshold Approach</vt:lpstr>
      <vt:lpstr>Peaks Over Threshold</vt:lpstr>
      <vt:lpstr>Peaks Over Threshold</vt:lpstr>
      <vt:lpstr>Partial Duration Series</vt:lpstr>
      <vt:lpstr>Peaks Over Threshold</vt:lpstr>
      <vt:lpstr>Inference Assumptions</vt:lpstr>
      <vt:lpstr>Representative Sample</vt:lpstr>
      <vt:lpstr>Identical Distribution</vt:lpstr>
      <vt:lpstr>Independence</vt:lpstr>
      <vt:lpstr>Independence</vt:lpstr>
      <vt:lpstr>Filtering Peaks in HEC-SSP</vt:lpstr>
      <vt:lpstr>Filtering Peaks</vt:lpstr>
      <vt:lpstr>Filtering Peaks</vt:lpstr>
      <vt:lpstr>Choosing a Threshold</vt:lpstr>
      <vt:lpstr>PowerPoint Presentation</vt:lpstr>
      <vt:lpstr>PowerPoint Presentation</vt:lpstr>
      <vt:lpstr>PowerPoint Presentation</vt:lpstr>
      <vt:lpstr>Choosing a Threshold: Ideas</vt:lpstr>
      <vt:lpstr>Other Diagnostics: Pareto Shape Plot</vt:lpstr>
      <vt:lpstr>Other Diagnostics: Mean Excess Plot</vt:lpstr>
      <vt:lpstr>Result</vt:lpstr>
      <vt:lpstr>Models for Partial Duration Series</vt:lpstr>
      <vt:lpstr>Flood Frequency Guidance: Review</vt:lpstr>
      <vt:lpstr>Partial Duration Series Models</vt:lpstr>
      <vt:lpstr>Counts</vt:lpstr>
      <vt:lpstr>Counts</vt:lpstr>
      <vt:lpstr>Counts</vt:lpstr>
      <vt:lpstr>Counts</vt:lpstr>
      <vt:lpstr>Distribution of Values</vt:lpstr>
      <vt:lpstr>Distribution of Values</vt:lpstr>
      <vt:lpstr>Distribution of Values</vt:lpstr>
      <vt:lpstr>Interpreting the Distribution</vt:lpstr>
      <vt:lpstr>Computing AEP from PDS</vt:lpstr>
      <vt:lpstr>PowerPoint Presentation</vt:lpstr>
      <vt:lpstr>PowerPoint Presentation</vt:lpstr>
      <vt:lpstr>Annual Exceedance Probability</vt:lpstr>
      <vt:lpstr>Computing AEP from PDS</vt:lpstr>
      <vt:lpstr>Empirical Annualization</vt:lpstr>
      <vt:lpstr>Applying Empirical Annualization</vt:lpstr>
      <vt:lpstr>Analytical Annualization</vt:lpstr>
      <vt:lpstr>Applying Analytical Annualization</vt:lpstr>
      <vt:lpstr>Fit and Annualization Example</vt:lpstr>
      <vt:lpstr>PowerPoint Presentation</vt:lpstr>
      <vt:lpstr>PowerPoint Presentation</vt:lpstr>
      <vt:lpstr>Filtering for PDS</vt:lpstr>
      <vt:lpstr>PowerPoint Presentation</vt:lpstr>
      <vt:lpstr>PowerPoint Presentation</vt:lpstr>
      <vt:lpstr>PowerPoint Presentation</vt:lpstr>
      <vt:lpstr>PowerPoint Presentation</vt:lpstr>
      <vt:lpstr>Why PDS for Streamflow?</vt:lpstr>
      <vt:lpstr>Partial Duration Series Limitations</vt:lpstr>
      <vt:lpstr>PDS with Instantaneous Data</vt:lpstr>
      <vt:lpstr>Approximating Peaks</vt:lpstr>
      <vt:lpstr>Partial Duration Strengths</vt:lpstr>
      <vt:lpstr>The Future</vt:lpstr>
      <vt:lpstr>Questions?</vt:lpstr>
      <vt:lpstr>Mixed Populations</vt:lpstr>
      <vt:lpstr>Mixed Population</vt:lpstr>
      <vt:lpstr>Seasonal Analysis Example (Apple River)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408</cp:revision>
  <dcterms:created xsi:type="dcterms:W3CDTF">2022-03-09T16:42:08Z</dcterms:created>
  <dcterms:modified xsi:type="dcterms:W3CDTF">2024-04-23T13:59:49Z</dcterms:modified>
</cp:coreProperties>
</file>