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4"/>
  </p:notesMasterIdLst>
  <p:handoutMasterIdLst>
    <p:handoutMasterId r:id="rId55"/>
  </p:handoutMasterIdLst>
  <p:sldIdLst>
    <p:sldId id="257" r:id="rId2"/>
    <p:sldId id="486" r:id="rId3"/>
    <p:sldId id="324" r:id="rId4"/>
    <p:sldId id="325" r:id="rId5"/>
    <p:sldId id="487" r:id="rId6"/>
    <p:sldId id="326" r:id="rId7"/>
    <p:sldId id="327" r:id="rId8"/>
    <p:sldId id="488" r:id="rId9"/>
    <p:sldId id="389" r:id="rId10"/>
    <p:sldId id="387" r:id="rId11"/>
    <p:sldId id="391" r:id="rId12"/>
    <p:sldId id="392" r:id="rId13"/>
    <p:sldId id="390" r:id="rId14"/>
    <p:sldId id="393" r:id="rId15"/>
    <p:sldId id="489" r:id="rId16"/>
    <p:sldId id="490" r:id="rId17"/>
    <p:sldId id="491" r:id="rId18"/>
    <p:sldId id="398" r:id="rId19"/>
    <p:sldId id="399" r:id="rId20"/>
    <p:sldId id="400" r:id="rId21"/>
    <p:sldId id="401" r:id="rId22"/>
    <p:sldId id="402" r:id="rId23"/>
    <p:sldId id="403" r:id="rId24"/>
    <p:sldId id="404" r:id="rId25"/>
    <p:sldId id="405" r:id="rId26"/>
    <p:sldId id="406" r:id="rId27"/>
    <p:sldId id="492" r:id="rId28"/>
    <p:sldId id="493" r:id="rId29"/>
    <p:sldId id="339" r:id="rId30"/>
    <p:sldId id="394" r:id="rId31"/>
    <p:sldId id="445" r:id="rId32"/>
    <p:sldId id="395" r:id="rId33"/>
    <p:sldId id="494" r:id="rId34"/>
    <p:sldId id="495" r:id="rId35"/>
    <p:sldId id="496" r:id="rId36"/>
    <p:sldId id="497" r:id="rId37"/>
    <p:sldId id="498" r:id="rId38"/>
    <p:sldId id="499" r:id="rId39"/>
    <p:sldId id="500" r:id="rId40"/>
    <p:sldId id="501" r:id="rId41"/>
    <p:sldId id="502" r:id="rId42"/>
    <p:sldId id="503" r:id="rId43"/>
    <p:sldId id="436" r:id="rId44"/>
    <p:sldId id="504" r:id="rId45"/>
    <p:sldId id="505" r:id="rId46"/>
    <p:sldId id="506" r:id="rId47"/>
    <p:sldId id="440" r:id="rId48"/>
    <p:sldId id="507" r:id="rId49"/>
    <p:sldId id="508" r:id="rId50"/>
    <p:sldId id="509" r:id="rId51"/>
    <p:sldId id="510" r:id="rId52"/>
    <p:sldId id="511"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C7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94" autoAdjust="0"/>
    <p:restoredTop sz="78293" autoAdjust="0"/>
  </p:normalViewPr>
  <p:slideViewPr>
    <p:cSldViewPr snapToGrid="0">
      <p:cViewPr varScale="1">
        <p:scale>
          <a:sx n="124" d="100"/>
          <a:sy n="124" d="100"/>
        </p:scale>
        <p:origin x="1314" y="108"/>
      </p:cViewPr>
      <p:guideLst/>
    </p:cSldViewPr>
  </p:slideViewPr>
  <p:notesTextViewPr>
    <p:cViewPr>
      <p:scale>
        <a:sx n="1" d="1"/>
        <a:sy n="1" d="1"/>
      </p:scale>
      <p:origin x="0" y="0"/>
    </p:cViewPr>
  </p:notesTextViewPr>
  <p:notesViewPr>
    <p:cSldViewPr snapToGrid="0">
      <p:cViewPr varScale="1">
        <p:scale>
          <a:sx n="119" d="100"/>
          <a:sy n="119" d="100"/>
        </p:scale>
        <p:origin x="4986"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E3FC30-0E7D-4F30-AC43-898A84D43003}" type="slidenum">
              <a:rPr lang="en-US" smtClean="0"/>
              <a:t>‹#›</a:t>
            </a:fld>
            <a:endParaRPr lang="en-US"/>
          </a:p>
        </p:txBody>
      </p:sp>
      <p:sp>
        <p:nvSpPr>
          <p:cNvPr id="6" name="Date Placeholder 5"/>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D8ABA75-B72E-4A70-8772-C10368A2E5DC}" type="datetimeFigureOut">
              <a:rPr lang="en-US" smtClean="0"/>
              <a:t>4/22/2024</a:t>
            </a:fld>
            <a:endParaRPr lang="en-US"/>
          </a:p>
        </p:txBody>
      </p:sp>
    </p:spTree>
    <p:extLst>
      <p:ext uri="{BB962C8B-B14F-4D97-AF65-F5344CB8AC3E}">
        <p14:creationId xmlns:p14="http://schemas.microsoft.com/office/powerpoint/2010/main" val="104764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C611D1-9722-44C6-8088-855B00DCC640}" type="datetimeFigureOut">
              <a:rPr lang="en-US" smtClean="0"/>
              <a:t>4/22/2024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4DEE39-1A4E-4C68-AF4A-EB04AEB72F16}" type="slidenum">
              <a:rPr lang="en-US" smtClean="0"/>
              <a:t>‹#›</a:t>
            </a:fld>
            <a:endParaRPr lang="en-US"/>
          </a:p>
        </p:txBody>
      </p:sp>
    </p:spTree>
    <p:extLst>
      <p:ext uri="{BB962C8B-B14F-4D97-AF65-F5344CB8AC3E}">
        <p14:creationId xmlns:p14="http://schemas.microsoft.com/office/powerpoint/2010/main" val="267364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5"/>
          </p:nvPr>
        </p:nvSpPr>
        <p:spPr/>
        <p:txBody>
          <a:bodyPr/>
          <a:lstStyle/>
          <a:p>
            <a:fld id="{6C4DEE39-1A4E-4C68-AF4A-EB04AEB72F16}" type="slidenum">
              <a:rPr lang="en-US" smtClean="0"/>
              <a:t>1</a:t>
            </a:fld>
            <a:endParaRPr lang="en-US"/>
          </a:p>
        </p:txBody>
      </p:sp>
    </p:spTree>
    <p:extLst>
      <p:ext uri="{BB962C8B-B14F-4D97-AF65-F5344CB8AC3E}">
        <p14:creationId xmlns:p14="http://schemas.microsoft.com/office/powerpoint/2010/main" val="34951630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4C96741B-7819-49B8-9EA2-789E0B3D96BC}" type="slidenum">
              <a:rPr lang="en-US" altLang="en-US">
                <a:latin typeface="Times New Roman" panose="02020603050405020304" pitchFamily="18" charset="0"/>
              </a:rPr>
              <a:pPr/>
              <a:t>10</a:t>
            </a:fld>
            <a:endParaRPr lang="en-US" altLang="en-US">
              <a:latin typeface="Times New Roman" panose="02020603050405020304"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609600" y="4560888"/>
            <a:ext cx="6019800" cy="45069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dirty="0"/>
              <a:t>Here’s an example showing how multiple</a:t>
            </a:r>
            <a:r>
              <a:rPr lang="en-US" altLang="en-US" baseline="0" dirty="0"/>
              <a:t> gages along a river that passes through multiple states can be searched, selected, and downloaded all at once.  This is especially useful for regional frequency analyses.</a:t>
            </a:r>
            <a:endParaRPr lang="en-US" altLang="en-US" dirty="0"/>
          </a:p>
        </p:txBody>
      </p:sp>
    </p:spTree>
    <p:extLst>
      <p:ext uri="{BB962C8B-B14F-4D97-AF65-F5344CB8AC3E}">
        <p14:creationId xmlns:p14="http://schemas.microsoft.com/office/powerpoint/2010/main" val="34224902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165BAA04-9E1E-4F37-B8F3-C3BC39F13C83}" type="slidenum">
              <a:rPr lang="en-US" altLang="en-US">
                <a:latin typeface="Times New Roman" panose="02020603050405020304" pitchFamily="18" charset="0"/>
              </a:rPr>
              <a:pPr/>
              <a:t>11</a:t>
            </a:fld>
            <a:endParaRPr lang="en-US" altLang="en-US">
              <a:latin typeface="Times New Roman" panose="02020603050405020304" pitchFamily="18"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By default, when you start a new project in HEC-SSP a default map window (called Base Map) will open in the Main View window pane.  Having a background map is optional in HEC-SSP.  Not having a map does not prevent the user from importing and entering data, or performing an analysis and viewing results.  The map is mostly a visual aid of the study area.  Additionally, when you bring in gage data you can enter the map coordinates of the gage and it will show up on the map.  Once a gage is located on the map you can right click on it and get a pop up menu for editing the data, or graphing and tabulating the results.</a:t>
            </a:r>
          </a:p>
          <a:p>
            <a:pPr marL="171450" indent="-171450" eaLnBrk="1" hangingPunct="1">
              <a:buFont typeface="Arial" panose="020B0604020202020204" pitchFamily="34" charset="0"/>
              <a:buChar char="•"/>
            </a:pPr>
            <a:r>
              <a:rPr lang="en-US" altLang="en-US" dirty="0"/>
              <a:t>To add a map layer to the default map, go to the </a:t>
            </a:r>
            <a:r>
              <a:rPr lang="en-US" altLang="en-US" b="1" dirty="0"/>
              <a:t>Maps </a:t>
            </a:r>
            <a:r>
              <a:rPr lang="en-US" altLang="en-US" dirty="0"/>
              <a:t>menu and select </a:t>
            </a:r>
            <a:r>
              <a:rPr lang="en-US" altLang="en-US" b="1" dirty="0"/>
              <a:t>Add Map Layers</a:t>
            </a:r>
            <a:r>
              <a:rPr lang="en-US" altLang="en-US" dirty="0"/>
              <a:t>.  When this option is selected a file chooser window will appear allowing the user to select map layers to bring into the map.  The </a:t>
            </a:r>
            <a:r>
              <a:rPr lang="en-US" altLang="en-US" b="1" dirty="0"/>
              <a:t>Create Copy</a:t>
            </a:r>
            <a:r>
              <a:rPr lang="en-US" altLang="en-US" dirty="0"/>
              <a:t> option on the window will make a copy of the selected map and place it in the Maps subdirectory of the study. </a:t>
            </a:r>
          </a:p>
        </p:txBody>
      </p:sp>
    </p:spTree>
    <p:extLst>
      <p:ext uri="{BB962C8B-B14F-4D97-AF65-F5344CB8AC3E}">
        <p14:creationId xmlns:p14="http://schemas.microsoft.com/office/powerpoint/2010/main" val="2943122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789FB866-7B22-4AC9-A3C9-82B5AA1901BD}" type="slidenum">
              <a:rPr lang="en-US" altLang="en-US">
                <a:latin typeface="Times New Roman" panose="02020603050405020304" pitchFamily="18" charset="0"/>
              </a:rPr>
              <a:pPr/>
              <a:t>12</a:t>
            </a:fld>
            <a:endParaRPr lang="en-US" altLang="en-US">
              <a:latin typeface="Times New Roman" panose="02020603050405020304"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An example map is shown in the figure above.  This is an internet map from Open Street Maps.</a:t>
            </a:r>
          </a:p>
          <a:p>
            <a:pPr marL="171450" indent="-171450" eaLnBrk="1" hangingPunct="1">
              <a:buFont typeface="Arial" panose="020B0604020202020204" pitchFamily="34" charset="0"/>
              <a:buChar char="•"/>
            </a:pPr>
            <a:r>
              <a:rPr lang="en-US" altLang="en-US" dirty="0"/>
              <a:t>If more than one map layer is going to be used to make up a map, then it is up to the user to ensure that all map layers are in the same coordinate system.  HEC-SSP does not perform coordinate system projections, it will only display map layers that are in a consistent coordinate system.  Also, HEC-SSP can not always determine the coordinate system for all map layers entered.  However, under the </a:t>
            </a:r>
            <a:r>
              <a:rPr lang="en-US" altLang="en-US" b="1" dirty="0"/>
              <a:t>Maps</a:t>
            </a:r>
            <a:r>
              <a:rPr lang="en-US" altLang="en-US" dirty="0"/>
              <a:t> menu item is an option called </a:t>
            </a:r>
            <a:r>
              <a:rPr lang="en-US" altLang="en-US" b="1" dirty="0"/>
              <a:t>Default Map Properties</a:t>
            </a:r>
            <a:r>
              <a:rPr lang="en-US" altLang="en-US" dirty="0"/>
              <a:t>.  This menu option can be used to set the default coordinate system for the map layers displayed in HEC-SSP.  The user should set the default coordinate system first, then begin to bring in map layers to the study. </a:t>
            </a:r>
          </a:p>
          <a:p>
            <a:pPr marL="171450" indent="-171450" eaLnBrk="1" hangingPunct="1">
              <a:buFont typeface="Arial" panose="020B0604020202020204" pitchFamily="34" charset="0"/>
              <a:buChar char="•"/>
            </a:pPr>
            <a:endParaRPr lang="en-US" altLang="en-US" dirty="0"/>
          </a:p>
        </p:txBody>
      </p:sp>
    </p:spTree>
    <p:extLst>
      <p:ext uri="{BB962C8B-B14F-4D97-AF65-F5344CB8AC3E}">
        <p14:creationId xmlns:p14="http://schemas.microsoft.com/office/powerpoint/2010/main" val="1238215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99811C16-84CD-4D04-BD79-F860A4074A7C}" type="slidenum">
              <a:rPr lang="en-US" altLang="en-US">
                <a:latin typeface="Times New Roman" panose="02020603050405020304" pitchFamily="18" charset="0"/>
              </a:rPr>
              <a:pPr/>
              <a:t>13</a:t>
            </a:fld>
            <a:endParaRPr lang="en-US" altLang="en-US">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40907227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99811C16-84CD-4D04-BD79-F860A4074A7C}" type="slidenum">
              <a:rPr lang="en-US" altLang="en-US">
                <a:latin typeface="Times New Roman" panose="02020603050405020304" pitchFamily="18" charset="0"/>
              </a:rPr>
              <a:pPr/>
              <a:t>14</a:t>
            </a:fld>
            <a:endParaRPr lang="en-US" altLang="en-US">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1478569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99811C16-84CD-4D04-BD79-F860A4074A7C}" type="slidenum">
              <a:rPr lang="en-US" altLang="en-US">
                <a:latin typeface="Times New Roman" panose="02020603050405020304" pitchFamily="18" charset="0"/>
              </a:rPr>
              <a:pPr/>
              <a:t>15</a:t>
            </a:fld>
            <a:endParaRPr lang="en-US" altLang="en-US">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1753762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99811C16-84CD-4D04-BD79-F860A4074A7C}" type="slidenum">
              <a:rPr lang="en-US" altLang="en-US">
                <a:latin typeface="Times New Roman" panose="02020603050405020304" pitchFamily="18" charset="0"/>
              </a:rPr>
              <a:pPr/>
              <a:t>16</a:t>
            </a:fld>
            <a:endParaRPr lang="en-US" altLang="en-US">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2113292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99811C16-84CD-4D04-BD79-F860A4074A7C}" type="slidenum">
              <a:rPr lang="en-US" altLang="en-US">
                <a:latin typeface="Times New Roman" panose="02020603050405020304" pitchFamily="18" charset="0"/>
              </a:rPr>
              <a:pPr/>
              <a:t>17</a:t>
            </a:fld>
            <a:endParaRPr lang="en-US" altLang="en-US">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21885594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21360196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1070321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F1A794C-EDD0-4726-ADFE-7E3A15C33EE8}" type="slidenum">
              <a:rPr lang="en-US" altLang="en-US">
                <a:latin typeface="Times New Roman" panose="02020603050405020304" pitchFamily="18" charset="0"/>
              </a:rPr>
              <a:pPr/>
              <a:t>2</a:t>
            </a:fld>
            <a:endParaRPr lang="en-US" altLang="en-US">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3073144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18995398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33802997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17464362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28237452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18397396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21470440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8060596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Water Year: the 12-month period from October 1 to September 30.  The water year is designated by the calendar year in which it ends and which includes 9 of the 12 months.</a:t>
            </a:r>
          </a:p>
          <a:p>
            <a:pPr>
              <a:buFont typeface="Arial" pitchFamily="34" charset="0"/>
              <a:buChar char="•"/>
            </a:pPr>
            <a:r>
              <a:rPr lang="en-US" sz="1300" baseline="0" dirty="0"/>
              <a:t> Calendar Year: the 12-month period from January 1 to December 31.</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42476148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32604609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29</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34962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44D1A531-E484-44A2-BA7C-E5D6F8FF60AB}" type="slidenum">
              <a:rPr lang="en-US" altLang="en-US">
                <a:latin typeface="Times New Roman" panose="02020603050405020304" pitchFamily="18" charset="0"/>
              </a:rPr>
              <a:pPr/>
              <a:t>3</a:t>
            </a:fld>
            <a:endParaRPr lang="en-US" altLang="en-US">
              <a:latin typeface="Times New Roman" panose="02020603050405020304"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Over a period of many years, the Hydrologic Engineering Center has supported a variety of statistical packages that perform frequency analysis and other statistical computations.</a:t>
            </a:r>
          </a:p>
          <a:p>
            <a:pPr marL="171450" indent="-171450" eaLnBrk="1" hangingPunct="1">
              <a:buFont typeface="Arial" panose="020B0604020202020204" pitchFamily="34" charset="0"/>
              <a:buChar char="•"/>
            </a:pPr>
            <a:r>
              <a:rPr lang="en-US" altLang="en-US" dirty="0"/>
              <a:t>Historically, the programs that received the most use within the Corps of Engineers were HEC-FFA (Flood Frequency Analysis) and STATS (Statistical Analysis of Time Series Data).</a:t>
            </a:r>
          </a:p>
          <a:p>
            <a:pPr marL="628650" lvl="1" indent="-171450" eaLnBrk="1" hangingPunct="1">
              <a:buFont typeface="Arial" panose="020B0604020202020204" pitchFamily="34" charset="0"/>
              <a:buChar char="•"/>
            </a:pPr>
            <a:r>
              <a:rPr lang="en-US" altLang="en-US" dirty="0"/>
              <a:t>FFA incorporates Bulletin 17B procedures that have been adopted by the Corps for flow frequency analysis.</a:t>
            </a:r>
          </a:p>
          <a:p>
            <a:pPr marL="628650" lvl="1" indent="-171450" eaLnBrk="1" hangingPunct="1">
              <a:buFont typeface="Arial" panose="020B0604020202020204" pitchFamily="34" charset="0"/>
              <a:buChar char="•"/>
            </a:pPr>
            <a:r>
              <a:rPr lang="en-US" altLang="en-US" dirty="0"/>
              <a:t>The STATS software package is used for statistical analysis of time series data.  STATS can provide either analytical or graphical frequency analysis, specified by the user.  STATS has the capability of computing monthly and annual maximum, minimum and mean values along with flow-duration analysis.  </a:t>
            </a:r>
          </a:p>
          <a:p>
            <a:pPr marL="628650" lvl="1" indent="-171450" eaLnBrk="1" hangingPunct="1">
              <a:buFont typeface="Arial" panose="020B0604020202020204" pitchFamily="34" charset="0"/>
              <a:buChar char="•"/>
            </a:pPr>
            <a:r>
              <a:rPr lang="en-US" altLang="en-US" dirty="0"/>
              <a:t>Two other packages that used to receive a lot of use within the Corps of Engineers are REGFRQ (Regional Frequency Computation) and MLRP (Multiple Linear Regression Program).</a:t>
            </a:r>
          </a:p>
          <a:p>
            <a:pPr marL="628650" lvl="1" indent="-171450" eaLnBrk="1" hangingPunct="1">
              <a:buFont typeface="Arial" panose="020B0604020202020204" pitchFamily="34" charset="0"/>
              <a:buChar char="•"/>
            </a:pPr>
            <a:r>
              <a:rPr lang="en-US" altLang="en-US" dirty="0"/>
              <a:t>REGFRQ performs regional frequency analysis and MLRP is a multiple linear regression analysis tool. </a:t>
            </a:r>
          </a:p>
        </p:txBody>
      </p:sp>
    </p:spTree>
    <p:extLst>
      <p:ext uri="{BB962C8B-B14F-4D97-AF65-F5344CB8AC3E}">
        <p14:creationId xmlns:p14="http://schemas.microsoft.com/office/powerpoint/2010/main" val="2115080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30</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5939155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31</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7554353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32</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7060445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33</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212877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34</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26706360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35</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5913422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36</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Independence refers to the coincident of inflow magnitude and pool elevation at the beginning of the large flood event.</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An independent assumption means that the starting reservoir elevation/storage prior to a flood event is not a function of the magnitude of flood event.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dependent scenario would be where the reservoir starting elevation/storage is typically higher, or lower, as the magnitude of the flood event increases, or decreases.</a:t>
            </a:r>
          </a:p>
        </p:txBody>
      </p:sp>
    </p:spTree>
    <p:extLst>
      <p:ext uri="{BB962C8B-B14F-4D97-AF65-F5344CB8AC3E}">
        <p14:creationId xmlns:p14="http://schemas.microsoft.com/office/powerpoint/2010/main" val="27103667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ln/>
        </p:spPr>
      </p:sp>
      <p:sp>
        <p:nvSpPr>
          <p:cNvPr id="1064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A coincident frequency analysis can be performed on any data type, flow, stage, precipitation, wind, etc.  The coincident frequency analysis requires both duration and frequency curves.  These can be computed by existing analyses in the HEC-SSP study or they can be entered manually in the coincident frequency analysis.  </a:t>
            </a:r>
          </a:p>
          <a:p>
            <a:endParaRPr lang="en-US" altLang="en-US"/>
          </a:p>
          <a:p>
            <a:r>
              <a:rPr lang="en-US" altLang="en-US"/>
              <a:t>The Coincident Frequency Analysis is designed following guidelines in EM 1110-2-1415.  This analysis tool can be used to compute the exceedance frequency relationship for a variable that is a function of two other variables.  An example is illustrated above.  In this example, the stage at the damage site on the tributary, variable C, is a function of stream flow from the tributary, variable A, and the stage in the mainstem river, variable B. </a:t>
            </a:r>
          </a:p>
        </p:txBody>
      </p:sp>
      <p:sp>
        <p:nvSpPr>
          <p:cNvPr id="1065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64EC348F-3A45-4350-9944-60907969C6C6}" type="slidenum">
              <a:rPr lang="en-US" altLang="en-US">
                <a:latin typeface="Times New Roman" panose="02020603050405020304" pitchFamily="18" charset="0"/>
              </a:rPr>
              <a:pPr/>
              <a:t>37</a:t>
            </a:fld>
            <a:endParaRPr lang="en-US" altLang="en-US">
              <a:latin typeface="Times New Roman" panose="02020603050405020304" pitchFamily="18" charset="0"/>
            </a:endParaRPr>
          </a:p>
        </p:txBody>
      </p:sp>
    </p:spTree>
    <p:extLst>
      <p:ext uri="{BB962C8B-B14F-4D97-AF65-F5344CB8AC3E}">
        <p14:creationId xmlns:p14="http://schemas.microsoft.com/office/powerpoint/2010/main" val="2420291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38</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2643072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39</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574424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397426D6-3563-4704-ACA3-4B181179A3E9}" type="slidenum">
              <a:rPr lang="en-US" altLang="en-US">
                <a:latin typeface="Times New Roman" panose="02020603050405020304" pitchFamily="18" charset="0"/>
              </a:rPr>
              <a:pPr/>
              <a:t>4</a:t>
            </a:fld>
            <a:endParaRPr lang="en-US" altLang="en-US">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The goal of HEC-SSP is to ultimately combine all of the statistical analyses capabilities of HEC-FFA, STATS, REGFRQ and MLRP.</a:t>
            </a:r>
          </a:p>
          <a:p>
            <a:pPr marL="171450" indent="-171450" eaLnBrk="1" hangingPunct="1">
              <a:buFont typeface="Arial" panose="020B0604020202020204" pitchFamily="34" charset="0"/>
              <a:buChar char="•"/>
            </a:pPr>
            <a:r>
              <a:rPr lang="en-US" altLang="en-US" dirty="0"/>
              <a:t>New features and additional capabilities will be added in future releases. </a:t>
            </a:r>
          </a:p>
        </p:txBody>
      </p:sp>
    </p:spTree>
    <p:extLst>
      <p:ext uri="{BB962C8B-B14F-4D97-AF65-F5344CB8AC3E}">
        <p14:creationId xmlns:p14="http://schemas.microsoft.com/office/powerpoint/2010/main" val="13336388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40</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8440863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41</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25142877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42</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2984263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43</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63159536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44</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3684766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45</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0895591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46</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0302346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47</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738970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48</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59063622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49</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664257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397426D6-3563-4704-ACA3-4B181179A3E9}" type="slidenum">
              <a:rPr lang="en-US" altLang="en-US">
                <a:latin typeface="Times New Roman" panose="02020603050405020304" pitchFamily="18" charset="0"/>
              </a:rPr>
              <a:pPr/>
              <a:t>5</a:t>
            </a:fld>
            <a:endParaRPr lang="en-US" altLang="en-US">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53113786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50</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8582399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B9251E1B-4AAF-45A7-AFA9-29033811771F}" type="slidenum">
              <a:rPr lang="en-US" altLang="en-US">
                <a:latin typeface="Times New Roman" panose="02020603050405020304" pitchFamily="18" charset="0"/>
              </a:rPr>
              <a:pPr/>
              <a:t>51</a:t>
            </a:fld>
            <a:endParaRPr lang="en-US" altLang="en-US">
              <a:latin typeface="Times New Roman" panose="02020603050405020304"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49780569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F1A794C-EDD0-4726-ADFE-7E3A15C33EE8}" type="slidenum">
              <a:rPr lang="en-US" altLang="en-US">
                <a:latin typeface="Times New Roman" panose="02020603050405020304" pitchFamily="18" charset="0"/>
              </a:rPr>
              <a:pPr/>
              <a:t>52</a:t>
            </a:fld>
            <a:endParaRPr lang="en-US" altLang="en-US">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238461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B9251E1B-4AAF-45A7-AFA9-29033811771F}" type="slidenum">
              <a:rPr lang="en-US" altLang="en-US">
                <a:latin typeface="Times New Roman" panose="02020603050405020304" pitchFamily="18" charset="0"/>
              </a:rPr>
              <a:pPr/>
              <a:t>6</a:t>
            </a:fld>
            <a:endParaRPr lang="en-US" altLang="en-US">
              <a:latin typeface="Times New Roman" panose="02020603050405020304"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087656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E9E7CDA3-6205-4603-A167-794E3E628BCD}" type="slidenum">
              <a:rPr lang="en-US" altLang="en-US">
                <a:latin typeface="Times New Roman" panose="02020603050405020304" pitchFamily="18" charset="0"/>
              </a:rPr>
              <a:pPr/>
              <a:t>7</a:t>
            </a:fld>
            <a:endParaRPr lang="en-US" altLang="en-US">
              <a:latin typeface="Times New Roman" panose="02020603050405020304" pitchFamily="18"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eaLnBrk="1" hangingPunct="1">
              <a:buFont typeface="Arial" panose="020B0604020202020204" pitchFamily="34" charset="0"/>
              <a:buChar char="•"/>
            </a:pPr>
            <a:r>
              <a:rPr lang="en-US" altLang="en-US" dirty="0"/>
              <a:t>The upper right pane (which represents most of the window area) is the </a:t>
            </a:r>
            <a:r>
              <a:rPr lang="en-US" altLang="en-US" b="1" dirty="0"/>
              <a:t>Desktop Area</a:t>
            </a:r>
            <a:r>
              <a:rPr lang="en-US" altLang="en-US" dirty="0"/>
              <a:t>.  This area is used for displaying maps, data editors, and analysis windows.  </a:t>
            </a:r>
          </a:p>
          <a:p>
            <a:pPr marL="171450" indent="-171450" eaLnBrk="1" hangingPunct="1">
              <a:buFont typeface="Arial" panose="020B0604020202020204" pitchFamily="34" charset="0"/>
              <a:buChar char="•"/>
            </a:pPr>
            <a:endParaRPr lang="en-US" altLang="en-US" dirty="0"/>
          </a:p>
          <a:p>
            <a:pPr marL="171450" indent="-171450" eaLnBrk="1" hangingPunct="1">
              <a:buFont typeface="Arial" panose="020B0604020202020204" pitchFamily="34" charset="0"/>
              <a:buChar char="•"/>
            </a:pPr>
            <a:r>
              <a:rPr lang="en-US" altLang="en-US" dirty="0"/>
              <a:t>The upper left pane is called the </a:t>
            </a:r>
            <a:r>
              <a:rPr lang="en-US" altLang="en-US" b="1" dirty="0"/>
              <a:t>Study Explorer</a:t>
            </a:r>
            <a:r>
              <a:rPr lang="en-US" altLang="en-US" dirty="0"/>
              <a:t>.  The Study Explorer acts like an explorer tree into the study.  The top level of the tree is the study.  Below the study is an analyses branch, a data branch, and a map branch.  Under the analyses branch, the first level is the types of analysis in the current study.  Under each analysis type will be the current user-defined analyses for that type.  The data branch lists all of the available data sets that have been brought into the current study. The lower left pane, and associated tabs, also belongs to the study explorer.  This window is used to show additional information about items selected in the study explorer tree.  The tabs are used to switch to different views within the study explorer window.  The first tab, labeled Study, shows the explorer view of the study.  The second tab, labeled Maps, lists the available maps and map layers associated with each map.  The last tab, labeled Files, shows all of the files that make up the current study.</a:t>
            </a:r>
          </a:p>
          <a:p>
            <a:pPr marL="171450" indent="-171450" eaLnBrk="1" hangingPunct="1">
              <a:buFont typeface="Arial" panose="020B0604020202020204" pitchFamily="34" charset="0"/>
              <a:buChar char="•"/>
            </a:pPr>
            <a:endParaRPr lang="en-US" altLang="en-US" dirty="0"/>
          </a:p>
          <a:p>
            <a:pPr marL="171450" indent="-171450" eaLnBrk="1" hangingPunct="1">
              <a:buFont typeface="Arial" panose="020B0604020202020204" pitchFamily="34" charset="0"/>
              <a:buChar char="•"/>
            </a:pPr>
            <a:r>
              <a:rPr lang="en-US" altLang="en-US" dirty="0"/>
              <a:t>The</a:t>
            </a:r>
            <a:r>
              <a:rPr lang="en-US" altLang="en-US" b="1" dirty="0"/>
              <a:t> Message Window </a:t>
            </a:r>
            <a:r>
              <a:rPr lang="en-US" altLang="en-US" dirty="0"/>
              <a:t>is used to display messages from the software as to what it is doing. </a:t>
            </a:r>
          </a:p>
          <a:p>
            <a:pPr marL="171450" indent="-171450" eaLnBrk="1" hangingPunct="1">
              <a:buFont typeface="Arial" panose="020B0604020202020204" pitchFamily="34" charset="0"/>
              <a:buChar char="•"/>
            </a:pPr>
            <a:endParaRPr lang="en-US" altLang="en-US" dirty="0"/>
          </a:p>
          <a:p>
            <a:pPr marL="171450" indent="-171450" eaLnBrk="1" hangingPunct="1">
              <a:buFont typeface="Arial" panose="020B0604020202020204" pitchFamily="34" charset="0"/>
              <a:buChar char="•"/>
            </a:pPr>
            <a:r>
              <a:rPr lang="en-US" altLang="en-US" dirty="0"/>
              <a:t>The </a:t>
            </a:r>
            <a:r>
              <a:rPr lang="en-US" altLang="en-US" b="1" dirty="0"/>
              <a:t>Summary </a:t>
            </a:r>
            <a:r>
              <a:rPr lang="en-US" altLang="en-US" dirty="0"/>
              <a:t>is used to display summary information about the currently selected node within the Study Explorer.</a:t>
            </a:r>
          </a:p>
        </p:txBody>
      </p:sp>
    </p:spTree>
    <p:extLst>
      <p:ext uri="{BB962C8B-B14F-4D97-AF65-F5344CB8AC3E}">
        <p14:creationId xmlns:p14="http://schemas.microsoft.com/office/powerpoint/2010/main" val="952150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297695E-F817-460E-B507-683075C4B384}" type="slidenum">
              <a:rPr lang="en-US" altLang="en-US">
                <a:latin typeface="Times New Roman" panose="02020603050405020304" pitchFamily="18" charset="0"/>
              </a:rPr>
              <a:pPr/>
              <a:t>8</a:t>
            </a:fld>
            <a:endParaRPr lang="en-US" altLang="en-US">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705697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4C96741B-7819-49B8-9EA2-789E0B3D96BC}" type="slidenum">
              <a:rPr lang="en-US" altLang="en-US">
                <a:latin typeface="Times New Roman" panose="02020603050405020304" pitchFamily="18" charset="0"/>
              </a:rPr>
              <a:pPr/>
              <a:t>9</a:t>
            </a:fld>
            <a:endParaRPr lang="en-US" altLang="en-US">
              <a:latin typeface="Times New Roman" panose="02020603050405020304"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609600" y="4560888"/>
            <a:ext cx="6019800" cy="45069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en-US" altLang="en-US" dirty="0"/>
          </a:p>
        </p:txBody>
      </p:sp>
    </p:spTree>
    <p:extLst>
      <p:ext uri="{BB962C8B-B14F-4D97-AF65-F5344CB8AC3E}">
        <p14:creationId xmlns:p14="http://schemas.microsoft.com/office/powerpoint/2010/main" val="3604273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442AA24-C6CE-4B71-9A1A-C4408C7D5119}" type="datetime1">
              <a:rPr lang="en-US" smtClean="0"/>
              <a:t>4/22/2024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3771698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8ABCFE-6BCE-4117-A967-B4E601BAA79A}" type="datetime1">
              <a:rPr lang="en-US" smtClean="0"/>
              <a:t>4/22/2024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521928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FCB988-2A61-4B6D-A183-D3725D525781}" type="datetime1">
              <a:rPr lang="en-US" smtClean="0"/>
              <a:t>4/22/2024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3338741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7C5129-8D02-4C16-A183-9521B3B3F6C6}" type="datetime1">
              <a:rPr lang="en-US" smtClean="0"/>
              <a:t>4/22/2024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128118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B4DA50-A716-47AC-8906-F4AA78A9A241}" type="datetime1">
              <a:rPr lang="en-US" smtClean="0"/>
              <a:t>4/22/2024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3410861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FC7C6-4A49-4980-86AD-7E4C2ABA3416}" type="datetime1">
              <a:rPr lang="en-US" smtClean="0"/>
              <a:t>4/22/2024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1180738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B8FC535-AD6B-4D4F-84B2-563AC0AEB090}" type="datetime1">
              <a:rPr lang="en-US" smtClean="0"/>
              <a:t>4/22/2024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2490637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68A76B2-0E27-4A84-A574-D0679C3E8BBE}" type="datetime1">
              <a:rPr lang="en-US" smtClean="0"/>
              <a:t>4/22/2024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615656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02953B-374C-4230-8F0F-95220101F66D}" type="datetime1">
              <a:rPr lang="en-US" smtClean="0"/>
              <a:t>4/22/2024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2244578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790E8AE-EDF7-4B7F-BAB1-303FEE602A4C}" type="datetime1">
              <a:rPr lang="en-US" smtClean="0"/>
              <a:t>4/22/2024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2859957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6C72ABD-7E04-4F32-8D33-21C4028FB210}" type="datetime1">
              <a:rPr lang="en-US" smtClean="0"/>
              <a:t>4/22/2024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797181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A54911AD-181E-412C-99F8-3D9956771B8B}" type="datetime1">
              <a:rPr lang="en-US" smtClean="0"/>
              <a:pPr/>
              <a:t>4/22/2024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AC78B3EB-B036-42E3-BDC6-61164CFA6CF3}" type="slidenum">
              <a:rPr lang="en-US" smtClean="0"/>
              <a:pPr/>
              <a:t>‹#›</a:t>
            </a:fld>
            <a:endParaRPr lang="en-US"/>
          </a:p>
        </p:txBody>
      </p:sp>
    </p:spTree>
    <p:extLst>
      <p:ext uri="{BB962C8B-B14F-4D97-AF65-F5344CB8AC3E}">
        <p14:creationId xmlns:p14="http://schemas.microsoft.com/office/powerpoint/2010/main" val="14873655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hyperlink" Target="https://www.hec.usace.army.mil/confluence/sspdocs/sspexamples/latest/data-filtering-examples"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hec.usace.army.mil/confluence/sspdocs/sspexamples/latest/data-filtering-examples"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hec.usace.army.mil/confluence/sspdocs/sspexamples/latest/bulletin-17c-examples"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hyperlink" Target="https://www.hec.usace.army.mil/confluence/sspdocs/sspexamples/latest/general-frequency-analysis-examples"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hyperlink" Target="https://www.hec.usace.army.mil/confluence/sspdocs/sspexamples/latest/volume-frequency-analysis-examples" TargetMode="External"/><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hyperlink" Target="https://www.hec.usace.army.mil/confluence/sspdocs/sspexamples/latest/duration-analysis-examples"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3" Type="http://schemas.openxmlformats.org/officeDocument/2006/relationships/hyperlink" Target="https://www.hec.usace.army.mil/confluence/sspdocs/sspexamples/latest/curve-combination-analysis-examples"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3" Type="http://schemas.openxmlformats.org/officeDocument/2006/relationships/hyperlink" Target="https://www.hec.usace.army.mil/confluence/sspdocs/sspexamples/latest/coincident-frequency-analysis-examples"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hec.usace.army.mil/confluence/sspdocs/sspexamples/latest/mixed-population-analysis-examples"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hyperlink" Target="https://www.hec.usace.army.mil/confluence/sspdocs/sspexamples/latest/balanced-hydrograph-analysis-examples" TargetMode="External"/><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hec.usace.army.mil/confluence/sspdocs/sspexamples/latest/distribution-fitting-analysis-examples"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hec.usace.army.mil/confluence/sspdocs/sspexamples/latest/correlation-analysis-examples" TargetMode="External"/><Relationship Id="rId2" Type="http://schemas.openxmlformats.org/officeDocument/2006/relationships/notesSlide" Target="../notesSlides/notesSlide46.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4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8.xml"/><Relationship Id="rId1" Type="http://schemas.openxmlformats.org/officeDocument/2006/relationships/slideLayout" Target="../slideLayouts/slideLayout4.xml"/><Relationship Id="rId4" Type="http://schemas.openxmlformats.org/officeDocument/2006/relationships/hyperlink" Target="https://www.hec.usace.army.mil/confluence/sspdocs/sspexamples/latest/record-extension-analysis-examples"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hec.usace.army.mil/confluence/sspdocs/ssptutorialsguides/introduction-to-hec-ssp/task-1-create-a-new-hec-ssp-study-import-data-and-visualize-multiple-data-sets"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Introduction to HEC-SSP</a:t>
            </a:r>
          </a:p>
        </p:txBody>
      </p:sp>
      <p:sp>
        <p:nvSpPr>
          <p:cNvPr id="3" name="Subtitle 2"/>
          <p:cNvSpPr>
            <a:spLocks noGrp="1"/>
          </p:cNvSpPr>
          <p:nvPr>
            <p:ph type="subTitle" idx="1"/>
          </p:nvPr>
        </p:nvSpPr>
        <p:spPr>
          <a:xfrm>
            <a:off x="1524000" y="3602037"/>
            <a:ext cx="9144000" cy="2133599"/>
          </a:xfrm>
        </p:spPr>
        <p:txBody>
          <a:bodyPr>
            <a:normAutofit/>
          </a:bodyPr>
          <a:lstStyle/>
          <a:p>
            <a:endParaRPr lang="en-US" dirty="0"/>
          </a:p>
          <a:p>
            <a:r>
              <a:rPr lang="en-US" dirty="0"/>
              <a:t>Mike Bartles, P.E.</a:t>
            </a:r>
          </a:p>
          <a:p>
            <a:r>
              <a:rPr lang="en-US" dirty="0"/>
              <a:t>US Army Corps of Engineers</a:t>
            </a:r>
          </a:p>
          <a:p>
            <a:r>
              <a:rPr lang="en-US" dirty="0"/>
              <a:t>Hydrologic Engineering Center</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890" y="5632086"/>
            <a:ext cx="1371600" cy="1050550"/>
          </a:xfrm>
          <a:prstGeom prst="rect">
            <a:avLst/>
          </a:prstGeom>
        </p:spPr>
      </p:pic>
    </p:spTree>
    <p:extLst>
      <p:ext uri="{BB962C8B-B14F-4D97-AF65-F5344CB8AC3E}">
        <p14:creationId xmlns:p14="http://schemas.microsoft.com/office/powerpoint/2010/main" val="12625756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33E793-9C37-4A2E-AAB4-66D1544C12A3}"/>
              </a:ext>
            </a:extLst>
          </p:cNvPr>
          <p:cNvPicPr>
            <a:picLocks noChangeAspect="1"/>
          </p:cNvPicPr>
          <p:nvPr/>
        </p:nvPicPr>
        <p:blipFill>
          <a:blip r:embed="rId3"/>
          <a:stretch>
            <a:fillRect/>
          </a:stretch>
        </p:blipFill>
        <p:spPr>
          <a:xfrm>
            <a:off x="1802175" y="1524000"/>
            <a:ext cx="8587651" cy="4754880"/>
          </a:xfrm>
          <a:prstGeom prst="rect">
            <a:avLst/>
          </a:prstGeom>
        </p:spPr>
      </p:pic>
      <p:sp>
        <p:nvSpPr>
          <p:cNvPr id="142338" name="Rectangle 2"/>
          <p:cNvSpPr>
            <a:spLocks noGrp="1" noRot="1" noChangeArrowheads="1"/>
          </p:cNvSpPr>
          <p:nvPr>
            <p:ph type="title"/>
          </p:nvPr>
        </p:nvSpPr>
        <p:spPr/>
        <p:txBody>
          <a:bodyPr>
            <a:normAutofit/>
          </a:bodyPr>
          <a:lstStyle/>
          <a:p>
            <a:pPr eaLnBrk="1" hangingPunct="1">
              <a:defRPr/>
            </a:pPr>
            <a:r>
              <a:rPr lang="en-US" dirty="0"/>
              <a:t>Data Importer - Multiple State Searches</a:t>
            </a:r>
          </a:p>
        </p:txBody>
      </p:sp>
      <p:sp>
        <p:nvSpPr>
          <p:cNvPr id="5" name="Rectangle 4"/>
          <p:cNvSpPr/>
          <p:nvPr/>
        </p:nvSpPr>
        <p:spPr>
          <a:xfrm>
            <a:off x="2590800" y="3655926"/>
            <a:ext cx="6172200" cy="387414"/>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590800" y="4538682"/>
            <a:ext cx="6172200" cy="265176"/>
          </a:xfrm>
          <a:prstGeom prst="rect">
            <a:avLst/>
          </a:prstGeom>
          <a:solidFill>
            <a:schemeClr val="accent6">
              <a:alpha val="2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590800" y="5306240"/>
            <a:ext cx="6172200" cy="265176"/>
          </a:xfrm>
          <a:prstGeom prst="rect">
            <a:avLst/>
          </a:prstGeom>
          <a:solidFill>
            <a:srgbClr val="0070C0">
              <a:alpha val="25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991600" y="5956648"/>
            <a:ext cx="694948" cy="323088"/>
          </a:xfrm>
          <a:prstGeom prst="rect">
            <a:avLst/>
          </a:prstGeom>
          <a:solidFill>
            <a:schemeClr val="accent4">
              <a:alpha val="2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91A8192-57EA-46B4-B856-75886FF21162}"/>
              </a:ext>
            </a:extLst>
          </p:cNvPr>
          <p:cNvSpPr/>
          <p:nvPr/>
        </p:nvSpPr>
        <p:spPr>
          <a:xfrm>
            <a:off x="4953001" y="3404812"/>
            <a:ext cx="1828800" cy="252789"/>
          </a:xfrm>
          <a:prstGeom prst="rect">
            <a:avLst/>
          </a:prstGeom>
          <a:solidFill>
            <a:srgbClr val="00B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6">
            <a:extLst>
              <a:ext uri="{FF2B5EF4-FFF2-40B4-BE49-F238E27FC236}">
                <a16:creationId xmlns:a16="http://schemas.microsoft.com/office/drawing/2014/main" id="{58EFBC74-7AE5-DBDA-276D-FE68D44E517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extLst>
      <p:ext uri="{BB962C8B-B14F-4D97-AF65-F5344CB8AC3E}">
        <p14:creationId xmlns:p14="http://schemas.microsoft.com/office/powerpoint/2010/main" val="491110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rrowheads="1"/>
          </p:cNvSpPr>
          <p:nvPr>
            <p:ph type="title"/>
          </p:nvPr>
        </p:nvSpPr>
        <p:spPr/>
        <p:txBody>
          <a:bodyPr/>
          <a:lstStyle/>
          <a:p>
            <a:pPr eaLnBrk="1" hangingPunct="1">
              <a:defRPr/>
            </a:pPr>
            <a:r>
              <a:rPr lang="en-US"/>
              <a:t>Background Maps</a:t>
            </a:r>
          </a:p>
        </p:txBody>
      </p:sp>
      <p:sp>
        <p:nvSpPr>
          <p:cNvPr id="150531" name="Rectangle 3"/>
          <p:cNvSpPr>
            <a:spLocks noGrp="1" noChangeArrowheads="1"/>
          </p:cNvSpPr>
          <p:nvPr>
            <p:ph idx="1"/>
          </p:nvPr>
        </p:nvSpPr>
        <p:spPr/>
        <p:txBody>
          <a:bodyPr/>
          <a:lstStyle/>
          <a:p>
            <a:pPr eaLnBrk="1" hangingPunct="1">
              <a:defRPr/>
            </a:pPr>
            <a:r>
              <a:rPr lang="en-US" dirty="0">
                <a:latin typeface="Arial" charset="0"/>
              </a:rPr>
              <a:t>Background Maps are Optional</a:t>
            </a:r>
          </a:p>
          <a:p>
            <a:pPr eaLnBrk="1" hangingPunct="1">
              <a:defRPr/>
            </a:pPr>
            <a:r>
              <a:rPr lang="en-US" dirty="0">
                <a:latin typeface="Arial" charset="0"/>
              </a:rPr>
              <a:t>Types of Map Layers:</a:t>
            </a:r>
          </a:p>
          <a:p>
            <a:pPr lvl="1" eaLnBrk="1" hangingPunct="1">
              <a:defRPr/>
            </a:pPr>
            <a:r>
              <a:rPr lang="en-US" dirty="0">
                <a:latin typeface="Arial" charset="0"/>
              </a:rPr>
              <a:t>Internet Maps (Google, Bing, OSM), Shapefiles, </a:t>
            </a:r>
            <a:r>
              <a:rPr lang="en-US" dirty="0" err="1">
                <a:latin typeface="Arial" charset="0"/>
              </a:rPr>
              <a:t>rasters</a:t>
            </a:r>
            <a:r>
              <a:rPr lang="en-US" dirty="0">
                <a:latin typeface="Arial" charset="0"/>
              </a:rPr>
              <a:t>, Google Earth .</a:t>
            </a:r>
            <a:r>
              <a:rPr lang="en-US" dirty="0" err="1">
                <a:latin typeface="Arial" charset="0"/>
              </a:rPr>
              <a:t>kml</a:t>
            </a:r>
            <a:r>
              <a:rPr lang="en-US" dirty="0">
                <a:latin typeface="Arial" charset="0"/>
              </a:rPr>
              <a:t>, </a:t>
            </a:r>
            <a:r>
              <a:rPr lang="en-US" dirty="0" err="1">
                <a:latin typeface="Arial" charset="0"/>
              </a:rPr>
              <a:t>etc</a:t>
            </a:r>
            <a:endParaRPr lang="en-US" dirty="0">
              <a:latin typeface="Arial" charset="0"/>
            </a:endParaRPr>
          </a:p>
          <a:p>
            <a:pPr eaLnBrk="1" hangingPunct="1">
              <a:defRPr/>
            </a:pPr>
            <a:r>
              <a:rPr lang="en-US" dirty="0">
                <a:latin typeface="Arial" charset="0"/>
              </a:rPr>
              <a:t>Gage Locations displayed on top</a:t>
            </a:r>
          </a:p>
          <a:p>
            <a:pPr eaLnBrk="1" hangingPunct="1">
              <a:defRPr/>
            </a:pPr>
            <a:r>
              <a:rPr lang="en-US" dirty="0">
                <a:latin typeface="Arial" charset="0"/>
              </a:rPr>
              <a:t>Map is interactive for Editing Data and Viewing Results</a:t>
            </a:r>
          </a:p>
          <a:p>
            <a:pPr eaLnBrk="1" hangingPunct="1">
              <a:buFont typeface="Wingdings" panose="05000000000000000000" pitchFamily="2" charset="2"/>
              <a:buNone/>
              <a:defRPr/>
            </a:pPr>
            <a:endParaRPr lang="en-US" dirty="0">
              <a:latin typeface="Arial" charset="0"/>
            </a:endParaRPr>
          </a:p>
        </p:txBody>
      </p:sp>
      <p:sp>
        <p:nvSpPr>
          <p:cNvPr id="2" name="Slide Number Placeholder 6">
            <a:extLst>
              <a:ext uri="{FF2B5EF4-FFF2-40B4-BE49-F238E27FC236}">
                <a16:creationId xmlns:a16="http://schemas.microsoft.com/office/drawing/2014/main" id="{650EE5C1-0970-A0DF-4140-27977AC84A6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extLst>
      <p:ext uri="{BB962C8B-B14F-4D97-AF65-F5344CB8AC3E}">
        <p14:creationId xmlns:p14="http://schemas.microsoft.com/office/powerpoint/2010/main" val="2921917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rrowheads="1"/>
          </p:cNvSpPr>
          <p:nvPr>
            <p:ph type="title"/>
          </p:nvPr>
        </p:nvSpPr>
        <p:spPr/>
        <p:txBody>
          <a:bodyPr/>
          <a:lstStyle/>
          <a:p>
            <a:pPr eaLnBrk="1" hangingPunct="1">
              <a:defRPr/>
            </a:pPr>
            <a:r>
              <a:rPr lang="en-US"/>
              <a:t>Example Background Map</a:t>
            </a:r>
          </a:p>
        </p:txBody>
      </p:sp>
      <p:pic>
        <p:nvPicPr>
          <p:cNvPr id="5" name="Content Placeholder 4">
            <a:extLst>
              <a:ext uri="{FF2B5EF4-FFF2-40B4-BE49-F238E27FC236}">
                <a16:creationId xmlns:a16="http://schemas.microsoft.com/office/drawing/2014/main" id="{CECB57B4-9660-2F4C-2E9D-52D64895C24F}"/>
              </a:ext>
            </a:extLst>
          </p:cNvPr>
          <p:cNvPicPr>
            <a:picLocks noGrp="1" noChangeAspect="1"/>
          </p:cNvPicPr>
          <p:nvPr>
            <p:ph idx="1"/>
          </p:nvPr>
        </p:nvPicPr>
        <p:blipFill>
          <a:blip r:embed="rId3"/>
          <a:stretch>
            <a:fillRect/>
          </a:stretch>
        </p:blipFill>
        <p:spPr>
          <a:xfrm>
            <a:off x="2272995" y="1816432"/>
            <a:ext cx="7646010" cy="4676443"/>
          </a:xfrm>
          <a:prstGeom prst="rect">
            <a:avLst/>
          </a:prstGeom>
        </p:spPr>
      </p:pic>
      <p:sp>
        <p:nvSpPr>
          <p:cNvPr id="6" name="Slide Number Placeholder 6">
            <a:extLst>
              <a:ext uri="{FF2B5EF4-FFF2-40B4-BE49-F238E27FC236}">
                <a16:creationId xmlns:a16="http://schemas.microsoft.com/office/drawing/2014/main" id="{415F49CA-F50D-DF0B-3E64-43FD6937059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extLst>
      <p:ext uri="{BB962C8B-B14F-4D97-AF65-F5344CB8AC3E}">
        <p14:creationId xmlns:p14="http://schemas.microsoft.com/office/powerpoint/2010/main" val="25127209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p:txBody>
          <a:bodyPr/>
          <a:lstStyle/>
          <a:p>
            <a:pPr eaLnBrk="1" hangingPunct="1">
              <a:defRPr/>
            </a:pPr>
            <a:r>
              <a:rPr lang="en-US" dirty="0"/>
              <a:t>Data Visualization</a:t>
            </a:r>
          </a:p>
        </p:txBody>
      </p:sp>
      <p:pic>
        <p:nvPicPr>
          <p:cNvPr id="2" name="Picture 1"/>
          <p:cNvPicPr>
            <a:picLocks noChangeAspect="1"/>
          </p:cNvPicPr>
          <p:nvPr/>
        </p:nvPicPr>
        <p:blipFill>
          <a:blip r:embed="rId3"/>
          <a:stretch>
            <a:fillRect/>
          </a:stretch>
        </p:blipFill>
        <p:spPr>
          <a:xfrm>
            <a:off x="672789" y="1520282"/>
            <a:ext cx="5430793" cy="3564673"/>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6434254" y="2526448"/>
            <a:ext cx="4759712" cy="3966427"/>
          </a:xfrm>
          <a:prstGeom prst="rect">
            <a:avLst/>
          </a:prstGeom>
        </p:spPr>
      </p:pic>
      <p:sp>
        <p:nvSpPr>
          <p:cNvPr id="5" name="Slide Number Placeholder 6">
            <a:extLst>
              <a:ext uri="{FF2B5EF4-FFF2-40B4-BE49-F238E27FC236}">
                <a16:creationId xmlns:a16="http://schemas.microsoft.com/office/drawing/2014/main" id="{F65A2694-D02B-90A5-CD37-2AEBA31D99A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extLst>
      <p:ext uri="{BB962C8B-B14F-4D97-AF65-F5344CB8AC3E}">
        <p14:creationId xmlns:p14="http://schemas.microsoft.com/office/powerpoint/2010/main" val="1272628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p:txBody>
          <a:bodyPr/>
          <a:lstStyle/>
          <a:p>
            <a:pPr eaLnBrk="1" hangingPunct="1">
              <a:defRPr/>
            </a:pPr>
            <a:r>
              <a:rPr lang="en-US" dirty="0"/>
              <a:t>Data Visualization</a:t>
            </a:r>
          </a:p>
        </p:txBody>
      </p:sp>
      <p:pic>
        <p:nvPicPr>
          <p:cNvPr id="5" name="Picture 4"/>
          <p:cNvPicPr>
            <a:picLocks noChangeAspect="1"/>
          </p:cNvPicPr>
          <p:nvPr/>
        </p:nvPicPr>
        <p:blipFill>
          <a:blip r:embed="rId3"/>
          <a:stretch>
            <a:fillRect/>
          </a:stretch>
        </p:blipFill>
        <p:spPr>
          <a:xfrm>
            <a:off x="2980840" y="1585331"/>
            <a:ext cx="6230319" cy="5029200"/>
          </a:xfrm>
          <a:prstGeom prst="rect">
            <a:avLst/>
          </a:prstGeom>
        </p:spPr>
      </p:pic>
      <p:sp>
        <p:nvSpPr>
          <p:cNvPr id="6" name="TextBox 5"/>
          <p:cNvSpPr txBox="1"/>
          <p:nvPr/>
        </p:nvSpPr>
        <p:spPr>
          <a:xfrm>
            <a:off x="8001000" y="3261731"/>
            <a:ext cx="2174630" cy="923330"/>
          </a:xfrm>
          <a:prstGeom prst="rect">
            <a:avLst/>
          </a:prstGeom>
          <a:solidFill>
            <a:schemeClr val="bg1"/>
          </a:solidFill>
          <a:ln>
            <a:solidFill>
              <a:schemeClr val="tx1"/>
            </a:solidFill>
          </a:ln>
        </p:spPr>
        <p:txBody>
          <a:bodyPr wrap="square" rtlCol="0">
            <a:spAutoFit/>
          </a:bodyPr>
          <a:lstStyle/>
          <a:p>
            <a:pPr algn="ctr"/>
            <a:r>
              <a:rPr lang="en-US" b="1" dirty="0"/>
              <a:t>Clicking</a:t>
            </a:r>
            <a:r>
              <a:rPr lang="en-US" dirty="0"/>
              <a:t> on a </a:t>
            </a:r>
            <a:r>
              <a:rPr lang="en-US" b="1" dirty="0"/>
              <a:t>legend item </a:t>
            </a:r>
            <a:r>
              <a:rPr lang="en-US" dirty="0"/>
              <a:t>will </a:t>
            </a:r>
            <a:r>
              <a:rPr lang="en-US" b="1" dirty="0"/>
              <a:t>highlight</a:t>
            </a:r>
            <a:r>
              <a:rPr lang="en-US" dirty="0"/>
              <a:t> the </a:t>
            </a:r>
            <a:r>
              <a:rPr lang="en-US" b="1" dirty="0"/>
              <a:t>selected curve</a:t>
            </a:r>
          </a:p>
        </p:txBody>
      </p:sp>
      <p:sp>
        <p:nvSpPr>
          <p:cNvPr id="3" name="Slide Number Placeholder 6">
            <a:extLst>
              <a:ext uri="{FF2B5EF4-FFF2-40B4-BE49-F238E27FC236}">
                <a16:creationId xmlns:a16="http://schemas.microsoft.com/office/drawing/2014/main" id="{4778E13A-D857-54E0-20BF-99C9F0B5457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Tree>
    <p:extLst>
      <p:ext uri="{BB962C8B-B14F-4D97-AF65-F5344CB8AC3E}">
        <p14:creationId xmlns:p14="http://schemas.microsoft.com/office/powerpoint/2010/main" val="792620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p:txBody>
          <a:bodyPr/>
          <a:lstStyle/>
          <a:p>
            <a:pPr eaLnBrk="1" hangingPunct="1">
              <a:defRPr/>
            </a:pPr>
            <a:r>
              <a:rPr lang="en-US" dirty="0"/>
              <a:t>Data Visualization</a:t>
            </a:r>
          </a:p>
        </p:txBody>
      </p:sp>
      <p:pic>
        <p:nvPicPr>
          <p:cNvPr id="3" name="Content Placeholder 2">
            <a:extLst>
              <a:ext uri="{FF2B5EF4-FFF2-40B4-BE49-F238E27FC236}">
                <a16:creationId xmlns:a16="http://schemas.microsoft.com/office/drawing/2014/main" id="{9DA18A51-C943-1B4F-EF9B-9BB53DF7A9BB}"/>
              </a:ext>
            </a:extLst>
          </p:cNvPr>
          <p:cNvPicPr>
            <a:picLocks noGrp="1" noChangeAspect="1"/>
          </p:cNvPicPr>
          <p:nvPr>
            <p:ph idx="1"/>
          </p:nvPr>
        </p:nvPicPr>
        <p:blipFill>
          <a:blip r:embed="rId3"/>
          <a:stretch>
            <a:fillRect/>
          </a:stretch>
        </p:blipFill>
        <p:spPr>
          <a:xfrm>
            <a:off x="2984810" y="1462572"/>
            <a:ext cx="6222379" cy="5234869"/>
          </a:xfrm>
          <a:prstGeom prst="rect">
            <a:avLst/>
          </a:prstGeom>
        </p:spPr>
      </p:pic>
      <p:sp>
        <p:nvSpPr>
          <p:cNvPr id="5" name="Slide Number Placeholder 6">
            <a:extLst>
              <a:ext uri="{FF2B5EF4-FFF2-40B4-BE49-F238E27FC236}">
                <a16:creationId xmlns:a16="http://schemas.microsoft.com/office/drawing/2014/main" id="{EED7364F-E27B-418F-B916-FB5541DABA4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extLst>
      <p:ext uri="{BB962C8B-B14F-4D97-AF65-F5344CB8AC3E}">
        <p14:creationId xmlns:p14="http://schemas.microsoft.com/office/powerpoint/2010/main" val="3958710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p:txBody>
          <a:bodyPr/>
          <a:lstStyle/>
          <a:p>
            <a:pPr eaLnBrk="1" hangingPunct="1">
              <a:defRPr/>
            </a:pPr>
            <a:r>
              <a:rPr lang="en-US" dirty="0"/>
              <a:t>Data Visualization</a:t>
            </a:r>
          </a:p>
        </p:txBody>
      </p:sp>
      <p:pic>
        <p:nvPicPr>
          <p:cNvPr id="15" name="Picture 14">
            <a:extLst>
              <a:ext uri="{FF2B5EF4-FFF2-40B4-BE49-F238E27FC236}">
                <a16:creationId xmlns:a16="http://schemas.microsoft.com/office/drawing/2014/main" id="{5BA58887-D7DB-4831-A0C9-9E364D58C85D}"/>
              </a:ext>
            </a:extLst>
          </p:cNvPr>
          <p:cNvPicPr>
            <a:picLocks noChangeAspect="1"/>
          </p:cNvPicPr>
          <p:nvPr/>
        </p:nvPicPr>
        <p:blipFill>
          <a:blip r:embed="rId3"/>
          <a:stretch>
            <a:fillRect/>
          </a:stretch>
        </p:blipFill>
        <p:spPr>
          <a:xfrm>
            <a:off x="6158875" y="1690688"/>
            <a:ext cx="5108400" cy="4297680"/>
          </a:xfrm>
          <a:prstGeom prst="rect">
            <a:avLst/>
          </a:prstGeom>
        </p:spPr>
      </p:pic>
      <p:pic>
        <p:nvPicPr>
          <p:cNvPr id="16" name="Picture 15">
            <a:extLst>
              <a:ext uri="{FF2B5EF4-FFF2-40B4-BE49-F238E27FC236}">
                <a16:creationId xmlns:a16="http://schemas.microsoft.com/office/drawing/2014/main" id="{26702BB1-FFBB-4490-8795-E58E8AE86DB8}"/>
              </a:ext>
            </a:extLst>
          </p:cNvPr>
          <p:cNvPicPr>
            <a:picLocks noChangeAspect="1"/>
          </p:cNvPicPr>
          <p:nvPr/>
        </p:nvPicPr>
        <p:blipFill>
          <a:blip r:embed="rId4"/>
          <a:stretch>
            <a:fillRect/>
          </a:stretch>
        </p:blipFill>
        <p:spPr>
          <a:xfrm>
            <a:off x="882804" y="1690688"/>
            <a:ext cx="5108400" cy="4297680"/>
          </a:xfrm>
          <a:prstGeom prst="rect">
            <a:avLst/>
          </a:prstGeom>
        </p:spPr>
      </p:pic>
      <p:sp>
        <p:nvSpPr>
          <p:cNvPr id="14" name="TextBox 13">
            <a:extLst>
              <a:ext uri="{FF2B5EF4-FFF2-40B4-BE49-F238E27FC236}">
                <a16:creationId xmlns:a16="http://schemas.microsoft.com/office/drawing/2014/main" id="{A0FA6789-085C-41BF-8B50-6FEC595306C6}"/>
              </a:ext>
            </a:extLst>
          </p:cNvPr>
          <p:cNvSpPr txBox="1"/>
          <p:nvPr/>
        </p:nvSpPr>
        <p:spPr>
          <a:xfrm>
            <a:off x="6870263" y="5988368"/>
            <a:ext cx="3685624" cy="369332"/>
          </a:xfrm>
          <a:prstGeom prst="rect">
            <a:avLst/>
          </a:prstGeom>
          <a:solidFill>
            <a:srgbClr val="FFFFFF"/>
          </a:solidFill>
          <a:ln>
            <a:noFill/>
          </a:ln>
        </p:spPr>
        <p:txBody>
          <a:bodyPr wrap="none" rtlCol="0">
            <a:spAutoFit/>
          </a:bodyPr>
          <a:lstStyle/>
          <a:p>
            <a:pPr algn="ctr">
              <a:defRPr/>
            </a:pPr>
            <a:r>
              <a:rPr lang="en-US" kern="0" dirty="0">
                <a:solidFill>
                  <a:srgbClr val="000000"/>
                </a:solidFill>
              </a:rPr>
              <a:t>Annual Maximum Daily Average Flow</a:t>
            </a:r>
          </a:p>
        </p:txBody>
      </p:sp>
      <p:sp>
        <p:nvSpPr>
          <p:cNvPr id="17" name="TextBox 16">
            <a:extLst>
              <a:ext uri="{FF2B5EF4-FFF2-40B4-BE49-F238E27FC236}">
                <a16:creationId xmlns:a16="http://schemas.microsoft.com/office/drawing/2014/main" id="{0D7795DF-FB42-4133-BF3B-70458118ED39}"/>
              </a:ext>
            </a:extLst>
          </p:cNvPr>
          <p:cNvSpPr txBox="1"/>
          <p:nvPr/>
        </p:nvSpPr>
        <p:spPr>
          <a:xfrm>
            <a:off x="2436017" y="5988368"/>
            <a:ext cx="1967205" cy="369332"/>
          </a:xfrm>
          <a:prstGeom prst="rect">
            <a:avLst/>
          </a:prstGeom>
          <a:solidFill>
            <a:srgbClr val="FFFFFF"/>
          </a:solidFill>
          <a:ln>
            <a:noFill/>
          </a:ln>
        </p:spPr>
        <p:txBody>
          <a:bodyPr wrap="none" rtlCol="0">
            <a:spAutoFit/>
          </a:bodyPr>
          <a:lstStyle/>
          <a:p>
            <a:pPr algn="ctr">
              <a:defRPr/>
            </a:pPr>
            <a:r>
              <a:rPr lang="en-US" kern="0" dirty="0">
                <a:solidFill>
                  <a:srgbClr val="000000"/>
                </a:solidFill>
              </a:rPr>
              <a:t>Daily Average Flow</a:t>
            </a:r>
          </a:p>
        </p:txBody>
      </p:sp>
      <p:sp>
        <p:nvSpPr>
          <p:cNvPr id="3" name="Slide Number Placeholder 6">
            <a:extLst>
              <a:ext uri="{FF2B5EF4-FFF2-40B4-BE49-F238E27FC236}">
                <a16:creationId xmlns:a16="http://schemas.microsoft.com/office/drawing/2014/main" id="{79B96DE8-9CE7-DCFE-D954-B938FD6B581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3026114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p:txBody>
          <a:bodyPr/>
          <a:lstStyle/>
          <a:p>
            <a:pPr eaLnBrk="1" hangingPunct="1">
              <a:defRPr/>
            </a:pPr>
            <a:r>
              <a:rPr lang="en-US" dirty="0"/>
              <a:t>Data Filtering</a:t>
            </a:r>
          </a:p>
        </p:txBody>
      </p:sp>
      <p:sp>
        <p:nvSpPr>
          <p:cNvPr id="2" name="Content Placeholder 1">
            <a:extLst>
              <a:ext uri="{FF2B5EF4-FFF2-40B4-BE49-F238E27FC236}">
                <a16:creationId xmlns:a16="http://schemas.microsoft.com/office/drawing/2014/main" id="{9279D5B4-0017-9C60-155D-ED87A5C4CBBE}"/>
              </a:ext>
            </a:extLst>
          </p:cNvPr>
          <p:cNvSpPr>
            <a:spLocks noGrp="1"/>
          </p:cNvSpPr>
          <p:nvPr>
            <p:ph sz="half" idx="1"/>
          </p:nvPr>
        </p:nvSpPr>
        <p:spPr/>
        <p:txBody>
          <a:bodyPr/>
          <a:lstStyle/>
          <a:p>
            <a:pPr>
              <a:buFont typeface="Arial" panose="020B0604020202020204" pitchFamily="34" charset="0"/>
              <a:buChar char="•"/>
            </a:pPr>
            <a:r>
              <a:rPr lang="en-US" kern="0" dirty="0"/>
              <a:t>Filter data using:</a:t>
            </a:r>
          </a:p>
          <a:p>
            <a:pPr lvl="1">
              <a:buFont typeface="Arial" panose="020B0604020202020204" pitchFamily="34" charset="0"/>
              <a:buChar char="•"/>
            </a:pPr>
            <a:r>
              <a:rPr lang="en-US" kern="0" dirty="0"/>
              <a:t>Time Window</a:t>
            </a:r>
          </a:p>
          <a:p>
            <a:pPr lvl="1">
              <a:buFont typeface="Arial" panose="020B0604020202020204" pitchFamily="34" charset="0"/>
              <a:buChar char="•"/>
            </a:pPr>
            <a:r>
              <a:rPr lang="en-US" kern="0" dirty="0"/>
              <a:t>Season</a:t>
            </a:r>
          </a:p>
          <a:p>
            <a:pPr lvl="1">
              <a:buFont typeface="Arial" panose="020B0604020202020204" pitchFamily="34" charset="0"/>
              <a:buChar char="•"/>
            </a:pPr>
            <a:r>
              <a:rPr lang="en-US" kern="0" dirty="0"/>
              <a:t>Min/Max Threshold</a:t>
            </a:r>
          </a:p>
          <a:p>
            <a:pPr lvl="1">
              <a:buFont typeface="Arial" panose="020B0604020202020204" pitchFamily="34" charset="0"/>
              <a:buChar char="•"/>
            </a:pPr>
            <a:r>
              <a:rPr lang="en-US" kern="0" dirty="0"/>
              <a:t>n-day Duration</a:t>
            </a:r>
          </a:p>
          <a:p>
            <a:pPr lvl="1">
              <a:buFont typeface="Arial" panose="020B0604020202020204" pitchFamily="34" charset="0"/>
              <a:buChar char="•"/>
            </a:pPr>
            <a:r>
              <a:rPr lang="en-US" kern="0" dirty="0"/>
              <a:t>Annual Maxima</a:t>
            </a:r>
          </a:p>
          <a:p>
            <a:pPr lvl="1">
              <a:buFont typeface="Arial" panose="020B0604020202020204" pitchFamily="34" charset="0"/>
              <a:buChar char="•"/>
            </a:pPr>
            <a:r>
              <a:rPr lang="en-US" kern="0" dirty="0"/>
              <a:t>Peaks Over Threshold</a:t>
            </a:r>
          </a:p>
          <a:p>
            <a:pPr lvl="1">
              <a:buFont typeface="Arial" panose="020B0604020202020204" pitchFamily="34" charset="0"/>
              <a:buChar char="•"/>
            </a:pPr>
            <a:r>
              <a:rPr lang="en-US" kern="0" dirty="0"/>
              <a:t>Starting Pool Stage/</a:t>
            </a:r>
            <a:r>
              <a:rPr lang="en-US" kern="0" dirty="0" err="1"/>
              <a:t>Elev</a:t>
            </a:r>
            <a:endParaRPr lang="en-US" kern="0" dirty="0"/>
          </a:p>
          <a:p>
            <a:r>
              <a:rPr lang="en-US" sz="2800" dirty="0">
                <a:hlinkClick r:id="rId3"/>
              </a:rPr>
              <a:t>Data Filtering Examples</a:t>
            </a:r>
            <a:endParaRPr lang="en-US" kern="0" dirty="0"/>
          </a:p>
          <a:p>
            <a:endParaRPr lang="en-US" dirty="0"/>
          </a:p>
        </p:txBody>
      </p:sp>
      <p:pic>
        <p:nvPicPr>
          <p:cNvPr id="10" name="Picture 9">
            <a:extLst>
              <a:ext uri="{FF2B5EF4-FFF2-40B4-BE49-F238E27FC236}">
                <a16:creationId xmlns:a16="http://schemas.microsoft.com/office/drawing/2014/main" id="{48D73C4F-47DA-4BAA-A0A9-866C47AD9686}"/>
              </a:ext>
            </a:extLst>
          </p:cNvPr>
          <p:cNvPicPr>
            <a:picLocks noChangeAspect="1"/>
          </p:cNvPicPr>
          <p:nvPr/>
        </p:nvPicPr>
        <p:blipFill>
          <a:blip r:embed="rId4"/>
          <a:stretch>
            <a:fillRect/>
          </a:stretch>
        </p:blipFill>
        <p:spPr>
          <a:xfrm>
            <a:off x="6824411" y="808990"/>
            <a:ext cx="3572379" cy="2743200"/>
          </a:xfrm>
          <a:prstGeom prst="rect">
            <a:avLst/>
          </a:prstGeom>
          <a:ln>
            <a:solidFill>
              <a:schemeClr val="tx1"/>
            </a:solidFill>
          </a:ln>
        </p:spPr>
      </p:pic>
      <p:pic>
        <p:nvPicPr>
          <p:cNvPr id="11" name="Picture 10">
            <a:extLst>
              <a:ext uri="{FF2B5EF4-FFF2-40B4-BE49-F238E27FC236}">
                <a16:creationId xmlns:a16="http://schemas.microsoft.com/office/drawing/2014/main" id="{EB7DA0D0-4664-4F8D-9143-DEE6D1D2003F}"/>
              </a:ext>
            </a:extLst>
          </p:cNvPr>
          <p:cNvPicPr>
            <a:picLocks noChangeAspect="1"/>
          </p:cNvPicPr>
          <p:nvPr/>
        </p:nvPicPr>
        <p:blipFill rotWithShape="1">
          <a:blip r:embed="rId5"/>
          <a:srcRect l="105" r="843"/>
          <a:stretch/>
        </p:blipFill>
        <p:spPr>
          <a:xfrm>
            <a:off x="6824410" y="3613150"/>
            <a:ext cx="3572379" cy="2743200"/>
          </a:xfrm>
          <a:prstGeom prst="rect">
            <a:avLst/>
          </a:prstGeom>
          <a:ln>
            <a:solidFill>
              <a:schemeClr val="tx1"/>
            </a:solidFill>
          </a:ln>
        </p:spPr>
      </p:pic>
      <p:sp>
        <p:nvSpPr>
          <p:cNvPr id="12" name="TextBox 11">
            <a:extLst>
              <a:ext uri="{FF2B5EF4-FFF2-40B4-BE49-F238E27FC236}">
                <a16:creationId xmlns:a16="http://schemas.microsoft.com/office/drawing/2014/main" id="{DB80FB2D-377C-436A-940F-A3E2F6EF9961}"/>
              </a:ext>
            </a:extLst>
          </p:cNvPr>
          <p:cNvSpPr txBox="1"/>
          <p:nvPr/>
        </p:nvSpPr>
        <p:spPr>
          <a:xfrm>
            <a:off x="8815141" y="817854"/>
            <a:ext cx="1438664" cy="369332"/>
          </a:xfrm>
          <a:prstGeom prst="rect">
            <a:avLst/>
          </a:prstGeom>
          <a:noFill/>
        </p:spPr>
        <p:txBody>
          <a:bodyPr wrap="none" rtlCol="0">
            <a:spAutoFit/>
          </a:bodyPr>
          <a:lstStyle/>
          <a:p>
            <a:r>
              <a:rPr lang="en-US" b="1" dirty="0"/>
              <a:t>Original Data</a:t>
            </a:r>
          </a:p>
        </p:txBody>
      </p:sp>
      <p:sp>
        <p:nvSpPr>
          <p:cNvPr id="13" name="TextBox 12">
            <a:extLst>
              <a:ext uri="{FF2B5EF4-FFF2-40B4-BE49-F238E27FC236}">
                <a16:creationId xmlns:a16="http://schemas.microsoft.com/office/drawing/2014/main" id="{695DC74E-896C-4D2B-9A14-806C48CE85C1}"/>
              </a:ext>
            </a:extLst>
          </p:cNvPr>
          <p:cNvSpPr txBox="1"/>
          <p:nvPr/>
        </p:nvSpPr>
        <p:spPr>
          <a:xfrm>
            <a:off x="8806262" y="3622014"/>
            <a:ext cx="1415644" cy="369332"/>
          </a:xfrm>
          <a:prstGeom prst="rect">
            <a:avLst/>
          </a:prstGeom>
          <a:noFill/>
        </p:spPr>
        <p:txBody>
          <a:bodyPr wrap="none" rtlCol="0">
            <a:spAutoFit/>
          </a:bodyPr>
          <a:lstStyle/>
          <a:p>
            <a:r>
              <a:rPr lang="en-US" b="1" dirty="0"/>
              <a:t>Filtered Data</a:t>
            </a:r>
          </a:p>
        </p:txBody>
      </p:sp>
      <p:sp>
        <p:nvSpPr>
          <p:cNvPr id="4" name="Slide Number Placeholder 6">
            <a:extLst>
              <a:ext uri="{FF2B5EF4-FFF2-40B4-BE49-F238E27FC236}">
                <a16:creationId xmlns:a16="http://schemas.microsoft.com/office/drawing/2014/main" id="{46AD6274-E6A3-194E-2D90-2A2767FD629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spTree>
    <p:extLst>
      <p:ext uri="{BB962C8B-B14F-4D97-AF65-F5344CB8AC3E}">
        <p14:creationId xmlns:p14="http://schemas.microsoft.com/office/powerpoint/2010/main" val="874299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Storage System (DSS)</a:t>
            </a:r>
            <a:endParaRPr lang="en-US" b="0" dirty="0"/>
          </a:p>
        </p:txBody>
      </p:sp>
      <p:sp>
        <p:nvSpPr>
          <p:cNvPr id="2" name="Content Placeholder 1">
            <a:extLst>
              <a:ext uri="{FF2B5EF4-FFF2-40B4-BE49-F238E27FC236}">
                <a16:creationId xmlns:a16="http://schemas.microsoft.com/office/drawing/2014/main" id="{A2D0F9C4-4BAC-97B3-9FC9-7ECCC4FCCC5A}"/>
              </a:ext>
            </a:extLst>
          </p:cNvPr>
          <p:cNvSpPr>
            <a:spLocks noGrp="1"/>
          </p:cNvSpPr>
          <p:nvPr>
            <p:ph idx="1"/>
          </p:nvPr>
        </p:nvSpPr>
        <p:spPr/>
        <p:txBody>
          <a:bodyPr/>
          <a:lstStyle/>
          <a:p>
            <a:pPr eaLnBrk="1" hangingPunct="1">
              <a:lnSpc>
                <a:spcPct val="90000"/>
              </a:lnSpc>
              <a:defRPr/>
            </a:pPr>
            <a:r>
              <a:rPr lang="en-US" sz="2400" dirty="0"/>
              <a:t>Data is stored within the file in “</a:t>
            </a:r>
            <a:r>
              <a:rPr lang="en-US" sz="2400" i="1" dirty="0"/>
              <a:t>blocks</a:t>
            </a:r>
            <a:r>
              <a:rPr lang="en-US" sz="2400" dirty="0"/>
              <a:t>”, for example:</a:t>
            </a:r>
          </a:p>
          <a:p>
            <a:pPr lvl="1" eaLnBrk="1" hangingPunct="1">
              <a:lnSpc>
                <a:spcPct val="90000"/>
              </a:lnSpc>
              <a:defRPr/>
            </a:pPr>
            <a:r>
              <a:rPr lang="en-US" sz="2000" dirty="0"/>
              <a:t>Time Series (hourly data stored in months)</a:t>
            </a:r>
          </a:p>
          <a:p>
            <a:pPr lvl="1" eaLnBrk="1" hangingPunct="1">
              <a:lnSpc>
                <a:spcPct val="90000"/>
              </a:lnSpc>
              <a:defRPr/>
            </a:pPr>
            <a:r>
              <a:rPr lang="en-US" sz="2000" dirty="0"/>
              <a:t>Paired Data (flow vs stage curve w/ single stage axis and multiple flow axes)</a:t>
            </a:r>
          </a:p>
          <a:p>
            <a:pPr lvl="1" eaLnBrk="1" hangingPunct="1">
              <a:lnSpc>
                <a:spcPct val="90000"/>
              </a:lnSpc>
              <a:defRPr/>
            </a:pPr>
            <a:r>
              <a:rPr lang="en-US" sz="2000" dirty="0"/>
              <a:t>Gridded (single radar scan)</a:t>
            </a:r>
          </a:p>
          <a:p>
            <a:pPr eaLnBrk="1" hangingPunct="1">
              <a:lnSpc>
                <a:spcPct val="90000"/>
              </a:lnSpc>
              <a:defRPr/>
            </a:pPr>
            <a:r>
              <a:rPr lang="en-US" sz="2400" dirty="0"/>
              <a:t>Multiple blocks may make up a single “</a:t>
            </a:r>
            <a:r>
              <a:rPr lang="en-US" sz="2400" i="1" dirty="0"/>
              <a:t>data set</a:t>
            </a:r>
            <a:r>
              <a:rPr lang="en-US" sz="2400" dirty="0"/>
              <a:t>”, e.g., 50 years of hourly data is one data set</a:t>
            </a:r>
          </a:p>
          <a:p>
            <a:pPr eaLnBrk="1" hangingPunct="1">
              <a:lnSpc>
                <a:spcPct val="90000"/>
              </a:lnSpc>
              <a:defRPr/>
            </a:pPr>
            <a:r>
              <a:rPr lang="en-US" sz="2400" dirty="0"/>
              <a:t>Each block is called a “</a:t>
            </a:r>
            <a:r>
              <a:rPr lang="en-US" sz="2400" i="1" dirty="0"/>
              <a:t>record</a:t>
            </a:r>
            <a:r>
              <a:rPr lang="en-US" sz="2400" dirty="0"/>
              <a:t>”</a:t>
            </a:r>
          </a:p>
          <a:p>
            <a:pPr eaLnBrk="1" hangingPunct="1">
              <a:lnSpc>
                <a:spcPct val="90000"/>
              </a:lnSpc>
              <a:defRPr/>
            </a:pPr>
            <a:r>
              <a:rPr lang="en-US" sz="2400" dirty="0"/>
              <a:t>A HEC-DSS file can have many records</a:t>
            </a:r>
          </a:p>
          <a:p>
            <a:pPr eaLnBrk="1" hangingPunct="1">
              <a:lnSpc>
                <a:spcPct val="90000"/>
              </a:lnSpc>
              <a:defRPr/>
            </a:pPr>
            <a:r>
              <a:rPr lang="en-US" sz="2400" dirty="0"/>
              <a:t>Name of a record is called a “</a:t>
            </a:r>
            <a:r>
              <a:rPr lang="en-US" sz="2400" i="1" dirty="0"/>
              <a:t>pathname” </a:t>
            </a:r>
            <a:endParaRPr lang="en-US" sz="2400" dirty="0"/>
          </a:p>
          <a:p>
            <a:pPr eaLnBrk="1" hangingPunct="1">
              <a:lnSpc>
                <a:spcPct val="90000"/>
              </a:lnSpc>
              <a:defRPr/>
            </a:pPr>
            <a:r>
              <a:rPr lang="en-US" sz="2400" dirty="0"/>
              <a:t>Each pathname within a file must be unique</a:t>
            </a:r>
          </a:p>
          <a:p>
            <a:endParaRPr lang="en-US" dirty="0"/>
          </a:p>
        </p:txBody>
      </p:sp>
      <p:sp>
        <p:nvSpPr>
          <p:cNvPr id="3" name="Slide Number Placeholder 6">
            <a:extLst>
              <a:ext uri="{FF2B5EF4-FFF2-40B4-BE49-F238E27FC236}">
                <a16:creationId xmlns:a16="http://schemas.microsoft.com/office/drawing/2014/main" id="{F46C113B-5EC7-3F84-9671-ACB29E482C1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spTree>
    <p:extLst>
      <p:ext uri="{BB962C8B-B14F-4D97-AF65-F5344CB8AC3E}">
        <p14:creationId xmlns:p14="http://schemas.microsoft.com/office/powerpoint/2010/main" val="3071500270"/>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DSS - Time Series Data | Pathnames</a:t>
            </a:r>
            <a:endParaRPr lang="en-US" b="0" dirty="0"/>
          </a:p>
        </p:txBody>
      </p:sp>
      <p:sp>
        <p:nvSpPr>
          <p:cNvPr id="2" name="Content Placeholder 1">
            <a:extLst>
              <a:ext uri="{FF2B5EF4-FFF2-40B4-BE49-F238E27FC236}">
                <a16:creationId xmlns:a16="http://schemas.microsoft.com/office/drawing/2014/main" id="{30E2D3B7-36EA-8E25-AEC2-8CA553D5D637}"/>
              </a:ext>
            </a:extLst>
          </p:cNvPr>
          <p:cNvSpPr>
            <a:spLocks noGrp="1"/>
          </p:cNvSpPr>
          <p:nvPr>
            <p:ph idx="1"/>
          </p:nvPr>
        </p:nvSpPr>
        <p:spPr/>
        <p:txBody>
          <a:bodyPr/>
          <a:lstStyle/>
          <a:p>
            <a:pPr eaLnBrk="1" hangingPunct="1">
              <a:lnSpc>
                <a:spcPct val="90000"/>
              </a:lnSpc>
              <a:defRPr/>
            </a:pPr>
            <a:r>
              <a:rPr lang="en-US" kern="0" dirty="0"/>
              <a:t>Pathname self-documents the data</a:t>
            </a:r>
          </a:p>
          <a:p>
            <a:pPr eaLnBrk="1" hangingPunct="1">
              <a:lnSpc>
                <a:spcPct val="90000"/>
              </a:lnSpc>
              <a:defRPr/>
            </a:pPr>
            <a:r>
              <a:rPr lang="en-US" kern="0" dirty="0"/>
              <a:t>Consists of 6 parts, separated by forward slashes “/”</a:t>
            </a:r>
          </a:p>
          <a:p>
            <a:pPr eaLnBrk="1" hangingPunct="1">
              <a:lnSpc>
                <a:spcPct val="90000"/>
              </a:lnSpc>
              <a:defRPr/>
            </a:pPr>
            <a:r>
              <a:rPr lang="en-US" kern="0" dirty="0"/>
              <a:t>Parts are labeled A – F: “/A/B/C/D/E/F/”</a:t>
            </a:r>
          </a:p>
          <a:p>
            <a:pPr eaLnBrk="1" hangingPunct="1">
              <a:lnSpc>
                <a:spcPct val="90000"/>
              </a:lnSpc>
              <a:defRPr/>
            </a:pPr>
            <a:r>
              <a:rPr lang="en-US" kern="0" dirty="0"/>
              <a:t>Each part can be 0 to 64 characters long</a:t>
            </a:r>
          </a:p>
          <a:p>
            <a:pPr eaLnBrk="1" hangingPunct="1">
              <a:lnSpc>
                <a:spcPct val="90000"/>
              </a:lnSpc>
              <a:defRPr/>
            </a:pPr>
            <a:r>
              <a:rPr lang="en-US" kern="0" dirty="0"/>
              <a:t>A single pathname can be up to 391 characters long</a:t>
            </a:r>
          </a:p>
          <a:p>
            <a:pPr eaLnBrk="1" hangingPunct="1">
              <a:lnSpc>
                <a:spcPct val="90000"/>
              </a:lnSpc>
              <a:defRPr/>
            </a:pPr>
            <a:r>
              <a:rPr lang="en-US" kern="0" dirty="0"/>
              <a:t>Example:</a:t>
            </a:r>
          </a:p>
          <a:p>
            <a:pPr lvl="1" eaLnBrk="1" hangingPunct="1">
              <a:lnSpc>
                <a:spcPct val="90000"/>
              </a:lnSpc>
              <a:defRPr/>
            </a:pPr>
            <a:r>
              <a:rPr lang="en-US" sz="1800" kern="0" dirty="0"/>
              <a:t>/SACRAMENTO/RED BLUFF/FLOW/01MAR1972/1HOUR/OBS/</a:t>
            </a:r>
          </a:p>
          <a:p>
            <a:endParaRPr lang="en-US" dirty="0"/>
          </a:p>
        </p:txBody>
      </p:sp>
      <p:sp>
        <p:nvSpPr>
          <p:cNvPr id="3" name="Slide Number Placeholder 6">
            <a:extLst>
              <a:ext uri="{FF2B5EF4-FFF2-40B4-BE49-F238E27FC236}">
                <a16:creationId xmlns:a16="http://schemas.microsoft.com/office/drawing/2014/main" id="{AF74FCAE-E5A9-0D01-37C9-D2753B45F24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Tree>
    <p:extLst>
      <p:ext uri="{BB962C8B-B14F-4D97-AF65-F5344CB8AC3E}">
        <p14:creationId xmlns:p14="http://schemas.microsoft.com/office/powerpoint/2010/main" val="304638047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pPr eaLnBrk="1" hangingPunct="1">
              <a:defRPr/>
            </a:pPr>
            <a:r>
              <a:rPr lang="en-US" dirty="0"/>
              <a:t>Overview</a:t>
            </a:r>
          </a:p>
        </p:txBody>
      </p:sp>
      <p:sp>
        <p:nvSpPr>
          <p:cNvPr id="24579" name="Rectangle 3"/>
          <p:cNvSpPr>
            <a:spLocks noGrp="1" noChangeArrowheads="1"/>
          </p:cNvSpPr>
          <p:nvPr>
            <p:ph idx="1"/>
          </p:nvPr>
        </p:nvSpPr>
        <p:spPr/>
        <p:txBody>
          <a:bodyPr/>
          <a:lstStyle/>
          <a:p>
            <a:pPr eaLnBrk="1" hangingPunct="1">
              <a:defRPr/>
            </a:pPr>
            <a:r>
              <a:rPr lang="en-US" dirty="0">
                <a:latin typeface="Arial" charset="0"/>
              </a:rPr>
              <a:t>Provide a brief history of HEC-SSP</a:t>
            </a:r>
          </a:p>
          <a:p>
            <a:pPr eaLnBrk="1" hangingPunct="1">
              <a:defRPr/>
            </a:pPr>
            <a:r>
              <a:rPr lang="en-US" dirty="0">
                <a:latin typeface="Arial" charset="0"/>
              </a:rPr>
              <a:t>Demonstration of HEC-SSP</a:t>
            </a:r>
          </a:p>
          <a:p>
            <a:pPr lvl="1" eaLnBrk="1" hangingPunct="1">
              <a:defRPr/>
            </a:pPr>
            <a:r>
              <a:rPr lang="en-US" dirty="0">
                <a:latin typeface="Arial" charset="0"/>
              </a:rPr>
              <a:t>Import, inspect, and manipulate data</a:t>
            </a:r>
          </a:p>
          <a:p>
            <a:pPr lvl="1" eaLnBrk="1" hangingPunct="1">
              <a:defRPr/>
            </a:pPr>
            <a:r>
              <a:rPr lang="en-US" dirty="0">
                <a:latin typeface="Arial" charset="0"/>
              </a:rPr>
              <a:t>Create, compute, and visualize results of various analyses</a:t>
            </a:r>
          </a:p>
          <a:p>
            <a:pPr eaLnBrk="1" hangingPunct="1">
              <a:defRPr/>
            </a:pPr>
            <a:r>
              <a:rPr lang="en-US" dirty="0">
                <a:latin typeface="Arial" charset="0"/>
              </a:rPr>
              <a:t>Detail DSS usage and conventions within HEC-SSP</a:t>
            </a:r>
          </a:p>
        </p:txBody>
      </p:sp>
      <p:sp>
        <p:nvSpPr>
          <p:cNvPr id="2" name="Slide Number Placeholder 6">
            <a:extLst>
              <a:ext uri="{FF2B5EF4-FFF2-40B4-BE49-F238E27FC236}">
                <a16:creationId xmlns:a16="http://schemas.microsoft.com/office/drawing/2014/main" id="{19FA283E-C1A1-85E9-457D-494E1389959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Tree>
    <p:extLst>
      <p:ext uri="{BB962C8B-B14F-4D97-AF65-F5344CB8AC3E}">
        <p14:creationId xmlns:p14="http://schemas.microsoft.com/office/powerpoint/2010/main" val="2320885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DSS - Time Series Data | Pathnames</a:t>
            </a:r>
            <a:endParaRPr lang="en-US" b="0" dirty="0"/>
          </a:p>
        </p:txBody>
      </p:sp>
      <p:sp>
        <p:nvSpPr>
          <p:cNvPr id="2" name="Content Placeholder 1">
            <a:extLst>
              <a:ext uri="{FF2B5EF4-FFF2-40B4-BE49-F238E27FC236}">
                <a16:creationId xmlns:a16="http://schemas.microsoft.com/office/drawing/2014/main" id="{BBDDAC75-98FB-B8C7-AA50-C6C99183213D}"/>
              </a:ext>
            </a:extLst>
          </p:cNvPr>
          <p:cNvSpPr>
            <a:spLocks noGrp="1"/>
          </p:cNvSpPr>
          <p:nvPr>
            <p:ph idx="1"/>
          </p:nvPr>
        </p:nvSpPr>
        <p:spPr/>
        <p:txBody>
          <a:bodyPr>
            <a:normAutofit fontScale="92500" lnSpcReduction="10000"/>
          </a:bodyPr>
          <a:lstStyle/>
          <a:p>
            <a:pPr algn="ctr" eaLnBrk="1" hangingPunct="1">
              <a:buNone/>
              <a:defRPr/>
            </a:pPr>
            <a:r>
              <a:rPr lang="en-US" dirty="0"/>
              <a:t>/A/B/C/D/E/F/</a:t>
            </a:r>
          </a:p>
          <a:p>
            <a:pPr eaLnBrk="1" hangingPunct="1">
              <a:buNone/>
              <a:defRPr/>
            </a:pPr>
            <a:r>
              <a:rPr lang="en-US" u="sng" dirty="0"/>
              <a:t>Part</a:t>
            </a:r>
            <a:r>
              <a:rPr lang="en-US" dirty="0"/>
              <a:t>	</a:t>
            </a:r>
            <a:r>
              <a:rPr lang="en-US" u="sng" dirty="0"/>
              <a:t>Description</a:t>
            </a:r>
            <a:endParaRPr lang="en-US" dirty="0"/>
          </a:p>
          <a:p>
            <a:pPr eaLnBrk="1" hangingPunct="1">
              <a:buNone/>
              <a:defRPr/>
            </a:pPr>
            <a:r>
              <a:rPr lang="en-US" dirty="0"/>
              <a:t>  A	Group, basin, river, region or study name</a:t>
            </a:r>
          </a:p>
          <a:p>
            <a:pPr eaLnBrk="1" hangingPunct="1">
              <a:buNone/>
              <a:defRPr/>
            </a:pPr>
            <a:r>
              <a:rPr lang="en-US" dirty="0"/>
              <a:t>  B	Location or gage name</a:t>
            </a:r>
          </a:p>
          <a:p>
            <a:pPr eaLnBrk="1" hangingPunct="1">
              <a:buNone/>
              <a:defRPr/>
            </a:pPr>
            <a:r>
              <a:rPr lang="en-US" dirty="0"/>
              <a:t>  C	Data parameter</a:t>
            </a:r>
          </a:p>
          <a:p>
            <a:pPr eaLnBrk="1" hangingPunct="1">
              <a:buNone/>
              <a:defRPr/>
            </a:pPr>
            <a:r>
              <a:rPr lang="en-US" dirty="0"/>
              <a:t>  D	Starting date for block (not 1</a:t>
            </a:r>
            <a:r>
              <a:rPr lang="en-US" baseline="30000" dirty="0"/>
              <a:t>st</a:t>
            </a:r>
            <a:r>
              <a:rPr lang="en-US" dirty="0"/>
              <a:t> data)</a:t>
            </a:r>
          </a:p>
          <a:p>
            <a:pPr eaLnBrk="1" hangingPunct="1">
              <a:buNone/>
              <a:defRPr/>
            </a:pPr>
            <a:r>
              <a:rPr lang="en-US" dirty="0"/>
              <a:t>  E	Time interval (standard)</a:t>
            </a:r>
          </a:p>
          <a:p>
            <a:pPr eaLnBrk="1" hangingPunct="1">
              <a:buNone/>
              <a:defRPr/>
            </a:pPr>
            <a:r>
              <a:rPr lang="en-US" dirty="0"/>
              <a:t>  F	Version or additional information</a:t>
            </a:r>
          </a:p>
          <a:p>
            <a:pPr algn="ctr" eaLnBrk="1" hangingPunct="1">
              <a:buNone/>
              <a:defRPr/>
            </a:pPr>
            <a:endParaRPr lang="en-US" sz="2400" kern="0" dirty="0"/>
          </a:p>
          <a:p>
            <a:pPr algn="ctr" eaLnBrk="1" hangingPunct="1">
              <a:buNone/>
              <a:defRPr/>
            </a:pPr>
            <a:r>
              <a:rPr lang="en-US" sz="2400" kern="0" dirty="0"/>
              <a:t>/SACRAMENTO/RED BLUFF/FLOW/01MAR1972/1HOUR/OBS/</a:t>
            </a:r>
          </a:p>
          <a:p>
            <a:endParaRPr lang="en-US" dirty="0"/>
          </a:p>
        </p:txBody>
      </p:sp>
      <p:sp>
        <p:nvSpPr>
          <p:cNvPr id="3" name="Slide Number Placeholder 6">
            <a:extLst>
              <a:ext uri="{FF2B5EF4-FFF2-40B4-BE49-F238E27FC236}">
                <a16:creationId xmlns:a16="http://schemas.microsoft.com/office/drawing/2014/main" id="{772D248C-7218-D8E6-3C95-CE824160618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spTree>
    <p:extLst>
      <p:ext uri="{BB962C8B-B14F-4D97-AF65-F5344CB8AC3E}">
        <p14:creationId xmlns:p14="http://schemas.microsoft.com/office/powerpoint/2010/main" val="81129187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DSS - Conventions</a:t>
            </a:r>
            <a:endParaRPr lang="en-US" b="0" dirty="0"/>
          </a:p>
        </p:txBody>
      </p:sp>
      <p:sp>
        <p:nvSpPr>
          <p:cNvPr id="2" name="Content Placeholder 1">
            <a:extLst>
              <a:ext uri="{FF2B5EF4-FFF2-40B4-BE49-F238E27FC236}">
                <a16:creationId xmlns:a16="http://schemas.microsoft.com/office/drawing/2014/main" id="{9F3234AD-72A0-AFA3-4CC2-D384B42A44A0}"/>
              </a:ext>
            </a:extLst>
          </p:cNvPr>
          <p:cNvSpPr>
            <a:spLocks noGrp="1"/>
          </p:cNvSpPr>
          <p:nvPr>
            <p:ph idx="1"/>
          </p:nvPr>
        </p:nvSpPr>
        <p:spPr/>
        <p:txBody>
          <a:bodyPr>
            <a:normAutofit lnSpcReduction="10000"/>
          </a:bodyPr>
          <a:lstStyle/>
          <a:p>
            <a:pPr eaLnBrk="1" hangingPunct="1">
              <a:lnSpc>
                <a:spcPct val="90000"/>
              </a:lnSpc>
              <a:defRPr/>
            </a:pPr>
            <a:r>
              <a:rPr lang="en-US" kern="0" dirty="0"/>
              <a:t>Use optional part names</a:t>
            </a:r>
          </a:p>
          <a:p>
            <a:pPr eaLnBrk="1" hangingPunct="1">
              <a:lnSpc>
                <a:spcPct val="90000"/>
              </a:lnSpc>
              <a:defRPr/>
            </a:pPr>
            <a:r>
              <a:rPr lang="en-US" kern="0" dirty="0"/>
              <a:t>Be descriptive, but not “overly” descriptive</a:t>
            </a:r>
          </a:p>
          <a:p>
            <a:pPr eaLnBrk="1" hangingPunct="1">
              <a:lnSpc>
                <a:spcPct val="90000"/>
              </a:lnSpc>
              <a:defRPr/>
            </a:pPr>
            <a:endParaRPr lang="en-US" kern="0" dirty="0"/>
          </a:p>
          <a:p>
            <a:pPr eaLnBrk="1" hangingPunct="1">
              <a:lnSpc>
                <a:spcPct val="90000"/>
              </a:lnSpc>
              <a:defRPr/>
            </a:pPr>
            <a:r>
              <a:rPr lang="en-US" kern="0" dirty="0"/>
              <a:t>Please </a:t>
            </a:r>
            <a:r>
              <a:rPr lang="en-US" b="1" kern="0" dirty="0"/>
              <a:t>do not </a:t>
            </a:r>
            <a:r>
              <a:rPr lang="en-US" kern="0" dirty="0"/>
              <a:t>do this:</a:t>
            </a:r>
          </a:p>
          <a:p>
            <a:pPr marL="0" indent="0" algn="ctr" eaLnBrk="1" hangingPunct="1">
              <a:lnSpc>
                <a:spcPct val="90000"/>
              </a:lnSpc>
              <a:buNone/>
              <a:defRPr/>
            </a:pPr>
            <a:r>
              <a:rPr lang="en-US" sz="2800" kern="0" dirty="0"/>
              <a:t>“///FLOW/01JUN1972/1HOUR//” (i.e. no A-, B-, or F-parts)</a:t>
            </a:r>
          </a:p>
          <a:p>
            <a:pPr eaLnBrk="1" hangingPunct="1">
              <a:lnSpc>
                <a:spcPct val="90000"/>
              </a:lnSpc>
              <a:defRPr/>
            </a:pPr>
            <a:endParaRPr lang="en-US" kern="0" dirty="0"/>
          </a:p>
          <a:p>
            <a:pPr eaLnBrk="1" hangingPunct="1">
              <a:lnSpc>
                <a:spcPct val="90000"/>
              </a:lnSpc>
              <a:defRPr/>
            </a:pPr>
            <a:r>
              <a:rPr lang="en-US" kern="0" dirty="0"/>
              <a:t>Instead, </a:t>
            </a:r>
            <a:r>
              <a:rPr lang="en-US" b="1" kern="0" dirty="0"/>
              <a:t>do</a:t>
            </a:r>
            <a:r>
              <a:rPr lang="en-US" kern="0" dirty="0"/>
              <a:t> this:</a:t>
            </a:r>
          </a:p>
          <a:p>
            <a:pPr marL="0" indent="0" algn="ctr" eaLnBrk="1" hangingPunct="1">
              <a:lnSpc>
                <a:spcPct val="90000"/>
              </a:lnSpc>
              <a:buNone/>
              <a:defRPr/>
            </a:pPr>
            <a:r>
              <a:rPr lang="en-US" sz="2800" kern="0" dirty="0"/>
              <a:t>“/BALD EAGLE CREEK/SAYERS/FLOW/01JUN1972/1HOUR/COMPUTED/”</a:t>
            </a:r>
            <a:endParaRPr lang="en-US" sz="3600" kern="0" dirty="0"/>
          </a:p>
          <a:p>
            <a:endParaRPr lang="en-US" dirty="0"/>
          </a:p>
        </p:txBody>
      </p:sp>
      <p:sp>
        <p:nvSpPr>
          <p:cNvPr id="3" name="Slide Number Placeholder 6">
            <a:extLst>
              <a:ext uri="{FF2B5EF4-FFF2-40B4-BE49-F238E27FC236}">
                <a16:creationId xmlns:a16="http://schemas.microsoft.com/office/drawing/2014/main" id="{611687F8-5114-3BA1-6482-CEC78AD842C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55771150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DSS - Time Series Data | Interval</a:t>
            </a:r>
            <a:endParaRPr lang="en-US" b="0" dirty="0"/>
          </a:p>
        </p:txBody>
      </p:sp>
      <p:sp>
        <p:nvSpPr>
          <p:cNvPr id="2" name="Content Placeholder 1">
            <a:extLst>
              <a:ext uri="{FF2B5EF4-FFF2-40B4-BE49-F238E27FC236}">
                <a16:creationId xmlns:a16="http://schemas.microsoft.com/office/drawing/2014/main" id="{3CB4EE89-B4EC-4E26-4E21-43ED8D89927E}"/>
              </a:ext>
            </a:extLst>
          </p:cNvPr>
          <p:cNvSpPr>
            <a:spLocks noGrp="1"/>
          </p:cNvSpPr>
          <p:nvPr>
            <p:ph idx="1"/>
          </p:nvPr>
        </p:nvSpPr>
        <p:spPr/>
        <p:txBody>
          <a:bodyPr/>
          <a:lstStyle/>
          <a:p>
            <a:pPr eaLnBrk="1" hangingPunct="1">
              <a:defRPr/>
            </a:pPr>
            <a:r>
              <a:rPr lang="en-US" sz="2400" dirty="0"/>
              <a:t>Each record contains a “</a:t>
            </a:r>
            <a:r>
              <a:rPr lang="en-US" sz="2400" i="1" dirty="0"/>
              <a:t>header</a:t>
            </a:r>
            <a:r>
              <a:rPr lang="en-US" sz="2400" dirty="0"/>
              <a:t>”</a:t>
            </a:r>
          </a:p>
          <a:p>
            <a:pPr lvl="1" eaLnBrk="1" hangingPunct="1">
              <a:defRPr/>
            </a:pPr>
            <a:r>
              <a:rPr lang="en-US" sz="2000" dirty="0"/>
              <a:t>Data Units (e.g., FEET, CFS)</a:t>
            </a:r>
          </a:p>
          <a:p>
            <a:pPr lvl="1" eaLnBrk="1" hangingPunct="1">
              <a:defRPr/>
            </a:pPr>
            <a:r>
              <a:rPr lang="en-US" sz="2000" dirty="0"/>
              <a:t>Data Type:</a:t>
            </a:r>
          </a:p>
          <a:p>
            <a:pPr lvl="2" eaLnBrk="1" hangingPunct="1">
              <a:defRPr/>
            </a:pPr>
            <a:r>
              <a:rPr lang="en-US" sz="1800" dirty="0"/>
              <a:t>PER-AVER	Period Average (daily average flows)</a:t>
            </a:r>
          </a:p>
          <a:p>
            <a:pPr lvl="2" eaLnBrk="1" hangingPunct="1">
              <a:defRPr/>
            </a:pPr>
            <a:r>
              <a:rPr lang="en-US" sz="1800" dirty="0"/>
              <a:t>INST-VAL	Instantaneous (15-min flows)</a:t>
            </a:r>
          </a:p>
          <a:p>
            <a:pPr lvl="2" eaLnBrk="1" hangingPunct="1">
              <a:defRPr/>
            </a:pPr>
            <a:r>
              <a:rPr lang="en-US" sz="1800" dirty="0"/>
              <a:t>PER-CUM	Period Cumulative (daily </a:t>
            </a:r>
            <a:r>
              <a:rPr lang="en-US" sz="1800" dirty="0" err="1"/>
              <a:t>precip</a:t>
            </a:r>
            <a:r>
              <a:rPr lang="en-US" sz="1800" dirty="0"/>
              <a:t> accumulation)</a:t>
            </a:r>
          </a:p>
          <a:p>
            <a:pPr lvl="2" eaLnBrk="1" hangingPunct="1">
              <a:defRPr/>
            </a:pPr>
            <a:r>
              <a:rPr lang="en-US" sz="1800" dirty="0"/>
              <a:t>INST-CUM	Instantaneous Cumulative (incremental </a:t>
            </a:r>
            <a:r>
              <a:rPr lang="en-US" sz="1800" dirty="0" err="1"/>
              <a:t>precip</a:t>
            </a:r>
            <a:r>
              <a:rPr lang="en-US" sz="1800" dirty="0"/>
              <a:t>)</a:t>
            </a:r>
          </a:p>
          <a:p>
            <a:pPr lvl="1" eaLnBrk="1" hangingPunct="1">
              <a:defRPr/>
            </a:pPr>
            <a:r>
              <a:rPr lang="en-US" sz="2000" dirty="0"/>
              <a:t>Time offset (e.g., daily data read at 8:00 am)</a:t>
            </a:r>
          </a:p>
          <a:p>
            <a:pPr eaLnBrk="1" hangingPunct="1">
              <a:defRPr/>
            </a:pPr>
            <a:r>
              <a:rPr lang="en-US" sz="2400" dirty="0"/>
              <a:t>Missing data flags (-901.) are used as a place holder</a:t>
            </a:r>
          </a:p>
          <a:p>
            <a:endParaRPr lang="en-US" dirty="0"/>
          </a:p>
        </p:txBody>
      </p:sp>
      <p:sp>
        <p:nvSpPr>
          <p:cNvPr id="3" name="Slide Number Placeholder 6">
            <a:extLst>
              <a:ext uri="{FF2B5EF4-FFF2-40B4-BE49-F238E27FC236}">
                <a16:creationId xmlns:a16="http://schemas.microsoft.com/office/drawing/2014/main" id="{93CA66A1-352B-8FCF-A5AE-CAB8E603143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Tree>
    <p:extLst>
      <p:ext uri="{BB962C8B-B14F-4D97-AF65-F5344CB8AC3E}">
        <p14:creationId xmlns:p14="http://schemas.microsoft.com/office/powerpoint/2010/main" val="203000664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DSS - Time Series Data | Regular</a:t>
            </a:r>
            <a:endParaRPr lang="en-US" b="0" dirty="0"/>
          </a:p>
        </p:txBody>
      </p:sp>
      <p:sp>
        <p:nvSpPr>
          <p:cNvPr id="2" name="Content Placeholder 1">
            <a:extLst>
              <a:ext uri="{FF2B5EF4-FFF2-40B4-BE49-F238E27FC236}">
                <a16:creationId xmlns:a16="http://schemas.microsoft.com/office/drawing/2014/main" id="{36040C66-0E38-58F5-C19E-CDD089F3DF7E}"/>
              </a:ext>
            </a:extLst>
          </p:cNvPr>
          <p:cNvSpPr>
            <a:spLocks noGrp="1"/>
          </p:cNvSpPr>
          <p:nvPr>
            <p:ph idx="1"/>
          </p:nvPr>
        </p:nvSpPr>
        <p:spPr/>
        <p:txBody>
          <a:bodyPr/>
          <a:lstStyle/>
          <a:p>
            <a:r>
              <a:rPr lang="en-US" sz="2800" dirty="0"/>
              <a:t>Blocks are “standard size” (there are always 365 or 366 values for one year of daily data)</a:t>
            </a:r>
          </a:p>
          <a:p>
            <a:endParaRPr lang="en-US" dirty="0"/>
          </a:p>
        </p:txBody>
      </p:sp>
      <p:sp>
        <p:nvSpPr>
          <p:cNvPr id="5" name="Rectangle 3"/>
          <p:cNvSpPr txBox="1">
            <a:spLocks noChangeArrowheads="1"/>
          </p:cNvSpPr>
          <p:nvPr/>
        </p:nvSpPr>
        <p:spPr bwMode="auto">
          <a:xfrm>
            <a:off x="2894012" y="2753887"/>
            <a:ext cx="65151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lnSpc>
                <a:spcPct val="80000"/>
              </a:lnSpc>
              <a:buFont typeface="Wingdings" pitchFamily="2" charset="2"/>
              <a:buNone/>
              <a:defRPr/>
            </a:pPr>
            <a:r>
              <a:rPr lang="en-US" sz="2000" u="sng" kern="0" dirty="0"/>
              <a:t>Interval</a:t>
            </a:r>
            <a:r>
              <a:rPr lang="en-US" sz="2000" kern="0" dirty="0"/>
              <a:t>					</a:t>
            </a:r>
            <a:r>
              <a:rPr lang="en-US" sz="2000" u="sng" kern="0" dirty="0"/>
              <a:t>Block Length</a:t>
            </a:r>
          </a:p>
          <a:p>
            <a:pPr eaLnBrk="1" hangingPunct="1">
              <a:lnSpc>
                <a:spcPct val="80000"/>
              </a:lnSpc>
              <a:buFont typeface="Wingdings" pitchFamily="2" charset="2"/>
              <a:buNone/>
              <a:defRPr/>
            </a:pPr>
            <a:endParaRPr lang="en-US" sz="1800" u="sng" kern="0" dirty="0"/>
          </a:p>
          <a:p>
            <a:pPr eaLnBrk="1" hangingPunct="1">
              <a:lnSpc>
                <a:spcPct val="80000"/>
              </a:lnSpc>
              <a:buFont typeface="Wingdings" pitchFamily="2" charset="2"/>
              <a:buNone/>
              <a:defRPr/>
            </a:pPr>
            <a:r>
              <a:rPr lang="en-US" sz="1600" kern="0" dirty="0"/>
              <a:t>1MIN, 2MIN, 3MIN, 4MIN,			One day</a:t>
            </a:r>
          </a:p>
          <a:p>
            <a:pPr eaLnBrk="1" hangingPunct="1">
              <a:lnSpc>
                <a:spcPct val="80000"/>
              </a:lnSpc>
              <a:buFont typeface="Wingdings" pitchFamily="2" charset="2"/>
              <a:buNone/>
              <a:defRPr/>
            </a:pPr>
            <a:r>
              <a:rPr lang="en-US" sz="1600" kern="0" dirty="0"/>
              <a:t>5MIN, 6MIN, 10MIN, 12MIN</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15MIN, 20MIN, 30MIN, 1HOUR,			One month </a:t>
            </a:r>
          </a:p>
          <a:p>
            <a:pPr eaLnBrk="1" hangingPunct="1">
              <a:lnSpc>
                <a:spcPct val="80000"/>
              </a:lnSpc>
              <a:buFont typeface="Wingdings" pitchFamily="2" charset="2"/>
              <a:buNone/>
              <a:defRPr/>
            </a:pPr>
            <a:r>
              <a:rPr lang="en-US" sz="1600" kern="0" dirty="0"/>
              <a:t>2HOUR, 3HOUR, 4HOUR,			</a:t>
            </a:r>
          </a:p>
          <a:p>
            <a:pPr eaLnBrk="1" hangingPunct="1">
              <a:lnSpc>
                <a:spcPct val="80000"/>
              </a:lnSpc>
              <a:buFont typeface="Wingdings" pitchFamily="2" charset="2"/>
              <a:buNone/>
              <a:defRPr/>
            </a:pPr>
            <a:r>
              <a:rPr lang="en-US" sz="1600" kern="0" dirty="0"/>
              <a:t>6HOUR, 8HOUR, 12HOUR</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1DAY					One year</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1WEEK, TRI-MONTH, 				One decade</a:t>
            </a:r>
          </a:p>
          <a:p>
            <a:pPr eaLnBrk="1" hangingPunct="1">
              <a:lnSpc>
                <a:spcPct val="80000"/>
              </a:lnSpc>
              <a:buFont typeface="Wingdings" pitchFamily="2" charset="2"/>
              <a:buNone/>
              <a:defRPr/>
            </a:pPr>
            <a:r>
              <a:rPr lang="en-US" sz="1600" kern="0" dirty="0"/>
              <a:t>SEMI-MONTH, 1MON</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 1YEAR					One century</a:t>
            </a:r>
          </a:p>
        </p:txBody>
      </p:sp>
      <p:sp>
        <p:nvSpPr>
          <p:cNvPr id="3" name="Slide Number Placeholder 6">
            <a:extLst>
              <a:ext uri="{FF2B5EF4-FFF2-40B4-BE49-F238E27FC236}">
                <a16:creationId xmlns:a16="http://schemas.microsoft.com/office/drawing/2014/main" id="{80304BF7-008C-D6C5-16FC-DCB7FD8D0A4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spTree>
    <p:extLst>
      <p:ext uri="{BB962C8B-B14F-4D97-AF65-F5344CB8AC3E}">
        <p14:creationId xmlns:p14="http://schemas.microsoft.com/office/powerpoint/2010/main" val="327833839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DSS - Time Series Data | Irregular</a:t>
            </a:r>
            <a:endParaRPr lang="en-US" b="0" dirty="0"/>
          </a:p>
        </p:txBody>
      </p:sp>
      <p:sp>
        <p:nvSpPr>
          <p:cNvPr id="2" name="Content Placeholder 1">
            <a:extLst>
              <a:ext uri="{FF2B5EF4-FFF2-40B4-BE49-F238E27FC236}">
                <a16:creationId xmlns:a16="http://schemas.microsoft.com/office/drawing/2014/main" id="{13E7A967-89BC-7C7F-8819-AE8E75E37CCE}"/>
              </a:ext>
            </a:extLst>
          </p:cNvPr>
          <p:cNvSpPr>
            <a:spLocks noGrp="1"/>
          </p:cNvSpPr>
          <p:nvPr>
            <p:ph idx="1"/>
          </p:nvPr>
        </p:nvSpPr>
        <p:spPr/>
        <p:txBody>
          <a:bodyPr/>
          <a:lstStyle/>
          <a:p>
            <a:pPr eaLnBrk="1" hangingPunct="1">
              <a:defRPr/>
            </a:pPr>
            <a:r>
              <a:rPr lang="en-US" sz="2400" dirty="0"/>
              <a:t>Same as regular-interval, except:</a:t>
            </a:r>
          </a:p>
          <a:p>
            <a:pPr eaLnBrk="1" hangingPunct="1">
              <a:defRPr/>
            </a:pPr>
            <a:r>
              <a:rPr lang="en-US" sz="2400" dirty="0"/>
              <a:t>Date and time store with each data value (which makes data sets much larger) </a:t>
            </a:r>
          </a:p>
          <a:p>
            <a:pPr eaLnBrk="1" hangingPunct="1">
              <a:defRPr/>
            </a:pPr>
            <a:r>
              <a:rPr lang="en-US" sz="2400" dirty="0"/>
              <a:t>Blocks (E parts) are:</a:t>
            </a:r>
          </a:p>
          <a:p>
            <a:pPr lvl="1" eaLnBrk="1" hangingPunct="1">
              <a:defRPr/>
            </a:pPr>
            <a:r>
              <a:rPr lang="en-US" sz="2000" dirty="0"/>
              <a:t>IR-DAY</a:t>
            </a:r>
          </a:p>
          <a:p>
            <a:pPr lvl="1" eaLnBrk="1" hangingPunct="1">
              <a:defRPr/>
            </a:pPr>
            <a:r>
              <a:rPr lang="en-US" sz="2000" dirty="0"/>
              <a:t>IR-MONTH</a:t>
            </a:r>
          </a:p>
          <a:p>
            <a:pPr lvl="1" eaLnBrk="1" hangingPunct="1">
              <a:defRPr/>
            </a:pPr>
            <a:r>
              <a:rPr lang="en-US" sz="2000" dirty="0"/>
              <a:t>IR-YEAR</a:t>
            </a:r>
          </a:p>
          <a:p>
            <a:pPr lvl="1" eaLnBrk="1" hangingPunct="1">
              <a:defRPr/>
            </a:pPr>
            <a:r>
              <a:rPr lang="en-US" sz="2000" dirty="0"/>
              <a:t>IR-DECADE</a:t>
            </a:r>
          </a:p>
          <a:p>
            <a:pPr lvl="1" eaLnBrk="1" hangingPunct="1">
              <a:defRPr/>
            </a:pPr>
            <a:r>
              <a:rPr lang="en-US" sz="2000" b="1" dirty="0"/>
              <a:t>IR-CENTURY</a:t>
            </a:r>
          </a:p>
          <a:p>
            <a:pPr eaLnBrk="1" hangingPunct="1">
              <a:defRPr/>
            </a:pPr>
            <a:r>
              <a:rPr lang="en-US" sz="2400" dirty="0"/>
              <a:t>Block sizes are (user) variable length.  Try to limit sizes between 100 and 1000 values per block</a:t>
            </a:r>
          </a:p>
          <a:p>
            <a:endParaRPr lang="en-US" dirty="0"/>
          </a:p>
        </p:txBody>
      </p:sp>
      <p:sp>
        <p:nvSpPr>
          <p:cNvPr id="3" name="Slide Number Placeholder 6">
            <a:extLst>
              <a:ext uri="{FF2B5EF4-FFF2-40B4-BE49-F238E27FC236}">
                <a16:creationId xmlns:a16="http://schemas.microsoft.com/office/drawing/2014/main" id="{DBEDC58E-3C1F-F470-6A6F-B924599F95C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spTree>
    <p:extLst>
      <p:ext uri="{BB962C8B-B14F-4D97-AF65-F5344CB8AC3E}">
        <p14:creationId xmlns:p14="http://schemas.microsoft.com/office/powerpoint/2010/main" val="200827327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 Data within HEC-SSP</a:t>
            </a:r>
            <a:endParaRPr lang="en-US" b="0" dirty="0"/>
          </a:p>
        </p:txBody>
      </p:sp>
      <p:sp>
        <p:nvSpPr>
          <p:cNvPr id="2" name="Content Placeholder 1">
            <a:extLst>
              <a:ext uri="{FF2B5EF4-FFF2-40B4-BE49-F238E27FC236}">
                <a16:creationId xmlns:a16="http://schemas.microsoft.com/office/drawing/2014/main" id="{E3A10FC9-7932-EF14-A0BB-AE1CA541CE1E}"/>
              </a:ext>
            </a:extLst>
          </p:cNvPr>
          <p:cNvSpPr>
            <a:spLocks noGrp="1"/>
          </p:cNvSpPr>
          <p:nvPr>
            <p:ph idx="1"/>
          </p:nvPr>
        </p:nvSpPr>
        <p:spPr/>
        <p:txBody>
          <a:bodyPr/>
          <a:lstStyle/>
          <a:p>
            <a:pPr eaLnBrk="1" hangingPunct="1">
              <a:defRPr/>
            </a:pPr>
            <a:r>
              <a:rPr lang="en-US" sz="2400" b="1" dirty="0"/>
              <a:t>Bulletin 17 </a:t>
            </a:r>
            <a:r>
              <a:rPr lang="en-US" sz="2400" dirty="0"/>
              <a:t>(and General Frequency) analyses require the use of </a:t>
            </a:r>
            <a:r>
              <a:rPr lang="en-US" sz="2400" b="1" dirty="0"/>
              <a:t>irregular</a:t>
            </a:r>
            <a:r>
              <a:rPr lang="en-US" sz="2400" dirty="0"/>
              <a:t> data sets</a:t>
            </a:r>
          </a:p>
          <a:p>
            <a:pPr lvl="1" eaLnBrk="1" hangingPunct="1">
              <a:defRPr/>
            </a:pPr>
            <a:r>
              <a:rPr lang="en-US" sz="2000" b="1" dirty="0"/>
              <a:t>Please use IR-CENTURY</a:t>
            </a:r>
          </a:p>
          <a:p>
            <a:pPr eaLnBrk="1" hangingPunct="1">
              <a:defRPr/>
            </a:pPr>
            <a:r>
              <a:rPr lang="en-US" sz="2400" dirty="0"/>
              <a:t>Regular data sets will not be selectable</a:t>
            </a:r>
          </a:p>
          <a:p>
            <a:pPr lvl="1" eaLnBrk="1" hangingPunct="1">
              <a:defRPr/>
            </a:pPr>
            <a:r>
              <a:rPr lang="en-US" sz="2000" dirty="0"/>
              <a:t>If you don’t see the data set you just entered, it’s because it’s not irregular</a:t>
            </a:r>
          </a:p>
          <a:p>
            <a:pPr eaLnBrk="1" hangingPunct="1">
              <a:defRPr/>
            </a:pPr>
            <a:r>
              <a:rPr lang="en-US" sz="2400" b="1" dirty="0"/>
              <a:t>Volume Frequency </a:t>
            </a:r>
            <a:r>
              <a:rPr lang="en-US" sz="2400" dirty="0"/>
              <a:t>analyses require the use of </a:t>
            </a:r>
            <a:r>
              <a:rPr lang="en-US" sz="2400" b="1" dirty="0"/>
              <a:t>regular</a:t>
            </a:r>
            <a:r>
              <a:rPr lang="en-US" sz="2400" dirty="0"/>
              <a:t> data sets</a:t>
            </a:r>
          </a:p>
          <a:p>
            <a:pPr lvl="1" eaLnBrk="1" hangingPunct="1">
              <a:defRPr/>
            </a:pPr>
            <a:r>
              <a:rPr lang="en-US" sz="2000" dirty="0"/>
              <a:t>Use 1DAY</a:t>
            </a:r>
          </a:p>
          <a:p>
            <a:pPr eaLnBrk="1" hangingPunct="1">
              <a:defRPr/>
            </a:pPr>
            <a:r>
              <a:rPr lang="en-US" sz="2400" dirty="0"/>
              <a:t>Irregular data sets will not be selectable</a:t>
            </a:r>
          </a:p>
          <a:p>
            <a:endParaRPr lang="en-US" dirty="0"/>
          </a:p>
        </p:txBody>
      </p:sp>
      <p:sp>
        <p:nvSpPr>
          <p:cNvPr id="3" name="Slide Number Placeholder 6">
            <a:extLst>
              <a:ext uri="{FF2B5EF4-FFF2-40B4-BE49-F238E27FC236}">
                <a16:creationId xmlns:a16="http://schemas.microsoft.com/office/drawing/2014/main" id="{480027A0-C689-04E2-57D9-D538D75820B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Tree>
    <p:extLst>
      <p:ext uri="{BB962C8B-B14F-4D97-AF65-F5344CB8AC3E}">
        <p14:creationId xmlns:p14="http://schemas.microsoft.com/office/powerpoint/2010/main" val="202970216"/>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sz="3200" dirty="0"/>
              <a:t>Extracting Annual Maximum or Partial Duration Series</a:t>
            </a:r>
          </a:p>
        </p:txBody>
      </p:sp>
      <p:sp>
        <p:nvSpPr>
          <p:cNvPr id="5" name="Content Placeholder 4">
            <a:extLst>
              <a:ext uri="{FF2B5EF4-FFF2-40B4-BE49-F238E27FC236}">
                <a16:creationId xmlns:a16="http://schemas.microsoft.com/office/drawing/2014/main" id="{99B4C927-C499-D584-93D0-E28310FE915F}"/>
              </a:ext>
            </a:extLst>
          </p:cNvPr>
          <p:cNvSpPr>
            <a:spLocks noGrp="1"/>
          </p:cNvSpPr>
          <p:nvPr>
            <p:ph sz="half" idx="1"/>
          </p:nvPr>
        </p:nvSpPr>
        <p:spPr/>
        <p:txBody>
          <a:bodyPr>
            <a:normAutofit/>
          </a:bodyPr>
          <a:lstStyle/>
          <a:p>
            <a:pPr eaLnBrk="1" hangingPunct="1">
              <a:defRPr/>
            </a:pPr>
            <a:r>
              <a:rPr lang="en-US" sz="2400" dirty="0"/>
              <a:t>Download data</a:t>
            </a:r>
          </a:p>
          <a:p>
            <a:pPr eaLnBrk="1" hangingPunct="1">
              <a:defRPr/>
            </a:pPr>
            <a:r>
              <a:rPr lang="en-US" sz="2400" dirty="0"/>
              <a:t>Right-click | Filter Data…</a:t>
            </a:r>
          </a:p>
          <a:p>
            <a:pPr eaLnBrk="1" hangingPunct="1">
              <a:defRPr/>
            </a:pPr>
            <a:r>
              <a:rPr lang="en-US" sz="2400" dirty="0"/>
              <a:t>Select Filter Options</a:t>
            </a:r>
          </a:p>
          <a:p>
            <a:pPr lvl="1" eaLnBrk="1" hangingPunct="1">
              <a:defRPr/>
            </a:pPr>
            <a:r>
              <a:rPr lang="en-US" sz="2000" dirty="0"/>
              <a:t>Absolute Time Window</a:t>
            </a:r>
          </a:p>
          <a:p>
            <a:pPr lvl="1" eaLnBrk="1" hangingPunct="1">
              <a:defRPr/>
            </a:pPr>
            <a:r>
              <a:rPr lang="en-US" sz="2000" dirty="0"/>
              <a:t>Seasonal Time Window</a:t>
            </a:r>
          </a:p>
          <a:p>
            <a:pPr lvl="1" eaLnBrk="1" hangingPunct="1">
              <a:defRPr/>
            </a:pPr>
            <a:r>
              <a:rPr lang="en-US" sz="2000" dirty="0"/>
              <a:t>Min/Max Threshold</a:t>
            </a:r>
          </a:p>
          <a:p>
            <a:pPr lvl="1" eaLnBrk="1" hangingPunct="1">
              <a:defRPr/>
            </a:pPr>
            <a:r>
              <a:rPr lang="en-US" sz="2000" dirty="0"/>
              <a:t>Filter to Annual Maximum Series</a:t>
            </a:r>
          </a:p>
          <a:p>
            <a:pPr lvl="1" eaLnBrk="1" hangingPunct="1">
              <a:defRPr/>
            </a:pPr>
            <a:r>
              <a:rPr lang="en-US" sz="2000" dirty="0"/>
              <a:t>Filter to Partial Duration Series</a:t>
            </a:r>
          </a:p>
          <a:p>
            <a:pPr>
              <a:defRPr/>
            </a:pPr>
            <a:r>
              <a:rPr lang="en-US" sz="2400" dirty="0">
                <a:hlinkClick r:id="rId3"/>
              </a:rPr>
              <a:t>Data Filtering Examples</a:t>
            </a:r>
            <a:endParaRPr lang="en-US" sz="2400" dirty="0"/>
          </a:p>
        </p:txBody>
      </p:sp>
      <p:pic>
        <p:nvPicPr>
          <p:cNvPr id="2" name="Picture 1"/>
          <p:cNvPicPr>
            <a:picLocks noChangeAspect="1"/>
          </p:cNvPicPr>
          <p:nvPr/>
        </p:nvPicPr>
        <p:blipFill>
          <a:blip r:embed="rId4"/>
          <a:stretch>
            <a:fillRect/>
          </a:stretch>
        </p:blipFill>
        <p:spPr>
          <a:xfrm>
            <a:off x="6019797" y="1779588"/>
            <a:ext cx="5209853" cy="4389120"/>
          </a:xfrm>
          <a:prstGeom prst="rect">
            <a:avLst/>
          </a:prstGeom>
          <a:ln>
            <a:solidFill>
              <a:schemeClr val="tx1"/>
            </a:solidFill>
          </a:ln>
        </p:spPr>
      </p:pic>
      <p:sp>
        <p:nvSpPr>
          <p:cNvPr id="4" name="Rectangle 3"/>
          <p:cNvSpPr/>
          <p:nvPr/>
        </p:nvSpPr>
        <p:spPr>
          <a:xfrm>
            <a:off x="8825433" y="1779588"/>
            <a:ext cx="2393066" cy="7302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     Daily Flow</a:t>
            </a:r>
          </a:p>
          <a:p>
            <a:r>
              <a:rPr lang="en-US" dirty="0">
                <a:solidFill>
                  <a:schemeClr val="tx1"/>
                </a:solidFill>
              </a:rPr>
              <a:t>     Annual Maximums</a:t>
            </a:r>
          </a:p>
        </p:txBody>
      </p:sp>
      <p:sp>
        <p:nvSpPr>
          <p:cNvPr id="6" name="Oval 5"/>
          <p:cNvSpPr/>
          <p:nvPr/>
        </p:nvSpPr>
        <p:spPr>
          <a:xfrm>
            <a:off x="8917066" y="2207419"/>
            <a:ext cx="152400" cy="152400"/>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8901633" y="1981200"/>
            <a:ext cx="0" cy="76200"/>
          </a:xfrm>
          <a:prstGeom prst="line">
            <a:avLst/>
          </a:prstGeom>
          <a:ln w="635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977833" y="1828800"/>
            <a:ext cx="0" cy="228600"/>
          </a:xfrm>
          <a:prstGeom prst="line">
            <a:avLst/>
          </a:prstGeom>
          <a:ln w="635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054033" y="1905000"/>
            <a:ext cx="0" cy="152400"/>
          </a:xfrm>
          <a:prstGeom prst="line">
            <a:avLst/>
          </a:prstGeom>
          <a:ln w="635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9130233" y="1981200"/>
            <a:ext cx="0" cy="76200"/>
          </a:xfrm>
          <a:prstGeom prst="line">
            <a:avLst/>
          </a:prstGeom>
          <a:ln w="635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0" name="Slide Number Placeholder 6">
            <a:extLst>
              <a:ext uri="{FF2B5EF4-FFF2-40B4-BE49-F238E27FC236}">
                <a16:creationId xmlns:a16="http://schemas.microsoft.com/office/drawing/2014/main" id="{1734B4EC-8DBE-7B18-95C2-2F8F93B68AD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spTree>
    <p:extLst>
      <p:ext uri="{BB962C8B-B14F-4D97-AF65-F5344CB8AC3E}">
        <p14:creationId xmlns:p14="http://schemas.microsoft.com/office/powerpoint/2010/main" val="2103095017"/>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Calendar Year vs. Water Year</a:t>
            </a:r>
            <a:endParaRPr lang="en-US" b="0" dirty="0"/>
          </a:p>
        </p:txBody>
      </p:sp>
      <p:sp>
        <p:nvSpPr>
          <p:cNvPr id="2" name="Content Placeholder 1">
            <a:extLst>
              <a:ext uri="{FF2B5EF4-FFF2-40B4-BE49-F238E27FC236}">
                <a16:creationId xmlns:a16="http://schemas.microsoft.com/office/drawing/2014/main" id="{DF0472A9-E5CE-3D73-E943-5EBD360E1E01}"/>
              </a:ext>
            </a:extLst>
          </p:cNvPr>
          <p:cNvSpPr>
            <a:spLocks noGrp="1"/>
          </p:cNvSpPr>
          <p:nvPr>
            <p:ph idx="1"/>
          </p:nvPr>
        </p:nvSpPr>
        <p:spPr/>
        <p:txBody>
          <a:bodyPr/>
          <a:lstStyle/>
          <a:p>
            <a:pPr eaLnBrk="1" hangingPunct="1">
              <a:defRPr/>
            </a:pPr>
            <a:r>
              <a:rPr lang="en-US" sz="2400" dirty="0"/>
              <a:t>Within SSP, Bulletin 17 analyses using EMA/B17C require that only one peak be present in any given water year</a:t>
            </a:r>
          </a:p>
          <a:p>
            <a:pPr lvl="1" eaLnBrk="1" hangingPunct="1">
              <a:defRPr/>
            </a:pPr>
            <a:r>
              <a:rPr lang="en-US" sz="2000" dirty="0"/>
              <a:t>i.e., If the linked DSS data set contains two values in water year 1969 (01Oct1968 – 30Sep1969), </a:t>
            </a:r>
            <a:r>
              <a:rPr lang="en-US" sz="2000" b="1" u="sng" dirty="0"/>
              <a:t>your analysis will not compute</a:t>
            </a:r>
            <a:endParaRPr lang="en-US" dirty="0"/>
          </a:p>
          <a:p>
            <a:pPr eaLnBrk="1" hangingPunct="1">
              <a:defRPr/>
            </a:pPr>
            <a:r>
              <a:rPr lang="en-US" sz="2400" dirty="0"/>
              <a:t>If your watershed has more than one peak in a water year that must be included (e.g., partial duration) or calendar year is more appropriate to use, contact HEC for help</a:t>
            </a:r>
            <a:endParaRPr lang="en-US" sz="2000" dirty="0"/>
          </a:p>
          <a:p>
            <a:endParaRPr lang="en-US" dirty="0"/>
          </a:p>
        </p:txBody>
      </p:sp>
      <p:sp>
        <p:nvSpPr>
          <p:cNvPr id="3" name="Slide Number Placeholder 6">
            <a:extLst>
              <a:ext uri="{FF2B5EF4-FFF2-40B4-BE49-F238E27FC236}">
                <a16:creationId xmlns:a16="http://schemas.microsoft.com/office/drawing/2014/main" id="{AD800606-9C4E-D760-86D6-B386C5DB3E8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spTree>
    <p:extLst>
      <p:ext uri="{BB962C8B-B14F-4D97-AF65-F5344CB8AC3E}">
        <p14:creationId xmlns:p14="http://schemas.microsoft.com/office/powerpoint/2010/main" val="1224986374"/>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Calendar Year vs. Water Year</a:t>
            </a:r>
            <a:endParaRPr lang="en-US" b="0" dirty="0"/>
          </a:p>
        </p:txBody>
      </p:sp>
      <p:pic>
        <p:nvPicPr>
          <p:cNvPr id="4" name="Picture 3"/>
          <p:cNvPicPr>
            <a:picLocks noChangeAspect="1"/>
          </p:cNvPicPr>
          <p:nvPr/>
        </p:nvPicPr>
        <p:blipFill>
          <a:blip r:embed="rId3"/>
          <a:stretch>
            <a:fillRect/>
          </a:stretch>
        </p:blipFill>
        <p:spPr>
          <a:xfrm>
            <a:off x="2361323" y="1587187"/>
            <a:ext cx="7469354" cy="5029200"/>
          </a:xfrm>
          <a:prstGeom prst="rect">
            <a:avLst/>
          </a:prstGeom>
        </p:spPr>
      </p:pic>
      <p:sp>
        <p:nvSpPr>
          <p:cNvPr id="6" name="TextBox 5"/>
          <p:cNvSpPr txBox="1"/>
          <p:nvPr/>
        </p:nvSpPr>
        <p:spPr>
          <a:xfrm>
            <a:off x="7543800" y="1696392"/>
            <a:ext cx="2180326" cy="646331"/>
          </a:xfrm>
          <a:prstGeom prst="rect">
            <a:avLst/>
          </a:prstGeom>
          <a:solidFill>
            <a:schemeClr val="bg1"/>
          </a:solidFill>
          <a:ln>
            <a:solidFill>
              <a:schemeClr val="tx1"/>
            </a:solidFill>
          </a:ln>
        </p:spPr>
        <p:txBody>
          <a:bodyPr wrap="square" rtlCol="0">
            <a:spAutoFit/>
          </a:bodyPr>
          <a:lstStyle/>
          <a:p>
            <a:pPr algn="r"/>
            <a:r>
              <a:rPr lang="en-US" dirty="0"/>
              <a:t>Water Year</a:t>
            </a:r>
          </a:p>
          <a:p>
            <a:pPr algn="r"/>
            <a:r>
              <a:rPr lang="en-US" dirty="0"/>
              <a:t>Calendar Year</a:t>
            </a:r>
          </a:p>
        </p:txBody>
      </p:sp>
      <p:sp>
        <p:nvSpPr>
          <p:cNvPr id="5" name="Oval 4"/>
          <p:cNvSpPr/>
          <p:nvPr/>
        </p:nvSpPr>
        <p:spPr>
          <a:xfrm>
            <a:off x="7696200" y="1785307"/>
            <a:ext cx="137160" cy="13716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96200" y="2059627"/>
            <a:ext cx="137160" cy="137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6">
            <a:extLst>
              <a:ext uri="{FF2B5EF4-FFF2-40B4-BE49-F238E27FC236}">
                <a16:creationId xmlns:a16="http://schemas.microsoft.com/office/drawing/2014/main" id="{6F5767E9-2BEC-E90C-2D00-58A85C560CA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spTree>
    <p:extLst>
      <p:ext uri="{BB962C8B-B14F-4D97-AF65-F5344CB8AC3E}">
        <p14:creationId xmlns:p14="http://schemas.microsoft.com/office/powerpoint/2010/main" val="4180155018"/>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HEC-SSP Analysis Types</a:t>
            </a:r>
            <a:endParaRPr lang="en-US" sz="3800" dirty="0"/>
          </a:p>
        </p:txBody>
      </p:sp>
      <p:sp>
        <p:nvSpPr>
          <p:cNvPr id="2" name="Content Placeholder 1">
            <a:extLst>
              <a:ext uri="{FF2B5EF4-FFF2-40B4-BE49-F238E27FC236}">
                <a16:creationId xmlns:a16="http://schemas.microsoft.com/office/drawing/2014/main" id="{89B6FE57-37C6-F8A0-9732-A68AB711CA90}"/>
              </a:ext>
            </a:extLst>
          </p:cNvPr>
          <p:cNvSpPr>
            <a:spLocks noGrp="1"/>
          </p:cNvSpPr>
          <p:nvPr>
            <p:ph sz="half" idx="1"/>
          </p:nvPr>
        </p:nvSpPr>
        <p:spPr/>
        <p:txBody>
          <a:bodyPr/>
          <a:lstStyle/>
          <a:p>
            <a:pPr eaLnBrk="1" hangingPunct="1">
              <a:defRPr/>
            </a:pPr>
            <a:r>
              <a:rPr lang="en-US" sz="2400" kern="0" dirty="0"/>
              <a:t>Eleven Analysis Types</a:t>
            </a:r>
          </a:p>
          <a:p>
            <a:pPr lvl="1" eaLnBrk="1" hangingPunct="1">
              <a:defRPr/>
            </a:pPr>
            <a:r>
              <a:rPr lang="en-US" sz="2000" kern="0" dirty="0"/>
              <a:t>Bulletin 17</a:t>
            </a:r>
          </a:p>
          <a:p>
            <a:pPr lvl="1" eaLnBrk="1" hangingPunct="1">
              <a:defRPr/>
            </a:pPr>
            <a:r>
              <a:rPr lang="en-US" sz="2000" kern="0" dirty="0"/>
              <a:t>General Frequency</a:t>
            </a:r>
          </a:p>
          <a:p>
            <a:pPr lvl="1" eaLnBrk="1" hangingPunct="1">
              <a:defRPr/>
            </a:pPr>
            <a:r>
              <a:rPr lang="en-US" sz="2000" kern="0" dirty="0"/>
              <a:t>Volume-Frequency</a:t>
            </a:r>
          </a:p>
          <a:p>
            <a:pPr lvl="1" eaLnBrk="1" hangingPunct="1">
              <a:defRPr/>
            </a:pPr>
            <a:r>
              <a:rPr lang="en-US" sz="2000" kern="0" dirty="0"/>
              <a:t>Duration Analysis</a:t>
            </a:r>
          </a:p>
          <a:p>
            <a:pPr lvl="1" eaLnBrk="1" hangingPunct="1">
              <a:defRPr/>
            </a:pPr>
            <a:r>
              <a:rPr lang="en-US" sz="2000" kern="0" dirty="0"/>
              <a:t>Coincident Frequency</a:t>
            </a:r>
          </a:p>
          <a:p>
            <a:pPr lvl="1" eaLnBrk="1" hangingPunct="1">
              <a:defRPr/>
            </a:pPr>
            <a:r>
              <a:rPr lang="en-US" sz="2000" kern="0" dirty="0"/>
              <a:t>Curve Combination</a:t>
            </a:r>
          </a:p>
          <a:p>
            <a:pPr lvl="1" eaLnBrk="1" hangingPunct="1">
              <a:defRPr/>
            </a:pPr>
            <a:r>
              <a:rPr lang="en-US" sz="2000" kern="0" dirty="0"/>
              <a:t>Balanced Hydrograph</a:t>
            </a:r>
          </a:p>
          <a:p>
            <a:pPr lvl="1" eaLnBrk="1" hangingPunct="1">
              <a:defRPr/>
            </a:pPr>
            <a:r>
              <a:rPr lang="en-US" sz="2000" kern="0" dirty="0"/>
              <a:t>Distribution Fitting</a:t>
            </a:r>
          </a:p>
          <a:p>
            <a:pPr lvl="1" eaLnBrk="1" hangingPunct="1">
              <a:defRPr/>
            </a:pPr>
            <a:r>
              <a:rPr lang="en-US" sz="2000" kern="0" dirty="0"/>
              <a:t>Mixed Population</a:t>
            </a:r>
          </a:p>
          <a:p>
            <a:pPr lvl="1" eaLnBrk="1" hangingPunct="1">
              <a:defRPr/>
            </a:pPr>
            <a:r>
              <a:rPr lang="en-US" sz="2000" kern="0" dirty="0"/>
              <a:t>Correlation</a:t>
            </a:r>
          </a:p>
          <a:p>
            <a:pPr lvl="1" eaLnBrk="1" hangingPunct="1">
              <a:defRPr/>
            </a:pPr>
            <a:r>
              <a:rPr lang="en-US" sz="2000" kern="0" dirty="0"/>
              <a:t>Record Extension</a:t>
            </a:r>
          </a:p>
          <a:p>
            <a:endParaRPr lang="en-US" dirty="0"/>
          </a:p>
        </p:txBody>
      </p:sp>
      <p:sp>
        <p:nvSpPr>
          <p:cNvPr id="8" name="Slide Number Placeholder 6">
            <a:extLst>
              <a:ext uri="{FF2B5EF4-FFF2-40B4-BE49-F238E27FC236}">
                <a16:creationId xmlns:a16="http://schemas.microsoft.com/office/drawing/2014/main" id="{000EFCB3-1E17-2F57-46FB-3338B785AAE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grpSp>
        <p:nvGrpSpPr>
          <p:cNvPr id="15" name="Group 14">
            <a:extLst>
              <a:ext uri="{FF2B5EF4-FFF2-40B4-BE49-F238E27FC236}">
                <a16:creationId xmlns:a16="http://schemas.microsoft.com/office/drawing/2014/main" id="{E7FD5A7C-C7EE-C375-C714-DCCD99854101}"/>
              </a:ext>
            </a:extLst>
          </p:cNvPr>
          <p:cNvGrpSpPr>
            <a:grpSpLocks noChangeAspect="1"/>
          </p:cNvGrpSpPr>
          <p:nvPr/>
        </p:nvGrpSpPr>
        <p:grpSpPr>
          <a:xfrm>
            <a:off x="7846917" y="229235"/>
            <a:ext cx="1955493" cy="6400800"/>
            <a:chOff x="7275416" y="178419"/>
            <a:chExt cx="2136214" cy="6992336"/>
          </a:xfrm>
        </p:grpSpPr>
        <p:pic>
          <p:nvPicPr>
            <p:cNvPr id="12" name="Picture 11">
              <a:extLst>
                <a:ext uri="{FF2B5EF4-FFF2-40B4-BE49-F238E27FC236}">
                  <a16:creationId xmlns:a16="http://schemas.microsoft.com/office/drawing/2014/main" id="{4555BAC1-1882-B382-B926-DF6B08138A0C}"/>
                </a:ext>
              </a:extLst>
            </p:cNvPr>
            <p:cNvPicPr>
              <a:picLocks noChangeAspect="1"/>
            </p:cNvPicPr>
            <p:nvPr/>
          </p:nvPicPr>
          <p:blipFill rotWithShape="1">
            <a:blip r:embed="rId3"/>
            <a:srcRect r="28100"/>
            <a:stretch/>
          </p:blipFill>
          <p:spPr>
            <a:xfrm>
              <a:off x="7275416" y="178419"/>
              <a:ext cx="2136214" cy="5464098"/>
            </a:xfrm>
            <a:prstGeom prst="rect">
              <a:avLst/>
            </a:prstGeom>
          </p:spPr>
        </p:pic>
        <p:pic>
          <p:nvPicPr>
            <p:cNvPr id="14" name="Picture 13">
              <a:extLst>
                <a:ext uri="{FF2B5EF4-FFF2-40B4-BE49-F238E27FC236}">
                  <a16:creationId xmlns:a16="http://schemas.microsoft.com/office/drawing/2014/main" id="{A0A9BC7C-F3F7-A77D-AF79-C2DFEC7163A0}"/>
                </a:ext>
              </a:extLst>
            </p:cNvPr>
            <p:cNvPicPr>
              <a:picLocks noChangeAspect="1"/>
            </p:cNvPicPr>
            <p:nvPr/>
          </p:nvPicPr>
          <p:blipFill rotWithShape="1">
            <a:blip r:embed="rId4"/>
            <a:srcRect t="58850" r="28133"/>
            <a:stretch/>
          </p:blipFill>
          <p:spPr>
            <a:xfrm>
              <a:off x="7275416" y="5642517"/>
              <a:ext cx="2136214" cy="1528238"/>
            </a:xfrm>
            <a:prstGeom prst="rect">
              <a:avLst/>
            </a:prstGeom>
          </p:spPr>
        </p:pic>
      </p:grpSp>
    </p:spTree>
    <p:extLst>
      <p:ext uri="{BB962C8B-B14F-4D97-AF65-F5344CB8AC3E}">
        <p14:creationId xmlns:p14="http://schemas.microsoft.com/office/powerpoint/2010/main" val="3941448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pPr eaLnBrk="1" hangingPunct="1">
              <a:defRPr/>
            </a:pPr>
            <a:r>
              <a:rPr lang="en-US" u="sng" dirty="0"/>
              <a:t>History</a:t>
            </a:r>
            <a:r>
              <a:rPr lang="en-US" dirty="0"/>
              <a:t>, Status, Future…</a:t>
            </a:r>
          </a:p>
        </p:txBody>
      </p:sp>
      <p:sp>
        <p:nvSpPr>
          <p:cNvPr id="28675" name="Rectangle 3"/>
          <p:cNvSpPr>
            <a:spLocks noGrp="1" noChangeArrowheads="1"/>
          </p:cNvSpPr>
          <p:nvPr>
            <p:ph idx="1"/>
          </p:nvPr>
        </p:nvSpPr>
        <p:spPr/>
        <p:txBody>
          <a:bodyPr/>
          <a:lstStyle/>
          <a:p>
            <a:pPr eaLnBrk="1" hangingPunct="1">
              <a:spcBef>
                <a:spcPct val="40000"/>
              </a:spcBef>
              <a:defRPr/>
            </a:pPr>
            <a:r>
              <a:rPr lang="en-US" dirty="0">
                <a:latin typeface="Arial" charset="0"/>
              </a:rPr>
              <a:t>HEC-FFA, STATS, and REGFRQ developed by HEC in response to Corps statistical needs in 1970’s</a:t>
            </a:r>
          </a:p>
          <a:p>
            <a:pPr eaLnBrk="1" hangingPunct="1">
              <a:spcBef>
                <a:spcPct val="40000"/>
              </a:spcBef>
              <a:defRPr/>
            </a:pPr>
            <a:r>
              <a:rPr lang="en-US" dirty="0">
                <a:latin typeface="Arial" charset="0"/>
              </a:rPr>
              <a:t>Evolved with addition of new capabilities and platform support</a:t>
            </a:r>
          </a:p>
          <a:p>
            <a:pPr eaLnBrk="1" hangingPunct="1">
              <a:spcBef>
                <a:spcPct val="40000"/>
              </a:spcBef>
              <a:defRPr/>
            </a:pPr>
            <a:r>
              <a:rPr lang="en-US" dirty="0">
                <a:latin typeface="Arial" charset="0"/>
              </a:rPr>
              <a:t>In late 1980’s, HEC-FFA, STATS, and REGFRQ reconfigured for PC and UNIX</a:t>
            </a:r>
          </a:p>
        </p:txBody>
      </p:sp>
      <p:sp>
        <p:nvSpPr>
          <p:cNvPr id="2" name="Slide Number Placeholder 6">
            <a:extLst>
              <a:ext uri="{FF2B5EF4-FFF2-40B4-BE49-F238E27FC236}">
                <a16:creationId xmlns:a16="http://schemas.microsoft.com/office/drawing/2014/main" id="{35A29829-4C63-7AF3-90DC-CF0C1BF18B6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Tree>
    <p:extLst>
      <p:ext uri="{BB962C8B-B14F-4D97-AF65-F5344CB8AC3E}">
        <p14:creationId xmlns:p14="http://schemas.microsoft.com/office/powerpoint/2010/main" val="33452210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Bulletin 17 Analysis</a:t>
            </a:r>
            <a:endParaRPr lang="en-US" sz="3800" dirty="0"/>
          </a:p>
        </p:txBody>
      </p:sp>
      <p:sp>
        <p:nvSpPr>
          <p:cNvPr id="3" name="Content Placeholder 2">
            <a:extLst>
              <a:ext uri="{FF2B5EF4-FFF2-40B4-BE49-F238E27FC236}">
                <a16:creationId xmlns:a16="http://schemas.microsoft.com/office/drawing/2014/main" id="{A0F1538D-F1E1-91E2-B0FA-45E9F5781728}"/>
              </a:ext>
            </a:extLst>
          </p:cNvPr>
          <p:cNvSpPr>
            <a:spLocks noGrp="1"/>
          </p:cNvSpPr>
          <p:nvPr>
            <p:ph sz="half" idx="1"/>
          </p:nvPr>
        </p:nvSpPr>
        <p:spPr/>
        <p:txBody>
          <a:bodyPr/>
          <a:lstStyle/>
          <a:p>
            <a:pPr eaLnBrk="1" hangingPunct="1">
              <a:defRPr/>
            </a:pPr>
            <a:r>
              <a:rPr lang="en-US" sz="2400" kern="0" dirty="0"/>
              <a:t>“</a:t>
            </a:r>
            <a:r>
              <a:rPr lang="en-US" sz="2400" b="1" kern="0" dirty="0"/>
              <a:t>Strict</a:t>
            </a:r>
            <a:r>
              <a:rPr lang="en-US" sz="2400" kern="0" dirty="0"/>
              <a:t>” flow-frequency analysis using either </a:t>
            </a:r>
            <a:r>
              <a:rPr lang="en-US" sz="2400" b="1" kern="0" dirty="0"/>
              <a:t>Bulletin 17B </a:t>
            </a:r>
            <a:r>
              <a:rPr lang="en-US" sz="2400" kern="0" dirty="0"/>
              <a:t>or </a:t>
            </a:r>
            <a:r>
              <a:rPr lang="en-US" sz="2400" b="1" kern="0" dirty="0"/>
              <a:t>Bulletin 17C</a:t>
            </a:r>
            <a:r>
              <a:rPr lang="en-US" sz="2400" kern="0" dirty="0"/>
              <a:t> procedures</a:t>
            </a:r>
          </a:p>
          <a:p>
            <a:pPr eaLnBrk="1" hangingPunct="1">
              <a:defRPr/>
            </a:pPr>
            <a:r>
              <a:rPr lang="en-US" sz="2400" kern="0" dirty="0"/>
              <a:t>Can evaluate moving or expanding time windows</a:t>
            </a:r>
          </a:p>
          <a:p>
            <a:pPr eaLnBrk="1" hangingPunct="1">
              <a:defRPr/>
            </a:pPr>
            <a:r>
              <a:rPr lang="en-US" sz="2400" b="1" kern="0" dirty="0"/>
              <a:t>IRREGULAR</a:t>
            </a:r>
            <a:r>
              <a:rPr lang="en-US" sz="2400" kern="0" dirty="0"/>
              <a:t> data required</a:t>
            </a:r>
          </a:p>
          <a:p>
            <a:pPr lvl="1" eaLnBrk="1" hangingPunct="1">
              <a:defRPr/>
            </a:pPr>
            <a:r>
              <a:rPr lang="en-US" sz="2000" kern="0" dirty="0"/>
              <a:t>IR-CENTURY</a:t>
            </a:r>
          </a:p>
          <a:p>
            <a:pPr>
              <a:defRPr/>
            </a:pPr>
            <a:r>
              <a:rPr lang="en-US" sz="2400" kern="0" dirty="0">
                <a:hlinkClick r:id="rId3"/>
              </a:rPr>
              <a:t>Bulletin 17C Examples</a:t>
            </a:r>
            <a:endParaRPr lang="en-US" sz="2400" kern="0" dirty="0"/>
          </a:p>
          <a:p>
            <a:endParaRPr lang="en-US" dirty="0"/>
          </a:p>
        </p:txBody>
      </p:sp>
      <p:pic>
        <p:nvPicPr>
          <p:cNvPr id="7" name="Content Placeholder 6">
            <a:extLst>
              <a:ext uri="{FF2B5EF4-FFF2-40B4-BE49-F238E27FC236}">
                <a16:creationId xmlns:a16="http://schemas.microsoft.com/office/drawing/2014/main" id="{9498EC8F-DE91-3B8D-6399-7678BD6EE659}"/>
              </a:ext>
            </a:extLst>
          </p:cNvPr>
          <p:cNvPicPr>
            <a:picLocks noGrp="1" noChangeAspect="1"/>
          </p:cNvPicPr>
          <p:nvPr>
            <p:ph sz="half" idx="2"/>
          </p:nvPr>
        </p:nvPicPr>
        <p:blipFill>
          <a:blip r:embed="rId4"/>
          <a:stretch>
            <a:fillRect/>
          </a:stretch>
        </p:blipFill>
        <p:spPr>
          <a:xfrm>
            <a:off x="6172200" y="1837976"/>
            <a:ext cx="5181600" cy="4326636"/>
          </a:xfrm>
          <a:prstGeom prst="rect">
            <a:avLst/>
          </a:prstGeom>
        </p:spPr>
      </p:pic>
      <p:sp>
        <p:nvSpPr>
          <p:cNvPr id="8" name="Slide Number Placeholder 6">
            <a:extLst>
              <a:ext uri="{FF2B5EF4-FFF2-40B4-BE49-F238E27FC236}">
                <a16:creationId xmlns:a16="http://schemas.microsoft.com/office/drawing/2014/main" id="{93FBED7A-8E67-310A-7B80-847DCEB65A5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30</a:t>
            </a:fld>
            <a:endParaRPr lang="en-US" dirty="0">
              <a:latin typeface="Arial" charset="0"/>
            </a:endParaRPr>
          </a:p>
        </p:txBody>
      </p:sp>
    </p:spTree>
    <p:extLst>
      <p:ext uri="{BB962C8B-B14F-4D97-AF65-F5344CB8AC3E}">
        <p14:creationId xmlns:p14="http://schemas.microsoft.com/office/powerpoint/2010/main" val="23709810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EFCEA19-6059-44F0-8571-68C05569799E}"/>
              </a:ext>
            </a:extLst>
          </p:cNvPr>
          <p:cNvPicPr>
            <a:picLocks noChangeAspect="1"/>
          </p:cNvPicPr>
          <p:nvPr/>
        </p:nvPicPr>
        <p:blipFill>
          <a:blip r:embed="rId3"/>
          <a:stretch>
            <a:fillRect/>
          </a:stretch>
        </p:blipFill>
        <p:spPr>
          <a:xfrm>
            <a:off x="1118058" y="1447800"/>
            <a:ext cx="4888714" cy="5208006"/>
          </a:xfrm>
          <a:prstGeom prst="rect">
            <a:avLst/>
          </a:prstGeom>
        </p:spPr>
      </p:pic>
      <p:sp>
        <p:nvSpPr>
          <p:cNvPr id="139266" name="Rectangle 2"/>
          <p:cNvSpPr>
            <a:spLocks noGrp="1" noRot="1" noChangeArrowheads="1"/>
          </p:cNvSpPr>
          <p:nvPr>
            <p:ph type="title"/>
          </p:nvPr>
        </p:nvSpPr>
        <p:spPr/>
        <p:txBody>
          <a:bodyPr/>
          <a:lstStyle/>
          <a:p>
            <a:pPr eaLnBrk="1" hangingPunct="1">
              <a:defRPr/>
            </a:pPr>
            <a:r>
              <a:rPr lang="en-US" dirty="0"/>
              <a:t>Bulletin 17 Analysis</a:t>
            </a:r>
            <a:endParaRPr lang="en-US" sz="3800" dirty="0"/>
          </a:p>
        </p:txBody>
      </p:sp>
      <p:pic>
        <p:nvPicPr>
          <p:cNvPr id="7" name="Picture 6">
            <a:extLst>
              <a:ext uri="{FF2B5EF4-FFF2-40B4-BE49-F238E27FC236}">
                <a16:creationId xmlns:a16="http://schemas.microsoft.com/office/drawing/2014/main" id="{A3079557-961B-423C-A70F-98D5A36D22BB}"/>
              </a:ext>
            </a:extLst>
          </p:cNvPr>
          <p:cNvPicPr>
            <a:picLocks noChangeAspect="1"/>
          </p:cNvPicPr>
          <p:nvPr/>
        </p:nvPicPr>
        <p:blipFill>
          <a:blip r:embed="rId4"/>
          <a:stretch>
            <a:fillRect/>
          </a:stretch>
        </p:blipFill>
        <p:spPr>
          <a:xfrm>
            <a:off x="6178557" y="1447799"/>
            <a:ext cx="4895385" cy="5208007"/>
          </a:xfrm>
          <a:prstGeom prst="rect">
            <a:avLst/>
          </a:prstGeom>
        </p:spPr>
      </p:pic>
      <p:sp>
        <p:nvSpPr>
          <p:cNvPr id="3" name="Slide Number Placeholder 6">
            <a:extLst>
              <a:ext uri="{FF2B5EF4-FFF2-40B4-BE49-F238E27FC236}">
                <a16:creationId xmlns:a16="http://schemas.microsoft.com/office/drawing/2014/main" id="{27110D3A-4702-B568-F218-DB4B8233768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spTree>
    <p:extLst>
      <p:ext uri="{BB962C8B-B14F-4D97-AF65-F5344CB8AC3E}">
        <p14:creationId xmlns:p14="http://schemas.microsoft.com/office/powerpoint/2010/main" val="41594727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General Frequency Analysis</a:t>
            </a:r>
            <a:endParaRPr lang="en-US" sz="3800" dirty="0"/>
          </a:p>
        </p:txBody>
      </p:sp>
      <p:sp>
        <p:nvSpPr>
          <p:cNvPr id="2" name="Content Placeholder 1">
            <a:extLst>
              <a:ext uri="{FF2B5EF4-FFF2-40B4-BE49-F238E27FC236}">
                <a16:creationId xmlns:a16="http://schemas.microsoft.com/office/drawing/2014/main" id="{218819E3-7BAD-BD13-5D5B-0C32221E3E33}"/>
              </a:ext>
            </a:extLst>
          </p:cNvPr>
          <p:cNvSpPr>
            <a:spLocks noGrp="1"/>
          </p:cNvSpPr>
          <p:nvPr>
            <p:ph sz="half" idx="1"/>
          </p:nvPr>
        </p:nvSpPr>
        <p:spPr/>
        <p:txBody>
          <a:bodyPr>
            <a:normAutofit fontScale="85000" lnSpcReduction="10000"/>
          </a:bodyPr>
          <a:lstStyle/>
          <a:p>
            <a:pPr eaLnBrk="1" hangingPunct="1">
              <a:defRPr/>
            </a:pPr>
            <a:r>
              <a:rPr lang="en-US" sz="2400" kern="0" dirty="0"/>
              <a:t>“</a:t>
            </a:r>
            <a:r>
              <a:rPr lang="en-US" sz="2400" b="1" kern="0" dirty="0"/>
              <a:t>Less strict</a:t>
            </a:r>
            <a:r>
              <a:rPr lang="en-US" sz="2400" kern="0" dirty="0"/>
              <a:t>” flow-, stage-, precipitation-, etc. frequency analysis</a:t>
            </a:r>
          </a:p>
          <a:p>
            <a:pPr lvl="1" eaLnBrk="1" hangingPunct="1">
              <a:defRPr/>
            </a:pPr>
            <a:r>
              <a:rPr lang="en-US" sz="1800" kern="0" dirty="0"/>
              <a:t>Mix and match procedures</a:t>
            </a:r>
          </a:p>
          <a:p>
            <a:pPr eaLnBrk="1" hangingPunct="1">
              <a:defRPr/>
            </a:pPr>
            <a:r>
              <a:rPr lang="en-US" sz="2400" b="1" kern="0" dirty="0"/>
              <a:t>Numerous</a:t>
            </a:r>
            <a:r>
              <a:rPr lang="en-US" sz="2400" kern="0" dirty="0"/>
              <a:t> analytical distributions</a:t>
            </a:r>
          </a:p>
          <a:p>
            <a:pPr lvl="1" eaLnBrk="1" hangingPunct="1">
              <a:defRPr/>
            </a:pPr>
            <a:r>
              <a:rPr lang="en-US" sz="1800" kern="0" dirty="0"/>
              <a:t>Product Moments-LPIII</a:t>
            </a:r>
          </a:p>
          <a:p>
            <a:pPr lvl="1" eaLnBrk="1" hangingPunct="1">
              <a:defRPr/>
            </a:pPr>
            <a:r>
              <a:rPr lang="en-US" sz="1800" kern="0" dirty="0"/>
              <a:t>EMA-LPIII</a:t>
            </a:r>
          </a:p>
          <a:p>
            <a:pPr lvl="1" eaLnBrk="1" hangingPunct="1">
              <a:defRPr/>
            </a:pPr>
            <a:r>
              <a:rPr lang="en-US" sz="1800" kern="0" dirty="0"/>
              <a:t>Linear Moments-GEV</a:t>
            </a:r>
          </a:p>
          <a:p>
            <a:pPr lvl="1" eaLnBrk="1" hangingPunct="1">
              <a:defRPr/>
            </a:pPr>
            <a:r>
              <a:rPr lang="en-US" sz="1800" kern="0" dirty="0"/>
              <a:t>Etc.</a:t>
            </a:r>
          </a:p>
          <a:p>
            <a:pPr eaLnBrk="1" hangingPunct="1">
              <a:defRPr/>
            </a:pPr>
            <a:r>
              <a:rPr lang="en-US" sz="2400" kern="0" dirty="0"/>
              <a:t>Manually define distribution parameters</a:t>
            </a:r>
          </a:p>
          <a:p>
            <a:pPr eaLnBrk="1" hangingPunct="1">
              <a:defRPr/>
            </a:pPr>
            <a:r>
              <a:rPr lang="en-US" sz="2400" kern="0" dirty="0"/>
              <a:t>Graphical/Empirical distribution</a:t>
            </a:r>
          </a:p>
          <a:p>
            <a:pPr eaLnBrk="1" hangingPunct="1">
              <a:defRPr/>
            </a:pPr>
            <a:r>
              <a:rPr lang="en-US" sz="2400" kern="0" dirty="0"/>
              <a:t>Annual or Partial Duration series</a:t>
            </a:r>
          </a:p>
          <a:p>
            <a:pPr eaLnBrk="1" hangingPunct="1">
              <a:defRPr/>
            </a:pPr>
            <a:r>
              <a:rPr lang="en-US" sz="2400" b="1" kern="0" dirty="0"/>
              <a:t>IRREGULAR</a:t>
            </a:r>
            <a:r>
              <a:rPr lang="en-US" sz="2400" kern="0" dirty="0"/>
              <a:t> data required</a:t>
            </a:r>
          </a:p>
          <a:p>
            <a:pPr lvl="1" eaLnBrk="1" hangingPunct="1">
              <a:defRPr/>
            </a:pPr>
            <a:r>
              <a:rPr lang="en-US" sz="2000" kern="0" dirty="0"/>
              <a:t>IR-CENTURY</a:t>
            </a:r>
          </a:p>
          <a:p>
            <a:pPr>
              <a:defRPr/>
            </a:pPr>
            <a:r>
              <a:rPr lang="en-US" sz="2400" kern="0" dirty="0">
                <a:hlinkClick r:id="rId3"/>
              </a:rPr>
              <a:t>General Frequency Analysis Examples</a:t>
            </a:r>
            <a:endParaRPr lang="en-US" sz="2400" kern="0" dirty="0"/>
          </a:p>
        </p:txBody>
      </p:sp>
      <p:pic>
        <p:nvPicPr>
          <p:cNvPr id="6" name="Picture 5"/>
          <p:cNvPicPr>
            <a:picLocks noChangeAspect="1"/>
          </p:cNvPicPr>
          <p:nvPr/>
        </p:nvPicPr>
        <p:blipFill>
          <a:blip r:embed="rId4"/>
          <a:stretch>
            <a:fillRect/>
          </a:stretch>
        </p:blipFill>
        <p:spPr>
          <a:xfrm>
            <a:off x="5884281" y="1539875"/>
            <a:ext cx="3262387" cy="2743200"/>
          </a:xfrm>
          <a:prstGeom prst="rect">
            <a:avLst/>
          </a:prstGeom>
          <a:ln>
            <a:solidFill>
              <a:srgbClr val="000000"/>
            </a:solidFill>
          </a:ln>
        </p:spPr>
      </p:pic>
      <p:pic>
        <p:nvPicPr>
          <p:cNvPr id="7" name="Picture 6"/>
          <p:cNvPicPr>
            <a:picLocks noChangeAspect="1"/>
          </p:cNvPicPr>
          <p:nvPr/>
        </p:nvPicPr>
        <p:blipFill>
          <a:blip r:embed="rId5"/>
          <a:stretch>
            <a:fillRect/>
          </a:stretch>
        </p:blipFill>
        <p:spPr>
          <a:xfrm>
            <a:off x="7382285" y="3749675"/>
            <a:ext cx="3298713" cy="2743200"/>
          </a:xfrm>
          <a:prstGeom prst="rect">
            <a:avLst/>
          </a:prstGeom>
          <a:ln>
            <a:solidFill>
              <a:srgbClr val="000000"/>
            </a:solidFill>
          </a:ln>
        </p:spPr>
      </p:pic>
      <p:sp>
        <p:nvSpPr>
          <p:cNvPr id="8" name="TextBox 7"/>
          <p:cNvSpPr txBox="1"/>
          <p:nvPr/>
        </p:nvSpPr>
        <p:spPr>
          <a:xfrm>
            <a:off x="7687810" y="1683028"/>
            <a:ext cx="1352622" cy="369332"/>
          </a:xfrm>
          <a:prstGeom prst="rect">
            <a:avLst/>
          </a:prstGeom>
          <a:solidFill>
            <a:schemeClr val="bg1"/>
          </a:solidFill>
          <a:ln>
            <a:solidFill>
              <a:schemeClr val="tx1"/>
            </a:solidFill>
          </a:ln>
        </p:spPr>
        <p:txBody>
          <a:bodyPr wrap="square" rtlCol="0">
            <a:spAutoFit/>
          </a:bodyPr>
          <a:lstStyle/>
          <a:p>
            <a:pPr algn="ctr"/>
            <a:r>
              <a:rPr lang="en-US" b="1" dirty="0"/>
              <a:t>Analytical</a:t>
            </a:r>
          </a:p>
        </p:txBody>
      </p:sp>
      <p:sp>
        <p:nvSpPr>
          <p:cNvPr id="9" name="TextBox 8"/>
          <p:cNvSpPr txBox="1"/>
          <p:nvPr/>
        </p:nvSpPr>
        <p:spPr>
          <a:xfrm>
            <a:off x="9242686" y="3884890"/>
            <a:ext cx="1352622" cy="369332"/>
          </a:xfrm>
          <a:prstGeom prst="rect">
            <a:avLst/>
          </a:prstGeom>
          <a:solidFill>
            <a:schemeClr val="bg1"/>
          </a:solidFill>
          <a:ln>
            <a:solidFill>
              <a:schemeClr val="tx1"/>
            </a:solidFill>
          </a:ln>
        </p:spPr>
        <p:txBody>
          <a:bodyPr wrap="square" rtlCol="0">
            <a:spAutoFit/>
          </a:bodyPr>
          <a:lstStyle/>
          <a:p>
            <a:pPr algn="ctr"/>
            <a:r>
              <a:rPr lang="en-US" b="1" dirty="0"/>
              <a:t>Graphical</a:t>
            </a:r>
          </a:p>
        </p:txBody>
      </p:sp>
      <p:sp>
        <p:nvSpPr>
          <p:cNvPr id="4" name="Slide Number Placeholder 6">
            <a:extLst>
              <a:ext uri="{FF2B5EF4-FFF2-40B4-BE49-F238E27FC236}">
                <a16:creationId xmlns:a16="http://schemas.microsoft.com/office/drawing/2014/main" id="{E8DA0A7B-5538-33B5-DC56-55E92E3633B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spTree>
    <p:extLst>
      <p:ext uri="{BB962C8B-B14F-4D97-AF65-F5344CB8AC3E}">
        <p14:creationId xmlns:p14="http://schemas.microsoft.com/office/powerpoint/2010/main" val="18579216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613103" y="3531220"/>
            <a:ext cx="4265407" cy="3200400"/>
          </a:xfrm>
          <a:prstGeom prst="rect">
            <a:avLst/>
          </a:prstGeom>
        </p:spPr>
      </p:pic>
      <p:pic>
        <p:nvPicPr>
          <p:cNvPr id="2" name="Picture 1"/>
          <p:cNvPicPr>
            <a:picLocks noChangeAspect="1"/>
          </p:cNvPicPr>
          <p:nvPr/>
        </p:nvPicPr>
        <p:blipFill>
          <a:blip r:embed="rId4"/>
          <a:stretch>
            <a:fillRect/>
          </a:stretch>
        </p:blipFill>
        <p:spPr>
          <a:xfrm>
            <a:off x="6399692" y="1368767"/>
            <a:ext cx="3291840" cy="2743200"/>
          </a:xfrm>
          <a:prstGeom prst="rect">
            <a:avLst/>
          </a:prstGeom>
        </p:spPr>
      </p:pic>
      <p:sp>
        <p:nvSpPr>
          <p:cNvPr id="139266" name="Rectangle 2"/>
          <p:cNvSpPr>
            <a:spLocks noGrp="1" noRot="1" noChangeArrowheads="1"/>
          </p:cNvSpPr>
          <p:nvPr>
            <p:ph type="title"/>
          </p:nvPr>
        </p:nvSpPr>
        <p:spPr/>
        <p:txBody>
          <a:bodyPr/>
          <a:lstStyle/>
          <a:p>
            <a:pPr eaLnBrk="1" hangingPunct="1">
              <a:defRPr/>
            </a:pPr>
            <a:r>
              <a:rPr lang="en-US" dirty="0"/>
              <a:t>Volume Frequency Analysis</a:t>
            </a:r>
            <a:endParaRPr lang="en-US" sz="3800" dirty="0"/>
          </a:p>
        </p:txBody>
      </p:sp>
      <p:sp>
        <p:nvSpPr>
          <p:cNvPr id="4" name="Content Placeholder 3">
            <a:extLst>
              <a:ext uri="{FF2B5EF4-FFF2-40B4-BE49-F238E27FC236}">
                <a16:creationId xmlns:a16="http://schemas.microsoft.com/office/drawing/2014/main" id="{4DBC62F2-0F34-CD64-7BE2-2AD02AE9CEA7}"/>
              </a:ext>
            </a:extLst>
          </p:cNvPr>
          <p:cNvSpPr>
            <a:spLocks noGrp="1"/>
          </p:cNvSpPr>
          <p:nvPr>
            <p:ph sz="half" idx="1"/>
          </p:nvPr>
        </p:nvSpPr>
        <p:spPr/>
        <p:txBody>
          <a:bodyPr>
            <a:normAutofit fontScale="85000" lnSpcReduction="20000"/>
          </a:bodyPr>
          <a:lstStyle/>
          <a:p>
            <a:pPr eaLnBrk="1" hangingPunct="1">
              <a:defRPr/>
            </a:pPr>
            <a:r>
              <a:rPr lang="en-US" sz="2400" kern="0" dirty="0"/>
              <a:t>Iterative/duplicative frequency analysis</a:t>
            </a:r>
          </a:p>
          <a:p>
            <a:pPr lvl="1" eaLnBrk="1" hangingPunct="1">
              <a:defRPr/>
            </a:pPr>
            <a:r>
              <a:rPr lang="en-US" sz="1800" kern="0" dirty="0"/>
              <a:t>Mix and match procedures</a:t>
            </a:r>
          </a:p>
          <a:p>
            <a:pPr eaLnBrk="1" hangingPunct="1">
              <a:defRPr/>
            </a:pPr>
            <a:r>
              <a:rPr lang="en-US" sz="2400" kern="0" dirty="0"/>
              <a:t>Extract annual maximum series from input data and fit distribution</a:t>
            </a:r>
          </a:p>
          <a:p>
            <a:pPr eaLnBrk="1" hangingPunct="1">
              <a:defRPr/>
            </a:pPr>
            <a:r>
              <a:rPr lang="en-US" sz="2400" kern="0" dirty="0"/>
              <a:t>Numerous analytical distributions</a:t>
            </a:r>
          </a:p>
          <a:p>
            <a:pPr lvl="1" eaLnBrk="1" hangingPunct="1">
              <a:defRPr/>
            </a:pPr>
            <a:r>
              <a:rPr lang="en-US" sz="1800" kern="0" dirty="0"/>
              <a:t>Product Moments-Normal</a:t>
            </a:r>
          </a:p>
          <a:p>
            <a:pPr lvl="1" eaLnBrk="1" hangingPunct="1">
              <a:defRPr/>
            </a:pPr>
            <a:r>
              <a:rPr lang="en-US" sz="1800" kern="0" dirty="0"/>
              <a:t>Product Moments-LPIII</a:t>
            </a:r>
          </a:p>
          <a:p>
            <a:pPr lvl="1" eaLnBrk="1" hangingPunct="1">
              <a:defRPr/>
            </a:pPr>
            <a:r>
              <a:rPr lang="en-US" sz="1800" kern="0" dirty="0"/>
              <a:t>EMA-LPIII</a:t>
            </a:r>
          </a:p>
          <a:p>
            <a:pPr lvl="1" eaLnBrk="1" hangingPunct="1">
              <a:defRPr/>
            </a:pPr>
            <a:r>
              <a:rPr lang="en-US" sz="1800" kern="0" dirty="0"/>
              <a:t>Etc.</a:t>
            </a:r>
          </a:p>
          <a:p>
            <a:pPr eaLnBrk="1" hangingPunct="1">
              <a:defRPr/>
            </a:pPr>
            <a:r>
              <a:rPr lang="en-US" sz="2400" kern="0" dirty="0"/>
              <a:t>Manually define distribution parameters (i.e., smooth statistics)</a:t>
            </a:r>
          </a:p>
          <a:p>
            <a:pPr eaLnBrk="1" hangingPunct="1">
              <a:defRPr/>
            </a:pPr>
            <a:r>
              <a:rPr lang="en-US" sz="2400" kern="0" dirty="0"/>
              <a:t>Graphical/Empirical distribution</a:t>
            </a:r>
          </a:p>
          <a:p>
            <a:pPr eaLnBrk="1" hangingPunct="1">
              <a:defRPr/>
            </a:pPr>
            <a:r>
              <a:rPr lang="en-US" sz="2400" b="1" kern="0" dirty="0"/>
              <a:t>REGULAR</a:t>
            </a:r>
            <a:r>
              <a:rPr lang="en-US" sz="2400" kern="0" dirty="0"/>
              <a:t> data required</a:t>
            </a:r>
          </a:p>
          <a:p>
            <a:pPr lvl="1" eaLnBrk="1" hangingPunct="1">
              <a:defRPr/>
            </a:pPr>
            <a:r>
              <a:rPr lang="en-US" sz="2000" kern="0" dirty="0"/>
              <a:t>1DAY</a:t>
            </a:r>
          </a:p>
          <a:p>
            <a:pPr>
              <a:defRPr/>
            </a:pPr>
            <a:r>
              <a:rPr lang="en-US" sz="2400" kern="0" dirty="0">
                <a:hlinkClick r:id="rId5"/>
              </a:rPr>
              <a:t>Volume Frequency Analysis Examples</a:t>
            </a:r>
            <a:endParaRPr lang="en-US" sz="2400" kern="0" dirty="0"/>
          </a:p>
        </p:txBody>
      </p:sp>
      <p:sp>
        <p:nvSpPr>
          <p:cNvPr id="8" name="TextBox 7"/>
          <p:cNvSpPr txBox="1"/>
          <p:nvPr/>
        </p:nvSpPr>
        <p:spPr>
          <a:xfrm>
            <a:off x="8331340" y="1423597"/>
            <a:ext cx="1926387" cy="369332"/>
          </a:xfrm>
          <a:prstGeom prst="rect">
            <a:avLst/>
          </a:prstGeom>
          <a:solidFill>
            <a:schemeClr val="bg1"/>
          </a:solidFill>
          <a:ln>
            <a:solidFill>
              <a:schemeClr val="tx1"/>
            </a:solidFill>
          </a:ln>
        </p:spPr>
        <p:txBody>
          <a:bodyPr wrap="square" rtlCol="0">
            <a:spAutoFit/>
          </a:bodyPr>
          <a:lstStyle/>
          <a:p>
            <a:pPr algn="ctr"/>
            <a:r>
              <a:rPr lang="en-US" b="1" dirty="0"/>
              <a:t>Plot Yearly Data</a:t>
            </a:r>
          </a:p>
        </p:txBody>
      </p:sp>
      <p:sp>
        <p:nvSpPr>
          <p:cNvPr id="9" name="TextBox 8"/>
          <p:cNvSpPr txBox="1"/>
          <p:nvPr/>
        </p:nvSpPr>
        <p:spPr>
          <a:xfrm>
            <a:off x="9471299" y="3742635"/>
            <a:ext cx="1352622" cy="369332"/>
          </a:xfrm>
          <a:prstGeom prst="rect">
            <a:avLst/>
          </a:prstGeom>
          <a:solidFill>
            <a:schemeClr val="bg1"/>
          </a:solidFill>
          <a:ln>
            <a:solidFill>
              <a:schemeClr val="tx1"/>
            </a:solidFill>
          </a:ln>
        </p:spPr>
        <p:txBody>
          <a:bodyPr wrap="square" rtlCol="0">
            <a:spAutoFit/>
          </a:bodyPr>
          <a:lstStyle/>
          <a:p>
            <a:pPr algn="ctr"/>
            <a:r>
              <a:rPr lang="en-US" b="1" dirty="0"/>
              <a:t>EMA-LPIII</a:t>
            </a:r>
          </a:p>
        </p:txBody>
      </p:sp>
      <p:sp>
        <p:nvSpPr>
          <p:cNvPr id="7" name="Slide Number Placeholder 6">
            <a:extLst>
              <a:ext uri="{FF2B5EF4-FFF2-40B4-BE49-F238E27FC236}">
                <a16:creationId xmlns:a16="http://schemas.microsoft.com/office/drawing/2014/main" id="{16D077A4-0BBE-F5DA-5C78-C8BFAD7439E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33</a:t>
            </a:fld>
            <a:endParaRPr lang="en-US" dirty="0">
              <a:latin typeface="Arial" charset="0"/>
            </a:endParaRPr>
          </a:p>
        </p:txBody>
      </p:sp>
    </p:spTree>
    <p:extLst>
      <p:ext uri="{BB962C8B-B14F-4D97-AF65-F5344CB8AC3E}">
        <p14:creationId xmlns:p14="http://schemas.microsoft.com/office/powerpoint/2010/main" val="30086417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Duration Analysis</a:t>
            </a:r>
            <a:endParaRPr lang="en-US" sz="3800" dirty="0"/>
          </a:p>
        </p:txBody>
      </p:sp>
      <p:sp>
        <p:nvSpPr>
          <p:cNvPr id="2" name="Content Placeholder 1">
            <a:extLst>
              <a:ext uri="{FF2B5EF4-FFF2-40B4-BE49-F238E27FC236}">
                <a16:creationId xmlns:a16="http://schemas.microsoft.com/office/drawing/2014/main" id="{8F437683-CA46-EEA8-A2D2-E36E32EA4380}"/>
              </a:ext>
            </a:extLst>
          </p:cNvPr>
          <p:cNvSpPr>
            <a:spLocks noGrp="1"/>
          </p:cNvSpPr>
          <p:nvPr>
            <p:ph sz="half" idx="1"/>
          </p:nvPr>
        </p:nvSpPr>
        <p:spPr/>
        <p:txBody>
          <a:bodyPr>
            <a:normAutofit/>
          </a:bodyPr>
          <a:lstStyle/>
          <a:p>
            <a:pPr eaLnBrk="1" hangingPunct="1">
              <a:defRPr/>
            </a:pPr>
            <a:r>
              <a:rPr lang="en-US" sz="2400" kern="0" dirty="0"/>
              <a:t>Computes Stage- or Flow-Duration</a:t>
            </a:r>
          </a:p>
          <a:p>
            <a:pPr lvl="1" eaLnBrk="1" hangingPunct="1">
              <a:defRPr/>
            </a:pPr>
            <a:r>
              <a:rPr lang="en-US" sz="1800" kern="0" dirty="0"/>
              <a:t>Percent of time stage/flow was in excess of a certain value</a:t>
            </a:r>
          </a:p>
          <a:p>
            <a:pPr eaLnBrk="1" hangingPunct="1">
              <a:defRPr/>
            </a:pPr>
            <a:r>
              <a:rPr lang="en-US" sz="2400" kern="0" dirty="0"/>
              <a:t>Rank/Sort and STATS methods</a:t>
            </a:r>
            <a:endParaRPr lang="en-US" sz="1800" kern="0" dirty="0"/>
          </a:p>
          <a:p>
            <a:pPr eaLnBrk="1" hangingPunct="1">
              <a:defRPr/>
            </a:pPr>
            <a:r>
              <a:rPr lang="en-US" sz="2400" kern="0" dirty="0"/>
              <a:t>Annual, Quarterly, Monthly, or User-Defined Periods</a:t>
            </a:r>
          </a:p>
          <a:p>
            <a:pPr eaLnBrk="1" hangingPunct="1">
              <a:defRPr/>
            </a:pPr>
            <a:r>
              <a:rPr lang="en-US" sz="2400" b="1" kern="0" dirty="0"/>
              <a:t>REGULAR</a:t>
            </a:r>
            <a:r>
              <a:rPr lang="en-US" sz="2400" kern="0" dirty="0"/>
              <a:t> data required</a:t>
            </a:r>
          </a:p>
          <a:p>
            <a:pPr lvl="1" eaLnBrk="1" hangingPunct="1">
              <a:defRPr/>
            </a:pPr>
            <a:r>
              <a:rPr lang="en-US" sz="2000" kern="0" dirty="0"/>
              <a:t>1DAY</a:t>
            </a:r>
          </a:p>
          <a:p>
            <a:pPr>
              <a:defRPr/>
            </a:pPr>
            <a:r>
              <a:rPr lang="en-US" sz="2400" kern="0" dirty="0">
                <a:hlinkClick r:id="rId3"/>
              </a:rPr>
              <a:t>Duration Analysis Examples</a:t>
            </a:r>
            <a:endParaRPr lang="en-US" sz="2400" kern="0" dirty="0"/>
          </a:p>
        </p:txBody>
      </p:sp>
      <p:pic>
        <p:nvPicPr>
          <p:cNvPr id="6" name="Content Placeholder 5">
            <a:extLst>
              <a:ext uri="{FF2B5EF4-FFF2-40B4-BE49-F238E27FC236}">
                <a16:creationId xmlns:a16="http://schemas.microsoft.com/office/drawing/2014/main" id="{2489F116-5C72-5601-FF4F-1AA3D66B2FDC}"/>
              </a:ext>
            </a:extLst>
          </p:cNvPr>
          <p:cNvPicPr>
            <a:picLocks noGrp="1" noChangeAspect="1"/>
          </p:cNvPicPr>
          <p:nvPr>
            <p:ph sz="half" idx="2"/>
          </p:nvPr>
        </p:nvPicPr>
        <p:blipFill>
          <a:blip r:embed="rId4"/>
          <a:stretch>
            <a:fillRect/>
          </a:stretch>
        </p:blipFill>
        <p:spPr>
          <a:xfrm>
            <a:off x="6172200" y="1961294"/>
            <a:ext cx="5181600" cy="4080000"/>
          </a:xfrm>
          <a:prstGeom prst="rect">
            <a:avLst/>
          </a:prstGeom>
        </p:spPr>
      </p:pic>
      <p:sp>
        <p:nvSpPr>
          <p:cNvPr id="7" name="Slide Number Placeholder 6">
            <a:extLst>
              <a:ext uri="{FF2B5EF4-FFF2-40B4-BE49-F238E27FC236}">
                <a16:creationId xmlns:a16="http://schemas.microsoft.com/office/drawing/2014/main" id="{EDF48F15-712C-DAEF-906A-5E6E66E0662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34</a:t>
            </a:fld>
            <a:endParaRPr lang="en-US" dirty="0">
              <a:latin typeface="Arial" charset="0"/>
            </a:endParaRPr>
          </a:p>
        </p:txBody>
      </p:sp>
    </p:spTree>
    <p:extLst>
      <p:ext uri="{BB962C8B-B14F-4D97-AF65-F5344CB8AC3E}">
        <p14:creationId xmlns:p14="http://schemas.microsoft.com/office/powerpoint/2010/main" val="1841430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Curve Combination Analysis</a:t>
            </a:r>
            <a:endParaRPr lang="en-US" sz="3800" dirty="0"/>
          </a:p>
        </p:txBody>
      </p:sp>
      <p:sp>
        <p:nvSpPr>
          <p:cNvPr id="2" name="Content Placeholder 1">
            <a:extLst>
              <a:ext uri="{FF2B5EF4-FFF2-40B4-BE49-F238E27FC236}">
                <a16:creationId xmlns:a16="http://schemas.microsoft.com/office/drawing/2014/main" id="{FDAED1B3-A800-BA6C-8489-A20E55BCB9B1}"/>
              </a:ext>
            </a:extLst>
          </p:cNvPr>
          <p:cNvSpPr>
            <a:spLocks noGrp="1"/>
          </p:cNvSpPr>
          <p:nvPr>
            <p:ph sz="half" idx="1"/>
          </p:nvPr>
        </p:nvSpPr>
        <p:spPr/>
        <p:txBody>
          <a:bodyPr>
            <a:normAutofit/>
          </a:bodyPr>
          <a:lstStyle/>
          <a:p>
            <a:pPr eaLnBrk="1" hangingPunct="1">
              <a:defRPr/>
            </a:pPr>
            <a:r>
              <a:rPr lang="en-US" b="1" kern="0" dirty="0"/>
              <a:t>Graphically-define</a:t>
            </a:r>
            <a:r>
              <a:rPr lang="en-US" kern="0" dirty="0"/>
              <a:t> an </a:t>
            </a:r>
            <a:r>
              <a:rPr lang="en-US" b="1" kern="0" dirty="0"/>
              <a:t>empirical</a:t>
            </a:r>
            <a:r>
              <a:rPr lang="en-US" kern="0" dirty="0"/>
              <a:t> </a:t>
            </a:r>
            <a:r>
              <a:rPr lang="en-US" b="1" kern="0" dirty="0"/>
              <a:t>distribution</a:t>
            </a:r>
            <a:r>
              <a:rPr lang="en-US" kern="0" dirty="0"/>
              <a:t> for two or more input frequency curves</a:t>
            </a:r>
          </a:p>
          <a:p>
            <a:pPr lvl="1" eaLnBrk="1" hangingPunct="1">
              <a:defRPr/>
            </a:pPr>
            <a:r>
              <a:rPr lang="en-US" sz="2000" kern="0" dirty="0"/>
              <a:t>Best-fit pool stage-frequency curve</a:t>
            </a:r>
          </a:p>
          <a:p>
            <a:pPr eaLnBrk="1" hangingPunct="1">
              <a:defRPr/>
            </a:pPr>
            <a:r>
              <a:rPr lang="en-US" b="1" kern="0" dirty="0"/>
              <a:t>Results</a:t>
            </a:r>
            <a:r>
              <a:rPr lang="en-US" kern="0" dirty="0"/>
              <a:t> from other analyses </a:t>
            </a:r>
            <a:r>
              <a:rPr lang="en-US" b="1" kern="0" dirty="0"/>
              <a:t>can be imported</a:t>
            </a:r>
          </a:p>
          <a:p>
            <a:pPr lvl="1" eaLnBrk="1" hangingPunct="1">
              <a:defRPr/>
            </a:pPr>
            <a:r>
              <a:rPr lang="en-US" sz="2000" kern="0" dirty="0"/>
              <a:t>Bulletin 17, General Frequency</a:t>
            </a:r>
          </a:p>
          <a:p>
            <a:pPr>
              <a:defRPr/>
            </a:pPr>
            <a:r>
              <a:rPr lang="en-US" kern="0" dirty="0">
                <a:hlinkClick r:id="rId3"/>
              </a:rPr>
              <a:t>Curve Combination Analysis Examples</a:t>
            </a:r>
            <a:endParaRPr lang="en-US" kern="0" dirty="0"/>
          </a:p>
        </p:txBody>
      </p:sp>
      <p:pic>
        <p:nvPicPr>
          <p:cNvPr id="5" name="Content Placeholder 4">
            <a:extLst>
              <a:ext uri="{FF2B5EF4-FFF2-40B4-BE49-F238E27FC236}">
                <a16:creationId xmlns:a16="http://schemas.microsoft.com/office/drawing/2014/main" id="{725B3623-7AB8-61B6-4165-12C876B71DBF}"/>
              </a:ext>
            </a:extLst>
          </p:cNvPr>
          <p:cNvPicPr>
            <a:picLocks noGrp="1" noChangeAspect="1"/>
          </p:cNvPicPr>
          <p:nvPr>
            <p:ph sz="half" idx="2"/>
          </p:nvPr>
        </p:nvPicPr>
        <p:blipFill>
          <a:blip r:embed="rId4"/>
          <a:stretch>
            <a:fillRect/>
          </a:stretch>
        </p:blipFill>
        <p:spPr>
          <a:xfrm>
            <a:off x="6257684" y="1825625"/>
            <a:ext cx="5010631" cy="4351338"/>
          </a:xfrm>
          <a:prstGeom prst="rect">
            <a:avLst/>
          </a:prstGeom>
        </p:spPr>
      </p:pic>
      <p:sp>
        <p:nvSpPr>
          <p:cNvPr id="8" name="Slide Number Placeholder 6">
            <a:extLst>
              <a:ext uri="{FF2B5EF4-FFF2-40B4-BE49-F238E27FC236}">
                <a16:creationId xmlns:a16="http://schemas.microsoft.com/office/drawing/2014/main" id="{689487E1-99FB-BFED-119E-8C7EF0C0651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35</a:t>
            </a:fld>
            <a:endParaRPr lang="en-US" dirty="0">
              <a:latin typeface="Arial" charset="0"/>
            </a:endParaRPr>
          </a:p>
        </p:txBody>
      </p:sp>
    </p:spTree>
    <p:extLst>
      <p:ext uri="{BB962C8B-B14F-4D97-AF65-F5344CB8AC3E}">
        <p14:creationId xmlns:p14="http://schemas.microsoft.com/office/powerpoint/2010/main" val="2733967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Coincident Frequency Analysis</a:t>
            </a:r>
            <a:endParaRPr lang="en-US" sz="3800" dirty="0"/>
          </a:p>
        </p:txBody>
      </p:sp>
      <p:sp>
        <p:nvSpPr>
          <p:cNvPr id="2" name="Content Placeholder 1">
            <a:extLst>
              <a:ext uri="{FF2B5EF4-FFF2-40B4-BE49-F238E27FC236}">
                <a16:creationId xmlns:a16="http://schemas.microsoft.com/office/drawing/2014/main" id="{3E84DC8B-472A-FCAB-198C-84F518137D9B}"/>
              </a:ext>
            </a:extLst>
          </p:cNvPr>
          <p:cNvSpPr>
            <a:spLocks noGrp="1"/>
          </p:cNvSpPr>
          <p:nvPr>
            <p:ph sz="half" idx="1"/>
          </p:nvPr>
        </p:nvSpPr>
        <p:spPr/>
        <p:txBody>
          <a:bodyPr>
            <a:normAutofit fontScale="85000" lnSpcReduction="10000"/>
          </a:bodyPr>
          <a:lstStyle/>
          <a:p>
            <a:pPr eaLnBrk="1" hangingPunct="1">
              <a:defRPr/>
            </a:pPr>
            <a:r>
              <a:rPr lang="en-US" sz="2400" kern="0" dirty="0"/>
              <a:t>Uses </a:t>
            </a:r>
            <a:r>
              <a:rPr lang="en-US" sz="2400" b="1" kern="0" dirty="0"/>
              <a:t>Total Probability Theorem </a:t>
            </a:r>
            <a:r>
              <a:rPr lang="en-US" sz="2400" kern="0" dirty="0"/>
              <a:t>to compute a frequency curve that is a </a:t>
            </a:r>
            <a:r>
              <a:rPr lang="en-US" sz="2400" b="1" kern="0" dirty="0"/>
              <a:t>function of two variables </a:t>
            </a:r>
            <a:r>
              <a:rPr lang="en-US" sz="2400" kern="0" dirty="0"/>
              <a:t>(A and B)</a:t>
            </a:r>
          </a:p>
          <a:p>
            <a:pPr eaLnBrk="1" hangingPunct="1">
              <a:defRPr/>
            </a:pPr>
            <a:r>
              <a:rPr lang="en-US" sz="2400" kern="0" dirty="0"/>
              <a:t>Two conditions are available:</a:t>
            </a:r>
          </a:p>
          <a:p>
            <a:pPr lvl="1" eaLnBrk="1" hangingPunct="1">
              <a:defRPr/>
            </a:pPr>
            <a:r>
              <a:rPr lang="en-US" sz="1800" kern="0" dirty="0"/>
              <a:t>Variable A and B are independent</a:t>
            </a:r>
          </a:p>
          <a:p>
            <a:pPr lvl="1" eaLnBrk="1" hangingPunct="1">
              <a:defRPr/>
            </a:pPr>
            <a:r>
              <a:rPr lang="en-US" sz="1800" kern="0" dirty="0"/>
              <a:t>Variable A and B are not independent</a:t>
            </a:r>
          </a:p>
          <a:p>
            <a:pPr eaLnBrk="1" hangingPunct="1">
              <a:defRPr/>
            </a:pPr>
            <a:r>
              <a:rPr lang="en-US" sz="2400" kern="0" dirty="0"/>
              <a:t>Variable A</a:t>
            </a:r>
          </a:p>
          <a:p>
            <a:pPr lvl="1" eaLnBrk="1" hangingPunct="1">
              <a:defRPr/>
            </a:pPr>
            <a:r>
              <a:rPr lang="en-US" sz="1800" kern="0" dirty="0"/>
              <a:t>Flow- or Stage-Frequency Curve</a:t>
            </a:r>
          </a:p>
          <a:p>
            <a:pPr eaLnBrk="1" hangingPunct="1">
              <a:defRPr/>
            </a:pPr>
            <a:r>
              <a:rPr lang="en-US" sz="2400" kern="0" dirty="0"/>
              <a:t>Variable B</a:t>
            </a:r>
          </a:p>
          <a:p>
            <a:pPr lvl="1" eaLnBrk="1" hangingPunct="1">
              <a:defRPr/>
            </a:pPr>
            <a:r>
              <a:rPr lang="en-US" sz="1800" kern="0" dirty="0"/>
              <a:t>Index Points from Flow- or Stage-Duration Curve</a:t>
            </a:r>
          </a:p>
          <a:p>
            <a:pPr eaLnBrk="1" hangingPunct="1">
              <a:defRPr/>
            </a:pPr>
            <a:r>
              <a:rPr lang="en-US" sz="2400" kern="0" dirty="0"/>
              <a:t>Response Curves</a:t>
            </a:r>
          </a:p>
          <a:p>
            <a:pPr lvl="1" eaLnBrk="1" hangingPunct="1">
              <a:defRPr/>
            </a:pPr>
            <a:r>
              <a:rPr lang="en-US" sz="1800" kern="0" dirty="0"/>
              <a:t>Variable A results for each Variable B</a:t>
            </a:r>
          </a:p>
          <a:p>
            <a:pPr lvl="1" eaLnBrk="1" hangingPunct="1">
              <a:defRPr/>
            </a:pPr>
            <a:r>
              <a:rPr lang="en-US" sz="1800" kern="0" dirty="0"/>
              <a:t>Can have different Variable A for each Response Curve</a:t>
            </a:r>
          </a:p>
          <a:p>
            <a:pPr>
              <a:defRPr/>
            </a:pPr>
            <a:r>
              <a:rPr lang="en-US" sz="2200" kern="0" dirty="0">
                <a:hlinkClick r:id="rId3"/>
              </a:rPr>
              <a:t>Coincident Frequency Analysis Examples</a:t>
            </a:r>
            <a:endParaRPr lang="en-US" sz="2200" kern="0" dirty="0"/>
          </a:p>
        </p:txBody>
      </p:sp>
      <p:pic>
        <p:nvPicPr>
          <p:cNvPr id="4" name="Content Placeholder 3">
            <a:extLst>
              <a:ext uri="{FF2B5EF4-FFF2-40B4-BE49-F238E27FC236}">
                <a16:creationId xmlns:a16="http://schemas.microsoft.com/office/drawing/2014/main" id="{FD2DB424-1837-E1D4-D893-C24C8A0665E0}"/>
              </a:ext>
            </a:extLst>
          </p:cNvPr>
          <p:cNvPicPr>
            <a:picLocks noGrp="1"/>
          </p:cNvPicPr>
          <p:nvPr>
            <p:ph sz="half" idx="2"/>
          </p:nvPr>
        </p:nvPicPr>
        <p:blipFill>
          <a:blip r:embed="rId4"/>
          <a:stretch>
            <a:fillRect/>
          </a:stretch>
        </p:blipFill>
        <p:spPr>
          <a:xfrm>
            <a:off x="6172200" y="2035062"/>
            <a:ext cx="5181600" cy="3932464"/>
          </a:xfrm>
          <a:prstGeom prst="rect">
            <a:avLst/>
          </a:prstGeom>
        </p:spPr>
      </p:pic>
      <p:sp>
        <p:nvSpPr>
          <p:cNvPr id="6" name="Slide Number Placeholder 6">
            <a:extLst>
              <a:ext uri="{FF2B5EF4-FFF2-40B4-BE49-F238E27FC236}">
                <a16:creationId xmlns:a16="http://schemas.microsoft.com/office/drawing/2014/main" id="{8C9121C3-5CD9-9354-BC47-02E50C44783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36</a:t>
            </a:fld>
            <a:endParaRPr lang="en-US" dirty="0">
              <a:latin typeface="Arial" charset="0"/>
            </a:endParaRPr>
          </a:p>
        </p:txBody>
      </p:sp>
    </p:spTree>
    <p:extLst>
      <p:ext uri="{BB962C8B-B14F-4D97-AF65-F5344CB8AC3E}">
        <p14:creationId xmlns:p14="http://schemas.microsoft.com/office/powerpoint/2010/main" val="14937120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4" name="Picture 2"/>
          <p:cNvPicPr>
            <a:picLocks noChangeAspect="1" noChangeArrowheads="1"/>
          </p:cNvPicPr>
          <p:nvPr/>
        </p:nvPicPr>
        <p:blipFill>
          <a:blip r:embed="rId3">
            <a:extLst>
              <a:ext uri="{28A0092B-C50C-407E-A947-70E740481C1C}">
                <a14:useLocalDpi xmlns:a14="http://schemas.microsoft.com/office/drawing/2010/main" val="0"/>
              </a:ext>
            </a:extLst>
          </a:blip>
          <a:srcRect l="3935" t="5249" b="1965"/>
          <a:stretch>
            <a:fillRect/>
          </a:stretch>
        </p:blipFill>
        <p:spPr bwMode="auto">
          <a:xfrm>
            <a:off x="1405516" y="1906858"/>
            <a:ext cx="9380968" cy="40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Rot="1" noChangeArrowheads="1"/>
          </p:cNvSpPr>
          <p:nvPr>
            <p:ph type="title"/>
          </p:nvPr>
        </p:nvSpPr>
        <p:spPr/>
        <p:txBody>
          <a:bodyPr/>
          <a:lstStyle/>
          <a:p>
            <a:pPr eaLnBrk="1" hangingPunct="1">
              <a:defRPr/>
            </a:pPr>
            <a:r>
              <a:rPr lang="en-US" dirty="0"/>
              <a:t>Coincident Frequency Analysis</a:t>
            </a:r>
            <a:endParaRPr lang="en-US" sz="3800" dirty="0"/>
          </a:p>
        </p:txBody>
      </p:sp>
      <p:sp>
        <p:nvSpPr>
          <p:cNvPr id="7" name="Slide Number Placeholder 6">
            <a:extLst>
              <a:ext uri="{FF2B5EF4-FFF2-40B4-BE49-F238E27FC236}">
                <a16:creationId xmlns:a16="http://schemas.microsoft.com/office/drawing/2014/main" id="{D1D7A0CE-12B7-4B27-4D5C-613F8F868F3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37</a:t>
            </a:fld>
            <a:endParaRPr lang="en-US" dirty="0">
              <a:latin typeface="Arial" charset="0"/>
            </a:endParaRPr>
          </a:p>
        </p:txBody>
      </p:sp>
    </p:spTree>
    <p:extLst>
      <p:ext uri="{BB962C8B-B14F-4D97-AF65-F5344CB8AC3E}">
        <p14:creationId xmlns:p14="http://schemas.microsoft.com/office/powerpoint/2010/main" val="14241157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Mixed Population Analysis</a:t>
            </a:r>
            <a:endParaRPr lang="en-US" sz="3800" dirty="0"/>
          </a:p>
        </p:txBody>
      </p:sp>
      <p:sp>
        <p:nvSpPr>
          <p:cNvPr id="2" name="Content Placeholder 1">
            <a:extLst>
              <a:ext uri="{FF2B5EF4-FFF2-40B4-BE49-F238E27FC236}">
                <a16:creationId xmlns:a16="http://schemas.microsoft.com/office/drawing/2014/main" id="{7BA0355A-4F6E-A478-9FA6-575F805120F9}"/>
              </a:ext>
            </a:extLst>
          </p:cNvPr>
          <p:cNvSpPr>
            <a:spLocks noGrp="1"/>
          </p:cNvSpPr>
          <p:nvPr>
            <p:ph sz="half" idx="1"/>
          </p:nvPr>
        </p:nvSpPr>
        <p:spPr/>
        <p:txBody>
          <a:bodyPr>
            <a:normAutofit fontScale="92500" lnSpcReduction="10000"/>
          </a:bodyPr>
          <a:lstStyle/>
          <a:p>
            <a:pPr eaLnBrk="1" hangingPunct="1">
              <a:defRPr/>
            </a:pPr>
            <a:r>
              <a:rPr lang="en-US" sz="2400" kern="0" dirty="0"/>
              <a:t>Uses </a:t>
            </a:r>
            <a:r>
              <a:rPr lang="en-US" sz="2400" b="1" kern="0" dirty="0"/>
              <a:t>Total Probability Theorem </a:t>
            </a:r>
            <a:r>
              <a:rPr lang="en-US" sz="2400" kern="0" dirty="0"/>
              <a:t>to compute a </a:t>
            </a:r>
            <a:r>
              <a:rPr lang="en-US" sz="2400" b="1" kern="0" dirty="0"/>
              <a:t>frequency curve </a:t>
            </a:r>
            <a:r>
              <a:rPr lang="en-US" sz="2400" kern="0" dirty="0"/>
              <a:t>from </a:t>
            </a:r>
            <a:r>
              <a:rPr lang="en-US" sz="2400" b="1" kern="0" dirty="0"/>
              <a:t>two or more different runoff/causative mechanisms</a:t>
            </a:r>
          </a:p>
          <a:p>
            <a:pPr lvl="1" eaLnBrk="1" hangingPunct="1">
              <a:defRPr/>
            </a:pPr>
            <a:r>
              <a:rPr lang="en-US" sz="1800" kern="0" dirty="0"/>
              <a:t>Rainfall-only vs rain-on-snow vs snowmelt-only vs tropical storms</a:t>
            </a:r>
          </a:p>
          <a:p>
            <a:pPr lvl="1" eaLnBrk="1" hangingPunct="1">
              <a:defRPr/>
            </a:pPr>
            <a:r>
              <a:rPr lang="en-US" sz="1800" kern="0" dirty="0"/>
              <a:t>Annual maximum series cannot be fit using the same analytical distribution</a:t>
            </a:r>
          </a:p>
          <a:p>
            <a:pPr lvl="1" eaLnBrk="1" hangingPunct="1">
              <a:defRPr/>
            </a:pPr>
            <a:r>
              <a:rPr lang="en-US" sz="1800" kern="0" dirty="0"/>
              <a:t>Resultant empirical distribution takes into account the relative probability of a flood occurring in any year due to any of the input runoff mechanisms</a:t>
            </a:r>
          </a:p>
          <a:p>
            <a:pPr eaLnBrk="1" hangingPunct="1">
              <a:defRPr/>
            </a:pPr>
            <a:r>
              <a:rPr lang="en-US" sz="2400" b="1" kern="0" dirty="0"/>
              <a:t>Results</a:t>
            </a:r>
            <a:r>
              <a:rPr lang="en-US" sz="2400" kern="0" dirty="0"/>
              <a:t> from other analyses </a:t>
            </a:r>
            <a:r>
              <a:rPr lang="en-US" sz="2400" b="1" kern="0" dirty="0"/>
              <a:t>can be imported</a:t>
            </a:r>
          </a:p>
          <a:p>
            <a:pPr lvl="1" eaLnBrk="1" hangingPunct="1">
              <a:defRPr/>
            </a:pPr>
            <a:r>
              <a:rPr lang="en-US" sz="1800" kern="0" dirty="0"/>
              <a:t>Bulletin 17, General Frequency</a:t>
            </a:r>
          </a:p>
          <a:p>
            <a:pPr>
              <a:defRPr/>
            </a:pPr>
            <a:r>
              <a:rPr lang="en-US" sz="2400" kern="0" dirty="0">
                <a:hlinkClick r:id="rId3"/>
              </a:rPr>
              <a:t>Mixed Population Analysis Examples</a:t>
            </a:r>
            <a:endParaRPr lang="en-US" sz="2400" kern="0" dirty="0"/>
          </a:p>
        </p:txBody>
      </p:sp>
      <p:pic>
        <p:nvPicPr>
          <p:cNvPr id="4" name="Content Placeholder 3">
            <a:extLst>
              <a:ext uri="{FF2B5EF4-FFF2-40B4-BE49-F238E27FC236}">
                <a16:creationId xmlns:a16="http://schemas.microsoft.com/office/drawing/2014/main" id="{54316BC7-04B0-77F2-71F4-9ECC9FA089DE}"/>
              </a:ext>
            </a:extLst>
          </p:cNvPr>
          <p:cNvPicPr>
            <a:picLocks noGrp="1" noChangeAspect="1"/>
          </p:cNvPicPr>
          <p:nvPr>
            <p:ph sz="half" idx="2"/>
          </p:nvPr>
        </p:nvPicPr>
        <p:blipFill>
          <a:blip r:embed="rId4"/>
          <a:stretch>
            <a:fillRect/>
          </a:stretch>
        </p:blipFill>
        <p:spPr>
          <a:xfrm>
            <a:off x="6172200" y="1837976"/>
            <a:ext cx="5181600" cy="4326636"/>
          </a:xfrm>
          <a:prstGeom prst="rect">
            <a:avLst/>
          </a:prstGeom>
        </p:spPr>
      </p:pic>
      <p:sp>
        <p:nvSpPr>
          <p:cNvPr id="5" name="Slide Number Placeholder 6">
            <a:extLst>
              <a:ext uri="{FF2B5EF4-FFF2-40B4-BE49-F238E27FC236}">
                <a16:creationId xmlns:a16="http://schemas.microsoft.com/office/drawing/2014/main" id="{65B0B240-C20C-00BF-0CDA-FD4E49487B0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38</a:t>
            </a:fld>
            <a:endParaRPr lang="en-US" dirty="0">
              <a:latin typeface="Arial" charset="0"/>
            </a:endParaRPr>
          </a:p>
        </p:txBody>
      </p:sp>
    </p:spTree>
    <p:extLst>
      <p:ext uri="{BB962C8B-B14F-4D97-AF65-F5344CB8AC3E}">
        <p14:creationId xmlns:p14="http://schemas.microsoft.com/office/powerpoint/2010/main" val="385177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Balanced Hydrograph Analysis</a:t>
            </a:r>
            <a:endParaRPr lang="en-US" sz="3800" dirty="0"/>
          </a:p>
        </p:txBody>
      </p:sp>
      <p:sp>
        <p:nvSpPr>
          <p:cNvPr id="3" name="Content Placeholder 2">
            <a:extLst>
              <a:ext uri="{FF2B5EF4-FFF2-40B4-BE49-F238E27FC236}">
                <a16:creationId xmlns:a16="http://schemas.microsoft.com/office/drawing/2014/main" id="{0B9019DE-39FD-22BA-70FF-9AA04EF2D3E3}"/>
              </a:ext>
            </a:extLst>
          </p:cNvPr>
          <p:cNvSpPr>
            <a:spLocks noGrp="1"/>
          </p:cNvSpPr>
          <p:nvPr>
            <p:ph sz="half" idx="1"/>
          </p:nvPr>
        </p:nvSpPr>
        <p:spPr/>
        <p:txBody>
          <a:bodyPr>
            <a:normAutofit fontScale="92500" lnSpcReduction="20000"/>
          </a:bodyPr>
          <a:lstStyle/>
          <a:p>
            <a:pPr eaLnBrk="1" hangingPunct="1">
              <a:defRPr/>
            </a:pPr>
            <a:r>
              <a:rPr lang="en-US" kern="0" dirty="0"/>
              <a:t>Computes </a:t>
            </a:r>
            <a:r>
              <a:rPr lang="en-US" b="1" kern="0" dirty="0"/>
              <a:t>hydrograph shapes </a:t>
            </a:r>
            <a:r>
              <a:rPr lang="en-US" kern="0" dirty="0"/>
              <a:t>that have been </a:t>
            </a:r>
            <a:r>
              <a:rPr lang="en-US" b="1" kern="0" dirty="0"/>
              <a:t>modified</a:t>
            </a:r>
            <a:r>
              <a:rPr lang="en-US" kern="0" dirty="0"/>
              <a:t> to </a:t>
            </a:r>
            <a:r>
              <a:rPr lang="en-US" b="1" kern="0" dirty="0"/>
              <a:t>contain specific exceedance flow rates/volumes</a:t>
            </a:r>
            <a:r>
              <a:rPr lang="en-US" kern="0" dirty="0"/>
              <a:t> across one or more </a:t>
            </a:r>
            <a:r>
              <a:rPr lang="en-US" b="1" kern="0" dirty="0"/>
              <a:t>durations</a:t>
            </a:r>
          </a:p>
          <a:p>
            <a:pPr eaLnBrk="1" hangingPunct="1">
              <a:defRPr/>
            </a:pPr>
            <a:r>
              <a:rPr lang="en-US" b="1" kern="0" dirty="0"/>
              <a:t>Results</a:t>
            </a:r>
            <a:r>
              <a:rPr lang="en-US" kern="0" dirty="0"/>
              <a:t> from other analyses </a:t>
            </a:r>
            <a:r>
              <a:rPr lang="en-US" b="1" kern="0" dirty="0"/>
              <a:t>can be imported</a:t>
            </a:r>
          </a:p>
          <a:p>
            <a:pPr lvl="1" eaLnBrk="1" hangingPunct="1">
              <a:defRPr/>
            </a:pPr>
            <a:r>
              <a:rPr lang="en-US" sz="2000" kern="0" dirty="0"/>
              <a:t>Bulletin 17, General Frequency, Volume Frequency</a:t>
            </a:r>
          </a:p>
          <a:p>
            <a:pPr eaLnBrk="1" hangingPunct="1">
              <a:defRPr/>
            </a:pPr>
            <a:r>
              <a:rPr lang="en-US" b="1" kern="0" dirty="0"/>
              <a:t>REGULAR</a:t>
            </a:r>
            <a:r>
              <a:rPr lang="en-US" kern="0" dirty="0"/>
              <a:t> data required</a:t>
            </a:r>
          </a:p>
          <a:p>
            <a:pPr lvl="1" eaLnBrk="1" hangingPunct="1">
              <a:defRPr/>
            </a:pPr>
            <a:r>
              <a:rPr lang="en-US" kern="0" dirty="0"/>
              <a:t>1DAY</a:t>
            </a:r>
          </a:p>
          <a:p>
            <a:pPr>
              <a:defRPr/>
            </a:pPr>
            <a:r>
              <a:rPr lang="en-US" kern="0" dirty="0">
                <a:hlinkClick r:id="rId3"/>
              </a:rPr>
              <a:t>Balanced Hydrograph Analysis Examples</a:t>
            </a:r>
            <a:endParaRPr lang="en-US" kern="0" dirty="0"/>
          </a:p>
        </p:txBody>
      </p:sp>
      <p:pic>
        <p:nvPicPr>
          <p:cNvPr id="7" name="Content Placeholder 6">
            <a:extLst>
              <a:ext uri="{FF2B5EF4-FFF2-40B4-BE49-F238E27FC236}">
                <a16:creationId xmlns:a16="http://schemas.microsoft.com/office/drawing/2014/main" id="{38811E9E-D37D-DD34-BA6F-56B61F572151}"/>
              </a:ext>
            </a:extLst>
          </p:cNvPr>
          <p:cNvPicPr>
            <a:picLocks noGrp="1" noChangeAspect="1"/>
          </p:cNvPicPr>
          <p:nvPr>
            <p:ph sz="half" idx="2"/>
          </p:nvPr>
        </p:nvPicPr>
        <p:blipFill>
          <a:blip r:embed="rId4"/>
          <a:stretch>
            <a:fillRect/>
          </a:stretch>
        </p:blipFill>
        <p:spPr>
          <a:xfrm>
            <a:off x="6172200" y="1842294"/>
            <a:ext cx="5181600" cy="4318000"/>
          </a:xfrm>
          <a:prstGeom prst="rect">
            <a:avLst/>
          </a:prstGeom>
        </p:spPr>
      </p:pic>
      <p:sp>
        <p:nvSpPr>
          <p:cNvPr id="8" name="Slide Number Placeholder 6">
            <a:extLst>
              <a:ext uri="{FF2B5EF4-FFF2-40B4-BE49-F238E27FC236}">
                <a16:creationId xmlns:a16="http://schemas.microsoft.com/office/drawing/2014/main" id="{AB26FC48-4856-48A0-92F1-10B8122CB78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39</a:t>
            </a:fld>
            <a:endParaRPr lang="en-US" dirty="0">
              <a:latin typeface="Arial" charset="0"/>
            </a:endParaRPr>
          </a:p>
        </p:txBody>
      </p:sp>
    </p:spTree>
    <p:extLst>
      <p:ext uri="{BB962C8B-B14F-4D97-AF65-F5344CB8AC3E}">
        <p14:creationId xmlns:p14="http://schemas.microsoft.com/office/powerpoint/2010/main" val="935340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p:txBody>
          <a:bodyPr/>
          <a:lstStyle/>
          <a:p>
            <a:pPr eaLnBrk="1" hangingPunct="1">
              <a:defRPr/>
            </a:pPr>
            <a:r>
              <a:rPr lang="en-US" dirty="0"/>
              <a:t>History, </a:t>
            </a:r>
            <a:r>
              <a:rPr lang="en-US" u="sng" dirty="0"/>
              <a:t>Status</a:t>
            </a:r>
            <a:r>
              <a:rPr lang="en-US" dirty="0"/>
              <a:t>, Future…</a:t>
            </a:r>
          </a:p>
        </p:txBody>
      </p:sp>
      <p:sp>
        <p:nvSpPr>
          <p:cNvPr id="50179" name="Rectangle 3"/>
          <p:cNvSpPr>
            <a:spLocks noGrp="1" noChangeArrowheads="1"/>
          </p:cNvSpPr>
          <p:nvPr>
            <p:ph idx="1"/>
          </p:nvPr>
        </p:nvSpPr>
        <p:spPr/>
        <p:txBody>
          <a:bodyPr>
            <a:normAutofit fontScale="92500" lnSpcReduction="10000"/>
          </a:bodyPr>
          <a:lstStyle/>
          <a:p>
            <a:pPr eaLnBrk="1" hangingPunct="1">
              <a:spcBef>
                <a:spcPct val="40000"/>
              </a:spcBef>
              <a:defRPr/>
            </a:pPr>
            <a:r>
              <a:rPr lang="en-US" sz="1600" dirty="0">
                <a:latin typeface="Arial" charset="0"/>
              </a:rPr>
              <a:t>HEC-SSP started development in FY2005</a:t>
            </a:r>
          </a:p>
          <a:p>
            <a:pPr lvl="1" eaLnBrk="1" hangingPunct="1">
              <a:spcBef>
                <a:spcPct val="40000"/>
              </a:spcBef>
              <a:defRPr/>
            </a:pPr>
            <a:r>
              <a:rPr lang="en-US" sz="1600" dirty="0">
                <a:latin typeface="Arial" charset="0"/>
              </a:rPr>
              <a:t>Gary Brunner, Beth Faber, Jeff Harris, and Matt Fleming</a:t>
            </a:r>
          </a:p>
          <a:p>
            <a:pPr eaLnBrk="1" hangingPunct="1">
              <a:spcBef>
                <a:spcPct val="40000"/>
              </a:spcBef>
              <a:defRPr/>
            </a:pPr>
            <a:r>
              <a:rPr lang="en-US" sz="1600" dirty="0">
                <a:latin typeface="Arial" charset="0"/>
              </a:rPr>
              <a:t>Version 1.0 Beta (Released June 2006)</a:t>
            </a:r>
          </a:p>
          <a:p>
            <a:pPr lvl="1" eaLnBrk="1" hangingPunct="1">
              <a:spcBef>
                <a:spcPct val="40000"/>
              </a:spcBef>
              <a:defRPr/>
            </a:pPr>
            <a:r>
              <a:rPr lang="en-US" sz="1600" dirty="0">
                <a:latin typeface="Arial" charset="0"/>
              </a:rPr>
              <a:t>Only computation is Bulletin 17B analysis</a:t>
            </a:r>
          </a:p>
          <a:p>
            <a:pPr eaLnBrk="1" hangingPunct="1">
              <a:spcBef>
                <a:spcPct val="40000"/>
              </a:spcBef>
              <a:defRPr/>
            </a:pPr>
            <a:r>
              <a:rPr lang="en-US" sz="1600" dirty="0">
                <a:latin typeface="Arial" charset="0"/>
              </a:rPr>
              <a:t>Version 1.0 (Released August 2008)</a:t>
            </a:r>
          </a:p>
          <a:p>
            <a:pPr lvl="1" eaLnBrk="1" hangingPunct="1">
              <a:spcBef>
                <a:spcPct val="40000"/>
              </a:spcBef>
              <a:defRPr/>
            </a:pPr>
            <a:r>
              <a:rPr lang="en-US" sz="1600" dirty="0">
                <a:latin typeface="Arial" charset="0"/>
              </a:rPr>
              <a:t>Included General Frequency and Volume Frequency analyses</a:t>
            </a:r>
          </a:p>
          <a:p>
            <a:pPr eaLnBrk="1" hangingPunct="1">
              <a:spcBef>
                <a:spcPct val="40000"/>
              </a:spcBef>
              <a:defRPr/>
            </a:pPr>
            <a:r>
              <a:rPr lang="en-US" sz="1600" dirty="0">
                <a:latin typeface="Arial" charset="0"/>
              </a:rPr>
              <a:t>Version 1.1 (Released April 2009)</a:t>
            </a:r>
          </a:p>
          <a:p>
            <a:pPr eaLnBrk="1" hangingPunct="1">
              <a:spcBef>
                <a:spcPct val="40000"/>
              </a:spcBef>
              <a:defRPr/>
            </a:pPr>
            <a:r>
              <a:rPr lang="en-US" sz="1600" dirty="0">
                <a:latin typeface="Arial" charset="0"/>
              </a:rPr>
              <a:t>Version 2.0 (Released October 2010)</a:t>
            </a:r>
          </a:p>
          <a:p>
            <a:pPr lvl="1" eaLnBrk="1" hangingPunct="1">
              <a:spcBef>
                <a:spcPct val="40000"/>
              </a:spcBef>
              <a:defRPr/>
            </a:pPr>
            <a:r>
              <a:rPr lang="en-US" sz="1600" dirty="0">
                <a:latin typeface="Arial" charset="0"/>
              </a:rPr>
              <a:t>Included Duration, Coincident Frequency, and Curve Combination analyses</a:t>
            </a:r>
          </a:p>
          <a:p>
            <a:pPr eaLnBrk="1" hangingPunct="1">
              <a:spcBef>
                <a:spcPct val="40000"/>
              </a:spcBef>
              <a:defRPr/>
            </a:pPr>
            <a:r>
              <a:rPr lang="en-US" sz="1600" dirty="0">
                <a:latin typeface="Arial" charset="0"/>
              </a:rPr>
              <a:t>Version 2.1 (Released August 2016)</a:t>
            </a:r>
          </a:p>
          <a:p>
            <a:pPr lvl="1" eaLnBrk="1" hangingPunct="1">
              <a:spcBef>
                <a:spcPct val="40000"/>
              </a:spcBef>
              <a:defRPr/>
            </a:pPr>
            <a:r>
              <a:rPr lang="en-US" sz="1600" dirty="0">
                <a:latin typeface="Arial" charset="0"/>
              </a:rPr>
              <a:t>Included B17C/EMA methodology and Balanced Hydrograph analysis</a:t>
            </a:r>
          </a:p>
          <a:p>
            <a:pPr eaLnBrk="1" hangingPunct="1">
              <a:spcBef>
                <a:spcPct val="40000"/>
              </a:spcBef>
              <a:defRPr/>
            </a:pPr>
            <a:r>
              <a:rPr lang="en-US" sz="1600" dirty="0">
                <a:latin typeface="Arial" charset="0"/>
              </a:rPr>
              <a:t>Version 2.1.1 (Released January 2017)</a:t>
            </a:r>
          </a:p>
          <a:p>
            <a:pPr lvl="1" eaLnBrk="1" hangingPunct="1">
              <a:spcBef>
                <a:spcPct val="40000"/>
              </a:spcBef>
              <a:defRPr/>
            </a:pPr>
            <a:r>
              <a:rPr lang="en-US" sz="1600" dirty="0">
                <a:latin typeface="Arial" charset="0"/>
              </a:rPr>
              <a:t>Updated USGS Plugin and recompiled EMA Fortran code</a:t>
            </a:r>
          </a:p>
          <a:p>
            <a:pPr eaLnBrk="1" hangingPunct="1">
              <a:spcBef>
                <a:spcPct val="40000"/>
              </a:spcBef>
              <a:defRPr/>
            </a:pPr>
            <a:r>
              <a:rPr lang="en-US" sz="1600" dirty="0">
                <a:latin typeface="Arial" charset="0"/>
              </a:rPr>
              <a:t>Version 2.2 (Released June 2019)</a:t>
            </a:r>
          </a:p>
          <a:p>
            <a:pPr lvl="1" eaLnBrk="1" hangingPunct="1">
              <a:spcBef>
                <a:spcPct val="40000"/>
              </a:spcBef>
              <a:defRPr/>
            </a:pPr>
            <a:r>
              <a:rPr lang="en-US" sz="1600" dirty="0">
                <a:latin typeface="Arial" charset="0"/>
              </a:rPr>
              <a:t>Updated EMA code, Mixed Population, and Distribution Fitting analyses</a:t>
            </a:r>
          </a:p>
        </p:txBody>
      </p:sp>
      <p:sp>
        <p:nvSpPr>
          <p:cNvPr id="2" name="Slide Number Placeholder 6">
            <a:extLst>
              <a:ext uri="{FF2B5EF4-FFF2-40B4-BE49-F238E27FC236}">
                <a16:creationId xmlns:a16="http://schemas.microsoft.com/office/drawing/2014/main" id="{CB672820-1168-63D2-84B8-786F6B75CB3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extLst>
      <p:ext uri="{BB962C8B-B14F-4D97-AF65-F5344CB8AC3E}">
        <p14:creationId xmlns:p14="http://schemas.microsoft.com/office/powerpoint/2010/main" val="20949787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Distribution Fitting Analysis</a:t>
            </a:r>
            <a:endParaRPr lang="en-US" sz="3800" dirty="0"/>
          </a:p>
        </p:txBody>
      </p:sp>
      <p:sp>
        <p:nvSpPr>
          <p:cNvPr id="3" name="Content Placeholder 2">
            <a:extLst>
              <a:ext uri="{FF2B5EF4-FFF2-40B4-BE49-F238E27FC236}">
                <a16:creationId xmlns:a16="http://schemas.microsoft.com/office/drawing/2014/main" id="{4656AC19-A000-ADD9-B344-C24522312AD3}"/>
              </a:ext>
            </a:extLst>
          </p:cNvPr>
          <p:cNvSpPr>
            <a:spLocks noGrp="1"/>
          </p:cNvSpPr>
          <p:nvPr>
            <p:ph sz="half" idx="1"/>
          </p:nvPr>
        </p:nvSpPr>
        <p:spPr/>
        <p:txBody>
          <a:bodyPr>
            <a:normAutofit fontScale="85000" lnSpcReduction="20000"/>
          </a:bodyPr>
          <a:lstStyle/>
          <a:p>
            <a:pPr eaLnBrk="1" hangingPunct="1">
              <a:defRPr/>
            </a:pPr>
            <a:r>
              <a:rPr lang="en-US" sz="2800" kern="0" dirty="0"/>
              <a:t>Have you ever wondered what 19 analytical distributions look like when fit to the same data set?</a:t>
            </a:r>
            <a:endParaRPr lang="en-US" sz="2000" kern="0" dirty="0"/>
          </a:p>
          <a:p>
            <a:pPr eaLnBrk="1" hangingPunct="1">
              <a:defRPr/>
            </a:pPr>
            <a:r>
              <a:rPr lang="en-US" sz="2800" kern="0" dirty="0"/>
              <a:t>How much uncertainty is due to the choice of analytical distribution?</a:t>
            </a:r>
          </a:p>
          <a:p>
            <a:pPr eaLnBrk="1" hangingPunct="1">
              <a:defRPr/>
            </a:pPr>
            <a:r>
              <a:rPr lang="en-US" sz="2800" b="1" kern="0" dirty="0"/>
              <a:t>IRREGULAR</a:t>
            </a:r>
            <a:r>
              <a:rPr lang="en-US" sz="2800" kern="0" dirty="0"/>
              <a:t>, </a:t>
            </a:r>
            <a:r>
              <a:rPr lang="en-US" sz="2800" b="1" kern="0" dirty="0"/>
              <a:t>REGULAR</a:t>
            </a:r>
            <a:r>
              <a:rPr lang="en-US" sz="2800" kern="0" dirty="0"/>
              <a:t>, and </a:t>
            </a:r>
            <a:r>
              <a:rPr lang="en-US" sz="2800" b="1" kern="0" dirty="0"/>
              <a:t>PAIRED DATA</a:t>
            </a:r>
            <a:r>
              <a:rPr lang="en-US" sz="2800" kern="0" dirty="0"/>
              <a:t> accepted</a:t>
            </a:r>
          </a:p>
          <a:p>
            <a:pPr eaLnBrk="1" hangingPunct="1">
              <a:defRPr/>
            </a:pPr>
            <a:r>
              <a:rPr lang="en-US" sz="2800" kern="0" dirty="0"/>
              <a:t>Can be used for flow, stage, precipitation, wind speed, wind direction, flood/event seasonality, etc.</a:t>
            </a:r>
          </a:p>
          <a:p>
            <a:pPr eaLnBrk="1" hangingPunct="1">
              <a:defRPr/>
            </a:pPr>
            <a:r>
              <a:rPr lang="en-US" sz="2800" kern="0" dirty="0">
                <a:hlinkClick r:id="rId3"/>
              </a:rPr>
              <a:t>Distribution Fitting Analysis Examples</a:t>
            </a:r>
            <a:endParaRPr lang="en-US" sz="2800" kern="0" dirty="0"/>
          </a:p>
          <a:p>
            <a:endParaRPr lang="en-US" dirty="0"/>
          </a:p>
        </p:txBody>
      </p:sp>
      <p:pic>
        <p:nvPicPr>
          <p:cNvPr id="6" name="Content Placeholder 5">
            <a:extLst>
              <a:ext uri="{FF2B5EF4-FFF2-40B4-BE49-F238E27FC236}">
                <a16:creationId xmlns:a16="http://schemas.microsoft.com/office/drawing/2014/main" id="{8CBD72A9-A514-81AF-E0CF-32F128D845CB}"/>
              </a:ext>
            </a:extLst>
          </p:cNvPr>
          <p:cNvPicPr>
            <a:picLocks noGrp="1" noChangeAspect="1"/>
          </p:cNvPicPr>
          <p:nvPr>
            <p:ph sz="half" idx="2"/>
          </p:nvPr>
        </p:nvPicPr>
        <p:blipFill>
          <a:blip r:embed="rId4"/>
          <a:stretch>
            <a:fillRect/>
          </a:stretch>
        </p:blipFill>
        <p:spPr>
          <a:xfrm>
            <a:off x="6172200" y="2230806"/>
            <a:ext cx="5181600" cy="3540976"/>
          </a:xfrm>
          <a:prstGeom prst="rect">
            <a:avLst/>
          </a:prstGeom>
        </p:spPr>
      </p:pic>
      <p:sp>
        <p:nvSpPr>
          <p:cNvPr id="8" name="Slide Number Placeholder 6">
            <a:extLst>
              <a:ext uri="{FF2B5EF4-FFF2-40B4-BE49-F238E27FC236}">
                <a16:creationId xmlns:a16="http://schemas.microsoft.com/office/drawing/2014/main" id="{135F9E06-733E-AF2E-9A47-2AE42B68220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40</a:t>
            </a:fld>
            <a:endParaRPr lang="en-US" dirty="0">
              <a:latin typeface="Arial" charset="0"/>
            </a:endParaRPr>
          </a:p>
        </p:txBody>
      </p:sp>
    </p:spTree>
    <p:extLst>
      <p:ext uri="{BB962C8B-B14F-4D97-AF65-F5344CB8AC3E}">
        <p14:creationId xmlns:p14="http://schemas.microsoft.com/office/powerpoint/2010/main" val="11914527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normAutofit/>
          </a:bodyPr>
          <a:lstStyle/>
          <a:p>
            <a:pPr eaLnBrk="1" hangingPunct="1">
              <a:defRPr/>
            </a:pPr>
            <a:r>
              <a:rPr lang="en-US" dirty="0"/>
              <a:t>Distribution Fitting Analysis - Analysis Tab</a:t>
            </a:r>
          </a:p>
        </p:txBody>
      </p:sp>
      <p:pic>
        <p:nvPicPr>
          <p:cNvPr id="4" name="Content Placeholder 3">
            <a:extLst>
              <a:ext uri="{FF2B5EF4-FFF2-40B4-BE49-F238E27FC236}">
                <a16:creationId xmlns:a16="http://schemas.microsoft.com/office/drawing/2014/main" id="{26493751-F700-4707-4C27-9537C1653B58}"/>
              </a:ext>
            </a:extLst>
          </p:cNvPr>
          <p:cNvPicPr>
            <a:picLocks noGrp="1" noChangeAspect="1"/>
          </p:cNvPicPr>
          <p:nvPr>
            <p:ph idx="1"/>
          </p:nvPr>
        </p:nvPicPr>
        <p:blipFill>
          <a:blip r:embed="rId3"/>
          <a:stretch>
            <a:fillRect/>
          </a:stretch>
        </p:blipFill>
        <p:spPr>
          <a:xfrm>
            <a:off x="2124187" y="1572322"/>
            <a:ext cx="7943625" cy="4885628"/>
          </a:xfrm>
          <a:prstGeom prst="rect">
            <a:avLst/>
          </a:prstGeom>
        </p:spPr>
      </p:pic>
      <p:sp>
        <p:nvSpPr>
          <p:cNvPr id="5" name="Slide Number Placeholder 6">
            <a:extLst>
              <a:ext uri="{FF2B5EF4-FFF2-40B4-BE49-F238E27FC236}">
                <a16:creationId xmlns:a16="http://schemas.microsoft.com/office/drawing/2014/main" id="{EB4E8357-C78A-B513-495B-FE0C90DA3CB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41</a:t>
            </a:fld>
            <a:endParaRPr lang="en-US" dirty="0">
              <a:latin typeface="Arial" charset="0"/>
            </a:endParaRPr>
          </a:p>
        </p:txBody>
      </p:sp>
    </p:spTree>
    <p:extLst>
      <p:ext uri="{BB962C8B-B14F-4D97-AF65-F5344CB8AC3E}">
        <p14:creationId xmlns:p14="http://schemas.microsoft.com/office/powerpoint/2010/main" val="20330391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55BB727-C095-4FA2-B4C2-7481090550BB}"/>
              </a:ext>
            </a:extLst>
          </p:cNvPr>
          <p:cNvPicPr>
            <a:picLocks noChangeAspect="1"/>
          </p:cNvPicPr>
          <p:nvPr/>
        </p:nvPicPr>
        <p:blipFill>
          <a:blip r:embed="rId3"/>
          <a:stretch>
            <a:fillRect/>
          </a:stretch>
        </p:blipFill>
        <p:spPr>
          <a:xfrm>
            <a:off x="838200" y="1488375"/>
            <a:ext cx="5131420" cy="4317048"/>
          </a:xfrm>
          <a:prstGeom prst="rect">
            <a:avLst/>
          </a:prstGeom>
        </p:spPr>
      </p:pic>
      <p:sp>
        <p:nvSpPr>
          <p:cNvPr id="139266" name="Rectangle 2"/>
          <p:cNvSpPr>
            <a:spLocks noGrp="1" noRot="1" noChangeArrowheads="1"/>
          </p:cNvSpPr>
          <p:nvPr>
            <p:ph type="title"/>
          </p:nvPr>
        </p:nvSpPr>
        <p:spPr/>
        <p:txBody>
          <a:bodyPr>
            <a:normAutofit/>
          </a:bodyPr>
          <a:lstStyle/>
          <a:p>
            <a:pPr eaLnBrk="1" hangingPunct="1">
              <a:defRPr/>
            </a:pPr>
            <a:r>
              <a:rPr lang="en-US" dirty="0"/>
              <a:t>Distribution Fitting Analysis - Analysis Tab</a:t>
            </a:r>
          </a:p>
        </p:txBody>
      </p:sp>
      <p:pic>
        <p:nvPicPr>
          <p:cNvPr id="5" name="Picture 4">
            <a:extLst>
              <a:ext uri="{FF2B5EF4-FFF2-40B4-BE49-F238E27FC236}">
                <a16:creationId xmlns:a16="http://schemas.microsoft.com/office/drawing/2014/main" id="{AD29CEA9-2CBA-4FF4-9CEF-EDAA6F4B428C}"/>
              </a:ext>
            </a:extLst>
          </p:cNvPr>
          <p:cNvPicPr>
            <a:picLocks noChangeAspect="1"/>
          </p:cNvPicPr>
          <p:nvPr/>
        </p:nvPicPr>
        <p:blipFill>
          <a:blip r:embed="rId4"/>
          <a:stretch>
            <a:fillRect/>
          </a:stretch>
        </p:blipFill>
        <p:spPr>
          <a:xfrm>
            <a:off x="6222380" y="2302827"/>
            <a:ext cx="5131420" cy="4317048"/>
          </a:xfrm>
          <a:prstGeom prst="rect">
            <a:avLst/>
          </a:prstGeom>
        </p:spPr>
      </p:pic>
      <p:sp>
        <p:nvSpPr>
          <p:cNvPr id="4" name="Slide Number Placeholder 6">
            <a:extLst>
              <a:ext uri="{FF2B5EF4-FFF2-40B4-BE49-F238E27FC236}">
                <a16:creationId xmlns:a16="http://schemas.microsoft.com/office/drawing/2014/main" id="{500E3049-C389-DAB7-05FE-A6F4114259F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42</a:t>
            </a:fld>
            <a:endParaRPr lang="en-US" dirty="0">
              <a:latin typeface="Arial" charset="0"/>
            </a:endParaRPr>
          </a:p>
        </p:txBody>
      </p:sp>
    </p:spTree>
    <p:extLst>
      <p:ext uri="{BB962C8B-B14F-4D97-AF65-F5344CB8AC3E}">
        <p14:creationId xmlns:p14="http://schemas.microsoft.com/office/powerpoint/2010/main" val="1584820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normAutofit/>
          </a:bodyPr>
          <a:lstStyle/>
          <a:p>
            <a:pPr eaLnBrk="1" hangingPunct="1">
              <a:defRPr/>
            </a:pPr>
            <a:r>
              <a:rPr lang="en-US" dirty="0"/>
              <a:t>Distribution Fitting Analysis - Analysis Tab</a:t>
            </a:r>
          </a:p>
        </p:txBody>
      </p:sp>
      <p:pic>
        <p:nvPicPr>
          <p:cNvPr id="3" name="Picture 2">
            <a:extLst>
              <a:ext uri="{FF2B5EF4-FFF2-40B4-BE49-F238E27FC236}">
                <a16:creationId xmlns:a16="http://schemas.microsoft.com/office/drawing/2014/main" id="{7A8A8321-A75A-4867-956B-BC4EDBE4CA92}"/>
              </a:ext>
            </a:extLst>
          </p:cNvPr>
          <p:cNvPicPr>
            <a:picLocks noChangeAspect="1"/>
          </p:cNvPicPr>
          <p:nvPr/>
        </p:nvPicPr>
        <p:blipFill>
          <a:blip r:embed="rId3"/>
          <a:stretch>
            <a:fillRect/>
          </a:stretch>
        </p:blipFill>
        <p:spPr>
          <a:xfrm>
            <a:off x="838200" y="1490878"/>
            <a:ext cx="5129784" cy="4315672"/>
          </a:xfrm>
          <a:prstGeom prst="rect">
            <a:avLst/>
          </a:prstGeom>
        </p:spPr>
      </p:pic>
      <p:pic>
        <p:nvPicPr>
          <p:cNvPr id="4" name="Picture 3">
            <a:extLst>
              <a:ext uri="{FF2B5EF4-FFF2-40B4-BE49-F238E27FC236}">
                <a16:creationId xmlns:a16="http://schemas.microsoft.com/office/drawing/2014/main" id="{87034139-75E0-4BC9-AE5F-123B331B6528}"/>
              </a:ext>
            </a:extLst>
          </p:cNvPr>
          <p:cNvPicPr>
            <a:picLocks noChangeAspect="1"/>
          </p:cNvPicPr>
          <p:nvPr/>
        </p:nvPicPr>
        <p:blipFill>
          <a:blip r:embed="rId4"/>
          <a:stretch>
            <a:fillRect/>
          </a:stretch>
        </p:blipFill>
        <p:spPr>
          <a:xfrm>
            <a:off x="6224018" y="2304203"/>
            <a:ext cx="5129784" cy="4315672"/>
          </a:xfrm>
          <a:prstGeom prst="rect">
            <a:avLst/>
          </a:prstGeom>
        </p:spPr>
      </p:pic>
      <p:sp>
        <p:nvSpPr>
          <p:cNvPr id="5" name="Slide Number Placeholder 6">
            <a:extLst>
              <a:ext uri="{FF2B5EF4-FFF2-40B4-BE49-F238E27FC236}">
                <a16:creationId xmlns:a16="http://schemas.microsoft.com/office/drawing/2014/main" id="{3EECE63D-DD35-5BCE-43FA-BF69CF1BB92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43</a:t>
            </a:fld>
            <a:endParaRPr lang="en-US" dirty="0">
              <a:latin typeface="Arial" charset="0"/>
            </a:endParaRPr>
          </a:p>
        </p:txBody>
      </p:sp>
    </p:spTree>
    <p:extLst>
      <p:ext uri="{BB962C8B-B14F-4D97-AF65-F5344CB8AC3E}">
        <p14:creationId xmlns:p14="http://schemas.microsoft.com/office/powerpoint/2010/main" val="12058866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25E1551-B158-4AA0-871C-1176640B21B9}"/>
              </a:ext>
            </a:extLst>
          </p:cNvPr>
          <p:cNvPicPr>
            <a:picLocks noChangeAspect="1"/>
          </p:cNvPicPr>
          <p:nvPr/>
        </p:nvPicPr>
        <p:blipFill>
          <a:blip r:embed="rId3"/>
          <a:stretch>
            <a:fillRect/>
          </a:stretch>
        </p:blipFill>
        <p:spPr>
          <a:xfrm>
            <a:off x="3305524" y="1690688"/>
            <a:ext cx="5580952" cy="4695238"/>
          </a:xfrm>
          <a:prstGeom prst="rect">
            <a:avLst/>
          </a:prstGeom>
        </p:spPr>
      </p:pic>
      <p:sp>
        <p:nvSpPr>
          <p:cNvPr id="139266" name="Rectangle 2"/>
          <p:cNvSpPr>
            <a:spLocks noGrp="1" noRot="1" noChangeArrowheads="1"/>
          </p:cNvSpPr>
          <p:nvPr>
            <p:ph type="title"/>
          </p:nvPr>
        </p:nvSpPr>
        <p:spPr/>
        <p:txBody>
          <a:bodyPr>
            <a:normAutofit/>
          </a:bodyPr>
          <a:lstStyle/>
          <a:p>
            <a:pPr eaLnBrk="1" hangingPunct="1">
              <a:defRPr/>
            </a:pPr>
            <a:r>
              <a:rPr lang="en-US" dirty="0"/>
              <a:t>Distribution Fitting Analysis - Analysis Tab</a:t>
            </a:r>
          </a:p>
        </p:txBody>
      </p:sp>
      <p:sp>
        <p:nvSpPr>
          <p:cNvPr id="4" name="Slide Number Placeholder 6">
            <a:extLst>
              <a:ext uri="{FF2B5EF4-FFF2-40B4-BE49-F238E27FC236}">
                <a16:creationId xmlns:a16="http://schemas.microsoft.com/office/drawing/2014/main" id="{D672CA18-0E39-B411-029A-5C2FD0A8EF6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44</a:t>
            </a:fld>
            <a:endParaRPr lang="en-US" dirty="0">
              <a:latin typeface="Arial" charset="0"/>
            </a:endParaRPr>
          </a:p>
        </p:txBody>
      </p:sp>
    </p:spTree>
    <p:extLst>
      <p:ext uri="{BB962C8B-B14F-4D97-AF65-F5344CB8AC3E}">
        <p14:creationId xmlns:p14="http://schemas.microsoft.com/office/powerpoint/2010/main" val="5126432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E6D034-C788-48AB-9278-AD87A5B08972}"/>
              </a:ext>
            </a:extLst>
          </p:cNvPr>
          <p:cNvPicPr>
            <a:picLocks noChangeAspect="1"/>
          </p:cNvPicPr>
          <p:nvPr/>
        </p:nvPicPr>
        <p:blipFill>
          <a:blip r:embed="rId3"/>
          <a:stretch>
            <a:fillRect/>
          </a:stretch>
        </p:blipFill>
        <p:spPr>
          <a:xfrm>
            <a:off x="2343150" y="1668965"/>
            <a:ext cx="7505700" cy="4616287"/>
          </a:xfrm>
          <a:prstGeom prst="rect">
            <a:avLst/>
          </a:prstGeom>
        </p:spPr>
      </p:pic>
      <p:sp>
        <p:nvSpPr>
          <p:cNvPr id="139266" name="Rectangle 2"/>
          <p:cNvSpPr>
            <a:spLocks noGrp="1" noRot="1" noChangeArrowheads="1"/>
          </p:cNvSpPr>
          <p:nvPr>
            <p:ph type="title"/>
          </p:nvPr>
        </p:nvSpPr>
        <p:spPr/>
        <p:txBody>
          <a:bodyPr>
            <a:normAutofit/>
          </a:bodyPr>
          <a:lstStyle/>
          <a:p>
            <a:pPr eaLnBrk="1" hangingPunct="1">
              <a:defRPr/>
            </a:pPr>
            <a:r>
              <a:rPr lang="en-US" dirty="0"/>
              <a:t>Distribution Fitting Analysis - Results Tab</a:t>
            </a:r>
          </a:p>
        </p:txBody>
      </p:sp>
      <p:sp>
        <p:nvSpPr>
          <p:cNvPr id="5" name="Slide Number Placeholder 6">
            <a:extLst>
              <a:ext uri="{FF2B5EF4-FFF2-40B4-BE49-F238E27FC236}">
                <a16:creationId xmlns:a16="http://schemas.microsoft.com/office/drawing/2014/main" id="{BDBFB403-FCED-A2A3-305E-C917E6DDAD7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45</a:t>
            </a:fld>
            <a:endParaRPr lang="en-US" dirty="0">
              <a:latin typeface="Arial" charset="0"/>
            </a:endParaRPr>
          </a:p>
        </p:txBody>
      </p:sp>
    </p:spTree>
    <p:extLst>
      <p:ext uri="{BB962C8B-B14F-4D97-AF65-F5344CB8AC3E}">
        <p14:creationId xmlns:p14="http://schemas.microsoft.com/office/powerpoint/2010/main" val="9041844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Correlation Analysis</a:t>
            </a:r>
            <a:endParaRPr lang="en-US" sz="3800" dirty="0"/>
          </a:p>
        </p:txBody>
      </p:sp>
      <p:sp>
        <p:nvSpPr>
          <p:cNvPr id="3" name="Content Placeholder 2">
            <a:extLst>
              <a:ext uri="{FF2B5EF4-FFF2-40B4-BE49-F238E27FC236}">
                <a16:creationId xmlns:a16="http://schemas.microsoft.com/office/drawing/2014/main" id="{1E4324E9-262D-41EB-AEF5-C53CB1D75A96}"/>
              </a:ext>
            </a:extLst>
          </p:cNvPr>
          <p:cNvSpPr>
            <a:spLocks noGrp="1"/>
          </p:cNvSpPr>
          <p:nvPr>
            <p:ph sz="half" idx="1"/>
          </p:nvPr>
        </p:nvSpPr>
        <p:spPr/>
        <p:txBody>
          <a:bodyPr>
            <a:normAutofit fontScale="92500" lnSpcReduction="20000"/>
          </a:bodyPr>
          <a:lstStyle/>
          <a:p>
            <a:pPr eaLnBrk="1" hangingPunct="1">
              <a:defRPr/>
            </a:pPr>
            <a:r>
              <a:rPr lang="en-US" kern="0" dirty="0"/>
              <a:t>Compute the amount of correlation between various data sets</a:t>
            </a:r>
          </a:p>
          <a:p>
            <a:pPr lvl="1" eaLnBrk="1" hangingPunct="1">
              <a:defRPr/>
            </a:pPr>
            <a:r>
              <a:rPr lang="en-US" sz="2000" kern="0" dirty="0"/>
              <a:t>Tributary peak flow vs. mainstem stage</a:t>
            </a:r>
          </a:p>
          <a:p>
            <a:pPr lvl="1" eaLnBrk="1" hangingPunct="1">
              <a:defRPr/>
            </a:pPr>
            <a:r>
              <a:rPr lang="en-US" sz="2000" kern="0" dirty="0"/>
              <a:t>3-day precipitation accumulation vs. 3-day average temperature</a:t>
            </a:r>
          </a:p>
          <a:p>
            <a:pPr lvl="1" eaLnBrk="1" hangingPunct="1">
              <a:defRPr/>
            </a:pPr>
            <a:r>
              <a:rPr lang="en-US" sz="2000" kern="0" dirty="0"/>
              <a:t>Annual maximum SWE vs. annual maximum 24-hour precipitation accumulation</a:t>
            </a:r>
          </a:p>
          <a:p>
            <a:pPr eaLnBrk="1" hangingPunct="1">
              <a:defRPr/>
            </a:pPr>
            <a:r>
              <a:rPr lang="en-US" b="1" kern="0" dirty="0"/>
              <a:t>Results</a:t>
            </a:r>
            <a:r>
              <a:rPr lang="en-US" kern="0" dirty="0"/>
              <a:t> from B17 analyses </a:t>
            </a:r>
            <a:r>
              <a:rPr lang="en-US" b="1" kern="0" dirty="0"/>
              <a:t>can be imported</a:t>
            </a:r>
          </a:p>
          <a:p>
            <a:pPr eaLnBrk="1" hangingPunct="1">
              <a:defRPr/>
            </a:pPr>
            <a:r>
              <a:rPr lang="en-US" b="1" kern="0" dirty="0"/>
              <a:t>IRREGULAR</a:t>
            </a:r>
            <a:r>
              <a:rPr lang="en-US" kern="0" dirty="0"/>
              <a:t> and </a:t>
            </a:r>
            <a:r>
              <a:rPr lang="en-US" b="1" kern="0" dirty="0"/>
              <a:t>REGULAR </a:t>
            </a:r>
            <a:r>
              <a:rPr lang="en-US" kern="0" dirty="0"/>
              <a:t>data accepted</a:t>
            </a:r>
          </a:p>
          <a:p>
            <a:pPr eaLnBrk="1" hangingPunct="1">
              <a:defRPr/>
            </a:pPr>
            <a:r>
              <a:rPr lang="en-US" kern="0" dirty="0">
                <a:hlinkClick r:id="rId3"/>
              </a:rPr>
              <a:t>Correlation Analysis Examples</a:t>
            </a:r>
            <a:endParaRPr lang="en-US" kern="0" dirty="0"/>
          </a:p>
        </p:txBody>
      </p:sp>
      <p:pic>
        <p:nvPicPr>
          <p:cNvPr id="2" name="Picture 1">
            <a:extLst>
              <a:ext uri="{FF2B5EF4-FFF2-40B4-BE49-F238E27FC236}">
                <a16:creationId xmlns:a16="http://schemas.microsoft.com/office/drawing/2014/main" id="{1CF39A25-C3F2-4108-903D-66DD05BEED05}"/>
              </a:ext>
            </a:extLst>
          </p:cNvPr>
          <p:cNvPicPr>
            <a:picLocks noChangeAspect="1"/>
          </p:cNvPicPr>
          <p:nvPr/>
        </p:nvPicPr>
        <p:blipFill>
          <a:blip r:embed="rId4"/>
          <a:stretch>
            <a:fillRect/>
          </a:stretch>
        </p:blipFill>
        <p:spPr>
          <a:xfrm>
            <a:off x="6887636" y="437145"/>
            <a:ext cx="3862140" cy="6048402"/>
          </a:xfrm>
          <a:prstGeom prst="rect">
            <a:avLst/>
          </a:prstGeom>
        </p:spPr>
      </p:pic>
      <p:cxnSp>
        <p:nvCxnSpPr>
          <p:cNvPr id="4" name="Straight Arrow Connector 3">
            <a:extLst>
              <a:ext uri="{FF2B5EF4-FFF2-40B4-BE49-F238E27FC236}">
                <a16:creationId xmlns:a16="http://schemas.microsoft.com/office/drawing/2014/main" id="{D0234F08-9FA1-48EF-980C-3BD704A4C251}"/>
              </a:ext>
            </a:extLst>
          </p:cNvPr>
          <p:cNvCxnSpPr>
            <a:cxnSpLocks/>
          </p:cNvCxnSpPr>
          <p:nvPr/>
        </p:nvCxnSpPr>
        <p:spPr>
          <a:xfrm>
            <a:off x="7813285" y="2667000"/>
            <a:ext cx="762000" cy="112776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A8A866DE-B990-4491-AD3E-6EA95F373C33}"/>
              </a:ext>
            </a:extLst>
          </p:cNvPr>
          <p:cNvCxnSpPr>
            <a:cxnSpLocks/>
          </p:cNvCxnSpPr>
          <p:nvPr/>
        </p:nvCxnSpPr>
        <p:spPr>
          <a:xfrm flipH="1">
            <a:off x="9622533" y="2438400"/>
            <a:ext cx="102499" cy="990600"/>
          </a:xfrm>
          <a:prstGeom prst="straightConnector1">
            <a:avLst/>
          </a:prstGeom>
          <a:ln w="317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5CA5AEF-009B-4EBB-A776-E29243FAEEA7}"/>
              </a:ext>
            </a:extLst>
          </p:cNvPr>
          <p:cNvSpPr txBox="1"/>
          <p:nvPr/>
        </p:nvSpPr>
        <p:spPr>
          <a:xfrm rot="16627429">
            <a:off x="9174964" y="2842502"/>
            <a:ext cx="1976182" cy="369332"/>
          </a:xfrm>
          <a:prstGeom prst="rect">
            <a:avLst/>
          </a:prstGeom>
          <a:solidFill>
            <a:schemeClr val="bg1"/>
          </a:solidFill>
          <a:ln>
            <a:noFill/>
          </a:ln>
        </p:spPr>
        <p:txBody>
          <a:bodyPr wrap="none" rtlCol="0">
            <a:spAutoFit/>
          </a:bodyPr>
          <a:lstStyle/>
          <a:p>
            <a:pPr algn="ctr"/>
            <a:r>
              <a:rPr lang="en-US" dirty="0"/>
              <a:t>Susquehanna River</a:t>
            </a:r>
          </a:p>
        </p:txBody>
      </p:sp>
      <p:sp>
        <p:nvSpPr>
          <p:cNvPr id="17" name="TextBox 16">
            <a:extLst>
              <a:ext uri="{FF2B5EF4-FFF2-40B4-BE49-F238E27FC236}">
                <a16:creationId xmlns:a16="http://schemas.microsoft.com/office/drawing/2014/main" id="{AA40D5A9-1AD2-4342-8458-579C744ECC96}"/>
              </a:ext>
            </a:extLst>
          </p:cNvPr>
          <p:cNvSpPr txBox="1"/>
          <p:nvPr/>
        </p:nvSpPr>
        <p:spPr>
          <a:xfrm rot="3303654">
            <a:off x="6908088" y="3168426"/>
            <a:ext cx="1787670" cy="369332"/>
          </a:xfrm>
          <a:prstGeom prst="rect">
            <a:avLst/>
          </a:prstGeom>
          <a:solidFill>
            <a:schemeClr val="bg1"/>
          </a:solidFill>
          <a:ln>
            <a:noFill/>
          </a:ln>
        </p:spPr>
        <p:txBody>
          <a:bodyPr wrap="square" rtlCol="0">
            <a:spAutoFit/>
          </a:bodyPr>
          <a:lstStyle/>
          <a:p>
            <a:pPr algn="ctr"/>
            <a:r>
              <a:rPr lang="en-US" dirty="0"/>
              <a:t>Chemung River</a:t>
            </a:r>
          </a:p>
        </p:txBody>
      </p:sp>
      <p:sp>
        <p:nvSpPr>
          <p:cNvPr id="6" name="Slide Number Placeholder 6">
            <a:extLst>
              <a:ext uri="{FF2B5EF4-FFF2-40B4-BE49-F238E27FC236}">
                <a16:creationId xmlns:a16="http://schemas.microsoft.com/office/drawing/2014/main" id="{1621A748-73C1-42C6-1565-D62154090AF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46</a:t>
            </a:fld>
            <a:endParaRPr lang="en-US" dirty="0">
              <a:latin typeface="Arial" charset="0"/>
            </a:endParaRPr>
          </a:p>
        </p:txBody>
      </p:sp>
    </p:spTree>
    <p:extLst>
      <p:ext uri="{BB962C8B-B14F-4D97-AF65-F5344CB8AC3E}">
        <p14:creationId xmlns:p14="http://schemas.microsoft.com/office/powerpoint/2010/main" val="10371825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Correlation Analysis</a:t>
            </a:r>
            <a:endParaRPr lang="en-US" sz="3800" dirty="0"/>
          </a:p>
        </p:txBody>
      </p:sp>
      <p:pic>
        <p:nvPicPr>
          <p:cNvPr id="5" name="Content Placeholder 4">
            <a:extLst>
              <a:ext uri="{FF2B5EF4-FFF2-40B4-BE49-F238E27FC236}">
                <a16:creationId xmlns:a16="http://schemas.microsoft.com/office/drawing/2014/main" id="{AFCC3F6A-2A48-A1D5-1FFF-FE9778428F2F}"/>
              </a:ext>
            </a:extLst>
          </p:cNvPr>
          <p:cNvPicPr>
            <a:picLocks noGrp="1" noChangeAspect="1"/>
          </p:cNvPicPr>
          <p:nvPr>
            <p:ph idx="1"/>
          </p:nvPr>
        </p:nvPicPr>
        <p:blipFill>
          <a:blip r:embed="rId3"/>
          <a:stretch>
            <a:fillRect/>
          </a:stretch>
        </p:blipFill>
        <p:spPr>
          <a:xfrm>
            <a:off x="2471854" y="1547834"/>
            <a:ext cx="7248292" cy="4945041"/>
          </a:xfrm>
          <a:prstGeom prst="rect">
            <a:avLst/>
          </a:prstGeom>
        </p:spPr>
      </p:pic>
      <p:sp>
        <p:nvSpPr>
          <p:cNvPr id="6" name="Slide Number Placeholder 6">
            <a:extLst>
              <a:ext uri="{FF2B5EF4-FFF2-40B4-BE49-F238E27FC236}">
                <a16:creationId xmlns:a16="http://schemas.microsoft.com/office/drawing/2014/main" id="{DCE356F5-68D9-5009-5456-C1038CD7692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47</a:t>
            </a:fld>
            <a:endParaRPr lang="en-US" dirty="0">
              <a:latin typeface="Arial" charset="0"/>
            </a:endParaRPr>
          </a:p>
        </p:txBody>
      </p:sp>
    </p:spTree>
    <p:extLst>
      <p:ext uri="{BB962C8B-B14F-4D97-AF65-F5344CB8AC3E}">
        <p14:creationId xmlns:p14="http://schemas.microsoft.com/office/powerpoint/2010/main" val="26092936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847EAF0-A503-4DCF-F5B0-F645CC49E6D1}"/>
              </a:ext>
            </a:extLst>
          </p:cNvPr>
          <p:cNvPicPr>
            <a:picLocks noGrp="1" noChangeAspect="1"/>
          </p:cNvPicPr>
          <p:nvPr>
            <p:ph sz="half" idx="2"/>
          </p:nvPr>
        </p:nvPicPr>
        <p:blipFill>
          <a:blip r:embed="rId3"/>
          <a:stretch>
            <a:fillRect/>
          </a:stretch>
        </p:blipFill>
        <p:spPr>
          <a:xfrm>
            <a:off x="6176911" y="1825625"/>
            <a:ext cx="5172178" cy="4351338"/>
          </a:xfrm>
          <a:prstGeom prst="rect">
            <a:avLst/>
          </a:prstGeom>
        </p:spPr>
      </p:pic>
      <p:sp>
        <p:nvSpPr>
          <p:cNvPr id="139266" name="Rectangle 2"/>
          <p:cNvSpPr>
            <a:spLocks noGrp="1" noRot="1" noChangeArrowheads="1"/>
          </p:cNvSpPr>
          <p:nvPr>
            <p:ph type="title"/>
          </p:nvPr>
        </p:nvSpPr>
        <p:spPr/>
        <p:txBody>
          <a:bodyPr/>
          <a:lstStyle/>
          <a:p>
            <a:pPr eaLnBrk="1" hangingPunct="1">
              <a:defRPr/>
            </a:pPr>
            <a:r>
              <a:rPr lang="en-US" dirty="0"/>
              <a:t>Record Extension Analysis</a:t>
            </a:r>
            <a:endParaRPr lang="en-US" sz="3800" dirty="0"/>
          </a:p>
        </p:txBody>
      </p:sp>
      <p:sp>
        <p:nvSpPr>
          <p:cNvPr id="2" name="Content Placeholder 1">
            <a:extLst>
              <a:ext uri="{FF2B5EF4-FFF2-40B4-BE49-F238E27FC236}">
                <a16:creationId xmlns:a16="http://schemas.microsoft.com/office/drawing/2014/main" id="{7FB9CAD8-91C3-BB40-C2DD-7ED9119EE92E}"/>
              </a:ext>
            </a:extLst>
          </p:cNvPr>
          <p:cNvSpPr>
            <a:spLocks noGrp="1"/>
          </p:cNvSpPr>
          <p:nvPr>
            <p:ph sz="half" idx="1"/>
          </p:nvPr>
        </p:nvSpPr>
        <p:spPr/>
        <p:txBody>
          <a:bodyPr>
            <a:normAutofit fontScale="92500" lnSpcReduction="10000"/>
          </a:bodyPr>
          <a:lstStyle/>
          <a:p>
            <a:pPr eaLnBrk="1" hangingPunct="1">
              <a:defRPr/>
            </a:pPr>
            <a:r>
              <a:rPr lang="en-US" sz="2400" kern="0" dirty="0"/>
              <a:t>Extend a short record using a longer record</a:t>
            </a:r>
          </a:p>
          <a:p>
            <a:pPr eaLnBrk="1" hangingPunct="1">
              <a:defRPr/>
            </a:pPr>
            <a:r>
              <a:rPr lang="en-US" sz="2400" kern="0" dirty="0"/>
              <a:t>Multiple computational methods</a:t>
            </a:r>
          </a:p>
          <a:p>
            <a:pPr lvl="1" eaLnBrk="1" hangingPunct="1">
              <a:defRPr/>
            </a:pPr>
            <a:r>
              <a:rPr lang="en-US" sz="2000" kern="0" dirty="0"/>
              <a:t>MOVE.1</a:t>
            </a:r>
          </a:p>
          <a:p>
            <a:pPr lvl="1" eaLnBrk="1" hangingPunct="1">
              <a:defRPr/>
            </a:pPr>
            <a:r>
              <a:rPr lang="en-US" sz="2000" kern="0" dirty="0"/>
              <a:t>MOVE.3</a:t>
            </a:r>
          </a:p>
          <a:p>
            <a:pPr lvl="2">
              <a:defRPr/>
            </a:pPr>
            <a:r>
              <a:rPr lang="en-US" sz="1600" kern="0" dirty="0"/>
              <a:t>Vogel et al., 1985</a:t>
            </a:r>
          </a:p>
          <a:p>
            <a:pPr lvl="1" eaLnBrk="1" hangingPunct="1">
              <a:defRPr/>
            </a:pPr>
            <a:r>
              <a:rPr lang="en-US" sz="2000" kern="0" dirty="0"/>
              <a:t>MOVE.3 – B17C</a:t>
            </a:r>
          </a:p>
          <a:p>
            <a:pPr eaLnBrk="1" hangingPunct="1">
              <a:defRPr/>
            </a:pPr>
            <a:r>
              <a:rPr lang="en-US" sz="2400" b="1" kern="0" dirty="0"/>
              <a:t>Results</a:t>
            </a:r>
            <a:r>
              <a:rPr lang="en-US" sz="2400" kern="0" dirty="0"/>
              <a:t> can be used within other analyses to infer flow- or volume-frequency for the extended record</a:t>
            </a:r>
          </a:p>
          <a:p>
            <a:pPr eaLnBrk="1" hangingPunct="1">
              <a:defRPr/>
            </a:pPr>
            <a:r>
              <a:rPr lang="en-US" sz="2400" b="1" kern="0" dirty="0"/>
              <a:t>IRREGULAR</a:t>
            </a:r>
            <a:r>
              <a:rPr lang="en-US" sz="2400" kern="0" dirty="0"/>
              <a:t> and </a:t>
            </a:r>
            <a:r>
              <a:rPr lang="en-US" sz="2400" b="1" kern="0" dirty="0"/>
              <a:t>REGULAR </a:t>
            </a:r>
            <a:r>
              <a:rPr lang="en-US" sz="2400" kern="0" dirty="0"/>
              <a:t>data accepted</a:t>
            </a:r>
          </a:p>
          <a:p>
            <a:pPr eaLnBrk="1" hangingPunct="1">
              <a:defRPr/>
            </a:pPr>
            <a:r>
              <a:rPr lang="en-US" sz="2400" kern="0" dirty="0">
                <a:hlinkClick r:id="rId4"/>
              </a:rPr>
              <a:t>Record Extension Analysis Examples</a:t>
            </a:r>
            <a:endParaRPr lang="en-US" sz="2400" kern="0" dirty="0"/>
          </a:p>
        </p:txBody>
      </p:sp>
      <p:sp>
        <p:nvSpPr>
          <p:cNvPr id="6" name="TextBox 5">
            <a:extLst>
              <a:ext uri="{FF2B5EF4-FFF2-40B4-BE49-F238E27FC236}">
                <a16:creationId xmlns:a16="http://schemas.microsoft.com/office/drawing/2014/main" id="{3B07B36E-D9FD-4B9B-A290-F94D7E64CC73}"/>
              </a:ext>
            </a:extLst>
          </p:cNvPr>
          <p:cNvSpPr txBox="1"/>
          <p:nvPr/>
        </p:nvSpPr>
        <p:spPr>
          <a:xfrm>
            <a:off x="9544877" y="1825625"/>
            <a:ext cx="1804212" cy="646331"/>
          </a:xfrm>
          <a:prstGeom prst="rect">
            <a:avLst/>
          </a:prstGeom>
          <a:solidFill>
            <a:schemeClr val="bg1"/>
          </a:solidFill>
          <a:ln>
            <a:solidFill>
              <a:schemeClr val="tx1"/>
            </a:solidFill>
          </a:ln>
        </p:spPr>
        <p:txBody>
          <a:bodyPr wrap="none" rtlCol="0">
            <a:spAutoFit/>
          </a:bodyPr>
          <a:lstStyle/>
          <a:p>
            <a:pPr indent="403225"/>
            <a:r>
              <a:rPr lang="en-US" dirty="0"/>
              <a:t>Short Record</a:t>
            </a:r>
          </a:p>
          <a:p>
            <a:pPr indent="403225"/>
            <a:r>
              <a:rPr lang="en-US" dirty="0"/>
              <a:t>Long Record</a:t>
            </a:r>
          </a:p>
        </p:txBody>
      </p:sp>
      <p:sp>
        <p:nvSpPr>
          <p:cNvPr id="8" name="Oval 7">
            <a:extLst>
              <a:ext uri="{FF2B5EF4-FFF2-40B4-BE49-F238E27FC236}">
                <a16:creationId xmlns:a16="http://schemas.microsoft.com/office/drawing/2014/main" id="{BD4EC5FF-309A-47F9-843D-5D738772D2AC}"/>
              </a:ext>
            </a:extLst>
          </p:cNvPr>
          <p:cNvSpPr>
            <a:spLocks noChangeAspect="1"/>
          </p:cNvSpPr>
          <p:nvPr/>
        </p:nvSpPr>
        <p:spPr>
          <a:xfrm>
            <a:off x="9743452" y="1957411"/>
            <a:ext cx="91440" cy="91440"/>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1E705C8-88A0-4758-B222-447ED057CE4E}"/>
              </a:ext>
            </a:extLst>
          </p:cNvPr>
          <p:cNvSpPr>
            <a:spLocks noChangeAspect="1"/>
          </p:cNvSpPr>
          <p:nvPr/>
        </p:nvSpPr>
        <p:spPr>
          <a:xfrm>
            <a:off x="9743452" y="2234259"/>
            <a:ext cx="91440" cy="91440"/>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4A624DE-42E5-467C-81CD-F80CBEB475CB}"/>
              </a:ext>
            </a:extLst>
          </p:cNvPr>
          <p:cNvSpPr txBox="1"/>
          <p:nvPr/>
        </p:nvSpPr>
        <p:spPr>
          <a:xfrm>
            <a:off x="7249621" y="3007112"/>
            <a:ext cx="327334" cy="461665"/>
          </a:xfrm>
          <a:prstGeom prst="rect">
            <a:avLst/>
          </a:prstGeom>
          <a:noFill/>
        </p:spPr>
        <p:txBody>
          <a:bodyPr wrap="none" rtlCol="0">
            <a:spAutoFit/>
          </a:bodyPr>
          <a:lstStyle/>
          <a:p>
            <a:r>
              <a:rPr lang="en-US" sz="2400" b="1" dirty="0"/>
              <a:t>?</a:t>
            </a:r>
            <a:endParaRPr lang="en-US" b="1" dirty="0"/>
          </a:p>
        </p:txBody>
      </p:sp>
      <p:sp>
        <p:nvSpPr>
          <p:cNvPr id="11" name="Slide Number Placeholder 6">
            <a:extLst>
              <a:ext uri="{FF2B5EF4-FFF2-40B4-BE49-F238E27FC236}">
                <a16:creationId xmlns:a16="http://schemas.microsoft.com/office/drawing/2014/main" id="{83007A0F-9E62-91D3-3315-BBF0238127D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48</a:t>
            </a:fld>
            <a:endParaRPr lang="en-US" dirty="0">
              <a:latin typeface="Arial" charset="0"/>
            </a:endParaRPr>
          </a:p>
        </p:txBody>
      </p:sp>
    </p:spTree>
    <p:extLst>
      <p:ext uri="{BB962C8B-B14F-4D97-AF65-F5344CB8AC3E}">
        <p14:creationId xmlns:p14="http://schemas.microsoft.com/office/powerpoint/2010/main" val="20182450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Record Extension Analysis</a:t>
            </a:r>
            <a:endParaRPr lang="en-US" sz="3800" dirty="0"/>
          </a:p>
        </p:txBody>
      </p:sp>
      <p:sp>
        <p:nvSpPr>
          <p:cNvPr id="5" name="Slide Number Placeholder 6">
            <a:extLst>
              <a:ext uri="{FF2B5EF4-FFF2-40B4-BE49-F238E27FC236}">
                <a16:creationId xmlns:a16="http://schemas.microsoft.com/office/drawing/2014/main" id="{937AE272-3B0F-15C6-6FE4-C75893682BA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49</a:t>
            </a:fld>
            <a:endParaRPr lang="en-US" dirty="0">
              <a:latin typeface="Arial" charset="0"/>
            </a:endParaRPr>
          </a:p>
        </p:txBody>
      </p:sp>
      <p:pic>
        <p:nvPicPr>
          <p:cNvPr id="7" name="Content Placeholder 6">
            <a:extLst>
              <a:ext uri="{FF2B5EF4-FFF2-40B4-BE49-F238E27FC236}">
                <a16:creationId xmlns:a16="http://schemas.microsoft.com/office/drawing/2014/main" id="{07EDAE5B-8F34-E57F-F51A-B008E20F3669}"/>
              </a:ext>
            </a:extLst>
          </p:cNvPr>
          <p:cNvPicPr>
            <a:picLocks noGrp="1" noChangeAspect="1"/>
          </p:cNvPicPr>
          <p:nvPr>
            <p:ph idx="1"/>
          </p:nvPr>
        </p:nvPicPr>
        <p:blipFill>
          <a:blip r:embed="rId3"/>
          <a:stretch>
            <a:fillRect/>
          </a:stretch>
        </p:blipFill>
        <p:spPr>
          <a:xfrm>
            <a:off x="2383849" y="1498089"/>
            <a:ext cx="7424302" cy="5120640"/>
          </a:xfrm>
        </p:spPr>
      </p:pic>
    </p:spTree>
    <p:extLst>
      <p:ext uri="{BB962C8B-B14F-4D97-AF65-F5344CB8AC3E}">
        <p14:creationId xmlns:p14="http://schemas.microsoft.com/office/powerpoint/2010/main" val="1127472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p:txBody>
          <a:bodyPr/>
          <a:lstStyle/>
          <a:p>
            <a:pPr eaLnBrk="1" hangingPunct="1">
              <a:defRPr/>
            </a:pPr>
            <a:r>
              <a:rPr lang="en-US" dirty="0"/>
              <a:t>History, </a:t>
            </a:r>
            <a:r>
              <a:rPr lang="en-US" u="sng" dirty="0"/>
              <a:t>Status</a:t>
            </a:r>
            <a:r>
              <a:rPr lang="en-US" dirty="0"/>
              <a:t>, Future…</a:t>
            </a:r>
          </a:p>
        </p:txBody>
      </p:sp>
      <p:graphicFrame>
        <p:nvGraphicFramePr>
          <p:cNvPr id="5" name="Table 4"/>
          <p:cNvGraphicFramePr>
            <a:graphicFrameLocks noGrp="1"/>
          </p:cNvGraphicFramePr>
          <p:nvPr>
            <p:extLst>
              <p:ext uri="{D42A27DB-BD31-4B8C-83A1-F6EECF244321}">
                <p14:modId xmlns:p14="http://schemas.microsoft.com/office/powerpoint/2010/main" val="233821454"/>
              </p:ext>
            </p:extLst>
          </p:nvPr>
        </p:nvGraphicFramePr>
        <p:xfrm>
          <a:off x="2934629" y="1786054"/>
          <a:ext cx="6322742" cy="4815840"/>
        </p:xfrm>
        <a:graphic>
          <a:graphicData uri="http://schemas.openxmlformats.org/drawingml/2006/table">
            <a:tbl>
              <a:tblPr firstRow="1" bandRow="1">
                <a:tableStyleId>{EB344D84-9AFB-497E-A393-DC336BA19D2E}</a:tableStyleId>
              </a:tblPr>
              <a:tblGrid>
                <a:gridCol w="3467310">
                  <a:extLst>
                    <a:ext uri="{9D8B030D-6E8A-4147-A177-3AD203B41FA5}">
                      <a16:colId xmlns:a16="http://schemas.microsoft.com/office/drawing/2014/main" val="20000"/>
                    </a:ext>
                  </a:extLst>
                </a:gridCol>
                <a:gridCol w="2855432">
                  <a:extLst>
                    <a:ext uri="{9D8B030D-6E8A-4147-A177-3AD203B41FA5}">
                      <a16:colId xmlns:a16="http://schemas.microsoft.com/office/drawing/2014/main" val="20001"/>
                    </a:ext>
                  </a:extLst>
                </a:gridCol>
              </a:tblGrid>
              <a:tr h="254731">
                <a:tc gridSpan="2">
                  <a:txBody>
                    <a:bodyPr/>
                    <a:lstStyle/>
                    <a:p>
                      <a:pPr algn="ctr"/>
                      <a:r>
                        <a:rPr lang="en-US" sz="2400" b="1" i="0" u="none" dirty="0"/>
                        <a:t>TEAM MEMBERS</a:t>
                      </a:r>
                    </a:p>
                  </a:txBody>
                  <a:tcPr>
                    <a:solidFill>
                      <a:srgbClr val="0070C0"/>
                    </a:solidFill>
                  </a:tcPr>
                </a:tc>
                <a:tc hMerge="1">
                  <a:txBody>
                    <a:bodyPr/>
                    <a:lstStyle/>
                    <a:p>
                      <a:pPr algn="ctr"/>
                      <a:endParaRPr lang="en-US" sz="1200" b="0" dirty="0"/>
                    </a:p>
                  </a:txBody>
                  <a:tcPr>
                    <a:solidFill>
                      <a:schemeClr val="tx2">
                        <a:lumMod val="60000"/>
                        <a:lumOff val="40000"/>
                      </a:schemeClr>
                    </a:solidFill>
                  </a:tcPr>
                </a:tc>
                <a:extLst>
                  <a:ext uri="{0D108BD9-81ED-4DB2-BD59-A6C34878D82A}">
                    <a16:rowId xmlns:a16="http://schemas.microsoft.com/office/drawing/2014/main" val="10000"/>
                  </a:ext>
                </a:extLst>
              </a:tr>
              <a:tr h="274320">
                <a:tc>
                  <a:txBody>
                    <a:bodyPr/>
                    <a:lstStyle/>
                    <a:p>
                      <a:pPr algn="ctr"/>
                      <a:r>
                        <a:rPr lang="en-US" sz="1600" b="1" u="none" dirty="0"/>
                        <a:t>H&amp;S Division Lead</a:t>
                      </a:r>
                      <a:endParaRPr lang="en-US" sz="1600" b="1" i="0" u="none" dirty="0"/>
                    </a:p>
                  </a:txBody>
                  <a:tcPr/>
                </a:tc>
                <a:tc>
                  <a:txBody>
                    <a:bodyPr/>
                    <a:lstStyle/>
                    <a:p>
                      <a:pPr algn="ctr"/>
                      <a:r>
                        <a:rPr lang="en-US" sz="1600" b="0" baseline="0" dirty="0"/>
                        <a:t>Matt Fleming</a:t>
                      </a:r>
                      <a:endParaRPr lang="en-US" sz="1600" b="0" dirty="0"/>
                    </a:p>
                  </a:txBody>
                  <a:tcPr/>
                </a:tc>
                <a:extLst>
                  <a:ext uri="{0D108BD9-81ED-4DB2-BD59-A6C34878D82A}">
                    <a16:rowId xmlns:a16="http://schemas.microsoft.com/office/drawing/2014/main" val="10001"/>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t>Lead Developer / Project Lead</a:t>
                      </a:r>
                    </a:p>
                  </a:txBody>
                  <a:tcPr/>
                </a:tc>
                <a:tc>
                  <a:txBody>
                    <a:bodyPr/>
                    <a:lstStyle/>
                    <a:p>
                      <a:pPr algn="ctr"/>
                      <a:r>
                        <a:rPr lang="en-US" sz="1600" b="0" dirty="0"/>
                        <a:t>Mike Bartles</a:t>
                      </a:r>
                    </a:p>
                  </a:txBody>
                  <a:tcPr/>
                </a:tc>
                <a:extLst>
                  <a:ext uri="{0D108BD9-81ED-4DB2-BD59-A6C34878D82A}">
                    <a16:rowId xmlns:a16="http://schemas.microsoft.com/office/drawing/2014/main" val="10002"/>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algn="ctr"/>
                      <a:r>
                        <a:rPr lang="en-US" sz="1600" b="0" dirty="0"/>
                        <a:t>Beth Faber</a:t>
                      </a:r>
                    </a:p>
                  </a:txBody>
                  <a:tcPr/>
                </a:tc>
                <a:extLst>
                  <a:ext uri="{0D108BD9-81ED-4DB2-BD59-A6C34878D82A}">
                    <a16:rowId xmlns:a16="http://schemas.microsoft.com/office/drawing/2014/main" val="10003"/>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algn="ctr"/>
                      <a:r>
                        <a:rPr lang="en-US" sz="1600" b="0" dirty="0"/>
                        <a:t>Greg Karlovits</a:t>
                      </a:r>
                    </a:p>
                  </a:txBody>
                  <a:tcPr/>
                </a:tc>
                <a:extLst>
                  <a:ext uri="{0D108BD9-81ED-4DB2-BD59-A6C34878D82A}">
                    <a16:rowId xmlns:a16="http://schemas.microsoft.com/office/drawing/2014/main" val="10004"/>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algn="ctr"/>
                      <a:r>
                        <a:rPr lang="en-US" sz="1600" b="0" dirty="0"/>
                        <a:t>Avital Breverman</a:t>
                      </a:r>
                    </a:p>
                  </a:txBody>
                  <a:tcPr/>
                </a:tc>
                <a:extLst>
                  <a:ext uri="{0D108BD9-81ED-4DB2-BD59-A6C34878D82A}">
                    <a16:rowId xmlns:a16="http://schemas.microsoft.com/office/drawing/2014/main" val="10005"/>
                  </a:ext>
                </a:extLst>
              </a:tr>
              <a:tr h="2743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t>Matt Fleming</a:t>
                      </a:r>
                    </a:p>
                  </a:txBody>
                  <a:tcPr/>
                </a:tc>
                <a:extLst>
                  <a:ext uri="{0D108BD9-81ED-4DB2-BD59-A6C34878D82A}">
                    <a16:rowId xmlns:a16="http://schemas.microsoft.com/office/drawing/2014/main" val="297940596"/>
                  </a:ext>
                </a:extLst>
              </a:tr>
              <a:tr h="2743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t>Dave Margo</a:t>
                      </a:r>
                    </a:p>
                  </a:txBody>
                  <a:tcPr/>
                </a:tc>
                <a:extLst>
                  <a:ext uri="{0D108BD9-81ED-4DB2-BD59-A6C34878D82A}">
                    <a16:rowId xmlns:a16="http://schemas.microsoft.com/office/drawing/2014/main" val="400687830"/>
                  </a:ext>
                </a:extLst>
              </a:tr>
              <a:tr h="2743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t>Haden Smith</a:t>
                      </a:r>
                    </a:p>
                  </a:txBody>
                  <a:tcPr/>
                </a:tc>
                <a:extLst>
                  <a:ext uri="{0D108BD9-81ED-4DB2-BD59-A6C34878D82A}">
                    <a16:rowId xmlns:a16="http://schemas.microsoft.com/office/drawing/2014/main" val="10006"/>
                  </a:ext>
                </a:extLst>
              </a:tr>
              <a:tr h="2743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 and Application</a:t>
                      </a:r>
                      <a:endParaRPr lang="en-US" sz="1600" b="0" dirty="0"/>
                    </a:p>
                  </a:txBody>
                  <a:tcPr/>
                </a:tc>
                <a:tc>
                  <a:txBody>
                    <a:bodyPr/>
                    <a:lstStyle/>
                    <a:p>
                      <a:pPr algn="ctr"/>
                      <a:r>
                        <a:rPr lang="en-US" sz="1600" b="0" dirty="0"/>
                        <a:t>John England</a:t>
                      </a:r>
                    </a:p>
                  </a:txBody>
                  <a:tcPr/>
                </a:tc>
                <a:extLst>
                  <a:ext uri="{0D108BD9-81ED-4DB2-BD59-A6C34878D82A}">
                    <a16:rowId xmlns:a16="http://schemas.microsoft.com/office/drawing/2014/main" val="10007"/>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baseline="0" dirty="0"/>
                        <a:t>Development</a:t>
                      </a:r>
                      <a:endParaRPr lang="en-US" sz="1600" b="0" dirty="0"/>
                    </a:p>
                  </a:txBody>
                  <a:tcPr/>
                </a:tc>
                <a:tc>
                  <a:txBody>
                    <a:bodyPr/>
                    <a:lstStyle/>
                    <a:p>
                      <a:pPr algn="ctr"/>
                      <a:r>
                        <a:rPr lang="en-US" sz="1600" b="0" dirty="0"/>
                        <a:t>Mark Ackerman</a:t>
                      </a:r>
                    </a:p>
                  </a:txBody>
                  <a:tcPr/>
                </a:tc>
                <a:extLst>
                  <a:ext uri="{0D108BD9-81ED-4DB2-BD59-A6C34878D82A}">
                    <a16:rowId xmlns:a16="http://schemas.microsoft.com/office/drawing/2014/main" val="10008"/>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a:t>Development</a:t>
                      </a:r>
                    </a:p>
                  </a:txBody>
                  <a:tcPr/>
                </a:tc>
                <a:tc>
                  <a:txBody>
                    <a:bodyPr/>
                    <a:lstStyle/>
                    <a:p>
                      <a:pPr algn="ctr"/>
                      <a:r>
                        <a:rPr lang="en-US" sz="1600" b="0" dirty="0"/>
                        <a:t>Paul Ely</a:t>
                      </a:r>
                    </a:p>
                  </a:txBody>
                  <a:tcPr/>
                </a:tc>
                <a:extLst>
                  <a:ext uri="{0D108BD9-81ED-4DB2-BD59-A6C34878D82A}">
                    <a16:rowId xmlns:a16="http://schemas.microsoft.com/office/drawing/2014/main" val="10009"/>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a:t>Development</a:t>
                      </a:r>
                    </a:p>
                  </a:txBody>
                  <a:tcPr/>
                </a:tc>
                <a:tc>
                  <a:txBody>
                    <a:bodyPr/>
                    <a:lstStyle/>
                    <a:p>
                      <a:pPr algn="ctr"/>
                      <a:r>
                        <a:rPr lang="en-US" sz="1600" b="0" dirty="0"/>
                        <a:t>Caleb DeChant</a:t>
                      </a:r>
                    </a:p>
                  </a:txBody>
                  <a:tcPr/>
                </a:tc>
                <a:extLst>
                  <a:ext uri="{0D108BD9-81ED-4DB2-BD59-A6C34878D82A}">
                    <a16:rowId xmlns:a16="http://schemas.microsoft.com/office/drawing/2014/main" val="10010"/>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a:t>Development</a:t>
                      </a:r>
                    </a:p>
                  </a:txBody>
                  <a:tcPr/>
                </a:tc>
                <a:tc>
                  <a:txBody>
                    <a:bodyPr/>
                    <a:lstStyle/>
                    <a:p>
                      <a:pPr algn="ctr"/>
                      <a:r>
                        <a:rPr lang="en-US" sz="1600" b="0" dirty="0"/>
                        <a:t>Stephen Ackerman</a:t>
                      </a:r>
                    </a:p>
                  </a:txBody>
                  <a:tcPr/>
                </a:tc>
                <a:extLst>
                  <a:ext uri="{0D108BD9-81ED-4DB2-BD59-A6C34878D82A}">
                    <a16:rowId xmlns:a16="http://schemas.microsoft.com/office/drawing/2014/main" val="10011"/>
                  </a:ext>
                </a:extLst>
              </a:tr>
            </a:tbl>
          </a:graphicData>
        </a:graphic>
      </p:graphicFrame>
      <p:sp>
        <p:nvSpPr>
          <p:cNvPr id="3" name="Slide Number Placeholder 6">
            <a:extLst>
              <a:ext uri="{FF2B5EF4-FFF2-40B4-BE49-F238E27FC236}">
                <a16:creationId xmlns:a16="http://schemas.microsoft.com/office/drawing/2014/main" id="{D201F088-080F-5FAB-6F7B-0E7CB004CFB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Tree>
    <p:extLst>
      <p:ext uri="{BB962C8B-B14F-4D97-AF65-F5344CB8AC3E}">
        <p14:creationId xmlns:p14="http://schemas.microsoft.com/office/powerpoint/2010/main" val="17220213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Record Extension Analysis</a:t>
            </a:r>
            <a:endParaRPr lang="en-US" sz="3800" dirty="0"/>
          </a:p>
        </p:txBody>
      </p:sp>
      <p:sp>
        <p:nvSpPr>
          <p:cNvPr id="5" name="Slide Number Placeholder 6">
            <a:extLst>
              <a:ext uri="{FF2B5EF4-FFF2-40B4-BE49-F238E27FC236}">
                <a16:creationId xmlns:a16="http://schemas.microsoft.com/office/drawing/2014/main" id="{EDBA40F6-41BD-A30D-38B9-A0BD80F19F1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50</a:t>
            </a:fld>
            <a:endParaRPr lang="en-US" dirty="0">
              <a:latin typeface="Arial" charset="0"/>
            </a:endParaRPr>
          </a:p>
        </p:txBody>
      </p:sp>
      <p:pic>
        <p:nvPicPr>
          <p:cNvPr id="7" name="Content Placeholder 6">
            <a:extLst>
              <a:ext uri="{FF2B5EF4-FFF2-40B4-BE49-F238E27FC236}">
                <a16:creationId xmlns:a16="http://schemas.microsoft.com/office/drawing/2014/main" id="{0ACC9654-EBD9-9A6C-4CC6-66ED15790AB5}"/>
              </a:ext>
            </a:extLst>
          </p:cNvPr>
          <p:cNvPicPr>
            <a:picLocks noGrp="1" noChangeAspect="1"/>
          </p:cNvPicPr>
          <p:nvPr>
            <p:ph idx="1"/>
          </p:nvPr>
        </p:nvPicPr>
        <p:blipFill>
          <a:blip r:embed="rId3"/>
          <a:stretch>
            <a:fillRect/>
          </a:stretch>
        </p:blipFill>
        <p:spPr>
          <a:xfrm>
            <a:off x="2383849" y="1498058"/>
            <a:ext cx="7424302" cy="5120640"/>
          </a:xfrm>
        </p:spPr>
      </p:pic>
    </p:spTree>
    <p:extLst>
      <p:ext uri="{BB962C8B-B14F-4D97-AF65-F5344CB8AC3E}">
        <p14:creationId xmlns:p14="http://schemas.microsoft.com/office/powerpoint/2010/main" val="17039337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pPr eaLnBrk="1" hangingPunct="1">
              <a:defRPr/>
            </a:pPr>
            <a:r>
              <a:rPr lang="en-US" dirty="0"/>
              <a:t>History, Status, </a:t>
            </a:r>
            <a:r>
              <a:rPr lang="en-US" u="sng" dirty="0"/>
              <a:t>Future</a:t>
            </a:r>
            <a:r>
              <a:rPr lang="en-US" dirty="0"/>
              <a:t>…</a:t>
            </a:r>
          </a:p>
        </p:txBody>
      </p:sp>
      <p:sp>
        <p:nvSpPr>
          <p:cNvPr id="25603" name="Rectangle 3"/>
          <p:cNvSpPr>
            <a:spLocks noGrp="1" noChangeArrowheads="1"/>
          </p:cNvSpPr>
          <p:nvPr>
            <p:ph idx="1"/>
          </p:nvPr>
        </p:nvSpPr>
        <p:spPr/>
        <p:txBody>
          <a:bodyPr>
            <a:normAutofit/>
          </a:bodyPr>
          <a:lstStyle/>
          <a:p>
            <a:pPr eaLnBrk="1" hangingPunct="1">
              <a:defRPr/>
            </a:pPr>
            <a:r>
              <a:rPr lang="en-US" sz="3200" dirty="0">
                <a:latin typeface="Arial" charset="0"/>
              </a:rPr>
              <a:t>New web-based application</a:t>
            </a:r>
          </a:p>
          <a:p>
            <a:pPr>
              <a:defRPr/>
            </a:pPr>
            <a:r>
              <a:rPr lang="en-US" sz="3200" dirty="0">
                <a:latin typeface="Arial" charset="0"/>
              </a:rPr>
              <a:t>New Partial Duration analysis</a:t>
            </a:r>
          </a:p>
          <a:p>
            <a:pPr>
              <a:defRPr/>
            </a:pPr>
            <a:r>
              <a:rPr lang="en-US" sz="3200" dirty="0">
                <a:latin typeface="Arial" charset="0"/>
              </a:rPr>
              <a:t>Improved Mixed Population analysis</a:t>
            </a:r>
          </a:p>
          <a:p>
            <a:pPr>
              <a:defRPr/>
            </a:pPr>
            <a:r>
              <a:rPr lang="en-US" sz="3200" dirty="0">
                <a:latin typeface="Arial" charset="0"/>
              </a:rPr>
              <a:t>Bulletin 17 updates</a:t>
            </a:r>
          </a:p>
          <a:p>
            <a:pPr eaLnBrk="1" hangingPunct="1">
              <a:defRPr/>
            </a:pPr>
            <a:r>
              <a:rPr lang="en-US" sz="3200" dirty="0">
                <a:latin typeface="Arial" charset="0"/>
              </a:rPr>
              <a:t>Improved user experience</a:t>
            </a:r>
          </a:p>
          <a:p>
            <a:pPr>
              <a:defRPr/>
            </a:pPr>
            <a:r>
              <a:rPr lang="en-US" sz="3200" dirty="0">
                <a:latin typeface="Arial" charset="0"/>
              </a:rPr>
              <a:t>Improved data entry/manipulation</a:t>
            </a:r>
          </a:p>
        </p:txBody>
      </p:sp>
      <p:sp>
        <p:nvSpPr>
          <p:cNvPr id="2" name="Slide Number Placeholder 6">
            <a:extLst>
              <a:ext uri="{FF2B5EF4-FFF2-40B4-BE49-F238E27FC236}">
                <a16:creationId xmlns:a16="http://schemas.microsoft.com/office/drawing/2014/main" id="{6F50E71D-14DB-8470-C636-7A008BA089F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51</a:t>
            </a:fld>
            <a:endParaRPr lang="en-US" dirty="0">
              <a:latin typeface="Arial" charset="0"/>
            </a:endParaRPr>
          </a:p>
        </p:txBody>
      </p:sp>
    </p:spTree>
    <p:extLst>
      <p:ext uri="{BB962C8B-B14F-4D97-AF65-F5344CB8AC3E}">
        <p14:creationId xmlns:p14="http://schemas.microsoft.com/office/powerpoint/2010/main" val="902975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pPr eaLnBrk="1" hangingPunct="1">
              <a:defRPr/>
            </a:pPr>
            <a:r>
              <a:rPr lang="en-US" dirty="0"/>
              <a:t>Summary</a:t>
            </a:r>
          </a:p>
        </p:txBody>
      </p:sp>
      <p:sp>
        <p:nvSpPr>
          <p:cNvPr id="24579" name="Rectangle 3"/>
          <p:cNvSpPr>
            <a:spLocks noGrp="1" noChangeArrowheads="1"/>
          </p:cNvSpPr>
          <p:nvPr>
            <p:ph idx="1"/>
          </p:nvPr>
        </p:nvSpPr>
        <p:spPr/>
        <p:txBody>
          <a:bodyPr>
            <a:normAutofit/>
          </a:bodyPr>
          <a:lstStyle/>
          <a:p>
            <a:pPr eaLnBrk="1" hangingPunct="1">
              <a:defRPr/>
            </a:pPr>
            <a:r>
              <a:rPr lang="en-US" sz="3200" dirty="0">
                <a:latin typeface="Arial" charset="0"/>
              </a:rPr>
              <a:t>Currently contains eleven different statistical analyses</a:t>
            </a:r>
          </a:p>
          <a:p>
            <a:pPr eaLnBrk="1" hangingPunct="1">
              <a:defRPr/>
            </a:pPr>
            <a:r>
              <a:rPr lang="en-US" sz="3200" dirty="0">
                <a:latin typeface="Arial" charset="0"/>
              </a:rPr>
              <a:t>Developed primarily to meet USACE needs</a:t>
            </a:r>
          </a:p>
          <a:p>
            <a:pPr eaLnBrk="1" hangingPunct="1">
              <a:defRPr/>
            </a:pPr>
            <a:r>
              <a:rPr lang="en-US" sz="3200" dirty="0">
                <a:latin typeface="Arial" charset="0"/>
              </a:rPr>
              <a:t>If you have ideas for future enhancements or questions about existing features, let us know</a:t>
            </a:r>
          </a:p>
        </p:txBody>
      </p:sp>
      <p:sp>
        <p:nvSpPr>
          <p:cNvPr id="2" name="Slide Number Placeholder 6">
            <a:extLst>
              <a:ext uri="{FF2B5EF4-FFF2-40B4-BE49-F238E27FC236}">
                <a16:creationId xmlns:a16="http://schemas.microsoft.com/office/drawing/2014/main" id="{A3D44F82-0EBB-92B4-9FE3-2F619992FB8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52</a:t>
            </a:fld>
            <a:endParaRPr lang="en-US" dirty="0">
              <a:latin typeface="Arial" charset="0"/>
            </a:endParaRPr>
          </a:p>
        </p:txBody>
      </p:sp>
    </p:spTree>
    <p:extLst>
      <p:ext uri="{BB962C8B-B14F-4D97-AF65-F5344CB8AC3E}">
        <p14:creationId xmlns:p14="http://schemas.microsoft.com/office/powerpoint/2010/main" val="61280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pPr eaLnBrk="1" hangingPunct="1">
              <a:defRPr/>
            </a:pPr>
            <a:r>
              <a:rPr lang="en-US" dirty="0"/>
              <a:t>History, </a:t>
            </a:r>
            <a:r>
              <a:rPr lang="en-US" u="sng" dirty="0"/>
              <a:t>Status</a:t>
            </a:r>
            <a:r>
              <a:rPr lang="en-US" dirty="0"/>
              <a:t>, Future…</a:t>
            </a:r>
          </a:p>
        </p:txBody>
      </p:sp>
      <p:sp>
        <p:nvSpPr>
          <p:cNvPr id="25603" name="Rectangle 3"/>
          <p:cNvSpPr>
            <a:spLocks noGrp="1" noChangeArrowheads="1"/>
          </p:cNvSpPr>
          <p:nvPr>
            <p:ph idx="1"/>
          </p:nvPr>
        </p:nvSpPr>
        <p:spPr/>
        <p:txBody>
          <a:bodyPr/>
          <a:lstStyle/>
          <a:p>
            <a:pPr eaLnBrk="1" hangingPunct="1">
              <a:defRPr/>
            </a:pPr>
            <a:r>
              <a:rPr lang="en-US" dirty="0">
                <a:latin typeface="Arial" charset="0"/>
              </a:rPr>
              <a:t>New analytical tools to meet Corps needs</a:t>
            </a:r>
          </a:p>
          <a:p>
            <a:pPr lvl="1" eaLnBrk="1" hangingPunct="1">
              <a:defRPr/>
            </a:pPr>
            <a:r>
              <a:rPr lang="en-US" dirty="0">
                <a:latin typeface="Arial" charset="0"/>
              </a:rPr>
              <a:t>Updated Distribution Fitting Analysis</a:t>
            </a:r>
          </a:p>
          <a:p>
            <a:pPr lvl="1" eaLnBrk="1" hangingPunct="1">
              <a:defRPr/>
            </a:pPr>
            <a:r>
              <a:rPr lang="en-US" dirty="0">
                <a:latin typeface="Arial" charset="0"/>
              </a:rPr>
              <a:t>Updated Bulletin 17 Analysis</a:t>
            </a:r>
          </a:p>
          <a:p>
            <a:pPr lvl="1" eaLnBrk="1" hangingPunct="1">
              <a:defRPr/>
            </a:pPr>
            <a:r>
              <a:rPr lang="en-US" dirty="0">
                <a:latin typeface="Arial" charset="0"/>
              </a:rPr>
              <a:t>New Correlation Analysis</a:t>
            </a:r>
          </a:p>
          <a:p>
            <a:pPr lvl="1" eaLnBrk="1" hangingPunct="1">
              <a:defRPr/>
            </a:pPr>
            <a:r>
              <a:rPr lang="en-US" dirty="0">
                <a:latin typeface="Arial" charset="0"/>
              </a:rPr>
              <a:t>New Record Extension Analysis</a:t>
            </a:r>
          </a:p>
          <a:p>
            <a:pPr eaLnBrk="1" hangingPunct="1">
              <a:defRPr/>
            </a:pPr>
            <a:r>
              <a:rPr lang="en-US" dirty="0">
                <a:latin typeface="Arial" charset="0"/>
              </a:rPr>
              <a:t>Improved user experience</a:t>
            </a:r>
          </a:p>
          <a:p>
            <a:pPr lvl="1" eaLnBrk="1" hangingPunct="1">
              <a:defRPr/>
            </a:pPr>
            <a:r>
              <a:rPr lang="en-US" dirty="0">
                <a:latin typeface="Arial" charset="0"/>
              </a:rPr>
              <a:t>Easier data input</a:t>
            </a:r>
          </a:p>
        </p:txBody>
      </p:sp>
      <p:sp>
        <p:nvSpPr>
          <p:cNvPr id="2" name="Slide Number Placeholder 6">
            <a:extLst>
              <a:ext uri="{FF2B5EF4-FFF2-40B4-BE49-F238E27FC236}">
                <a16:creationId xmlns:a16="http://schemas.microsoft.com/office/drawing/2014/main" id="{F47DB689-1200-5434-AC2C-E8DAEE6FF9B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extLst>
      <p:ext uri="{BB962C8B-B14F-4D97-AF65-F5344CB8AC3E}">
        <p14:creationId xmlns:p14="http://schemas.microsoft.com/office/powerpoint/2010/main" val="2100511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EE2DA9-483C-498E-9251-6E1B4EDCF28F}"/>
              </a:ext>
            </a:extLst>
          </p:cNvPr>
          <p:cNvPicPr>
            <a:picLocks noChangeAspect="1"/>
          </p:cNvPicPr>
          <p:nvPr/>
        </p:nvPicPr>
        <p:blipFill>
          <a:blip r:embed="rId3"/>
          <a:stretch>
            <a:fillRect/>
          </a:stretch>
        </p:blipFill>
        <p:spPr>
          <a:xfrm>
            <a:off x="1843356" y="1410626"/>
            <a:ext cx="8521779" cy="5212080"/>
          </a:xfrm>
          <a:prstGeom prst="rect">
            <a:avLst/>
          </a:prstGeom>
        </p:spPr>
      </p:pic>
      <p:sp>
        <p:nvSpPr>
          <p:cNvPr id="134146" name="Rectangle 2"/>
          <p:cNvSpPr>
            <a:spLocks noGrp="1" noRot="1" noChangeArrowheads="1"/>
          </p:cNvSpPr>
          <p:nvPr>
            <p:ph type="title"/>
          </p:nvPr>
        </p:nvSpPr>
        <p:spPr/>
        <p:txBody>
          <a:bodyPr/>
          <a:lstStyle/>
          <a:p>
            <a:pPr eaLnBrk="1" hangingPunct="1">
              <a:defRPr/>
            </a:pPr>
            <a:r>
              <a:rPr lang="en-US"/>
              <a:t>HEC-SSP Software</a:t>
            </a:r>
          </a:p>
        </p:txBody>
      </p:sp>
      <p:sp>
        <p:nvSpPr>
          <p:cNvPr id="9221" name="Text Box 24"/>
          <p:cNvSpPr txBox="1">
            <a:spLocks noChangeArrowheads="1"/>
          </p:cNvSpPr>
          <p:nvPr/>
        </p:nvSpPr>
        <p:spPr bwMode="auto">
          <a:xfrm>
            <a:off x="5891718" y="2249041"/>
            <a:ext cx="1122363" cy="366713"/>
          </a:xfrm>
          <a:prstGeom prst="rect">
            <a:avLst/>
          </a:prstGeom>
          <a:solidFill>
            <a:schemeClr val="bg1"/>
          </a:solidFill>
          <a:ln>
            <a:solidFill>
              <a:schemeClr val="tx1"/>
            </a:solidFill>
          </a:ln>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US" altLang="en-US" dirty="0">
                <a:latin typeface="Verdana" panose="020B0604030504040204" pitchFamily="34" charset="0"/>
              </a:rPr>
              <a:t>Desktop</a:t>
            </a:r>
          </a:p>
        </p:txBody>
      </p:sp>
      <p:sp>
        <p:nvSpPr>
          <p:cNvPr id="9222" name="Text Box 25"/>
          <p:cNvSpPr txBox="1">
            <a:spLocks noChangeArrowheads="1"/>
          </p:cNvSpPr>
          <p:nvPr/>
        </p:nvSpPr>
        <p:spPr bwMode="auto">
          <a:xfrm>
            <a:off x="2279351" y="2292589"/>
            <a:ext cx="1143000" cy="646331"/>
          </a:xfrm>
          <a:prstGeom prst="rect">
            <a:avLst/>
          </a:prstGeom>
          <a:solidFill>
            <a:schemeClr val="bg1"/>
          </a:solidFill>
          <a:ln>
            <a:solidFill>
              <a:schemeClr val="tx1"/>
            </a:solidFill>
          </a:ln>
        </p:spPr>
        <p:txBody>
          <a:bodyPr wrap="squar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eaLnBrk="1" hangingPunct="1"/>
            <a:r>
              <a:rPr lang="en-US" altLang="en-US" dirty="0">
                <a:latin typeface="Verdana" panose="020B0604030504040204" pitchFamily="34" charset="0"/>
              </a:rPr>
              <a:t>Study Explorer</a:t>
            </a:r>
          </a:p>
        </p:txBody>
      </p:sp>
      <p:sp>
        <p:nvSpPr>
          <p:cNvPr id="9223" name="Text Box 26"/>
          <p:cNvSpPr txBox="1">
            <a:spLocks noChangeArrowheads="1"/>
          </p:cNvSpPr>
          <p:nvPr/>
        </p:nvSpPr>
        <p:spPr bwMode="auto">
          <a:xfrm>
            <a:off x="7014081" y="5754027"/>
            <a:ext cx="2149475" cy="366713"/>
          </a:xfrm>
          <a:prstGeom prst="rect">
            <a:avLst/>
          </a:prstGeom>
          <a:solidFill>
            <a:schemeClr val="bg1"/>
          </a:solidFill>
          <a:ln>
            <a:solidFill>
              <a:schemeClr val="tx1"/>
            </a:solidFill>
          </a:ln>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US" altLang="en-US" dirty="0">
                <a:latin typeface="Verdana" panose="020B0604030504040204" pitchFamily="34" charset="0"/>
              </a:rPr>
              <a:t>Message Window</a:t>
            </a:r>
          </a:p>
        </p:txBody>
      </p:sp>
      <p:sp>
        <p:nvSpPr>
          <p:cNvPr id="9" name="Text Box 26">
            <a:extLst>
              <a:ext uri="{FF2B5EF4-FFF2-40B4-BE49-F238E27FC236}">
                <a16:creationId xmlns:a16="http://schemas.microsoft.com/office/drawing/2014/main" id="{A432DBEC-BD18-4876-BB20-B75761F96583}"/>
              </a:ext>
            </a:extLst>
          </p:cNvPr>
          <p:cNvSpPr txBox="1">
            <a:spLocks noChangeArrowheads="1"/>
          </p:cNvSpPr>
          <p:nvPr/>
        </p:nvSpPr>
        <p:spPr bwMode="auto">
          <a:xfrm>
            <a:off x="2209801" y="5387313"/>
            <a:ext cx="1308371" cy="369332"/>
          </a:xfrm>
          <a:prstGeom prst="rect">
            <a:avLst/>
          </a:prstGeom>
          <a:solidFill>
            <a:schemeClr val="bg1"/>
          </a:solidFill>
          <a:ln>
            <a:solidFill>
              <a:schemeClr val="tx1"/>
            </a:solidFill>
          </a:ln>
        </p:spPr>
        <p:txBody>
          <a:bodyPr wrap="none">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1" hangingPunct="1"/>
            <a:r>
              <a:rPr lang="en-US" altLang="en-US" dirty="0">
                <a:latin typeface="Verdana" panose="020B0604030504040204" pitchFamily="34" charset="0"/>
              </a:rPr>
              <a:t>Summary</a:t>
            </a:r>
          </a:p>
        </p:txBody>
      </p:sp>
      <p:sp>
        <p:nvSpPr>
          <p:cNvPr id="4" name="Slide Number Placeholder 6">
            <a:extLst>
              <a:ext uri="{FF2B5EF4-FFF2-40B4-BE49-F238E27FC236}">
                <a16:creationId xmlns:a16="http://schemas.microsoft.com/office/drawing/2014/main" id="{64F9B4B8-D55A-CD9C-689F-BF6B3EF1A7A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spTree>
    <p:extLst>
      <p:ext uri="{BB962C8B-B14F-4D97-AF65-F5344CB8AC3E}">
        <p14:creationId xmlns:p14="http://schemas.microsoft.com/office/powerpoint/2010/main" val="524893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rrowheads="1"/>
          </p:cNvSpPr>
          <p:nvPr>
            <p:ph type="title"/>
          </p:nvPr>
        </p:nvSpPr>
        <p:spPr/>
        <p:txBody>
          <a:bodyPr/>
          <a:lstStyle/>
          <a:p>
            <a:pPr eaLnBrk="1" hangingPunct="1">
              <a:defRPr/>
            </a:pPr>
            <a:r>
              <a:rPr lang="en-US" dirty="0"/>
              <a:t>Data Importer</a:t>
            </a:r>
            <a:endParaRPr lang="en-US" sz="3800" dirty="0"/>
          </a:p>
        </p:txBody>
      </p:sp>
      <p:sp>
        <p:nvSpPr>
          <p:cNvPr id="3" name="Content Placeholder 2">
            <a:extLst>
              <a:ext uri="{FF2B5EF4-FFF2-40B4-BE49-F238E27FC236}">
                <a16:creationId xmlns:a16="http://schemas.microsoft.com/office/drawing/2014/main" id="{88CF257B-B860-4898-FE4F-FDE5F5513411}"/>
              </a:ext>
            </a:extLst>
          </p:cNvPr>
          <p:cNvSpPr>
            <a:spLocks noGrp="1"/>
          </p:cNvSpPr>
          <p:nvPr>
            <p:ph sz="half" idx="1"/>
          </p:nvPr>
        </p:nvSpPr>
        <p:spPr/>
        <p:txBody>
          <a:bodyPr>
            <a:normAutofit/>
          </a:bodyPr>
          <a:lstStyle/>
          <a:p>
            <a:pPr eaLnBrk="1" hangingPunct="1">
              <a:defRPr/>
            </a:pPr>
            <a:r>
              <a:rPr lang="en-US" sz="2800" kern="0" dirty="0"/>
              <a:t>New Import Wizard or Traditional Import</a:t>
            </a:r>
          </a:p>
          <a:p>
            <a:pPr eaLnBrk="1" hangingPunct="1">
              <a:defRPr/>
            </a:pPr>
            <a:r>
              <a:rPr lang="en-US" sz="2800" kern="0" dirty="0"/>
              <a:t>Import Time Series and Paired Data</a:t>
            </a:r>
          </a:p>
          <a:p>
            <a:pPr eaLnBrk="1" hangingPunct="1">
              <a:defRPr/>
            </a:pPr>
            <a:r>
              <a:rPr lang="en-US" sz="2800" kern="0" dirty="0"/>
              <a:t>DSS, USGS website, manual entry, Excel, and text files</a:t>
            </a:r>
          </a:p>
          <a:p>
            <a:pPr eaLnBrk="1" hangingPunct="1">
              <a:defRPr/>
            </a:pPr>
            <a:r>
              <a:rPr lang="en-US" sz="2800" kern="0" dirty="0">
                <a:hlinkClick r:id="rId3"/>
              </a:rPr>
              <a:t>Importing Data Tutorial</a:t>
            </a:r>
            <a:endParaRPr lang="en-US" sz="2800" kern="0" dirty="0"/>
          </a:p>
          <a:p>
            <a:pPr eaLnBrk="1" hangingPunct="1">
              <a:defRPr/>
            </a:pPr>
            <a:endParaRPr lang="en-US" sz="2400" kern="0" dirty="0"/>
          </a:p>
          <a:p>
            <a:endParaRPr lang="en-US" dirty="0"/>
          </a:p>
        </p:txBody>
      </p:sp>
      <p:pic>
        <p:nvPicPr>
          <p:cNvPr id="6" name="Content Placeholder 5">
            <a:extLst>
              <a:ext uri="{FF2B5EF4-FFF2-40B4-BE49-F238E27FC236}">
                <a16:creationId xmlns:a16="http://schemas.microsoft.com/office/drawing/2014/main" id="{4847F5A0-AFA8-A1AA-9D56-AE73FDA4258E}"/>
              </a:ext>
            </a:extLst>
          </p:cNvPr>
          <p:cNvPicPr>
            <a:picLocks noGrp="1" noChangeAspect="1"/>
          </p:cNvPicPr>
          <p:nvPr>
            <p:ph sz="half" idx="2"/>
          </p:nvPr>
        </p:nvPicPr>
        <p:blipFill>
          <a:blip r:embed="rId4"/>
          <a:stretch>
            <a:fillRect/>
          </a:stretch>
        </p:blipFill>
        <p:spPr>
          <a:xfrm>
            <a:off x="6948714" y="2642839"/>
            <a:ext cx="4552758" cy="2258455"/>
          </a:xfrm>
          <a:prstGeom prst="rect">
            <a:avLst/>
          </a:prstGeom>
        </p:spPr>
      </p:pic>
      <p:sp>
        <p:nvSpPr>
          <p:cNvPr id="8" name="Slide Number Placeholder 6">
            <a:extLst>
              <a:ext uri="{FF2B5EF4-FFF2-40B4-BE49-F238E27FC236}">
                <a16:creationId xmlns:a16="http://schemas.microsoft.com/office/drawing/2014/main" id="{54D2A4EF-D9CB-8A54-A611-9EF75DC9130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spTree>
    <p:extLst>
      <p:ext uri="{BB962C8B-B14F-4D97-AF65-F5344CB8AC3E}">
        <p14:creationId xmlns:p14="http://schemas.microsoft.com/office/powerpoint/2010/main" val="2061025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FF2BBED-73D0-41E3-9A89-1C729398895E}"/>
              </a:ext>
            </a:extLst>
          </p:cNvPr>
          <p:cNvPicPr>
            <a:picLocks noChangeAspect="1"/>
          </p:cNvPicPr>
          <p:nvPr/>
        </p:nvPicPr>
        <p:blipFill>
          <a:blip r:embed="rId3"/>
          <a:stretch>
            <a:fillRect/>
          </a:stretch>
        </p:blipFill>
        <p:spPr>
          <a:xfrm>
            <a:off x="3185531" y="1461074"/>
            <a:ext cx="5820937" cy="5031801"/>
          </a:xfrm>
          <a:prstGeom prst="rect">
            <a:avLst/>
          </a:prstGeom>
        </p:spPr>
      </p:pic>
      <p:sp>
        <p:nvSpPr>
          <p:cNvPr id="142338" name="Rectangle 2"/>
          <p:cNvSpPr>
            <a:spLocks noGrp="1" noRot="1" noChangeArrowheads="1"/>
          </p:cNvSpPr>
          <p:nvPr>
            <p:ph type="title"/>
          </p:nvPr>
        </p:nvSpPr>
        <p:spPr/>
        <p:txBody>
          <a:bodyPr>
            <a:normAutofit/>
          </a:bodyPr>
          <a:lstStyle/>
          <a:p>
            <a:pPr eaLnBrk="1" hangingPunct="1">
              <a:defRPr/>
            </a:pPr>
            <a:r>
              <a:rPr lang="en-US" dirty="0"/>
              <a:t>Data Importer - USGS Website</a:t>
            </a:r>
          </a:p>
        </p:txBody>
      </p:sp>
      <p:sp>
        <p:nvSpPr>
          <p:cNvPr id="5" name="Rectangle 4"/>
          <p:cNvSpPr/>
          <p:nvPr/>
        </p:nvSpPr>
        <p:spPr>
          <a:xfrm>
            <a:off x="3339629" y="2091922"/>
            <a:ext cx="1728705" cy="87430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339628" y="3844256"/>
            <a:ext cx="2113317" cy="1129188"/>
          </a:xfrm>
          <a:prstGeom prst="rect">
            <a:avLst/>
          </a:prstGeom>
          <a:solidFill>
            <a:srgbClr val="00B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339629" y="3091550"/>
            <a:ext cx="1728704" cy="677562"/>
          </a:xfrm>
          <a:prstGeom prst="rect">
            <a:avLst/>
          </a:prstGeom>
          <a:solidFill>
            <a:schemeClr val="accent5">
              <a:alpha val="25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6">
            <a:extLst>
              <a:ext uri="{FF2B5EF4-FFF2-40B4-BE49-F238E27FC236}">
                <a16:creationId xmlns:a16="http://schemas.microsoft.com/office/drawing/2014/main" id="{2D5BD573-BE4B-5A51-DE76-7F979BEA7BC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spTree>
    <p:extLst>
      <p:ext uri="{BB962C8B-B14F-4D97-AF65-F5344CB8AC3E}">
        <p14:creationId xmlns:p14="http://schemas.microsoft.com/office/powerpoint/2010/main" val="20916243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2010</TotalTime>
  <Words>3247</Words>
  <Application>Microsoft Office PowerPoint</Application>
  <PresentationFormat>Widescreen</PresentationFormat>
  <Paragraphs>481</Paragraphs>
  <Slides>52</Slides>
  <Notes>52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52</vt:i4>
      </vt:variant>
    </vt:vector>
  </HeadingPairs>
  <TitlesOfParts>
    <vt:vector size="59" baseType="lpstr">
      <vt:lpstr>Arial</vt:lpstr>
      <vt:lpstr>Calibri</vt:lpstr>
      <vt:lpstr>Lato</vt:lpstr>
      <vt:lpstr>Times New Roman</vt:lpstr>
      <vt:lpstr>Verdana</vt:lpstr>
      <vt:lpstr>Wingdings</vt:lpstr>
      <vt:lpstr>Office Theme</vt:lpstr>
      <vt:lpstr>Introduction to HEC-SSP</vt:lpstr>
      <vt:lpstr>Overview</vt:lpstr>
      <vt:lpstr>History, Status, Future…</vt:lpstr>
      <vt:lpstr>History, Status, Future…</vt:lpstr>
      <vt:lpstr>History, Status, Future…</vt:lpstr>
      <vt:lpstr>History, Status, Future…</vt:lpstr>
      <vt:lpstr>HEC-SSP Software</vt:lpstr>
      <vt:lpstr>Data Importer</vt:lpstr>
      <vt:lpstr>Data Importer - USGS Website</vt:lpstr>
      <vt:lpstr>Data Importer - Multiple State Searches</vt:lpstr>
      <vt:lpstr>Background Maps</vt:lpstr>
      <vt:lpstr>Example Background Map</vt:lpstr>
      <vt:lpstr>Data Visualization</vt:lpstr>
      <vt:lpstr>Data Visualization</vt:lpstr>
      <vt:lpstr>Data Visualization</vt:lpstr>
      <vt:lpstr>Data Visualization</vt:lpstr>
      <vt:lpstr>Data Filtering</vt:lpstr>
      <vt:lpstr>Data Storage System (DSS)</vt:lpstr>
      <vt:lpstr>DSS - Time Series Data | Pathnames</vt:lpstr>
      <vt:lpstr>DSS - Time Series Data | Pathnames</vt:lpstr>
      <vt:lpstr>DSS - Conventions</vt:lpstr>
      <vt:lpstr>DSS - Time Series Data | Interval</vt:lpstr>
      <vt:lpstr>DSS - Time Series Data | Regular</vt:lpstr>
      <vt:lpstr>DSS - Time Series Data | Irregular</vt:lpstr>
      <vt:lpstr>DSS Data within HEC-SSP</vt:lpstr>
      <vt:lpstr>Extracting Annual Maximum or Partial Duration Series</vt:lpstr>
      <vt:lpstr>Calendar Year vs. Water Year</vt:lpstr>
      <vt:lpstr>Calendar Year vs. Water Year</vt:lpstr>
      <vt:lpstr>HEC-SSP Analysis Types</vt:lpstr>
      <vt:lpstr>Bulletin 17 Analysis</vt:lpstr>
      <vt:lpstr>Bulletin 17 Analysis</vt:lpstr>
      <vt:lpstr>General Frequency Analysis</vt:lpstr>
      <vt:lpstr>Volume Frequency Analysis</vt:lpstr>
      <vt:lpstr>Duration Analysis</vt:lpstr>
      <vt:lpstr>Curve Combination Analysis</vt:lpstr>
      <vt:lpstr>Coincident Frequency Analysis</vt:lpstr>
      <vt:lpstr>Coincident Frequency Analysis</vt:lpstr>
      <vt:lpstr>Mixed Population Analysis</vt:lpstr>
      <vt:lpstr>Balanced Hydrograph Analysis</vt:lpstr>
      <vt:lpstr>Distribution Fitting Analysis</vt:lpstr>
      <vt:lpstr>Distribution Fitting Analysis - Analysis Tab</vt:lpstr>
      <vt:lpstr>Distribution Fitting Analysis - Analysis Tab</vt:lpstr>
      <vt:lpstr>Distribution Fitting Analysis - Analysis Tab</vt:lpstr>
      <vt:lpstr>Distribution Fitting Analysis - Analysis Tab</vt:lpstr>
      <vt:lpstr>Distribution Fitting Analysis - Results Tab</vt:lpstr>
      <vt:lpstr>Correlation Analysis</vt:lpstr>
      <vt:lpstr>Correlation Analysis</vt:lpstr>
      <vt:lpstr>Record Extension Analysis</vt:lpstr>
      <vt:lpstr>Record Extension Analysis</vt:lpstr>
      <vt:lpstr>Record Extension Analysis</vt:lpstr>
      <vt:lpstr>History, Status, Future…</vt:lpstr>
      <vt:lpstr>Summary</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Extreme Value Theory</dc:title>
  <dc:creator>Karlovits, Gregory S CIV USARMY CEIWR-HEC (US)</dc:creator>
  <cp:lastModifiedBy>Michael</cp:lastModifiedBy>
  <cp:revision>310</cp:revision>
  <dcterms:created xsi:type="dcterms:W3CDTF">2019-03-05T22:40:54Z</dcterms:created>
  <dcterms:modified xsi:type="dcterms:W3CDTF">2024-04-22T16:08:05Z</dcterms:modified>
</cp:coreProperties>
</file>