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8" r:id="rId3"/>
    <p:sldId id="397" r:id="rId4"/>
    <p:sldId id="382" r:id="rId5"/>
    <p:sldId id="320" r:id="rId6"/>
    <p:sldId id="360" r:id="rId7"/>
    <p:sldId id="381" r:id="rId8"/>
    <p:sldId id="344" r:id="rId9"/>
    <p:sldId id="361" r:id="rId10"/>
    <p:sldId id="326" r:id="rId11"/>
    <p:sldId id="325" r:id="rId12"/>
    <p:sldId id="328" r:id="rId13"/>
    <p:sldId id="362" r:id="rId14"/>
    <p:sldId id="292" r:id="rId15"/>
    <p:sldId id="321" r:id="rId16"/>
    <p:sldId id="329" r:id="rId17"/>
    <p:sldId id="369" r:id="rId18"/>
    <p:sldId id="378" r:id="rId19"/>
    <p:sldId id="331" r:id="rId20"/>
    <p:sldId id="332" r:id="rId21"/>
    <p:sldId id="333" r:id="rId22"/>
    <p:sldId id="335" r:id="rId23"/>
    <p:sldId id="363" r:id="rId24"/>
    <p:sldId id="393" r:id="rId25"/>
    <p:sldId id="364" r:id="rId26"/>
    <p:sldId id="365" r:id="rId27"/>
    <p:sldId id="322" r:id="rId28"/>
    <p:sldId id="394" r:id="rId29"/>
    <p:sldId id="400" r:id="rId30"/>
    <p:sldId id="337" r:id="rId31"/>
    <p:sldId id="340" r:id="rId32"/>
    <p:sldId id="367" r:id="rId33"/>
    <p:sldId id="259" r:id="rId34"/>
    <p:sldId id="366" r:id="rId35"/>
    <p:sldId id="379" r:id="rId36"/>
    <p:sldId id="339" r:id="rId37"/>
    <p:sldId id="399" r:id="rId38"/>
    <p:sldId id="401" r:id="rId39"/>
    <p:sldId id="398" r:id="rId40"/>
    <p:sldId id="374" r:id="rId41"/>
    <p:sldId id="371" r:id="rId42"/>
    <p:sldId id="372" r:id="rId43"/>
    <p:sldId id="392" r:id="rId44"/>
    <p:sldId id="386" r:id="rId45"/>
    <p:sldId id="389" r:id="rId46"/>
    <p:sldId id="402" r:id="rId47"/>
    <p:sldId id="385"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A0B7DA1-3C8C-4615-ACB2-8BCC7A20A317}">
          <p14:sldIdLst>
            <p14:sldId id="256"/>
            <p14:sldId id="258"/>
            <p14:sldId id="397"/>
            <p14:sldId id="382"/>
          </p14:sldIdLst>
        </p14:section>
        <p14:section name="Section 1" id="{A89DF002-8F5B-4B7A-8689-274455DAA0C8}">
          <p14:sldIdLst>
            <p14:sldId id="320"/>
            <p14:sldId id="360"/>
            <p14:sldId id="381"/>
            <p14:sldId id="344"/>
            <p14:sldId id="361"/>
            <p14:sldId id="326"/>
            <p14:sldId id="325"/>
            <p14:sldId id="328"/>
            <p14:sldId id="362"/>
            <p14:sldId id="292"/>
          </p14:sldIdLst>
        </p14:section>
        <p14:section name="Section 2" id="{6D82CDD8-BE4C-4F79-930A-28142B1B4941}">
          <p14:sldIdLst>
            <p14:sldId id="321"/>
            <p14:sldId id="329"/>
            <p14:sldId id="369"/>
            <p14:sldId id="378"/>
            <p14:sldId id="331"/>
            <p14:sldId id="332"/>
            <p14:sldId id="333"/>
            <p14:sldId id="335"/>
            <p14:sldId id="363"/>
            <p14:sldId id="393"/>
            <p14:sldId id="364"/>
            <p14:sldId id="365"/>
          </p14:sldIdLst>
        </p14:section>
        <p14:section name="Section 3" id="{A170A0E5-6FB7-4099-8B8F-6B1097CB7F16}">
          <p14:sldIdLst>
            <p14:sldId id="322"/>
            <p14:sldId id="394"/>
            <p14:sldId id="400"/>
            <p14:sldId id="337"/>
            <p14:sldId id="340"/>
            <p14:sldId id="367"/>
          </p14:sldIdLst>
        </p14:section>
        <p14:section name="Section 4" id="{F651CC6D-0D17-4962-A5E3-0BA700A8D5FE}">
          <p14:sldIdLst>
            <p14:sldId id="259"/>
            <p14:sldId id="366"/>
            <p14:sldId id="379"/>
            <p14:sldId id="339"/>
            <p14:sldId id="399"/>
            <p14:sldId id="401"/>
            <p14:sldId id="398"/>
          </p14:sldIdLst>
        </p14:section>
        <p14:section name="Section 5" id="{7A58829D-89C8-4385-BF09-4C6EA2910860}">
          <p14:sldIdLst>
            <p14:sldId id="374"/>
            <p14:sldId id="371"/>
            <p14:sldId id="372"/>
            <p14:sldId id="392"/>
            <p14:sldId id="386"/>
            <p14:sldId id="389"/>
            <p14:sldId id="402"/>
            <p14:sldId id="3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98E0"/>
    <a:srgbClr val="FFFFFF"/>
    <a:srgbClr val="0000FF"/>
    <a:srgbClr val="3CE4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7007" autoAdjust="0"/>
  </p:normalViewPr>
  <p:slideViewPr>
    <p:cSldViewPr snapToGrid="0">
      <p:cViewPr varScale="1">
        <p:scale>
          <a:sx n="75" d="100"/>
          <a:sy n="75" d="100"/>
        </p:scale>
        <p:origin x="931" y="48"/>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5/1/2024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the question we’re really</a:t>
            </a:r>
            <a:r>
              <a:rPr lang="en-US" baseline="0" dirty="0"/>
              <a:t> getting at.</a:t>
            </a:r>
          </a:p>
          <a:p>
            <a:pPr marL="171450" indent="-171450">
              <a:buFont typeface="Arial" panose="020B0604020202020204" pitchFamily="34" charset="0"/>
              <a:buChar char="•"/>
            </a:pPr>
            <a:r>
              <a:rPr lang="en-US" baseline="0" dirty="0"/>
              <a:t>Nature isn’t on some sort of schedule – it doesn’t drop one flood in a watershed per year, pulled from the distribution of annual maximum floods. </a:t>
            </a:r>
          </a:p>
          <a:p>
            <a:pPr marL="171450" indent="-171450">
              <a:buFont typeface="Arial" panose="020B0604020202020204" pitchFamily="34" charset="0"/>
              <a:buChar char="•"/>
            </a:pPr>
            <a:r>
              <a:rPr lang="en-US" baseline="0" dirty="0"/>
              <a:t>Often, many physical processes have to occur together in order to create the largest flood in a year.</a:t>
            </a:r>
          </a:p>
          <a:p>
            <a:pPr marL="171450" indent="-171450">
              <a:buFont typeface="Arial" panose="020B0604020202020204" pitchFamily="34" charset="0"/>
              <a:buChar char="•"/>
            </a:pPr>
            <a:r>
              <a:rPr lang="en-US" baseline="0" dirty="0"/>
              <a:t>If a river discharge is the largest in a year, it is not guaranteed to be caused by the same thing as the largest in other years.</a:t>
            </a:r>
          </a:p>
          <a:p>
            <a:pPr marL="171450" indent="-171450">
              <a:buFont typeface="Arial" panose="020B0604020202020204" pitchFamily="34" charset="0"/>
              <a:buChar char="•"/>
            </a:pPr>
            <a:r>
              <a:rPr lang="en-US" baseline="0" dirty="0"/>
              <a:t>Orestimba Creek (one of those pathological examples) has 12 years with no flow at all, thus, 0 is the annual maximum.</a:t>
            </a:r>
          </a:p>
          <a:p>
            <a:pPr marL="171450" indent="-171450">
              <a:buFont typeface="Arial" panose="020B0604020202020204" pitchFamily="34" charset="0"/>
              <a:buChar char="•"/>
            </a:pPr>
            <a:r>
              <a:rPr lang="en-US" baseline="0" dirty="0"/>
              <a:t>There are also years that very much do not look like the rest.</a:t>
            </a:r>
          </a:p>
          <a:p>
            <a:endParaRPr lang="en-US" baseline="0" dirty="0"/>
          </a:p>
          <a:p>
            <a:r>
              <a:rPr lang="en-US" dirty="0" err="1"/>
              <a:t>Klemes</a:t>
            </a:r>
            <a:r>
              <a:rPr lang="en-US" dirty="0"/>
              <a:t>, V., 1986, Dilettantism in hydrology; Transition or destiny?: Water Resources Research, v. 22, no. 9, p. 177S–188S.</a:t>
            </a:r>
            <a:endParaRPr lang="en-US" baseline="0" dirty="0"/>
          </a:p>
          <a:p>
            <a:r>
              <a:rPr lang="en-US" dirty="0"/>
              <a:t>“For it is by no means </a:t>
            </a:r>
            <a:r>
              <a:rPr lang="en-US" dirty="0" err="1"/>
              <a:t>hydrologically</a:t>
            </a:r>
            <a:r>
              <a:rPr lang="en-US" dirty="0"/>
              <a:t> obvious why the regime of the highest floods should be affected by the regime of flows in years when no floods occur, why the probability of a severe storm hitting this basin should depend on the accumulation of snow in the few driest winters, why the return period of a given heavy rain should be by an order of magnitude different depending, say, on slight temperature fluctuations during the melting seasons of a couple of years (p. 183S).” </a:t>
            </a:r>
          </a:p>
        </p:txBody>
      </p:sp>
      <p:sp>
        <p:nvSpPr>
          <p:cNvPr id="4" name="Slide Number Placeholder 3"/>
          <p:cNvSpPr>
            <a:spLocks noGrp="1"/>
          </p:cNvSpPr>
          <p:nvPr>
            <p:ph type="sldNum" sz="quarter" idx="10"/>
          </p:nvPr>
        </p:nvSpPr>
        <p:spPr/>
        <p:txBody>
          <a:bodyPr/>
          <a:lstStyle/>
          <a:p>
            <a:fld id="{806A2215-D609-46CE-AB3F-581B0BC034BF}" type="slidenum">
              <a:rPr lang="en-US" smtClean="0"/>
              <a:t>12</a:t>
            </a:fld>
            <a:endParaRPr lang="en-US" dirty="0"/>
          </a:p>
        </p:txBody>
      </p:sp>
    </p:spTree>
    <p:extLst>
      <p:ext uri="{BB962C8B-B14F-4D97-AF65-F5344CB8AC3E}">
        <p14:creationId xmlns:p14="http://schemas.microsoft.com/office/powerpoint/2010/main" val="1766460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the sample contains observations from multiple populations, it may not be clear which population each sample value comes from.  </a:t>
            </a:r>
          </a:p>
          <a:p>
            <a:pPr marL="171450" indent="-171450">
              <a:buFont typeface="Arial" panose="020B0604020202020204" pitchFamily="34" charset="0"/>
              <a:buChar char="•"/>
            </a:pPr>
            <a:r>
              <a:rPr lang="en-US" dirty="0"/>
              <a:t>If it’s assumed that the sample comes from a single population when there are in fact multiple populations being sampled, the sample no longer meets the ID assumption.</a:t>
            </a:r>
          </a:p>
          <a:p>
            <a:endParaRPr lang="en-US" dirty="0"/>
          </a:p>
          <a:p>
            <a:r>
              <a:rPr lang="en-US" dirty="0"/>
              <a:t>Here is an example of a mixture.  Imagine you want to know what the distribution of the height of adults is.  You take a sample of 200 adults and look at the distribution of the sample.  Is this sample from a single population?  At first blush this seems reasonable – we are sampling adult humans which could be thought of as one population.  One issue is that the distribution of the height of females and males is likely to be pretty different (the average female in the US is 5’-4” and male 5’-9”).  If you look at the sample values of just females and just males (assuming you have recorded this information) you can identify the impact of a mixture on your sample.  However if the only value you wrote down is the height, then you may not be able to evaluate the impact of the mixture.</a:t>
            </a:r>
          </a:p>
          <a:p>
            <a:endParaRPr lang="en-US" dirty="0"/>
          </a:p>
          <a:p>
            <a:pPr marL="171450" indent="-171450">
              <a:buFont typeface="Arial" panose="020B0604020202020204" pitchFamily="34" charset="0"/>
              <a:buChar char="•"/>
            </a:pPr>
            <a:r>
              <a:rPr lang="en-US" dirty="0"/>
              <a:t>Streamflow is similar.  If your flows are caused by different things, for example snow floods and rain floods, floods of each type are likely to have different distributions.  </a:t>
            </a:r>
          </a:p>
          <a:p>
            <a:pPr marL="171450" indent="-171450">
              <a:buFont typeface="Arial" panose="020B0604020202020204" pitchFamily="34" charset="0"/>
              <a:buChar char="•"/>
            </a:pPr>
            <a:r>
              <a:rPr lang="en-US" dirty="0"/>
              <a:t>Recording only the flow values means that we can’t evaluate the impact of this mixture without extra work.</a:t>
            </a:r>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1981746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Beyond federal guidance, consideration of mixed populations has important implications.</a:t>
            </a:r>
          </a:p>
          <a:p>
            <a:pPr marL="171450" indent="-171450">
              <a:buFont typeface="Arial" panose="020B0604020202020204" pitchFamily="34" charset="0"/>
              <a:buChar char="•"/>
            </a:pPr>
            <a:r>
              <a:rPr lang="en-US" dirty="0"/>
              <a:t>Most importantly, at site where we know floods are causal by different processes, we are violating the IID assumption (specifically, the identically distributed portion) by fitting a single probability distribution (i.e. statistical model) to flood peaks.</a:t>
            </a:r>
          </a:p>
          <a:p>
            <a:pPr marL="628650" lvl="1" indent="-171450">
              <a:buFont typeface="Arial" panose="020B0604020202020204" pitchFamily="34" charset="0"/>
              <a:buChar char="•"/>
            </a:pPr>
            <a:r>
              <a:rPr lang="en-US" dirty="0"/>
              <a:t>Can result in very </a:t>
            </a:r>
            <a:r>
              <a:rPr lang="en-US" dirty="0" err="1"/>
              <a:t>very</a:t>
            </a:r>
            <a:r>
              <a:rPr lang="en-US" dirty="0"/>
              <a:t> positive skew values</a:t>
            </a:r>
          </a:p>
          <a:p>
            <a:pPr marL="171450" indent="-171450">
              <a:buFont typeface="Arial" panose="020B0604020202020204" pitchFamily="34" charset="0"/>
              <a:buChar char="•"/>
            </a:pPr>
            <a:r>
              <a:rPr lang="en-US" dirty="0"/>
              <a:t>Investigating trends in precipitation, floods, and the response of floods to changes in precipitation suggests that separating storms and floods by causal mechanism is important. </a:t>
            </a:r>
          </a:p>
          <a:p>
            <a:pPr marL="171450" indent="-171450">
              <a:buFont typeface="Arial" panose="020B0604020202020204" pitchFamily="34" charset="0"/>
              <a:buChar char="•"/>
            </a:pPr>
            <a:r>
              <a:rPr lang="en-US" dirty="0"/>
              <a:t>In hydrology, we often trade space for time since measurement records at a single location are often short. We aggregate or pool this data using regionalization. The index flood procedure is one example of regionalization </a:t>
            </a:r>
            <a:r>
              <a:rPr lang="en-US" dirty="0" err="1"/>
              <a:t>wrt</a:t>
            </a:r>
            <a:r>
              <a:rPr lang="en-US" dirty="0"/>
              <a:t> floods. Regionalizing is predicated on the assumption that regions or samples are similar so regionalizing by flood type is more defensible. </a:t>
            </a:r>
          </a:p>
          <a:p>
            <a:pPr marL="171450" indent="-171450">
              <a:buFont typeface="Arial" panose="020B0604020202020204" pitchFamily="34" charset="0"/>
              <a:buChar char="•"/>
            </a:pPr>
            <a:r>
              <a:rPr lang="en-US" dirty="0"/>
              <a:t>The impact of mixed populations is most profound at the upper (righthand) tail of the distribution. This where design events live.</a:t>
            </a:r>
          </a:p>
          <a:p>
            <a:pPr marL="171450" indent="-171450">
              <a:buFont typeface="Arial" panose="020B0604020202020204" pitchFamily="34" charset="0"/>
              <a:buChar char="•"/>
            </a:pPr>
            <a:r>
              <a:rPr lang="en-US" dirty="0"/>
              <a:t>And this is also where our largest investment in infrastructure occurs – rare events.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8074D8AD-D23F-4D8E-BF90-6510B4AB5CAA}" type="slidenum">
              <a:rPr lang="en-US" smtClean="0"/>
              <a:t>14</a:t>
            </a:fld>
            <a:endParaRPr lang="en-US"/>
          </a:p>
        </p:txBody>
      </p:sp>
    </p:spTree>
    <p:extLst>
      <p:ext uri="{BB962C8B-B14F-4D97-AF65-F5344CB8AC3E}">
        <p14:creationId xmlns:p14="http://schemas.microsoft.com/office/powerpoint/2010/main" val="1585797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some locations, the meteorology</a:t>
            </a:r>
            <a:r>
              <a:rPr lang="en-US" baseline="0" dirty="0"/>
              <a:t> can create several kinds of flood hazards. </a:t>
            </a:r>
          </a:p>
          <a:p>
            <a:pPr marL="171450" indent="-171450">
              <a:buFont typeface="Arial" panose="020B0604020202020204" pitchFamily="34" charset="0"/>
              <a:buChar char="•"/>
            </a:pPr>
            <a:r>
              <a:rPr lang="en-US" baseline="0" dirty="0"/>
              <a:t>What are some properties of watersheds that may make it that floods occur in different ways which makes it more challenging to still assume IID for an AMS?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16</a:t>
            </a:fld>
            <a:endParaRPr lang="en-US" dirty="0"/>
          </a:p>
        </p:txBody>
      </p:sp>
    </p:spTree>
    <p:extLst>
      <p:ext uri="{BB962C8B-B14F-4D97-AF65-F5344CB8AC3E}">
        <p14:creationId xmlns:p14="http://schemas.microsoft.com/office/powerpoint/2010/main" val="3499553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Floods do not occur because the date happens to be May 15. </a:t>
            </a:r>
          </a:p>
          <a:p>
            <a:pPr marL="171450" indent="-171450">
              <a:buFont typeface="Arial" panose="020B0604020202020204" pitchFamily="34" charset="0"/>
              <a:buChar char="•"/>
            </a:pPr>
            <a:r>
              <a:rPr lang="en-US" dirty="0"/>
              <a:t>They occur because of snowmelt, prolonged precipitation on ground with high soil moisture content, hurricanes, etc. </a:t>
            </a:r>
          </a:p>
          <a:p>
            <a:pPr marL="171450" indent="-171450">
              <a:buFont typeface="Arial" panose="020B0604020202020204" pitchFamily="34" charset="0"/>
              <a:buChar char="•"/>
            </a:pPr>
            <a:r>
              <a:rPr lang="en-US" dirty="0"/>
              <a:t>Flood types should be assigned based on physical processes, not calendar convenience.</a:t>
            </a:r>
          </a:p>
          <a:p>
            <a:pPr marL="171450" indent="-171450">
              <a:buFont typeface="Arial" panose="020B0604020202020204" pitchFamily="34" charset="0"/>
              <a:buChar char="•"/>
            </a:pPr>
            <a:r>
              <a:rPr lang="en-US" dirty="0"/>
              <a:t>In some areas, the flood causal mechanisms might align well with day of year or season. But don’t make this assumption without investigation!</a:t>
            </a:r>
          </a:p>
          <a:p>
            <a:pPr marL="171450" indent="-171450">
              <a:buFont typeface="Arial" panose="020B0604020202020204" pitchFamily="34" charset="0"/>
              <a:buChar char="•"/>
            </a:pPr>
            <a:r>
              <a:rPr lang="en-US" dirty="0"/>
              <a:t>Regional skew studies almost always used mixed flood series, that is flood series that are </a:t>
            </a:r>
            <a:r>
              <a:rPr lang="en-US" u="sng" dirty="0"/>
              <a:t>not</a:t>
            </a:r>
            <a:r>
              <a:rPr lang="en-US" u="none" dirty="0"/>
              <a:t> separated by causal mechanism (or even by seasons).</a:t>
            </a:r>
          </a:p>
          <a:p>
            <a:pPr marL="171450" indent="-171450">
              <a:buFont typeface="Arial" panose="020B0604020202020204" pitchFamily="34" charset="0"/>
              <a:buChar char="•"/>
            </a:pPr>
            <a:r>
              <a:rPr lang="en-US" u="none" dirty="0"/>
              <a:t>These regional skew values should not be used with individual flood type subsets</a:t>
            </a:r>
          </a:p>
        </p:txBody>
      </p:sp>
      <p:sp>
        <p:nvSpPr>
          <p:cNvPr id="4" name="Slide Number Placeholder 3"/>
          <p:cNvSpPr>
            <a:spLocks noGrp="1"/>
          </p:cNvSpPr>
          <p:nvPr>
            <p:ph type="sldNum" sz="quarter" idx="5"/>
          </p:nvPr>
        </p:nvSpPr>
        <p:spPr/>
        <p:txBody>
          <a:bodyPr/>
          <a:lstStyle/>
          <a:p>
            <a:fld id="{78AF3204-0D06-4E77-ABDE-F4433C802620}" type="slidenum">
              <a:rPr lang="en-US" smtClean="0"/>
              <a:t>17</a:t>
            </a:fld>
            <a:endParaRPr lang="en-US"/>
          </a:p>
        </p:txBody>
      </p:sp>
    </p:spTree>
    <p:extLst>
      <p:ext uri="{BB962C8B-B14F-4D97-AF65-F5344CB8AC3E}">
        <p14:creationId xmlns:p14="http://schemas.microsoft.com/office/powerpoint/2010/main" val="3590356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u="none" dirty="0"/>
              <a:t>See the Mixed Populations section of Bulletin 17C</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23284636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falling precipitation itself may not cause floods.</a:t>
            </a:r>
          </a:p>
          <a:p>
            <a:pPr marL="171450" indent="-171450">
              <a:buFont typeface="Arial" panose="020B0604020202020204" pitchFamily="34" charset="0"/>
              <a:buChar char="•"/>
            </a:pPr>
            <a:r>
              <a:rPr lang="en-US" dirty="0"/>
              <a:t>Rather, combinations of solid water on the ground (in the form of snow or ice) and falling precipitation may be the cause.</a:t>
            </a:r>
          </a:p>
          <a:p>
            <a:pPr marL="171450" indent="-171450">
              <a:buFont typeface="Arial" panose="020B0604020202020204" pitchFamily="34" charset="0"/>
              <a:buChar char="•"/>
            </a:pPr>
            <a:r>
              <a:rPr lang="en-US" dirty="0"/>
              <a:t>Saturation-excess runoff occurs when the ground is saturated and cannot infiltrate any more precipitation.</a:t>
            </a:r>
          </a:p>
          <a:p>
            <a:pPr marL="171450" indent="-171450">
              <a:buFont typeface="Arial" panose="020B0604020202020204" pitchFamily="34" charset="0"/>
              <a:buChar char="•"/>
            </a:pPr>
            <a:r>
              <a:rPr lang="en-US" dirty="0"/>
              <a:t>Top image shows ice jams along the Yellowstone River in Glendive, MT. Horse was carried 35 miles in 2 days on a block of ice!</a:t>
            </a:r>
          </a:p>
          <a:p>
            <a:pPr marL="171450" indent="-171450">
              <a:buFont typeface="Arial" panose="020B0604020202020204" pitchFamily="34" charset="0"/>
              <a:buChar char="•"/>
            </a:pPr>
            <a:r>
              <a:rPr lang="en-US" dirty="0"/>
              <a:t>Multiple mechanisms can occur within a single watershed (e.g., the Columbia River)</a:t>
            </a:r>
          </a:p>
          <a:p>
            <a:pPr marL="628650" lvl="1" indent="-171450">
              <a:buFont typeface="Arial" panose="020B0604020202020204" pitchFamily="34" charset="0"/>
              <a:buChar char="•"/>
            </a:pPr>
            <a:r>
              <a:rPr lang="en-US" dirty="0"/>
              <a:t>Image credit to Ryan Cahill (NWP)</a:t>
            </a:r>
          </a:p>
          <a:p>
            <a:pPr marL="628650" lvl="1" indent="-171450">
              <a:buFont typeface="Arial" panose="020B0604020202020204" pitchFamily="34" charset="0"/>
              <a:buChar char="•"/>
            </a:pPr>
            <a:r>
              <a:rPr lang="en-US" dirty="0"/>
              <a:t>Higher elevation areas (Canada, Cascades) accumulate significant snowpack</a:t>
            </a:r>
          </a:p>
          <a:p>
            <a:pPr marL="628650" lvl="1" indent="-171450">
              <a:buFont typeface="Arial" panose="020B0604020202020204" pitchFamily="34" charset="0"/>
              <a:buChar char="•"/>
            </a:pPr>
            <a:r>
              <a:rPr lang="en-US" dirty="0"/>
              <a:t>Precipitation typically falls as rain in lower elevation portions and causes limited flooding</a:t>
            </a:r>
          </a:p>
          <a:p>
            <a:pPr marL="628650" lvl="1" indent="-171450">
              <a:buFont typeface="Arial" panose="020B0604020202020204" pitchFamily="34" charset="0"/>
              <a:buChar char="•"/>
            </a:pPr>
            <a:r>
              <a:rPr lang="en-US" dirty="0"/>
              <a:t>Warmer years: shallower snowpack, precipitation falls as rain rather than as snow, winter flooding</a:t>
            </a:r>
          </a:p>
          <a:p>
            <a:pPr marL="628650" lvl="1" indent="-171450">
              <a:buFont typeface="Arial" panose="020B0604020202020204" pitchFamily="34" charset="0"/>
              <a:buChar char="•"/>
            </a:pPr>
            <a:r>
              <a:rPr lang="en-US" dirty="0"/>
              <a:t>Cold, wet years: deep snowpack, spring snowmelt flooding</a:t>
            </a:r>
          </a:p>
          <a:p>
            <a:pPr marL="628650" lvl="1" indent="-171450">
              <a:buFont typeface="Arial" panose="020B0604020202020204" pitchFamily="34" charset="0"/>
              <a:buChar char="•"/>
            </a:pPr>
            <a:r>
              <a:rPr lang="en-US" baseline="0" dirty="0"/>
              <a:t>Occasionally, a slow-melting snowpack meeting a warm, wet springtime storm will result in the dreaded rain-on-snow flooding which has water from both sources.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19</a:t>
            </a:fld>
            <a:endParaRPr lang="en-US" dirty="0"/>
          </a:p>
        </p:txBody>
      </p:sp>
    </p:spTree>
    <p:extLst>
      <p:ext uri="{BB962C8B-B14F-4D97-AF65-F5344CB8AC3E}">
        <p14:creationId xmlns:p14="http://schemas.microsoft.com/office/powerpoint/2010/main" val="428975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Differing</a:t>
            </a:r>
            <a:r>
              <a:rPr lang="en-US" baseline="0" dirty="0"/>
              <a:t> scales of meteorology can dominate the precipitation mechanism. </a:t>
            </a:r>
          </a:p>
          <a:p>
            <a:pPr marL="171450" indent="-171450">
              <a:buFont typeface="Arial" panose="020B0604020202020204" pitchFamily="34" charset="0"/>
              <a:buChar char="•"/>
            </a:pPr>
            <a:r>
              <a:rPr lang="en-US" baseline="0" dirty="0"/>
              <a:t>Mesoscale meteorology can cause extremely heavy rainfall in small areas, largely driven by intense convective activity, while synoptic scale meteorology can affect much larger areas. </a:t>
            </a:r>
          </a:p>
          <a:p>
            <a:pPr marL="171450" indent="-171450">
              <a:buFont typeface="Arial" panose="020B0604020202020204" pitchFamily="34" charset="0"/>
              <a:buChar char="•"/>
            </a:pPr>
            <a:r>
              <a:rPr lang="en-US" baseline="0" dirty="0"/>
              <a:t>Much of the middle of the country (east of 100°W generally) has precipitation driven by more than one scale.</a:t>
            </a:r>
          </a:p>
          <a:p>
            <a:pPr marL="171450" indent="-171450">
              <a:buFont typeface="Arial" panose="020B0604020202020204" pitchFamily="34" charset="0"/>
              <a:buChar char="•"/>
            </a:pPr>
            <a:r>
              <a:rPr lang="en-US" baseline="0" dirty="0"/>
              <a:t>Some examples you’ve probably heard of:</a:t>
            </a:r>
          </a:p>
          <a:p>
            <a:pPr marL="628650" lvl="1" indent="-171450">
              <a:buFont typeface="Arial" panose="020B0604020202020204" pitchFamily="34" charset="0"/>
              <a:buChar char="•"/>
            </a:pPr>
            <a:r>
              <a:rPr lang="en-US" baseline="0" dirty="0"/>
              <a:t>Hurricanes are tropical cyclones that occur in the Atlantic Ocean or the northern Pacific Ocean</a:t>
            </a:r>
          </a:p>
          <a:p>
            <a:pPr marL="628650" lvl="1" indent="-171450">
              <a:buFont typeface="Arial" panose="020B0604020202020204" pitchFamily="34" charset="0"/>
              <a:buChar char="•"/>
            </a:pPr>
            <a:r>
              <a:rPr lang="en-US" baseline="0" dirty="0"/>
              <a:t>Nor’easters are a type of extratropical/mid-latitude cyclone</a:t>
            </a:r>
          </a:p>
          <a:p>
            <a:pPr marL="628650" lvl="1" indent="-171450">
              <a:buFont typeface="Arial" panose="020B0604020202020204" pitchFamily="34" charset="0"/>
              <a:buChar char="•"/>
            </a:pPr>
            <a:r>
              <a:rPr lang="en-US" baseline="0" dirty="0"/>
              <a:t>Mid-latitude cyclones are characterized by rapid changes in temperature along fronts</a:t>
            </a:r>
          </a:p>
          <a:p>
            <a:pPr marL="628650" lvl="1" indent="-171450">
              <a:buFont typeface="Arial" panose="020B0604020202020204" pitchFamily="34" charset="0"/>
              <a:buChar char="•"/>
            </a:pPr>
            <a:r>
              <a:rPr lang="en-US" baseline="0" dirty="0"/>
              <a:t>Lake effect snow, which occurs in the Great Lakes region, is an example of mesoscale to synoptic scale meteorology</a:t>
            </a:r>
          </a:p>
          <a:p>
            <a:pPr marL="628650" lvl="1" indent="-171450">
              <a:buFont typeface="Arial" panose="020B0604020202020204" pitchFamily="34" charset="0"/>
              <a:buChar char="•"/>
            </a:pPr>
            <a:r>
              <a:rPr lang="en-US" baseline="0" dirty="0"/>
              <a:t>Thunderstorm complexes act as a system (Mesoscale Convective Complexes)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20</a:t>
            </a:fld>
            <a:endParaRPr lang="en-US" dirty="0"/>
          </a:p>
        </p:txBody>
      </p:sp>
    </p:spTree>
    <p:extLst>
      <p:ext uri="{BB962C8B-B14F-4D97-AF65-F5344CB8AC3E}">
        <p14:creationId xmlns:p14="http://schemas.microsoft.com/office/powerpoint/2010/main" val="483730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Atmospheric rivers are caused by moisture transported from the tropics to poles</a:t>
            </a:r>
          </a:p>
          <a:p>
            <a:pPr marL="171450" indent="-171450">
              <a:buFont typeface="Arial" panose="020B0604020202020204" pitchFamily="34" charset="0"/>
              <a:buChar char="•"/>
            </a:pPr>
            <a:r>
              <a:rPr lang="en-US" dirty="0"/>
              <a:t>Tropical cyclones are characterized by low pressure centers and in the United States, these events originate in the western North Atlantic Ocean, the Gulf of Mexico, and the Caribbean Sea and to a lesser extend, the eastern North Pacific Ocean. </a:t>
            </a:r>
          </a:p>
          <a:p>
            <a:pPr marL="171450" indent="-171450">
              <a:buFont typeface="Arial" panose="020B0604020202020204" pitchFamily="34" charset="0"/>
              <a:buChar char="•"/>
            </a:pPr>
            <a:r>
              <a:rPr lang="en-US" dirty="0"/>
              <a:t>The</a:t>
            </a:r>
            <a:r>
              <a:rPr lang="en-US" baseline="0" dirty="0"/>
              <a:t> tropical nature of Hurricane Harvey (plus the additional synoptic complexities) made the extreme floods in Houston possible.</a:t>
            </a:r>
          </a:p>
          <a:p>
            <a:pPr marL="171450" indent="-171450">
              <a:buFont typeface="Arial" panose="020B0604020202020204" pitchFamily="34" charset="0"/>
              <a:buChar char="•"/>
            </a:pPr>
            <a:r>
              <a:rPr lang="en-US" baseline="0" dirty="0"/>
              <a:t>Notice the stationary front north of Houston. </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21</a:t>
            </a:fld>
            <a:endParaRPr lang="en-US" dirty="0"/>
          </a:p>
        </p:txBody>
      </p:sp>
    </p:spTree>
    <p:extLst>
      <p:ext uri="{BB962C8B-B14F-4D97-AF65-F5344CB8AC3E}">
        <p14:creationId xmlns:p14="http://schemas.microsoft.com/office/powerpoint/2010/main" val="6460553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https://storymaps.arcgis.com/stories/d62f89509b504633a2c7516ab12d7767</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https://oceanservice.noaa.gov/facts/ninonina.html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Long-period climatic cycles, such as the El Ni</a:t>
            </a:r>
            <a:r>
              <a:rPr lang="en-US" sz="1200" i="0" dirty="0">
                <a:solidFill>
                  <a:srgbClr val="212121"/>
                </a:solidFill>
                <a:effectLst/>
                <a:latin typeface="Lato" panose="020F0502020204030203" pitchFamily="34" charset="0"/>
              </a:rPr>
              <a:t>ñ</a:t>
            </a:r>
            <a:r>
              <a:rPr lang="en-US" baseline="0" dirty="0"/>
              <a:t>o-Southern Oscillation (ENSO) and Pacific Decadal Oscillation, shown here, change continental-scale meteorology depending on their phase.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Many cycles have phases measured by sea surface temperatures (SST) in particular patches of ocean.</a:t>
            </a:r>
          </a:p>
          <a:p>
            <a:pPr marL="171450" indent="-171450">
              <a:buFont typeface="Arial" panose="020B0604020202020204" pitchFamily="34" charset="0"/>
              <a:buChar char="•"/>
            </a:pPr>
            <a:r>
              <a:rPr lang="en-US" baseline="0" dirty="0"/>
              <a:t>ENSO warm phase = La Ni</a:t>
            </a:r>
            <a:r>
              <a:rPr lang="en-US" sz="1200" i="0" dirty="0">
                <a:solidFill>
                  <a:srgbClr val="212121"/>
                </a:solidFill>
                <a:effectLst/>
                <a:latin typeface="Lato" panose="020F0502020204030203" pitchFamily="34" charset="0"/>
              </a:rPr>
              <a:t>ñ</a:t>
            </a:r>
            <a:r>
              <a:rPr lang="en-US" baseline="0" dirty="0"/>
              <a:t>a</a:t>
            </a:r>
          </a:p>
          <a:p>
            <a:pPr marL="171450" indent="-171450">
              <a:buFont typeface="Arial" panose="020B0604020202020204" pitchFamily="34" charset="0"/>
              <a:buChar char="•"/>
            </a:pPr>
            <a:r>
              <a:rPr lang="en-US" baseline="0" dirty="0"/>
              <a:t>ENSO cool phase = El Ni</a:t>
            </a:r>
            <a:r>
              <a:rPr lang="en-US" sz="1200" i="0" dirty="0">
                <a:solidFill>
                  <a:srgbClr val="212121"/>
                </a:solidFill>
                <a:effectLst/>
                <a:latin typeface="Lato" panose="020F0502020204030203" pitchFamily="34" charset="0"/>
              </a:rPr>
              <a:t>ño</a:t>
            </a:r>
          </a:p>
          <a:p>
            <a:pPr marL="171450" indent="-171450">
              <a:buFont typeface="Arial" panose="020B0604020202020204" pitchFamily="34" charset="0"/>
              <a:buChar char="•"/>
            </a:pPr>
            <a:r>
              <a:rPr lang="en-US" sz="1200" i="0" baseline="0" dirty="0">
                <a:solidFill>
                  <a:srgbClr val="212121"/>
                </a:solidFill>
                <a:effectLst/>
                <a:latin typeface="Lato" panose="020F0502020204030203" pitchFamily="34" charset="0"/>
              </a:rPr>
              <a:t>Neutral phase</a:t>
            </a:r>
            <a:endParaRPr lang="en-US" baseline="0" dirty="0"/>
          </a:p>
          <a:p>
            <a:pPr marL="171450" indent="-171450">
              <a:buFont typeface="Arial" panose="020B0604020202020204" pitchFamily="34" charset="0"/>
              <a:buChar char="•"/>
            </a:pPr>
            <a:r>
              <a:rPr lang="en-US" baseline="0" dirty="0"/>
              <a:t>Since these cycles have long periods (e.g. ENSO typically 1-5 years, or PDO on the scale of multiple decades) several years in a row may fall into the same sort of cycle, resulting in several dry or wet years in a row. The effects can add up, and also affects our previous assumption of independence.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22</a:t>
            </a:fld>
            <a:endParaRPr lang="en-US" dirty="0"/>
          </a:p>
        </p:txBody>
      </p:sp>
    </p:spTree>
    <p:extLst>
      <p:ext uri="{BB962C8B-B14F-4D97-AF65-F5344CB8AC3E}">
        <p14:creationId xmlns:p14="http://schemas.microsoft.com/office/powerpoint/2010/main" val="481800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a:t>
            </a:fld>
            <a:endParaRPr lang="en-US"/>
          </a:p>
        </p:txBody>
      </p:sp>
    </p:spTree>
    <p:extLst>
      <p:ext uri="{BB962C8B-B14F-4D97-AF65-F5344CB8AC3E}">
        <p14:creationId xmlns:p14="http://schemas.microsoft.com/office/powerpoint/2010/main" val="17323809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Vegetation and soil absorb rainwater.</a:t>
            </a:r>
          </a:p>
          <a:p>
            <a:pPr marL="171450" indent="-171450">
              <a:buFont typeface="Arial" panose="020B0604020202020204" pitchFamily="34" charset="0"/>
              <a:buChar char="•"/>
            </a:pPr>
            <a:r>
              <a:rPr lang="en-US" dirty="0"/>
              <a:t>Fire destroys vegetation and creates a hydrophobic (water-repelling) surface layer which reduces the infiltration capacity of the land.</a:t>
            </a:r>
          </a:p>
          <a:p>
            <a:pPr marL="171450" indent="-171450">
              <a:buFont typeface="Arial" panose="020B0604020202020204" pitchFamily="34" charset="0"/>
              <a:buChar char="•"/>
            </a:pPr>
            <a:r>
              <a:rPr lang="en-US" dirty="0"/>
              <a:t>Watersheds experience increased runoff response/flood risk post-fire.</a:t>
            </a:r>
          </a:p>
          <a:p>
            <a:pPr marL="628650" lvl="1" indent="-171450">
              <a:buFont typeface="Arial" panose="020B0604020202020204" pitchFamily="34" charset="0"/>
              <a:buChar char="•"/>
            </a:pPr>
            <a:r>
              <a:rPr lang="en-US" dirty="0"/>
              <a:t>A given storm depth will result in increased runoff post-fire compared to pre-fire.</a:t>
            </a:r>
          </a:p>
          <a:p>
            <a:pPr marL="171450" lvl="0" indent="-171450">
              <a:buFont typeface="Arial" panose="020B0604020202020204" pitchFamily="34" charset="0"/>
              <a:buChar char="•"/>
            </a:pPr>
            <a:r>
              <a:rPr lang="en-US" dirty="0"/>
              <a:t>Land surface recovers post-fire but that can take a few to many years. Wetter climates tend to recover more quickly than arid climates since more rain and higher intensity rain erodes the hydrophobic soil layer.</a:t>
            </a:r>
          </a:p>
          <a:p>
            <a:pPr marL="171450" lvl="0" indent="-171450">
              <a:buFont typeface="Arial" panose="020B0604020202020204" pitchFamily="34" charset="0"/>
              <a:buChar char="•"/>
            </a:pPr>
            <a:r>
              <a:rPr lang="en-US" dirty="0"/>
              <a:t>Division of floods into pre-fire and post-fire (until recovery occurs).</a:t>
            </a:r>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8737169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Tropical</a:t>
            </a:r>
            <a:r>
              <a:rPr lang="en-US" baseline="0" dirty="0"/>
              <a:t> storms per year in the Lake Okeechobee watershed, Florida.</a:t>
            </a:r>
          </a:p>
          <a:p>
            <a:pPr marL="171450" indent="-171450">
              <a:buFont typeface="Arial" panose="020B0604020202020204" pitchFamily="34" charset="0"/>
              <a:buChar char="•"/>
            </a:pPr>
            <a:r>
              <a:rPr lang="en-US" baseline="0" dirty="0"/>
              <a:t>The Lake’s level is sensitive to large volumes of inflow accumulated over long periods, and the biggest source of heavy rainfall is tropical storms. </a:t>
            </a:r>
          </a:p>
          <a:p>
            <a:pPr marL="171450" indent="-171450">
              <a:buFont typeface="Arial" panose="020B0604020202020204" pitchFamily="34" charset="0"/>
              <a:buChar char="•"/>
            </a:pPr>
            <a:r>
              <a:rPr lang="en-US" baseline="0" dirty="0"/>
              <a:t>The window is fairly large, so the possibility of multiple events bringing heavy rain is high.</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24</a:t>
            </a:fld>
            <a:endParaRPr lang="en-US" dirty="0"/>
          </a:p>
        </p:txBody>
      </p:sp>
    </p:spTree>
    <p:extLst>
      <p:ext uri="{BB962C8B-B14F-4D97-AF65-F5344CB8AC3E}">
        <p14:creationId xmlns:p14="http://schemas.microsoft.com/office/powerpoint/2010/main" val="35920832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a mixed population paradigm, each source of floods exists in varying numbers every year.  </a:t>
            </a:r>
          </a:p>
          <a:p>
            <a:pPr marL="171450" indent="-171450">
              <a:buFont typeface="Arial" panose="020B0604020202020204" pitchFamily="34" charset="0"/>
              <a:buChar char="•"/>
            </a:pPr>
            <a:r>
              <a:rPr lang="en-US" dirty="0"/>
              <a:t>In any year a sample of floods can contain 0 to many floods from each mechanism.  </a:t>
            </a:r>
          </a:p>
          <a:p>
            <a:pPr marL="171450" indent="-171450">
              <a:buFont typeface="Arial" panose="020B0604020202020204" pitchFamily="34" charset="0"/>
              <a:buChar char="•"/>
            </a:pPr>
            <a:r>
              <a:rPr lang="en-US" dirty="0"/>
              <a:t>However in a nonstationarity paradigm, we are generally seeing the rate of flood events per year change (increase/decrease) in one direction.  </a:t>
            </a:r>
          </a:p>
          <a:p>
            <a:pPr marL="171450" indent="-171450">
              <a:buFont typeface="Arial" panose="020B0604020202020204" pitchFamily="34" charset="0"/>
              <a:buChar char="•"/>
            </a:pPr>
            <a:r>
              <a:rPr lang="en-US" dirty="0"/>
              <a:t>This means information from past floods is no longer relevant to the future.  </a:t>
            </a:r>
          </a:p>
          <a:p>
            <a:pPr marL="171450" indent="-171450">
              <a:buFont typeface="Arial" panose="020B0604020202020204" pitchFamily="34" charset="0"/>
              <a:buChar char="•"/>
            </a:pPr>
            <a:r>
              <a:rPr lang="en-US" dirty="0"/>
              <a:t>In mixed populations, we still assume future floods will look like the past, even if there are multiple sources.</a:t>
            </a:r>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14959611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6400179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EM 1110-2-1415 Hydrologic Frequency Analysis provides guidance on modeling mixed populations.</a:t>
            </a:r>
          </a:p>
          <a:p>
            <a:pPr marL="171450" indent="-171450">
              <a:buFont typeface="Arial" panose="020B0604020202020204" pitchFamily="34" charset="0"/>
              <a:buChar char="•"/>
            </a:pPr>
            <a:r>
              <a:rPr lang="en-US" baseline="0" dirty="0"/>
              <a:t>We need to fit distributions to each flood type sample separately before we can combine to produce a single frequency curve. </a:t>
            </a:r>
          </a:p>
          <a:p>
            <a:pPr marL="171450" indent="-171450">
              <a:buFont typeface="Arial" panose="020B0604020202020204" pitchFamily="34" charset="0"/>
              <a:buChar char="•"/>
            </a:pPr>
            <a:r>
              <a:rPr lang="en-US" baseline="0" dirty="0"/>
              <a:t>We use the probability of union (remember that from set theory) to combine the distributions.</a:t>
            </a:r>
          </a:p>
        </p:txBody>
      </p:sp>
      <p:sp>
        <p:nvSpPr>
          <p:cNvPr id="4" name="Slide Number Placeholder 3"/>
          <p:cNvSpPr>
            <a:spLocks noGrp="1"/>
          </p:cNvSpPr>
          <p:nvPr>
            <p:ph type="sldNum" sz="quarter" idx="10"/>
          </p:nvPr>
        </p:nvSpPr>
        <p:spPr/>
        <p:txBody>
          <a:bodyPr/>
          <a:lstStyle/>
          <a:p>
            <a:fld id="{806A2215-D609-46CE-AB3F-581B0BC034BF}" type="slidenum">
              <a:rPr lang="en-US" smtClean="0"/>
              <a:t>28</a:t>
            </a:fld>
            <a:endParaRPr lang="en-US" dirty="0"/>
          </a:p>
        </p:txBody>
      </p:sp>
    </p:spTree>
    <p:extLst>
      <p:ext uri="{BB962C8B-B14F-4D97-AF65-F5344CB8AC3E}">
        <p14:creationId xmlns:p14="http://schemas.microsoft.com/office/powerpoint/2010/main" val="92451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806A2215-D609-46CE-AB3F-581B0BC034BF}" type="slidenum">
              <a:rPr lang="en-US" smtClean="0"/>
              <a:t>29</a:t>
            </a:fld>
            <a:endParaRPr lang="en-US" dirty="0"/>
          </a:p>
        </p:txBody>
      </p:sp>
    </p:spTree>
    <p:extLst>
      <p:ext uri="{BB962C8B-B14F-4D97-AF65-F5344CB8AC3E}">
        <p14:creationId xmlns:p14="http://schemas.microsoft.com/office/powerpoint/2010/main" val="17814932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dirty="0">
                <a:latin typeface="Lato" panose="020F0502020204030203" pitchFamily="34" charset="0"/>
              </a:rPr>
              <a:t>Reference: EM 1110-2-1415 Hydrologic Frequency Analysis</a:t>
            </a:r>
          </a:p>
        </p:txBody>
      </p:sp>
      <p:sp>
        <p:nvSpPr>
          <p:cNvPr id="4" name="Slide Number Placeholder 3"/>
          <p:cNvSpPr>
            <a:spLocks noGrp="1"/>
          </p:cNvSpPr>
          <p:nvPr>
            <p:ph type="sldNum" sz="quarter" idx="10"/>
          </p:nvPr>
        </p:nvSpPr>
        <p:spPr/>
        <p:txBody>
          <a:bodyPr/>
          <a:lstStyle/>
          <a:p>
            <a:fld id="{806A2215-D609-46CE-AB3F-581B0BC034BF}" type="slidenum">
              <a:rPr lang="en-US" smtClean="0"/>
              <a:t>30</a:t>
            </a:fld>
            <a:endParaRPr lang="en-US" dirty="0"/>
          </a:p>
        </p:txBody>
      </p:sp>
    </p:spTree>
    <p:extLst>
      <p:ext uri="{BB962C8B-B14F-4D97-AF65-F5344CB8AC3E}">
        <p14:creationId xmlns:p14="http://schemas.microsoft.com/office/powerpoint/2010/main" val="24896090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Flood</a:t>
            </a:r>
            <a:r>
              <a:rPr lang="en-US" baseline="0" dirty="0"/>
              <a:t> mechanism A has a higher mean, lower variance and lower skewness than flood mechanism B. </a:t>
            </a:r>
          </a:p>
          <a:p>
            <a:pPr marL="171450" indent="-171450">
              <a:buFont typeface="Arial" panose="020B0604020202020204" pitchFamily="34" charset="0"/>
              <a:buChar char="•"/>
            </a:pPr>
            <a:r>
              <a:rPr lang="en-US" baseline="0" dirty="0"/>
              <a:t>Nearly every flood in the record for A is larger than for B, except for the two largest on record, which are both flood 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 do the individual</a:t>
            </a:r>
            <a:r>
              <a:rPr lang="en-US" baseline="0" dirty="0"/>
              <a:t> mechanisms look compared to just doing the AMS without breaking it down? If you extrapolate the combined curve, is it capturing the behavior of the largest floods well?</a:t>
            </a: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31</a:t>
            </a:fld>
            <a:endParaRPr lang="en-US" dirty="0"/>
          </a:p>
        </p:txBody>
      </p:sp>
    </p:spTree>
    <p:extLst>
      <p:ext uri="{BB962C8B-B14F-4D97-AF65-F5344CB8AC3E}">
        <p14:creationId xmlns:p14="http://schemas.microsoft.com/office/powerpoint/2010/main" val="11519566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What is the probability of a rain flood exceeding 10,000 </a:t>
            </a:r>
            <a:r>
              <a:rPr lang="en-US" dirty="0" err="1"/>
              <a:t>cfs</a:t>
            </a:r>
            <a:r>
              <a:rPr lang="en-US" dirty="0"/>
              <a:t>?</a:t>
            </a:r>
          </a:p>
          <a:p>
            <a:pPr marL="171450" indent="-171450">
              <a:buFont typeface="Arial" panose="020B0604020202020204" pitchFamily="34" charset="0"/>
              <a:buChar char="•"/>
            </a:pPr>
            <a:r>
              <a:rPr lang="en-US" dirty="0"/>
              <a:t>What is the probability of snow flood exceeding 10,000 </a:t>
            </a:r>
            <a:r>
              <a:rPr lang="en-US" dirty="0" err="1"/>
              <a:t>cfs</a:t>
            </a:r>
            <a:r>
              <a:rPr lang="en-US" dirty="0"/>
              <a:t>?</a:t>
            </a:r>
          </a:p>
          <a:p>
            <a:pPr marL="171450" indent="-171450">
              <a:buFont typeface="Arial" panose="020B0604020202020204" pitchFamily="34" charset="0"/>
              <a:buChar char="•"/>
            </a:pPr>
            <a:r>
              <a:rPr lang="en-US" dirty="0"/>
              <a:t>What is the probability of either a rain flood or a snow flood exceeding 10,000 </a:t>
            </a:r>
            <a:r>
              <a:rPr lang="en-US" dirty="0" err="1"/>
              <a:t>cfs</a:t>
            </a:r>
            <a:r>
              <a:rPr lang="en-US" dirty="0"/>
              <a:t> (combined probability)?</a:t>
            </a:r>
          </a:p>
          <a:p>
            <a:pPr marL="171450" indent="-171450">
              <a:buFont typeface="Arial" panose="020B0604020202020204" pitchFamily="34" charset="0"/>
              <a:buChar char="•"/>
            </a:pPr>
            <a:r>
              <a:rPr lang="en-US" dirty="0"/>
              <a:t>Rain flood is shown in green, snow flood is shown in blue, the combined curve is shown by a red dashed line, and the mixed (i.e. no separation) curve is shown in gray</a:t>
            </a:r>
          </a:p>
          <a:p>
            <a:pPr marL="171450" indent="-171450">
              <a:buFont typeface="Arial" panose="020B0604020202020204" pitchFamily="34" charset="0"/>
              <a:buChar char="•"/>
            </a:pPr>
            <a:r>
              <a:rPr lang="en-US" dirty="0"/>
              <a:t>Notice that the curves cross at AEP ~ 0.1 (1/10 annual exceedance probability)</a:t>
            </a:r>
          </a:p>
          <a:p>
            <a:pPr marL="171450" indent="-171450">
              <a:buFont typeface="Arial" panose="020B0604020202020204" pitchFamily="34" charset="0"/>
              <a:buChar char="•"/>
            </a:pPr>
            <a:r>
              <a:rPr lang="en-US" dirty="0"/>
              <a:t>The equations shown are for </a:t>
            </a:r>
            <a:r>
              <a:rPr lang="en-US" u="sng" dirty="0"/>
              <a:t>exceedance</a:t>
            </a:r>
            <a:r>
              <a:rPr lang="en-US" u="none" dirty="0"/>
              <a:t> probability</a:t>
            </a:r>
            <a:endParaRPr lang="en-US" dirty="0"/>
          </a:p>
          <a:p>
            <a:pPr marL="457200" lvl="1" indent="0">
              <a:buFont typeface="Arial" panose="020B0604020202020204" pitchFamily="34" charset="0"/>
              <a:buNone/>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2446041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1019841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Pembina: </a:t>
            </a:r>
          </a:p>
          <a:p>
            <a:pPr marL="628650" lvl="1" indent="-171450">
              <a:buFont typeface="Arial" panose="020B0604020202020204" pitchFamily="34" charset="0"/>
              <a:buChar char="•"/>
            </a:pPr>
            <a:r>
              <a:rPr lang="en-US" dirty="0"/>
              <a:t>The vast majority of floods occur in the early spring (March – April) but vary a lot in magnitude</a:t>
            </a:r>
          </a:p>
          <a:p>
            <a:pPr marL="628650" lvl="1" indent="-171450">
              <a:buFont typeface="Arial" panose="020B0604020202020204" pitchFamily="34" charset="0"/>
              <a:buChar char="•"/>
            </a:pPr>
            <a:r>
              <a:rPr lang="en-US" dirty="0"/>
              <a:t>There are less annual peak floods in the summer and none in the fall and winter month</a:t>
            </a:r>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r>
              <a:rPr lang="en-US" dirty="0"/>
              <a:t>Merced:</a:t>
            </a:r>
          </a:p>
          <a:p>
            <a:pPr marL="628650" lvl="1" indent="-171450">
              <a:buFont typeface="Arial" panose="020B0604020202020204" pitchFamily="34" charset="0"/>
              <a:buChar char="•"/>
            </a:pPr>
            <a:r>
              <a:rPr lang="en-US" dirty="0"/>
              <a:t>The vast majority of floods occur in the late spring/early summer months and tend to be smaller in magnitude</a:t>
            </a:r>
          </a:p>
          <a:p>
            <a:pPr marL="628650" lvl="1" indent="-171450">
              <a:buFont typeface="Arial" panose="020B0604020202020204" pitchFamily="34" charset="0"/>
              <a:buChar char="•"/>
            </a:pPr>
            <a:r>
              <a:rPr lang="en-US" dirty="0"/>
              <a:t>There are a few, larger floods that occur in the November – February time period</a:t>
            </a:r>
          </a:p>
          <a:p>
            <a:pPr marL="628650" lvl="1" indent="-171450">
              <a:buFont typeface="Arial" panose="020B0604020202020204" pitchFamily="34" charset="0"/>
              <a:buChar char="•"/>
            </a:pPr>
            <a:r>
              <a:rPr lang="en-US" dirty="0"/>
              <a:t>There are no floods in the summer through early fall months</a:t>
            </a:r>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r>
              <a:rPr lang="en-US" dirty="0"/>
              <a:t>East Branch Delaware</a:t>
            </a:r>
          </a:p>
          <a:p>
            <a:pPr marL="628650" lvl="1" indent="-171450">
              <a:buFont typeface="Arial" panose="020B0604020202020204" pitchFamily="34" charset="0"/>
              <a:buChar char="•"/>
            </a:pPr>
            <a:r>
              <a:rPr lang="en-US" dirty="0"/>
              <a:t>Floods occur almost any time of year</a:t>
            </a:r>
          </a:p>
          <a:p>
            <a:pPr marL="628650" lvl="1" indent="-171450">
              <a:buFont typeface="Arial" panose="020B0604020202020204" pitchFamily="34" charset="0"/>
              <a:buChar char="•"/>
            </a:pPr>
            <a:r>
              <a:rPr lang="en-US" dirty="0"/>
              <a:t>The largest concentration of floods occurs in the springtime</a:t>
            </a:r>
          </a:p>
          <a:p>
            <a:pPr marL="628650" lvl="1" indent="-171450">
              <a:buFont typeface="Arial" panose="020B0604020202020204" pitchFamily="34" charset="0"/>
              <a:buChar char="•"/>
            </a:pPr>
            <a:r>
              <a:rPr lang="en-US" dirty="0"/>
              <a:t>The summer and fall floods can be significantly larger than springtime floods</a:t>
            </a:r>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r>
              <a:rPr lang="en-US" dirty="0"/>
              <a:t>You may have guessed that the seasonality of flood peaks is a good indicator of different flood mechanisms</a:t>
            </a:r>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a:t>
            </a:fld>
            <a:endParaRPr lang="en-US"/>
          </a:p>
        </p:txBody>
      </p:sp>
    </p:spTree>
    <p:extLst>
      <p:ext uri="{BB962C8B-B14F-4D97-AF65-F5344CB8AC3E}">
        <p14:creationId xmlns:p14="http://schemas.microsoft.com/office/powerpoint/2010/main" val="2349835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Each flood is unique but we have to strike a balance between (1) improving the performance of our statistical model and (2) dividing floods into too many subsets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want to divide floods </a:t>
            </a:r>
            <a:r>
              <a:rPr lang="en-US" sz="1200" dirty="0"/>
              <a:t>when the difference in the frequency-magnitude relationship is meaningful!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If the distribution parameters of two flood types are the same/similar, then it’s not worth dividing those flood types.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Attribution of flood events to causal mechanisms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We typically know what physical processes caused the top 5-10 floods at a site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is a relevant antecedent time period?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is a relevant spatial window (larger for synoptic scale, smaller for local events)?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Coincident causal mechanisms may mean that flood(s) do not fit neatly into one type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Manual vs. automated approaches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data do we use? Snow, temperature, surface analysis maps, etc.</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There is only 1 USGS peak flow qualification code that describes flood causal mechanisms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4323563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a list of some useful spatially distributed/gridded products that can be used for understanding and classifying flood types.</a:t>
            </a:r>
          </a:p>
          <a:p>
            <a:pPr marL="171450" indent="-171450">
              <a:buFont typeface="Arial" panose="020B0604020202020204" pitchFamily="34" charset="0"/>
              <a:buChar char="•"/>
            </a:pPr>
            <a:r>
              <a:rPr lang="en-US" dirty="0"/>
              <a:t>The first link is an HEC-HMS tutorial &amp; guides page on gridded data sources. </a:t>
            </a:r>
          </a:p>
          <a:p>
            <a:pPr marL="171450" indent="-171450">
              <a:buFont typeface="Arial" panose="020B0604020202020204" pitchFamily="34" charset="0"/>
              <a:buChar char="•"/>
            </a:pPr>
            <a:r>
              <a:rPr lang="en-US" dirty="0"/>
              <a:t>This table is geared towards hydrologic modeling applications so the products have relatively fine spatial and temporal resolution.</a:t>
            </a:r>
          </a:p>
          <a:p>
            <a:pPr marL="171450" indent="-171450">
              <a:buFont typeface="Arial" panose="020B0604020202020204" pitchFamily="34" charset="0"/>
              <a:buChar char="•"/>
            </a:pPr>
            <a:r>
              <a:rPr lang="en-US" dirty="0"/>
              <a:t>In addition, the products generally provide precipitation, temperature, and snow water equivalent (SWE) estimates.</a:t>
            </a:r>
          </a:p>
          <a:p>
            <a:pPr marL="171450" indent="-171450">
              <a:buFont typeface="Arial" panose="020B0604020202020204" pitchFamily="34" charset="0"/>
              <a:buChar char="•"/>
            </a:pPr>
            <a:r>
              <a:rPr lang="en-US" dirty="0"/>
              <a:t>You may need other variables to help with flood typing and you may not need products with as fine spatial resolution.</a:t>
            </a:r>
          </a:p>
          <a:p>
            <a:pPr marL="171450" indent="-171450">
              <a:buFont typeface="Arial" panose="020B0604020202020204" pitchFamily="34" charset="0"/>
              <a:buChar char="•"/>
            </a:pPr>
            <a:r>
              <a:rPr lang="en-US" dirty="0"/>
              <a:t>Reanalysis products often have longer periods of availability that those listed in the Gridded Data Sources table. </a:t>
            </a:r>
          </a:p>
          <a:p>
            <a:pPr marL="171450" indent="-171450">
              <a:buFont typeface="Arial" panose="020B0604020202020204" pitchFamily="34" charset="0"/>
              <a:buChar char="•"/>
            </a:pPr>
            <a:r>
              <a:rPr lang="en-US" dirty="0"/>
              <a:t>Reanalysis products are produced through a process known as data assimilation, which combines observations and weather forecasts.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31764424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How do you think an LP3</a:t>
            </a:r>
            <a:r>
              <a:rPr lang="en-US" baseline="0" dirty="0"/>
              <a:t> would fit to this kind of data?</a:t>
            </a:r>
            <a:r>
              <a:rPr lang="en-US" dirty="0"/>
              <a:t> </a:t>
            </a:r>
          </a:p>
          <a:p>
            <a:pPr marL="171450" indent="-171450">
              <a:buFont typeface="Arial" panose="020B0604020202020204" pitchFamily="34" charset="0"/>
              <a:buChar char="•"/>
            </a:pPr>
            <a:r>
              <a:rPr lang="en-US" dirty="0"/>
              <a:t>How do we implement a B17C analysis with a divided flood record?</a:t>
            </a:r>
          </a:p>
          <a:p>
            <a:pPr marL="171450" indent="-171450">
              <a:buFont typeface="Arial" panose="020B0604020202020204" pitchFamily="34" charset="0"/>
              <a:buChar char="•"/>
            </a:pPr>
            <a:r>
              <a:rPr lang="en-US" dirty="0"/>
              <a:t>What about floods caused by extreme events (atmospheric rivers, tropical cyclones, others)? </a:t>
            </a:r>
          </a:p>
          <a:p>
            <a:pPr marL="171450" indent="-171450">
              <a:buFont typeface="Arial" panose="020B0604020202020204" pitchFamily="34" charset="0"/>
              <a:buChar char="•"/>
            </a:pPr>
            <a:r>
              <a:rPr lang="en-US" dirty="0"/>
              <a:t>We may not have a large enough flood sample to reasonably fit an analytical probability distribution to these floods, but they are often the largest in the flood record. </a:t>
            </a:r>
          </a:p>
          <a:p>
            <a:pPr marL="171450" indent="-171450">
              <a:buFont typeface="Arial" panose="020B0604020202020204" pitchFamily="34" charset="0"/>
              <a:buChar char="•"/>
            </a:pPr>
            <a:r>
              <a:rPr lang="en-US" dirty="0"/>
              <a:t>The figure shows a gage in Pennsylvania. Four of the 8 largest floods were caused by tropical cyclones but the gage record only includes these 4 tropical cyclone-driven floods.</a:t>
            </a:r>
          </a:p>
          <a:p>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36</a:t>
            </a:fld>
            <a:endParaRPr lang="en-US" dirty="0"/>
          </a:p>
        </p:txBody>
      </p:sp>
    </p:spTree>
    <p:extLst>
      <p:ext uri="{BB962C8B-B14F-4D97-AF65-F5344CB8AC3E}">
        <p14:creationId xmlns:p14="http://schemas.microsoft.com/office/powerpoint/2010/main" val="1556389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How do we develop samples for each flood types?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There’s at least 3 approaches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The first is to split your annual maximum series by flood types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This poses some problems</a:t>
            </a:r>
          </a:p>
          <a:p>
            <a:pPr marL="171450" indent="-171450">
              <a:buFont typeface="Arial" panose="020B0604020202020204" pitchFamily="34" charset="0"/>
              <a:buChar char="•"/>
            </a:pPr>
            <a:r>
              <a:rPr lang="en-US" dirty="0"/>
              <a:t>If you have an 80 year POR with 80 annual maxima, if you split the record by two different flood types, you wind up with two much shorter records</a:t>
            </a:r>
          </a:p>
          <a:p>
            <a:pPr marL="171450" indent="-171450">
              <a:buFont typeface="Arial" panose="020B0604020202020204" pitchFamily="34" charset="0"/>
              <a:buChar char="•"/>
            </a:pPr>
            <a:r>
              <a:rPr lang="en-US" dirty="0"/>
              <a:t>Using the split AMS in a Bulletin 17C approach results in many, many perception threshold (far too many)</a:t>
            </a:r>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17117183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The second approach is the one recommended in Bulletin 17C and EM 1110-2-1415: develop an AMS for each flood type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This results in N*x events, where N is the number of years of record and x is the number of flood types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However, </a:t>
            </a:r>
            <a:r>
              <a:rPr lang="en-US" sz="1200" b="1" dirty="0"/>
              <a:t>not all flood types occur every year!</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Tropical storms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Snowmelt (in some locations)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Rain-on-snow (in some locations)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Some flood types occur infrequently but produce the largest events at a site</a:t>
            </a:r>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8755432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The third approach is to use a peaks over threshold approach to develop a partial duration series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Greg will talk about PDS tomorrow</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39</a:t>
            </a:fld>
            <a:endParaRPr lang="en-US"/>
          </a:p>
        </p:txBody>
      </p:sp>
    </p:spTree>
    <p:extLst>
      <p:ext uri="{BB962C8B-B14F-4D97-AF65-F5344CB8AC3E}">
        <p14:creationId xmlns:p14="http://schemas.microsoft.com/office/powerpoint/2010/main" val="19828949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Identification and treatment of mixed populations/distributions was included in the Future Studies section of Bulletin 17B (1982)</a:t>
            </a:r>
          </a:p>
        </p:txBody>
      </p:sp>
      <p:sp>
        <p:nvSpPr>
          <p:cNvPr id="4" name="Slide Number Placeholder 3"/>
          <p:cNvSpPr>
            <a:spLocks noGrp="1"/>
          </p:cNvSpPr>
          <p:nvPr>
            <p:ph type="sldNum" sz="quarter" idx="5"/>
          </p:nvPr>
        </p:nvSpPr>
        <p:spPr/>
        <p:txBody>
          <a:bodyPr/>
          <a:lstStyle/>
          <a:p>
            <a:fld id="{78AF3204-0D06-4E77-ABDE-F4433C802620}" type="slidenum">
              <a:rPr lang="en-US" smtClean="0"/>
              <a:t>41</a:t>
            </a:fld>
            <a:endParaRPr lang="en-US"/>
          </a:p>
        </p:txBody>
      </p:sp>
    </p:spTree>
    <p:extLst>
      <p:ext uri="{BB962C8B-B14F-4D97-AF65-F5344CB8AC3E}">
        <p14:creationId xmlns:p14="http://schemas.microsoft.com/office/powerpoint/2010/main" val="23556060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And again in Bulletin 17C (2019)</a:t>
            </a:r>
          </a:p>
          <a:p>
            <a:pPr marL="171450" indent="-171450">
              <a:buFont typeface="Arial" panose="020B0604020202020204" pitchFamily="34" charset="0"/>
              <a:buChar char="•"/>
            </a:pPr>
            <a:r>
              <a:rPr lang="en-US" dirty="0"/>
              <a:t>Bulletin 17C does include more supporting details, such as referenced mixed population studies, but still no recipe</a:t>
            </a:r>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4832771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44</a:t>
            </a:fld>
            <a:endParaRPr lang="en-US"/>
          </a:p>
        </p:txBody>
      </p:sp>
    </p:spTree>
    <p:extLst>
      <p:ext uri="{BB962C8B-B14F-4D97-AF65-F5344CB8AC3E}">
        <p14:creationId xmlns:p14="http://schemas.microsoft.com/office/powerpoint/2010/main" val="13554865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327281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flood frequency, we are typically concerned with the annual peak flows at a gage site.</a:t>
            </a:r>
          </a:p>
          <a:p>
            <a:pPr marL="171450" indent="-171450">
              <a:buFont typeface="Arial" panose="020B0604020202020204" pitchFamily="34" charset="0"/>
              <a:buChar char="•"/>
            </a:pPr>
            <a:r>
              <a:rPr lang="en-US" dirty="0"/>
              <a:t>The annual peak flows at a site is a sample of all possible annual peak flows at that location. </a:t>
            </a:r>
          </a:p>
          <a:p>
            <a:pPr marL="171450" indent="-171450">
              <a:buFont typeface="Arial" panose="020B0604020202020204" pitchFamily="34" charset="0"/>
              <a:buChar char="•"/>
            </a:pPr>
            <a:r>
              <a:rPr lang="en-US" dirty="0"/>
              <a:t>The population is all possible annual peak flows at a site.</a:t>
            </a:r>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21937422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46</a:t>
            </a:fld>
            <a:endParaRPr lang="en-US"/>
          </a:p>
        </p:txBody>
      </p:sp>
    </p:spTree>
    <p:extLst>
      <p:ext uri="{BB962C8B-B14F-4D97-AF65-F5344CB8AC3E}">
        <p14:creationId xmlns:p14="http://schemas.microsoft.com/office/powerpoint/2010/main" val="3106934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sample is the set of observed values (e.g. annual peak flows at a gaging site).</a:t>
            </a:r>
          </a:p>
          <a:p>
            <a:pPr marL="171450" indent="-171450">
              <a:buFont typeface="Arial" panose="020B0604020202020204" pitchFamily="34" charset="0"/>
              <a:buChar char="•"/>
            </a:pPr>
            <a:r>
              <a:rPr lang="en-US" dirty="0"/>
              <a:t>The sample that we work with is one possible subset from the population.</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4057604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distinction between populations and samples is crucial.  </a:t>
            </a:r>
          </a:p>
          <a:p>
            <a:pPr marL="171450" indent="-171450">
              <a:buFont typeface="Arial" panose="020B0604020202020204" pitchFamily="34" charset="0"/>
              <a:buChar char="•"/>
            </a:pPr>
            <a:r>
              <a:rPr lang="en-US" dirty="0"/>
              <a:t>Often, samples are what you have, and populations are what you want to know.  </a:t>
            </a:r>
          </a:p>
          <a:p>
            <a:pPr marL="171450" indent="-171450">
              <a:buFont typeface="Arial" panose="020B0604020202020204" pitchFamily="34" charset="0"/>
              <a:buChar char="•"/>
            </a:pPr>
            <a:r>
              <a:rPr lang="en-US" dirty="0"/>
              <a:t>The population is the entire group that you want to answer questions about.  </a:t>
            </a:r>
          </a:p>
          <a:p>
            <a:pPr marL="171450" indent="-171450">
              <a:buFont typeface="Arial" panose="020B0604020202020204" pitchFamily="34" charset="0"/>
              <a:buChar char="•"/>
            </a:pPr>
            <a:r>
              <a:rPr lang="en-US" dirty="0"/>
              <a:t>However, it may be unknowable.</a:t>
            </a:r>
          </a:p>
          <a:p>
            <a:pPr marL="171450" indent="-171450">
              <a:buFont typeface="Arial" panose="020B0604020202020204" pitchFamily="34" charset="0"/>
              <a:buChar char="•"/>
            </a:pPr>
            <a:r>
              <a:rPr lang="en-US" dirty="0"/>
              <a:t>An example of the difference is on the Mississippi River at Vicksburg, Mississippi.  </a:t>
            </a:r>
          </a:p>
          <a:p>
            <a:pPr marL="171450" indent="-171450">
              <a:buFont typeface="Arial" panose="020B0604020202020204" pitchFamily="34" charset="0"/>
              <a:buChar char="•"/>
            </a:pPr>
            <a:r>
              <a:rPr lang="en-US" dirty="0"/>
              <a:t>There exists some population of all annual maximum flows on the Miss at Vicksburg, but it’s an unknowable collection of flows because we can’t observe it forever.  </a:t>
            </a:r>
          </a:p>
          <a:p>
            <a:pPr marL="171450" indent="-171450">
              <a:buFont typeface="Arial" panose="020B0604020202020204" pitchFamily="34" charset="0"/>
              <a:buChar char="•"/>
            </a:pPr>
            <a:r>
              <a:rPr lang="en-US" dirty="0"/>
              <a:t>We only have a sample of annual maximum flows through the National Water Information System (NWIS) hosted by the USGS.  </a:t>
            </a:r>
          </a:p>
          <a:p>
            <a:pPr marL="171450" indent="-171450">
              <a:buFont typeface="Arial" panose="020B0604020202020204" pitchFamily="34" charset="0"/>
              <a:buChar char="•"/>
            </a:pPr>
            <a:r>
              <a:rPr lang="en-US" dirty="0"/>
              <a:t>Even though we want to answer questions about all the annual maximum flows, we only have a limited sample to work with.</a:t>
            </a:r>
          </a:p>
          <a:p>
            <a:pPr marL="171450" indent="-171450">
              <a:buFont typeface="Arial" panose="020B0604020202020204" pitchFamily="34" charset="0"/>
              <a:buChar char="•"/>
            </a:pPr>
            <a:r>
              <a:rPr lang="en-US" dirty="0"/>
              <a:t>What you are often doing is taking a sample, which is a part or a subset of that population, and using the statistics of that sample to estimate quantities in the population, which are called parameters. </a:t>
            </a:r>
          </a:p>
        </p:txBody>
      </p:sp>
      <p:sp>
        <p:nvSpPr>
          <p:cNvPr id="4" name="Slide Number Placeholder 3"/>
          <p:cNvSpPr>
            <a:spLocks noGrp="1"/>
          </p:cNvSpPr>
          <p:nvPr>
            <p:ph type="sldNum" sz="quarter" idx="5"/>
          </p:nvPr>
        </p:nvSpPr>
        <p:spPr/>
        <p:txBody>
          <a:bodyPr/>
          <a:lstStyle/>
          <a:p>
            <a:fld id="{19CE087E-0F33-422F-94D3-2BE81473D131}" type="slidenum">
              <a:rPr lang="en-US" smtClean="0"/>
              <a:t>8</a:t>
            </a:fld>
            <a:endParaRPr lang="en-US" dirty="0"/>
          </a:p>
        </p:txBody>
      </p:sp>
    </p:spTree>
    <p:extLst>
      <p:ext uri="{BB962C8B-B14F-4D97-AF65-F5344CB8AC3E}">
        <p14:creationId xmlns:p14="http://schemas.microsoft.com/office/powerpoint/2010/main" val="4009346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we use the sample to make inferences about the population, we are making a few assumptions.</a:t>
            </a:r>
          </a:p>
          <a:p>
            <a:pPr marL="171450" indent="-171450">
              <a:buFont typeface="Arial" panose="020B0604020202020204" pitchFamily="34" charset="0"/>
              <a:buChar char="•"/>
            </a:pPr>
            <a:r>
              <a:rPr lang="en-US" dirty="0"/>
              <a:t>The most important one is that the sample we have is representative of the population.  </a:t>
            </a:r>
          </a:p>
          <a:p>
            <a:pPr marL="171450" indent="-171450">
              <a:buFont typeface="Arial" panose="020B0604020202020204" pitchFamily="34" charset="0"/>
              <a:buChar char="•"/>
            </a:pPr>
            <a:r>
              <a:rPr lang="en-US" dirty="0"/>
              <a:t>In some circumstances it can be difficult to ascertain whether the sample is representative or not because the population is completely unknowable. </a:t>
            </a:r>
          </a:p>
          <a:p>
            <a:pPr marL="171450" indent="-171450">
              <a:buFont typeface="Arial" panose="020B0604020202020204" pitchFamily="34" charset="0"/>
              <a:buChar char="•"/>
            </a:pPr>
            <a:r>
              <a:rPr lang="en-US" dirty="0"/>
              <a:t>For surveys, where people are polled for their opinions, the sample can be checked for representation by comparing the demographics of the respondents in the sample to the general population demographics to see how representative a sample is.  </a:t>
            </a:r>
          </a:p>
          <a:p>
            <a:pPr marL="171450" indent="-171450">
              <a:buFont typeface="Arial" panose="020B0604020202020204" pitchFamily="34" charset="0"/>
              <a:buChar char="•"/>
            </a:pPr>
            <a:r>
              <a:rPr lang="en-US" dirty="0"/>
              <a:t>For streamflow, if we have a limited record of flows, we would have to look at other variables such as climate to tell us if the period containing our sample is a good representation of the entire population.</a:t>
            </a:r>
          </a:p>
          <a:p>
            <a:endParaRPr lang="en-US" dirty="0"/>
          </a:p>
          <a:p>
            <a:pPr marL="171450" indent="-171450">
              <a:buFont typeface="Arial" panose="020B0604020202020204" pitchFamily="34" charset="0"/>
              <a:buChar char="•"/>
            </a:pPr>
            <a:r>
              <a:rPr lang="en-US" dirty="0"/>
              <a:t>The other major assumptions fall under the IID acronym, which stands for independent and identically distributed.</a:t>
            </a:r>
          </a:p>
          <a:p>
            <a:pPr marL="171450" indent="-171450">
              <a:buFont typeface="Arial" panose="020B0604020202020204" pitchFamily="34" charset="0"/>
              <a:buChar char="•"/>
            </a:pPr>
            <a:r>
              <a:rPr lang="en-US" dirty="0"/>
              <a:t>These assumptions have to do with the way that the observations that make up the sample were taken.  </a:t>
            </a:r>
          </a:p>
          <a:p>
            <a:pPr marL="171450" indent="-171450">
              <a:buFont typeface="Arial" panose="020B0604020202020204" pitchFamily="34" charset="0"/>
              <a:buChar char="•"/>
            </a:pPr>
            <a:r>
              <a:rPr lang="en-US" dirty="0"/>
              <a:t>We want the observations to be independent of one another – that is, that they are not dependent on each other in some way.  </a:t>
            </a:r>
          </a:p>
          <a:p>
            <a:pPr marL="171450" indent="-171450">
              <a:buFont typeface="Arial" panose="020B0604020202020204" pitchFamily="34" charset="0"/>
              <a:buChar char="•"/>
            </a:pPr>
            <a:r>
              <a:rPr lang="en-US" dirty="0"/>
              <a:t>We also want them to be identically-distributed, which is similar in nature to the representative sample assumption.  </a:t>
            </a:r>
          </a:p>
          <a:p>
            <a:pPr marL="171450" indent="-171450">
              <a:buFont typeface="Arial" panose="020B0604020202020204" pitchFamily="34" charset="0"/>
              <a:buChar char="•"/>
            </a:pPr>
            <a:r>
              <a:rPr lang="en-US" dirty="0"/>
              <a:t>Think of identical distribution as the assumption that the samples come from the same population.</a:t>
            </a:r>
          </a:p>
        </p:txBody>
      </p:sp>
      <p:sp>
        <p:nvSpPr>
          <p:cNvPr id="4" name="Slide Number Placeholder 3"/>
          <p:cNvSpPr>
            <a:spLocks noGrp="1"/>
          </p:cNvSpPr>
          <p:nvPr>
            <p:ph type="sldNum" sz="quarter" idx="5"/>
          </p:nvPr>
        </p:nvSpPr>
        <p:spPr/>
        <p:txBody>
          <a:bodyPr/>
          <a:lstStyle/>
          <a:p>
            <a:fld id="{19CE087E-0F33-422F-94D3-2BE81473D131}" type="slidenum">
              <a:rPr lang="en-US" smtClean="0"/>
              <a:t>9</a:t>
            </a:fld>
            <a:endParaRPr lang="en-US" dirty="0"/>
          </a:p>
        </p:txBody>
      </p:sp>
    </p:spTree>
    <p:extLst>
      <p:ext uri="{BB962C8B-B14F-4D97-AF65-F5344CB8AC3E}">
        <p14:creationId xmlns:p14="http://schemas.microsoft.com/office/powerpoint/2010/main" val="470926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Sequent observations in time are likely to have a lot in common. </a:t>
            </a:r>
          </a:p>
          <a:p>
            <a:pPr marL="171450" indent="-171450">
              <a:buFont typeface="Arial" panose="020B0604020202020204" pitchFamily="34" charset="0"/>
              <a:buChar char="•"/>
            </a:pPr>
            <a:r>
              <a:rPr lang="en-US" baseline="0" dirty="0"/>
              <a:t>This occurrence is referred to as “serial dependence,” and in hydrology and other geosciences the occurrence of long “memory” of a system is referred to as the Hurst Phenomenon.</a:t>
            </a:r>
          </a:p>
          <a:p>
            <a:pPr marL="171450" indent="-171450">
              <a:buFont typeface="Arial" panose="020B0604020202020204" pitchFamily="34" charset="0"/>
              <a:buChar char="•"/>
            </a:pPr>
            <a:r>
              <a:rPr lang="en-US" baseline="0" dirty="0"/>
              <a:t>What happens is that in a finite record, depending on the strength of the serial dependence, is that our observations may not be truly representative of the full population, instead it is clustered to smaller regions of the population due to the slow evolution of the system in time.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10</a:t>
            </a:fld>
            <a:endParaRPr lang="en-US" dirty="0"/>
          </a:p>
        </p:txBody>
      </p:sp>
    </p:spTree>
    <p:extLst>
      <p:ext uri="{BB962C8B-B14F-4D97-AF65-F5344CB8AC3E}">
        <p14:creationId xmlns:p14="http://schemas.microsoft.com/office/powerpoint/2010/main" val="3421489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Recall that we use the AMS to model floods,</a:t>
            </a:r>
            <a:r>
              <a:rPr lang="en-US" baseline="0" dirty="0"/>
              <a:t> primarily this is so we can make sure that the observations are sufficiently independent. </a:t>
            </a:r>
          </a:p>
          <a:p>
            <a:pPr marL="171450" indent="-171450">
              <a:buFont typeface="Arial" panose="020B0604020202020204" pitchFamily="34" charset="0"/>
              <a:buChar char="•"/>
            </a:pPr>
            <a:r>
              <a:rPr lang="en-US" baseline="0" dirty="0"/>
              <a:t>By breaking apart our record at the water year, we generally are able to take one flood per year that is far enough from the last flood that they are functionally independent.</a:t>
            </a:r>
          </a:p>
          <a:p>
            <a:pPr marL="171450" indent="-171450">
              <a:buFont typeface="Arial" panose="020B0604020202020204" pitchFamily="34" charset="0"/>
              <a:buChar char="•"/>
            </a:pPr>
            <a:r>
              <a:rPr lang="en-US" baseline="0" dirty="0"/>
              <a:t>That’s not always true, such as the site shown in the image. WY 1986 and 1987 annual peak flow events occurred 5 days apart, right around the October 1 WY demarcation.</a:t>
            </a:r>
          </a:p>
          <a:p>
            <a:pPr marL="171450" indent="-171450">
              <a:buFont typeface="Arial" panose="020B0604020202020204" pitchFamily="34" charset="0"/>
              <a:buChar char="•"/>
            </a:pPr>
            <a:r>
              <a:rPr lang="en-US" baseline="0" dirty="0"/>
              <a:t>Check your data!</a:t>
            </a:r>
          </a:p>
          <a:p>
            <a:pPr marL="171450" indent="-171450">
              <a:buFont typeface="Arial" panose="020B0604020202020204" pitchFamily="34" charset="0"/>
              <a:buChar char="•"/>
            </a:pPr>
            <a:r>
              <a:rPr lang="en-US" baseline="0" dirty="0"/>
              <a:t>With partial duration series (PDS) we can include more observations per year but have to be particularly careful that they are independent of each other. </a:t>
            </a:r>
          </a:p>
          <a:p>
            <a:pPr marL="171450" indent="-171450">
              <a:buFont typeface="Arial" panose="020B0604020202020204" pitchFamily="34" charset="0"/>
              <a:buChar char="•"/>
            </a:pPr>
            <a:r>
              <a:rPr lang="en-US" baseline="0" dirty="0"/>
              <a:t>AMS makes this easier but is made of fewer observations and some of these observations may not truly be floods.</a:t>
            </a:r>
          </a:p>
          <a:p>
            <a:pPr marL="171450" indent="-171450">
              <a:buFont typeface="Arial" panose="020B0604020202020204" pitchFamily="34" charset="0"/>
              <a:buChar char="•"/>
            </a:pPr>
            <a:r>
              <a:rPr lang="en-US" baseline="0" dirty="0"/>
              <a:t>Samples with high serial dependence may not represent the whole population well. </a:t>
            </a:r>
          </a:p>
          <a:p>
            <a:pPr marL="171450" indent="-171450">
              <a:buFont typeface="Arial" panose="020B0604020202020204" pitchFamily="34" charset="0"/>
              <a:buChar char="•"/>
            </a:pPr>
            <a:r>
              <a:rPr lang="en-US" baseline="0" dirty="0"/>
              <a:t>We can extract samples with smaller serial dependence, but very small sample sizes may have the same problem.</a:t>
            </a:r>
          </a:p>
          <a:p>
            <a:pPr marL="171450" indent="-171450">
              <a:buFont typeface="Arial" panose="020B0604020202020204" pitchFamily="34" charset="0"/>
              <a:buChar char="•"/>
            </a:pPr>
            <a:r>
              <a:rPr lang="en-US" baseline="0" dirty="0"/>
              <a:t>This comes up in volume frequency analyses that are concerned with longer durations (e.g., 60, 90, 120, 180 days)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11</a:t>
            </a:fld>
            <a:endParaRPr lang="en-US" dirty="0"/>
          </a:p>
        </p:txBody>
      </p:sp>
    </p:spTree>
    <p:extLst>
      <p:ext uri="{BB962C8B-B14F-4D97-AF65-F5344CB8AC3E}">
        <p14:creationId xmlns:p14="http://schemas.microsoft.com/office/powerpoint/2010/main" val="559776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5/1/2024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240.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30.png"/><Relationship Id="rId5" Type="http://schemas.openxmlformats.org/officeDocument/2006/relationships/image" Target="../media/image220.png"/><Relationship Id="rId4" Type="http://schemas.openxmlformats.org/officeDocument/2006/relationships/image" Target="../media/image21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jpeg"/></Relationships>
</file>

<file path=ppt/slides/_rels/slide35.xml.rels><?xml version="1.0" encoding="UTF-8" standalone="yes"?>
<Relationships xmlns="http://schemas.openxmlformats.org/package/2006/relationships"><Relationship Id="rId3" Type="http://schemas.openxmlformats.org/officeDocument/2006/relationships/hyperlink" Target="https://www.hec.usace.army.mil/confluence/hmsdocs/hmsguides/working-with-gridded-boundary-condition-data/gridded-data-sources"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56.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Mixed Populations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Flood Frequency Analysis PROSPECT Course</a:t>
            </a:r>
          </a:p>
          <a:p>
            <a:r>
              <a:rPr lang="en-US" sz="2000" dirty="0"/>
              <a:t>May 2024</a:t>
            </a:r>
          </a:p>
          <a:p>
            <a:endParaRPr lang="en-US" dirty="0"/>
          </a:p>
          <a:p>
            <a:r>
              <a:rPr lang="en-US" dirty="0"/>
              <a:t>Avital Breverman, P.E.</a:t>
            </a:r>
          </a:p>
          <a:p>
            <a:r>
              <a:rPr lang="en-US" dirty="0"/>
              <a:t>Some slides borrowed from Greg Karlovits and Mike Bartles</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Independence</a:t>
            </a:r>
          </a:p>
        </p:txBody>
      </p:sp>
      <p:pic>
        <p:nvPicPr>
          <p:cNvPr id="4" name="Content Placeholder 3"/>
          <p:cNvPicPr>
            <a:picLocks noGrp="1" noChangeAspect="1"/>
          </p:cNvPicPr>
          <p:nvPr>
            <p:ph idx="1"/>
          </p:nvPr>
        </p:nvPicPr>
        <p:blipFill>
          <a:blip r:embed="rId3"/>
          <a:stretch>
            <a:fillRect/>
          </a:stretch>
        </p:blipFill>
        <p:spPr>
          <a:xfrm>
            <a:off x="2152651" y="1781895"/>
            <a:ext cx="7886700" cy="1511127"/>
          </a:xfrm>
          <a:prstGeom prst="rect">
            <a:avLst/>
          </a:prstGeom>
        </p:spPr>
      </p:pic>
      <p:sp>
        <p:nvSpPr>
          <p:cNvPr id="5" name="TextBox 4"/>
          <p:cNvSpPr txBox="1"/>
          <p:nvPr/>
        </p:nvSpPr>
        <p:spPr>
          <a:xfrm>
            <a:off x="2152651" y="3564979"/>
            <a:ext cx="7886700"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t>Serial (in)dependence?</a:t>
            </a:r>
          </a:p>
          <a:p>
            <a:pPr marL="285750" indent="-285750">
              <a:buFont typeface="Arial" panose="020B0604020202020204" pitchFamily="34" charset="0"/>
              <a:buChar char="•"/>
            </a:pPr>
            <a:r>
              <a:rPr lang="en-US" sz="2800" dirty="0"/>
              <a:t>Hydrologic processes have long memories</a:t>
            </a:r>
          </a:p>
          <a:p>
            <a:pPr marL="285750" indent="-285750">
              <a:buFont typeface="Arial" panose="020B0604020202020204" pitchFamily="34" charset="0"/>
              <a:buChar char="•"/>
            </a:pPr>
            <a:r>
              <a:rPr lang="en-US" sz="2800" dirty="0"/>
              <a:t>“</a:t>
            </a:r>
            <a:r>
              <a:rPr lang="en-US" sz="2800" dirty="0" err="1"/>
              <a:t>Overcount</a:t>
            </a:r>
            <a:r>
              <a:rPr lang="en-US" sz="2800" dirty="0"/>
              <a:t>” certain ranges of observation</a:t>
            </a:r>
          </a:p>
        </p:txBody>
      </p:sp>
    </p:spTree>
    <p:extLst>
      <p:ext uri="{BB962C8B-B14F-4D97-AF65-F5344CB8AC3E}">
        <p14:creationId xmlns:p14="http://schemas.microsoft.com/office/powerpoint/2010/main" val="1544144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Independence</a:t>
            </a:r>
          </a:p>
        </p:txBody>
      </p:sp>
      <p:sp>
        <p:nvSpPr>
          <p:cNvPr id="3" name="Content Placeholder 2"/>
          <p:cNvSpPr>
            <a:spLocks noGrp="1"/>
          </p:cNvSpPr>
          <p:nvPr>
            <p:ph idx="1"/>
          </p:nvPr>
        </p:nvSpPr>
        <p:spPr>
          <a:xfrm>
            <a:off x="838200" y="1825625"/>
            <a:ext cx="5865791" cy="4351338"/>
          </a:xfrm>
        </p:spPr>
        <p:txBody>
          <a:bodyPr/>
          <a:lstStyle/>
          <a:p>
            <a:r>
              <a:rPr lang="en-US" dirty="0"/>
              <a:t>Generally safe by using annual maximum series</a:t>
            </a:r>
          </a:p>
          <a:p>
            <a:r>
              <a:rPr lang="en-US" dirty="0"/>
              <a:t>Consequence may be small</a:t>
            </a:r>
          </a:p>
          <a:p>
            <a:pPr lvl="1"/>
            <a:r>
              <a:rPr lang="en-US" dirty="0"/>
              <a:t>Depends on strength of serial dependence</a:t>
            </a:r>
          </a:p>
          <a:p>
            <a:pPr lvl="1"/>
            <a:r>
              <a:rPr lang="en-US" dirty="0"/>
              <a:t>Depends on the sample size</a:t>
            </a:r>
          </a:p>
        </p:txBody>
      </p:sp>
      <p:pic>
        <p:nvPicPr>
          <p:cNvPr id="13" name="Picture 12">
            <a:extLst>
              <a:ext uri="{FF2B5EF4-FFF2-40B4-BE49-F238E27FC236}">
                <a16:creationId xmlns:a16="http://schemas.microsoft.com/office/drawing/2014/main" id="{1D3D241F-7565-393D-FEA4-881EFB6EB143}"/>
              </a:ext>
            </a:extLst>
          </p:cNvPr>
          <p:cNvPicPr>
            <a:picLocks noChangeAspect="1"/>
          </p:cNvPicPr>
          <p:nvPr/>
        </p:nvPicPr>
        <p:blipFill>
          <a:blip r:embed="rId3"/>
          <a:stretch>
            <a:fillRect/>
          </a:stretch>
        </p:blipFill>
        <p:spPr>
          <a:xfrm>
            <a:off x="6187225" y="1260390"/>
            <a:ext cx="5695856" cy="4695882"/>
          </a:xfrm>
          <a:prstGeom prst="rect">
            <a:avLst/>
          </a:prstGeom>
        </p:spPr>
      </p:pic>
    </p:spTree>
    <p:extLst>
      <p:ext uri="{BB962C8B-B14F-4D97-AF65-F5344CB8AC3E}">
        <p14:creationId xmlns:p14="http://schemas.microsoft.com/office/powerpoint/2010/main" val="2900775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Identical Distribution</a:t>
            </a:r>
          </a:p>
        </p:txBody>
      </p:sp>
      <p:sp>
        <p:nvSpPr>
          <p:cNvPr id="3" name="Content Placeholder 2"/>
          <p:cNvSpPr>
            <a:spLocks noGrp="1"/>
          </p:cNvSpPr>
          <p:nvPr>
            <p:ph idx="1"/>
          </p:nvPr>
        </p:nvSpPr>
        <p:spPr>
          <a:xfrm>
            <a:off x="980342" y="1343220"/>
            <a:ext cx="6225443" cy="4351338"/>
          </a:xfrm>
        </p:spPr>
        <p:txBody>
          <a:bodyPr/>
          <a:lstStyle/>
          <a:p>
            <a:r>
              <a:rPr lang="en-US" dirty="0"/>
              <a:t>A single distribution can be used to model the values</a:t>
            </a:r>
          </a:p>
          <a:p>
            <a:r>
              <a:rPr lang="en-US" b="1" dirty="0"/>
              <a:t>But are all floods at a site from the same population?</a:t>
            </a:r>
          </a:p>
          <a:p>
            <a:r>
              <a:rPr lang="en-US" dirty="0"/>
              <a:t>Just because a flow is an annual maximum, does not guarantee it was created the same way as the others</a:t>
            </a:r>
          </a:p>
        </p:txBody>
      </p:sp>
      <p:pic>
        <p:nvPicPr>
          <p:cNvPr id="4" name="Picture 3"/>
          <p:cNvPicPr>
            <a:picLocks noChangeAspect="1"/>
          </p:cNvPicPr>
          <p:nvPr/>
        </p:nvPicPr>
        <p:blipFill rotWithShape="1">
          <a:blip r:embed="rId3">
            <a:clrChange>
              <a:clrFrom>
                <a:srgbClr val="FFFFFF"/>
              </a:clrFrom>
              <a:clrTo>
                <a:srgbClr val="FFFFFF">
                  <a:alpha val="0"/>
                </a:srgbClr>
              </a:clrTo>
            </a:clrChange>
          </a:blip>
          <a:srcRect b="9980"/>
          <a:stretch/>
        </p:blipFill>
        <p:spPr>
          <a:xfrm>
            <a:off x="6995290" y="3090780"/>
            <a:ext cx="4979317" cy="3402095"/>
          </a:xfrm>
          <a:prstGeom prst="rect">
            <a:avLst/>
          </a:prstGeom>
        </p:spPr>
      </p:pic>
    </p:spTree>
    <p:extLst>
      <p:ext uri="{BB962C8B-B14F-4D97-AF65-F5344CB8AC3E}">
        <p14:creationId xmlns:p14="http://schemas.microsoft.com/office/powerpoint/2010/main" val="1652300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8F74F351-E87A-4936-A344-4E3D281E9CE5}"/>
              </a:ext>
            </a:extLst>
          </p:cNvPr>
          <p:cNvSpPr/>
          <p:nvPr/>
        </p:nvSpPr>
        <p:spPr>
          <a:xfrm>
            <a:off x="2607411" y="1143980"/>
            <a:ext cx="2286000" cy="2286000"/>
          </a:xfrm>
          <a:prstGeom prst="ellipse">
            <a:avLst/>
          </a:prstGeom>
          <a:noFill/>
          <a:ln w="762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Population A</a:t>
            </a:r>
          </a:p>
        </p:txBody>
      </p:sp>
      <p:sp>
        <p:nvSpPr>
          <p:cNvPr id="5" name="Oval 4">
            <a:extLst>
              <a:ext uri="{FF2B5EF4-FFF2-40B4-BE49-F238E27FC236}">
                <a16:creationId xmlns:a16="http://schemas.microsoft.com/office/drawing/2014/main" id="{37C10D98-2142-4D75-815C-EB8720C7979D}"/>
              </a:ext>
            </a:extLst>
          </p:cNvPr>
          <p:cNvSpPr/>
          <p:nvPr/>
        </p:nvSpPr>
        <p:spPr>
          <a:xfrm>
            <a:off x="7092462" y="1400055"/>
            <a:ext cx="2286000" cy="2286000"/>
          </a:xfrm>
          <a:prstGeom prst="ellipse">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7030A0"/>
                </a:solidFill>
                <a:effectLst>
                  <a:outerShdw blurRad="38100" dist="38100" dir="2700000" algn="tl">
                    <a:srgbClr val="000000">
                      <a:alpha val="43137"/>
                    </a:srgbClr>
                  </a:outerShdw>
                </a:effectLst>
                <a:latin typeface="Lato" panose="020F0502020204030203" pitchFamily="34" charset="0"/>
              </a:rPr>
              <a:t>Sample</a:t>
            </a:r>
          </a:p>
        </p:txBody>
      </p:sp>
      <p:cxnSp>
        <p:nvCxnSpPr>
          <p:cNvPr id="6" name="Connector: Curved 5">
            <a:extLst>
              <a:ext uri="{FF2B5EF4-FFF2-40B4-BE49-F238E27FC236}">
                <a16:creationId xmlns:a16="http://schemas.microsoft.com/office/drawing/2014/main" id="{53B172EF-88A7-455A-AE2D-AAC85D587E9D}"/>
              </a:ext>
            </a:extLst>
          </p:cNvPr>
          <p:cNvCxnSpPr>
            <a:cxnSpLocks/>
            <a:stCxn id="4" idx="7"/>
            <a:endCxn id="5" idx="1"/>
          </p:cNvCxnSpPr>
          <p:nvPr/>
        </p:nvCxnSpPr>
        <p:spPr>
          <a:xfrm rot="16200000" flipH="1">
            <a:off x="5864898" y="172492"/>
            <a:ext cx="256075" cy="2868605"/>
          </a:xfrm>
          <a:prstGeom prst="curvedConnector3">
            <a:avLst>
              <a:gd name="adj1" fmla="val -220005"/>
            </a:avLst>
          </a:prstGeom>
          <a:ln w="889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83DD598-EAE0-449C-AEB2-2509355A0F3A}"/>
              </a:ext>
            </a:extLst>
          </p:cNvPr>
          <p:cNvSpPr txBox="1"/>
          <p:nvPr/>
        </p:nvSpPr>
        <p:spPr>
          <a:xfrm>
            <a:off x="5046337" y="470266"/>
            <a:ext cx="1893195" cy="400110"/>
          </a:xfrm>
          <a:prstGeom prst="rect">
            <a:avLst/>
          </a:prstGeom>
          <a:noFill/>
        </p:spPr>
        <p:txBody>
          <a:bodyPr wrap="square" rtlCol="0">
            <a:spAutoFit/>
          </a:bodyP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Observation</a:t>
            </a:r>
          </a:p>
        </p:txBody>
      </p:sp>
      <p:sp>
        <p:nvSpPr>
          <p:cNvPr id="12" name="Oval 11">
            <a:extLst>
              <a:ext uri="{FF2B5EF4-FFF2-40B4-BE49-F238E27FC236}">
                <a16:creationId xmlns:a16="http://schemas.microsoft.com/office/drawing/2014/main" id="{E63B1E3C-2393-4F53-A244-6A5E97DC7DE3}"/>
              </a:ext>
            </a:extLst>
          </p:cNvPr>
          <p:cNvSpPr/>
          <p:nvPr/>
        </p:nvSpPr>
        <p:spPr>
          <a:xfrm>
            <a:off x="4764457" y="4144419"/>
            <a:ext cx="2286000" cy="2286000"/>
          </a:xfrm>
          <a:prstGeom prst="ellipse">
            <a:avLst/>
          </a:prstGeom>
          <a:noFill/>
          <a:ln w="762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0070C0"/>
                </a:solidFill>
                <a:effectLst>
                  <a:outerShdw blurRad="38100" dist="38100" dir="2700000" algn="tl">
                    <a:srgbClr val="000000">
                      <a:alpha val="43137"/>
                    </a:srgbClr>
                  </a:outerShdw>
                </a:effectLst>
                <a:latin typeface="Lato" panose="020F0502020204030203" pitchFamily="34" charset="0"/>
              </a:rPr>
              <a:t>Population B</a:t>
            </a:r>
          </a:p>
        </p:txBody>
      </p:sp>
      <p:cxnSp>
        <p:nvCxnSpPr>
          <p:cNvPr id="15" name="Connector: Curved 14">
            <a:extLst>
              <a:ext uri="{FF2B5EF4-FFF2-40B4-BE49-F238E27FC236}">
                <a16:creationId xmlns:a16="http://schemas.microsoft.com/office/drawing/2014/main" id="{B9D9FC57-A8FC-4CDF-98D7-E9FAF04051E6}"/>
              </a:ext>
            </a:extLst>
          </p:cNvPr>
          <p:cNvCxnSpPr>
            <a:cxnSpLocks/>
            <a:stCxn id="12" idx="6"/>
            <a:endCxn id="5" idx="4"/>
          </p:cNvCxnSpPr>
          <p:nvPr/>
        </p:nvCxnSpPr>
        <p:spPr>
          <a:xfrm flipV="1">
            <a:off x="7050457" y="3686055"/>
            <a:ext cx="1185005" cy="1601364"/>
          </a:xfrm>
          <a:prstGeom prst="curvedConnector2">
            <a:avLst/>
          </a:prstGeom>
          <a:ln w="889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29F7720-BC9B-43E4-9C45-BA145BA2ECF3}"/>
              </a:ext>
            </a:extLst>
          </p:cNvPr>
          <p:cNvSpPr txBox="1"/>
          <p:nvPr/>
        </p:nvSpPr>
        <p:spPr>
          <a:xfrm>
            <a:off x="7642959" y="4848345"/>
            <a:ext cx="1893195" cy="400110"/>
          </a:xfrm>
          <a:prstGeom prst="rect">
            <a:avLst/>
          </a:prstGeom>
          <a:noFill/>
          <a:ln>
            <a:noFill/>
          </a:ln>
        </p:spPr>
        <p:txBody>
          <a:bodyPr wrap="square" rtlCol="0">
            <a:spAutoFit/>
          </a:bodyPr>
          <a:lstStyle/>
          <a:p>
            <a:pPr algn="ctr"/>
            <a:r>
              <a:rPr lang="en-US" sz="2000" b="1" dirty="0">
                <a:solidFill>
                  <a:srgbClr val="0070C0"/>
                </a:solidFill>
                <a:effectLst>
                  <a:outerShdw blurRad="38100" dist="38100" dir="2700000" algn="tl">
                    <a:srgbClr val="000000">
                      <a:alpha val="43137"/>
                    </a:srgbClr>
                  </a:outerShdw>
                </a:effectLst>
                <a:latin typeface="Lato" panose="020F0502020204030203" pitchFamily="34" charset="0"/>
              </a:rPr>
              <a:t>Observation</a:t>
            </a:r>
          </a:p>
        </p:txBody>
      </p:sp>
      <p:sp>
        <p:nvSpPr>
          <p:cNvPr id="28" name="TextBox 27">
            <a:extLst>
              <a:ext uri="{FF2B5EF4-FFF2-40B4-BE49-F238E27FC236}">
                <a16:creationId xmlns:a16="http://schemas.microsoft.com/office/drawing/2014/main" id="{E16EE984-56E4-46AB-9DC4-941E847B06CA}"/>
              </a:ext>
            </a:extLst>
          </p:cNvPr>
          <p:cNvSpPr txBox="1"/>
          <p:nvPr/>
        </p:nvSpPr>
        <p:spPr>
          <a:xfrm>
            <a:off x="5559876" y="2956321"/>
            <a:ext cx="1532586" cy="400110"/>
          </a:xfrm>
          <a:prstGeom prst="rect">
            <a:avLst/>
          </a:prstGeom>
          <a:noFill/>
        </p:spPr>
        <p:txBody>
          <a:bodyPr wrap="square" rtlCol="0">
            <a:spAutoFit/>
          </a:bodyPr>
          <a:lstStyle/>
          <a:p>
            <a:pPr algn="ctr"/>
            <a:r>
              <a:rPr lang="en-US" sz="2000" b="1" dirty="0">
                <a:effectLst>
                  <a:outerShdw blurRad="38100" dist="38100" dir="2700000" algn="tl">
                    <a:srgbClr val="000000">
                      <a:alpha val="43137"/>
                    </a:srgbClr>
                  </a:outerShdw>
                </a:effectLst>
                <a:latin typeface="Lato" panose="020F0502020204030203" pitchFamily="34" charset="0"/>
              </a:rPr>
              <a:t>Inference?</a:t>
            </a:r>
          </a:p>
        </p:txBody>
      </p:sp>
    </p:spTree>
    <p:extLst>
      <p:ext uri="{BB962C8B-B14F-4D97-AF65-F5344CB8AC3E}">
        <p14:creationId xmlns:p14="http://schemas.microsoft.com/office/powerpoint/2010/main" val="2112259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69C05-E7D6-4596-9D92-75BE32F9B2F3}"/>
              </a:ext>
            </a:extLst>
          </p:cNvPr>
          <p:cNvSpPr>
            <a:spLocks noGrp="1"/>
          </p:cNvSpPr>
          <p:nvPr>
            <p:ph type="title"/>
          </p:nvPr>
        </p:nvSpPr>
        <p:spPr/>
        <p:txBody>
          <a:bodyPr/>
          <a:lstStyle/>
          <a:p>
            <a:r>
              <a:rPr lang="en-US" dirty="0">
                <a:latin typeface="Lato" panose="020F0502020204030203" pitchFamily="34" charset="0"/>
              </a:rPr>
              <a:t>Why Do We Care?</a:t>
            </a:r>
          </a:p>
        </p:txBody>
      </p:sp>
      <p:sp>
        <p:nvSpPr>
          <p:cNvPr id="3" name="Content Placeholder 2">
            <a:extLst>
              <a:ext uri="{FF2B5EF4-FFF2-40B4-BE49-F238E27FC236}">
                <a16:creationId xmlns:a16="http://schemas.microsoft.com/office/drawing/2014/main" id="{EBCACE85-0B0B-40C4-A772-F31AED2AAD07}"/>
              </a:ext>
            </a:extLst>
          </p:cNvPr>
          <p:cNvSpPr>
            <a:spLocks noGrp="1"/>
          </p:cNvSpPr>
          <p:nvPr>
            <p:ph idx="1"/>
          </p:nvPr>
        </p:nvSpPr>
        <p:spPr>
          <a:xfrm>
            <a:off x="838201" y="1825625"/>
            <a:ext cx="5257800" cy="4351338"/>
          </a:xfrm>
        </p:spPr>
        <p:txBody>
          <a:bodyPr>
            <a:normAutofit/>
          </a:bodyPr>
          <a:lstStyle/>
          <a:p>
            <a:pPr marL="342900" indent="-342900">
              <a:buFont typeface="Arial" panose="020B0604020202020204" pitchFamily="34" charset="0"/>
              <a:buChar char="•"/>
            </a:pPr>
            <a:r>
              <a:rPr lang="en-US" sz="3200" b="1" u="sng" dirty="0">
                <a:latin typeface="Lato" panose="020F0502020204030203" pitchFamily="34" charset="0"/>
              </a:rPr>
              <a:t>Violation of IID assumption</a:t>
            </a:r>
          </a:p>
          <a:p>
            <a:pPr marL="342900" indent="-342900">
              <a:buFont typeface="Arial" panose="020B0604020202020204" pitchFamily="34" charset="0"/>
              <a:buChar char="•"/>
            </a:pPr>
            <a:r>
              <a:rPr lang="en-US" sz="3200" dirty="0">
                <a:latin typeface="Lato" panose="020F0502020204030203" pitchFamily="34" charset="0"/>
              </a:rPr>
              <a:t>Trends</a:t>
            </a:r>
          </a:p>
          <a:p>
            <a:pPr marL="342900" indent="-342900">
              <a:buFont typeface="Arial" panose="020B0604020202020204" pitchFamily="34" charset="0"/>
              <a:buChar char="•"/>
            </a:pPr>
            <a:r>
              <a:rPr lang="en-US" sz="3200" dirty="0">
                <a:latin typeface="Lato" panose="020F0502020204030203" pitchFamily="34" charset="0"/>
              </a:rPr>
              <a:t>Regionalization</a:t>
            </a:r>
          </a:p>
          <a:p>
            <a:pPr marL="342900" indent="-342900">
              <a:buFont typeface="Arial" panose="020B0604020202020204" pitchFamily="34" charset="0"/>
              <a:buChar char="•"/>
            </a:pPr>
            <a:r>
              <a:rPr lang="en-US" sz="3200" dirty="0">
                <a:latin typeface="Lato" panose="020F0502020204030203" pitchFamily="34" charset="0"/>
              </a:rPr>
              <a:t>Prediction of rare events</a:t>
            </a:r>
          </a:p>
          <a:p>
            <a:pPr marL="342900" indent="-342900">
              <a:buFont typeface="Arial" panose="020B0604020202020204" pitchFamily="34" charset="0"/>
              <a:buChar char="•"/>
            </a:pPr>
            <a:r>
              <a:rPr lang="en-US" sz="3200" u="sng" dirty="0">
                <a:latin typeface="Lato" panose="020F0502020204030203" pitchFamily="34" charset="0"/>
              </a:rPr>
              <a:t>Better modeling improves investment decisions!</a:t>
            </a:r>
          </a:p>
        </p:txBody>
      </p:sp>
      <p:sp>
        <p:nvSpPr>
          <p:cNvPr id="7" name="Slide Number Placeholder 6">
            <a:extLst>
              <a:ext uri="{FF2B5EF4-FFF2-40B4-BE49-F238E27FC236}">
                <a16:creationId xmlns:a16="http://schemas.microsoft.com/office/drawing/2014/main" id="{F46DB5F7-25C8-5299-9876-78D05780BF26}"/>
              </a:ext>
            </a:extLst>
          </p:cNvPr>
          <p:cNvSpPr>
            <a:spLocks noGrp="1"/>
          </p:cNvSpPr>
          <p:nvPr>
            <p:ph type="sldNum" sz="quarter" idx="12"/>
          </p:nvPr>
        </p:nvSpPr>
        <p:spPr/>
        <p:txBody>
          <a:bodyPr/>
          <a:lstStyle/>
          <a:p>
            <a:fld id="{1A25DC94-9FD1-4F7F-AECB-35AEC6132DBE}" type="slidenum">
              <a:rPr lang="en-US" smtClean="0"/>
              <a:t>14</a:t>
            </a:fld>
            <a:endParaRPr lang="en-US"/>
          </a:p>
        </p:txBody>
      </p:sp>
      <p:pic>
        <p:nvPicPr>
          <p:cNvPr id="4" name="Picture 3">
            <a:extLst>
              <a:ext uri="{FF2B5EF4-FFF2-40B4-BE49-F238E27FC236}">
                <a16:creationId xmlns:a16="http://schemas.microsoft.com/office/drawing/2014/main" id="{4118F949-AF1A-1C0D-0B9F-44B6952BC2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9572" y="237909"/>
            <a:ext cx="5777424" cy="4200669"/>
          </a:xfrm>
          <a:prstGeom prst="rect">
            <a:avLst/>
          </a:prstGeom>
          <a:ln>
            <a:solidFill>
              <a:schemeClr val="tx1"/>
            </a:solidFill>
          </a:ln>
        </p:spPr>
      </p:pic>
      <p:pic>
        <p:nvPicPr>
          <p:cNvPr id="6" name="Picture 5">
            <a:extLst>
              <a:ext uri="{FF2B5EF4-FFF2-40B4-BE49-F238E27FC236}">
                <a16:creationId xmlns:a16="http://schemas.microsoft.com/office/drawing/2014/main" id="{EA7338A8-50B3-12EE-AC0D-57771F670A97}"/>
              </a:ext>
            </a:extLst>
          </p:cNvPr>
          <p:cNvPicPr>
            <a:picLocks noChangeAspect="1"/>
          </p:cNvPicPr>
          <p:nvPr/>
        </p:nvPicPr>
        <p:blipFill>
          <a:blip r:embed="rId4"/>
          <a:stretch>
            <a:fillRect/>
          </a:stretch>
        </p:blipFill>
        <p:spPr>
          <a:xfrm>
            <a:off x="6586551" y="4577864"/>
            <a:ext cx="4943466" cy="1778486"/>
          </a:xfrm>
          <a:prstGeom prst="rect">
            <a:avLst/>
          </a:prstGeom>
          <a:ln>
            <a:solidFill>
              <a:schemeClr val="tx1"/>
            </a:solidFill>
          </a:ln>
        </p:spPr>
      </p:pic>
      <p:sp>
        <p:nvSpPr>
          <p:cNvPr id="8" name="TextBox 7">
            <a:extLst>
              <a:ext uri="{FF2B5EF4-FFF2-40B4-BE49-F238E27FC236}">
                <a16:creationId xmlns:a16="http://schemas.microsoft.com/office/drawing/2014/main" id="{1B208EAE-E6B2-03ED-E0D0-799CCCEF02DF}"/>
              </a:ext>
            </a:extLst>
          </p:cNvPr>
          <p:cNvSpPr txBox="1"/>
          <p:nvPr/>
        </p:nvSpPr>
        <p:spPr>
          <a:xfrm>
            <a:off x="11323871" y="735518"/>
            <a:ext cx="412292" cy="584775"/>
          </a:xfrm>
          <a:prstGeom prst="rect">
            <a:avLst/>
          </a:prstGeom>
          <a:noFill/>
        </p:spPr>
        <p:txBody>
          <a:bodyPr wrap="none" rtlCol="0">
            <a:spAutoFit/>
          </a:bodyPr>
          <a:lstStyle/>
          <a:p>
            <a:r>
              <a:rPr lang="en-US" sz="3200" dirty="0"/>
              <a:t>?</a:t>
            </a:r>
          </a:p>
        </p:txBody>
      </p:sp>
    </p:spTree>
    <p:extLst>
      <p:ext uri="{BB962C8B-B14F-4D97-AF65-F5344CB8AC3E}">
        <p14:creationId xmlns:p14="http://schemas.microsoft.com/office/powerpoint/2010/main" val="2184721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What are mixed populations?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288900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Mixed Populations</a:t>
            </a:r>
          </a:p>
        </p:txBody>
      </p:sp>
      <p:sp>
        <p:nvSpPr>
          <p:cNvPr id="3" name="Content Placeholder 2"/>
          <p:cNvSpPr>
            <a:spLocks noGrp="1"/>
          </p:cNvSpPr>
          <p:nvPr>
            <p:ph idx="1"/>
          </p:nvPr>
        </p:nvSpPr>
        <p:spPr/>
        <p:txBody>
          <a:bodyPr/>
          <a:lstStyle/>
          <a:p>
            <a:r>
              <a:rPr lang="en-US" dirty="0"/>
              <a:t>Some locations unfortunate (or lucky?) enough to have multiple causes for flooding</a:t>
            </a:r>
          </a:p>
          <a:p>
            <a:pPr lvl="1"/>
            <a:r>
              <a:rPr lang="en-US" dirty="0"/>
              <a:t>Makes the hydrology interesting!</a:t>
            </a:r>
          </a:p>
          <a:p>
            <a:r>
              <a:rPr lang="en-US" dirty="0"/>
              <a:t>What causes mixed populations?</a:t>
            </a:r>
          </a:p>
          <a:p>
            <a:pPr lvl="1"/>
            <a:r>
              <a:rPr lang="en-US" b="1" dirty="0"/>
              <a:t>Meteorology</a:t>
            </a:r>
          </a:p>
          <a:p>
            <a:pPr lvl="1"/>
            <a:r>
              <a:rPr lang="en-US" b="1" dirty="0"/>
              <a:t>Watershed Processes</a:t>
            </a:r>
          </a:p>
          <a:p>
            <a:pPr lvl="1"/>
            <a:r>
              <a:rPr lang="en-US" b="1" dirty="0"/>
              <a:t>Disturbance</a:t>
            </a:r>
          </a:p>
          <a:p>
            <a:pPr lvl="1"/>
            <a:endParaRPr lang="en-US" dirty="0"/>
          </a:p>
        </p:txBody>
      </p:sp>
    </p:spTree>
    <p:extLst>
      <p:ext uri="{BB962C8B-B14F-4D97-AF65-F5344CB8AC3E}">
        <p14:creationId xmlns:p14="http://schemas.microsoft.com/office/powerpoint/2010/main" val="3855582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F56F3-E409-4279-AF2D-B271C23913BA}"/>
              </a:ext>
            </a:extLst>
          </p:cNvPr>
          <p:cNvSpPr>
            <a:spLocks noGrp="1"/>
          </p:cNvSpPr>
          <p:nvPr>
            <p:ph type="title"/>
          </p:nvPr>
        </p:nvSpPr>
        <p:spPr/>
        <p:txBody>
          <a:bodyPr/>
          <a:lstStyle/>
          <a:p>
            <a:r>
              <a:rPr lang="en-US" dirty="0"/>
              <a:t>Some Warnings</a:t>
            </a:r>
          </a:p>
        </p:txBody>
      </p:sp>
      <p:sp>
        <p:nvSpPr>
          <p:cNvPr id="12" name="Content Placeholder 2">
            <a:extLst>
              <a:ext uri="{FF2B5EF4-FFF2-40B4-BE49-F238E27FC236}">
                <a16:creationId xmlns:a16="http://schemas.microsoft.com/office/drawing/2014/main" id="{C470E999-D594-D446-01A0-726FDB889DA1}"/>
              </a:ext>
            </a:extLst>
          </p:cNvPr>
          <p:cNvSpPr>
            <a:spLocks noGrp="1"/>
          </p:cNvSpPr>
          <p:nvPr>
            <p:ph idx="1"/>
          </p:nvPr>
        </p:nvSpPr>
        <p:spPr>
          <a:xfrm>
            <a:off x="838200" y="1825625"/>
            <a:ext cx="5257800" cy="2816929"/>
          </a:xfrm>
        </p:spPr>
        <p:txBody>
          <a:bodyPr/>
          <a:lstStyle/>
          <a:p>
            <a:r>
              <a:rPr lang="en-US" dirty="0"/>
              <a:t>Day of year/season is a consequence, not a driver!</a:t>
            </a:r>
          </a:p>
          <a:p>
            <a:r>
              <a:rPr lang="en-US" dirty="0"/>
              <a:t>Regional skew is almost always developed from mixed flood series</a:t>
            </a:r>
          </a:p>
        </p:txBody>
      </p:sp>
      <p:pic>
        <p:nvPicPr>
          <p:cNvPr id="9" name="Picture 8" descr="A picture containing text, person, indoor&#10;&#10;Description automatically generated">
            <a:extLst>
              <a:ext uri="{FF2B5EF4-FFF2-40B4-BE49-F238E27FC236}">
                <a16:creationId xmlns:a16="http://schemas.microsoft.com/office/drawing/2014/main" id="{2B85DB50-A3FD-3143-0C78-E01410C82B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6127" y="322332"/>
            <a:ext cx="4969536" cy="2911757"/>
          </a:xfrm>
          <a:prstGeom prst="rect">
            <a:avLst/>
          </a:prstGeom>
        </p:spPr>
      </p:pic>
      <p:pic>
        <p:nvPicPr>
          <p:cNvPr id="1028" name="Picture 4" descr="Groundhog's Day Climate &amp; History">
            <a:extLst>
              <a:ext uri="{FF2B5EF4-FFF2-40B4-BE49-F238E27FC236}">
                <a16:creationId xmlns:a16="http://schemas.microsoft.com/office/drawing/2014/main" id="{69D01D59-8CB3-F1B6-CD74-3DD2AF3EC8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6749" y="3276882"/>
            <a:ext cx="4688292" cy="3468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066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F56F3-E409-4279-AF2D-B271C23913BA}"/>
              </a:ext>
            </a:extLst>
          </p:cNvPr>
          <p:cNvSpPr>
            <a:spLocks noGrp="1"/>
          </p:cNvSpPr>
          <p:nvPr>
            <p:ph type="title"/>
          </p:nvPr>
        </p:nvSpPr>
        <p:spPr/>
        <p:txBody>
          <a:bodyPr/>
          <a:lstStyle/>
          <a:p>
            <a:r>
              <a:rPr lang="en-US" dirty="0"/>
              <a:t>Some Warnings</a:t>
            </a:r>
          </a:p>
        </p:txBody>
      </p:sp>
      <p:pic>
        <p:nvPicPr>
          <p:cNvPr id="5" name="Picture 4">
            <a:extLst>
              <a:ext uri="{FF2B5EF4-FFF2-40B4-BE49-F238E27FC236}">
                <a16:creationId xmlns:a16="http://schemas.microsoft.com/office/drawing/2014/main" id="{E959F5C6-5E04-94C5-D182-A4AECEA6F07C}"/>
              </a:ext>
            </a:extLst>
          </p:cNvPr>
          <p:cNvPicPr>
            <a:picLocks noChangeAspect="1"/>
          </p:cNvPicPr>
          <p:nvPr/>
        </p:nvPicPr>
        <p:blipFill rotWithShape="1">
          <a:blip r:embed="rId3"/>
          <a:srcRect t="18339" b="24054"/>
          <a:stretch/>
        </p:blipFill>
        <p:spPr>
          <a:xfrm>
            <a:off x="3057905" y="1916735"/>
            <a:ext cx="6076190" cy="3330222"/>
          </a:xfrm>
          <a:prstGeom prst="rect">
            <a:avLst/>
          </a:prstGeom>
        </p:spPr>
      </p:pic>
      <p:cxnSp>
        <p:nvCxnSpPr>
          <p:cNvPr id="4" name="Straight Connector 3">
            <a:extLst>
              <a:ext uri="{FF2B5EF4-FFF2-40B4-BE49-F238E27FC236}">
                <a16:creationId xmlns:a16="http://schemas.microsoft.com/office/drawing/2014/main" id="{93D25FA6-5D8F-14E2-4CB8-C3ECA1A5BD78}"/>
              </a:ext>
            </a:extLst>
          </p:cNvPr>
          <p:cNvCxnSpPr/>
          <p:nvPr/>
        </p:nvCxnSpPr>
        <p:spPr>
          <a:xfrm>
            <a:off x="6742356" y="2663131"/>
            <a:ext cx="207264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614847D-C3DF-27FD-2678-445BE25EB282}"/>
              </a:ext>
            </a:extLst>
          </p:cNvPr>
          <p:cNvCxnSpPr>
            <a:cxnSpLocks/>
          </p:cNvCxnSpPr>
          <p:nvPr/>
        </p:nvCxnSpPr>
        <p:spPr>
          <a:xfrm>
            <a:off x="3153336" y="3006031"/>
            <a:ext cx="86868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C1CAE90-931C-55C9-78D5-CE3749469FA1}"/>
              </a:ext>
            </a:extLst>
          </p:cNvPr>
          <p:cNvSpPr txBox="1">
            <a:spLocks noChangeArrowheads="1"/>
          </p:cNvSpPr>
          <p:nvPr/>
        </p:nvSpPr>
        <p:spPr bwMode="auto">
          <a:xfrm>
            <a:off x="8460130" y="2030626"/>
            <a:ext cx="3830930" cy="954107"/>
          </a:xfrm>
          <a:prstGeom prst="rect">
            <a:avLst/>
          </a:prstGeom>
          <a:noFill/>
          <a:ln w="9525">
            <a:noFill/>
            <a:miter lim="800000"/>
            <a:headEnd/>
            <a:tailEnd/>
          </a:ln>
        </p:spPr>
        <p:txBody>
          <a:bodyPr wrap="square">
            <a:spAutoFit/>
          </a:bodyPr>
          <a:lstStyle/>
          <a:p>
            <a:pPr algn="ctr" eaLnBrk="1" hangingPunct="1">
              <a:defRPr/>
            </a:pPr>
            <a:r>
              <a:rPr lang="en-US" sz="2800" b="1" dirty="0">
                <a:solidFill>
                  <a:srgbClr val="FF0000"/>
                </a:solidFill>
                <a:latin typeface="Ink Free" panose="03080402000500000000" pitchFamily="66" charset="0"/>
              </a:rPr>
              <a:t>“Hydrologically reasonable”</a:t>
            </a:r>
          </a:p>
        </p:txBody>
      </p:sp>
      <p:sp>
        <p:nvSpPr>
          <p:cNvPr id="7" name="TextBox 6">
            <a:extLst>
              <a:ext uri="{FF2B5EF4-FFF2-40B4-BE49-F238E27FC236}">
                <a16:creationId xmlns:a16="http://schemas.microsoft.com/office/drawing/2014/main" id="{F09B9524-343F-2479-E48A-F1C4DA5DF82E}"/>
              </a:ext>
            </a:extLst>
          </p:cNvPr>
          <p:cNvSpPr txBox="1"/>
          <p:nvPr/>
        </p:nvSpPr>
        <p:spPr>
          <a:xfrm>
            <a:off x="2846754" y="5360848"/>
            <a:ext cx="7063154" cy="1384995"/>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lang="en-US" sz="2800" b="1" dirty="0">
                <a:solidFill>
                  <a:srgbClr val="FF0000"/>
                </a:solidFill>
                <a:latin typeface="Ink Free" panose="03080402000500000000" pitchFamily="66" charset="0"/>
              </a:rPr>
              <a:t>“</a:t>
            </a:r>
            <a:r>
              <a:rPr lang="en-US" sz="2800" b="1" i="0" u="none" strike="noStrike" baseline="0" dirty="0">
                <a:solidFill>
                  <a:srgbClr val="FF0000"/>
                </a:solidFill>
                <a:latin typeface="Ink Free" panose="03080402000500000000" pitchFamily="66" charset="0"/>
              </a:rPr>
              <a:t>Flooding in some watersheds is caused by different types of meteorological events associated with distinct physical processes.”</a:t>
            </a:r>
          </a:p>
        </p:txBody>
      </p:sp>
    </p:spTree>
    <p:extLst>
      <p:ext uri="{BB962C8B-B14F-4D97-AF65-F5344CB8AC3E}">
        <p14:creationId xmlns:p14="http://schemas.microsoft.com/office/powerpoint/2010/main" val="1780686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Watershed Processes</a:t>
            </a:r>
          </a:p>
        </p:txBody>
      </p:sp>
      <p:sp>
        <p:nvSpPr>
          <p:cNvPr id="3" name="Content Placeholder 2"/>
          <p:cNvSpPr>
            <a:spLocks noGrp="1"/>
          </p:cNvSpPr>
          <p:nvPr>
            <p:ph idx="1"/>
          </p:nvPr>
        </p:nvSpPr>
        <p:spPr>
          <a:xfrm>
            <a:off x="838200" y="1757045"/>
            <a:ext cx="5822244" cy="4351338"/>
          </a:xfrm>
        </p:spPr>
        <p:txBody>
          <a:bodyPr/>
          <a:lstStyle/>
          <a:p>
            <a:r>
              <a:rPr lang="en-US" dirty="0"/>
              <a:t>Snowmelt</a:t>
            </a:r>
          </a:p>
          <a:p>
            <a:r>
              <a:rPr lang="en-US" dirty="0"/>
              <a:t>Rain-on-snow</a:t>
            </a:r>
          </a:p>
          <a:p>
            <a:r>
              <a:rPr lang="en-US" dirty="0"/>
              <a:t>Saturation-excess runoff</a:t>
            </a:r>
          </a:p>
          <a:p>
            <a:pPr lvl="1"/>
            <a:r>
              <a:rPr lang="en-US" dirty="0"/>
              <a:t>Antecedent soil moisture</a:t>
            </a:r>
          </a:p>
          <a:p>
            <a:pPr lvl="1"/>
            <a:r>
              <a:rPr lang="en-US" dirty="0"/>
              <a:t>Frozen ground</a:t>
            </a:r>
          </a:p>
          <a:p>
            <a:r>
              <a:rPr lang="en-US" dirty="0"/>
              <a:t>Ice jams</a:t>
            </a:r>
          </a:p>
        </p:txBody>
      </p:sp>
      <p:pic>
        <p:nvPicPr>
          <p:cNvPr id="3076" name="Picture 4" descr="No photo description available.">
            <a:extLst>
              <a:ext uri="{FF2B5EF4-FFF2-40B4-BE49-F238E27FC236}">
                <a16:creationId xmlns:a16="http://schemas.microsoft.com/office/drawing/2014/main" id="{66E07BD0-E8B3-CE81-82CF-79B5D2D3B8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3320" y="309292"/>
            <a:ext cx="3984943" cy="276279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8B52482-2CC1-8C1F-B89C-E7533C3799CC}"/>
              </a:ext>
            </a:extLst>
          </p:cNvPr>
          <p:cNvPicPr>
            <a:picLocks noChangeAspect="1"/>
          </p:cNvPicPr>
          <p:nvPr/>
        </p:nvPicPr>
        <p:blipFill>
          <a:blip r:embed="rId4"/>
          <a:stretch>
            <a:fillRect/>
          </a:stretch>
        </p:blipFill>
        <p:spPr>
          <a:xfrm>
            <a:off x="6172132" y="3209397"/>
            <a:ext cx="4352521" cy="3339311"/>
          </a:xfrm>
          <a:prstGeom prst="rect">
            <a:avLst/>
          </a:prstGeom>
          <a:effectLst>
            <a:outerShdw blurRad="50800" dist="38100" dir="2700000" algn="tl" rotWithShape="0">
              <a:prstClr val="black">
                <a:alpha val="40000"/>
              </a:prstClr>
            </a:outerShdw>
          </a:effectLst>
        </p:spPr>
      </p:pic>
      <p:sp>
        <p:nvSpPr>
          <p:cNvPr id="5" name="Speech Bubble: Rectangle with Corners Rounded 4">
            <a:extLst>
              <a:ext uri="{FF2B5EF4-FFF2-40B4-BE49-F238E27FC236}">
                <a16:creationId xmlns:a16="http://schemas.microsoft.com/office/drawing/2014/main" id="{EFDC42EB-B954-1E5C-CA2F-193E99A3AC46}"/>
              </a:ext>
            </a:extLst>
          </p:cNvPr>
          <p:cNvSpPr/>
          <p:nvPr/>
        </p:nvSpPr>
        <p:spPr>
          <a:xfrm>
            <a:off x="8976360" y="777240"/>
            <a:ext cx="541020" cy="283845"/>
          </a:xfrm>
          <a:prstGeom prst="wedgeRoundRectCallout">
            <a:avLst>
              <a:gd name="adj1" fmla="val -45833"/>
              <a:gd name="adj2" fmla="val 70545"/>
              <a:gd name="adj3" fmla="val 16667"/>
            </a:avLst>
          </a:prstGeom>
          <a:solidFill>
            <a:srgbClr val="FFFF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HELP</a:t>
            </a:r>
          </a:p>
        </p:txBody>
      </p:sp>
      <p:sp>
        <p:nvSpPr>
          <p:cNvPr id="6" name="TextBox 5">
            <a:extLst>
              <a:ext uri="{FF2B5EF4-FFF2-40B4-BE49-F238E27FC236}">
                <a16:creationId xmlns:a16="http://schemas.microsoft.com/office/drawing/2014/main" id="{77F1D5DF-8720-2D11-6D6A-8588F9FCEBC6}"/>
              </a:ext>
            </a:extLst>
          </p:cNvPr>
          <p:cNvSpPr txBox="1"/>
          <p:nvPr/>
        </p:nvSpPr>
        <p:spPr>
          <a:xfrm>
            <a:off x="9182346" y="6518863"/>
            <a:ext cx="1487908" cy="369332"/>
          </a:xfrm>
          <a:prstGeom prst="rect">
            <a:avLst/>
          </a:prstGeom>
          <a:noFill/>
        </p:spPr>
        <p:txBody>
          <a:bodyPr wrap="none" rtlCol="0">
            <a:spAutoFit/>
          </a:bodyPr>
          <a:lstStyle/>
          <a:p>
            <a:r>
              <a:rPr lang="en-US" dirty="0">
                <a:latin typeface="Lato" panose="020F0502020204030203" pitchFamily="34" charset="0"/>
              </a:rPr>
              <a:t>Cahill (2023)</a:t>
            </a:r>
          </a:p>
        </p:txBody>
      </p:sp>
    </p:spTree>
    <p:extLst>
      <p:ext uri="{BB962C8B-B14F-4D97-AF65-F5344CB8AC3E}">
        <p14:creationId xmlns:p14="http://schemas.microsoft.com/office/powerpoint/2010/main" val="2358055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838200" y="1597025"/>
            <a:ext cx="10515600" cy="4351338"/>
          </a:xfrm>
        </p:spPr>
        <p:txBody>
          <a:bodyPr/>
          <a:lstStyle/>
          <a:p>
            <a:pPr marL="514350" indent="-514350">
              <a:buFont typeface="+mj-lt"/>
              <a:buAutoNum type="arabicPeriod"/>
            </a:pPr>
            <a:r>
              <a:rPr lang="en-US" b="1" dirty="0"/>
              <a:t>Why</a:t>
            </a:r>
            <a:r>
              <a:rPr lang="en-US" dirty="0"/>
              <a:t> mixed populations? </a:t>
            </a:r>
          </a:p>
          <a:p>
            <a:pPr marL="514350" indent="-514350">
              <a:buFont typeface="+mj-lt"/>
              <a:buAutoNum type="arabicPeriod"/>
            </a:pPr>
            <a:r>
              <a:rPr lang="en-US" b="1" dirty="0"/>
              <a:t>What</a:t>
            </a:r>
            <a:r>
              <a:rPr lang="en-US" dirty="0"/>
              <a:t> are mixed populations?</a:t>
            </a:r>
          </a:p>
          <a:p>
            <a:pPr marL="514350" indent="-514350">
              <a:buFont typeface="+mj-lt"/>
              <a:buAutoNum type="arabicPeriod"/>
            </a:pPr>
            <a:r>
              <a:rPr lang="en-US" b="1" dirty="0"/>
              <a:t>How</a:t>
            </a:r>
            <a:r>
              <a:rPr lang="en-US" dirty="0"/>
              <a:t> do we model mixed populations?</a:t>
            </a:r>
          </a:p>
          <a:p>
            <a:pPr marL="514350" indent="-514350">
              <a:buFont typeface="+mj-lt"/>
              <a:buAutoNum type="arabicPeriod"/>
            </a:pPr>
            <a:r>
              <a:rPr lang="en-US" b="1" dirty="0"/>
              <a:t>Challenges</a:t>
            </a:r>
          </a:p>
          <a:p>
            <a:pPr marL="514350" indent="-514350">
              <a:buFont typeface="+mj-lt"/>
              <a:buAutoNum type="arabicPeriod"/>
            </a:pPr>
            <a:r>
              <a:rPr lang="en-US" b="1" dirty="0"/>
              <a:t>Who </a:t>
            </a:r>
            <a:r>
              <a:rPr lang="en-US" dirty="0"/>
              <a:t>is working on mixed populations?</a:t>
            </a:r>
          </a:p>
          <a:p>
            <a:pPr marL="0" indent="0">
              <a:buNone/>
            </a:pPr>
            <a:endParaRPr lang="en-US" sz="1400" dirty="0"/>
          </a:p>
          <a:p>
            <a:pPr marL="0" indent="0">
              <a:buNone/>
            </a:pPr>
            <a:r>
              <a:rPr lang="en-US" b="1" dirty="0">
                <a:solidFill>
                  <a:srgbClr val="C00000"/>
                </a:solidFill>
              </a:rPr>
              <a:t>Goal: Take steps toward “homogenizing” flood series and frequency analyses</a:t>
            </a:r>
          </a:p>
          <a:p>
            <a:pPr marL="0" indent="0">
              <a:buNone/>
            </a:pPr>
            <a:endParaRPr lang="en-US" dirty="0"/>
          </a:p>
        </p:txBody>
      </p:sp>
    </p:spTree>
    <p:extLst>
      <p:ext uri="{BB962C8B-B14F-4D97-AF65-F5344CB8AC3E}">
        <p14:creationId xmlns:p14="http://schemas.microsoft.com/office/powerpoint/2010/main" val="2523319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Meteorological Scale</a:t>
            </a:r>
          </a:p>
        </p:txBody>
      </p:sp>
      <p:pic>
        <p:nvPicPr>
          <p:cNvPr id="4" name="Content Placeholder 3"/>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32781" y="1196994"/>
            <a:ext cx="7772400" cy="4996543"/>
          </a:xfrm>
        </p:spPr>
      </p:pic>
      <p:sp>
        <p:nvSpPr>
          <p:cNvPr id="3" name="TextBox 2">
            <a:extLst>
              <a:ext uri="{FF2B5EF4-FFF2-40B4-BE49-F238E27FC236}">
                <a16:creationId xmlns:a16="http://schemas.microsoft.com/office/drawing/2014/main" id="{221E7FE4-CDD2-41D0-984D-503224F54320}"/>
              </a:ext>
            </a:extLst>
          </p:cNvPr>
          <p:cNvSpPr txBox="1"/>
          <p:nvPr/>
        </p:nvSpPr>
        <p:spPr>
          <a:xfrm>
            <a:off x="-281354" y="1690688"/>
            <a:ext cx="7424616" cy="3970318"/>
          </a:xfrm>
          <a:prstGeom prst="rect">
            <a:avLst/>
          </a:prstGeom>
          <a:noFill/>
        </p:spPr>
        <p:txBody>
          <a:bodyPr wrap="square" rtlCol="0">
            <a:spAutoFit/>
          </a:bodyPr>
          <a:lstStyle/>
          <a:p>
            <a:pPr marL="1371600" lvl="2" indent="-457200">
              <a:buFont typeface="Arial" panose="020B0604020202020204" pitchFamily="34" charset="0"/>
              <a:buChar char="•"/>
            </a:pPr>
            <a:r>
              <a:rPr lang="en-US" sz="2800" dirty="0">
                <a:effectLst/>
                <a:latin typeface="Lato" panose="020F0502020204030203" pitchFamily="34" charset="0"/>
              </a:rPr>
              <a:t>Climatic cycles </a:t>
            </a:r>
          </a:p>
          <a:p>
            <a:pPr marL="1371600" lvl="2" indent="-457200">
              <a:buFont typeface="Arial" panose="020B0604020202020204" pitchFamily="34" charset="0"/>
              <a:buChar char="•"/>
            </a:pPr>
            <a:r>
              <a:rPr lang="en-US" sz="2800" dirty="0">
                <a:latin typeface="Lato" panose="020F0502020204030203" pitchFamily="34" charset="0"/>
              </a:rPr>
              <a:t>Synoptic scale</a:t>
            </a:r>
          </a:p>
          <a:p>
            <a:pPr marL="1828800" lvl="3" indent="-457200">
              <a:buFont typeface="Arial" panose="020B0604020202020204" pitchFamily="34" charset="0"/>
              <a:buChar char="•"/>
            </a:pPr>
            <a:r>
              <a:rPr lang="en-US" sz="2800" dirty="0">
                <a:latin typeface="Lato" panose="020F0502020204030203" pitchFamily="34" charset="0"/>
              </a:rPr>
              <a:t>Tropical cyclones</a:t>
            </a:r>
          </a:p>
          <a:p>
            <a:pPr marL="1828800" lvl="3" indent="-457200">
              <a:buFont typeface="Arial" panose="020B0604020202020204" pitchFamily="34" charset="0"/>
              <a:buChar char="•"/>
            </a:pPr>
            <a:r>
              <a:rPr lang="en-US" sz="2800" dirty="0">
                <a:latin typeface="Lato" panose="020F0502020204030203" pitchFamily="34" charset="0"/>
              </a:rPr>
              <a:t>Mid-latitude cyclones</a:t>
            </a:r>
          </a:p>
          <a:p>
            <a:pPr marL="1371600" lvl="2" indent="-457200">
              <a:buFont typeface="Arial" panose="020B0604020202020204" pitchFamily="34" charset="0"/>
              <a:buChar char="•"/>
            </a:pPr>
            <a:r>
              <a:rPr lang="en-US" sz="2800">
                <a:latin typeface="Lato" panose="020F0502020204030203" pitchFamily="34" charset="0"/>
              </a:rPr>
              <a:t>Mesoscale</a:t>
            </a:r>
            <a:endParaRPr lang="en-US" sz="2800" dirty="0">
              <a:latin typeface="Lato" panose="020F0502020204030203" pitchFamily="34" charset="0"/>
            </a:endParaRPr>
          </a:p>
          <a:p>
            <a:pPr marL="1828800" lvl="3" indent="-457200">
              <a:buFont typeface="Arial" panose="020B0604020202020204" pitchFamily="34" charset="0"/>
              <a:buChar char="•"/>
            </a:pPr>
            <a:r>
              <a:rPr lang="en-US" sz="2800" dirty="0">
                <a:latin typeface="Lato" panose="020F0502020204030203" pitchFamily="34" charset="0"/>
              </a:rPr>
              <a:t>Squalls</a:t>
            </a:r>
          </a:p>
          <a:p>
            <a:pPr marL="1828800" lvl="3" indent="-457200">
              <a:buFont typeface="Arial" panose="020B0604020202020204" pitchFamily="34" charset="0"/>
              <a:buChar char="•"/>
            </a:pPr>
            <a:r>
              <a:rPr lang="en-US" sz="2800" dirty="0">
                <a:latin typeface="Lato" panose="020F0502020204030203" pitchFamily="34" charset="0"/>
              </a:rPr>
              <a:t>Mesoscale convective systems)</a:t>
            </a:r>
          </a:p>
          <a:p>
            <a:pPr marL="1371600" lvl="2" indent="-457200">
              <a:buFont typeface="Arial" panose="020B0604020202020204" pitchFamily="34" charset="0"/>
              <a:buChar char="•"/>
            </a:pPr>
            <a:r>
              <a:rPr lang="en-US" sz="2800" dirty="0">
                <a:latin typeface="Lato" panose="020F0502020204030203" pitchFamily="34" charset="0"/>
              </a:rPr>
              <a:t>Local scale </a:t>
            </a:r>
          </a:p>
          <a:p>
            <a:pPr marL="1828800" lvl="3" indent="-457200">
              <a:buFont typeface="Arial" panose="020B0604020202020204" pitchFamily="34" charset="0"/>
              <a:buChar char="•"/>
            </a:pPr>
            <a:r>
              <a:rPr lang="en-US" sz="2800" dirty="0">
                <a:latin typeface="Lato" panose="020F0502020204030203" pitchFamily="34" charset="0"/>
              </a:rPr>
              <a:t>Thunderstorm</a:t>
            </a:r>
          </a:p>
        </p:txBody>
      </p:sp>
    </p:spTree>
    <p:extLst>
      <p:ext uri="{BB962C8B-B14F-4D97-AF65-F5344CB8AC3E}">
        <p14:creationId xmlns:p14="http://schemas.microsoft.com/office/powerpoint/2010/main" val="1968929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
            <a:ext cx="7886700" cy="1325563"/>
          </a:xfrm>
        </p:spPr>
        <p:txBody>
          <a:bodyPr/>
          <a:lstStyle/>
          <a:p>
            <a:r>
              <a:rPr lang="en-US" dirty="0"/>
              <a:t>Moisture Source</a:t>
            </a:r>
          </a:p>
        </p:txBody>
      </p:sp>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46500" t="60864" r="11000" b="3333"/>
          <a:stretch/>
        </p:blipFill>
        <p:spPr>
          <a:xfrm>
            <a:off x="5729326" y="1602397"/>
            <a:ext cx="5782052" cy="3653206"/>
          </a:xfrm>
        </p:spPr>
      </p:pic>
      <p:sp>
        <p:nvSpPr>
          <p:cNvPr id="3" name="TextBox 2">
            <a:extLst>
              <a:ext uri="{FF2B5EF4-FFF2-40B4-BE49-F238E27FC236}">
                <a16:creationId xmlns:a16="http://schemas.microsoft.com/office/drawing/2014/main" id="{966F3471-A171-926F-7F2F-E6EC1A4B3F13}"/>
              </a:ext>
            </a:extLst>
          </p:cNvPr>
          <p:cNvSpPr txBox="1"/>
          <p:nvPr/>
        </p:nvSpPr>
        <p:spPr>
          <a:xfrm>
            <a:off x="7772128" y="1241201"/>
            <a:ext cx="1809323" cy="307777"/>
          </a:xfrm>
          <a:prstGeom prst="rect">
            <a:avLst/>
          </a:prstGeom>
          <a:solidFill>
            <a:schemeClr val="bg1"/>
          </a:solidFill>
          <a:ln>
            <a:solidFill>
              <a:schemeClr val="tx1"/>
            </a:solidFill>
          </a:ln>
        </p:spPr>
        <p:txBody>
          <a:bodyPr wrap="square" rtlCol="0">
            <a:spAutoFit/>
          </a:bodyPr>
          <a:lstStyle/>
          <a:p>
            <a:pPr algn="ctr"/>
            <a:r>
              <a:rPr lang="en-US" sz="1400" b="1" dirty="0">
                <a:latin typeface="Lato" panose="020B0604020202020204" pitchFamily="34" charset="0"/>
                <a:ea typeface="Lato" panose="020B0604020202020204" pitchFamily="34" charset="0"/>
                <a:cs typeface="Lato" panose="020B0604020202020204" pitchFamily="34" charset="0"/>
              </a:rPr>
              <a:t>Tropical cyclone</a:t>
            </a:r>
          </a:p>
        </p:txBody>
      </p:sp>
      <p:cxnSp>
        <p:nvCxnSpPr>
          <p:cNvPr id="6" name="Straight Arrow Connector 5">
            <a:extLst>
              <a:ext uri="{FF2B5EF4-FFF2-40B4-BE49-F238E27FC236}">
                <a16:creationId xmlns:a16="http://schemas.microsoft.com/office/drawing/2014/main" id="{FC92596B-4B92-376B-0B01-BD3860230D2F}"/>
              </a:ext>
            </a:extLst>
          </p:cNvPr>
          <p:cNvCxnSpPr>
            <a:cxnSpLocks/>
          </p:cNvCxnSpPr>
          <p:nvPr/>
        </p:nvCxnSpPr>
        <p:spPr>
          <a:xfrm flipH="1" flipV="1">
            <a:off x="7772128" y="4139699"/>
            <a:ext cx="292150" cy="1326038"/>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F658FF7-69AB-CFFE-F6E2-925CC6812878}"/>
              </a:ext>
            </a:extLst>
          </p:cNvPr>
          <p:cNvCxnSpPr>
            <a:cxnSpLocks/>
          </p:cNvCxnSpPr>
          <p:nvPr/>
        </p:nvCxnSpPr>
        <p:spPr>
          <a:xfrm flipH="1" flipV="1">
            <a:off x="8493535" y="2592839"/>
            <a:ext cx="292150" cy="1326038"/>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D55A036E-AB1F-9478-8BD8-428B369A071B}"/>
              </a:ext>
            </a:extLst>
          </p:cNvPr>
          <p:cNvPicPr>
            <a:picLocks noChangeAspect="1"/>
          </p:cNvPicPr>
          <p:nvPr/>
        </p:nvPicPr>
        <p:blipFill>
          <a:blip r:embed="rId4"/>
          <a:stretch>
            <a:fillRect/>
          </a:stretch>
        </p:blipFill>
        <p:spPr>
          <a:xfrm>
            <a:off x="570804" y="1462247"/>
            <a:ext cx="4690960" cy="3793356"/>
          </a:xfrm>
          <a:prstGeom prst="rect">
            <a:avLst/>
          </a:prstGeom>
        </p:spPr>
      </p:pic>
      <p:sp>
        <p:nvSpPr>
          <p:cNvPr id="13" name="TextBox 12">
            <a:extLst>
              <a:ext uri="{FF2B5EF4-FFF2-40B4-BE49-F238E27FC236}">
                <a16:creationId xmlns:a16="http://schemas.microsoft.com/office/drawing/2014/main" id="{2BD022F9-DB28-9D07-689D-A5E0A3FB90D4}"/>
              </a:ext>
            </a:extLst>
          </p:cNvPr>
          <p:cNvSpPr txBox="1"/>
          <p:nvPr/>
        </p:nvSpPr>
        <p:spPr>
          <a:xfrm>
            <a:off x="2054029" y="1241201"/>
            <a:ext cx="1837260" cy="307777"/>
          </a:xfrm>
          <a:prstGeom prst="rect">
            <a:avLst/>
          </a:prstGeom>
          <a:solidFill>
            <a:schemeClr val="bg1"/>
          </a:solidFill>
          <a:ln>
            <a:solidFill>
              <a:schemeClr val="tx1"/>
            </a:solidFill>
          </a:ln>
        </p:spPr>
        <p:txBody>
          <a:bodyPr wrap="square" rtlCol="0">
            <a:spAutoFit/>
          </a:bodyPr>
          <a:lstStyle/>
          <a:p>
            <a:pPr algn="ctr"/>
            <a:r>
              <a:rPr lang="en-US" sz="1400" b="1" dirty="0">
                <a:latin typeface="Lato" panose="020B0604020202020204" pitchFamily="34" charset="0"/>
                <a:ea typeface="Lato" panose="020B0604020202020204" pitchFamily="34" charset="0"/>
                <a:cs typeface="Lato" panose="020B0604020202020204" pitchFamily="34" charset="0"/>
              </a:rPr>
              <a:t>Atmospheric River</a:t>
            </a:r>
          </a:p>
        </p:txBody>
      </p:sp>
    </p:spTree>
    <p:extLst>
      <p:ext uri="{BB962C8B-B14F-4D97-AF65-F5344CB8AC3E}">
        <p14:creationId xmlns:p14="http://schemas.microsoft.com/office/powerpoint/2010/main" val="1457214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Climatic Cycles</a:t>
            </a:r>
          </a:p>
        </p:txBody>
      </p:sp>
      <p:pic>
        <p:nvPicPr>
          <p:cNvPr id="2052" name="Picture 4" descr="a graphic showing el nino weather pattern over nation">
            <a:extLst>
              <a:ext uri="{FF2B5EF4-FFF2-40B4-BE49-F238E27FC236}">
                <a16:creationId xmlns:a16="http://schemas.microsoft.com/office/drawing/2014/main" id="{6FDB3691-BBE4-8893-201F-B25DD1519D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0495" y="365125"/>
            <a:ext cx="4881925" cy="286304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 graphic showing la Nina weather pattern over nation">
            <a:extLst>
              <a:ext uri="{FF2B5EF4-FFF2-40B4-BE49-F238E27FC236}">
                <a16:creationId xmlns:a16="http://schemas.microsoft.com/office/drawing/2014/main" id="{42B7615B-F386-2E30-E6C1-588E9FA8D9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3017" y="3576490"/>
            <a:ext cx="5273039" cy="309241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DDD3717C-6E2A-93B5-F899-D1E4C5C4C412}"/>
              </a:ext>
            </a:extLst>
          </p:cNvPr>
          <p:cNvSpPr txBox="1"/>
          <p:nvPr/>
        </p:nvSpPr>
        <p:spPr>
          <a:xfrm>
            <a:off x="5791566" y="1273428"/>
            <a:ext cx="3387970" cy="523220"/>
          </a:xfrm>
          <a:prstGeom prst="rect">
            <a:avLst/>
          </a:prstGeom>
          <a:noFill/>
        </p:spPr>
        <p:txBody>
          <a:bodyPr wrap="square" rtlCol="0">
            <a:spAutoFit/>
          </a:bodyPr>
          <a:lstStyle/>
          <a:p>
            <a:pPr algn="ctr"/>
            <a:r>
              <a:rPr lang="en-US" sz="2800" dirty="0">
                <a:latin typeface="Lato" panose="020F0502020204030203" pitchFamily="34" charset="0"/>
                <a:ea typeface="Lato" panose="020B0604020202020204" pitchFamily="34" charset="0"/>
                <a:cs typeface="Lato" panose="020B0604020202020204" pitchFamily="34" charset="0"/>
              </a:rPr>
              <a:t>El Ni</a:t>
            </a:r>
            <a:r>
              <a:rPr lang="en-US" sz="2800" i="0" dirty="0">
                <a:solidFill>
                  <a:srgbClr val="212121"/>
                </a:solidFill>
                <a:effectLst/>
                <a:latin typeface="Lato" panose="020F0502020204030203" pitchFamily="34" charset="0"/>
              </a:rPr>
              <a:t>ñ</a:t>
            </a:r>
            <a:r>
              <a:rPr lang="en-US" sz="2800" dirty="0">
                <a:latin typeface="Lato" panose="020F0502020204030203" pitchFamily="34" charset="0"/>
                <a:ea typeface="Lato" panose="020B0604020202020204" pitchFamily="34" charset="0"/>
                <a:cs typeface="Lato" panose="020B0604020202020204" pitchFamily="34" charset="0"/>
              </a:rPr>
              <a:t>o</a:t>
            </a:r>
          </a:p>
        </p:txBody>
      </p:sp>
      <p:sp>
        <p:nvSpPr>
          <p:cNvPr id="10" name="TextBox 9">
            <a:extLst>
              <a:ext uri="{FF2B5EF4-FFF2-40B4-BE49-F238E27FC236}">
                <a16:creationId xmlns:a16="http://schemas.microsoft.com/office/drawing/2014/main" id="{43C4E439-95D6-82AE-60EE-CAD9377E8E20}"/>
              </a:ext>
            </a:extLst>
          </p:cNvPr>
          <p:cNvSpPr txBox="1"/>
          <p:nvPr/>
        </p:nvSpPr>
        <p:spPr>
          <a:xfrm>
            <a:off x="6378861" y="5322962"/>
            <a:ext cx="3387970" cy="523220"/>
          </a:xfrm>
          <a:prstGeom prst="rect">
            <a:avLst/>
          </a:prstGeom>
          <a:noFill/>
        </p:spPr>
        <p:txBody>
          <a:bodyPr wrap="square" rtlCol="0">
            <a:spAutoFit/>
          </a:bodyPr>
          <a:lstStyle/>
          <a:p>
            <a:pPr algn="ctr"/>
            <a:r>
              <a:rPr lang="en-US" sz="2800" dirty="0">
                <a:latin typeface="Lato" panose="020F0502020204030203" pitchFamily="34" charset="0"/>
                <a:ea typeface="Lato" panose="020B0604020202020204" pitchFamily="34" charset="0"/>
                <a:cs typeface="Lato" panose="020B0604020202020204" pitchFamily="34" charset="0"/>
              </a:rPr>
              <a:t>La Ni</a:t>
            </a:r>
            <a:r>
              <a:rPr lang="en-US" sz="2800" i="0" dirty="0">
                <a:solidFill>
                  <a:srgbClr val="212121"/>
                </a:solidFill>
                <a:effectLst/>
                <a:latin typeface="Lato" panose="020F0502020204030203" pitchFamily="34" charset="0"/>
              </a:rPr>
              <a:t>ñ</a:t>
            </a:r>
            <a:r>
              <a:rPr lang="en-US" sz="2800" dirty="0">
                <a:latin typeface="Lato" panose="020F0502020204030203" pitchFamily="34" charset="0"/>
                <a:ea typeface="Lato" panose="020B0604020202020204" pitchFamily="34" charset="0"/>
                <a:cs typeface="Lato" panose="020B0604020202020204" pitchFamily="34" charset="0"/>
              </a:rPr>
              <a:t>a</a:t>
            </a:r>
          </a:p>
        </p:txBody>
      </p:sp>
      <p:pic>
        <p:nvPicPr>
          <p:cNvPr id="12" name="Picture 11">
            <a:extLst>
              <a:ext uri="{FF2B5EF4-FFF2-40B4-BE49-F238E27FC236}">
                <a16:creationId xmlns:a16="http://schemas.microsoft.com/office/drawing/2014/main" id="{B49D6D11-80E2-7328-CCC0-49083134943C}"/>
              </a:ext>
            </a:extLst>
          </p:cNvPr>
          <p:cNvPicPr>
            <a:picLocks noChangeAspect="1"/>
          </p:cNvPicPr>
          <p:nvPr/>
        </p:nvPicPr>
        <p:blipFill>
          <a:blip r:embed="rId5"/>
          <a:stretch>
            <a:fillRect/>
          </a:stretch>
        </p:blipFill>
        <p:spPr>
          <a:xfrm>
            <a:off x="1581625" y="1542658"/>
            <a:ext cx="4231516" cy="4239821"/>
          </a:xfrm>
          <a:prstGeom prst="rect">
            <a:avLst/>
          </a:prstGeom>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F41F190E-663A-0873-F0EC-11F94F5CC2E6}"/>
              </a:ext>
            </a:extLst>
          </p:cNvPr>
          <p:cNvSpPr txBox="1"/>
          <p:nvPr/>
        </p:nvSpPr>
        <p:spPr>
          <a:xfrm>
            <a:off x="1697667" y="4167758"/>
            <a:ext cx="3387970" cy="738664"/>
          </a:xfrm>
          <a:prstGeom prst="rect">
            <a:avLst/>
          </a:prstGeom>
          <a:noFill/>
        </p:spPr>
        <p:txBody>
          <a:bodyPr wrap="square" rtlCol="0">
            <a:spAutoFit/>
          </a:bodyPr>
          <a:lstStyle/>
          <a:p>
            <a:pPr algn="ctr"/>
            <a:r>
              <a:rPr lang="en-US" sz="1400" dirty="0">
                <a:latin typeface="Lato" panose="020B0604020202020204" pitchFamily="34" charset="0"/>
                <a:ea typeface="Lato" panose="020B0604020202020204" pitchFamily="34" charset="0"/>
                <a:cs typeface="Lato" panose="020B0604020202020204" pitchFamily="34" charset="0"/>
              </a:rPr>
              <a:t>Pacific</a:t>
            </a:r>
          </a:p>
          <a:p>
            <a:pPr algn="ctr"/>
            <a:r>
              <a:rPr lang="en-US" sz="1400" dirty="0">
                <a:latin typeface="Lato" panose="020B0604020202020204" pitchFamily="34" charset="0"/>
                <a:ea typeface="Lato" panose="020B0604020202020204" pitchFamily="34" charset="0"/>
                <a:cs typeface="Lato" panose="020B0604020202020204" pitchFamily="34" charset="0"/>
              </a:rPr>
              <a:t> Decadal </a:t>
            </a:r>
          </a:p>
          <a:p>
            <a:pPr algn="ctr"/>
            <a:r>
              <a:rPr lang="en-US" sz="1400" dirty="0">
                <a:latin typeface="Lato" panose="020B0604020202020204" pitchFamily="34" charset="0"/>
                <a:ea typeface="Lato" panose="020B0604020202020204" pitchFamily="34" charset="0"/>
                <a:cs typeface="Lato" panose="020B0604020202020204" pitchFamily="34" charset="0"/>
              </a:rPr>
              <a:t>Oscillation</a:t>
            </a:r>
          </a:p>
        </p:txBody>
      </p:sp>
      <p:sp>
        <p:nvSpPr>
          <p:cNvPr id="17" name="TextBox 16">
            <a:extLst>
              <a:ext uri="{FF2B5EF4-FFF2-40B4-BE49-F238E27FC236}">
                <a16:creationId xmlns:a16="http://schemas.microsoft.com/office/drawing/2014/main" id="{E2DD1F4E-215A-B907-1A0A-D21FFE38AE0B}"/>
              </a:ext>
            </a:extLst>
          </p:cNvPr>
          <p:cNvSpPr txBox="1"/>
          <p:nvPr/>
        </p:nvSpPr>
        <p:spPr>
          <a:xfrm>
            <a:off x="1500300" y="1999821"/>
            <a:ext cx="3387970" cy="738664"/>
          </a:xfrm>
          <a:prstGeom prst="rect">
            <a:avLst/>
          </a:prstGeom>
          <a:noFill/>
        </p:spPr>
        <p:txBody>
          <a:bodyPr wrap="square" rtlCol="0">
            <a:spAutoFit/>
          </a:bodyPr>
          <a:lstStyle/>
          <a:p>
            <a:pPr algn="ctr"/>
            <a:r>
              <a:rPr lang="en-US" sz="1400" dirty="0">
                <a:latin typeface="Lato" panose="020B0604020202020204" pitchFamily="34" charset="0"/>
                <a:ea typeface="Lato" panose="020B0604020202020204" pitchFamily="34" charset="0"/>
                <a:cs typeface="Lato" panose="020B0604020202020204" pitchFamily="34" charset="0"/>
              </a:rPr>
              <a:t>Atlantic </a:t>
            </a:r>
          </a:p>
          <a:p>
            <a:pPr algn="ctr"/>
            <a:r>
              <a:rPr lang="en-US" sz="1400" dirty="0">
                <a:latin typeface="Lato" panose="020B0604020202020204" pitchFamily="34" charset="0"/>
                <a:ea typeface="Lato" panose="020B0604020202020204" pitchFamily="34" charset="0"/>
                <a:cs typeface="Lato" panose="020B0604020202020204" pitchFamily="34" charset="0"/>
              </a:rPr>
              <a:t>Multidecadal </a:t>
            </a:r>
          </a:p>
          <a:p>
            <a:pPr algn="ctr"/>
            <a:r>
              <a:rPr lang="en-US" sz="1400" dirty="0">
                <a:latin typeface="Lato" panose="020B0604020202020204" pitchFamily="34" charset="0"/>
                <a:ea typeface="Lato" panose="020B0604020202020204" pitchFamily="34" charset="0"/>
                <a:cs typeface="Lato" panose="020B0604020202020204" pitchFamily="34" charset="0"/>
              </a:rPr>
              <a:t>Oscillation</a:t>
            </a:r>
          </a:p>
        </p:txBody>
      </p:sp>
      <p:cxnSp>
        <p:nvCxnSpPr>
          <p:cNvPr id="19" name="Straight Arrow Connector 18">
            <a:extLst>
              <a:ext uri="{FF2B5EF4-FFF2-40B4-BE49-F238E27FC236}">
                <a16:creationId xmlns:a16="http://schemas.microsoft.com/office/drawing/2014/main" id="{C275B045-65E0-291B-3717-016B675D33C3}"/>
              </a:ext>
            </a:extLst>
          </p:cNvPr>
          <p:cNvCxnSpPr>
            <a:stCxn id="17" idx="2"/>
          </p:cNvCxnSpPr>
          <p:nvPr/>
        </p:nvCxnSpPr>
        <p:spPr>
          <a:xfrm>
            <a:off x="3194285" y="2738485"/>
            <a:ext cx="394735" cy="48391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41CC9B5-7833-38A6-5853-31004A2B01B9}"/>
              </a:ext>
            </a:extLst>
          </p:cNvPr>
          <p:cNvCxnSpPr>
            <a:cxnSpLocks/>
          </p:cNvCxnSpPr>
          <p:nvPr/>
        </p:nvCxnSpPr>
        <p:spPr>
          <a:xfrm flipV="1">
            <a:off x="3811505" y="3916018"/>
            <a:ext cx="669055" cy="62107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CE70591-80E5-ABAF-649A-50ED7180EA2F}"/>
              </a:ext>
            </a:extLst>
          </p:cNvPr>
          <p:cNvCxnSpPr>
            <a:cxnSpLocks/>
          </p:cNvCxnSpPr>
          <p:nvPr/>
        </p:nvCxnSpPr>
        <p:spPr>
          <a:xfrm flipH="1" flipV="1">
            <a:off x="2682240" y="4399935"/>
            <a:ext cx="289560" cy="13715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DBBD4D7-BE14-D1DC-FA32-55014D4C8F98}"/>
              </a:ext>
            </a:extLst>
          </p:cNvPr>
          <p:cNvSpPr txBox="1"/>
          <p:nvPr/>
        </p:nvSpPr>
        <p:spPr>
          <a:xfrm>
            <a:off x="773302" y="3203321"/>
            <a:ext cx="3387970" cy="523220"/>
          </a:xfrm>
          <a:prstGeom prst="rect">
            <a:avLst/>
          </a:prstGeom>
          <a:noFill/>
        </p:spPr>
        <p:txBody>
          <a:bodyPr wrap="square" rtlCol="0">
            <a:spAutoFit/>
          </a:bodyPr>
          <a:lstStyle/>
          <a:p>
            <a:pPr algn="ctr"/>
            <a:r>
              <a:rPr lang="en-US" sz="1400" dirty="0">
                <a:latin typeface="Lato" panose="020B0604020202020204" pitchFamily="34" charset="0"/>
                <a:ea typeface="Lato" panose="020B0604020202020204" pitchFamily="34" charset="0"/>
                <a:cs typeface="Lato" panose="020B0604020202020204" pitchFamily="34" charset="0"/>
              </a:rPr>
              <a:t>North Pacific </a:t>
            </a:r>
          </a:p>
          <a:p>
            <a:pPr algn="ctr"/>
            <a:r>
              <a:rPr lang="en-US" sz="1400" dirty="0">
                <a:latin typeface="Lato" panose="020B0604020202020204" pitchFamily="34" charset="0"/>
                <a:ea typeface="Lato" panose="020B0604020202020204" pitchFamily="34" charset="0"/>
                <a:cs typeface="Lato" panose="020B0604020202020204" pitchFamily="34" charset="0"/>
              </a:rPr>
              <a:t>Oscillation</a:t>
            </a:r>
          </a:p>
        </p:txBody>
      </p:sp>
    </p:spTree>
    <p:extLst>
      <p:ext uri="{BB962C8B-B14F-4D97-AF65-F5344CB8AC3E}">
        <p14:creationId xmlns:p14="http://schemas.microsoft.com/office/powerpoint/2010/main" val="85261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3A474-33A4-4F3A-B118-7FFC3AEDDA47}"/>
              </a:ext>
            </a:extLst>
          </p:cNvPr>
          <p:cNvSpPr>
            <a:spLocks noGrp="1"/>
          </p:cNvSpPr>
          <p:nvPr>
            <p:ph type="title"/>
          </p:nvPr>
        </p:nvSpPr>
        <p:spPr/>
        <p:txBody>
          <a:bodyPr/>
          <a:lstStyle/>
          <a:p>
            <a:r>
              <a:rPr lang="en-US" dirty="0"/>
              <a:t>Wildfire</a:t>
            </a:r>
          </a:p>
        </p:txBody>
      </p:sp>
      <p:pic>
        <p:nvPicPr>
          <p:cNvPr id="2050" name="Picture 2">
            <a:extLst>
              <a:ext uri="{FF2B5EF4-FFF2-40B4-BE49-F238E27FC236}">
                <a16:creationId xmlns:a16="http://schemas.microsoft.com/office/drawing/2014/main" id="{42E99790-4C95-0D72-9951-F6BB3DFA57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022" y="1480962"/>
            <a:ext cx="7969956" cy="448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302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10797"/>
            <a:ext cx="7886700" cy="1325563"/>
          </a:xfrm>
        </p:spPr>
        <p:txBody>
          <a:bodyPr/>
          <a:lstStyle/>
          <a:p>
            <a:r>
              <a:rPr lang="en-US" dirty="0"/>
              <a:t>Multiple Events</a:t>
            </a:r>
          </a:p>
        </p:txBody>
      </p:sp>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2917037" y="2346960"/>
            <a:ext cx="6135332" cy="4099560"/>
          </a:xfrm>
          <a:prstGeom prst="rect">
            <a:avLst/>
          </a:prstGeom>
        </p:spPr>
      </p:pic>
      <p:sp>
        <p:nvSpPr>
          <p:cNvPr id="3" name="Content Placeholder 2"/>
          <p:cNvSpPr>
            <a:spLocks noGrp="1"/>
          </p:cNvSpPr>
          <p:nvPr>
            <p:ph idx="1"/>
          </p:nvPr>
        </p:nvSpPr>
        <p:spPr>
          <a:xfrm>
            <a:off x="716280" y="1242695"/>
            <a:ext cx="11209020" cy="4351338"/>
          </a:xfrm>
        </p:spPr>
        <p:txBody>
          <a:bodyPr/>
          <a:lstStyle/>
          <a:p>
            <a:r>
              <a:rPr lang="en-US" dirty="0"/>
              <a:t>Sequencing of events may cause the biggest floods</a:t>
            </a:r>
          </a:p>
          <a:p>
            <a:r>
              <a:rPr lang="en-US" dirty="0"/>
              <a:t>Frequency of tropical storm counts in Lake Okeechobee watershed:</a:t>
            </a:r>
          </a:p>
        </p:txBody>
      </p:sp>
      <p:sp>
        <p:nvSpPr>
          <p:cNvPr id="5" name="TextBox 4">
            <a:extLst>
              <a:ext uri="{FF2B5EF4-FFF2-40B4-BE49-F238E27FC236}">
                <a16:creationId xmlns:a16="http://schemas.microsoft.com/office/drawing/2014/main" id="{569537E7-7923-B00A-229A-76B3742268FB}"/>
              </a:ext>
            </a:extLst>
          </p:cNvPr>
          <p:cNvSpPr txBox="1">
            <a:spLocks noChangeArrowheads="1"/>
          </p:cNvSpPr>
          <p:nvPr/>
        </p:nvSpPr>
        <p:spPr bwMode="auto">
          <a:xfrm>
            <a:off x="4282598" y="6069626"/>
            <a:ext cx="3404210" cy="276999"/>
          </a:xfrm>
          <a:prstGeom prst="rect">
            <a:avLst/>
          </a:prstGeom>
          <a:solidFill>
            <a:schemeClr val="bg1"/>
          </a:solidFill>
          <a:ln w="9525">
            <a:noFill/>
            <a:miter lim="800000"/>
            <a:headEnd/>
            <a:tailEnd/>
          </a:ln>
        </p:spPr>
        <p:txBody>
          <a:bodyPr wrap="square">
            <a:spAutoFit/>
          </a:bodyPr>
          <a:lstStyle/>
          <a:p>
            <a:pPr lvl="1" algn="ctr">
              <a:defRPr/>
            </a:pPr>
            <a:r>
              <a:rPr lang="en-US" sz="1200" b="1" dirty="0">
                <a:latin typeface="Lato" panose="020F0502020204030203" pitchFamily="34" charset="0"/>
              </a:rPr>
              <a:t>Tropical Storms</a:t>
            </a:r>
          </a:p>
        </p:txBody>
      </p:sp>
      <p:sp>
        <p:nvSpPr>
          <p:cNvPr id="6" name="Rectangle 5">
            <a:extLst>
              <a:ext uri="{FF2B5EF4-FFF2-40B4-BE49-F238E27FC236}">
                <a16:creationId xmlns:a16="http://schemas.microsoft.com/office/drawing/2014/main" id="{511E0B3E-F3A0-8E70-9267-3D115192F288}"/>
              </a:ext>
            </a:extLst>
          </p:cNvPr>
          <p:cNvSpPr/>
          <p:nvPr/>
        </p:nvSpPr>
        <p:spPr>
          <a:xfrm>
            <a:off x="3322320" y="4533900"/>
            <a:ext cx="754380" cy="153572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33453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F56F3-E409-4279-AF2D-B271C23913BA}"/>
              </a:ext>
            </a:extLst>
          </p:cNvPr>
          <p:cNvSpPr>
            <a:spLocks noGrp="1"/>
          </p:cNvSpPr>
          <p:nvPr>
            <p:ph type="title"/>
          </p:nvPr>
        </p:nvSpPr>
        <p:spPr/>
        <p:txBody>
          <a:bodyPr/>
          <a:lstStyle/>
          <a:p>
            <a:r>
              <a:rPr lang="en-US" dirty="0"/>
              <a:t>Identifying Mixed Populations</a:t>
            </a:r>
          </a:p>
        </p:txBody>
      </p:sp>
      <p:sp>
        <p:nvSpPr>
          <p:cNvPr id="3" name="Content Placeholder 2">
            <a:extLst>
              <a:ext uri="{FF2B5EF4-FFF2-40B4-BE49-F238E27FC236}">
                <a16:creationId xmlns:a16="http://schemas.microsoft.com/office/drawing/2014/main" id="{2F441858-396A-4821-BF1D-F028EE684189}"/>
              </a:ext>
            </a:extLst>
          </p:cNvPr>
          <p:cNvSpPr>
            <a:spLocks noGrp="1"/>
          </p:cNvSpPr>
          <p:nvPr>
            <p:ph idx="1"/>
          </p:nvPr>
        </p:nvSpPr>
        <p:spPr/>
        <p:txBody>
          <a:bodyPr/>
          <a:lstStyle/>
          <a:p>
            <a:r>
              <a:rPr lang="en-US" dirty="0"/>
              <a:t>Streamflow data by itself usually not enough information</a:t>
            </a:r>
          </a:p>
          <a:p>
            <a:r>
              <a:rPr lang="en-US" dirty="0"/>
              <a:t>Need additional data to identify causal mechanism</a:t>
            </a:r>
          </a:p>
          <a:p>
            <a:r>
              <a:rPr lang="en-US" dirty="0"/>
              <a:t>Meteorological data most important</a:t>
            </a:r>
          </a:p>
          <a:p>
            <a:r>
              <a:rPr lang="en-US" dirty="0"/>
              <a:t>Sometimes simple rules work well</a:t>
            </a:r>
          </a:p>
        </p:txBody>
      </p:sp>
    </p:spTree>
    <p:extLst>
      <p:ext uri="{BB962C8B-B14F-4D97-AF65-F5344CB8AC3E}">
        <p14:creationId xmlns:p14="http://schemas.microsoft.com/office/powerpoint/2010/main" val="5629979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7F3E3-17CF-4BBF-B390-39FA47B100C8}"/>
              </a:ext>
            </a:extLst>
          </p:cNvPr>
          <p:cNvSpPr>
            <a:spLocks noGrp="1"/>
          </p:cNvSpPr>
          <p:nvPr>
            <p:ph type="title"/>
          </p:nvPr>
        </p:nvSpPr>
        <p:spPr/>
        <p:txBody>
          <a:bodyPr/>
          <a:lstStyle/>
          <a:p>
            <a:r>
              <a:rPr lang="en-US" dirty="0"/>
              <a:t>Nonstationarity</a:t>
            </a:r>
          </a:p>
        </p:txBody>
      </p:sp>
      <p:sp>
        <p:nvSpPr>
          <p:cNvPr id="3" name="Content Placeholder 2">
            <a:extLst>
              <a:ext uri="{FF2B5EF4-FFF2-40B4-BE49-F238E27FC236}">
                <a16:creationId xmlns:a16="http://schemas.microsoft.com/office/drawing/2014/main" id="{2D703DEC-0D38-448F-A10F-C7BE41186E1D}"/>
              </a:ext>
            </a:extLst>
          </p:cNvPr>
          <p:cNvSpPr>
            <a:spLocks noGrp="1"/>
          </p:cNvSpPr>
          <p:nvPr>
            <p:ph idx="1"/>
          </p:nvPr>
        </p:nvSpPr>
        <p:spPr>
          <a:xfrm>
            <a:off x="931985" y="1481748"/>
            <a:ext cx="5466506" cy="4351338"/>
          </a:xfrm>
        </p:spPr>
        <p:txBody>
          <a:bodyPr>
            <a:normAutofit fontScale="92500" lnSpcReduction="10000"/>
          </a:bodyPr>
          <a:lstStyle/>
          <a:p>
            <a:r>
              <a:rPr lang="en-US" dirty="0"/>
              <a:t>Both mixed populations and nonstationarity deal with differences in the properties of floods</a:t>
            </a:r>
          </a:p>
          <a:p>
            <a:r>
              <a:rPr lang="en-US" dirty="0"/>
              <a:t>Causes:</a:t>
            </a:r>
          </a:p>
          <a:p>
            <a:pPr lvl="1"/>
            <a:r>
              <a:rPr lang="en-US" dirty="0"/>
              <a:t>Urbanization</a:t>
            </a:r>
          </a:p>
          <a:p>
            <a:pPr lvl="1"/>
            <a:r>
              <a:rPr lang="en-US" dirty="0"/>
              <a:t>Land use changes</a:t>
            </a:r>
          </a:p>
          <a:p>
            <a:pPr lvl="1"/>
            <a:r>
              <a:rPr lang="en-US" dirty="0"/>
              <a:t>Climate change</a:t>
            </a:r>
          </a:p>
          <a:p>
            <a:r>
              <a:rPr lang="en-US" dirty="0"/>
              <a:t>Non-stationarity: rate of flood events per year changes</a:t>
            </a:r>
          </a:p>
          <a:p>
            <a:r>
              <a:rPr lang="en-US" dirty="0"/>
              <a:t>Mixed populations: rate of flood events per year does not change</a:t>
            </a:r>
          </a:p>
          <a:p>
            <a:endParaRPr lang="en-US" dirty="0"/>
          </a:p>
        </p:txBody>
      </p:sp>
      <p:pic>
        <p:nvPicPr>
          <p:cNvPr id="4" name="Picture 3">
            <a:extLst>
              <a:ext uri="{FF2B5EF4-FFF2-40B4-BE49-F238E27FC236}">
                <a16:creationId xmlns:a16="http://schemas.microsoft.com/office/drawing/2014/main" id="{AF9FF262-09D7-4189-B581-1419FD95484D}"/>
              </a:ext>
            </a:extLst>
          </p:cNvPr>
          <p:cNvPicPr>
            <a:picLocks noChangeAspect="1"/>
          </p:cNvPicPr>
          <p:nvPr/>
        </p:nvPicPr>
        <p:blipFill>
          <a:blip r:embed="rId3"/>
          <a:stretch>
            <a:fillRect/>
          </a:stretch>
        </p:blipFill>
        <p:spPr>
          <a:xfrm>
            <a:off x="6304706" y="1389079"/>
            <a:ext cx="5582924" cy="4444007"/>
          </a:xfrm>
          <a:prstGeom prst="rect">
            <a:avLst/>
          </a:prstGeom>
        </p:spPr>
      </p:pic>
    </p:spTree>
    <p:extLst>
      <p:ext uri="{BB962C8B-B14F-4D97-AF65-F5344CB8AC3E}">
        <p14:creationId xmlns:p14="http://schemas.microsoft.com/office/powerpoint/2010/main" val="42326362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How do we model mixed populations?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7218460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Model for Mixed Populations</a:t>
            </a:r>
          </a:p>
        </p:txBody>
      </p:sp>
      <p:sp>
        <p:nvSpPr>
          <p:cNvPr id="3" name="Content Placeholder 2"/>
          <p:cNvSpPr>
            <a:spLocks noGrp="1"/>
          </p:cNvSpPr>
          <p:nvPr>
            <p:ph idx="1"/>
          </p:nvPr>
        </p:nvSpPr>
        <p:spPr>
          <a:xfrm>
            <a:off x="533399" y="1589406"/>
            <a:ext cx="6510323" cy="2869208"/>
          </a:xfrm>
        </p:spPr>
        <p:txBody>
          <a:bodyPr>
            <a:noAutofit/>
          </a:bodyPr>
          <a:lstStyle/>
          <a:p>
            <a:pPr marL="457200" indent="-457200">
              <a:buFont typeface="+mj-lt"/>
              <a:buAutoNum type="arabicPeriod"/>
            </a:pPr>
            <a:r>
              <a:rPr lang="en-US" sz="2600" dirty="0"/>
              <a:t>Determining the dominant flood mechanisms/types</a:t>
            </a:r>
          </a:p>
          <a:p>
            <a:pPr marL="457200" indent="-457200">
              <a:buFont typeface="+mj-lt"/>
              <a:buAutoNum type="arabicPeriod"/>
            </a:pPr>
            <a:r>
              <a:rPr lang="en-US" sz="2600" dirty="0"/>
              <a:t>Identifying the annual maximum series for each type</a:t>
            </a:r>
          </a:p>
          <a:p>
            <a:pPr marL="457200" indent="-457200">
              <a:buFont typeface="+mj-lt"/>
              <a:buAutoNum type="arabicPeriod"/>
            </a:pPr>
            <a:r>
              <a:rPr lang="en-US" sz="2600" dirty="0"/>
              <a:t>Fitting a distribution to each AMS</a:t>
            </a:r>
          </a:p>
          <a:p>
            <a:pPr marL="457200" indent="-457200">
              <a:buFont typeface="+mj-lt"/>
              <a:buAutoNum type="arabicPeriod"/>
            </a:pPr>
            <a:r>
              <a:rPr lang="en-US" sz="2600" dirty="0"/>
              <a:t>Probability of union!</a:t>
            </a:r>
          </a:p>
        </p:txBody>
      </p:sp>
      <p:grpSp>
        <p:nvGrpSpPr>
          <p:cNvPr id="7" name="Group 6">
            <a:extLst>
              <a:ext uri="{FF2B5EF4-FFF2-40B4-BE49-F238E27FC236}">
                <a16:creationId xmlns:a16="http://schemas.microsoft.com/office/drawing/2014/main" id="{BF3D50F6-3CE1-2753-CC4A-C387CE02B64B}"/>
              </a:ext>
            </a:extLst>
          </p:cNvPr>
          <p:cNvGrpSpPr/>
          <p:nvPr/>
        </p:nvGrpSpPr>
        <p:grpSpPr>
          <a:xfrm>
            <a:off x="8154256" y="2578260"/>
            <a:ext cx="3589462" cy="4007048"/>
            <a:chOff x="7598300" y="1967360"/>
            <a:chExt cx="4166979" cy="4791580"/>
          </a:xfrm>
        </p:grpSpPr>
        <p:pic>
          <p:nvPicPr>
            <p:cNvPr id="5" name="Picture 4">
              <a:extLst>
                <a:ext uri="{FF2B5EF4-FFF2-40B4-BE49-F238E27FC236}">
                  <a16:creationId xmlns:a16="http://schemas.microsoft.com/office/drawing/2014/main" id="{97DFC4C8-9BE8-203E-71C2-93D49693AB12}"/>
                </a:ext>
              </a:extLst>
            </p:cNvPr>
            <p:cNvPicPr>
              <a:picLocks noChangeAspect="1"/>
            </p:cNvPicPr>
            <p:nvPr/>
          </p:nvPicPr>
          <p:blipFill>
            <a:blip r:embed="rId3"/>
            <a:stretch>
              <a:fillRect/>
            </a:stretch>
          </p:blipFill>
          <p:spPr>
            <a:xfrm>
              <a:off x="7598300" y="1967360"/>
              <a:ext cx="4166979" cy="4791580"/>
            </a:xfrm>
            <a:prstGeom prst="rect">
              <a:avLst/>
            </a:prstGeom>
            <a:effectLst>
              <a:outerShdw blurRad="50800" dist="38100" dir="2700000" algn="tl" rotWithShape="0">
                <a:prstClr val="black">
                  <a:alpha val="40000"/>
                </a:prstClr>
              </a:outerShdw>
            </a:effectLst>
          </p:spPr>
        </p:pic>
        <p:sp>
          <p:nvSpPr>
            <p:cNvPr id="12" name="Rectangle 11">
              <a:extLst>
                <a:ext uri="{FF2B5EF4-FFF2-40B4-BE49-F238E27FC236}">
                  <a16:creationId xmlns:a16="http://schemas.microsoft.com/office/drawing/2014/main" id="{A0698C82-5CDB-ADD7-E84C-3E8A5EB67C78}"/>
                </a:ext>
              </a:extLst>
            </p:cNvPr>
            <p:cNvSpPr/>
            <p:nvPr/>
          </p:nvSpPr>
          <p:spPr>
            <a:xfrm>
              <a:off x="8303199" y="4919377"/>
              <a:ext cx="939766" cy="228260"/>
            </a:xfrm>
            <a:prstGeom prst="rect">
              <a:avLst/>
            </a:prstGeom>
            <a:solidFill>
              <a:srgbClr val="FFFF00">
                <a:alpha val="25000"/>
              </a:srgbClr>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C749CF1-9FEA-82CB-3747-1AEF7A3D6397}"/>
                </a:ext>
              </a:extLst>
            </p:cNvPr>
            <p:cNvSpPr/>
            <p:nvPr/>
          </p:nvSpPr>
          <p:spPr>
            <a:xfrm>
              <a:off x="8155599" y="3712857"/>
              <a:ext cx="2636108" cy="87277"/>
            </a:xfrm>
            <a:prstGeom prst="rect">
              <a:avLst/>
            </a:prstGeom>
            <a:solidFill>
              <a:srgbClr val="FFFF00">
                <a:alpha val="25000"/>
              </a:srgbClr>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4D8B032-4AF9-2759-7C8E-B3493E8EC792}"/>
                </a:ext>
              </a:extLst>
            </p:cNvPr>
            <p:cNvSpPr/>
            <p:nvPr/>
          </p:nvSpPr>
          <p:spPr>
            <a:xfrm>
              <a:off x="7762365" y="4053649"/>
              <a:ext cx="3709489" cy="306913"/>
            </a:xfrm>
            <a:prstGeom prst="rect">
              <a:avLst/>
            </a:prstGeom>
            <a:solidFill>
              <a:srgbClr val="FFFF00">
                <a:alpha val="25000"/>
              </a:srgbClr>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36B958-666C-6A30-AFC4-DF714ED33CC8}"/>
                </a:ext>
              </a:extLst>
            </p:cNvPr>
            <p:cNvSpPr/>
            <p:nvPr/>
          </p:nvSpPr>
          <p:spPr>
            <a:xfrm>
              <a:off x="7931633" y="4717994"/>
              <a:ext cx="939766" cy="87277"/>
            </a:xfrm>
            <a:prstGeom prst="rect">
              <a:avLst/>
            </a:prstGeom>
            <a:solidFill>
              <a:srgbClr val="FFFF00">
                <a:alpha val="25000"/>
              </a:srgbClr>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 name="Oval 3">
                <a:extLst>
                  <a:ext uri="{FF2B5EF4-FFF2-40B4-BE49-F238E27FC236}">
                    <a16:creationId xmlns:a16="http://schemas.microsoft.com/office/drawing/2014/main" id="{BB18A941-7C9D-1285-EE05-DCD8937ED104}"/>
                  </a:ext>
                </a:extLst>
              </p:cNvPr>
              <p:cNvSpPr/>
              <p:nvPr/>
            </p:nvSpPr>
            <p:spPr>
              <a:xfrm>
                <a:off x="3316549" y="4368759"/>
                <a:ext cx="2697480" cy="1879283"/>
              </a:xfrm>
              <a:prstGeom prst="ellipse">
                <a:avLst/>
              </a:prstGeom>
              <a:solidFill>
                <a:schemeClr val="accent1">
                  <a:alpha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3200" b="1" i="1" smtClean="0">
                              <a:solidFill>
                                <a:schemeClr val="tx1"/>
                              </a:solidFill>
                              <a:latin typeface="Cambria Math" panose="02040503050406030204" pitchFamily="18" charset="0"/>
                            </a:rPr>
                          </m:ctrlPr>
                        </m:sSubPr>
                        <m:e>
                          <m:r>
                            <a:rPr lang="en-US" sz="3200" b="1" i="1">
                              <a:solidFill>
                                <a:schemeClr val="tx1"/>
                              </a:solidFill>
                              <a:latin typeface="Cambria Math" panose="02040503050406030204" pitchFamily="18" charset="0"/>
                            </a:rPr>
                            <m:t>𝑷</m:t>
                          </m:r>
                        </m:e>
                        <m:sub>
                          <m:r>
                            <a:rPr lang="en-US" sz="3200" b="1" i="1">
                              <a:solidFill>
                                <a:schemeClr val="tx1"/>
                              </a:solidFill>
                              <a:latin typeface="Cambria Math" panose="02040503050406030204" pitchFamily="18" charset="0"/>
                            </a:rPr>
                            <m:t>𝟏</m:t>
                          </m:r>
                        </m:sub>
                      </m:sSub>
                    </m:oMath>
                  </m:oMathPara>
                </a14:m>
                <a:endParaRPr lang="en-US" sz="3200" dirty="0">
                  <a:solidFill>
                    <a:schemeClr val="tx1"/>
                  </a:solidFill>
                </a:endParaRPr>
              </a:p>
            </p:txBody>
          </p:sp>
        </mc:Choice>
        <mc:Fallback xmlns="">
          <p:sp>
            <p:nvSpPr>
              <p:cNvPr id="4" name="Oval 3">
                <a:extLst>
                  <a:ext uri="{FF2B5EF4-FFF2-40B4-BE49-F238E27FC236}">
                    <a16:creationId xmlns:a16="http://schemas.microsoft.com/office/drawing/2014/main" id="{BB18A941-7C9D-1285-EE05-DCD8937ED104}"/>
                  </a:ext>
                </a:extLst>
              </p:cNvPr>
              <p:cNvSpPr>
                <a:spLocks noRot="1" noChangeAspect="1" noMove="1" noResize="1" noEditPoints="1" noAdjustHandles="1" noChangeArrowheads="1" noChangeShapeType="1" noTextEdit="1"/>
              </p:cNvSpPr>
              <p:nvPr/>
            </p:nvSpPr>
            <p:spPr>
              <a:xfrm>
                <a:off x="3316549" y="4368759"/>
                <a:ext cx="2697480" cy="1879283"/>
              </a:xfrm>
              <a:prstGeom prst="ellipse">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Oval 5">
                <a:extLst>
                  <a:ext uri="{FF2B5EF4-FFF2-40B4-BE49-F238E27FC236}">
                    <a16:creationId xmlns:a16="http://schemas.microsoft.com/office/drawing/2014/main" id="{BEB41975-283E-71F2-D518-4FF294C48683}"/>
                  </a:ext>
                </a:extLst>
              </p:cNvPr>
              <p:cNvSpPr/>
              <p:nvPr/>
            </p:nvSpPr>
            <p:spPr>
              <a:xfrm>
                <a:off x="5442529" y="3903939"/>
                <a:ext cx="2186940" cy="2286000"/>
              </a:xfrm>
              <a:prstGeom prst="ellipse">
                <a:avLst/>
              </a:prstGeom>
              <a:solidFill>
                <a:schemeClr val="accent2">
                  <a:lumMod val="40000"/>
                  <a:lumOff val="60000"/>
                  <a:alpha val="5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3200" b="1" i="1" smtClean="0">
                              <a:solidFill>
                                <a:schemeClr val="tx1"/>
                              </a:solidFill>
                              <a:latin typeface="Cambria Math" panose="02040503050406030204" pitchFamily="18" charset="0"/>
                            </a:rPr>
                          </m:ctrlPr>
                        </m:sSubPr>
                        <m:e>
                          <m:r>
                            <a:rPr lang="en-US" sz="3200" b="1" i="1">
                              <a:solidFill>
                                <a:schemeClr val="tx1"/>
                              </a:solidFill>
                              <a:latin typeface="Cambria Math" panose="02040503050406030204" pitchFamily="18" charset="0"/>
                            </a:rPr>
                            <m:t>𝑷</m:t>
                          </m:r>
                        </m:e>
                        <m:sub>
                          <m:r>
                            <a:rPr lang="en-US" sz="3200" b="1" i="1" smtClean="0">
                              <a:solidFill>
                                <a:schemeClr val="tx1"/>
                              </a:solidFill>
                              <a:latin typeface="Cambria Math" panose="02040503050406030204" pitchFamily="18" charset="0"/>
                            </a:rPr>
                            <m:t>𝟐</m:t>
                          </m:r>
                        </m:sub>
                      </m:sSub>
                    </m:oMath>
                  </m:oMathPara>
                </a14:m>
                <a:endParaRPr lang="en-US" sz="3200" dirty="0">
                  <a:solidFill>
                    <a:schemeClr val="tx1"/>
                  </a:solidFill>
                </a:endParaRPr>
              </a:p>
            </p:txBody>
          </p:sp>
        </mc:Choice>
        <mc:Fallback xmlns="">
          <p:sp>
            <p:nvSpPr>
              <p:cNvPr id="6" name="Oval 5">
                <a:extLst>
                  <a:ext uri="{FF2B5EF4-FFF2-40B4-BE49-F238E27FC236}">
                    <a16:creationId xmlns:a16="http://schemas.microsoft.com/office/drawing/2014/main" id="{BEB41975-283E-71F2-D518-4FF294C48683}"/>
                  </a:ext>
                </a:extLst>
              </p:cNvPr>
              <p:cNvSpPr>
                <a:spLocks noRot="1" noChangeAspect="1" noMove="1" noResize="1" noEditPoints="1" noAdjustHandles="1" noChangeArrowheads="1" noChangeShapeType="1" noTextEdit="1"/>
              </p:cNvSpPr>
              <p:nvPr/>
            </p:nvSpPr>
            <p:spPr>
              <a:xfrm>
                <a:off x="5442529" y="3903939"/>
                <a:ext cx="2186940" cy="2286000"/>
              </a:xfrm>
              <a:prstGeom prst="ellipse">
                <a:avLst/>
              </a:prstGeom>
              <a:blipFill>
                <a:blip r:embed="rId5"/>
                <a:stretch>
                  <a:fillRect/>
                </a:stretch>
              </a:blipFill>
              <a:ln>
                <a:solidFill>
                  <a:schemeClr val="accent2">
                    <a:lumMod val="75000"/>
                  </a:schemeClr>
                </a:solidFill>
              </a:ln>
            </p:spPr>
            <p:txBody>
              <a:bodyPr/>
              <a:lstStyle/>
              <a:p>
                <a:r>
                  <a:rPr lang="en-US">
                    <a:noFill/>
                  </a:rPr>
                  <a:t> </a:t>
                </a:r>
              </a:p>
            </p:txBody>
          </p:sp>
        </mc:Fallback>
      </mc:AlternateContent>
      <p:cxnSp>
        <p:nvCxnSpPr>
          <p:cNvPr id="9" name="Straight Arrow Connector 8">
            <a:extLst>
              <a:ext uri="{FF2B5EF4-FFF2-40B4-BE49-F238E27FC236}">
                <a16:creationId xmlns:a16="http://schemas.microsoft.com/office/drawing/2014/main" id="{369E9274-A50D-201C-1A6A-7F4C78372C71}"/>
              </a:ext>
            </a:extLst>
          </p:cNvPr>
          <p:cNvCxnSpPr>
            <a:cxnSpLocks/>
          </p:cNvCxnSpPr>
          <p:nvPr/>
        </p:nvCxnSpPr>
        <p:spPr>
          <a:xfrm flipH="1" flipV="1">
            <a:off x="5742135" y="5401032"/>
            <a:ext cx="271894" cy="96416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05D39E8-B064-F30A-9338-C9D416BB3F65}"/>
                  </a:ext>
                </a:extLst>
              </p:cNvPr>
              <p:cNvSpPr txBox="1"/>
              <p:nvPr/>
            </p:nvSpPr>
            <p:spPr>
              <a:xfrm>
                <a:off x="5383995" y="6248042"/>
                <a:ext cx="195834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1" i="1" smtClean="0">
                              <a:solidFill>
                                <a:schemeClr val="tx1"/>
                              </a:solidFill>
                              <a:latin typeface="Cambria Math" panose="02040503050406030204" pitchFamily="18" charset="0"/>
                            </a:rPr>
                          </m:ctrlPr>
                        </m:sSubPr>
                        <m:e>
                          <m:sSub>
                            <m:sSubPr>
                              <m:ctrlPr>
                                <a:rPr lang="en-US" b="1" i="1">
                                  <a:latin typeface="Cambria Math" panose="02040503050406030204" pitchFamily="18" charset="0"/>
                                </a:rPr>
                              </m:ctrlPr>
                            </m:sSubPr>
                            <m:e>
                              <m:r>
                                <a:rPr lang="en-US" b="1" i="1">
                                  <a:latin typeface="Cambria Math" panose="02040503050406030204" pitchFamily="18" charset="0"/>
                                </a:rPr>
                                <m:t>𝑷</m:t>
                              </m:r>
                            </m:e>
                            <m:sub>
                              <m:r>
                                <a:rPr lang="en-US" b="1" i="1" smtClean="0">
                                  <a:latin typeface="Cambria Math" panose="02040503050406030204" pitchFamily="18" charset="0"/>
                                </a:rPr>
                                <m:t>𝟏</m:t>
                              </m:r>
                            </m:sub>
                          </m:sSub>
                          <m:r>
                            <a:rPr lang="en-US" sz="1800" b="1" i="1">
                              <a:solidFill>
                                <a:schemeClr val="tx1"/>
                              </a:solidFill>
                              <a:latin typeface="Cambria Math" panose="02040503050406030204" pitchFamily="18" charset="0"/>
                            </a:rPr>
                            <m:t>𝑷</m:t>
                          </m:r>
                        </m:e>
                        <m:sub>
                          <m:r>
                            <a:rPr lang="en-US" sz="1800" b="1" i="1" smtClean="0">
                              <a:solidFill>
                                <a:schemeClr val="tx1"/>
                              </a:solidFill>
                              <a:latin typeface="Cambria Math" panose="02040503050406030204" pitchFamily="18" charset="0"/>
                            </a:rPr>
                            <m:t>𝟐</m:t>
                          </m:r>
                        </m:sub>
                      </m:sSub>
                    </m:oMath>
                  </m:oMathPara>
                </a14:m>
                <a:endParaRPr lang="en-US" dirty="0"/>
              </a:p>
            </p:txBody>
          </p:sp>
        </mc:Choice>
        <mc:Fallback xmlns="">
          <p:sp>
            <p:nvSpPr>
              <p:cNvPr id="16" name="TextBox 15">
                <a:extLst>
                  <a:ext uri="{FF2B5EF4-FFF2-40B4-BE49-F238E27FC236}">
                    <a16:creationId xmlns:a16="http://schemas.microsoft.com/office/drawing/2014/main" id="{705D39E8-B064-F30A-9338-C9D416BB3F65}"/>
                  </a:ext>
                </a:extLst>
              </p:cNvPr>
              <p:cNvSpPr txBox="1">
                <a:spLocks noRot="1" noChangeAspect="1" noMove="1" noResize="1" noEditPoints="1" noAdjustHandles="1" noChangeArrowheads="1" noChangeShapeType="1" noTextEdit="1"/>
              </p:cNvSpPr>
              <p:nvPr/>
            </p:nvSpPr>
            <p:spPr>
              <a:xfrm>
                <a:off x="5383995" y="6248042"/>
                <a:ext cx="1958340" cy="369332"/>
              </a:xfrm>
              <a:prstGeom prst="rect">
                <a:avLst/>
              </a:prstGeom>
              <a:blipFill>
                <a:blip r:embed="rId6"/>
                <a:stretch>
                  <a:fillRect/>
                </a:stretch>
              </a:blipFill>
            </p:spPr>
            <p:txBody>
              <a:bodyPr/>
              <a:lstStyle/>
              <a:p>
                <a:r>
                  <a:rPr lang="en-US">
                    <a:noFill/>
                  </a:rPr>
                  <a:t> </a:t>
                </a:r>
              </a:p>
            </p:txBody>
          </p:sp>
        </mc:Fallback>
      </mc:AlternateContent>
      <p:pic>
        <p:nvPicPr>
          <p:cNvPr id="17" name="Picture 16">
            <a:extLst>
              <a:ext uri="{FF2B5EF4-FFF2-40B4-BE49-F238E27FC236}">
                <a16:creationId xmlns:a16="http://schemas.microsoft.com/office/drawing/2014/main" id="{B459A291-9D2E-9E9D-1969-51CCD9417270}"/>
              </a:ext>
            </a:extLst>
          </p:cNvPr>
          <p:cNvPicPr>
            <a:picLocks noChangeAspect="1"/>
          </p:cNvPicPr>
          <p:nvPr/>
        </p:nvPicPr>
        <p:blipFill>
          <a:blip r:embed="rId7"/>
          <a:stretch>
            <a:fillRect/>
          </a:stretch>
        </p:blipFill>
        <p:spPr>
          <a:xfrm>
            <a:off x="8385549" y="1238255"/>
            <a:ext cx="3273052" cy="1252929"/>
          </a:xfrm>
          <a:prstGeom prst="rect">
            <a:avLst/>
          </a:prstGeom>
        </p:spPr>
      </p:pic>
    </p:spTree>
    <p:extLst>
      <p:ext uri="{BB962C8B-B14F-4D97-AF65-F5344CB8AC3E}">
        <p14:creationId xmlns:p14="http://schemas.microsoft.com/office/powerpoint/2010/main" val="212419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1E3FB2BA-43F7-3E9D-60AE-90CEC2E98C84}"/>
              </a:ext>
            </a:extLst>
          </p:cNvPr>
          <p:cNvSpPr/>
          <p:nvPr/>
        </p:nvSpPr>
        <p:spPr>
          <a:xfrm>
            <a:off x="7773273" y="3259892"/>
            <a:ext cx="2697480" cy="1879283"/>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endParaRPr>
          </a:p>
        </p:txBody>
      </p:sp>
      <p:sp>
        <p:nvSpPr>
          <p:cNvPr id="2" name="Title 1"/>
          <p:cNvSpPr>
            <a:spLocks noGrp="1"/>
          </p:cNvSpPr>
          <p:nvPr>
            <p:ph type="title"/>
          </p:nvPr>
        </p:nvSpPr>
        <p:spPr/>
        <p:txBody>
          <a:bodyPr/>
          <a:lstStyle/>
          <a:p>
            <a:r>
              <a:rPr lang="en-US" dirty="0"/>
              <a:t>Probability of Union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33399" y="1589406"/>
                <a:ext cx="10591801" cy="2869208"/>
              </a:xfrm>
            </p:spPr>
            <p:txBody>
              <a:bodyPr>
                <a:noAutofit/>
              </a:bodyPr>
              <a:lstStyle/>
              <a:p>
                <a:r>
                  <a:rPr lang="en-US" sz="3200" dirty="0"/>
                  <a:t>What is the probability that a flood of magnitude X is exceeded by type 1 </a:t>
                </a:r>
                <a:r>
                  <a:rPr lang="en-US" sz="3200" u="sng" dirty="0"/>
                  <a:t>or</a:t>
                </a:r>
                <a:r>
                  <a:rPr lang="en-US" sz="3200" dirty="0"/>
                  <a:t> type 2?</a:t>
                </a:r>
              </a:p>
              <a:p>
                <a14:m>
                  <m:oMath xmlns:m="http://schemas.openxmlformats.org/officeDocument/2006/math">
                    <m:sSub>
                      <m:sSubPr>
                        <m:ctrlPr>
                          <a:rPr lang="en-US" sz="3200" b="1" i="1">
                            <a:latin typeface="Cambria Math" panose="02040503050406030204" pitchFamily="18" charset="0"/>
                          </a:rPr>
                        </m:ctrlPr>
                      </m:sSubPr>
                      <m:e>
                        <m:r>
                          <a:rPr lang="en-US" sz="3200" b="1" i="1">
                            <a:latin typeface="Cambria Math" panose="02040503050406030204" pitchFamily="18" charset="0"/>
                          </a:rPr>
                          <m:t>𝑷</m:t>
                        </m:r>
                      </m:e>
                      <m:sub>
                        <m:r>
                          <a:rPr lang="en-US" sz="3200" b="1" i="1">
                            <a:latin typeface="Cambria Math" panose="02040503050406030204" pitchFamily="18" charset="0"/>
                          </a:rPr>
                          <m:t>𝒄</m:t>
                        </m:r>
                      </m:sub>
                    </m:sSub>
                    <m:r>
                      <a:rPr lang="en-US" sz="3200" b="1" i="1">
                        <a:latin typeface="Cambria Math" panose="02040503050406030204" pitchFamily="18" charset="0"/>
                      </a:rPr>
                      <m:t>=</m:t>
                    </m:r>
                  </m:oMath>
                </a14:m>
                <a:r>
                  <a:rPr lang="en-US" sz="3200" b="1" dirty="0"/>
                  <a:t> </a:t>
                </a:r>
                <a14:m>
                  <m:oMath xmlns:m="http://schemas.openxmlformats.org/officeDocument/2006/math">
                    <m:sSub>
                      <m:sSubPr>
                        <m:ctrlPr>
                          <a:rPr lang="en-US" sz="3200" b="1" i="1">
                            <a:latin typeface="Cambria Math" panose="02040503050406030204" pitchFamily="18" charset="0"/>
                          </a:rPr>
                        </m:ctrlPr>
                      </m:sSubPr>
                      <m:e>
                        <m:r>
                          <a:rPr lang="en-US" sz="3200" b="1" i="1">
                            <a:latin typeface="Cambria Math" panose="02040503050406030204" pitchFamily="18" charset="0"/>
                          </a:rPr>
                          <m:t>𝑷</m:t>
                        </m:r>
                      </m:e>
                      <m:sub>
                        <m:r>
                          <a:rPr lang="en-US" sz="3200" b="1" i="1">
                            <a:latin typeface="Cambria Math" panose="02040503050406030204" pitchFamily="18" charset="0"/>
                          </a:rPr>
                          <m:t>𝟏</m:t>
                        </m:r>
                      </m:sub>
                    </m:sSub>
                    <m:r>
                      <a:rPr lang="en-US" sz="3200" b="1" i="1">
                        <a:latin typeface="Cambria Math" panose="02040503050406030204" pitchFamily="18" charset="0"/>
                      </a:rPr>
                      <m:t> </m:t>
                    </m:r>
                  </m:oMath>
                </a14:m>
                <a:r>
                  <a:rPr lang="en-US" sz="3200" dirty="0"/>
                  <a:t>+ </a:t>
                </a:r>
                <a14:m>
                  <m:oMath xmlns:m="http://schemas.openxmlformats.org/officeDocument/2006/math">
                    <m:sSub>
                      <m:sSubPr>
                        <m:ctrlPr>
                          <a:rPr lang="en-US" sz="3200" b="1" i="1">
                            <a:latin typeface="Cambria Math" panose="02040503050406030204" pitchFamily="18" charset="0"/>
                          </a:rPr>
                        </m:ctrlPr>
                      </m:sSubPr>
                      <m:e>
                        <m:r>
                          <a:rPr lang="en-US" sz="3200" b="1" i="1">
                            <a:latin typeface="Cambria Math" panose="02040503050406030204" pitchFamily="18" charset="0"/>
                          </a:rPr>
                          <m:t>𝑷</m:t>
                        </m:r>
                      </m:e>
                      <m:sub>
                        <m:r>
                          <a:rPr lang="en-US" sz="3200" b="1" i="1">
                            <a:latin typeface="Cambria Math" panose="02040503050406030204" pitchFamily="18" charset="0"/>
                          </a:rPr>
                          <m:t>𝟐</m:t>
                        </m:r>
                      </m:sub>
                    </m:sSub>
                  </m:oMath>
                </a14:m>
                <a:r>
                  <a:rPr lang="en-US" sz="3200" dirty="0"/>
                  <a:t> - </a:t>
                </a:r>
                <a14:m>
                  <m:oMath xmlns:m="http://schemas.openxmlformats.org/officeDocument/2006/math">
                    <m:sSub>
                      <m:sSubPr>
                        <m:ctrlPr>
                          <a:rPr lang="en-US" sz="3200" b="1" i="1">
                            <a:latin typeface="Cambria Math" panose="02040503050406030204" pitchFamily="18" charset="0"/>
                          </a:rPr>
                        </m:ctrlPr>
                      </m:sSubPr>
                      <m:e>
                        <m:r>
                          <a:rPr lang="en-US" sz="3200" b="1" i="1">
                            <a:latin typeface="Cambria Math" panose="02040503050406030204" pitchFamily="18" charset="0"/>
                          </a:rPr>
                          <m:t>𝑷</m:t>
                        </m:r>
                      </m:e>
                      <m:sub>
                        <m:r>
                          <a:rPr lang="en-US" sz="3200" b="1" i="1">
                            <a:latin typeface="Cambria Math" panose="02040503050406030204" pitchFamily="18" charset="0"/>
                          </a:rPr>
                          <m:t>𝟏</m:t>
                        </m:r>
                      </m:sub>
                    </m:sSub>
                    <m:sSub>
                      <m:sSubPr>
                        <m:ctrlPr>
                          <a:rPr lang="en-US" sz="3200" b="1" i="1">
                            <a:latin typeface="Cambria Math" panose="02040503050406030204" pitchFamily="18" charset="0"/>
                          </a:rPr>
                        </m:ctrlPr>
                      </m:sSubPr>
                      <m:e>
                        <m:r>
                          <a:rPr lang="en-US" sz="3200" b="1" i="1">
                            <a:latin typeface="Cambria Math" panose="02040503050406030204" pitchFamily="18" charset="0"/>
                          </a:rPr>
                          <m:t>𝑷</m:t>
                        </m:r>
                      </m:e>
                      <m:sub>
                        <m:r>
                          <a:rPr lang="en-US" sz="3200" b="1" i="1">
                            <a:latin typeface="Cambria Math" panose="02040503050406030204" pitchFamily="18" charset="0"/>
                          </a:rPr>
                          <m:t>𝟐</m:t>
                        </m:r>
                      </m:sub>
                    </m:sSub>
                    <m:r>
                      <a:rPr lang="en-US" sz="3200" b="1" i="1">
                        <a:latin typeface="Cambria Math" panose="02040503050406030204" pitchFamily="18" charset="0"/>
                      </a:rPr>
                      <m:t> </m:t>
                    </m:r>
                  </m:oMath>
                </a14:m>
                <a:endParaRPr lang="en-US" sz="3200" dirty="0"/>
              </a:p>
              <a:p>
                <a:pPr lvl="1"/>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33399" y="1589406"/>
                <a:ext cx="10591801" cy="2869208"/>
              </a:xfrm>
              <a:blipFill>
                <a:blip r:embed="rId3"/>
                <a:stretch>
                  <a:fillRect l="-1266" t="-446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Oval 17">
                <a:extLst>
                  <a:ext uri="{FF2B5EF4-FFF2-40B4-BE49-F238E27FC236}">
                    <a16:creationId xmlns:a16="http://schemas.microsoft.com/office/drawing/2014/main" id="{4402EA3B-0CF4-8713-0A35-ACD3F5BE0A18}"/>
                  </a:ext>
                </a:extLst>
              </p:cNvPr>
              <p:cNvSpPr/>
              <p:nvPr/>
            </p:nvSpPr>
            <p:spPr>
              <a:xfrm>
                <a:off x="362000" y="3259892"/>
                <a:ext cx="2697480" cy="1879283"/>
              </a:xfrm>
              <a:prstGeom prst="ellipse">
                <a:avLst/>
              </a:prstGeom>
              <a:solidFill>
                <a:schemeClr val="accent1">
                  <a:alpha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3200" b="1" i="1" smtClean="0">
                              <a:solidFill>
                                <a:schemeClr val="tx1"/>
                              </a:solidFill>
                              <a:latin typeface="Cambria Math" panose="02040503050406030204" pitchFamily="18" charset="0"/>
                            </a:rPr>
                          </m:ctrlPr>
                        </m:sSubPr>
                        <m:e>
                          <m:r>
                            <a:rPr lang="en-US" sz="3200" b="1" i="1">
                              <a:solidFill>
                                <a:schemeClr val="tx1"/>
                              </a:solidFill>
                              <a:latin typeface="Cambria Math" panose="02040503050406030204" pitchFamily="18" charset="0"/>
                            </a:rPr>
                            <m:t>𝑷</m:t>
                          </m:r>
                        </m:e>
                        <m:sub>
                          <m:r>
                            <a:rPr lang="en-US" sz="3200" b="1" i="1">
                              <a:solidFill>
                                <a:schemeClr val="tx1"/>
                              </a:solidFill>
                              <a:latin typeface="Cambria Math" panose="02040503050406030204" pitchFamily="18" charset="0"/>
                            </a:rPr>
                            <m:t>𝟏</m:t>
                          </m:r>
                        </m:sub>
                      </m:sSub>
                    </m:oMath>
                  </m:oMathPara>
                </a14:m>
                <a:endParaRPr lang="en-US" sz="3200" dirty="0">
                  <a:solidFill>
                    <a:schemeClr val="tx1"/>
                  </a:solidFill>
                </a:endParaRPr>
              </a:p>
            </p:txBody>
          </p:sp>
        </mc:Choice>
        <mc:Fallback xmlns="">
          <p:sp>
            <p:nvSpPr>
              <p:cNvPr id="18" name="Oval 17">
                <a:extLst>
                  <a:ext uri="{FF2B5EF4-FFF2-40B4-BE49-F238E27FC236}">
                    <a16:creationId xmlns:a16="http://schemas.microsoft.com/office/drawing/2014/main" id="{4402EA3B-0CF4-8713-0A35-ACD3F5BE0A18}"/>
                  </a:ext>
                </a:extLst>
              </p:cNvPr>
              <p:cNvSpPr>
                <a:spLocks noRot="1" noChangeAspect="1" noMove="1" noResize="1" noEditPoints="1" noAdjustHandles="1" noChangeArrowheads="1" noChangeShapeType="1" noTextEdit="1"/>
              </p:cNvSpPr>
              <p:nvPr/>
            </p:nvSpPr>
            <p:spPr>
              <a:xfrm>
                <a:off x="362000" y="3259892"/>
                <a:ext cx="2697480" cy="1879283"/>
              </a:xfrm>
              <a:prstGeom prst="ellipse">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Oval 18">
                <a:extLst>
                  <a:ext uri="{FF2B5EF4-FFF2-40B4-BE49-F238E27FC236}">
                    <a16:creationId xmlns:a16="http://schemas.microsoft.com/office/drawing/2014/main" id="{86DFCAC8-4A98-7D19-63A0-4FD88BB33BCB}"/>
                  </a:ext>
                </a:extLst>
              </p:cNvPr>
              <p:cNvSpPr/>
              <p:nvPr/>
            </p:nvSpPr>
            <p:spPr>
              <a:xfrm>
                <a:off x="3742876" y="3056533"/>
                <a:ext cx="2186940" cy="2286000"/>
              </a:xfrm>
              <a:prstGeom prst="ellipse">
                <a:avLst/>
              </a:prstGeom>
              <a:solidFill>
                <a:schemeClr val="accent2">
                  <a:lumMod val="40000"/>
                  <a:lumOff val="60000"/>
                  <a:alpha val="5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3200" b="1" i="1" smtClean="0">
                              <a:solidFill>
                                <a:schemeClr val="tx1"/>
                              </a:solidFill>
                              <a:latin typeface="Cambria Math" panose="02040503050406030204" pitchFamily="18" charset="0"/>
                            </a:rPr>
                          </m:ctrlPr>
                        </m:sSubPr>
                        <m:e>
                          <m:r>
                            <a:rPr lang="en-US" sz="3200" b="1" i="1">
                              <a:solidFill>
                                <a:schemeClr val="tx1"/>
                              </a:solidFill>
                              <a:latin typeface="Cambria Math" panose="02040503050406030204" pitchFamily="18" charset="0"/>
                            </a:rPr>
                            <m:t>𝑷</m:t>
                          </m:r>
                        </m:e>
                        <m:sub>
                          <m:r>
                            <a:rPr lang="en-US" sz="3200" b="1" i="1" smtClean="0">
                              <a:solidFill>
                                <a:schemeClr val="tx1"/>
                              </a:solidFill>
                              <a:latin typeface="Cambria Math" panose="02040503050406030204" pitchFamily="18" charset="0"/>
                            </a:rPr>
                            <m:t>𝟐</m:t>
                          </m:r>
                        </m:sub>
                      </m:sSub>
                    </m:oMath>
                  </m:oMathPara>
                </a14:m>
                <a:endParaRPr lang="en-US" sz="3200" dirty="0">
                  <a:solidFill>
                    <a:schemeClr val="tx1"/>
                  </a:solidFill>
                </a:endParaRPr>
              </a:p>
            </p:txBody>
          </p:sp>
        </mc:Choice>
        <mc:Fallback xmlns="">
          <p:sp>
            <p:nvSpPr>
              <p:cNvPr id="19" name="Oval 18">
                <a:extLst>
                  <a:ext uri="{FF2B5EF4-FFF2-40B4-BE49-F238E27FC236}">
                    <a16:creationId xmlns:a16="http://schemas.microsoft.com/office/drawing/2014/main" id="{86DFCAC8-4A98-7D19-63A0-4FD88BB33BCB}"/>
                  </a:ext>
                </a:extLst>
              </p:cNvPr>
              <p:cNvSpPr>
                <a:spLocks noRot="1" noChangeAspect="1" noMove="1" noResize="1" noEditPoints="1" noAdjustHandles="1" noChangeArrowheads="1" noChangeShapeType="1" noTextEdit="1"/>
              </p:cNvSpPr>
              <p:nvPr/>
            </p:nvSpPr>
            <p:spPr>
              <a:xfrm>
                <a:off x="3742876" y="3056533"/>
                <a:ext cx="2186940" cy="2286000"/>
              </a:xfrm>
              <a:prstGeom prst="ellipse">
                <a:avLst/>
              </a:prstGeom>
              <a:blipFill>
                <a:blip r:embed="rId5"/>
                <a:stretch>
                  <a:fillRect/>
                </a:stretch>
              </a:blipFill>
              <a:ln>
                <a:solidFill>
                  <a:schemeClr val="accent2">
                    <a:lumMod val="75000"/>
                  </a:schemeClr>
                </a:solidFill>
              </a:ln>
            </p:spPr>
            <p:txBody>
              <a:bodyPr/>
              <a:lstStyle/>
              <a:p>
                <a:r>
                  <a:rPr lang="en-US">
                    <a:noFill/>
                  </a:rPr>
                  <a:t> </a:t>
                </a:r>
              </a:p>
            </p:txBody>
          </p:sp>
        </mc:Fallback>
      </mc:AlternateContent>
      <p:sp>
        <p:nvSpPr>
          <p:cNvPr id="20" name="TextBox 19">
            <a:extLst>
              <a:ext uri="{FF2B5EF4-FFF2-40B4-BE49-F238E27FC236}">
                <a16:creationId xmlns:a16="http://schemas.microsoft.com/office/drawing/2014/main" id="{383D3187-7580-C7E4-1E8D-9ED9E541E532}"/>
              </a:ext>
            </a:extLst>
          </p:cNvPr>
          <p:cNvSpPr txBox="1"/>
          <p:nvPr/>
        </p:nvSpPr>
        <p:spPr>
          <a:xfrm>
            <a:off x="3146637" y="3835890"/>
            <a:ext cx="510540" cy="584775"/>
          </a:xfrm>
          <a:prstGeom prst="rect">
            <a:avLst/>
          </a:prstGeom>
          <a:noFill/>
        </p:spPr>
        <p:txBody>
          <a:bodyPr wrap="square" rtlCol="0">
            <a:spAutoFit/>
          </a:bodyPr>
          <a:lstStyle/>
          <a:p>
            <a:pPr algn="ctr"/>
            <a:r>
              <a:rPr lang="en-US" sz="3200" dirty="0">
                <a:latin typeface="Lato" panose="020F0502020204030203" pitchFamily="34" charset="0"/>
              </a:rPr>
              <a:t>+</a:t>
            </a:r>
          </a:p>
        </p:txBody>
      </p:sp>
      <p:sp>
        <p:nvSpPr>
          <p:cNvPr id="21" name="TextBox 20">
            <a:extLst>
              <a:ext uri="{FF2B5EF4-FFF2-40B4-BE49-F238E27FC236}">
                <a16:creationId xmlns:a16="http://schemas.microsoft.com/office/drawing/2014/main" id="{AA642DDF-E928-CE5D-DD00-5A221881D007}"/>
              </a:ext>
            </a:extLst>
          </p:cNvPr>
          <p:cNvSpPr txBox="1"/>
          <p:nvPr/>
        </p:nvSpPr>
        <p:spPr>
          <a:xfrm>
            <a:off x="5953916" y="3786443"/>
            <a:ext cx="510540" cy="584775"/>
          </a:xfrm>
          <a:prstGeom prst="rect">
            <a:avLst/>
          </a:prstGeom>
          <a:noFill/>
        </p:spPr>
        <p:txBody>
          <a:bodyPr wrap="square" rtlCol="0">
            <a:spAutoFit/>
          </a:bodyPr>
          <a:lstStyle/>
          <a:p>
            <a:pPr algn="ctr"/>
            <a:r>
              <a:rPr lang="en-US" sz="3200" dirty="0">
                <a:latin typeface="Lato" panose="020F0502020204030203" pitchFamily="34" charset="0"/>
              </a:rPr>
              <a:t>-</a:t>
            </a:r>
          </a:p>
        </p:txBody>
      </p:sp>
      <p:sp>
        <p:nvSpPr>
          <p:cNvPr id="26" name="Freeform: Shape 25">
            <a:extLst>
              <a:ext uri="{FF2B5EF4-FFF2-40B4-BE49-F238E27FC236}">
                <a16:creationId xmlns:a16="http://schemas.microsoft.com/office/drawing/2014/main" id="{8319B865-742A-4C67-FB2A-31167A0B2828}"/>
              </a:ext>
            </a:extLst>
          </p:cNvPr>
          <p:cNvSpPr/>
          <p:nvPr/>
        </p:nvSpPr>
        <p:spPr>
          <a:xfrm>
            <a:off x="3744301" y="3786443"/>
            <a:ext cx="547409" cy="1181048"/>
          </a:xfrm>
          <a:custGeom>
            <a:avLst/>
            <a:gdLst>
              <a:gd name="connsiteX0" fmla="*/ 96217 w 584476"/>
              <a:gd name="connsiteY0" fmla="*/ 50 h 1290516"/>
              <a:gd name="connsiteX1" fmla="*/ 4777 w 584476"/>
              <a:gd name="connsiteY1" fmla="*/ 312470 h 1290516"/>
              <a:gd name="connsiteX2" fmla="*/ 20017 w 584476"/>
              <a:gd name="connsiteY2" fmla="*/ 609650 h 1290516"/>
              <a:gd name="connsiteX3" fmla="*/ 80977 w 584476"/>
              <a:gd name="connsiteY3" fmla="*/ 876350 h 1290516"/>
              <a:gd name="connsiteX4" fmla="*/ 233377 w 584476"/>
              <a:gd name="connsiteY4" fmla="*/ 1173530 h 1290516"/>
              <a:gd name="connsiteX5" fmla="*/ 324817 w 584476"/>
              <a:gd name="connsiteY5" fmla="*/ 1287830 h 1290516"/>
              <a:gd name="connsiteX6" fmla="*/ 500077 w 584476"/>
              <a:gd name="connsiteY6" fmla="*/ 1074470 h 1290516"/>
              <a:gd name="connsiteX7" fmla="*/ 583897 w 584476"/>
              <a:gd name="connsiteY7" fmla="*/ 685850 h 1290516"/>
              <a:gd name="connsiteX8" fmla="*/ 461977 w 584476"/>
              <a:gd name="connsiteY8" fmla="*/ 335330 h 1290516"/>
              <a:gd name="connsiteX9" fmla="*/ 96217 w 584476"/>
              <a:gd name="connsiteY9" fmla="*/ 50 h 1290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4476" h="1290516">
                <a:moveTo>
                  <a:pt x="96217" y="50"/>
                </a:moveTo>
                <a:cubicBezTo>
                  <a:pt x="20017" y="-3760"/>
                  <a:pt x="17477" y="210870"/>
                  <a:pt x="4777" y="312470"/>
                </a:cubicBezTo>
                <a:cubicBezTo>
                  <a:pt x="-7923" y="414070"/>
                  <a:pt x="7317" y="515670"/>
                  <a:pt x="20017" y="609650"/>
                </a:cubicBezTo>
                <a:cubicBezTo>
                  <a:pt x="32717" y="703630"/>
                  <a:pt x="45417" y="782370"/>
                  <a:pt x="80977" y="876350"/>
                </a:cubicBezTo>
                <a:cubicBezTo>
                  <a:pt x="116537" y="970330"/>
                  <a:pt x="192737" y="1104950"/>
                  <a:pt x="233377" y="1173530"/>
                </a:cubicBezTo>
                <a:cubicBezTo>
                  <a:pt x="274017" y="1242110"/>
                  <a:pt x="280367" y="1304340"/>
                  <a:pt x="324817" y="1287830"/>
                </a:cubicBezTo>
                <a:cubicBezTo>
                  <a:pt x="369267" y="1271320"/>
                  <a:pt x="456897" y="1174800"/>
                  <a:pt x="500077" y="1074470"/>
                </a:cubicBezTo>
                <a:cubicBezTo>
                  <a:pt x="543257" y="974140"/>
                  <a:pt x="590247" y="809040"/>
                  <a:pt x="583897" y="685850"/>
                </a:cubicBezTo>
                <a:cubicBezTo>
                  <a:pt x="577547" y="562660"/>
                  <a:pt x="543257" y="443280"/>
                  <a:pt x="461977" y="335330"/>
                </a:cubicBezTo>
                <a:cubicBezTo>
                  <a:pt x="380697" y="227380"/>
                  <a:pt x="172417" y="3860"/>
                  <a:pt x="96217" y="50"/>
                </a:cubicBezTo>
                <a:close/>
              </a:path>
            </a:pathLst>
          </a:cu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3D43DDDE-BF76-56B8-E5FB-214268AA78D4}"/>
              </a:ext>
            </a:extLst>
          </p:cNvPr>
          <p:cNvSpPr/>
          <p:nvPr/>
        </p:nvSpPr>
        <p:spPr>
          <a:xfrm>
            <a:off x="6550155" y="3524275"/>
            <a:ext cx="548601" cy="1217322"/>
          </a:xfrm>
          <a:custGeom>
            <a:avLst/>
            <a:gdLst>
              <a:gd name="connsiteX0" fmla="*/ 96217 w 584476"/>
              <a:gd name="connsiteY0" fmla="*/ 50 h 1290516"/>
              <a:gd name="connsiteX1" fmla="*/ 4777 w 584476"/>
              <a:gd name="connsiteY1" fmla="*/ 312470 h 1290516"/>
              <a:gd name="connsiteX2" fmla="*/ 20017 w 584476"/>
              <a:gd name="connsiteY2" fmla="*/ 609650 h 1290516"/>
              <a:gd name="connsiteX3" fmla="*/ 80977 w 584476"/>
              <a:gd name="connsiteY3" fmla="*/ 876350 h 1290516"/>
              <a:gd name="connsiteX4" fmla="*/ 233377 w 584476"/>
              <a:gd name="connsiteY4" fmla="*/ 1173530 h 1290516"/>
              <a:gd name="connsiteX5" fmla="*/ 324817 w 584476"/>
              <a:gd name="connsiteY5" fmla="*/ 1287830 h 1290516"/>
              <a:gd name="connsiteX6" fmla="*/ 500077 w 584476"/>
              <a:gd name="connsiteY6" fmla="*/ 1074470 h 1290516"/>
              <a:gd name="connsiteX7" fmla="*/ 583897 w 584476"/>
              <a:gd name="connsiteY7" fmla="*/ 685850 h 1290516"/>
              <a:gd name="connsiteX8" fmla="*/ 461977 w 584476"/>
              <a:gd name="connsiteY8" fmla="*/ 335330 h 1290516"/>
              <a:gd name="connsiteX9" fmla="*/ 96217 w 584476"/>
              <a:gd name="connsiteY9" fmla="*/ 50 h 1290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4476" h="1290516">
                <a:moveTo>
                  <a:pt x="96217" y="50"/>
                </a:moveTo>
                <a:cubicBezTo>
                  <a:pt x="20017" y="-3760"/>
                  <a:pt x="17477" y="210870"/>
                  <a:pt x="4777" y="312470"/>
                </a:cubicBezTo>
                <a:cubicBezTo>
                  <a:pt x="-7923" y="414070"/>
                  <a:pt x="7317" y="515670"/>
                  <a:pt x="20017" y="609650"/>
                </a:cubicBezTo>
                <a:cubicBezTo>
                  <a:pt x="32717" y="703630"/>
                  <a:pt x="45417" y="782370"/>
                  <a:pt x="80977" y="876350"/>
                </a:cubicBezTo>
                <a:cubicBezTo>
                  <a:pt x="116537" y="970330"/>
                  <a:pt x="192737" y="1104950"/>
                  <a:pt x="233377" y="1173530"/>
                </a:cubicBezTo>
                <a:cubicBezTo>
                  <a:pt x="274017" y="1242110"/>
                  <a:pt x="280367" y="1304340"/>
                  <a:pt x="324817" y="1287830"/>
                </a:cubicBezTo>
                <a:cubicBezTo>
                  <a:pt x="369267" y="1271320"/>
                  <a:pt x="456897" y="1174800"/>
                  <a:pt x="500077" y="1074470"/>
                </a:cubicBezTo>
                <a:cubicBezTo>
                  <a:pt x="543257" y="974140"/>
                  <a:pt x="590247" y="809040"/>
                  <a:pt x="583897" y="685850"/>
                </a:cubicBezTo>
                <a:cubicBezTo>
                  <a:pt x="577547" y="562660"/>
                  <a:pt x="543257" y="443280"/>
                  <a:pt x="461977" y="335330"/>
                </a:cubicBezTo>
                <a:cubicBezTo>
                  <a:pt x="380697" y="227380"/>
                  <a:pt x="172417" y="3860"/>
                  <a:pt x="96217" y="50"/>
                </a:cubicBezTo>
                <a:close/>
              </a:path>
            </a:pathLst>
          </a:custGeom>
          <a:solidFill>
            <a:srgbClr val="C198E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118145FE-87D4-D762-532F-24DF381C920C}"/>
              </a:ext>
            </a:extLst>
          </p:cNvPr>
          <p:cNvSpPr/>
          <p:nvPr/>
        </p:nvSpPr>
        <p:spPr>
          <a:xfrm>
            <a:off x="2510675" y="3524275"/>
            <a:ext cx="547409" cy="1181048"/>
          </a:xfrm>
          <a:custGeom>
            <a:avLst/>
            <a:gdLst>
              <a:gd name="connsiteX0" fmla="*/ 96217 w 584476"/>
              <a:gd name="connsiteY0" fmla="*/ 50 h 1290516"/>
              <a:gd name="connsiteX1" fmla="*/ 4777 w 584476"/>
              <a:gd name="connsiteY1" fmla="*/ 312470 h 1290516"/>
              <a:gd name="connsiteX2" fmla="*/ 20017 w 584476"/>
              <a:gd name="connsiteY2" fmla="*/ 609650 h 1290516"/>
              <a:gd name="connsiteX3" fmla="*/ 80977 w 584476"/>
              <a:gd name="connsiteY3" fmla="*/ 876350 h 1290516"/>
              <a:gd name="connsiteX4" fmla="*/ 233377 w 584476"/>
              <a:gd name="connsiteY4" fmla="*/ 1173530 h 1290516"/>
              <a:gd name="connsiteX5" fmla="*/ 324817 w 584476"/>
              <a:gd name="connsiteY5" fmla="*/ 1287830 h 1290516"/>
              <a:gd name="connsiteX6" fmla="*/ 500077 w 584476"/>
              <a:gd name="connsiteY6" fmla="*/ 1074470 h 1290516"/>
              <a:gd name="connsiteX7" fmla="*/ 583897 w 584476"/>
              <a:gd name="connsiteY7" fmla="*/ 685850 h 1290516"/>
              <a:gd name="connsiteX8" fmla="*/ 461977 w 584476"/>
              <a:gd name="connsiteY8" fmla="*/ 335330 h 1290516"/>
              <a:gd name="connsiteX9" fmla="*/ 96217 w 584476"/>
              <a:gd name="connsiteY9" fmla="*/ 50 h 1290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4476" h="1290516">
                <a:moveTo>
                  <a:pt x="96217" y="50"/>
                </a:moveTo>
                <a:cubicBezTo>
                  <a:pt x="20017" y="-3760"/>
                  <a:pt x="17477" y="210870"/>
                  <a:pt x="4777" y="312470"/>
                </a:cubicBezTo>
                <a:cubicBezTo>
                  <a:pt x="-7923" y="414070"/>
                  <a:pt x="7317" y="515670"/>
                  <a:pt x="20017" y="609650"/>
                </a:cubicBezTo>
                <a:cubicBezTo>
                  <a:pt x="32717" y="703630"/>
                  <a:pt x="45417" y="782370"/>
                  <a:pt x="80977" y="876350"/>
                </a:cubicBezTo>
                <a:cubicBezTo>
                  <a:pt x="116537" y="970330"/>
                  <a:pt x="192737" y="1104950"/>
                  <a:pt x="233377" y="1173530"/>
                </a:cubicBezTo>
                <a:cubicBezTo>
                  <a:pt x="274017" y="1242110"/>
                  <a:pt x="280367" y="1304340"/>
                  <a:pt x="324817" y="1287830"/>
                </a:cubicBezTo>
                <a:cubicBezTo>
                  <a:pt x="369267" y="1271320"/>
                  <a:pt x="456897" y="1174800"/>
                  <a:pt x="500077" y="1074470"/>
                </a:cubicBezTo>
                <a:cubicBezTo>
                  <a:pt x="543257" y="974140"/>
                  <a:pt x="590247" y="809040"/>
                  <a:pt x="583897" y="685850"/>
                </a:cubicBezTo>
                <a:cubicBezTo>
                  <a:pt x="577547" y="562660"/>
                  <a:pt x="543257" y="443280"/>
                  <a:pt x="461977" y="335330"/>
                </a:cubicBezTo>
                <a:cubicBezTo>
                  <a:pt x="380697" y="227380"/>
                  <a:pt x="172417" y="3860"/>
                  <a:pt x="96217" y="50"/>
                </a:cubicBezTo>
                <a:close/>
              </a:path>
            </a:pathLst>
          </a:cu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74D18B73-4F7A-9C9C-3582-C9E82F934254}"/>
                  </a:ext>
                </a:extLst>
              </p:cNvPr>
              <p:cNvSpPr txBox="1"/>
              <p:nvPr/>
            </p:nvSpPr>
            <p:spPr>
              <a:xfrm>
                <a:off x="6311634" y="3811033"/>
                <a:ext cx="946946"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3200" b="1" i="1" smtClean="0">
                              <a:solidFill>
                                <a:schemeClr val="tx1"/>
                              </a:solidFill>
                              <a:latin typeface="Cambria Math" panose="02040503050406030204" pitchFamily="18" charset="0"/>
                            </a:rPr>
                          </m:ctrlPr>
                        </m:sSubPr>
                        <m:e>
                          <m:sSub>
                            <m:sSubPr>
                              <m:ctrlPr>
                                <a:rPr lang="en-US" sz="3200" b="1" i="1">
                                  <a:latin typeface="Cambria Math" panose="02040503050406030204" pitchFamily="18" charset="0"/>
                                </a:rPr>
                              </m:ctrlPr>
                            </m:sSubPr>
                            <m:e>
                              <m:r>
                                <a:rPr lang="en-US" sz="3200" b="1" i="1">
                                  <a:latin typeface="Cambria Math" panose="02040503050406030204" pitchFamily="18" charset="0"/>
                                </a:rPr>
                                <m:t>𝑷</m:t>
                              </m:r>
                            </m:e>
                            <m:sub>
                              <m:r>
                                <a:rPr lang="en-US" sz="3200" b="1" i="1" smtClean="0">
                                  <a:latin typeface="Cambria Math" panose="02040503050406030204" pitchFamily="18" charset="0"/>
                                </a:rPr>
                                <m:t>𝟏</m:t>
                              </m:r>
                            </m:sub>
                          </m:sSub>
                          <m:r>
                            <a:rPr lang="en-US" sz="3200" b="1" i="1">
                              <a:solidFill>
                                <a:schemeClr val="tx1"/>
                              </a:solidFill>
                              <a:latin typeface="Cambria Math" panose="02040503050406030204" pitchFamily="18" charset="0"/>
                            </a:rPr>
                            <m:t>𝑷</m:t>
                          </m:r>
                        </m:e>
                        <m:sub>
                          <m:r>
                            <a:rPr lang="en-US" sz="3200" b="1" i="1" smtClean="0">
                              <a:solidFill>
                                <a:schemeClr val="tx1"/>
                              </a:solidFill>
                              <a:latin typeface="Cambria Math" panose="02040503050406030204" pitchFamily="18" charset="0"/>
                            </a:rPr>
                            <m:t>𝟐</m:t>
                          </m:r>
                        </m:sub>
                      </m:sSub>
                    </m:oMath>
                  </m:oMathPara>
                </a14:m>
                <a:endParaRPr lang="en-US" sz="3200" dirty="0"/>
              </a:p>
            </p:txBody>
          </p:sp>
        </mc:Choice>
        <mc:Fallback xmlns="">
          <p:sp>
            <p:nvSpPr>
              <p:cNvPr id="30" name="TextBox 29">
                <a:extLst>
                  <a:ext uri="{FF2B5EF4-FFF2-40B4-BE49-F238E27FC236}">
                    <a16:creationId xmlns:a16="http://schemas.microsoft.com/office/drawing/2014/main" id="{74D18B73-4F7A-9C9C-3582-C9E82F934254}"/>
                  </a:ext>
                </a:extLst>
              </p:cNvPr>
              <p:cNvSpPr txBox="1">
                <a:spLocks noRot="1" noChangeAspect="1" noMove="1" noResize="1" noEditPoints="1" noAdjustHandles="1" noChangeArrowheads="1" noChangeShapeType="1" noTextEdit="1"/>
              </p:cNvSpPr>
              <p:nvPr/>
            </p:nvSpPr>
            <p:spPr>
              <a:xfrm>
                <a:off x="6311634" y="3811033"/>
                <a:ext cx="946946" cy="584775"/>
              </a:xfrm>
              <a:prstGeom prst="rect">
                <a:avLst/>
              </a:prstGeom>
              <a:blipFill>
                <a:blip r:embed="rId6"/>
                <a:stretch>
                  <a:fillRect r="-5769"/>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7BB54934-C52D-7CBA-46C9-69E23FF78EE3}"/>
              </a:ext>
            </a:extLst>
          </p:cNvPr>
          <p:cNvSpPr txBox="1"/>
          <p:nvPr/>
        </p:nvSpPr>
        <p:spPr>
          <a:xfrm>
            <a:off x="7329575" y="3780007"/>
            <a:ext cx="510540" cy="584775"/>
          </a:xfrm>
          <a:prstGeom prst="rect">
            <a:avLst/>
          </a:prstGeom>
          <a:noFill/>
        </p:spPr>
        <p:txBody>
          <a:bodyPr wrap="square" rtlCol="0">
            <a:spAutoFit/>
          </a:bodyPr>
          <a:lstStyle/>
          <a:p>
            <a:pPr algn="ctr"/>
            <a:r>
              <a:rPr lang="en-US" sz="3200" dirty="0">
                <a:latin typeface="Lato" panose="020F0502020204030203" pitchFamily="34" charset="0"/>
              </a:rPr>
              <a:t>=</a:t>
            </a:r>
          </a:p>
        </p:txBody>
      </p:sp>
      <p:sp>
        <p:nvSpPr>
          <p:cNvPr id="33" name="Oval 32">
            <a:extLst>
              <a:ext uri="{FF2B5EF4-FFF2-40B4-BE49-F238E27FC236}">
                <a16:creationId xmlns:a16="http://schemas.microsoft.com/office/drawing/2014/main" id="{2818403A-97C1-71F2-A88F-A3E63B2ECB99}"/>
              </a:ext>
            </a:extLst>
          </p:cNvPr>
          <p:cNvSpPr/>
          <p:nvPr/>
        </p:nvSpPr>
        <p:spPr>
          <a:xfrm>
            <a:off x="9889218" y="2801224"/>
            <a:ext cx="2186940" cy="2286000"/>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endParaRPr>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3B5A8054-0A5C-C449-F491-E771ACCCB4CC}"/>
                  </a:ext>
                </a:extLst>
              </p:cNvPr>
              <p:cNvSpPr txBox="1"/>
              <p:nvPr/>
            </p:nvSpPr>
            <p:spPr>
              <a:xfrm>
                <a:off x="9661753" y="3842042"/>
                <a:ext cx="6096000" cy="584775"/>
              </a:xfrm>
              <a:prstGeom prst="rect">
                <a:avLst/>
              </a:prstGeom>
              <a:noFill/>
            </p:spPr>
            <p:txBody>
              <a:bodyPr wrap="square">
                <a:spAutoFit/>
              </a:bodyPr>
              <a:lstStyle/>
              <a:p>
                <a14:m>
                  <m:oMath xmlns:m="http://schemas.openxmlformats.org/officeDocument/2006/math">
                    <m:sSub>
                      <m:sSubPr>
                        <m:ctrlPr>
                          <a:rPr lang="en-US" sz="3200" b="1" i="1" smtClean="0">
                            <a:latin typeface="Cambria Math" panose="02040503050406030204" pitchFamily="18" charset="0"/>
                          </a:rPr>
                        </m:ctrlPr>
                      </m:sSubPr>
                      <m:e>
                        <m:r>
                          <a:rPr lang="en-US" sz="3200" b="1" i="1">
                            <a:latin typeface="Cambria Math" panose="02040503050406030204" pitchFamily="18" charset="0"/>
                          </a:rPr>
                          <m:t>𝑷</m:t>
                        </m:r>
                      </m:e>
                      <m:sub>
                        <m:r>
                          <a:rPr lang="en-US" sz="3200" b="1" i="1">
                            <a:latin typeface="Cambria Math" panose="02040503050406030204" pitchFamily="18" charset="0"/>
                          </a:rPr>
                          <m:t>𝒄</m:t>
                        </m:r>
                      </m:sub>
                    </m:sSub>
                  </m:oMath>
                </a14:m>
                <a:r>
                  <a:rPr lang="en-US" sz="3200" b="1" dirty="0"/>
                  <a:t> </a:t>
                </a:r>
                <a:endParaRPr lang="en-US" sz="3200" dirty="0"/>
              </a:p>
            </p:txBody>
          </p:sp>
        </mc:Choice>
        <mc:Fallback xmlns="">
          <p:sp>
            <p:nvSpPr>
              <p:cNvPr id="35" name="TextBox 34">
                <a:extLst>
                  <a:ext uri="{FF2B5EF4-FFF2-40B4-BE49-F238E27FC236}">
                    <a16:creationId xmlns:a16="http://schemas.microsoft.com/office/drawing/2014/main" id="{3B5A8054-0A5C-C449-F491-E771ACCCB4CC}"/>
                  </a:ext>
                </a:extLst>
              </p:cNvPr>
              <p:cNvSpPr txBox="1">
                <a:spLocks noRot="1" noChangeAspect="1" noMove="1" noResize="1" noEditPoints="1" noAdjustHandles="1" noChangeArrowheads="1" noChangeShapeType="1" noTextEdit="1"/>
              </p:cNvSpPr>
              <p:nvPr/>
            </p:nvSpPr>
            <p:spPr>
              <a:xfrm>
                <a:off x="9661753" y="3842042"/>
                <a:ext cx="6096000" cy="584775"/>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206261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1" grpId="0"/>
      <p:bldP spid="26" grpId="0" animBg="1"/>
      <p:bldP spid="27" grpId="0" animBg="1"/>
      <p:bldP spid="29" grpId="0" animBg="1"/>
      <p:bldP spid="30" grpId="0"/>
      <p:bldP spid="31" grpId="0"/>
      <p:bldP spid="33" grpId="0" animBg="1"/>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2B4D1-A638-1FA5-E351-991DEA82AF1F}"/>
              </a:ext>
            </a:extLst>
          </p:cNvPr>
          <p:cNvSpPr>
            <a:spLocks noGrp="1"/>
          </p:cNvSpPr>
          <p:nvPr>
            <p:ph type="title"/>
          </p:nvPr>
        </p:nvSpPr>
        <p:spPr/>
        <p:txBody>
          <a:bodyPr/>
          <a:lstStyle/>
          <a:p>
            <a:r>
              <a:rPr lang="en-US" dirty="0"/>
              <a:t>Activity Time </a:t>
            </a:r>
          </a:p>
        </p:txBody>
      </p:sp>
      <p:sp>
        <p:nvSpPr>
          <p:cNvPr id="3" name="Content Placeholder 2">
            <a:extLst>
              <a:ext uri="{FF2B5EF4-FFF2-40B4-BE49-F238E27FC236}">
                <a16:creationId xmlns:a16="http://schemas.microsoft.com/office/drawing/2014/main" id="{646BC0F0-0FB9-F8BE-6155-6E151F73E8E3}"/>
              </a:ext>
            </a:extLst>
          </p:cNvPr>
          <p:cNvSpPr>
            <a:spLocks noGrp="1"/>
          </p:cNvSpPr>
          <p:nvPr>
            <p:ph idx="1"/>
          </p:nvPr>
        </p:nvSpPr>
        <p:spPr/>
        <p:txBody>
          <a:bodyPr/>
          <a:lstStyle/>
          <a:p>
            <a:r>
              <a:rPr lang="en-US" dirty="0"/>
              <a:t>Open HEC-SSP and start a new project</a:t>
            </a:r>
          </a:p>
          <a:p>
            <a:r>
              <a:rPr lang="en-US" dirty="0"/>
              <a:t>Import annual peak flows from one of the following gages:</a:t>
            </a:r>
          </a:p>
          <a:p>
            <a:pPr lvl="1"/>
            <a:r>
              <a:rPr lang="en-US" dirty="0"/>
              <a:t>Pembina River at Neche, ND (05100000)</a:t>
            </a:r>
          </a:p>
          <a:p>
            <a:pPr lvl="1"/>
            <a:r>
              <a:rPr lang="en-US" dirty="0"/>
              <a:t>Merced River at Happy Isles Bridge near Yosemite, CA (11264500)</a:t>
            </a:r>
          </a:p>
          <a:p>
            <a:pPr lvl="1"/>
            <a:r>
              <a:rPr lang="en-US" dirty="0"/>
              <a:t>East Branch Delaware River at Margaretville, NY (1413500)</a:t>
            </a:r>
          </a:p>
          <a:p>
            <a:r>
              <a:rPr lang="en-US" dirty="0"/>
              <a:t>Right click on the dataset and select the Year-Over-Year Plot</a:t>
            </a:r>
          </a:p>
          <a:p>
            <a:r>
              <a:rPr lang="en-US" b="1" dirty="0"/>
              <a:t>Question: What observations can you make about the causes and seasonality of floods at this site?</a:t>
            </a:r>
          </a:p>
        </p:txBody>
      </p:sp>
      <p:pic>
        <p:nvPicPr>
          <p:cNvPr id="1026" name="Picture 2" descr="Clip Art Activity Images - Free Download on Freepik">
            <a:extLst>
              <a:ext uri="{FF2B5EF4-FFF2-40B4-BE49-F238E27FC236}">
                <a16:creationId xmlns:a16="http://schemas.microsoft.com/office/drawing/2014/main" id="{436F3D4B-8CE9-BD4B-3837-60EDFE6827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9075420" y="144780"/>
            <a:ext cx="2200275" cy="2154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860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Probability of Union</a:t>
            </a:r>
          </a:p>
        </p:txBody>
      </p:sp>
      <p:sp>
        <p:nvSpPr>
          <p:cNvPr id="5" name="Content Placeholder 4"/>
          <p:cNvSpPr>
            <a:spLocks noGrp="1"/>
          </p:cNvSpPr>
          <p:nvPr>
            <p:ph idx="1"/>
          </p:nvPr>
        </p:nvSpPr>
        <p:spPr/>
        <p:txBody>
          <a:bodyPr/>
          <a:lstStyle/>
          <a:p>
            <a:r>
              <a:rPr lang="en-US" dirty="0"/>
              <a:t>If C = max(A, B), then:</a:t>
            </a:r>
          </a:p>
          <a:p>
            <a:endParaRPr lang="en-US" dirty="0"/>
          </a:p>
          <a:p>
            <a:endParaRPr lang="en-US" dirty="0"/>
          </a:p>
          <a:p>
            <a:r>
              <a:rPr lang="en-US" dirty="0"/>
              <a:t>A: largest rain flood in a year</a:t>
            </a:r>
          </a:p>
          <a:p>
            <a:r>
              <a:rPr lang="en-US" dirty="0"/>
              <a:t>B: largest snow flood in a year</a:t>
            </a:r>
          </a:p>
          <a:p>
            <a:r>
              <a:rPr lang="en-US" dirty="0"/>
              <a:t>C is the larger of the two</a:t>
            </a:r>
          </a:p>
          <a:p>
            <a:r>
              <a:rPr lang="en-US" dirty="0"/>
              <a:t>Thus, C is the annual maximum</a:t>
            </a:r>
          </a:p>
          <a:p>
            <a:endParaRPr lang="en-US" dirty="0"/>
          </a:p>
        </p:txBody>
      </p:sp>
      <p:pic>
        <p:nvPicPr>
          <p:cNvPr id="6" name="Picture 5"/>
          <p:cNvPicPr>
            <a:picLocks noChangeAspect="1"/>
          </p:cNvPicPr>
          <p:nvPr/>
        </p:nvPicPr>
        <p:blipFill>
          <a:blip r:embed="rId3">
            <a:clrChange>
              <a:clrFrom>
                <a:srgbClr val="FFFFFF"/>
              </a:clrFrom>
              <a:clrTo>
                <a:srgbClr val="FFFFFF">
                  <a:alpha val="0"/>
                </a:srgbClr>
              </a:clrTo>
            </a:clrChange>
          </a:blip>
          <a:stretch>
            <a:fillRect/>
          </a:stretch>
        </p:blipFill>
        <p:spPr>
          <a:xfrm>
            <a:off x="3432539" y="2494560"/>
            <a:ext cx="3886742" cy="543001"/>
          </a:xfrm>
          <a:prstGeom prst="rect">
            <a:avLst/>
          </a:prstGeom>
        </p:spPr>
      </p:pic>
      <p:sp>
        <p:nvSpPr>
          <p:cNvPr id="7" name="TextBox 6"/>
          <p:cNvSpPr txBox="1"/>
          <p:nvPr/>
        </p:nvSpPr>
        <p:spPr>
          <a:xfrm>
            <a:off x="48245" y="2092545"/>
            <a:ext cx="2738763" cy="1384995"/>
          </a:xfrm>
          <a:prstGeom prst="rect">
            <a:avLst/>
          </a:prstGeom>
          <a:noFill/>
        </p:spPr>
        <p:txBody>
          <a:bodyPr wrap="none" rtlCol="0">
            <a:spAutoFit/>
          </a:bodyPr>
          <a:lstStyle/>
          <a:p>
            <a:pPr algn="ctr"/>
            <a:r>
              <a:rPr lang="en-US" sz="2800" b="1" dirty="0">
                <a:solidFill>
                  <a:srgbClr val="C00000"/>
                </a:solidFill>
              </a:rPr>
              <a:t>CDF</a:t>
            </a:r>
          </a:p>
          <a:p>
            <a:pPr algn="ctr"/>
            <a:r>
              <a:rPr lang="en-US" sz="2800" b="1" dirty="0">
                <a:solidFill>
                  <a:srgbClr val="C00000"/>
                </a:solidFill>
              </a:rPr>
              <a:t>Non-exceedance </a:t>
            </a:r>
          </a:p>
          <a:p>
            <a:pPr algn="ctr"/>
            <a:r>
              <a:rPr lang="en-US" sz="2800" b="1" dirty="0">
                <a:solidFill>
                  <a:srgbClr val="C00000"/>
                </a:solidFill>
              </a:rPr>
              <a:t>probability</a:t>
            </a:r>
          </a:p>
        </p:txBody>
      </p:sp>
      <p:cxnSp>
        <p:nvCxnSpPr>
          <p:cNvPr id="9" name="Straight Arrow Connector 8"/>
          <p:cNvCxnSpPr>
            <a:cxnSpLocks/>
            <a:stCxn id="7" idx="3"/>
          </p:cNvCxnSpPr>
          <p:nvPr/>
        </p:nvCxnSpPr>
        <p:spPr>
          <a:xfrm>
            <a:off x="2787008" y="2785043"/>
            <a:ext cx="587754" cy="27843"/>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907035" y="2388611"/>
            <a:ext cx="1795684" cy="954107"/>
          </a:xfrm>
          <a:prstGeom prst="rect">
            <a:avLst/>
          </a:prstGeom>
          <a:noFill/>
        </p:spPr>
        <p:txBody>
          <a:bodyPr wrap="none" rtlCol="0">
            <a:spAutoFit/>
          </a:bodyPr>
          <a:lstStyle/>
          <a:p>
            <a:r>
              <a:rPr lang="en-US" sz="2800" b="1" dirty="0">
                <a:solidFill>
                  <a:srgbClr val="C00000"/>
                </a:solidFill>
              </a:rPr>
              <a:t>Any flood</a:t>
            </a:r>
          </a:p>
          <a:p>
            <a:r>
              <a:rPr lang="en-US" sz="2800" b="1" dirty="0">
                <a:solidFill>
                  <a:srgbClr val="C00000"/>
                </a:solidFill>
              </a:rPr>
              <a:t>magnitude</a:t>
            </a:r>
          </a:p>
        </p:txBody>
      </p:sp>
      <p:cxnSp>
        <p:nvCxnSpPr>
          <p:cNvPr id="17" name="Straight Arrow Connector 16"/>
          <p:cNvCxnSpPr>
            <a:stCxn id="16" idx="1"/>
          </p:cNvCxnSpPr>
          <p:nvPr/>
        </p:nvCxnSpPr>
        <p:spPr>
          <a:xfrm flipH="1" flipV="1">
            <a:off x="7101841" y="2767340"/>
            <a:ext cx="805194" cy="9832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0187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1B72F71-300F-BEBE-A8EA-BD13AF26A6AE}"/>
              </a:ext>
            </a:extLst>
          </p:cNvPr>
          <p:cNvPicPr>
            <a:picLocks noChangeAspect="1"/>
          </p:cNvPicPr>
          <p:nvPr/>
        </p:nvPicPr>
        <p:blipFill>
          <a:blip r:embed="rId3"/>
          <a:stretch>
            <a:fillRect/>
          </a:stretch>
        </p:blipFill>
        <p:spPr>
          <a:xfrm>
            <a:off x="1590399" y="361879"/>
            <a:ext cx="9447619" cy="5780952"/>
          </a:xfrm>
          <a:prstGeom prst="rect">
            <a:avLst/>
          </a:prstGeom>
          <a:ln>
            <a:solidFill>
              <a:schemeClr val="tx1"/>
            </a:solidFill>
          </a:ln>
        </p:spPr>
      </p:pic>
      <p:sp>
        <p:nvSpPr>
          <p:cNvPr id="9" name="TextBox 8">
            <a:extLst>
              <a:ext uri="{FF2B5EF4-FFF2-40B4-BE49-F238E27FC236}">
                <a16:creationId xmlns:a16="http://schemas.microsoft.com/office/drawing/2014/main" id="{9B97C291-512D-7B42-3938-5EF7CA6E32D5}"/>
              </a:ext>
            </a:extLst>
          </p:cNvPr>
          <p:cNvSpPr txBox="1"/>
          <p:nvPr/>
        </p:nvSpPr>
        <p:spPr>
          <a:xfrm>
            <a:off x="4291443" y="4593683"/>
            <a:ext cx="1967347" cy="430887"/>
          </a:xfrm>
          <a:prstGeom prst="rect">
            <a:avLst/>
          </a:prstGeom>
          <a:noFill/>
        </p:spPr>
        <p:txBody>
          <a:bodyPr wrap="square" rtlCol="0">
            <a:spAutoFit/>
          </a:bodyPr>
          <a:lstStyle/>
          <a:p>
            <a:pPr algn="ctr"/>
            <a:r>
              <a:rPr lang="en-US" sz="2200" b="1" dirty="0">
                <a:solidFill>
                  <a:srgbClr val="FF0000"/>
                </a:solidFill>
                <a:latin typeface="Lato" panose="020F0502020204030203" pitchFamily="34" charset="0"/>
              </a:rPr>
              <a:t>Flood Type B</a:t>
            </a:r>
          </a:p>
        </p:txBody>
      </p:sp>
      <p:sp>
        <p:nvSpPr>
          <p:cNvPr id="10" name="TextBox 9">
            <a:extLst>
              <a:ext uri="{FF2B5EF4-FFF2-40B4-BE49-F238E27FC236}">
                <a16:creationId xmlns:a16="http://schemas.microsoft.com/office/drawing/2014/main" id="{AE01126C-D4AD-0B1D-69DE-242D6F539206}"/>
              </a:ext>
            </a:extLst>
          </p:cNvPr>
          <p:cNvSpPr txBox="1"/>
          <p:nvPr/>
        </p:nvSpPr>
        <p:spPr>
          <a:xfrm>
            <a:off x="8797634" y="3213556"/>
            <a:ext cx="1967347" cy="430887"/>
          </a:xfrm>
          <a:prstGeom prst="rect">
            <a:avLst/>
          </a:prstGeom>
          <a:noFill/>
        </p:spPr>
        <p:txBody>
          <a:bodyPr wrap="square" rtlCol="0">
            <a:spAutoFit/>
          </a:bodyPr>
          <a:lstStyle/>
          <a:p>
            <a:pPr algn="ctr"/>
            <a:r>
              <a:rPr lang="en-US" sz="2200" b="1" dirty="0">
                <a:solidFill>
                  <a:srgbClr val="0000FF"/>
                </a:solidFill>
                <a:latin typeface="Lato" panose="020F0502020204030203" pitchFamily="34" charset="0"/>
              </a:rPr>
              <a:t>Flood Type A</a:t>
            </a:r>
          </a:p>
        </p:txBody>
      </p:sp>
      <p:sp>
        <p:nvSpPr>
          <p:cNvPr id="11" name="TextBox 10">
            <a:extLst>
              <a:ext uri="{FF2B5EF4-FFF2-40B4-BE49-F238E27FC236}">
                <a16:creationId xmlns:a16="http://schemas.microsoft.com/office/drawing/2014/main" id="{DE26C2D3-EC36-0830-19F5-B4654B7F484B}"/>
              </a:ext>
            </a:extLst>
          </p:cNvPr>
          <p:cNvSpPr txBox="1"/>
          <p:nvPr/>
        </p:nvSpPr>
        <p:spPr>
          <a:xfrm>
            <a:off x="3827315" y="3644443"/>
            <a:ext cx="1967347" cy="430887"/>
          </a:xfrm>
          <a:prstGeom prst="rect">
            <a:avLst/>
          </a:prstGeom>
          <a:noFill/>
        </p:spPr>
        <p:txBody>
          <a:bodyPr wrap="square" rtlCol="0">
            <a:spAutoFit/>
          </a:bodyPr>
          <a:lstStyle/>
          <a:p>
            <a:pPr algn="ctr"/>
            <a:r>
              <a:rPr lang="en-US" sz="2200" b="1" dirty="0">
                <a:solidFill>
                  <a:schemeClr val="bg1">
                    <a:lumMod val="50000"/>
                  </a:schemeClr>
                </a:solidFill>
                <a:latin typeface="Lato" panose="020F0502020204030203" pitchFamily="34" charset="0"/>
              </a:rPr>
              <a:t>Mixed</a:t>
            </a:r>
          </a:p>
        </p:txBody>
      </p:sp>
    </p:spTree>
    <p:extLst>
      <p:ext uri="{BB962C8B-B14F-4D97-AF65-F5344CB8AC3E}">
        <p14:creationId xmlns:p14="http://schemas.microsoft.com/office/powerpoint/2010/main" val="35034873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line chart&#10;&#10;Description automatically generated">
            <a:extLst>
              <a:ext uri="{FF2B5EF4-FFF2-40B4-BE49-F238E27FC236}">
                <a16:creationId xmlns:a16="http://schemas.microsoft.com/office/drawing/2014/main" id="{6D7AE836-497D-C032-742E-E82E450BAD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9987" y="290844"/>
            <a:ext cx="9782308" cy="6276311"/>
          </a:xfrm>
          <a:prstGeom prst="rect">
            <a:avLst/>
          </a:prstGeom>
        </p:spPr>
      </p:pic>
      <p:cxnSp>
        <p:nvCxnSpPr>
          <p:cNvPr id="10" name="Straight Connector 9">
            <a:extLst>
              <a:ext uri="{FF2B5EF4-FFF2-40B4-BE49-F238E27FC236}">
                <a16:creationId xmlns:a16="http://schemas.microsoft.com/office/drawing/2014/main" id="{6D5C71BB-5BF6-14C1-C33B-68AACBD5A318}"/>
              </a:ext>
            </a:extLst>
          </p:cNvPr>
          <p:cNvCxnSpPr>
            <a:cxnSpLocks/>
          </p:cNvCxnSpPr>
          <p:nvPr/>
        </p:nvCxnSpPr>
        <p:spPr>
          <a:xfrm>
            <a:off x="2359510" y="3508764"/>
            <a:ext cx="69069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56B9F34-5B94-2777-AFE8-BBB0AB7A828B}"/>
              </a:ext>
            </a:extLst>
          </p:cNvPr>
          <p:cNvCxnSpPr>
            <a:cxnSpLocks/>
          </p:cNvCxnSpPr>
          <p:nvPr/>
        </p:nvCxnSpPr>
        <p:spPr>
          <a:xfrm>
            <a:off x="7206998" y="3494464"/>
            <a:ext cx="0" cy="2594609"/>
          </a:xfrm>
          <a:prstGeom prst="straightConnector1">
            <a:avLst/>
          </a:prstGeom>
          <a:ln w="28575">
            <a:solidFill>
              <a:srgbClr val="3CE444"/>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2C52D44-3771-22FF-7042-422ADC87D42A}"/>
              </a:ext>
            </a:extLst>
          </p:cNvPr>
          <p:cNvCxnSpPr>
            <a:cxnSpLocks/>
          </p:cNvCxnSpPr>
          <p:nvPr/>
        </p:nvCxnSpPr>
        <p:spPr>
          <a:xfrm>
            <a:off x="7037609" y="3508764"/>
            <a:ext cx="0" cy="25803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C284879-2596-EDC1-5133-262C0F1A3812}"/>
              </a:ext>
            </a:extLst>
          </p:cNvPr>
          <p:cNvCxnSpPr>
            <a:cxnSpLocks/>
          </p:cNvCxnSpPr>
          <p:nvPr/>
        </p:nvCxnSpPr>
        <p:spPr>
          <a:xfrm>
            <a:off x="8073737" y="3508764"/>
            <a:ext cx="0" cy="2580309"/>
          </a:xfrm>
          <a:prstGeom prst="straightConnector1">
            <a:avLst/>
          </a:prstGeom>
          <a:ln w="28575">
            <a:solidFill>
              <a:srgbClr val="170CF4"/>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3554C2D-AF30-C820-01B8-8905FD63BA76}"/>
                  </a:ext>
                </a:extLst>
              </p:cNvPr>
              <p:cNvSpPr txBox="1"/>
              <p:nvPr/>
            </p:nvSpPr>
            <p:spPr>
              <a:xfrm>
                <a:off x="5893121" y="5642267"/>
                <a:ext cx="49801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𝒄𝒐𝒎𝒃𝒊𝒏𝒆𝒅</m:t>
                          </m:r>
                        </m:sub>
                      </m:sSub>
                    </m:oMath>
                  </m:oMathPara>
                </a14:m>
                <a:endParaRPr lang="en-US" b="1" dirty="0"/>
              </a:p>
            </p:txBody>
          </p:sp>
        </mc:Choice>
        <mc:Fallback xmlns="">
          <p:sp>
            <p:nvSpPr>
              <p:cNvPr id="14" name="TextBox 13">
                <a:extLst>
                  <a:ext uri="{FF2B5EF4-FFF2-40B4-BE49-F238E27FC236}">
                    <a16:creationId xmlns:a16="http://schemas.microsoft.com/office/drawing/2014/main" id="{23554C2D-AF30-C820-01B8-8905FD63BA76}"/>
                  </a:ext>
                </a:extLst>
              </p:cNvPr>
              <p:cNvSpPr txBox="1">
                <a:spLocks noRot="1" noChangeAspect="1" noMove="1" noResize="1" noEditPoints="1" noAdjustHandles="1" noChangeArrowheads="1" noChangeShapeType="1" noTextEdit="1"/>
              </p:cNvSpPr>
              <p:nvPr/>
            </p:nvSpPr>
            <p:spPr>
              <a:xfrm>
                <a:off x="5893121" y="5642267"/>
                <a:ext cx="498018" cy="369332"/>
              </a:xfrm>
              <a:prstGeom prst="rect">
                <a:avLst/>
              </a:prstGeom>
              <a:blipFill>
                <a:blip r:embed="rId4"/>
                <a:stretch>
                  <a:fillRect r="-128395" b="-1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2345CE2-1F76-1E32-1AEB-369BFBD1C4AA}"/>
                  </a:ext>
                </a:extLst>
              </p:cNvPr>
              <p:cNvSpPr txBox="1"/>
              <p:nvPr/>
            </p:nvSpPr>
            <p:spPr>
              <a:xfrm>
                <a:off x="8073737" y="5631875"/>
                <a:ext cx="47798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𝒔𝒏𝒐𝒘</m:t>
                          </m:r>
                        </m:sub>
                      </m:sSub>
                    </m:oMath>
                  </m:oMathPara>
                </a14:m>
                <a:endParaRPr lang="en-US" b="1" dirty="0"/>
              </a:p>
            </p:txBody>
          </p:sp>
        </mc:Choice>
        <mc:Fallback xmlns="">
          <p:sp>
            <p:nvSpPr>
              <p:cNvPr id="15" name="TextBox 14">
                <a:extLst>
                  <a:ext uri="{FF2B5EF4-FFF2-40B4-BE49-F238E27FC236}">
                    <a16:creationId xmlns:a16="http://schemas.microsoft.com/office/drawing/2014/main" id="{C2345CE2-1F76-1E32-1AEB-369BFBD1C4AA}"/>
                  </a:ext>
                </a:extLst>
              </p:cNvPr>
              <p:cNvSpPr txBox="1">
                <a:spLocks noRot="1" noChangeAspect="1" noMove="1" noResize="1" noEditPoints="1" noAdjustHandles="1" noChangeArrowheads="1" noChangeShapeType="1" noTextEdit="1"/>
              </p:cNvSpPr>
              <p:nvPr/>
            </p:nvSpPr>
            <p:spPr>
              <a:xfrm>
                <a:off x="8073737" y="5631875"/>
                <a:ext cx="477980" cy="369332"/>
              </a:xfrm>
              <a:prstGeom prst="rect">
                <a:avLst/>
              </a:prstGeom>
              <a:blipFill>
                <a:blip r:embed="rId5"/>
                <a:stretch>
                  <a:fillRect r="-506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2F09CF7-4703-976D-68AF-3CBEB7A24CD1}"/>
                  </a:ext>
                </a:extLst>
              </p:cNvPr>
              <p:cNvSpPr txBox="1"/>
              <p:nvPr/>
            </p:nvSpPr>
            <p:spPr>
              <a:xfrm>
                <a:off x="7214159" y="5631875"/>
                <a:ext cx="4751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𝒓𝒂𝒊𝒏</m:t>
                          </m:r>
                        </m:sub>
                      </m:sSub>
                    </m:oMath>
                  </m:oMathPara>
                </a14:m>
                <a:endParaRPr lang="en-US" b="1" dirty="0"/>
              </a:p>
            </p:txBody>
          </p:sp>
        </mc:Choice>
        <mc:Fallback xmlns="">
          <p:sp>
            <p:nvSpPr>
              <p:cNvPr id="16" name="TextBox 15">
                <a:extLst>
                  <a:ext uri="{FF2B5EF4-FFF2-40B4-BE49-F238E27FC236}">
                    <a16:creationId xmlns:a16="http://schemas.microsoft.com/office/drawing/2014/main" id="{72F09CF7-4703-976D-68AF-3CBEB7A24CD1}"/>
                  </a:ext>
                </a:extLst>
              </p:cNvPr>
              <p:cNvSpPr txBox="1">
                <a:spLocks noRot="1" noChangeAspect="1" noMove="1" noResize="1" noEditPoints="1" noAdjustHandles="1" noChangeArrowheads="1" noChangeShapeType="1" noTextEdit="1"/>
              </p:cNvSpPr>
              <p:nvPr/>
            </p:nvSpPr>
            <p:spPr>
              <a:xfrm>
                <a:off x="7214159" y="5631875"/>
                <a:ext cx="475112" cy="369332"/>
              </a:xfrm>
              <a:prstGeom prst="rect">
                <a:avLst/>
              </a:prstGeom>
              <a:blipFill>
                <a:blip r:embed="rId6"/>
                <a:stretch>
                  <a:fillRect r="-423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12EAEA7-2265-6450-1047-CFFFCAAC708A}"/>
                  </a:ext>
                </a:extLst>
              </p:cNvPr>
              <p:cNvSpPr txBox="1"/>
              <p:nvPr/>
            </p:nvSpPr>
            <p:spPr>
              <a:xfrm>
                <a:off x="2453576" y="737754"/>
                <a:ext cx="5163689" cy="193899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lang="en-US" sz="2400" dirty="0" smtClean="0">
                          <a:latin typeface="Lato" panose="020F0502020204030203" pitchFamily="34" charset="0"/>
                        </a:rPr>
                        <m:t>Combination</m:t>
                      </m:r>
                      <m:r>
                        <m:rPr>
                          <m:nor/>
                        </m:rPr>
                        <a:rPr lang="en-US" sz="2400" dirty="0" smtClean="0">
                          <a:latin typeface="Lato" panose="020F0502020204030203" pitchFamily="34" charset="0"/>
                        </a:rPr>
                        <m:t> </m:t>
                      </m:r>
                      <m:r>
                        <m:rPr>
                          <m:nor/>
                        </m:rPr>
                        <a:rPr lang="en-US" sz="2400" dirty="0" smtClean="0">
                          <a:latin typeface="Lato" panose="020F0502020204030203" pitchFamily="34" charset="0"/>
                        </a:rPr>
                        <m:t>of</m:t>
                      </m:r>
                      <m:r>
                        <m:rPr>
                          <m:nor/>
                        </m:rPr>
                        <a:rPr lang="en-US" sz="2400" dirty="0" smtClean="0">
                          <a:latin typeface="Lato" panose="020F0502020204030203" pitchFamily="34" charset="0"/>
                        </a:rPr>
                        <m:t> 2+ </m:t>
                      </m:r>
                      <m:r>
                        <m:rPr>
                          <m:nor/>
                        </m:rPr>
                        <a:rPr lang="en-US" sz="2400" dirty="0" smtClean="0">
                          <a:latin typeface="Lato" panose="020F0502020204030203" pitchFamily="34" charset="0"/>
                        </a:rPr>
                        <m:t>frequency</m:t>
                      </m:r>
                      <m:r>
                        <m:rPr>
                          <m:nor/>
                        </m:rPr>
                        <a:rPr lang="en-US" sz="2400" dirty="0" smtClean="0">
                          <a:latin typeface="Lato" panose="020F0502020204030203" pitchFamily="34" charset="0"/>
                        </a:rPr>
                        <m:t> </m:t>
                      </m:r>
                      <m:r>
                        <m:rPr>
                          <m:nor/>
                        </m:rPr>
                        <a:rPr lang="en-US" sz="2400" dirty="0" smtClean="0">
                          <a:latin typeface="Lato" panose="020F0502020204030203" pitchFamily="34" charset="0"/>
                        </a:rPr>
                        <m:t>curves</m:t>
                      </m:r>
                      <m:r>
                        <m:rPr>
                          <m:nor/>
                        </m:rPr>
                        <a:rPr lang="en-US" sz="2400" dirty="0" smtClean="0">
                          <a:latin typeface="Lato" panose="020F0502020204030203" pitchFamily="34" charset="0"/>
                        </a:rPr>
                        <m:t>:</m:t>
                      </m:r>
                      <m:r>
                        <a:rPr lang="en-US" sz="2400" b="1" i="1" dirty="0" smtClean="0">
                          <a:latin typeface="Cambria Math" panose="02040503050406030204" pitchFamily="18" charset="0"/>
                        </a:rPr>
                        <m:t> </m:t>
                      </m:r>
                    </m:oMath>
                  </m:oMathPara>
                </a14:m>
                <a:endParaRPr lang="en-US" sz="2400" b="1" i="1" dirty="0">
                  <a:latin typeface="Cambria Math" panose="02040503050406030204" pitchFamily="18" charset="0"/>
                </a:endParaRPr>
              </a:p>
              <a:p>
                <a14:m>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𝑷</m:t>
                        </m:r>
                      </m:e>
                      <m:sub>
                        <m:r>
                          <a:rPr lang="en-US" sz="2400" b="1" i="1" smtClean="0">
                            <a:latin typeface="Cambria Math" panose="02040503050406030204" pitchFamily="18" charset="0"/>
                          </a:rPr>
                          <m:t>𝒄</m:t>
                        </m:r>
                      </m:sub>
                    </m:sSub>
                    <m:r>
                      <a:rPr lang="en-US" sz="2400" b="1" i="1" smtClean="0">
                        <a:latin typeface="Cambria Math" panose="02040503050406030204" pitchFamily="18" charset="0"/>
                      </a:rPr>
                      <m:t>=</m:t>
                    </m:r>
                  </m:oMath>
                </a14:m>
                <a:r>
                  <a:rPr lang="en-US" sz="2400" b="1" dirty="0"/>
                  <a:t> 1 - </a:t>
                </a:r>
                <a14:m>
                  <m:oMath xmlns:m="http://schemas.openxmlformats.org/officeDocument/2006/math">
                    <m:nary>
                      <m:naryPr>
                        <m:chr m:val="∏"/>
                        <m:ctrlPr>
                          <a:rPr lang="en-US" sz="2400" b="1" i="1" smtClean="0">
                            <a:latin typeface="Cambria Math" panose="02040503050406030204" pitchFamily="18" charset="0"/>
                          </a:rPr>
                        </m:ctrlPr>
                      </m:naryPr>
                      <m:sub>
                        <m:r>
                          <m:rPr>
                            <m:brk m:alnAt="23"/>
                          </m:rPr>
                          <a:rPr lang="en-US" sz="2400" b="1" i="1" smtClean="0">
                            <a:latin typeface="Cambria Math" panose="02040503050406030204" pitchFamily="18" charset="0"/>
                          </a:rPr>
                          <m:t>𝒊</m:t>
                        </m:r>
                        <m:r>
                          <a:rPr lang="en-US" sz="2400" b="1" i="1" smtClean="0">
                            <a:latin typeface="Cambria Math" panose="02040503050406030204" pitchFamily="18" charset="0"/>
                          </a:rPr>
                          <m:t>=</m:t>
                        </m:r>
                        <m:r>
                          <a:rPr lang="en-US" sz="2400" b="1" i="1" smtClean="0">
                            <a:latin typeface="Cambria Math" panose="02040503050406030204" pitchFamily="18" charset="0"/>
                          </a:rPr>
                          <m:t>𝟏</m:t>
                        </m:r>
                      </m:sub>
                      <m:sup>
                        <m:r>
                          <a:rPr lang="en-US" sz="2400" b="1" i="1" smtClean="0">
                            <a:latin typeface="Cambria Math" panose="02040503050406030204" pitchFamily="18" charset="0"/>
                          </a:rPr>
                          <m:t>𝒏</m:t>
                        </m:r>
                      </m:sup>
                      <m:e>
                        <m:r>
                          <m:rPr>
                            <m:nor/>
                          </m:rPr>
                          <a:rPr lang="en-US" sz="2400" b="1" dirty="0"/>
                          <m:t>(1−</m:t>
                        </m:r>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a:latin typeface="Cambria Math" panose="02040503050406030204" pitchFamily="18" charset="0"/>
                              </a:rPr>
                              <m:t>𝒊</m:t>
                            </m:r>
                          </m:sub>
                        </m:sSub>
                        <m:r>
                          <m:rPr>
                            <m:nor/>
                          </m:rPr>
                          <a:rPr lang="en-US" sz="2400" b="1" dirty="0"/>
                          <m:t>)</m:t>
                        </m:r>
                      </m:e>
                    </m:nary>
                  </m:oMath>
                </a14:m>
                <a:endParaRPr lang="en-US" sz="2400" b="1" dirty="0"/>
              </a:p>
              <a:p>
                <a:endParaRPr lang="en-US" sz="2400" b="1" dirty="0"/>
              </a:p>
              <a:p>
                <a:r>
                  <a:rPr lang="en-US" sz="2400" b="1" dirty="0"/>
                  <a:t>For 2 flood types:</a:t>
                </a:r>
              </a:p>
              <a:p>
                <a14:m>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𝑷</m:t>
                        </m:r>
                      </m:e>
                      <m:sub>
                        <m:r>
                          <a:rPr lang="en-US" sz="2400" b="1" i="1" smtClean="0">
                            <a:latin typeface="Cambria Math" panose="02040503050406030204" pitchFamily="18" charset="0"/>
                          </a:rPr>
                          <m:t>𝒄</m:t>
                        </m:r>
                      </m:sub>
                    </m:sSub>
                    <m:r>
                      <a:rPr lang="en-US" sz="2400" b="1" i="1" smtClean="0">
                        <a:latin typeface="Cambria Math" panose="02040503050406030204" pitchFamily="18" charset="0"/>
                      </a:rPr>
                      <m:t>=</m:t>
                    </m:r>
                  </m:oMath>
                </a14:m>
                <a:r>
                  <a:rPr lang="en-US" sz="2400" b="1" dirty="0"/>
                  <a:t> </a:t>
                </a:r>
                <a14:m>
                  <m:oMath xmlns:m="http://schemas.openxmlformats.org/officeDocument/2006/math">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a:latin typeface="Cambria Math" panose="02040503050406030204" pitchFamily="18" charset="0"/>
                          </a:rPr>
                          <m:t>𝟏</m:t>
                        </m:r>
                      </m:sub>
                    </m:sSub>
                    <m:r>
                      <a:rPr lang="en-US" sz="2400" b="1" i="1">
                        <a:latin typeface="Cambria Math" panose="02040503050406030204" pitchFamily="18" charset="0"/>
                      </a:rPr>
                      <m:t> </m:t>
                    </m:r>
                  </m:oMath>
                </a14:m>
                <a:r>
                  <a:rPr lang="en-US" sz="2400" dirty="0"/>
                  <a:t>+ </a:t>
                </a:r>
                <a14:m>
                  <m:oMath xmlns:m="http://schemas.openxmlformats.org/officeDocument/2006/math">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smtClean="0">
                            <a:latin typeface="Cambria Math" panose="02040503050406030204" pitchFamily="18" charset="0"/>
                          </a:rPr>
                          <m:t>𝟐</m:t>
                        </m:r>
                      </m:sub>
                    </m:sSub>
                  </m:oMath>
                </a14:m>
                <a:r>
                  <a:rPr lang="en-US" sz="2400" dirty="0"/>
                  <a:t> - </a:t>
                </a:r>
                <a14:m>
                  <m:oMath xmlns:m="http://schemas.openxmlformats.org/officeDocument/2006/math">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a:latin typeface="Cambria Math" panose="02040503050406030204" pitchFamily="18" charset="0"/>
                          </a:rPr>
                          <m:t>𝟏</m:t>
                        </m:r>
                      </m:sub>
                    </m:sSub>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smtClean="0">
                            <a:latin typeface="Cambria Math" panose="02040503050406030204" pitchFamily="18" charset="0"/>
                          </a:rPr>
                          <m:t>𝟐</m:t>
                        </m:r>
                      </m:sub>
                    </m:sSub>
                    <m:r>
                      <a:rPr lang="en-US" sz="2400" b="1" i="1">
                        <a:latin typeface="Cambria Math" panose="02040503050406030204" pitchFamily="18" charset="0"/>
                      </a:rPr>
                      <m:t> </m:t>
                    </m:r>
                  </m:oMath>
                </a14:m>
                <a:endParaRPr lang="en-US" sz="2400" dirty="0"/>
              </a:p>
            </p:txBody>
          </p:sp>
        </mc:Choice>
        <mc:Fallback xmlns="">
          <p:sp>
            <p:nvSpPr>
              <p:cNvPr id="17" name="TextBox 16">
                <a:extLst>
                  <a:ext uri="{FF2B5EF4-FFF2-40B4-BE49-F238E27FC236}">
                    <a16:creationId xmlns:a16="http://schemas.microsoft.com/office/drawing/2014/main" id="{E12EAEA7-2265-6450-1047-CFFFCAAC708A}"/>
                  </a:ext>
                </a:extLst>
              </p:cNvPr>
              <p:cNvSpPr txBox="1">
                <a:spLocks noRot="1" noChangeAspect="1" noMove="1" noResize="1" noEditPoints="1" noAdjustHandles="1" noChangeArrowheads="1" noChangeShapeType="1" noTextEdit="1"/>
              </p:cNvSpPr>
              <p:nvPr/>
            </p:nvSpPr>
            <p:spPr>
              <a:xfrm>
                <a:off x="2453576" y="737754"/>
                <a:ext cx="5163689" cy="1938992"/>
              </a:xfrm>
              <a:prstGeom prst="rect">
                <a:avLst/>
              </a:prstGeom>
              <a:blipFill>
                <a:blip r:embed="rId7"/>
                <a:stretch>
                  <a:fillRect l="-1769" t="-12264" b="-6289"/>
                </a:stretch>
              </a:blipFill>
            </p:spPr>
            <p:txBody>
              <a:bodyPr/>
              <a:lstStyle/>
              <a:p>
                <a:r>
                  <a:rPr lang="en-US">
                    <a:noFill/>
                  </a:rPr>
                  <a:t> </a:t>
                </a:r>
              </a:p>
            </p:txBody>
          </p:sp>
        </mc:Fallback>
      </mc:AlternateContent>
      <p:cxnSp>
        <p:nvCxnSpPr>
          <p:cNvPr id="3" name="Straight Arrow Connector 2">
            <a:extLst>
              <a:ext uri="{FF2B5EF4-FFF2-40B4-BE49-F238E27FC236}">
                <a16:creationId xmlns:a16="http://schemas.microsoft.com/office/drawing/2014/main" id="{ED548DBB-4AB7-5913-97A7-88A3C9B12542}"/>
              </a:ext>
            </a:extLst>
          </p:cNvPr>
          <p:cNvCxnSpPr/>
          <p:nvPr/>
        </p:nvCxnSpPr>
        <p:spPr>
          <a:xfrm>
            <a:off x="9266413" y="1272540"/>
            <a:ext cx="0" cy="80772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441162F-1ED7-C76F-8CE0-256C355C0124}"/>
              </a:ext>
            </a:extLst>
          </p:cNvPr>
          <p:cNvSpPr txBox="1"/>
          <p:nvPr/>
        </p:nvSpPr>
        <p:spPr>
          <a:xfrm>
            <a:off x="9266413" y="1430989"/>
            <a:ext cx="1463685" cy="461665"/>
          </a:xfrm>
          <a:prstGeom prst="rect">
            <a:avLst/>
          </a:prstGeom>
          <a:noFill/>
        </p:spPr>
        <p:txBody>
          <a:bodyPr wrap="square" rtlCol="0">
            <a:spAutoFit/>
          </a:bodyPr>
          <a:lstStyle/>
          <a:p>
            <a:r>
              <a:rPr lang="en-US" sz="2400" dirty="0"/>
              <a:t>Oopsies…</a:t>
            </a:r>
          </a:p>
        </p:txBody>
      </p:sp>
    </p:spTree>
    <p:extLst>
      <p:ext uri="{BB962C8B-B14F-4D97-AF65-F5344CB8AC3E}">
        <p14:creationId xmlns:p14="http://schemas.microsoft.com/office/powerpoint/2010/main" val="134131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Challenges</a:t>
            </a:r>
          </a:p>
        </p:txBody>
      </p:sp>
    </p:spTree>
    <p:extLst>
      <p:ext uri="{BB962C8B-B14F-4D97-AF65-F5344CB8AC3E}">
        <p14:creationId xmlns:p14="http://schemas.microsoft.com/office/powerpoint/2010/main" val="2628596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Defining the Mixed Populations</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199" y="1825625"/>
            <a:ext cx="6004959" cy="4351338"/>
          </a:xfrm>
        </p:spPr>
        <p:txBody>
          <a:bodyPr/>
          <a:lstStyle/>
          <a:p>
            <a:r>
              <a:rPr lang="en-US" dirty="0"/>
              <a:t>What flood types are worth considering?</a:t>
            </a:r>
          </a:p>
          <a:p>
            <a:r>
              <a:rPr lang="en-US" dirty="0"/>
              <a:t>How do we attribute a flood event to a type?</a:t>
            </a:r>
          </a:p>
          <a:p>
            <a:r>
              <a:rPr lang="en-US" dirty="0"/>
              <a:t>Coincident causal mechanisms</a:t>
            </a:r>
          </a:p>
          <a:p>
            <a:endParaRPr lang="en-US" dirty="0"/>
          </a:p>
        </p:txBody>
      </p:sp>
      <p:pic>
        <p:nvPicPr>
          <p:cNvPr id="7" name="Picture 6">
            <a:extLst>
              <a:ext uri="{FF2B5EF4-FFF2-40B4-BE49-F238E27FC236}">
                <a16:creationId xmlns:a16="http://schemas.microsoft.com/office/drawing/2014/main" id="{A372EE98-4F48-0F59-9999-C21C26C356DA}"/>
              </a:ext>
            </a:extLst>
          </p:cNvPr>
          <p:cNvPicPr>
            <a:picLocks noChangeAspect="1"/>
          </p:cNvPicPr>
          <p:nvPr/>
        </p:nvPicPr>
        <p:blipFill rotWithShape="1">
          <a:blip r:embed="rId3"/>
          <a:srcRect r="13059" b="44709"/>
          <a:stretch/>
        </p:blipFill>
        <p:spPr>
          <a:xfrm>
            <a:off x="2075935" y="4612394"/>
            <a:ext cx="5785514" cy="1837271"/>
          </a:xfrm>
          <a:prstGeom prst="rect">
            <a:avLst/>
          </a:prstGeom>
        </p:spPr>
      </p:pic>
      <p:pic>
        <p:nvPicPr>
          <p:cNvPr id="4098" name="Picture 2" descr="Lost Love For The Bucket- the OTHER Tools for building your tiny house |  Relaxshax's Blog">
            <a:extLst>
              <a:ext uri="{FF2B5EF4-FFF2-40B4-BE49-F238E27FC236}">
                <a16:creationId xmlns:a16="http://schemas.microsoft.com/office/drawing/2014/main" id="{3460FB1A-EBD7-E0BC-E05F-2EB05473DF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1449" y="1356272"/>
            <a:ext cx="4000502" cy="288036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B57CFAA-642E-D07F-FF10-EED1924D70B8}"/>
              </a:ext>
            </a:extLst>
          </p:cNvPr>
          <p:cNvSpPr txBox="1"/>
          <p:nvPr/>
        </p:nvSpPr>
        <p:spPr>
          <a:xfrm>
            <a:off x="9449025" y="1960711"/>
            <a:ext cx="1264920" cy="276999"/>
          </a:xfrm>
          <a:prstGeom prst="rect">
            <a:avLst/>
          </a:prstGeom>
          <a:noFill/>
        </p:spPr>
        <p:txBody>
          <a:bodyPr wrap="square" rtlCol="0">
            <a:spAutoFit/>
          </a:bodyPr>
          <a:lstStyle/>
          <a:p>
            <a:pPr algn="ctr"/>
            <a:r>
              <a:rPr lang="en-US" sz="1200" b="1" dirty="0">
                <a:solidFill>
                  <a:srgbClr val="FFFFFF"/>
                </a:solidFill>
              </a:rPr>
              <a:t>WY 1949</a:t>
            </a:r>
          </a:p>
        </p:txBody>
      </p:sp>
      <p:sp>
        <p:nvSpPr>
          <p:cNvPr id="5" name="TextBox 4">
            <a:extLst>
              <a:ext uri="{FF2B5EF4-FFF2-40B4-BE49-F238E27FC236}">
                <a16:creationId xmlns:a16="http://schemas.microsoft.com/office/drawing/2014/main" id="{FD6A3C83-8CC0-D1CF-605F-1465E76F47A4}"/>
              </a:ext>
            </a:extLst>
          </p:cNvPr>
          <p:cNvSpPr txBox="1"/>
          <p:nvPr/>
        </p:nvSpPr>
        <p:spPr>
          <a:xfrm>
            <a:off x="7875693" y="2875989"/>
            <a:ext cx="1264920" cy="276999"/>
          </a:xfrm>
          <a:prstGeom prst="rect">
            <a:avLst/>
          </a:prstGeom>
          <a:noFill/>
        </p:spPr>
        <p:txBody>
          <a:bodyPr wrap="square" rtlCol="0">
            <a:spAutoFit/>
          </a:bodyPr>
          <a:lstStyle/>
          <a:p>
            <a:pPr algn="ctr"/>
            <a:r>
              <a:rPr lang="en-US" sz="1200" b="1" dirty="0">
                <a:solidFill>
                  <a:srgbClr val="FFFFFF"/>
                </a:solidFill>
              </a:rPr>
              <a:t>WY 1979</a:t>
            </a:r>
          </a:p>
        </p:txBody>
      </p:sp>
      <p:sp>
        <p:nvSpPr>
          <p:cNvPr id="6" name="TextBox 5">
            <a:extLst>
              <a:ext uri="{FF2B5EF4-FFF2-40B4-BE49-F238E27FC236}">
                <a16:creationId xmlns:a16="http://schemas.microsoft.com/office/drawing/2014/main" id="{EB6F1D7F-ABD4-90D0-1E7F-1D1321FB60C2}"/>
              </a:ext>
            </a:extLst>
          </p:cNvPr>
          <p:cNvSpPr txBox="1"/>
          <p:nvPr/>
        </p:nvSpPr>
        <p:spPr>
          <a:xfrm>
            <a:off x="8816565" y="3627738"/>
            <a:ext cx="1264920" cy="276999"/>
          </a:xfrm>
          <a:prstGeom prst="rect">
            <a:avLst/>
          </a:prstGeom>
          <a:noFill/>
        </p:spPr>
        <p:txBody>
          <a:bodyPr wrap="square" rtlCol="0">
            <a:spAutoFit/>
          </a:bodyPr>
          <a:lstStyle/>
          <a:p>
            <a:pPr algn="ctr"/>
            <a:r>
              <a:rPr lang="en-US" sz="1200" b="1" dirty="0">
                <a:solidFill>
                  <a:srgbClr val="FFFFFF"/>
                </a:solidFill>
              </a:rPr>
              <a:t>WY 1951</a:t>
            </a:r>
          </a:p>
        </p:txBody>
      </p:sp>
      <p:sp>
        <p:nvSpPr>
          <p:cNvPr id="8" name="TextBox 7">
            <a:extLst>
              <a:ext uri="{FF2B5EF4-FFF2-40B4-BE49-F238E27FC236}">
                <a16:creationId xmlns:a16="http://schemas.microsoft.com/office/drawing/2014/main" id="{5BB51034-EFB5-E64E-5C69-D06F3C16AFDE}"/>
              </a:ext>
            </a:extLst>
          </p:cNvPr>
          <p:cNvSpPr txBox="1"/>
          <p:nvPr/>
        </p:nvSpPr>
        <p:spPr>
          <a:xfrm>
            <a:off x="10688072" y="2926714"/>
            <a:ext cx="1264920" cy="276999"/>
          </a:xfrm>
          <a:prstGeom prst="rect">
            <a:avLst/>
          </a:prstGeom>
          <a:noFill/>
        </p:spPr>
        <p:txBody>
          <a:bodyPr wrap="square" rtlCol="0">
            <a:spAutoFit/>
          </a:bodyPr>
          <a:lstStyle/>
          <a:p>
            <a:pPr algn="ctr"/>
            <a:r>
              <a:rPr lang="en-US" sz="1200" b="1" dirty="0">
                <a:solidFill>
                  <a:srgbClr val="FFFFFF"/>
                </a:solidFill>
              </a:rPr>
              <a:t>WY 1993</a:t>
            </a:r>
          </a:p>
        </p:txBody>
      </p:sp>
      <p:sp>
        <p:nvSpPr>
          <p:cNvPr id="9" name="TextBox 8">
            <a:extLst>
              <a:ext uri="{FF2B5EF4-FFF2-40B4-BE49-F238E27FC236}">
                <a16:creationId xmlns:a16="http://schemas.microsoft.com/office/drawing/2014/main" id="{4FB18D94-2198-18FD-CAE7-C89D5E3F56D1}"/>
              </a:ext>
            </a:extLst>
          </p:cNvPr>
          <p:cNvSpPr txBox="1"/>
          <p:nvPr/>
        </p:nvSpPr>
        <p:spPr>
          <a:xfrm>
            <a:off x="7737936" y="1985740"/>
            <a:ext cx="1264920" cy="276999"/>
          </a:xfrm>
          <a:prstGeom prst="rect">
            <a:avLst/>
          </a:prstGeom>
          <a:noFill/>
        </p:spPr>
        <p:txBody>
          <a:bodyPr wrap="square" rtlCol="0">
            <a:spAutoFit/>
          </a:bodyPr>
          <a:lstStyle/>
          <a:p>
            <a:pPr algn="ctr"/>
            <a:r>
              <a:rPr lang="en-US" sz="1200" b="1" dirty="0">
                <a:solidFill>
                  <a:srgbClr val="FFFFFF"/>
                </a:solidFill>
              </a:rPr>
              <a:t>WY 1987</a:t>
            </a:r>
          </a:p>
        </p:txBody>
      </p:sp>
      <p:sp>
        <p:nvSpPr>
          <p:cNvPr id="10" name="TextBox 9">
            <a:extLst>
              <a:ext uri="{FF2B5EF4-FFF2-40B4-BE49-F238E27FC236}">
                <a16:creationId xmlns:a16="http://schemas.microsoft.com/office/drawing/2014/main" id="{9BF77C2D-37D5-EA57-7EB2-76A41FECD9A1}"/>
              </a:ext>
            </a:extLst>
          </p:cNvPr>
          <p:cNvSpPr txBox="1"/>
          <p:nvPr/>
        </p:nvSpPr>
        <p:spPr>
          <a:xfrm>
            <a:off x="10561943" y="1817272"/>
            <a:ext cx="1264920" cy="276999"/>
          </a:xfrm>
          <a:prstGeom prst="rect">
            <a:avLst/>
          </a:prstGeom>
          <a:noFill/>
        </p:spPr>
        <p:txBody>
          <a:bodyPr wrap="square" rtlCol="0">
            <a:spAutoFit/>
          </a:bodyPr>
          <a:lstStyle/>
          <a:p>
            <a:pPr algn="ctr"/>
            <a:r>
              <a:rPr lang="en-US" sz="1200" b="1" dirty="0">
                <a:solidFill>
                  <a:srgbClr val="FFFFFF"/>
                </a:solidFill>
              </a:rPr>
              <a:t>WY 2011</a:t>
            </a:r>
          </a:p>
        </p:txBody>
      </p:sp>
      <p:cxnSp>
        <p:nvCxnSpPr>
          <p:cNvPr id="12" name="Straight Arrow Connector 11">
            <a:extLst>
              <a:ext uri="{FF2B5EF4-FFF2-40B4-BE49-F238E27FC236}">
                <a16:creationId xmlns:a16="http://schemas.microsoft.com/office/drawing/2014/main" id="{B238CB3F-63B5-2367-7DBB-559C1657D7AD}"/>
              </a:ext>
            </a:extLst>
          </p:cNvPr>
          <p:cNvCxnSpPr>
            <a:cxnSpLocks/>
          </p:cNvCxnSpPr>
          <p:nvPr/>
        </p:nvCxnSpPr>
        <p:spPr>
          <a:xfrm>
            <a:off x="8508153" y="3108024"/>
            <a:ext cx="0" cy="23063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B6F5704-D294-2BF5-40A7-EB299D580E52}"/>
              </a:ext>
            </a:extLst>
          </p:cNvPr>
          <p:cNvCxnSpPr>
            <a:cxnSpLocks/>
          </p:cNvCxnSpPr>
          <p:nvPr/>
        </p:nvCxnSpPr>
        <p:spPr>
          <a:xfrm>
            <a:off x="9505776" y="3862675"/>
            <a:ext cx="0" cy="23063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2FD29422-09F2-ECE0-7474-772F7B3F52F7}"/>
              </a:ext>
            </a:extLst>
          </p:cNvPr>
          <p:cNvCxnSpPr>
            <a:cxnSpLocks/>
          </p:cNvCxnSpPr>
          <p:nvPr/>
        </p:nvCxnSpPr>
        <p:spPr>
          <a:xfrm>
            <a:off x="11258775" y="3152988"/>
            <a:ext cx="0" cy="23063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F5F647D-D295-AF43-9EFF-B985F2B9FD2E}"/>
              </a:ext>
            </a:extLst>
          </p:cNvPr>
          <p:cNvCxnSpPr>
            <a:cxnSpLocks/>
          </p:cNvCxnSpPr>
          <p:nvPr/>
        </p:nvCxnSpPr>
        <p:spPr>
          <a:xfrm>
            <a:off x="11194403" y="2064113"/>
            <a:ext cx="0" cy="23063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1B3DAF2-97FE-BAE2-7557-3546CB0CAC2F}"/>
              </a:ext>
            </a:extLst>
          </p:cNvPr>
          <p:cNvCxnSpPr>
            <a:cxnSpLocks/>
          </p:cNvCxnSpPr>
          <p:nvPr/>
        </p:nvCxnSpPr>
        <p:spPr>
          <a:xfrm>
            <a:off x="10081485" y="2200226"/>
            <a:ext cx="0" cy="23063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41E66A9-0F9B-8F28-93F0-DEDC12EA7BAF}"/>
              </a:ext>
            </a:extLst>
          </p:cNvPr>
          <p:cNvCxnSpPr>
            <a:cxnSpLocks/>
          </p:cNvCxnSpPr>
          <p:nvPr/>
        </p:nvCxnSpPr>
        <p:spPr>
          <a:xfrm>
            <a:off x="8370396" y="2184727"/>
            <a:ext cx="0" cy="23063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3074" name="Picture 2" descr="It's Always Sunny in Philadelphia / Memes - TV Tropes">
            <a:extLst>
              <a:ext uri="{FF2B5EF4-FFF2-40B4-BE49-F238E27FC236}">
                <a16:creationId xmlns:a16="http://schemas.microsoft.com/office/drawing/2014/main" id="{C19C4EDD-DEDB-2300-643D-66F3AFCA96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94825" y="4278491"/>
            <a:ext cx="3333750" cy="2505075"/>
          </a:xfrm>
          <a:prstGeom prst="rect">
            <a:avLst/>
          </a:prstGeom>
          <a:noFill/>
          <a:extLst>
            <a:ext uri="{909E8E84-426E-40DD-AFC4-6F175D3DCCD1}">
              <a14:hiddenFill xmlns:a14="http://schemas.microsoft.com/office/drawing/2010/main">
                <a:solidFill>
                  <a:srgbClr val="FFFFFF"/>
                </a:solidFill>
              </a14:hiddenFill>
            </a:ext>
          </a:extLst>
        </p:spPr>
      </p:pic>
      <p:sp>
        <p:nvSpPr>
          <p:cNvPr id="11" name="Arrow: Curved Right 10">
            <a:extLst>
              <a:ext uri="{FF2B5EF4-FFF2-40B4-BE49-F238E27FC236}">
                <a16:creationId xmlns:a16="http://schemas.microsoft.com/office/drawing/2014/main" id="{4AEA6CC1-E58C-4DED-79C4-C24670EEC030}"/>
              </a:ext>
            </a:extLst>
          </p:cNvPr>
          <p:cNvSpPr/>
          <p:nvPr/>
        </p:nvSpPr>
        <p:spPr>
          <a:xfrm>
            <a:off x="6934200" y="2659380"/>
            <a:ext cx="803736" cy="2689860"/>
          </a:xfrm>
          <a:prstGeom prst="curvedRightArrow">
            <a:avLst/>
          </a:prstGeom>
          <a:solidFill>
            <a:srgbClr val="92D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8584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P spid="10" grpId="0"/>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Data Intensive</a:t>
            </a:r>
          </a:p>
        </p:txBody>
      </p:sp>
      <p:sp>
        <p:nvSpPr>
          <p:cNvPr id="5" name="Content Placeholder 4">
            <a:extLst>
              <a:ext uri="{FF2B5EF4-FFF2-40B4-BE49-F238E27FC236}">
                <a16:creationId xmlns:a16="http://schemas.microsoft.com/office/drawing/2014/main" id="{706FD0BC-1FE7-8EAC-7724-67C80195103A}"/>
              </a:ext>
            </a:extLst>
          </p:cNvPr>
          <p:cNvSpPr>
            <a:spLocks noGrp="1"/>
          </p:cNvSpPr>
          <p:nvPr>
            <p:ph idx="1"/>
          </p:nvPr>
        </p:nvSpPr>
        <p:spPr>
          <a:xfrm>
            <a:off x="838200" y="1536065"/>
            <a:ext cx="10515600" cy="4351338"/>
          </a:xfrm>
        </p:spPr>
        <p:txBody>
          <a:bodyPr>
            <a:normAutofit fontScale="92500" lnSpcReduction="10000"/>
          </a:bodyPr>
          <a:lstStyle/>
          <a:p>
            <a:r>
              <a:rPr lang="en-US" dirty="0">
                <a:hlinkClick r:id="rId3"/>
              </a:rPr>
              <a:t>Gridded Data Sources</a:t>
            </a:r>
            <a:endParaRPr lang="en-US" dirty="0"/>
          </a:p>
          <a:p>
            <a:r>
              <a:rPr lang="en-US" dirty="0"/>
              <a:t>Reanalysis products</a:t>
            </a:r>
          </a:p>
          <a:p>
            <a:r>
              <a:rPr lang="en-US" dirty="0"/>
              <a:t>Variables to consider:</a:t>
            </a:r>
          </a:p>
          <a:p>
            <a:pPr lvl="1"/>
            <a:r>
              <a:rPr lang="en-US" dirty="0"/>
              <a:t>Precipitation</a:t>
            </a:r>
          </a:p>
          <a:p>
            <a:pPr lvl="1"/>
            <a:r>
              <a:rPr lang="en-US" dirty="0"/>
              <a:t>Temperature</a:t>
            </a:r>
          </a:p>
          <a:p>
            <a:pPr lvl="1"/>
            <a:r>
              <a:rPr lang="en-US" dirty="0"/>
              <a:t>Snow water equivalent</a:t>
            </a:r>
          </a:p>
          <a:p>
            <a:pPr lvl="1"/>
            <a:r>
              <a:rPr lang="en-US" dirty="0"/>
              <a:t>Soil moisture</a:t>
            </a:r>
          </a:p>
          <a:p>
            <a:pPr lvl="1"/>
            <a:r>
              <a:rPr lang="en-US" dirty="0"/>
              <a:t>Discrete storm tracks</a:t>
            </a:r>
          </a:p>
          <a:p>
            <a:pPr lvl="1"/>
            <a:r>
              <a:rPr lang="en-US" dirty="0"/>
              <a:t>Ice jams</a:t>
            </a:r>
          </a:p>
          <a:p>
            <a:pPr lvl="1"/>
            <a:r>
              <a:rPr lang="en-US" dirty="0"/>
              <a:t>Geopotential heights</a:t>
            </a:r>
          </a:p>
          <a:p>
            <a:pPr lvl="1"/>
            <a:r>
              <a:rPr lang="en-US" dirty="0"/>
              <a:t>Mean sea level pressure</a:t>
            </a:r>
          </a:p>
          <a:p>
            <a:pPr lvl="1"/>
            <a:r>
              <a:rPr lang="en-US" dirty="0"/>
              <a:t>Integrated vapor transport</a:t>
            </a:r>
          </a:p>
          <a:p>
            <a:pPr marL="457200" lvl="1" indent="0">
              <a:buNone/>
            </a:pPr>
            <a:endParaRPr lang="en-US" dirty="0"/>
          </a:p>
        </p:txBody>
      </p:sp>
      <p:pic>
        <p:nvPicPr>
          <p:cNvPr id="4" name="Picture 3" descr="Chart, bar chart&#10;&#10;Description automatically generated">
            <a:extLst>
              <a:ext uri="{FF2B5EF4-FFF2-40B4-BE49-F238E27FC236}">
                <a16:creationId xmlns:a16="http://schemas.microsoft.com/office/drawing/2014/main" id="{0A391491-EBD8-B96C-FC50-EFF685195E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321060"/>
            <a:ext cx="5512207" cy="421588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125474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Group 102"/>
          <p:cNvGrpSpPr>
            <a:grpSpLocks/>
          </p:cNvGrpSpPr>
          <p:nvPr/>
        </p:nvGrpSpPr>
        <p:grpSpPr bwMode="auto">
          <a:xfrm>
            <a:off x="5212080" y="1690688"/>
            <a:ext cx="6406426" cy="4242277"/>
            <a:chOff x="-244540" y="0"/>
            <a:chExt cx="9654299" cy="6701633"/>
          </a:xfrm>
        </p:grpSpPr>
        <p:grpSp>
          <p:nvGrpSpPr>
            <p:cNvPr id="108" name="Group 107"/>
            <p:cNvGrpSpPr>
              <a:grpSpLocks/>
            </p:cNvGrpSpPr>
            <p:nvPr/>
          </p:nvGrpSpPr>
          <p:grpSpPr bwMode="auto">
            <a:xfrm>
              <a:off x="850900" y="231775"/>
              <a:ext cx="8215313" cy="5759450"/>
              <a:chOff x="258" y="192"/>
              <a:chExt cx="5363" cy="3958"/>
            </a:xfrm>
          </p:grpSpPr>
          <p:sp>
            <p:nvSpPr>
              <p:cNvPr id="197" name="Rectangle 95"/>
              <p:cNvSpPr>
                <a:spLocks noChangeArrowheads="1"/>
              </p:cNvSpPr>
              <p:nvPr/>
            </p:nvSpPr>
            <p:spPr bwMode="auto">
              <a:xfrm>
                <a:off x="258" y="207"/>
                <a:ext cx="5354" cy="392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98" name="Line 96"/>
              <p:cNvSpPr>
                <a:spLocks noChangeShapeType="1"/>
              </p:cNvSpPr>
              <p:nvPr/>
            </p:nvSpPr>
            <p:spPr bwMode="auto">
              <a:xfrm>
                <a:off x="258" y="2843"/>
                <a:ext cx="535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99" name="Line 97"/>
              <p:cNvSpPr>
                <a:spLocks noChangeShapeType="1"/>
              </p:cNvSpPr>
              <p:nvPr/>
            </p:nvSpPr>
            <p:spPr bwMode="auto">
              <a:xfrm>
                <a:off x="267" y="1507"/>
                <a:ext cx="535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0" name="Line 98"/>
              <p:cNvSpPr>
                <a:spLocks noChangeShapeType="1"/>
              </p:cNvSpPr>
              <p:nvPr/>
            </p:nvSpPr>
            <p:spPr bwMode="auto">
              <a:xfrm flipV="1">
                <a:off x="340" y="207"/>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1" name="Line 99"/>
              <p:cNvSpPr>
                <a:spLocks noChangeShapeType="1"/>
              </p:cNvSpPr>
              <p:nvPr/>
            </p:nvSpPr>
            <p:spPr bwMode="auto">
              <a:xfrm flipV="1">
                <a:off x="775" y="207"/>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2" name="Line 100"/>
              <p:cNvSpPr>
                <a:spLocks noChangeShapeType="1"/>
              </p:cNvSpPr>
              <p:nvPr/>
            </p:nvSpPr>
            <p:spPr bwMode="auto">
              <a:xfrm flipV="1">
                <a:off x="1315" y="222"/>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3" name="Line 101"/>
              <p:cNvSpPr>
                <a:spLocks noChangeShapeType="1"/>
              </p:cNvSpPr>
              <p:nvPr/>
            </p:nvSpPr>
            <p:spPr bwMode="auto">
              <a:xfrm flipV="1">
                <a:off x="2038" y="200"/>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4" name="Line 102"/>
              <p:cNvSpPr>
                <a:spLocks noChangeShapeType="1"/>
              </p:cNvSpPr>
              <p:nvPr/>
            </p:nvSpPr>
            <p:spPr bwMode="auto">
              <a:xfrm flipV="1">
                <a:off x="2925" y="213"/>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5" name="Line 103"/>
              <p:cNvSpPr>
                <a:spLocks noChangeShapeType="1"/>
              </p:cNvSpPr>
              <p:nvPr/>
            </p:nvSpPr>
            <p:spPr bwMode="auto">
              <a:xfrm flipV="1">
                <a:off x="3811" y="214"/>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6" name="Line 104"/>
              <p:cNvSpPr>
                <a:spLocks noChangeShapeType="1"/>
              </p:cNvSpPr>
              <p:nvPr/>
            </p:nvSpPr>
            <p:spPr bwMode="auto">
              <a:xfrm flipV="1">
                <a:off x="4535" y="192"/>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7" name="Line 105"/>
              <p:cNvSpPr>
                <a:spLocks noChangeShapeType="1"/>
              </p:cNvSpPr>
              <p:nvPr/>
            </p:nvSpPr>
            <p:spPr bwMode="auto">
              <a:xfrm flipV="1">
                <a:off x="5073" y="207"/>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8" name="Line 106"/>
              <p:cNvSpPr>
                <a:spLocks noChangeShapeType="1"/>
              </p:cNvSpPr>
              <p:nvPr/>
            </p:nvSpPr>
            <p:spPr bwMode="auto">
              <a:xfrm flipV="1">
                <a:off x="5509" y="200"/>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grpSp>
        <p:sp>
          <p:nvSpPr>
            <p:cNvPr id="109" name="Oval 60"/>
            <p:cNvSpPr>
              <a:spLocks noChangeArrowheads="1"/>
            </p:cNvSpPr>
            <p:nvPr/>
          </p:nvSpPr>
          <p:spPr bwMode="auto">
            <a:xfrm rot="1913684">
              <a:off x="5227638" y="363696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0" name="Oval 61"/>
            <p:cNvSpPr>
              <a:spLocks noChangeArrowheads="1"/>
            </p:cNvSpPr>
            <p:nvPr/>
          </p:nvSpPr>
          <p:spPr bwMode="auto">
            <a:xfrm rot="1913684">
              <a:off x="5170488" y="36496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1" name="Oval 62"/>
            <p:cNvSpPr>
              <a:spLocks noChangeArrowheads="1"/>
            </p:cNvSpPr>
            <p:nvPr/>
          </p:nvSpPr>
          <p:spPr bwMode="auto">
            <a:xfrm rot="1913684">
              <a:off x="5111750" y="36496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2" name="Oval 63"/>
            <p:cNvSpPr>
              <a:spLocks noChangeArrowheads="1"/>
            </p:cNvSpPr>
            <p:nvPr/>
          </p:nvSpPr>
          <p:spPr bwMode="auto">
            <a:xfrm rot="1913684">
              <a:off x="5070475" y="36576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3" name="Oval 64"/>
            <p:cNvSpPr>
              <a:spLocks noChangeArrowheads="1"/>
            </p:cNvSpPr>
            <p:nvPr/>
          </p:nvSpPr>
          <p:spPr bwMode="auto">
            <a:xfrm rot="1913684">
              <a:off x="5022850" y="3660775"/>
              <a:ext cx="87313"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4" name="Rectangle 6"/>
            <p:cNvSpPr>
              <a:spLocks noChangeArrowheads="1"/>
            </p:cNvSpPr>
            <p:nvPr/>
          </p:nvSpPr>
          <p:spPr bwMode="auto">
            <a:xfrm>
              <a:off x="1058863" y="333166"/>
              <a:ext cx="6518508" cy="1497855"/>
            </a:xfrm>
            <a:prstGeom prst="rect">
              <a:avLst/>
            </a:prstGeom>
            <a:solidFill>
              <a:schemeClr val="bg1">
                <a:lumMod val="95000"/>
              </a:schemeClr>
            </a:solidFill>
            <a:ln w="9525">
              <a:solidFill>
                <a:schemeClr val="tx1"/>
              </a:solidFill>
              <a:miter lim="800000"/>
              <a:headEnd/>
              <a:tailEnd/>
            </a:ln>
          </p:spPr>
          <p:txBody>
            <a:bodyPr wrap="none" anchor="ctr"/>
            <a:lstStyle>
              <a:lvl1pPr>
                <a:spcBef>
                  <a:spcPct val="20000"/>
                </a:spcBef>
                <a:buChar char="•"/>
                <a:tabLst>
                  <a:tab pos="339725" algn="l"/>
                </a:tabLst>
                <a:defRPr sz="3200">
                  <a:solidFill>
                    <a:schemeClr val="tx1"/>
                  </a:solidFill>
                  <a:latin typeface="Arial Narrow" panose="020B0606020202030204" pitchFamily="34" charset="0"/>
                </a:defRPr>
              </a:lvl1pPr>
              <a:lvl2pPr marL="742950" indent="-285750">
                <a:spcBef>
                  <a:spcPct val="20000"/>
                </a:spcBef>
                <a:buChar char="–"/>
                <a:tabLst>
                  <a:tab pos="339725" algn="l"/>
                </a:tabLst>
                <a:defRPr sz="2800">
                  <a:solidFill>
                    <a:schemeClr val="tx1"/>
                  </a:solidFill>
                  <a:latin typeface="Arial Narrow" panose="020B0606020202030204" pitchFamily="34" charset="0"/>
                </a:defRPr>
              </a:lvl2pPr>
              <a:lvl3pPr marL="1143000" indent="-228600">
                <a:spcBef>
                  <a:spcPct val="20000"/>
                </a:spcBef>
                <a:buChar char="•"/>
                <a:tabLst>
                  <a:tab pos="339725" algn="l"/>
                </a:tabLst>
                <a:defRPr sz="2400">
                  <a:solidFill>
                    <a:schemeClr val="tx1"/>
                  </a:solidFill>
                  <a:latin typeface="Arial Narrow" panose="020B0606020202030204" pitchFamily="34" charset="0"/>
                </a:defRPr>
              </a:lvl3pPr>
              <a:lvl4pPr marL="1600200" indent="-228600">
                <a:spcBef>
                  <a:spcPct val="20000"/>
                </a:spcBef>
                <a:buChar char="–"/>
                <a:tabLst>
                  <a:tab pos="339725" algn="l"/>
                </a:tabLst>
                <a:defRPr sz="2000">
                  <a:solidFill>
                    <a:schemeClr val="tx1"/>
                  </a:solidFill>
                  <a:latin typeface="Arial Narrow" panose="020B0606020202030204" pitchFamily="34" charset="0"/>
                </a:defRPr>
              </a:lvl4pPr>
              <a:lvl5pPr marL="2057400" indent="-228600">
                <a:spcBef>
                  <a:spcPct val="20000"/>
                </a:spcBef>
                <a:buChar char="»"/>
                <a:tabLst>
                  <a:tab pos="339725" algn="l"/>
                </a:tabLst>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	Annual Non-hurricane Events 1929-85</a:t>
              </a:r>
            </a:p>
            <a:p>
              <a:pPr fontAlgn="base">
                <a:spcBef>
                  <a:spcPct val="0"/>
                </a:spcBef>
                <a:spcAft>
                  <a:spcPct val="0"/>
                </a:spcAft>
                <a:buNone/>
                <a:defRPr/>
              </a:pPr>
              <a:r>
                <a:rPr lang="en-US" altLang="en-US" sz="2400" kern="0" baseline="-25000" dirty="0">
                  <a:latin typeface="Arial" panose="020B0604020202020204" pitchFamily="34" charset="0"/>
                </a:rPr>
                <a:t>	Computed Frequency Curves, Non-hurricane Series</a:t>
              </a:r>
            </a:p>
            <a:p>
              <a:pPr fontAlgn="base">
                <a:spcBef>
                  <a:spcPct val="0"/>
                </a:spcBef>
                <a:spcAft>
                  <a:spcPct val="0"/>
                </a:spcAft>
                <a:buNone/>
                <a:defRPr/>
              </a:pPr>
              <a:r>
                <a:rPr lang="en-US" altLang="en-US" sz="2400" kern="0" baseline="-25000" dirty="0">
                  <a:latin typeface="Arial" panose="020B0604020202020204" pitchFamily="34" charset="0"/>
                </a:rPr>
                <a:t>	Annual Hurricane Events, 1929-85</a:t>
              </a:r>
            </a:p>
            <a:p>
              <a:pPr fontAlgn="base">
                <a:spcBef>
                  <a:spcPct val="0"/>
                </a:spcBef>
                <a:spcAft>
                  <a:spcPct val="0"/>
                </a:spcAft>
                <a:buNone/>
                <a:defRPr/>
              </a:pPr>
              <a:r>
                <a:rPr lang="en-US" altLang="en-US" sz="2400" kern="0" baseline="-25000" dirty="0">
                  <a:latin typeface="Arial" panose="020B0604020202020204" pitchFamily="34" charset="0"/>
                </a:rPr>
                <a:t>	Graphical Frequency Curve, Hurricane Series</a:t>
              </a:r>
            </a:p>
            <a:p>
              <a:pPr fontAlgn="base">
                <a:spcBef>
                  <a:spcPct val="0"/>
                </a:spcBef>
                <a:spcAft>
                  <a:spcPct val="0"/>
                </a:spcAft>
                <a:buNone/>
                <a:defRPr/>
              </a:pPr>
              <a:endParaRPr lang="en-US" altLang="en-US" sz="2400" kern="0" baseline="-25000" dirty="0">
                <a:latin typeface="Arial" panose="020B0604020202020204" pitchFamily="34" charset="0"/>
              </a:endParaRPr>
            </a:p>
          </p:txBody>
        </p:sp>
        <p:sp>
          <p:nvSpPr>
            <p:cNvPr id="115" name="Oval 8"/>
            <p:cNvSpPr>
              <a:spLocks noChangeArrowheads="1"/>
            </p:cNvSpPr>
            <p:nvPr/>
          </p:nvSpPr>
          <p:spPr bwMode="auto">
            <a:xfrm>
              <a:off x="2503488" y="4529138"/>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6" name="Oval 9"/>
            <p:cNvSpPr>
              <a:spLocks noChangeArrowheads="1"/>
            </p:cNvSpPr>
            <p:nvPr/>
          </p:nvSpPr>
          <p:spPr bwMode="auto">
            <a:xfrm>
              <a:off x="2886075" y="43783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7" name="Oval 10"/>
            <p:cNvSpPr>
              <a:spLocks noChangeArrowheads="1"/>
            </p:cNvSpPr>
            <p:nvPr/>
          </p:nvSpPr>
          <p:spPr bwMode="auto">
            <a:xfrm rot="1913684">
              <a:off x="3783013" y="398621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8" name="Oval 11"/>
            <p:cNvSpPr>
              <a:spLocks noChangeArrowheads="1"/>
            </p:cNvSpPr>
            <p:nvPr/>
          </p:nvSpPr>
          <p:spPr bwMode="auto">
            <a:xfrm rot="1913684">
              <a:off x="3711575" y="4002088"/>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9" name="Oval 12"/>
            <p:cNvSpPr>
              <a:spLocks noChangeArrowheads="1"/>
            </p:cNvSpPr>
            <p:nvPr/>
          </p:nvSpPr>
          <p:spPr bwMode="auto">
            <a:xfrm rot="1913684">
              <a:off x="3624263" y="4002088"/>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0" name="Oval 13"/>
            <p:cNvSpPr>
              <a:spLocks noChangeArrowheads="1"/>
            </p:cNvSpPr>
            <p:nvPr/>
          </p:nvSpPr>
          <p:spPr bwMode="auto">
            <a:xfrm rot="1913684">
              <a:off x="3563938" y="4035425"/>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1" name="Oval 14"/>
            <p:cNvSpPr>
              <a:spLocks noChangeArrowheads="1"/>
            </p:cNvSpPr>
            <p:nvPr/>
          </p:nvSpPr>
          <p:spPr bwMode="auto">
            <a:xfrm rot="1913684">
              <a:off x="3513138" y="404336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2" name="Oval 15"/>
            <p:cNvSpPr>
              <a:spLocks noChangeArrowheads="1"/>
            </p:cNvSpPr>
            <p:nvPr/>
          </p:nvSpPr>
          <p:spPr bwMode="auto">
            <a:xfrm rot="1913684">
              <a:off x="3409950" y="40640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3" name="Oval 16"/>
            <p:cNvSpPr>
              <a:spLocks noChangeArrowheads="1"/>
            </p:cNvSpPr>
            <p:nvPr/>
          </p:nvSpPr>
          <p:spPr bwMode="auto">
            <a:xfrm rot="1913684">
              <a:off x="3270250" y="40608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4" name="Oval 17"/>
            <p:cNvSpPr>
              <a:spLocks noChangeArrowheads="1"/>
            </p:cNvSpPr>
            <p:nvPr/>
          </p:nvSpPr>
          <p:spPr bwMode="auto">
            <a:xfrm rot="1913684">
              <a:off x="3211513" y="407035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5" name="Oval 18"/>
            <p:cNvSpPr>
              <a:spLocks noChangeArrowheads="1"/>
            </p:cNvSpPr>
            <p:nvPr/>
          </p:nvSpPr>
          <p:spPr bwMode="auto">
            <a:xfrm rot="1913684">
              <a:off x="3098800" y="4186238"/>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6" name="Oval 38"/>
            <p:cNvSpPr>
              <a:spLocks noChangeArrowheads="1"/>
            </p:cNvSpPr>
            <p:nvPr/>
          </p:nvSpPr>
          <p:spPr bwMode="auto">
            <a:xfrm rot="1913684">
              <a:off x="4287838" y="38576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7" name="Oval 39"/>
            <p:cNvSpPr>
              <a:spLocks noChangeArrowheads="1"/>
            </p:cNvSpPr>
            <p:nvPr/>
          </p:nvSpPr>
          <p:spPr bwMode="auto">
            <a:xfrm rot="1913684">
              <a:off x="4249738" y="392271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8" name="Oval 40"/>
            <p:cNvSpPr>
              <a:spLocks noChangeArrowheads="1"/>
            </p:cNvSpPr>
            <p:nvPr/>
          </p:nvSpPr>
          <p:spPr bwMode="auto">
            <a:xfrm rot="1913684">
              <a:off x="4181475" y="39084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9" name="Oval 41"/>
            <p:cNvSpPr>
              <a:spLocks noChangeArrowheads="1"/>
            </p:cNvSpPr>
            <p:nvPr/>
          </p:nvSpPr>
          <p:spPr bwMode="auto">
            <a:xfrm rot="1913684">
              <a:off x="4108450" y="3933825"/>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0" name="Oval 42"/>
            <p:cNvSpPr>
              <a:spLocks noChangeArrowheads="1"/>
            </p:cNvSpPr>
            <p:nvPr/>
          </p:nvSpPr>
          <p:spPr bwMode="auto">
            <a:xfrm rot="1913684">
              <a:off x="4052888" y="393541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1" name="Oval 43"/>
            <p:cNvSpPr>
              <a:spLocks noChangeArrowheads="1"/>
            </p:cNvSpPr>
            <p:nvPr/>
          </p:nvSpPr>
          <p:spPr bwMode="auto">
            <a:xfrm rot="1913684">
              <a:off x="3990975" y="395605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2" name="Oval 44"/>
            <p:cNvSpPr>
              <a:spLocks noChangeArrowheads="1"/>
            </p:cNvSpPr>
            <p:nvPr/>
          </p:nvSpPr>
          <p:spPr bwMode="auto">
            <a:xfrm rot="1913684">
              <a:off x="3929063" y="3970338"/>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3" name="Oval 45"/>
            <p:cNvSpPr>
              <a:spLocks noChangeArrowheads="1"/>
            </p:cNvSpPr>
            <p:nvPr/>
          </p:nvSpPr>
          <p:spPr bwMode="auto">
            <a:xfrm rot="1913684">
              <a:off x="3870325" y="397986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4" name="Oval 46"/>
            <p:cNvSpPr>
              <a:spLocks noChangeArrowheads="1"/>
            </p:cNvSpPr>
            <p:nvPr/>
          </p:nvSpPr>
          <p:spPr bwMode="auto">
            <a:xfrm rot="1913684">
              <a:off x="4692650" y="37639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5" name="Oval 47"/>
            <p:cNvSpPr>
              <a:spLocks noChangeArrowheads="1"/>
            </p:cNvSpPr>
            <p:nvPr/>
          </p:nvSpPr>
          <p:spPr bwMode="auto">
            <a:xfrm rot="1913684">
              <a:off x="4635500" y="37719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6" name="Oval 48"/>
            <p:cNvSpPr>
              <a:spLocks noChangeArrowheads="1"/>
            </p:cNvSpPr>
            <p:nvPr/>
          </p:nvSpPr>
          <p:spPr bwMode="auto">
            <a:xfrm rot="1913684">
              <a:off x="4595813" y="37750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7" name="Oval 49"/>
            <p:cNvSpPr>
              <a:spLocks noChangeArrowheads="1"/>
            </p:cNvSpPr>
            <p:nvPr/>
          </p:nvSpPr>
          <p:spPr bwMode="auto">
            <a:xfrm rot="1913684">
              <a:off x="4540250" y="37941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8" name="Oval 50"/>
            <p:cNvSpPr>
              <a:spLocks noChangeArrowheads="1"/>
            </p:cNvSpPr>
            <p:nvPr/>
          </p:nvSpPr>
          <p:spPr bwMode="auto">
            <a:xfrm rot="1913684">
              <a:off x="4498975" y="3805238"/>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9" name="Oval 51"/>
            <p:cNvSpPr>
              <a:spLocks noChangeArrowheads="1"/>
            </p:cNvSpPr>
            <p:nvPr/>
          </p:nvSpPr>
          <p:spPr bwMode="auto">
            <a:xfrm rot="1913684">
              <a:off x="4452938" y="38020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0" name="Oval 53"/>
            <p:cNvSpPr>
              <a:spLocks noChangeArrowheads="1"/>
            </p:cNvSpPr>
            <p:nvPr/>
          </p:nvSpPr>
          <p:spPr bwMode="auto">
            <a:xfrm rot="1913684">
              <a:off x="4338638" y="38608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1" name="Oval 52"/>
            <p:cNvSpPr>
              <a:spLocks noChangeArrowheads="1"/>
            </p:cNvSpPr>
            <p:nvPr/>
          </p:nvSpPr>
          <p:spPr bwMode="auto">
            <a:xfrm rot="1913684">
              <a:off x="4389438" y="382111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2" name="Oval 55"/>
            <p:cNvSpPr>
              <a:spLocks noChangeArrowheads="1"/>
            </p:cNvSpPr>
            <p:nvPr/>
          </p:nvSpPr>
          <p:spPr bwMode="auto">
            <a:xfrm rot="1913684">
              <a:off x="4968875" y="36607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3" name="Oval 56"/>
            <p:cNvSpPr>
              <a:spLocks noChangeArrowheads="1"/>
            </p:cNvSpPr>
            <p:nvPr/>
          </p:nvSpPr>
          <p:spPr bwMode="auto">
            <a:xfrm rot="1913684">
              <a:off x="4916488" y="3648075"/>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4" name="Oval 57"/>
            <p:cNvSpPr>
              <a:spLocks noChangeArrowheads="1"/>
            </p:cNvSpPr>
            <p:nvPr/>
          </p:nvSpPr>
          <p:spPr bwMode="auto">
            <a:xfrm rot="1913684">
              <a:off x="4891088" y="366871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5" name="Oval 58"/>
            <p:cNvSpPr>
              <a:spLocks noChangeArrowheads="1"/>
            </p:cNvSpPr>
            <p:nvPr/>
          </p:nvSpPr>
          <p:spPr bwMode="auto">
            <a:xfrm rot="1913684">
              <a:off x="4830763" y="36861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6" name="Oval 59"/>
            <p:cNvSpPr>
              <a:spLocks noChangeArrowheads="1"/>
            </p:cNvSpPr>
            <p:nvPr/>
          </p:nvSpPr>
          <p:spPr bwMode="auto">
            <a:xfrm rot="1913684">
              <a:off x="4799013" y="36957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7" name="Oval 65"/>
            <p:cNvSpPr>
              <a:spLocks noChangeArrowheads="1"/>
            </p:cNvSpPr>
            <p:nvPr/>
          </p:nvSpPr>
          <p:spPr bwMode="auto">
            <a:xfrm rot="1913684">
              <a:off x="5294313" y="36322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8" name="Oval 66"/>
            <p:cNvSpPr>
              <a:spLocks noChangeArrowheads="1"/>
            </p:cNvSpPr>
            <p:nvPr/>
          </p:nvSpPr>
          <p:spPr bwMode="auto">
            <a:xfrm rot="1913684">
              <a:off x="5353050" y="36322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9" name="Oval 67"/>
            <p:cNvSpPr>
              <a:spLocks noChangeArrowheads="1"/>
            </p:cNvSpPr>
            <p:nvPr/>
          </p:nvSpPr>
          <p:spPr bwMode="auto">
            <a:xfrm rot="1913684">
              <a:off x="5407025" y="3629025"/>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0" name="Oval 54"/>
            <p:cNvSpPr>
              <a:spLocks noChangeArrowheads="1"/>
            </p:cNvSpPr>
            <p:nvPr/>
          </p:nvSpPr>
          <p:spPr bwMode="auto">
            <a:xfrm rot="1913684">
              <a:off x="4754563" y="37131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1" name="Oval 68"/>
            <p:cNvSpPr>
              <a:spLocks noChangeArrowheads="1"/>
            </p:cNvSpPr>
            <p:nvPr/>
          </p:nvSpPr>
          <p:spPr bwMode="auto">
            <a:xfrm rot="1913684">
              <a:off x="5462588" y="3619500"/>
              <a:ext cx="84137"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2" name="Oval 69"/>
            <p:cNvSpPr>
              <a:spLocks noChangeArrowheads="1"/>
            </p:cNvSpPr>
            <p:nvPr/>
          </p:nvSpPr>
          <p:spPr bwMode="auto">
            <a:xfrm rot="1913684">
              <a:off x="5532438" y="3622675"/>
              <a:ext cx="84137"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3" name="Oval 70"/>
            <p:cNvSpPr>
              <a:spLocks noChangeArrowheads="1"/>
            </p:cNvSpPr>
            <p:nvPr/>
          </p:nvSpPr>
          <p:spPr bwMode="auto">
            <a:xfrm rot="1913684">
              <a:off x="5602288" y="3586163"/>
              <a:ext cx="84137"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4" name="Oval 71"/>
            <p:cNvSpPr>
              <a:spLocks noChangeArrowheads="1"/>
            </p:cNvSpPr>
            <p:nvPr/>
          </p:nvSpPr>
          <p:spPr bwMode="auto">
            <a:xfrm rot="1913684">
              <a:off x="5664200" y="3560763"/>
              <a:ext cx="84138"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5" name="Oval 72"/>
            <p:cNvSpPr>
              <a:spLocks noChangeArrowheads="1"/>
            </p:cNvSpPr>
            <p:nvPr/>
          </p:nvSpPr>
          <p:spPr bwMode="auto">
            <a:xfrm rot="1913684">
              <a:off x="5722938" y="3525838"/>
              <a:ext cx="85725"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6" name="Oval 73"/>
            <p:cNvSpPr>
              <a:spLocks noChangeArrowheads="1"/>
            </p:cNvSpPr>
            <p:nvPr/>
          </p:nvSpPr>
          <p:spPr bwMode="auto">
            <a:xfrm rot="1913684">
              <a:off x="5778500" y="3521075"/>
              <a:ext cx="84138" cy="77788"/>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7" name="Oval 74"/>
            <p:cNvSpPr>
              <a:spLocks noChangeArrowheads="1"/>
            </p:cNvSpPr>
            <p:nvPr/>
          </p:nvSpPr>
          <p:spPr bwMode="auto">
            <a:xfrm rot="1913684">
              <a:off x="5845175" y="3505200"/>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8" name="Oval 75"/>
            <p:cNvSpPr>
              <a:spLocks noChangeArrowheads="1"/>
            </p:cNvSpPr>
            <p:nvPr/>
          </p:nvSpPr>
          <p:spPr bwMode="auto">
            <a:xfrm rot="1913684">
              <a:off x="5913438" y="3455988"/>
              <a:ext cx="84137"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9" name="Oval 76"/>
            <p:cNvSpPr>
              <a:spLocks noChangeArrowheads="1"/>
            </p:cNvSpPr>
            <p:nvPr/>
          </p:nvSpPr>
          <p:spPr bwMode="auto">
            <a:xfrm rot="1913684">
              <a:off x="5984875" y="3451225"/>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0" name="Oval 77"/>
            <p:cNvSpPr>
              <a:spLocks noChangeArrowheads="1"/>
            </p:cNvSpPr>
            <p:nvPr/>
          </p:nvSpPr>
          <p:spPr bwMode="auto">
            <a:xfrm rot="1913684">
              <a:off x="6049963" y="3436938"/>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1" name="Oval 78"/>
            <p:cNvSpPr>
              <a:spLocks noChangeArrowheads="1"/>
            </p:cNvSpPr>
            <p:nvPr/>
          </p:nvSpPr>
          <p:spPr bwMode="auto">
            <a:xfrm rot="1913684">
              <a:off x="6111875" y="3436938"/>
              <a:ext cx="84138"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2" name="Oval 79"/>
            <p:cNvSpPr>
              <a:spLocks noChangeArrowheads="1"/>
            </p:cNvSpPr>
            <p:nvPr/>
          </p:nvSpPr>
          <p:spPr bwMode="auto">
            <a:xfrm rot="1913684">
              <a:off x="6175375" y="3440113"/>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3" name="Oval 80"/>
            <p:cNvSpPr>
              <a:spLocks noChangeArrowheads="1"/>
            </p:cNvSpPr>
            <p:nvPr/>
          </p:nvSpPr>
          <p:spPr bwMode="auto">
            <a:xfrm rot="1913684">
              <a:off x="6262688" y="3411538"/>
              <a:ext cx="84137"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4" name="Oval 81"/>
            <p:cNvSpPr>
              <a:spLocks noChangeArrowheads="1"/>
            </p:cNvSpPr>
            <p:nvPr/>
          </p:nvSpPr>
          <p:spPr bwMode="auto">
            <a:xfrm rot="1913684">
              <a:off x="6362700" y="3402013"/>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5" name="Oval 82"/>
            <p:cNvSpPr>
              <a:spLocks noChangeArrowheads="1"/>
            </p:cNvSpPr>
            <p:nvPr/>
          </p:nvSpPr>
          <p:spPr bwMode="auto">
            <a:xfrm rot="1913684">
              <a:off x="6494463" y="3395663"/>
              <a:ext cx="84137"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6" name="Oval 83"/>
            <p:cNvSpPr>
              <a:spLocks noChangeArrowheads="1"/>
            </p:cNvSpPr>
            <p:nvPr/>
          </p:nvSpPr>
          <p:spPr bwMode="auto">
            <a:xfrm rot="1913684">
              <a:off x="6672263" y="3282950"/>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7" name="Oval 84"/>
            <p:cNvSpPr>
              <a:spLocks noChangeArrowheads="1"/>
            </p:cNvSpPr>
            <p:nvPr/>
          </p:nvSpPr>
          <p:spPr bwMode="auto">
            <a:xfrm rot="1913684">
              <a:off x="6881813" y="3249613"/>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8" name="Oval 86"/>
            <p:cNvSpPr>
              <a:spLocks noChangeArrowheads="1"/>
            </p:cNvSpPr>
            <p:nvPr/>
          </p:nvSpPr>
          <p:spPr bwMode="auto">
            <a:xfrm rot="1913684">
              <a:off x="7278688" y="3136900"/>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9" name="AutoShape 87"/>
            <p:cNvSpPr>
              <a:spLocks noChangeArrowheads="1"/>
            </p:cNvSpPr>
            <p:nvPr/>
          </p:nvSpPr>
          <p:spPr bwMode="auto">
            <a:xfrm>
              <a:off x="6243638" y="3978275"/>
              <a:ext cx="103187"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0" name="AutoShape 88"/>
            <p:cNvSpPr>
              <a:spLocks noChangeArrowheads="1"/>
            </p:cNvSpPr>
            <p:nvPr/>
          </p:nvSpPr>
          <p:spPr bwMode="auto">
            <a:xfrm>
              <a:off x="6354763" y="3930650"/>
              <a:ext cx="104775"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1" name="AutoShape 89"/>
            <p:cNvSpPr>
              <a:spLocks noChangeArrowheads="1"/>
            </p:cNvSpPr>
            <p:nvPr/>
          </p:nvSpPr>
          <p:spPr bwMode="auto">
            <a:xfrm>
              <a:off x="6496050" y="3756025"/>
              <a:ext cx="103188"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2" name="AutoShape 90"/>
            <p:cNvSpPr>
              <a:spLocks noChangeArrowheads="1"/>
            </p:cNvSpPr>
            <p:nvPr/>
          </p:nvSpPr>
          <p:spPr bwMode="auto">
            <a:xfrm>
              <a:off x="6667500" y="2713038"/>
              <a:ext cx="103188" cy="90487"/>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3" name="AutoShape 91"/>
            <p:cNvSpPr>
              <a:spLocks noChangeArrowheads="1"/>
            </p:cNvSpPr>
            <p:nvPr/>
          </p:nvSpPr>
          <p:spPr bwMode="auto">
            <a:xfrm>
              <a:off x="6900863" y="2243138"/>
              <a:ext cx="103187" cy="90487"/>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4" name="AutoShape 92"/>
            <p:cNvSpPr>
              <a:spLocks noChangeArrowheads="1"/>
            </p:cNvSpPr>
            <p:nvPr/>
          </p:nvSpPr>
          <p:spPr bwMode="auto">
            <a:xfrm>
              <a:off x="7285038" y="2112963"/>
              <a:ext cx="103187" cy="88900"/>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5" name="Freeform 93"/>
            <p:cNvSpPr>
              <a:spLocks/>
            </p:cNvSpPr>
            <p:nvPr/>
          </p:nvSpPr>
          <p:spPr bwMode="auto">
            <a:xfrm>
              <a:off x="2468563" y="3111500"/>
              <a:ext cx="5497512" cy="1216025"/>
            </a:xfrm>
            <a:custGeom>
              <a:avLst/>
              <a:gdLst>
                <a:gd name="T0" fmla="*/ 0 w 3589"/>
                <a:gd name="T1" fmla="*/ 2147483646 h 835"/>
                <a:gd name="T2" fmla="*/ 2147483646 w 3589"/>
                <a:gd name="T3" fmla="*/ 2147483646 h 835"/>
                <a:gd name="T4" fmla="*/ 2147483646 w 3589"/>
                <a:gd name="T5" fmla="*/ 2147483646 h 835"/>
                <a:gd name="T6" fmla="*/ 2147483646 w 3589"/>
                <a:gd name="T7" fmla="*/ 2147483646 h 835"/>
                <a:gd name="T8" fmla="*/ 2147483646 w 3589"/>
                <a:gd name="T9" fmla="*/ 0 h 835"/>
                <a:gd name="T10" fmla="*/ 0 60000 65536"/>
                <a:gd name="T11" fmla="*/ 0 60000 65536"/>
                <a:gd name="T12" fmla="*/ 0 60000 65536"/>
                <a:gd name="T13" fmla="*/ 0 60000 65536"/>
                <a:gd name="T14" fmla="*/ 0 60000 65536"/>
                <a:gd name="T15" fmla="*/ 0 w 3589"/>
                <a:gd name="T16" fmla="*/ 0 h 835"/>
                <a:gd name="T17" fmla="*/ 3589 w 3589"/>
                <a:gd name="T18" fmla="*/ 835 h 835"/>
              </a:gdLst>
              <a:ahLst/>
              <a:cxnLst>
                <a:cxn ang="T10">
                  <a:pos x="T0" y="T1"/>
                </a:cxn>
                <a:cxn ang="T11">
                  <a:pos x="T2" y="T3"/>
                </a:cxn>
                <a:cxn ang="T12">
                  <a:pos x="T4" y="T5"/>
                </a:cxn>
                <a:cxn ang="T13">
                  <a:pos x="T6" y="T7"/>
                </a:cxn>
                <a:cxn ang="T14">
                  <a:pos x="T8" y="T9"/>
                </a:cxn>
              </a:cxnLst>
              <a:rect l="T15" t="T16" r="T17" b="T18"/>
              <a:pathLst>
                <a:path w="3589" h="835">
                  <a:moveTo>
                    <a:pt x="0" y="835"/>
                  </a:moveTo>
                  <a:cubicBezTo>
                    <a:pt x="420" y="726"/>
                    <a:pt x="841" y="617"/>
                    <a:pt x="1189" y="532"/>
                  </a:cubicBezTo>
                  <a:cubicBezTo>
                    <a:pt x="1537" y="447"/>
                    <a:pt x="1811" y="391"/>
                    <a:pt x="2090" y="325"/>
                  </a:cubicBezTo>
                  <a:cubicBezTo>
                    <a:pt x="2369" y="259"/>
                    <a:pt x="2616" y="187"/>
                    <a:pt x="2866" y="133"/>
                  </a:cubicBezTo>
                  <a:cubicBezTo>
                    <a:pt x="3116" y="79"/>
                    <a:pt x="3352" y="39"/>
                    <a:pt x="3589" y="0"/>
                  </a:cubicBezTo>
                </a:path>
              </a:pathLst>
            </a:custGeom>
            <a:noFill/>
            <a:ln w="28575" cmpd="sng">
              <a:solidFill>
                <a:srgbClr val="D07C00"/>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76" name="Freeform 94"/>
            <p:cNvSpPr>
              <a:spLocks/>
            </p:cNvSpPr>
            <p:nvPr/>
          </p:nvSpPr>
          <p:spPr bwMode="auto">
            <a:xfrm>
              <a:off x="5851525" y="1863725"/>
              <a:ext cx="2149475" cy="3686175"/>
            </a:xfrm>
            <a:custGeom>
              <a:avLst/>
              <a:gdLst>
                <a:gd name="T0" fmla="*/ 0 w 1404"/>
                <a:gd name="T1" fmla="*/ 2147483646 h 2533"/>
                <a:gd name="T2" fmla="*/ 2147483646 w 1404"/>
                <a:gd name="T3" fmla="*/ 2147483646 h 2533"/>
                <a:gd name="T4" fmla="*/ 2147483646 w 1404"/>
                <a:gd name="T5" fmla="*/ 2147483646 h 2533"/>
                <a:gd name="T6" fmla="*/ 2147483646 w 1404"/>
                <a:gd name="T7" fmla="*/ 2147483646 h 2533"/>
                <a:gd name="T8" fmla="*/ 2147483646 w 1404"/>
                <a:gd name="T9" fmla="*/ 2147483646 h 2533"/>
                <a:gd name="T10" fmla="*/ 2147483646 w 1404"/>
                <a:gd name="T11" fmla="*/ 0 h 2533"/>
                <a:gd name="T12" fmla="*/ 0 60000 65536"/>
                <a:gd name="T13" fmla="*/ 0 60000 65536"/>
                <a:gd name="T14" fmla="*/ 0 60000 65536"/>
                <a:gd name="T15" fmla="*/ 0 60000 65536"/>
                <a:gd name="T16" fmla="*/ 0 60000 65536"/>
                <a:gd name="T17" fmla="*/ 0 60000 65536"/>
                <a:gd name="T18" fmla="*/ 0 w 1404"/>
                <a:gd name="T19" fmla="*/ 0 h 2533"/>
                <a:gd name="T20" fmla="*/ 1404 w 1404"/>
                <a:gd name="T21" fmla="*/ 2533 h 2533"/>
              </a:gdLst>
              <a:ahLst/>
              <a:cxnLst>
                <a:cxn ang="T12">
                  <a:pos x="T0" y="T1"/>
                </a:cxn>
                <a:cxn ang="T13">
                  <a:pos x="T2" y="T3"/>
                </a:cxn>
                <a:cxn ang="T14">
                  <a:pos x="T4" y="T5"/>
                </a:cxn>
                <a:cxn ang="T15">
                  <a:pos x="T6" y="T7"/>
                </a:cxn>
                <a:cxn ang="T16">
                  <a:pos x="T8" y="T9"/>
                </a:cxn>
                <a:cxn ang="T17">
                  <a:pos x="T10" y="T11"/>
                </a:cxn>
              </a:cxnLst>
              <a:rect l="T18" t="T19" r="T20" b="T21"/>
              <a:pathLst>
                <a:path w="1404" h="2533">
                  <a:moveTo>
                    <a:pt x="0" y="2533"/>
                  </a:moveTo>
                  <a:cubicBezTo>
                    <a:pt x="121" y="2116"/>
                    <a:pt x="242" y="1700"/>
                    <a:pt x="348" y="1418"/>
                  </a:cubicBezTo>
                  <a:cubicBezTo>
                    <a:pt x="454" y="1136"/>
                    <a:pt x="549" y="1002"/>
                    <a:pt x="636" y="842"/>
                  </a:cubicBezTo>
                  <a:cubicBezTo>
                    <a:pt x="723" y="682"/>
                    <a:pt x="791" y="568"/>
                    <a:pt x="872" y="458"/>
                  </a:cubicBezTo>
                  <a:cubicBezTo>
                    <a:pt x="953" y="348"/>
                    <a:pt x="1034" y="261"/>
                    <a:pt x="1123" y="185"/>
                  </a:cubicBezTo>
                  <a:cubicBezTo>
                    <a:pt x="1212" y="109"/>
                    <a:pt x="1308" y="54"/>
                    <a:pt x="1404" y="0"/>
                  </a:cubicBezTo>
                </a:path>
              </a:pathLst>
            </a:custGeom>
            <a:noFill/>
            <a:ln w="28575" cmpd="sng">
              <a:solidFill>
                <a:srgbClr val="00D200"/>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77" name="Oval 108"/>
            <p:cNvSpPr>
              <a:spLocks noChangeArrowheads="1"/>
            </p:cNvSpPr>
            <p:nvPr/>
          </p:nvSpPr>
          <p:spPr bwMode="auto">
            <a:xfrm>
              <a:off x="1238250" y="4730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8" name="AutoShape 109"/>
            <p:cNvSpPr>
              <a:spLocks noChangeArrowheads="1"/>
            </p:cNvSpPr>
            <p:nvPr/>
          </p:nvSpPr>
          <p:spPr bwMode="auto">
            <a:xfrm>
              <a:off x="1236663" y="1028700"/>
              <a:ext cx="104775"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9" name="Line 111"/>
            <p:cNvSpPr>
              <a:spLocks noChangeShapeType="1"/>
            </p:cNvSpPr>
            <p:nvPr/>
          </p:nvSpPr>
          <p:spPr bwMode="auto">
            <a:xfrm flipH="1">
              <a:off x="1155700" y="784225"/>
              <a:ext cx="227013" cy="0"/>
            </a:xfrm>
            <a:prstGeom prst="line">
              <a:avLst/>
            </a:prstGeom>
            <a:noFill/>
            <a:ln w="38100">
              <a:solidFill>
                <a:srgbClr val="D07C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80" name="Line 112"/>
            <p:cNvSpPr>
              <a:spLocks noChangeShapeType="1"/>
            </p:cNvSpPr>
            <p:nvPr/>
          </p:nvSpPr>
          <p:spPr bwMode="auto">
            <a:xfrm flipH="1">
              <a:off x="1163638" y="1366838"/>
              <a:ext cx="227012" cy="0"/>
            </a:xfrm>
            <a:prstGeom prst="line">
              <a:avLst/>
            </a:prstGeom>
            <a:noFill/>
            <a:ln w="38100">
              <a:solidFill>
                <a:srgbClr val="00D2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81" name="Freeform 113"/>
            <p:cNvSpPr>
              <a:spLocks/>
            </p:cNvSpPr>
            <p:nvPr/>
          </p:nvSpPr>
          <p:spPr bwMode="auto">
            <a:xfrm>
              <a:off x="2465388" y="1866900"/>
              <a:ext cx="5532437" cy="2457450"/>
            </a:xfrm>
            <a:custGeom>
              <a:avLst/>
              <a:gdLst>
                <a:gd name="T0" fmla="*/ 0 w 3612"/>
                <a:gd name="T1" fmla="*/ 2147483646 h 1688"/>
                <a:gd name="T2" fmla="*/ 2147483646 w 3612"/>
                <a:gd name="T3" fmla="*/ 2147483646 h 1688"/>
                <a:gd name="T4" fmla="*/ 2147483646 w 3612"/>
                <a:gd name="T5" fmla="*/ 2147483646 h 1688"/>
                <a:gd name="T6" fmla="*/ 2147483646 w 3612"/>
                <a:gd name="T7" fmla="*/ 2147483646 h 1688"/>
                <a:gd name="T8" fmla="*/ 2147483646 w 3612"/>
                <a:gd name="T9" fmla="*/ 2147483646 h 1688"/>
                <a:gd name="T10" fmla="*/ 2147483646 w 3612"/>
                <a:gd name="T11" fmla="*/ 2147483646 h 1688"/>
                <a:gd name="T12" fmla="*/ 2147483646 w 3612"/>
                <a:gd name="T13" fmla="*/ 2147483646 h 1688"/>
                <a:gd name="T14" fmla="*/ 2147483646 w 3612"/>
                <a:gd name="T15" fmla="*/ 2147483646 h 1688"/>
                <a:gd name="T16" fmla="*/ 2147483646 w 3612"/>
                <a:gd name="T17" fmla="*/ 2147483646 h 1688"/>
                <a:gd name="T18" fmla="*/ 2147483646 w 3612"/>
                <a:gd name="T19" fmla="*/ 0 h 16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12"/>
                <a:gd name="T31" fmla="*/ 0 h 1688"/>
                <a:gd name="T32" fmla="*/ 3612 w 3612"/>
                <a:gd name="T33" fmla="*/ 1688 h 16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12" h="1688">
                  <a:moveTo>
                    <a:pt x="0" y="1688"/>
                  </a:moveTo>
                  <a:cubicBezTo>
                    <a:pt x="420" y="1579"/>
                    <a:pt x="841" y="1470"/>
                    <a:pt x="1189" y="1385"/>
                  </a:cubicBezTo>
                  <a:cubicBezTo>
                    <a:pt x="1537" y="1300"/>
                    <a:pt x="1850" y="1236"/>
                    <a:pt x="2090" y="1178"/>
                  </a:cubicBezTo>
                  <a:cubicBezTo>
                    <a:pt x="2330" y="1120"/>
                    <a:pt x="2509" y="1085"/>
                    <a:pt x="2630" y="1036"/>
                  </a:cubicBezTo>
                  <a:cubicBezTo>
                    <a:pt x="2751" y="987"/>
                    <a:pt x="2765" y="939"/>
                    <a:pt x="2814" y="882"/>
                  </a:cubicBezTo>
                  <a:cubicBezTo>
                    <a:pt x="2863" y="825"/>
                    <a:pt x="2883" y="759"/>
                    <a:pt x="2924" y="694"/>
                  </a:cubicBezTo>
                  <a:cubicBezTo>
                    <a:pt x="2965" y="629"/>
                    <a:pt x="3004" y="562"/>
                    <a:pt x="3058" y="490"/>
                  </a:cubicBezTo>
                  <a:cubicBezTo>
                    <a:pt x="3112" y="418"/>
                    <a:pt x="3193" y="325"/>
                    <a:pt x="3250" y="264"/>
                  </a:cubicBezTo>
                  <a:cubicBezTo>
                    <a:pt x="3307" y="203"/>
                    <a:pt x="3342" y="170"/>
                    <a:pt x="3402" y="126"/>
                  </a:cubicBezTo>
                  <a:cubicBezTo>
                    <a:pt x="3462" y="82"/>
                    <a:pt x="3568" y="26"/>
                    <a:pt x="3612" y="0"/>
                  </a:cubicBezTo>
                </a:path>
              </a:pathLst>
            </a:custGeom>
            <a:noFill/>
            <a:ln w="3492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82" name="Text Box 114"/>
            <p:cNvSpPr txBox="1">
              <a:spLocks noChangeArrowheads="1"/>
            </p:cNvSpPr>
            <p:nvPr/>
          </p:nvSpPr>
          <p:spPr bwMode="auto">
            <a:xfrm>
              <a:off x="105379" y="5692775"/>
              <a:ext cx="780447" cy="53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r>
                <a:rPr lang="en-US" altLang="en-US" sz="1800" kern="0" baseline="30000">
                  <a:latin typeface="Arial" panose="020B0604020202020204" pitchFamily="34" charset="0"/>
                </a:rPr>
                <a:t>3</a:t>
              </a:r>
            </a:p>
          </p:txBody>
        </p:sp>
        <p:sp>
          <p:nvSpPr>
            <p:cNvPr id="183" name="Text Box 115"/>
            <p:cNvSpPr txBox="1">
              <a:spLocks noChangeArrowheads="1"/>
            </p:cNvSpPr>
            <p:nvPr/>
          </p:nvSpPr>
          <p:spPr bwMode="auto">
            <a:xfrm>
              <a:off x="50135" y="3843338"/>
              <a:ext cx="843628" cy="53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10</a:t>
              </a:r>
              <a:r>
                <a:rPr lang="en-US" altLang="en-US" sz="1800" kern="0" baseline="30000" dirty="0">
                  <a:latin typeface="Arial" panose="020B0604020202020204" pitchFamily="34" charset="0"/>
                </a:rPr>
                <a:t>4</a:t>
              </a:r>
            </a:p>
          </p:txBody>
        </p:sp>
        <p:sp>
          <p:nvSpPr>
            <p:cNvPr id="184" name="Text Box 116"/>
            <p:cNvSpPr txBox="1">
              <a:spLocks noChangeArrowheads="1"/>
            </p:cNvSpPr>
            <p:nvPr/>
          </p:nvSpPr>
          <p:spPr bwMode="auto">
            <a:xfrm>
              <a:off x="26972" y="1903413"/>
              <a:ext cx="858853" cy="53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10</a:t>
              </a:r>
              <a:r>
                <a:rPr lang="en-US" altLang="en-US" sz="1800" kern="0" baseline="30000" dirty="0">
                  <a:latin typeface="Arial" panose="020B0604020202020204" pitchFamily="34" charset="0"/>
                </a:rPr>
                <a:t>5</a:t>
              </a:r>
            </a:p>
          </p:txBody>
        </p:sp>
        <p:sp>
          <p:nvSpPr>
            <p:cNvPr id="185" name="Text Box 117"/>
            <p:cNvSpPr txBox="1">
              <a:spLocks noChangeArrowheads="1"/>
            </p:cNvSpPr>
            <p:nvPr/>
          </p:nvSpPr>
          <p:spPr bwMode="auto">
            <a:xfrm>
              <a:off x="91020" y="0"/>
              <a:ext cx="799567" cy="53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10</a:t>
              </a:r>
              <a:r>
                <a:rPr lang="en-US" altLang="en-US" sz="1800" kern="0" baseline="30000" dirty="0">
                  <a:latin typeface="Arial" panose="020B0604020202020204" pitchFamily="34" charset="0"/>
                </a:rPr>
                <a:t>6</a:t>
              </a:r>
            </a:p>
          </p:txBody>
        </p:sp>
        <p:sp>
          <p:nvSpPr>
            <p:cNvPr id="186" name="Text Box 118"/>
            <p:cNvSpPr txBox="1">
              <a:spLocks noChangeArrowheads="1"/>
            </p:cNvSpPr>
            <p:nvPr/>
          </p:nvSpPr>
          <p:spPr bwMode="auto">
            <a:xfrm rot="16200000">
              <a:off x="-539750" y="2900298"/>
              <a:ext cx="1282701" cy="692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Flow (cfs)</a:t>
              </a:r>
              <a:endParaRPr lang="en-US" altLang="en-US" sz="1800" kern="0" baseline="30000">
                <a:latin typeface="Arial" panose="020B0604020202020204" pitchFamily="34" charset="0"/>
              </a:endParaRPr>
            </a:p>
          </p:txBody>
        </p:sp>
        <p:sp>
          <p:nvSpPr>
            <p:cNvPr id="187" name="Text Box 122"/>
            <p:cNvSpPr txBox="1">
              <a:spLocks noChangeArrowheads="1"/>
            </p:cNvSpPr>
            <p:nvPr/>
          </p:nvSpPr>
          <p:spPr bwMode="auto">
            <a:xfrm>
              <a:off x="3590925" y="6280150"/>
              <a:ext cx="377790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 Chance Exceedance</a:t>
              </a:r>
            </a:p>
          </p:txBody>
        </p:sp>
        <p:sp>
          <p:nvSpPr>
            <p:cNvPr id="188" name="Text Box 123"/>
            <p:cNvSpPr txBox="1">
              <a:spLocks noChangeArrowheads="1"/>
            </p:cNvSpPr>
            <p:nvPr/>
          </p:nvSpPr>
          <p:spPr bwMode="auto">
            <a:xfrm>
              <a:off x="571501" y="5905500"/>
              <a:ext cx="820739" cy="40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1600" kern="0" baseline="-25000" dirty="0">
                  <a:latin typeface="Arial" panose="020B0604020202020204" pitchFamily="34" charset="0"/>
                </a:rPr>
                <a:t>99.99</a:t>
              </a:r>
              <a:endParaRPr lang="en-US" altLang="en-US" sz="1600" kern="0" baseline="30000" dirty="0">
                <a:latin typeface="Arial" panose="020B0604020202020204" pitchFamily="34" charset="0"/>
              </a:endParaRPr>
            </a:p>
          </p:txBody>
        </p:sp>
        <p:sp>
          <p:nvSpPr>
            <p:cNvPr id="189" name="Text Box 125"/>
            <p:cNvSpPr txBox="1">
              <a:spLocks noChangeArrowheads="1"/>
            </p:cNvSpPr>
            <p:nvPr/>
          </p:nvSpPr>
          <p:spPr bwMode="auto">
            <a:xfrm>
              <a:off x="1312863" y="5913438"/>
              <a:ext cx="820737" cy="40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1600" kern="0" baseline="-25000" dirty="0">
                  <a:latin typeface="Arial" panose="020B0604020202020204" pitchFamily="34" charset="0"/>
                </a:rPr>
                <a:t>99.9</a:t>
              </a:r>
              <a:endParaRPr lang="en-US" altLang="en-US" sz="1600" kern="0" baseline="30000" dirty="0">
                <a:latin typeface="Arial" panose="020B0604020202020204" pitchFamily="34" charset="0"/>
              </a:endParaRPr>
            </a:p>
          </p:txBody>
        </p:sp>
        <p:sp>
          <p:nvSpPr>
            <p:cNvPr id="190" name="Text Box 126"/>
            <p:cNvSpPr txBox="1">
              <a:spLocks noChangeArrowheads="1"/>
            </p:cNvSpPr>
            <p:nvPr/>
          </p:nvSpPr>
          <p:spPr bwMode="auto">
            <a:xfrm>
              <a:off x="2220913" y="5921377"/>
              <a:ext cx="820737" cy="40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1600" kern="0" baseline="-25000" dirty="0">
                  <a:latin typeface="Arial" panose="020B0604020202020204" pitchFamily="34" charset="0"/>
                </a:rPr>
                <a:t>99</a:t>
              </a:r>
              <a:endParaRPr lang="en-US" altLang="en-US" sz="1600" kern="0" baseline="30000" dirty="0">
                <a:latin typeface="Arial" panose="020B0604020202020204" pitchFamily="34" charset="0"/>
              </a:endParaRPr>
            </a:p>
          </p:txBody>
        </p:sp>
        <p:sp>
          <p:nvSpPr>
            <p:cNvPr id="191" name="Text Box 127"/>
            <p:cNvSpPr txBox="1">
              <a:spLocks noChangeArrowheads="1"/>
            </p:cNvSpPr>
            <p:nvPr/>
          </p:nvSpPr>
          <p:spPr bwMode="auto">
            <a:xfrm>
              <a:off x="3328987" y="5918200"/>
              <a:ext cx="587375" cy="40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1600" kern="0" baseline="-25000" dirty="0">
                  <a:latin typeface="Arial" panose="020B0604020202020204" pitchFamily="34" charset="0"/>
                </a:rPr>
                <a:t>90</a:t>
              </a:r>
              <a:endParaRPr lang="en-US" altLang="en-US" sz="1600" kern="0" baseline="30000" dirty="0">
                <a:latin typeface="Arial" panose="020B0604020202020204" pitchFamily="34" charset="0"/>
              </a:endParaRPr>
            </a:p>
          </p:txBody>
        </p:sp>
        <p:sp>
          <p:nvSpPr>
            <p:cNvPr id="192" name="Text Box 128"/>
            <p:cNvSpPr txBox="1">
              <a:spLocks noChangeArrowheads="1"/>
            </p:cNvSpPr>
            <p:nvPr/>
          </p:nvSpPr>
          <p:spPr bwMode="auto">
            <a:xfrm>
              <a:off x="4694238" y="5921377"/>
              <a:ext cx="668337" cy="40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1600" kern="0" baseline="-25000" dirty="0">
                  <a:latin typeface="Arial" panose="020B0604020202020204" pitchFamily="34" charset="0"/>
                </a:rPr>
                <a:t>50</a:t>
              </a:r>
              <a:endParaRPr lang="en-US" altLang="en-US" sz="1600" kern="0" baseline="30000" dirty="0">
                <a:latin typeface="Arial" panose="020B0604020202020204" pitchFamily="34" charset="0"/>
              </a:endParaRPr>
            </a:p>
          </p:txBody>
        </p:sp>
        <p:sp>
          <p:nvSpPr>
            <p:cNvPr id="193" name="Text Box 129"/>
            <p:cNvSpPr txBox="1">
              <a:spLocks noChangeArrowheads="1"/>
            </p:cNvSpPr>
            <p:nvPr/>
          </p:nvSpPr>
          <p:spPr bwMode="auto">
            <a:xfrm>
              <a:off x="6061075" y="5921377"/>
              <a:ext cx="515939" cy="40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1600" kern="0" baseline="-25000" dirty="0">
                  <a:latin typeface="Arial" panose="020B0604020202020204" pitchFamily="34" charset="0"/>
                </a:rPr>
                <a:t>10</a:t>
              </a:r>
              <a:endParaRPr lang="en-US" altLang="en-US" sz="1600" kern="0" baseline="30000" dirty="0">
                <a:latin typeface="Arial" panose="020B0604020202020204" pitchFamily="34" charset="0"/>
              </a:endParaRPr>
            </a:p>
          </p:txBody>
        </p:sp>
        <p:sp>
          <p:nvSpPr>
            <p:cNvPr id="194" name="Text Box 130"/>
            <p:cNvSpPr txBox="1">
              <a:spLocks noChangeArrowheads="1"/>
            </p:cNvSpPr>
            <p:nvPr/>
          </p:nvSpPr>
          <p:spPr bwMode="auto">
            <a:xfrm>
              <a:off x="7235825" y="5918200"/>
              <a:ext cx="387350" cy="40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1600" kern="0" baseline="-25000" dirty="0">
                  <a:latin typeface="Arial" panose="020B0604020202020204" pitchFamily="34" charset="0"/>
                </a:rPr>
                <a:t>1</a:t>
              </a:r>
              <a:endParaRPr lang="en-US" altLang="en-US" sz="1600" kern="0" baseline="30000" dirty="0">
                <a:latin typeface="Arial" panose="020B0604020202020204" pitchFamily="34" charset="0"/>
              </a:endParaRPr>
            </a:p>
          </p:txBody>
        </p:sp>
        <p:sp>
          <p:nvSpPr>
            <p:cNvPr id="195" name="Text Box 131"/>
            <p:cNvSpPr txBox="1">
              <a:spLocks noChangeArrowheads="1"/>
            </p:cNvSpPr>
            <p:nvPr/>
          </p:nvSpPr>
          <p:spPr bwMode="auto">
            <a:xfrm>
              <a:off x="7951789" y="5913438"/>
              <a:ext cx="574674" cy="40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1600" kern="0" baseline="-25000" dirty="0">
                  <a:latin typeface="Arial" panose="020B0604020202020204" pitchFamily="34" charset="0"/>
                </a:rPr>
                <a:t>0.1</a:t>
              </a:r>
              <a:endParaRPr lang="en-US" altLang="en-US" sz="1600" kern="0" baseline="30000" dirty="0">
                <a:latin typeface="Arial" panose="020B0604020202020204" pitchFamily="34" charset="0"/>
              </a:endParaRPr>
            </a:p>
          </p:txBody>
        </p:sp>
        <p:sp>
          <p:nvSpPr>
            <p:cNvPr id="196" name="Text Box 132"/>
            <p:cNvSpPr txBox="1">
              <a:spLocks noChangeArrowheads="1"/>
            </p:cNvSpPr>
            <p:nvPr/>
          </p:nvSpPr>
          <p:spPr bwMode="auto">
            <a:xfrm>
              <a:off x="8553343" y="5927876"/>
              <a:ext cx="856416" cy="40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1600" kern="0" baseline="-25000" dirty="0">
                  <a:latin typeface="Arial" panose="020B0604020202020204" pitchFamily="34" charset="0"/>
                </a:rPr>
                <a:t>0.01</a:t>
              </a:r>
              <a:endParaRPr lang="en-US" altLang="en-US" sz="1600" kern="0" baseline="30000" dirty="0">
                <a:latin typeface="Arial" panose="020B0604020202020204" pitchFamily="34" charset="0"/>
              </a:endParaRPr>
            </a:p>
          </p:txBody>
        </p:sp>
      </p:grpSp>
      <p:sp>
        <p:nvSpPr>
          <p:cNvPr id="2" name="Title 1">
            <a:extLst>
              <a:ext uri="{FF2B5EF4-FFF2-40B4-BE49-F238E27FC236}">
                <a16:creationId xmlns:a16="http://schemas.microsoft.com/office/drawing/2014/main" id="{7BFA1770-9E9A-E0BD-C346-DF141D902183}"/>
              </a:ext>
            </a:extLst>
          </p:cNvPr>
          <p:cNvSpPr>
            <a:spLocks noGrp="1"/>
          </p:cNvSpPr>
          <p:nvPr>
            <p:ph type="title"/>
          </p:nvPr>
        </p:nvSpPr>
        <p:spPr>
          <a:xfrm>
            <a:off x="838200" y="365125"/>
            <a:ext cx="10515600" cy="1325563"/>
          </a:xfrm>
        </p:spPr>
        <p:txBody>
          <a:bodyPr/>
          <a:lstStyle/>
          <a:p>
            <a:r>
              <a:rPr lang="en-US" dirty="0"/>
              <a:t>Fitting Distributions</a:t>
            </a:r>
          </a:p>
        </p:txBody>
      </p:sp>
      <p:sp>
        <p:nvSpPr>
          <p:cNvPr id="6" name="Content Placeholder 2">
            <a:extLst>
              <a:ext uri="{FF2B5EF4-FFF2-40B4-BE49-F238E27FC236}">
                <a16:creationId xmlns:a16="http://schemas.microsoft.com/office/drawing/2014/main" id="{9B6F7985-2B08-4DD7-00FD-889B55E8616F}"/>
              </a:ext>
            </a:extLst>
          </p:cNvPr>
          <p:cNvSpPr>
            <a:spLocks noGrp="1"/>
          </p:cNvSpPr>
          <p:nvPr>
            <p:ph idx="1"/>
          </p:nvPr>
        </p:nvSpPr>
        <p:spPr>
          <a:xfrm>
            <a:off x="616976" y="1768555"/>
            <a:ext cx="4762936" cy="4351338"/>
          </a:xfrm>
        </p:spPr>
        <p:txBody>
          <a:bodyPr/>
          <a:lstStyle/>
          <a:p>
            <a:r>
              <a:rPr lang="en-US" dirty="0"/>
              <a:t>What do you do with flood subsets?</a:t>
            </a:r>
          </a:p>
          <a:p>
            <a:r>
              <a:rPr lang="en-US" dirty="0"/>
              <a:t>What about rare events that drive the right tail of the probability distribution?</a:t>
            </a:r>
          </a:p>
          <a:p>
            <a:r>
              <a:rPr lang="en-US" dirty="0"/>
              <a:t>What about flood types that do not occur every year?</a:t>
            </a:r>
          </a:p>
        </p:txBody>
      </p:sp>
    </p:spTree>
    <p:extLst>
      <p:ext uri="{BB962C8B-B14F-4D97-AF65-F5344CB8AC3E}">
        <p14:creationId xmlns:p14="http://schemas.microsoft.com/office/powerpoint/2010/main" val="838851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Samples</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199" y="1466237"/>
            <a:ext cx="6781801" cy="690881"/>
          </a:xfrm>
        </p:spPr>
        <p:txBody>
          <a:bodyPr>
            <a:noAutofit/>
          </a:bodyPr>
          <a:lstStyle/>
          <a:p>
            <a:r>
              <a:rPr lang="en-US" sz="3200" dirty="0"/>
              <a:t>Split the AMS by flood type</a:t>
            </a:r>
          </a:p>
          <a:p>
            <a:pPr lvl="1"/>
            <a:r>
              <a:rPr lang="en-US" sz="2800" dirty="0">
                <a:sym typeface="Wingdings" panose="05000000000000000000" pitchFamily="2" charset="2"/>
              </a:rPr>
              <a:t>Pros:</a:t>
            </a:r>
          </a:p>
          <a:p>
            <a:pPr lvl="2"/>
            <a:r>
              <a:rPr lang="en-US" sz="2400" dirty="0">
                <a:sym typeface="Wingdings" panose="05000000000000000000" pitchFamily="2" charset="2"/>
              </a:rPr>
              <a:t>Easiest</a:t>
            </a:r>
          </a:p>
          <a:p>
            <a:pPr lvl="1"/>
            <a:r>
              <a:rPr lang="en-US" sz="2800" dirty="0">
                <a:sym typeface="Wingdings" panose="05000000000000000000" pitchFamily="2" charset="2"/>
              </a:rPr>
              <a:t>Cons: </a:t>
            </a:r>
          </a:p>
          <a:p>
            <a:pPr lvl="2"/>
            <a:r>
              <a:rPr lang="en-US" sz="2400" dirty="0">
                <a:sym typeface="Wingdings" panose="05000000000000000000" pitchFamily="2" charset="2"/>
              </a:rPr>
              <a:t>Small sample sizes</a:t>
            </a:r>
          </a:p>
          <a:p>
            <a:pPr lvl="2"/>
            <a:r>
              <a:rPr lang="en-US" sz="2400" b="1" dirty="0">
                <a:sym typeface="Wingdings" panose="05000000000000000000" pitchFamily="2" charset="2"/>
              </a:rPr>
              <a:t>Egregious</a:t>
            </a:r>
            <a:r>
              <a:rPr lang="en-US" sz="2400" dirty="0">
                <a:sym typeface="Wingdings" panose="05000000000000000000" pitchFamily="2" charset="2"/>
              </a:rPr>
              <a:t> number of periods with “missing” data</a:t>
            </a:r>
          </a:p>
          <a:p>
            <a:pPr lvl="1"/>
            <a:endParaRPr lang="en-US" sz="3200" dirty="0">
              <a:sym typeface="Wingdings" panose="05000000000000000000" pitchFamily="2" charset="2"/>
            </a:endParaRPr>
          </a:p>
          <a:p>
            <a:endParaRPr lang="en-US" sz="3200" dirty="0"/>
          </a:p>
        </p:txBody>
      </p:sp>
      <p:pic>
        <p:nvPicPr>
          <p:cNvPr id="4" name="Picture 3">
            <a:extLst>
              <a:ext uri="{FF2B5EF4-FFF2-40B4-BE49-F238E27FC236}">
                <a16:creationId xmlns:a16="http://schemas.microsoft.com/office/drawing/2014/main" id="{5D794542-B42F-70BB-AC98-438FC842412B}"/>
              </a:ext>
            </a:extLst>
          </p:cNvPr>
          <p:cNvPicPr>
            <a:picLocks noChangeAspect="1"/>
          </p:cNvPicPr>
          <p:nvPr/>
        </p:nvPicPr>
        <p:blipFill>
          <a:blip r:embed="rId3"/>
          <a:stretch>
            <a:fillRect/>
          </a:stretch>
        </p:blipFill>
        <p:spPr>
          <a:xfrm>
            <a:off x="3990192" y="4157643"/>
            <a:ext cx="3151990" cy="2651760"/>
          </a:xfrm>
          <a:prstGeom prst="rect">
            <a:avLst/>
          </a:prstGeom>
        </p:spPr>
      </p:pic>
      <p:pic>
        <p:nvPicPr>
          <p:cNvPr id="10" name="Picture 9">
            <a:extLst>
              <a:ext uri="{FF2B5EF4-FFF2-40B4-BE49-F238E27FC236}">
                <a16:creationId xmlns:a16="http://schemas.microsoft.com/office/drawing/2014/main" id="{37756D58-88EE-F072-5AA5-701ECCC68A0E}"/>
              </a:ext>
            </a:extLst>
          </p:cNvPr>
          <p:cNvPicPr>
            <a:picLocks noChangeAspect="1"/>
          </p:cNvPicPr>
          <p:nvPr/>
        </p:nvPicPr>
        <p:blipFill>
          <a:blip r:embed="rId4"/>
          <a:stretch>
            <a:fillRect/>
          </a:stretch>
        </p:blipFill>
        <p:spPr>
          <a:xfrm>
            <a:off x="8201809" y="777240"/>
            <a:ext cx="3151991" cy="2651760"/>
          </a:xfrm>
          <a:prstGeom prst="rect">
            <a:avLst/>
          </a:prstGeom>
        </p:spPr>
      </p:pic>
      <p:pic>
        <p:nvPicPr>
          <p:cNvPr id="12" name="Picture 11">
            <a:extLst>
              <a:ext uri="{FF2B5EF4-FFF2-40B4-BE49-F238E27FC236}">
                <a16:creationId xmlns:a16="http://schemas.microsoft.com/office/drawing/2014/main" id="{CC34616F-71F9-9BA0-1C6D-440CB21BD167}"/>
              </a:ext>
            </a:extLst>
          </p:cNvPr>
          <p:cNvPicPr>
            <a:picLocks noChangeAspect="1"/>
          </p:cNvPicPr>
          <p:nvPr/>
        </p:nvPicPr>
        <p:blipFill>
          <a:blip r:embed="rId5"/>
          <a:stretch>
            <a:fillRect/>
          </a:stretch>
        </p:blipFill>
        <p:spPr>
          <a:xfrm>
            <a:off x="8201809" y="3483350"/>
            <a:ext cx="3151990" cy="2651760"/>
          </a:xfrm>
          <a:prstGeom prst="rect">
            <a:avLst/>
          </a:prstGeom>
        </p:spPr>
      </p:pic>
      <p:sp>
        <p:nvSpPr>
          <p:cNvPr id="14" name="TextBox 13">
            <a:extLst>
              <a:ext uri="{FF2B5EF4-FFF2-40B4-BE49-F238E27FC236}">
                <a16:creationId xmlns:a16="http://schemas.microsoft.com/office/drawing/2014/main" id="{8CA1EA5A-6C71-5313-622C-BD19C8650CBD}"/>
              </a:ext>
            </a:extLst>
          </p:cNvPr>
          <p:cNvSpPr txBox="1"/>
          <p:nvPr/>
        </p:nvSpPr>
        <p:spPr>
          <a:xfrm>
            <a:off x="4455388" y="4592297"/>
            <a:ext cx="1531253" cy="369332"/>
          </a:xfrm>
          <a:prstGeom prst="rect">
            <a:avLst/>
          </a:prstGeom>
          <a:noFill/>
        </p:spPr>
        <p:txBody>
          <a:bodyPr wrap="none" rtlCol="0">
            <a:spAutoFit/>
          </a:bodyPr>
          <a:lstStyle/>
          <a:p>
            <a:r>
              <a:rPr lang="en-US" dirty="0"/>
              <a:t>Original AMS</a:t>
            </a:r>
          </a:p>
        </p:txBody>
      </p:sp>
      <p:sp>
        <p:nvSpPr>
          <p:cNvPr id="16" name="TextBox 15">
            <a:extLst>
              <a:ext uri="{FF2B5EF4-FFF2-40B4-BE49-F238E27FC236}">
                <a16:creationId xmlns:a16="http://schemas.microsoft.com/office/drawing/2014/main" id="{CA1DB824-FDB6-7C15-21DC-0F5A1B96F14E}"/>
              </a:ext>
            </a:extLst>
          </p:cNvPr>
          <p:cNvSpPr txBox="1"/>
          <p:nvPr/>
        </p:nvSpPr>
        <p:spPr>
          <a:xfrm>
            <a:off x="8827202" y="6125296"/>
            <a:ext cx="1928733" cy="369332"/>
          </a:xfrm>
          <a:prstGeom prst="rect">
            <a:avLst/>
          </a:prstGeom>
          <a:noFill/>
        </p:spPr>
        <p:txBody>
          <a:bodyPr wrap="none" rtlCol="0">
            <a:spAutoFit/>
          </a:bodyPr>
          <a:lstStyle/>
          <a:p>
            <a:r>
              <a:rPr lang="en-US" dirty="0"/>
              <a:t>Rain-only Events</a:t>
            </a:r>
          </a:p>
        </p:txBody>
      </p:sp>
      <p:sp>
        <p:nvSpPr>
          <p:cNvPr id="17" name="TextBox 16">
            <a:extLst>
              <a:ext uri="{FF2B5EF4-FFF2-40B4-BE49-F238E27FC236}">
                <a16:creationId xmlns:a16="http://schemas.microsoft.com/office/drawing/2014/main" id="{99E90048-2420-F9FF-9686-D6DDA87F6785}"/>
              </a:ext>
            </a:extLst>
          </p:cNvPr>
          <p:cNvSpPr txBox="1"/>
          <p:nvPr/>
        </p:nvSpPr>
        <p:spPr>
          <a:xfrm>
            <a:off x="8774965" y="387292"/>
            <a:ext cx="1967205" cy="369332"/>
          </a:xfrm>
          <a:prstGeom prst="rect">
            <a:avLst/>
          </a:prstGeom>
          <a:noFill/>
        </p:spPr>
        <p:txBody>
          <a:bodyPr wrap="none" rtlCol="0">
            <a:spAutoFit/>
          </a:bodyPr>
          <a:lstStyle/>
          <a:p>
            <a:r>
              <a:rPr lang="en-US" dirty="0"/>
              <a:t>Snowmelt Events</a:t>
            </a:r>
          </a:p>
        </p:txBody>
      </p:sp>
      <p:cxnSp>
        <p:nvCxnSpPr>
          <p:cNvPr id="18" name="Straight Arrow Connector 17">
            <a:extLst>
              <a:ext uri="{FF2B5EF4-FFF2-40B4-BE49-F238E27FC236}">
                <a16:creationId xmlns:a16="http://schemas.microsoft.com/office/drawing/2014/main" id="{D4D853B3-86B8-9873-9AC9-AE6DB2345177}"/>
              </a:ext>
            </a:extLst>
          </p:cNvPr>
          <p:cNvCxnSpPr>
            <a:cxnSpLocks/>
          </p:cNvCxnSpPr>
          <p:nvPr/>
        </p:nvCxnSpPr>
        <p:spPr>
          <a:xfrm flipV="1">
            <a:off x="7141450" y="2760798"/>
            <a:ext cx="1053605" cy="201616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65EE79D-2C63-4873-2D4F-5230B99B14EF}"/>
              </a:ext>
            </a:extLst>
          </p:cNvPr>
          <p:cNvCxnSpPr>
            <a:cxnSpLocks/>
          </p:cNvCxnSpPr>
          <p:nvPr/>
        </p:nvCxnSpPr>
        <p:spPr>
          <a:xfrm flipV="1">
            <a:off x="7165361" y="4426313"/>
            <a:ext cx="1036448" cy="91511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8230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Samples</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200" y="1644651"/>
            <a:ext cx="5730240" cy="4351338"/>
          </a:xfrm>
        </p:spPr>
        <p:txBody>
          <a:bodyPr/>
          <a:lstStyle/>
          <a:p>
            <a:r>
              <a:rPr lang="en-US" sz="3200" dirty="0"/>
              <a:t>Develop an annual maximum series for </a:t>
            </a:r>
            <a:r>
              <a:rPr lang="en-US" sz="3200" u="sng" dirty="0"/>
              <a:t>each</a:t>
            </a:r>
            <a:r>
              <a:rPr lang="en-US" sz="3200" dirty="0"/>
              <a:t> flood type</a:t>
            </a:r>
          </a:p>
          <a:p>
            <a:pPr lvl="1"/>
            <a:r>
              <a:rPr lang="en-US" sz="2800" dirty="0">
                <a:sym typeface="Wingdings" panose="05000000000000000000" pitchFamily="2" charset="2"/>
              </a:rPr>
              <a:t>Pros:</a:t>
            </a:r>
          </a:p>
          <a:p>
            <a:pPr lvl="2"/>
            <a:r>
              <a:rPr lang="en-US" sz="2400" dirty="0">
                <a:sym typeface="Wingdings" panose="05000000000000000000" pitchFamily="2" charset="2"/>
              </a:rPr>
              <a:t>Larger sample sizes (N years  N events in each flood type) except that…</a:t>
            </a:r>
          </a:p>
          <a:p>
            <a:pPr lvl="1"/>
            <a:r>
              <a:rPr lang="en-US" sz="2800" dirty="0">
                <a:sym typeface="Wingdings" panose="05000000000000000000" pitchFamily="2" charset="2"/>
              </a:rPr>
              <a:t>Cons: </a:t>
            </a:r>
          </a:p>
          <a:p>
            <a:pPr lvl="2"/>
            <a:r>
              <a:rPr lang="en-US" sz="2400" dirty="0">
                <a:sym typeface="Wingdings" panose="05000000000000000000" pitchFamily="2" charset="2"/>
              </a:rPr>
              <a:t>Not all flood types occur every year (maybe this is a pro?)</a:t>
            </a:r>
          </a:p>
          <a:p>
            <a:pPr lvl="2"/>
            <a:r>
              <a:rPr lang="en-US" sz="2400" dirty="0">
                <a:sym typeface="Wingdings" panose="05000000000000000000" pitchFamily="2" charset="2"/>
              </a:rPr>
              <a:t>More time-consuming</a:t>
            </a:r>
          </a:p>
        </p:txBody>
      </p:sp>
      <p:pic>
        <p:nvPicPr>
          <p:cNvPr id="5" name="Picture 4" descr="Chart, map&#10;&#10;Description automatically generated">
            <a:extLst>
              <a:ext uri="{FF2B5EF4-FFF2-40B4-BE49-F238E27FC236}">
                <a16:creationId xmlns:a16="http://schemas.microsoft.com/office/drawing/2014/main" id="{92F80F48-9B8C-4015-4B72-455C2FA3B7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0395" y="1484923"/>
            <a:ext cx="3879752" cy="5007952"/>
          </a:xfrm>
          <a:prstGeom prst="rect">
            <a:avLst/>
          </a:prstGeom>
        </p:spPr>
      </p:pic>
      <p:pic>
        <p:nvPicPr>
          <p:cNvPr id="7" name="Picture 6">
            <a:extLst>
              <a:ext uri="{FF2B5EF4-FFF2-40B4-BE49-F238E27FC236}">
                <a16:creationId xmlns:a16="http://schemas.microsoft.com/office/drawing/2014/main" id="{00EE0337-1EEE-F437-C707-5FDFECAC3327}"/>
              </a:ext>
            </a:extLst>
          </p:cNvPr>
          <p:cNvPicPr>
            <a:picLocks noChangeAspect="1"/>
          </p:cNvPicPr>
          <p:nvPr/>
        </p:nvPicPr>
        <p:blipFill>
          <a:blip r:embed="rId4"/>
          <a:stretch>
            <a:fillRect/>
          </a:stretch>
        </p:blipFill>
        <p:spPr>
          <a:xfrm>
            <a:off x="9068529" y="515816"/>
            <a:ext cx="2983237" cy="2509788"/>
          </a:xfrm>
          <a:prstGeom prst="rect">
            <a:avLst/>
          </a:prstGeom>
        </p:spPr>
      </p:pic>
      <p:cxnSp>
        <p:nvCxnSpPr>
          <p:cNvPr id="9" name="Straight Arrow Connector 8">
            <a:extLst>
              <a:ext uri="{FF2B5EF4-FFF2-40B4-BE49-F238E27FC236}">
                <a16:creationId xmlns:a16="http://schemas.microsoft.com/office/drawing/2014/main" id="{564A2AE1-2E82-7956-F24C-52021F687286}"/>
              </a:ext>
            </a:extLst>
          </p:cNvPr>
          <p:cNvCxnSpPr/>
          <p:nvPr/>
        </p:nvCxnSpPr>
        <p:spPr>
          <a:xfrm flipV="1">
            <a:off x="8401538" y="1899138"/>
            <a:ext cx="666991" cy="152986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0BC50DF-4444-C2FD-2893-0CE252AC1493}"/>
              </a:ext>
            </a:extLst>
          </p:cNvPr>
          <p:cNvSpPr txBox="1"/>
          <p:nvPr/>
        </p:nvSpPr>
        <p:spPr>
          <a:xfrm>
            <a:off x="10560147" y="843240"/>
            <a:ext cx="1492739" cy="369332"/>
          </a:xfrm>
          <a:prstGeom prst="rect">
            <a:avLst/>
          </a:prstGeom>
          <a:noFill/>
        </p:spPr>
        <p:txBody>
          <a:bodyPr wrap="square" rtlCol="0">
            <a:spAutoFit/>
          </a:bodyPr>
          <a:lstStyle/>
          <a:p>
            <a:pPr algn="ctr"/>
            <a:r>
              <a:rPr lang="en-US" b="1" dirty="0"/>
              <a:t>125 years</a:t>
            </a:r>
          </a:p>
        </p:txBody>
      </p:sp>
      <p:sp>
        <p:nvSpPr>
          <p:cNvPr id="18" name="TextBox 17">
            <a:extLst>
              <a:ext uri="{FF2B5EF4-FFF2-40B4-BE49-F238E27FC236}">
                <a16:creationId xmlns:a16="http://schemas.microsoft.com/office/drawing/2014/main" id="{1DBA2B88-050C-CE10-87D4-2A5FD0B20A00}"/>
              </a:ext>
            </a:extLst>
          </p:cNvPr>
          <p:cNvSpPr txBox="1"/>
          <p:nvPr/>
        </p:nvSpPr>
        <p:spPr>
          <a:xfrm>
            <a:off x="6663792" y="1575972"/>
            <a:ext cx="1826235" cy="646331"/>
          </a:xfrm>
          <a:prstGeom prst="rect">
            <a:avLst/>
          </a:prstGeom>
          <a:noFill/>
        </p:spPr>
        <p:txBody>
          <a:bodyPr wrap="square" rtlCol="0">
            <a:spAutoFit/>
          </a:bodyPr>
          <a:lstStyle/>
          <a:p>
            <a:pPr algn="ctr"/>
            <a:r>
              <a:rPr lang="en-US" b="1" dirty="0"/>
              <a:t>~10-15 tropical storm events</a:t>
            </a:r>
          </a:p>
        </p:txBody>
      </p:sp>
    </p:spTree>
    <p:extLst>
      <p:ext uri="{BB962C8B-B14F-4D97-AF65-F5344CB8AC3E}">
        <p14:creationId xmlns:p14="http://schemas.microsoft.com/office/powerpoint/2010/main" val="38105138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Samples</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200" y="1466237"/>
            <a:ext cx="5181600" cy="1078843"/>
          </a:xfrm>
        </p:spPr>
        <p:txBody>
          <a:bodyPr>
            <a:normAutofit/>
          </a:bodyPr>
          <a:lstStyle/>
          <a:p>
            <a:r>
              <a:rPr lang="en-US" sz="3200" dirty="0"/>
              <a:t>Use a peaks over threshold approach</a:t>
            </a:r>
          </a:p>
        </p:txBody>
      </p:sp>
      <p:grpSp>
        <p:nvGrpSpPr>
          <p:cNvPr id="11" name="Group 10">
            <a:extLst>
              <a:ext uri="{FF2B5EF4-FFF2-40B4-BE49-F238E27FC236}">
                <a16:creationId xmlns:a16="http://schemas.microsoft.com/office/drawing/2014/main" id="{4D3FC3E6-FFF0-B2DA-85B0-FF2B7AEB20EC}"/>
              </a:ext>
            </a:extLst>
          </p:cNvPr>
          <p:cNvGrpSpPr/>
          <p:nvPr/>
        </p:nvGrpSpPr>
        <p:grpSpPr>
          <a:xfrm>
            <a:off x="6322983" y="167640"/>
            <a:ext cx="5505450" cy="2063496"/>
            <a:chOff x="3493770" y="3375660"/>
            <a:chExt cx="8252460" cy="3214116"/>
          </a:xfrm>
        </p:grpSpPr>
        <p:pic>
          <p:nvPicPr>
            <p:cNvPr id="5" name="Content Placeholder 8">
              <a:extLst>
                <a:ext uri="{FF2B5EF4-FFF2-40B4-BE49-F238E27FC236}">
                  <a16:creationId xmlns:a16="http://schemas.microsoft.com/office/drawing/2014/main" id="{F99204A5-12F7-2CED-2680-226E2568451D}"/>
                </a:ext>
              </a:extLst>
            </p:cNvPr>
            <p:cNvPicPr>
              <a:picLocks noChangeAspect="1"/>
            </p:cNvPicPr>
            <p:nvPr/>
          </p:nvPicPr>
          <p:blipFill rotWithShape="1">
            <a:blip r:embed="rId3"/>
            <a:srcRect t="50728" b="4089"/>
            <a:stretch/>
          </p:blipFill>
          <p:spPr>
            <a:xfrm>
              <a:off x="3493770" y="3375660"/>
              <a:ext cx="8252460" cy="3214116"/>
            </a:xfrm>
            <a:prstGeom prst="rect">
              <a:avLst/>
            </a:prstGeom>
          </p:spPr>
        </p:pic>
        <p:sp>
          <p:nvSpPr>
            <p:cNvPr id="6" name="TextBox 5">
              <a:extLst>
                <a:ext uri="{FF2B5EF4-FFF2-40B4-BE49-F238E27FC236}">
                  <a16:creationId xmlns:a16="http://schemas.microsoft.com/office/drawing/2014/main" id="{C374FBCC-2E7F-2A76-1582-57FF2FB04D38}"/>
                </a:ext>
              </a:extLst>
            </p:cNvPr>
            <p:cNvSpPr txBox="1"/>
            <p:nvPr/>
          </p:nvSpPr>
          <p:spPr>
            <a:xfrm>
              <a:off x="11275695" y="4562022"/>
              <a:ext cx="380048" cy="431456"/>
            </a:xfrm>
            <a:prstGeom prst="rect">
              <a:avLst/>
            </a:prstGeom>
            <a:solidFill>
              <a:schemeClr val="bg1"/>
            </a:solidFill>
          </p:spPr>
          <p:txBody>
            <a:bodyPr wrap="square" rtlCol="0" anchor="b">
              <a:spAutoFit/>
            </a:bodyPr>
            <a:lstStyle/>
            <a:p>
              <a:r>
                <a:rPr lang="en-US" sz="1200" b="1" dirty="0">
                  <a:solidFill>
                    <a:srgbClr val="A60F2D"/>
                  </a:solidFill>
                  <a:effectLst>
                    <a:outerShdw blurRad="38100" dist="38100" dir="2700000" algn="tl">
                      <a:srgbClr val="000000">
                        <a:alpha val="43137"/>
                      </a:srgbClr>
                    </a:outerShdw>
                  </a:effectLst>
                  <a:latin typeface="Lato" panose="020F0502020204030203" pitchFamily="34" charset="0"/>
                </a:rPr>
                <a:t>u</a:t>
              </a:r>
              <a:endParaRPr lang="en-US" sz="1200" b="1" baseline="-25000" dirty="0">
                <a:solidFill>
                  <a:srgbClr val="A60F2D"/>
                </a:solidFill>
                <a:effectLst>
                  <a:outerShdw blurRad="38100" dist="38100" dir="2700000" algn="tl">
                    <a:srgbClr val="000000">
                      <a:alpha val="43137"/>
                    </a:srgbClr>
                  </a:outerShdw>
                </a:effectLst>
                <a:latin typeface="Lato" panose="020F0502020204030203" pitchFamily="34" charset="0"/>
              </a:endParaRPr>
            </a:p>
          </p:txBody>
        </p:sp>
        <p:cxnSp>
          <p:nvCxnSpPr>
            <p:cNvPr id="7" name="Straight Connector 6">
              <a:extLst>
                <a:ext uri="{FF2B5EF4-FFF2-40B4-BE49-F238E27FC236}">
                  <a16:creationId xmlns:a16="http://schemas.microsoft.com/office/drawing/2014/main" id="{8BDE66E3-BEA4-7081-53C6-06083F4E606F}"/>
                </a:ext>
              </a:extLst>
            </p:cNvPr>
            <p:cNvCxnSpPr>
              <a:cxnSpLocks/>
            </p:cNvCxnSpPr>
            <p:nvPr/>
          </p:nvCxnSpPr>
          <p:spPr>
            <a:xfrm>
              <a:off x="4063841" y="4997650"/>
              <a:ext cx="7682389" cy="0"/>
            </a:xfrm>
            <a:prstGeom prst="line">
              <a:avLst/>
            </a:prstGeom>
            <a:ln w="28575">
              <a:solidFill>
                <a:srgbClr val="A60F2D"/>
              </a:solidFill>
            </a:ln>
          </p:spPr>
          <p:style>
            <a:lnRef idx="1">
              <a:schemeClr val="accent1"/>
            </a:lnRef>
            <a:fillRef idx="0">
              <a:schemeClr val="accent1"/>
            </a:fillRef>
            <a:effectRef idx="0">
              <a:schemeClr val="accent1"/>
            </a:effectRef>
            <a:fontRef idx="minor">
              <a:schemeClr val="tx1"/>
            </a:fontRef>
          </p:style>
        </p:cxnSp>
        <p:sp>
          <p:nvSpPr>
            <p:cNvPr id="8" name="Right Brace 7">
              <a:extLst>
                <a:ext uri="{FF2B5EF4-FFF2-40B4-BE49-F238E27FC236}">
                  <a16:creationId xmlns:a16="http://schemas.microsoft.com/office/drawing/2014/main" id="{60A12A45-9202-5E7F-7FA1-554762F3AE0E}"/>
                </a:ext>
              </a:extLst>
            </p:cNvPr>
            <p:cNvSpPr/>
            <p:nvPr/>
          </p:nvSpPr>
          <p:spPr>
            <a:xfrm>
              <a:off x="6363066" y="3907237"/>
              <a:ext cx="359689" cy="1078596"/>
            </a:xfrm>
            <a:prstGeom prst="rightBrace">
              <a:avLst/>
            </a:prstGeom>
            <a:ln w="57150">
              <a:solidFill>
                <a:srgbClr val="A60F2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srgbClr val="FF0000"/>
                </a:solidFill>
                <a:latin typeface="Lato" panose="020F0502020204030203" pitchFamily="34" charset="0"/>
              </a:endParaRPr>
            </a:p>
          </p:txBody>
        </p:sp>
        <p:sp>
          <p:nvSpPr>
            <p:cNvPr id="9" name="TextBox 8">
              <a:extLst>
                <a:ext uri="{FF2B5EF4-FFF2-40B4-BE49-F238E27FC236}">
                  <a16:creationId xmlns:a16="http://schemas.microsoft.com/office/drawing/2014/main" id="{55BF3B0D-BC9A-3E1D-366D-0D48CCBEB839}"/>
                </a:ext>
              </a:extLst>
            </p:cNvPr>
            <p:cNvSpPr txBox="1"/>
            <p:nvPr/>
          </p:nvSpPr>
          <p:spPr>
            <a:xfrm>
              <a:off x="6751425" y="4004650"/>
              <a:ext cx="1098378" cy="719093"/>
            </a:xfrm>
            <a:prstGeom prst="rect">
              <a:avLst/>
            </a:prstGeom>
            <a:solidFill>
              <a:schemeClr val="bg1">
                <a:alpha val="67000"/>
              </a:schemeClr>
            </a:solidFill>
          </p:spPr>
          <p:txBody>
            <a:bodyPr wrap="square" rtlCol="0">
              <a:spAutoFit/>
            </a:bodyPr>
            <a:lstStyle/>
            <a:p>
              <a:r>
                <a:rPr lang="en-US" sz="1200" b="1" dirty="0">
                  <a:solidFill>
                    <a:srgbClr val="A60F2D"/>
                  </a:solidFill>
                  <a:effectLst>
                    <a:outerShdw blurRad="38100" dist="38100" dir="2700000" algn="tl">
                      <a:srgbClr val="000000">
                        <a:alpha val="43137"/>
                      </a:srgbClr>
                    </a:outerShdw>
                  </a:effectLst>
                  <a:latin typeface="Lato" panose="020F0502020204030203" pitchFamily="34" charset="0"/>
                </a:rPr>
                <a:t>excess</a:t>
              </a:r>
            </a:p>
            <a:p>
              <a:r>
                <a:rPr lang="en-US" sz="1200" b="1" dirty="0">
                  <a:solidFill>
                    <a:srgbClr val="A60F2D"/>
                  </a:solidFill>
                  <a:effectLst>
                    <a:outerShdw blurRad="38100" dist="38100" dir="2700000" algn="tl">
                      <a:srgbClr val="000000">
                        <a:alpha val="43137"/>
                      </a:srgbClr>
                    </a:outerShdw>
                  </a:effectLst>
                  <a:latin typeface="Lato" panose="020F0502020204030203" pitchFamily="34" charset="0"/>
                </a:rPr>
                <a:t>x – u</a:t>
              </a:r>
              <a:endParaRPr lang="en-US" sz="1200" b="1" baseline="-25000" dirty="0">
                <a:solidFill>
                  <a:srgbClr val="A60F2D"/>
                </a:solidFill>
                <a:effectLst>
                  <a:outerShdw blurRad="38100" dist="38100" dir="2700000" algn="tl">
                    <a:srgbClr val="000000">
                      <a:alpha val="43137"/>
                    </a:srgbClr>
                  </a:outerShdw>
                </a:effectLst>
                <a:latin typeface="Lato" panose="020F0502020204030203" pitchFamily="34" charset="0"/>
              </a:endParaRPr>
            </a:p>
          </p:txBody>
        </p:sp>
      </p:grpSp>
      <p:sp>
        <p:nvSpPr>
          <p:cNvPr id="13" name="TextBox 12">
            <a:extLst>
              <a:ext uri="{FF2B5EF4-FFF2-40B4-BE49-F238E27FC236}">
                <a16:creationId xmlns:a16="http://schemas.microsoft.com/office/drawing/2014/main" id="{A3280CBF-05DD-D3A8-FB21-D081183E0812}"/>
              </a:ext>
            </a:extLst>
          </p:cNvPr>
          <p:cNvSpPr txBox="1"/>
          <p:nvPr/>
        </p:nvSpPr>
        <p:spPr>
          <a:xfrm>
            <a:off x="5861537" y="2317893"/>
            <a:ext cx="5966895" cy="3847207"/>
          </a:xfrm>
          <a:prstGeom prst="rect">
            <a:avLst/>
          </a:prstGeom>
          <a:noFill/>
        </p:spPr>
        <p:txBody>
          <a:bodyPr wrap="square">
            <a:spAutoFit/>
          </a:bodyPr>
          <a:lstStyle/>
          <a:p>
            <a:pPr lvl="1"/>
            <a:r>
              <a:rPr lang="en-US" sz="2800" dirty="0">
                <a:latin typeface="Lato" panose="020F0502020204030203" pitchFamily="34" charset="0"/>
                <a:sym typeface="Wingdings" panose="05000000000000000000" pitchFamily="2" charset="2"/>
              </a:rPr>
              <a:t>Cons: </a:t>
            </a:r>
          </a:p>
          <a:p>
            <a:pPr marL="1257300" lvl="2" indent="-342900">
              <a:buFont typeface="Arial" panose="020B0604020202020204" pitchFamily="34" charset="0"/>
              <a:buChar char="•"/>
            </a:pPr>
            <a:r>
              <a:rPr lang="en-US" sz="2400" dirty="0">
                <a:latin typeface="Lato" panose="020F0502020204030203" pitchFamily="34" charset="0"/>
                <a:sym typeface="Wingdings" panose="05000000000000000000" pitchFamily="2" charset="2"/>
              </a:rPr>
              <a:t>Selecting a threshold is subjective</a:t>
            </a:r>
          </a:p>
          <a:p>
            <a:pPr marL="1257300" lvl="2" indent="-342900">
              <a:buFont typeface="Arial" panose="020B0604020202020204" pitchFamily="34" charset="0"/>
              <a:buChar char="•"/>
            </a:pPr>
            <a:r>
              <a:rPr lang="en-US" sz="2400" dirty="0">
                <a:latin typeface="Lato" panose="020F0502020204030203" pitchFamily="34" charset="0"/>
                <a:sym typeface="Wingdings" panose="05000000000000000000" pitchFamily="2" charset="2"/>
              </a:rPr>
              <a:t>Ensuring independence requires some effort</a:t>
            </a:r>
          </a:p>
          <a:p>
            <a:pPr marL="1257300" lvl="2" indent="-342900">
              <a:buFont typeface="Arial" panose="020B0604020202020204" pitchFamily="34" charset="0"/>
              <a:buChar char="•"/>
            </a:pPr>
            <a:r>
              <a:rPr lang="en-US" sz="2400" dirty="0">
                <a:latin typeface="Lato" panose="020F0502020204030203" pitchFamily="34" charset="0"/>
                <a:sym typeface="Wingdings" panose="05000000000000000000" pitchFamily="2" charset="2"/>
              </a:rPr>
              <a:t>We rarely have continuous sub-daily time series</a:t>
            </a:r>
          </a:p>
          <a:p>
            <a:pPr marL="1257300" lvl="2" indent="-342900">
              <a:buFont typeface="Arial" panose="020B0604020202020204" pitchFamily="34" charset="0"/>
              <a:buChar char="•"/>
            </a:pPr>
            <a:r>
              <a:rPr lang="en-US" sz="2400" dirty="0">
                <a:latin typeface="Lato" panose="020F0502020204030203" pitchFamily="34" charset="0"/>
                <a:sym typeface="Wingdings" panose="05000000000000000000" pitchFamily="2" charset="2"/>
              </a:rPr>
              <a:t>Implementation in HEC-SSP is in progress</a:t>
            </a:r>
          </a:p>
          <a:p>
            <a:pPr marL="1257300" lvl="2" indent="-342900">
              <a:buFont typeface="Arial" panose="020B0604020202020204" pitchFamily="34" charset="0"/>
              <a:buChar char="•"/>
            </a:pPr>
            <a:r>
              <a:rPr lang="en-US" sz="2400" dirty="0">
                <a:latin typeface="Lato" panose="020F0502020204030203" pitchFamily="34" charset="0"/>
                <a:sym typeface="Wingdings" panose="05000000000000000000" pitchFamily="2" charset="2"/>
              </a:rPr>
              <a:t>No federal guidance (maybe this is a pro?)</a:t>
            </a:r>
          </a:p>
        </p:txBody>
      </p:sp>
      <p:sp>
        <p:nvSpPr>
          <p:cNvPr id="15" name="TextBox 14">
            <a:extLst>
              <a:ext uri="{FF2B5EF4-FFF2-40B4-BE49-F238E27FC236}">
                <a16:creationId xmlns:a16="http://schemas.microsoft.com/office/drawing/2014/main" id="{C2354EDD-EDE0-2FB1-5930-C6B4FD31B2BC}"/>
              </a:ext>
            </a:extLst>
          </p:cNvPr>
          <p:cNvSpPr txBox="1"/>
          <p:nvPr/>
        </p:nvSpPr>
        <p:spPr>
          <a:xfrm>
            <a:off x="645394" y="2406721"/>
            <a:ext cx="5526808" cy="2739211"/>
          </a:xfrm>
          <a:prstGeom prst="rect">
            <a:avLst/>
          </a:prstGeom>
          <a:noFill/>
        </p:spPr>
        <p:txBody>
          <a:bodyPr wrap="square">
            <a:spAutoFit/>
          </a:bodyPr>
          <a:lstStyle/>
          <a:p>
            <a:pPr lvl="1"/>
            <a:r>
              <a:rPr lang="en-US" sz="2800" dirty="0">
                <a:sym typeface="Wingdings" panose="05000000000000000000" pitchFamily="2" charset="2"/>
              </a:rPr>
              <a:t>Pros:</a:t>
            </a:r>
          </a:p>
          <a:p>
            <a:pPr marL="1257300" lvl="2" indent="-342900">
              <a:buFont typeface="Arial" panose="020B0604020202020204" pitchFamily="34" charset="0"/>
              <a:buChar char="•"/>
            </a:pPr>
            <a:r>
              <a:rPr lang="en-US" sz="2400" dirty="0">
                <a:latin typeface="Lato" panose="020F0502020204030203" pitchFamily="34" charset="0"/>
                <a:sym typeface="Wingdings" panose="05000000000000000000" pitchFamily="2" charset="2"/>
              </a:rPr>
              <a:t>Larger sample sizes</a:t>
            </a:r>
          </a:p>
          <a:p>
            <a:pPr marL="1257300" lvl="2" indent="-342900">
              <a:buFont typeface="Arial" panose="020B0604020202020204" pitchFamily="34" charset="0"/>
              <a:buChar char="•"/>
            </a:pPr>
            <a:r>
              <a:rPr lang="en-US" sz="2400" dirty="0">
                <a:latin typeface="Lato" panose="020F0502020204030203" pitchFamily="34" charset="0"/>
                <a:sym typeface="Wingdings" panose="05000000000000000000" pitchFamily="2" charset="2"/>
              </a:rPr>
              <a:t>Eliminates the need for perception thresholds when dividing the AMS by flood type</a:t>
            </a:r>
          </a:p>
          <a:p>
            <a:pPr marL="1257300" lvl="2" indent="-342900">
              <a:buFont typeface="Arial" panose="020B0604020202020204" pitchFamily="34" charset="0"/>
              <a:buChar char="•"/>
            </a:pPr>
            <a:r>
              <a:rPr lang="en-US" sz="2400" dirty="0">
                <a:latin typeface="Lato" panose="020F0502020204030203" pitchFamily="34" charset="0"/>
                <a:sym typeface="Wingdings" panose="05000000000000000000" pitchFamily="2" charset="2"/>
              </a:rPr>
              <a:t>Only concerned with actual floods</a:t>
            </a:r>
          </a:p>
        </p:txBody>
      </p:sp>
    </p:spTree>
    <p:extLst>
      <p:ext uri="{BB962C8B-B14F-4D97-AF65-F5344CB8AC3E}">
        <p14:creationId xmlns:p14="http://schemas.microsoft.com/office/powerpoint/2010/main" val="3267316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BD41E82-662A-54EE-B889-AE2164458FED}"/>
              </a:ext>
            </a:extLst>
          </p:cNvPr>
          <p:cNvPicPr>
            <a:picLocks noChangeAspect="1"/>
          </p:cNvPicPr>
          <p:nvPr/>
        </p:nvPicPr>
        <p:blipFill>
          <a:blip r:embed="rId3"/>
          <a:stretch>
            <a:fillRect/>
          </a:stretch>
        </p:blipFill>
        <p:spPr>
          <a:xfrm>
            <a:off x="4091941" y="1483011"/>
            <a:ext cx="3901441" cy="3279549"/>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2251BB17-1C4A-AD6E-246F-C25C098A1C48}"/>
              </a:ext>
            </a:extLst>
          </p:cNvPr>
          <p:cNvPicPr>
            <a:picLocks noChangeAspect="1"/>
          </p:cNvPicPr>
          <p:nvPr/>
        </p:nvPicPr>
        <p:blipFill>
          <a:blip r:embed="rId4"/>
          <a:stretch>
            <a:fillRect/>
          </a:stretch>
        </p:blipFill>
        <p:spPr>
          <a:xfrm>
            <a:off x="83823" y="149452"/>
            <a:ext cx="3901440" cy="3279548"/>
          </a:xfrm>
          <a:prstGeom prst="rect">
            <a:avLst/>
          </a:prstGeom>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001FB322-0224-FF17-528E-E829058CCACB}"/>
              </a:ext>
            </a:extLst>
          </p:cNvPr>
          <p:cNvPicPr>
            <a:picLocks noChangeAspect="1"/>
          </p:cNvPicPr>
          <p:nvPr/>
        </p:nvPicPr>
        <p:blipFill>
          <a:blip r:embed="rId5"/>
          <a:stretch>
            <a:fillRect/>
          </a:stretch>
        </p:blipFill>
        <p:spPr>
          <a:xfrm>
            <a:off x="8100060" y="3429000"/>
            <a:ext cx="3901441" cy="3282270"/>
          </a:xfrm>
          <a:prstGeom prst="rect">
            <a:avLst/>
          </a:prstGeom>
          <a:effectLst>
            <a:outerShdw blurRad="50800" dist="38100" dir="2700000" algn="tl" rotWithShape="0">
              <a:prstClr val="black">
                <a:alpha val="40000"/>
              </a:prstClr>
            </a:outerShdw>
          </a:effectLst>
        </p:spPr>
      </p:pic>
      <p:sp>
        <p:nvSpPr>
          <p:cNvPr id="2" name="Rectangle 1">
            <a:extLst>
              <a:ext uri="{FF2B5EF4-FFF2-40B4-BE49-F238E27FC236}">
                <a16:creationId xmlns:a16="http://schemas.microsoft.com/office/drawing/2014/main" id="{413AAD39-9883-B708-C3C5-8A8F4CAD8DDA}"/>
              </a:ext>
            </a:extLst>
          </p:cNvPr>
          <p:cNvSpPr/>
          <p:nvPr/>
        </p:nvSpPr>
        <p:spPr>
          <a:xfrm>
            <a:off x="8709660" y="6324600"/>
            <a:ext cx="236220" cy="13716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5F46764-1440-29D6-C3A2-886B8A6753DF}"/>
              </a:ext>
            </a:extLst>
          </p:cNvPr>
          <p:cNvSpPr/>
          <p:nvPr/>
        </p:nvSpPr>
        <p:spPr>
          <a:xfrm>
            <a:off x="9913620" y="3924300"/>
            <a:ext cx="1379220" cy="233172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239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Who is working on mixed populations?</a:t>
            </a:r>
            <a:br>
              <a:rPr lang="en-US" dirty="0"/>
            </a:br>
            <a:r>
              <a:rPr lang="en-US" dirty="0"/>
              <a:t>(State of Research)</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6174261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F0737A-8514-F132-F825-840DE0E4EA99}"/>
              </a:ext>
            </a:extLst>
          </p:cNvPr>
          <p:cNvPicPr>
            <a:picLocks noChangeAspect="1"/>
          </p:cNvPicPr>
          <p:nvPr/>
        </p:nvPicPr>
        <p:blipFill>
          <a:blip r:embed="rId3"/>
          <a:stretch>
            <a:fillRect/>
          </a:stretch>
        </p:blipFill>
        <p:spPr>
          <a:xfrm>
            <a:off x="152400" y="2248611"/>
            <a:ext cx="5943600" cy="2360778"/>
          </a:xfrm>
          <a:prstGeom prst="rect">
            <a:avLst/>
          </a:prstGeom>
        </p:spPr>
      </p:pic>
      <p:pic>
        <p:nvPicPr>
          <p:cNvPr id="3" name="Picture 2">
            <a:extLst>
              <a:ext uri="{FF2B5EF4-FFF2-40B4-BE49-F238E27FC236}">
                <a16:creationId xmlns:a16="http://schemas.microsoft.com/office/drawing/2014/main" id="{581D3B79-0F4E-F3CC-7619-0D5CA9B61232}"/>
              </a:ext>
            </a:extLst>
          </p:cNvPr>
          <p:cNvPicPr>
            <a:picLocks noChangeAspect="1"/>
          </p:cNvPicPr>
          <p:nvPr/>
        </p:nvPicPr>
        <p:blipFill>
          <a:blip r:embed="rId4"/>
          <a:stretch>
            <a:fillRect/>
          </a:stretch>
        </p:blipFill>
        <p:spPr>
          <a:xfrm>
            <a:off x="6334571" y="1433946"/>
            <a:ext cx="5486400" cy="3990108"/>
          </a:xfrm>
          <a:prstGeom prst="rect">
            <a:avLst/>
          </a:prstGeom>
        </p:spPr>
      </p:pic>
      <p:sp>
        <p:nvSpPr>
          <p:cNvPr id="4" name="Title 1">
            <a:extLst>
              <a:ext uri="{FF2B5EF4-FFF2-40B4-BE49-F238E27FC236}">
                <a16:creationId xmlns:a16="http://schemas.microsoft.com/office/drawing/2014/main" id="{CF64214C-0067-A349-1031-5D31DE92C901}"/>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Bulletin 17B (1982)</a:t>
            </a:r>
          </a:p>
        </p:txBody>
      </p:sp>
    </p:spTree>
    <p:extLst>
      <p:ext uri="{BB962C8B-B14F-4D97-AF65-F5344CB8AC3E}">
        <p14:creationId xmlns:p14="http://schemas.microsoft.com/office/powerpoint/2010/main" val="38176240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a:extLst>
              <a:ext uri="{FF2B5EF4-FFF2-40B4-BE49-F238E27FC236}">
                <a16:creationId xmlns:a16="http://schemas.microsoft.com/office/drawing/2014/main" id="{69B3040A-6722-1A94-E7AF-03D0E2C2E7B8}"/>
              </a:ext>
            </a:extLst>
          </p:cNvPr>
          <p:cNvSpPr txBox="1">
            <a:spLocks/>
          </p:cNvSpPr>
          <p:nvPr/>
        </p:nvSpPr>
        <p:spPr>
          <a:xfrm>
            <a:off x="266700" y="1028700"/>
            <a:ext cx="5483605" cy="5600700"/>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400" dirty="0">
                <a:solidFill>
                  <a:schemeClr val="tx1"/>
                </a:solidFill>
              </a:rPr>
              <a:t>More supporting details, but no recipe</a:t>
            </a:r>
          </a:p>
          <a:p>
            <a:pPr marL="342900" indent="-342900">
              <a:buFont typeface="Arial" panose="020B0604020202020204" pitchFamily="34" charset="0"/>
              <a:buChar char="•"/>
            </a:pPr>
            <a:r>
              <a:rPr lang="en-US" sz="2400" dirty="0">
                <a:solidFill>
                  <a:schemeClr val="tx1"/>
                </a:solidFill>
              </a:rPr>
              <a:t>Also identifies potential issues with independence (serial correlation)</a:t>
            </a:r>
          </a:p>
          <a:p>
            <a:pPr marL="342900" indent="-342900">
              <a:buFont typeface="Arial" panose="020B0604020202020204" pitchFamily="34" charset="0"/>
              <a:buChar char="•"/>
            </a:pPr>
            <a:r>
              <a:rPr lang="en-US" sz="2400" dirty="0">
                <a:solidFill>
                  <a:schemeClr val="tx1"/>
                </a:solidFill>
              </a:rPr>
              <a:t>Familiar language</a:t>
            </a:r>
          </a:p>
        </p:txBody>
      </p:sp>
      <p:pic>
        <p:nvPicPr>
          <p:cNvPr id="7" name="Picture 6">
            <a:extLst>
              <a:ext uri="{FF2B5EF4-FFF2-40B4-BE49-F238E27FC236}">
                <a16:creationId xmlns:a16="http://schemas.microsoft.com/office/drawing/2014/main" id="{FBE7E3AA-EAAC-212E-F1C7-5ADA78C08296}"/>
              </a:ext>
            </a:extLst>
          </p:cNvPr>
          <p:cNvPicPr>
            <a:picLocks noChangeAspect="1"/>
          </p:cNvPicPr>
          <p:nvPr/>
        </p:nvPicPr>
        <p:blipFill>
          <a:blip r:embed="rId3"/>
          <a:stretch>
            <a:fillRect/>
          </a:stretch>
        </p:blipFill>
        <p:spPr>
          <a:xfrm>
            <a:off x="5750305" y="915378"/>
            <a:ext cx="6076190" cy="5780952"/>
          </a:xfrm>
          <a:prstGeom prst="rect">
            <a:avLst/>
          </a:prstGeom>
        </p:spPr>
      </p:pic>
      <p:sp>
        <p:nvSpPr>
          <p:cNvPr id="13" name="Rectangle 12">
            <a:extLst>
              <a:ext uri="{FF2B5EF4-FFF2-40B4-BE49-F238E27FC236}">
                <a16:creationId xmlns:a16="http://schemas.microsoft.com/office/drawing/2014/main" id="{CD50A3C2-106B-CF4E-896B-1CF416B80EAC}"/>
              </a:ext>
            </a:extLst>
          </p:cNvPr>
          <p:cNvSpPr/>
          <p:nvPr/>
        </p:nvSpPr>
        <p:spPr>
          <a:xfrm>
            <a:off x="5845555" y="915378"/>
            <a:ext cx="3291840" cy="381794"/>
          </a:xfrm>
          <a:prstGeom prst="rect">
            <a:avLst/>
          </a:prstGeom>
          <a:noFill/>
          <a:ln w="38100">
            <a:solidFill>
              <a:srgbClr val="FF0000"/>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E5AC7AFA-4EC1-FBEC-C062-0FE4BA72FD47}"/>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Bulletin 17C (2019)</a:t>
            </a:r>
          </a:p>
        </p:txBody>
      </p:sp>
    </p:spTree>
    <p:extLst>
      <p:ext uri="{BB962C8B-B14F-4D97-AF65-F5344CB8AC3E}">
        <p14:creationId xmlns:p14="http://schemas.microsoft.com/office/powerpoint/2010/main" val="24473779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nsequences_irl : r/opossum_irl">
            <a:extLst>
              <a:ext uri="{FF2B5EF4-FFF2-40B4-BE49-F238E27FC236}">
                <a16:creationId xmlns:a16="http://schemas.microsoft.com/office/drawing/2014/main" id="{BE290B46-D66A-AAAF-1E70-480D8730EC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9950" y="1178243"/>
            <a:ext cx="5372100" cy="50958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0D37799-7AF2-7DFA-6F25-F74E429D4F09}"/>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Time to face the music…</a:t>
            </a:r>
          </a:p>
        </p:txBody>
      </p:sp>
      <p:sp>
        <p:nvSpPr>
          <p:cNvPr id="4" name="TextBox 3">
            <a:extLst>
              <a:ext uri="{FF2B5EF4-FFF2-40B4-BE49-F238E27FC236}">
                <a16:creationId xmlns:a16="http://schemas.microsoft.com/office/drawing/2014/main" id="{76AF7808-5893-9084-3C5C-13D313E1D8E2}"/>
              </a:ext>
            </a:extLst>
          </p:cNvPr>
          <p:cNvSpPr txBox="1"/>
          <p:nvPr/>
        </p:nvSpPr>
        <p:spPr>
          <a:xfrm>
            <a:off x="5074920" y="3267194"/>
            <a:ext cx="2468880" cy="769441"/>
          </a:xfrm>
          <a:prstGeom prst="rect">
            <a:avLst/>
          </a:prstGeom>
          <a:noFill/>
        </p:spPr>
        <p:txBody>
          <a:bodyPr wrap="square">
            <a:spAutoFit/>
          </a:bodyPr>
          <a:lstStyle/>
          <a:p>
            <a:pPr algn="ctr"/>
            <a:r>
              <a:rPr lang="en-US" sz="2200" dirty="0">
                <a:solidFill>
                  <a:schemeClr val="tx1"/>
                </a:solidFill>
              </a:rPr>
              <a:t>The Federal Government</a:t>
            </a:r>
          </a:p>
        </p:txBody>
      </p:sp>
    </p:spTree>
    <p:extLst>
      <p:ext uri="{BB962C8B-B14F-4D97-AF65-F5344CB8AC3E}">
        <p14:creationId xmlns:p14="http://schemas.microsoft.com/office/powerpoint/2010/main" val="39897022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5AC7AFA-4EC1-FBEC-C062-0FE4BA72FD47}"/>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Federal Inter-agency Work Unit</a:t>
            </a:r>
          </a:p>
        </p:txBody>
      </p:sp>
      <p:sp>
        <p:nvSpPr>
          <p:cNvPr id="2" name="Content Placeholder 4">
            <a:extLst>
              <a:ext uri="{FF2B5EF4-FFF2-40B4-BE49-F238E27FC236}">
                <a16:creationId xmlns:a16="http://schemas.microsoft.com/office/drawing/2014/main" id="{9FD8446B-7425-999D-CB03-1A96AA66E08E}"/>
              </a:ext>
            </a:extLst>
          </p:cNvPr>
          <p:cNvSpPr txBox="1">
            <a:spLocks/>
          </p:cNvSpPr>
          <p:nvPr/>
        </p:nvSpPr>
        <p:spPr>
          <a:xfrm>
            <a:off x="266700" y="1028700"/>
            <a:ext cx="11658600" cy="5600700"/>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400" dirty="0">
                <a:solidFill>
                  <a:schemeClr val="tx1"/>
                </a:solidFill>
              </a:rPr>
              <a:t>USGS and USACE collaboration supporting FEMA Future of Flood Risk Data (FFRD) initiative</a:t>
            </a:r>
          </a:p>
          <a:p>
            <a:pPr marL="342900" indent="-342900">
              <a:buFont typeface="Arial" panose="020B0604020202020204" pitchFamily="34" charset="0"/>
              <a:buChar char="•"/>
            </a:pPr>
            <a:r>
              <a:rPr lang="en-US" sz="2400" dirty="0">
                <a:solidFill>
                  <a:schemeClr val="tx1"/>
                </a:solidFill>
              </a:rPr>
              <a:t>FY 2023-2027</a:t>
            </a:r>
          </a:p>
          <a:p>
            <a:pPr marL="342900" indent="-342900">
              <a:buFont typeface="Arial" panose="020B0604020202020204" pitchFamily="34" charset="0"/>
              <a:buChar char="•"/>
            </a:pPr>
            <a:endParaRPr lang="en-US" sz="2400" dirty="0">
              <a:solidFill>
                <a:schemeClr val="tx1"/>
              </a:solidFill>
            </a:endParaRPr>
          </a:p>
          <a:p>
            <a:pPr marL="342900" indent="-342900">
              <a:buFont typeface="Arial" panose="020B0604020202020204" pitchFamily="34" charset="0"/>
              <a:buChar char="•"/>
            </a:pPr>
            <a:r>
              <a:rPr lang="en-US" sz="2400" b="1" dirty="0">
                <a:solidFill>
                  <a:schemeClr val="tx1"/>
                </a:solidFill>
              </a:rPr>
              <a:t>Four priorities:</a:t>
            </a:r>
          </a:p>
          <a:p>
            <a:pPr marL="569913" lvl="1" indent="-342900">
              <a:buFont typeface="Arial" panose="020B0604020202020204" pitchFamily="34" charset="0"/>
              <a:buChar char="•"/>
            </a:pPr>
            <a:r>
              <a:rPr lang="en-US" sz="2400" dirty="0">
                <a:latin typeface="Lato" panose="020F0502020204030203" pitchFamily="34" charset="0"/>
              </a:rPr>
              <a:t>Identify improved flood frequency analysis methods for mixed populations</a:t>
            </a:r>
          </a:p>
          <a:p>
            <a:pPr marL="569913" lvl="1" indent="-342900">
              <a:buFont typeface="Arial" panose="020B0604020202020204" pitchFamily="34" charset="0"/>
              <a:buChar char="•"/>
            </a:pPr>
            <a:r>
              <a:rPr lang="en-US" sz="2400" dirty="0">
                <a:latin typeface="Lato" panose="020F0502020204030203" pitchFamily="34" charset="0"/>
              </a:rPr>
              <a:t>Develop automated methods for flood type classification</a:t>
            </a:r>
          </a:p>
          <a:p>
            <a:pPr marL="569913" lvl="1" indent="-342900">
              <a:buFont typeface="Arial" panose="020B0604020202020204" pitchFamily="34" charset="0"/>
              <a:buChar char="•"/>
            </a:pPr>
            <a:r>
              <a:rPr lang="en-US" sz="2400" dirty="0">
                <a:latin typeface="Lato" panose="020F0502020204030203" pitchFamily="34" charset="0"/>
              </a:rPr>
              <a:t>Account for future changes in causal mechanisms</a:t>
            </a:r>
          </a:p>
          <a:p>
            <a:pPr marL="569913" lvl="1" indent="-342900">
              <a:buFont typeface="Arial" panose="020B0604020202020204" pitchFamily="34" charset="0"/>
              <a:buChar char="•"/>
            </a:pPr>
            <a:r>
              <a:rPr lang="en-US" sz="2400" dirty="0">
                <a:latin typeface="Lato" panose="020F0502020204030203" pitchFamily="34" charset="0"/>
              </a:rPr>
              <a:t>Prescribe a plan for national implementation</a:t>
            </a:r>
          </a:p>
          <a:p>
            <a:pPr marL="569913" lvl="1" indent="-342900">
              <a:buFont typeface="Arial" panose="020B0604020202020204" pitchFamily="34" charset="0"/>
              <a:buChar char="•"/>
            </a:pPr>
            <a:endParaRPr lang="en-US" sz="2400" dirty="0">
              <a:latin typeface="Lato" panose="020F0502020204030203" pitchFamily="34" charset="0"/>
            </a:endParaRPr>
          </a:p>
          <a:p>
            <a:pPr marL="227013" lvl="1"/>
            <a:endParaRPr lang="en-US" sz="2400" dirty="0">
              <a:latin typeface="Lato" panose="020F0502020204030203" pitchFamily="34" charset="0"/>
            </a:endParaRPr>
          </a:p>
          <a:p>
            <a:pPr marL="227013" lvl="1"/>
            <a:endParaRPr lang="en-US" sz="2400" dirty="0">
              <a:latin typeface="Lato" panose="020F0502020204030203" pitchFamily="34" charset="0"/>
            </a:endParaRPr>
          </a:p>
          <a:p>
            <a:pPr marL="227013" lvl="1"/>
            <a:endParaRPr lang="en-US" sz="2400" dirty="0">
              <a:latin typeface="Lato" panose="020F0502020204030203" pitchFamily="34" charset="0"/>
            </a:endParaRPr>
          </a:p>
          <a:p>
            <a:pPr marL="227013" lvl="1"/>
            <a:endParaRPr lang="en-US" sz="2400" dirty="0">
              <a:latin typeface="Lato" panose="020F0502020204030203" pitchFamily="34" charset="0"/>
            </a:endParaRPr>
          </a:p>
          <a:p>
            <a:pPr marL="227013" lvl="1"/>
            <a:endParaRPr lang="en-US" sz="2400" dirty="0">
              <a:latin typeface="Lato" panose="020F0502020204030203" pitchFamily="34" charset="0"/>
            </a:endParaRPr>
          </a:p>
          <a:p>
            <a:pPr marL="227013" lvl="1"/>
            <a:endParaRPr lang="en-US" sz="2400" dirty="0">
              <a:latin typeface="Lato" panose="020F0502020204030203" pitchFamily="34" charset="0"/>
            </a:endParaRPr>
          </a:p>
        </p:txBody>
      </p:sp>
      <p:pic>
        <p:nvPicPr>
          <p:cNvPr id="3" name="Picture 2">
            <a:extLst>
              <a:ext uri="{FF2B5EF4-FFF2-40B4-BE49-F238E27FC236}">
                <a16:creationId xmlns:a16="http://schemas.microsoft.com/office/drawing/2014/main" id="{20A8E1A4-1800-2426-9668-BAA30217930B}"/>
              </a:ext>
            </a:extLst>
          </p:cNvPr>
          <p:cNvPicPr>
            <a:picLocks noChangeAspect="1"/>
          </p:cNvPicPr>
          <p:nvPr/>
        </p:nvPicPr>
        <p:blipFill>
          <a:blip r:embed="rId3"/>
          <a:stretch>
            <a:fillRect/>
          </a:stretch>
        </p:blipFill>
        <p:spPr>
          <a:xfrm>
            <a:off x="6233160" y="4362814"/>
            <a:ext cx="5554693" cy="2426606"/>
          </a:xfrm>
          <a:prstGeom prst="rect">
            <a:avLst/>
          </a:prstGeom>
        </p:spPr>
      </p:pic>
    </p:spTree>
    <p:extLst>
      <p:ext uri="{BB962C8B-B14F-4D97-AF65-F5344CB8AC3E}">
        <p14:creationId xmlns:p14="http://schemas.microsoft.com/office/powerpoint/2010/main" val="34441890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5AC7AFA-4EC1-FBEC-C062-0FE4BA72FD47}"/>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End Goals</a:t>
            </a:r>
          </a:p>
        </p:txBody>
      </p:sp>
      <p:sp>
        <p:nvSpPr>
          <p:cNvPr id="2" name="Content Placeholder 4">
            <a:extLst>
              <a:ext uri="{FF2B5EF4-FFF2-40B4-BE49-F238E27FC236}">
                <a16:creationId xmlns:a16="http://schemas.microsoft.com/office/drawing/2014/main" id="{9FD8446B-7425-999D-CB03-1A96AA66E08E}"/>
              </a:ext>
            </a:extLst>
          </p:cNvPr>
          <p:cNvSpPr txBox="1">
            <a:spLocks/>
          </p:cNvSpPr>
          <p:nvPr/>
        </p:nvSpPr>
        <p:spPr>
          <a:xfrm>
            <a:off x="266700" y="1181100"/>
            <a:ext cx="11658600" cy="5600700"/>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400" dirty="0">
                <a:solidFill>
                  <a:schemeClr val="tx1"/>
                </a:solidFill>
              </a:rPr>
              <a:t>Provide algorithm/criteria for separating records</a:t>
            </a:r>
          </a:p>
          <a:p>
            <a:pPr marL="342900" indent="-342900">
              <a:buFont typeface="Arial" panose="020B0604020202020204" pitchFamily="34" charset="0"/>
              <a:buChar char="•"/>
            </a:pPr>
            <a:r>
              <a:rPr lang="en-US" sz="2400" dirty="0">
                <a:solidFill>
                  <a:schemeClr val="tx1"/>
                </a:solidFill>
              </a:rPr>
              <a:t>Integration with National Water Information System (NWIS)</a:t>
            </a:r>
          </a:p>
          <a:p>
            <a:pPr marL="800100" lvl="1" indent="-342900">
              <a:buFont typeface="Arial" panose="020B0604020202020204" pitchFamily="34" charset="0"/>
              <a:buChar char="•"/>
            </a:pPr>
            <a:r>
              <a:rPr lang="en-US" sz="2400" dirty="0">
                <a:latin typeface="Lato" panose="020F0502020204030203" pitchFamily="34" charset="0"/>
              </a:rPr>
              <a:t>Inclusion of type-codes for each USGS site</a:t>
            </a:r>
          </a:p>
          <a:p>
            <a:pPr marL="342900" indent="-342900">
              <a:buFont typeface="Arial" panose="020B0604020202020204" pitchFamily="34" charset="0"/>
              <a:buChar char="•"/>
            </a:pPr>
            <a:r>
              <a:rPr lang="en-US" sz="2400" dirty="0">
                <a:solidFill>
                  <a:schemeClr val="tx1"/>
                </a:solidFill>
              </a:rPr>
              <a:t>Detailed procedures for modeling mixed populations for any site</a:t>
            </a:r>
          </a:p>
          <a:p>
            <a:pPr marL="227013" lvl="1"/>
            <a:endParaRPr lang="en-US" sz="2400" dirty="0">
              <a:latin typeface="Lato" panose="020F0502020204030203" pitchFamily="34" charset="0"/>
            </a:endParaRPr>
          </a:p>
        </p:txBody>
      </p:sp>
      <p:graphicFrame>
        <p:nvGraphicFramePr>
          <p:cNvPr id="3" name="Table 3">
            <a:extLst>
              <a:ext uri="{FF2B5EF4-FFF2-40B4-BE49-F238E27FC236}">
                <a16:creationId xmlns:a16="http://schemas.microsoft.com/office/drawing/2014/main" id="{F45A619B-5B79-F6B7-89A5-233DA6C1A7BF}"/>
              </a:ext>
            </a:extLst>
          </p:cNvPr>
          <p:cNvGraphicFramePr>
            <a:graphicFrameLocks noGrp="1"/>
          </p:cNvGraphicFramePr>
          <p:nvPr/>
        </p:nvGraphicFramePr>
        <p:xfrm>
          <a:off x="3225800" y="2765743"/>
          <a:ext cx="8128000" cy="38709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42739644"/>
                    </a:ext>
                  </a:extLst>
                </a:gridCol>
                <a:gridCol w="2032000">
                  <a:extLst>
                    <a:ext uri="{9D8B030D-6E8A-4147-A177-3AD203B41FA5}">
                      <a16:colId xmlns:a16="http://schemas.microsoft.com/office/drawing/2014/main" val="25208371"/>
                    </a:ext>
                  </a:extLst>
                </a:gridCol>
                <a:gridCol w="2032000">
                  <a:extLst>
                    <a:ext uri="{9D8B030D-6E8A-4147-A177-3AD203B41FA5}">
                      <a16:colId xmlns:a16="http://schemas.microsoft.com/office/drawing/2014/main" val="3516023519"/>
                    </a:ext>
                  </a:extLst>
                </a:gridCol>
                <a:gridCol w="2032000">
                  <a:extLst>
                    <a:ext uri="{9D8B030D-6E8A-4147-A177-3AD203B41FA5}">
                      <a16:colId xmlns:a16="http://schemas.microsoft.com/office/drawing/2014/main" val="390557237"/>
                    </a:ext>
                  </a:extLst>
                </a:gridCol>
              </a:tblGrid>
              <a:tr h="370840">
                <a:tc>
                  <a:txBody>
                    <a:bodyPr/>
                    <a:lstStyle/>
                    <a:p>
                      <a:pPr algn="ctr"/>
                      <a:r>
                        <a:rPr lang="en-US" sz="2000" dirty="0"/>
                        <a:t>Water Year</a:t>
                      </a:r>
                    </a:p>
                  </a:txBody>
                  <a:tcPr anchor="ctr"/>
                </a:tc>
                <a:tc>
                  <a:txBody>
                    <a:bodyPr/>
                    <a:lstStyle/>
                    <a:p>
                      <a:pPr algn="ctr"/>
                      <a:r>
                        <a:rPr lang="en-US" sz="2000" dirty="0"/>
                        <a:t>Streamflow (</a:t>
                      </a:r>
                      <a:r>
                        <a:rPr lang="en-US" sz="2000" dirty="0" err="1"/>
                        <a:t>cfs</a:t>
                      </a:r>
                      <a:r>
                        <a:rPr lang="en-US" sz="2000" dirty="0"/>
                        <a:t>)</a:t>
                      </a:r>
                    </a:p>
                  </a:txBody>
                  <a:tcPr anchor="ctr"/>
                </a:tc>
                <a:tc>
                  <a:txBody>
                    <a:bodyPr/>
                    <a:lstStyle/>
                    <a:p>
                      <a:pPr algn="ctr"/>
                      <a:r>
                        <a:rPr lang="en-US" sz="2000" dirty="0"/>
                        <a:t>Qualification Code</a:t>
                      </a:r>
                    </a:p>
                  </a:txBody>
                  <a:tcPr anchor="ctr"/>
                </a:tc>
                <a:tc>
                  <a:txBody>
                    <a:bodyPr/>
                    <a:lstStyle/>
                    <a:p>
                      <a:pPr algn="ctr"/>
                      <a:r>
                        <a:rPr lang="en-US" sz="2000" dirty="0"/>
                        <a:t>Type Code</a:t>
                      </a:r>
                    </a:p>
                  </a:txBody>
                  <a:tcPr anchor="ctr"/>
                </a:tc>
                <a:extLst>
                  <a:ext uri="{0D108BD9-81ED-4DB2-BD59-A6C34878D82A}">
                    <a16:rowId xmlns:a16="http://schemas.microsoft.com/office/drawing/2014/main" val="3007045897"/>
                  </a:ext>
                </a:extLst>
              </a:tr>
              <a:tr h="370840">
                <a:tc>
                  <a:txBody>
                    <a:bodyPr/>
                    <a:lstStyle/>
                    <a:p>
                      <a:pPr algn="ctr"/>
                      <a:r>
                        <a:rPr lang="en-US" sz="2000" dirty="0"/>
                        <a:t>1851</a:t>
                      </a:r>
                    </a:p>
                  </a:txBody>
                  <a:tcPr anchor="ctr"/>
                </a:tc>
                <a:tc>
                  <a:txBody>
                    <a:bodyPr/>
                    <a:lstStyle/>
                    <a:p>
                      <a:pPr algn="ctr"/>
                      <a:r>
                        <a:rPr lang="en-US" sz="2000" dirty="0"/>
                        <a:t>65,000</a:t>
                      </a:r>
                    </a:p>
                  </a:txBody>
                  <a:tcPr anchor="ctr"/>
                </a:tc>
                <a:tc>
                  <a:txBody>
                    <a:bodyPr/>
                    <a:lstStyle/>
                    <a:p>
                      <a:pPr algn="ctr"/>
                      <a:r>
                        <a:rPr lang="en-US" sz="2000" dirty="0"/>
                        <a:t>2,7,Bd</a:t>
                      </a:r>
                    </a:p>
                  </a:txBody>
                  <a:tcPr anchor="ctr"/>
                </a:tc>
                <a:tc>
                  <a:txBody>
                    <a:bodyPr/>
                    <a:lstStyle/>
                    <a:p>
                      <a:pPr algn="ctr"/>
                      <a:r>
                        <a:rPr lang="en-US" sz="2000" dirty="0"/>
                        <a:t>A</a:t>
                      </a:r>
                    </a:p>
                  </a:txBody>
                  <a:tcPr anchor="ctr"/>
                </a:tc>
                <a:extLst>
                  <a:ext uri="{0D108BD9-81ED-4DB2-BD59-A6C34878D82A}">
                    <a16:rowId xmlns:a16="http://schemas.microsoft.com/office/drawing/2014/main" val="3538568851"/>
                  </a:ext>
                </a:extLst>
              </a:tr>
              <a:tr h="370840">
                <a:tc>
                  <a:txBody>
                    <a:bodyPr/>
                    <a:lstStyle/>
                    <a:p>
                      <a:pPr algn="ctr"/>
                      <a:r>
                        <a:rPr lang="en-US" sz="2000" dirty="0"/>
                        <a:t>…</a:t>
                      </a:r>
                    </a:p>
                  </a:txBody>
                  <a:tcPr anchor="ctr"/>
                </a:tc>
                <a:tc>
                  <a:txBody>
                    <a:bodyPr/>
                    <a:lstStyle/>
                    <a:p>
                      <a:pPr algn="ctr"/>
                      <a:endParaRPr lang="en-US" sz="2000" dirty="0"/>
                    </a:p>
                  </a:txBody>
                  <a:tcPr anchor="ctr"/>
                </a:tc>
                <a:tc>
                  <a:txBody>
                    <a:bodyPr/>
                    <a:lstStyle/>
                    <a:p>
                      <a:pPr algn="ctr"/>
                      <a:endParaRPr lang="en-US" sz="2000" dirty="0"/>
                    </a:p>
                  </a:txBody>
                  <a:tcPr anchor="ctr"/>
                </a:tc>
                <a:tc>
                  <a:txBody>
                    <a:bodyPr/>
                    <a:lstStyle/>
                    <a:p>
                      <a:pPr algn="ctr"/>
                      <a:endParaRPr lang="en-US" sz="2000" dirty="0"/>
                    </a:p>
                  </a:txBody>
                  <a:tcPr anchor="ctr"/>
                </a:tc>
                <a:extLst>
                  <a:ext uri="{0D108BD9-81ED-4DB2-BD59-A6C34878D82A}">
                    <a16:rowId xmlns:a16="http://schemas.microsoft.com/office/drawing/2014/main" val="1332928895"/>
                  </a:ext>
                </a:extLst>
              </a:tr>
              <a:tr h="370840">
                <a:tc>
                  <a:txBody>
                    <a:bodyPr/>
                    <a:lstStyle/>
                    <a:p>
                      <a:pPr algn="ctr"/>
                      <a:r>
                        <a:rPr lang="en-US" sz="2000" dirty="0"/>
                        <a:t>2016</a:t>
                      </a:r>
                    </a:p>
                  </a:txBody>
                  <a:tcPr anchor="ctr"/>
                </a:tc>
                <a:tc>
                  <a:txBody>
                    <a:bodyPr/>
                    <a:lstStyle/>
                    <a:p>
                      <a:pPr algn="ctr"/>
                      <a:r>
                        <a:rPr lang="en-US" sz="2000" dirty="0"/>
                        <a:t>81,600</a:t>
                      </a:r>
                    </a:p>
                  </a:txBody>
                  <a:tcPr anchor="ctr"/>
                </a:tc>
                <a:tc>
                  <a:txBody>
                    <a:bodyPr/>
                    <a:lstStyle/>
                    <a:p>
                      <a:pPr algn="ctr"/>
                      <a:endParaRPr lang="en-US" sz="2000" dirty="0"/>
                    </a:p>
                  </a:txBody>
                  <a:tcPr anchor="ctr"/>
                </a:tc>
                <a:tc>
                  <a:txBody>
                    <a:bodyPr/>
                    <a:lstStyle/>
                    <a:p>
                      <a:pPr algn="ctr"/>
                      <a:r>
                        <a:rPr lang="en-US" sz="2000" dirty="0"/>
                        <a:t>C</a:t>
                      </a:r>
                    </a:p>
                  </a:txBody>
                  <a:tcPr anchor="ctr"/>
                </a:tc>
                <a:extLst>
                  <a:ext uri="{0D108BD9-81ED-4DB2-BD59-A6C34878D82A}">
                    <a16:rowId xmlns:a16="http://schemas.microsoft.com/office/drawing/2014/main" val="2200445505"/>
                  </a:ext>
                </a:extLst>
              </a:tr>
              <a:tr h="370840">
                <a:tc>
                  <a:txBody>
                    <a:bodyPr/>
                    <a:lstStyle/>
                    <a:p>
                      <a:pPr algn="ctr"/>
                      <a:r>
                        <a:rPr lang="en-US" sz="2000" dirty="0"/>
                        <a:t>2017</a:t>
                      </a:r>
                    </a:p>
                  </a:txBody>
                  <a:tcPr anchor="ctr"/>
                </a:tc>
                <a:tc>
                  <a:txBody>
                    <a:bodyPr/>
                    <a:lstStyle/>
                    <a:p>
                      <a:pPr algn="ctr"/>
                      <a:r>
                        <a:rPr lang="en-US" sz="2000" dirty="0"/>
                        <a:t>25,700</a:t>
                      </a:r>
                    </a:p>
                  </a:txBody>
                  <a:tcPr anchor="ctr"/>
                </a:tc>
                <a:tc>
                  <a:txBody>
                    <a:bodyPr/>
                    <a:lstStyle/>
                    <a:p>
                      <a:pPr algn="ctr"/>
                      <a:endParaRPr lang="en-US" sz="2000" dirty="0"/>
                    </a:p>
                  </a:txBody>
                  <a:tcPr anchor="ctr"/>
                </a:tc>
                <a:tc>
                  <a:txBody>
                    <a:bodyPr/>
                    <a:lstStyle/>
                    <a:p>
                      <a:pPr algn="ctr"/>
                      <a:r>
                        <a:rPr lang="en-US" sz="2000" dirty="0"/>
                        <a:t>A</a:t>
                      </a:r>
                    </a:p>
                  </a:txBody>
                  <a:tcPr anchor="ctr"/>
                </a:tc>
                <a:extLst>
                  <a:ext uri="{0D108BD9-81ED-4DB2-BD59-A6C34878D82A}">
                    <a16:rowId xmlns:a16="http://schemas.microsoft.com/office/drawing/2014/main" val="246629177"/>
                  </a:ext>
                </a:extLst>
              </a:tr>
              <a:tr h="370840">
                <a:tc>
                  <a:txBody>
                    <a:bodyPr/>
                    <a:lstStyle/>
                    <a:p>
                      <a:pPr algn="ctr"/>
                      <a:r>
                        <a:rPr lang="en-US" sz="2000" dirty="0"/>
                        <a:t>2018</a:t>
                      </a:r>
                    </a:p>
                  </a:txBody>
                  <a:tcPr anchor="ctr"/>
                </a:tc>
                <a:tc>
                  <a:txBody>
                    <a:bodyPr/>
                    <a:lstStyle/>
                    <a:p>
                      <a:pPr algn="ctr"/>
                      <a:r>
                        <a:rPr lang="en-US" sz="2000" dirty="0"/>
                        <a:t>61,900</a:t>
                      </a:r>
                    </a:p>
                  </a:txBody>
                  <a:tcPr anchor="ctr"/>
                </a:tc>
                <a:tc>
                  <a:txBody>
                    <a:bodyPr/>
                    <a:lstStyle/>
                    <a:p>
                      <a:pPr algn="ctr"/>
                      <a:endParaRPr lang="en-US" sz="2000" dirty="0"/>
                    </a:p>
                  </a:txBody>
                  <a:tcPr anchor="ctr"/>
                </a:tc>
                <a:tc>
                  <a:txBody>
                    <a:bodyPr/>
                    <a:lstStyle/>
                    <a:p>
                      <a:pPr algn="ctr"/>
                      <a:r>
                        <a:rPr lang="en-US" sz="2000" dirty="0"/>
                        <a:t>C</a:t>
                      </a:r>
                    </a:p>
                  </a:txBody>
                  <a:tcPr anchor="ctr"/>
                </a:tc>
                <a:extLst>
                  <a:ext uri="{0D108BD9-81ED-4DB2-BD59-A6C34878D82A}">
                    <a16:rowId xmlns:a16="http://schemas.microsoft.com/office/drawing/2014/main" val="3980258817"/>
                  </a:ext>
                </a:extLst>
              </a:tr>
              <a:tr h="370840">
                <a:tc>
                  <a:txBody>
                    <a:bodyPr/>
                    <a:lstStyle/>
                    <a:p>
                      <a:pPr algn="ctr"/>
                      <a:r>
                        <a:rPr lang="en-US" sz="2000" dirty="0"/>
                        <a:t>2019</a:t>
                      </a:r>
                    </a:p>
                  </a:txBody>
                  <a:tcPr anchor="ctr"/>
                </a:tc>
                <a:tc>
                  <a:txBody>
                    <a:bodyPr/>
                    <a:lstStyle/>
                    <a:p>
                      <a:pPr algn="ctr"/>
                      <a:r>
                        <a:rPr lang="en-US" sz="2000" dirty="0"/>
                        <a:t>61,800</a:t>
                      </a:r>
                    </a:p>
                  </a:txBody>
                  <a:tcPr anchor="ctr"/>
                </a:tc>
                <a:tc>
                  <a:txBody>
                    <a:bodyPr/>
                    <a:lstStyle/>
                    <a:p>
                      <a:pPr algn="ctr"/>
                      <a:endParaRPr lang="en-US" sz="2000" dirty="0"/>
                    </a:p>
                  </a:txBody>
                  <a:tcPr anchor="ctr"/>
                </a:tc>
                <a:tc>
                  <a:txBody>
                    <a:bodyPr/>
                    <a:lstStyle/>
                    <a:p>
                      <a:pPr algn="ctr"/>
                      <a:r>
                        <a:rPr lang="en-US" sz="2000" dirty="0"/>
                        <a:t>A</a:t>
                      </a:r>
                    </a:p>
                  </a:txBody>
                  <a:tcPr anchor="ctr"/>
                </a:tc>
                <a:extLst>
                  <a:ext uri="{0D108BD9-81ED-4DB2-BD59-A6C34878D82A}">
                    <a16:rowId xmlns:a16="http://schemas.microsoft.com/office/drawing/2014/main" val="2029390515"/>
                  </a:ext>
                </a:extLst>
              </a:tr>
              <a:tr h="370840">
                <a:tc>
                  <a:txBody>
                    <a:bodyPr/>
                    <a:lstStyle/>
                    <a:p>
                      <a:pPr algn="ctr"/>
                      <a:r>
                        <a:rPr lang="en-US" sz="2000" dirty="0"/>
                        <a:t>2020</a:t>
                      </a:r>
                    </a:p>
                  </a:txBody>
                  <a:tcPr anchor="ctr"/>
                </a:tc>
                <a:tc>
                  <a:txBody>
                    <a:bodyPr/>
                    <a:lstStyle/>
                    <a:p>
                      <a:pPr algn="ctr"/>
                      <a:r>
                        <a:rPr lang="en-US" sz="2000" dirty="0"/>
                        <a:t>48,100</a:t>
                      </a:r>
                    </a:p>
                  </a:txBody>
                  <a:tcPr anchor="ctr"/>
                </a:tc>
                <a:tc>
                  <a:txBody>
                    <a:bodyPr/>
                    <a:lstStyle/>
                    <a:p>
                      <a:pPr algn="ctr"/>
                      <a:endParaRPr lang="en-US" sz="2000" dirty="0"/>
                    </a:p>
                  </a:txBody>
                  <a:tcPr anchor="ctr"/>
                </a:tc>
                <a:tc>
                  <a:txBody>
                    <a:bodyPr/>
                    <a:lstStyle/>
                    <a:p>
                      <a:pPr algn="ctr"/>
                      <a:r>
                        <a:rPr lang="en-US" sz="2000" dirty="0"/>
                        <a:t>B</a:t>
                      </a:r>
                    </a:p>
                  </a:txBody>
                  <a:tcPr anchor="ctr"/>
                </a:tc>
                <a:extLst>
                  <a:ext uri="{0D108BD9-81ED-4DB2-BD59-A6C34878D82A}">
                    <a16:rowId xmlns:a16="http://schemas.microsoft.com/office/drawing/2014/main" val="3633061201"/>
                  </a:ext>
                </a:extLst>
              </a:tr>
              <a:tr h="370840">
                <a:tc>
                  <a:txBody>
                    <a:bodyPr/>
                    <a:lstStyle/>
                    <a:p>
                      <a:pPr algn="ctr"/>
                      <a:r>
                        <a:rPr lang="en-US" sz="2000" dirty="0"/>
                        <a:t>2021</a:t>
                      </a:r>
                    </a:p>
                  </a:txBody>
                  <a:tcPr anchor="ctr"/>
                </a:tc>
                <a:tc>
                  <a:txBody>
                    <a:bodyPr/>
                    <a:lstStyle/>
                    <a:p>
                      <a:pPr algn="ctr"/>
                      <a:r>
                        <a:rPr lang="en-US" sz="2000" dirty="0"/>
                        <a:t>23,700</a:t>
                      </a:r>
                    </a:p>
                  </a:txBody>
                  <a:tcPr anchor="ctr"/>
                </a:tc>
                <a:tc>
                  <a:txBody>
                    <a:bodyPr/>
                    <a:lstStyle/>
                    <a:p>
                      <a:pPr algn="ctr"/>
                      <a:endParaRPr lang="en-US" sz="2000" dirty="0"/>
                    </a:p>
                  </a:txBody>
                  <a:tcPr anchor="ctr"/>
                </a:tc>
                <a:tc>
                  <a:txBody>
                    <a:bodyPr/>
                    <a:lstStyle/>
                    <a:p>
                      <a:pPr algn="ctr"/>
                      <a:r>
                        <a:rPr lang="en-US" sz="2000" dirty="0"/>
                        <a:t>C</a:t>
                      </a:r>
                    </a:p>
                  </a:txBody>
                  <a:tcPr anchor="ctr"/>
                </a:tc>
                <a:extLst>
                  <a:ext uri="{0D108BD9-81ED-4DB2-BD59-A6C34878D82A}">
                    <a16:rowId xmlns:a16="http://schemas.microsoft.com/office/drawing/2014/main" val="2048529522"/>
                  </a:ext>
                </a:extLst>
              </a:tr>
            </a:tbl>
          </a:graphicData>
        </a:graphic>
      </p:graphicFrame>
    </p:spTree>
    <p:extLst>
      <p:ext uri="{BB962C8B-B14F-4D97-AF65-F5344CB8AC3E}">
        <p14:creationId xmlns:p14="http://schemas.microsoft.com/office/powerpoint/2010/main" val="2417139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5AC7AFA-4EC1-FBEC-C062-0FE4BA72FD47}"/>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Status</a:t>
            </a:r>
          </a:p>
        </p:txBody>
      </p:sp>
      <p:sp>
        <p:nvSpPr>
          <p:cNvPr id="2" name="Content Placeholder 4">
            <a:extLst>
              <a:ext uri="{FF2B5EF4-FFF2-40B4-BE49-F238E27FC236}">
                <a16:creationId xmlns:a16="http://schemas.microsoft.com/office/drawing/2014/main" id="{9FD8446B-7425-999D-CB03-1A96AA66E08E}"/>
              </a:ext>
            </a:extLst>
          </p:cNvPr>
          <p:cNvSpPr txBox="1">
            <a:spLocks/>
          </p:cNvSpPr>
          <p:nvPr/>
        </p:nvSpPr>
        <p:spPr>
          <a:xfrm>
            <a:off x="266700" y="1181100"/>
            <a:ext cx="6208009" cy="5600700"/>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3200" dirty="0">
                <a:solidFill>
                  <a:schemeClr val="tx1"/>
                </a:solidFill>
              </a:rPr>
              <a:t>Literature review </a:t>
            </a:r>
          </a:p>
          <a:p>
            <a:pPr marL="342900" indent="-342900">
              <a:buFont typeface="Arial" panose="020B0604020202020204" pitchFamily="34" charset="0"/>
              <a:buChar char="•"/>
            </a:pPr>
            <a:r>
              <a:rPr lang="en-US" sz="3200" dirty="0">
                <a:solidFill>
                  <a:schemeClr val="tx1"/>
                </a:solidFill>
                <a:latin typeface="Lato" panose="020F0502020204030203" pitchFamily="34" charset="0"/>
              </a:rPr>
              <a:t>Pilot </a:t>
            </a:r>
            <a:r>
              <a:rPr lang="en-US" sz="3200" dirty="0">
                <a:solidFill>
                  <a:schemeClr val="tx1"/>
                </a:solidFill>
              </a:rPr>
              <a:t>region selection</a:t>
            </a:r>
          </a:p>
          <a:p>
            <a:pPr marL="342900" indent="-342900">
              <a:buFont typeface="Arial" panose="020B0604020202020204" pitchFamily="34" charset="0"/>
              <a:buChar char="•"/>
            </a:pPr>
            <a:r>
              <a:rPr lang="en-US" sz="3200" dirty="0">
                <a:solidFill>
                  <a:schemeClr val="tx1"/>
                </a:solidFill>
                <a:latin typeface="Lato" panose="020F0502020204030203" pitchFamily="34" charset="0"/>
              </a:rPr>
              <a:t>Data source ide</a:t>
            </a:r>
            <a:r>
              <a:rPr lang="en-US" sz="3200" dirty="0">
                <a:solidFill>
                  <a:schemeClr val="tx1"/>
                </a:solidFill>
              </a:rPr>
              <a:t>ntification</a:t>
            </a:r>
          </a:p>
          <a:p>
            <a:pPr marL="342900" indent="-342900">
              <a:buFont typeface="Arial" panose="020B0604020202020204" pitchFamily="34" charset="0"/>
              <a:buChar char="•"/>
            </a:pPr>
            <a:r>
              <a:rPr lang="en-US" sz="3200" dirty="0">
                <a:solidFill>
                  <a:schemeClr val="tx1"/>
                </a:solidFill>
                <a:latin typeface="Lato" panose="020F0502020204030203" pitchFamily="34" charset="0"/>
              </a:rPr>
              <a:t>Currently (FY24):</a:t>
            </a:r>
          </a:p>
          <a:p>
            <a:pPr marL="800100" lvl="1" indent="-342900">
              <a:buFont typeface="Arial" panose="020B0604020202020204" pitchFamily="34" charset="0"/>
              <a:buChar char="•"/>
            </a:pPr>
            <a:r>
              <a:rPr lang="en-US" sz="2400" dirty="0">
                <a:latin typeface="Lato" panose="020F0502020204030203" pitchFamily="34" charset="0"/>
              </a:rPr>
              <a:t>Manual flood typing to inform…</a:t>
            </a:r>
          </a:p>
          <a:p>
            <a:pPr marL="800100" lvl="1" indent="-342900">
              <a:buFont typeface="Arial" panose="020B0604020202020204" pitchFamily="34" charset="0"/>
              <a:buChar char="•"/>
            </a:pPr>
            <a:r>
              <a:rPr lang="en-US" sz="2400" dirty="0">
                <a:latin typeface="Lato" panose="020F0502020204030203" pitchFamily="34" charset="0"/>
              </a:rPr>
              <a:t>Automated flood typing procedures</a:t>
            </a:r>
          </a:p>
          <a:p>
            <a:pPr marL="800100" lvl="1" indent="-342900">
              <a:buFont typeface="Arial" panose="020B0604020202020204" pitchFamily="34" charset="0"/>
              <a:buChar char="•"/>
            </a:pPr>
            <a:r>
              <a:rPr lang="en-US" sz="2400" dirty="0">
                <a:latin typeface="Lato" panose="020F0502020204030203" pitchFamily="34" charset="0"/>
              </a:rPr>
              <a:t>Statistical approaches to mixed population analysis</a:t>
            </a:r>
          </a:p>
          <a:p>
            <a:pPr marL="800100" lvl="1" indent="-342900">
              <a:buFont typeface="Arial" panose="020B0604020202020204" pitchFamily="34" charset="0"/>
              <a:buChar char="•"/>
            </a:pPr>
            <a:r>
              <a:rPr lang="en-US" sz="2400" dirty="0">
                <a:latin typeface="Lato" panose="020F0502020204030203" pitchFamily="34" charset="0"/>
              </a:rPr>
              <a:t>Gridded data validation</a:t>
            </a:r>
          </a:p>
        </p:txBody>
      </p:sp>
      <p:pic>
        <p:nvPicPr>
          <p:cNvPr id="5" name="Picture 4" descr="Map&#10;&#10;Description automatically generated">
            <a:extLst>
              <a:ext uri="{FF2B5EF4-FFF2-40B4-BE49-F238E27FC236}">
                <a16:creationId xmlns:a16="http://schemas.microsoft.com/office/drawing/2014/main" id="{F8110D42-04B0-4480-528D-594E01FAD4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9096" y="1267070"/>
            <a:ext cx="5450591" cy="4210216"/>
          </a:xfrm>
          <a:prstGeom prst="rect">
            <a:avLst/>
          </a:prstGeom>
        </p:spPr>
      </p:pic>
      <p:pic>
        <p:nvPicPr>
          <p:cNvPr id="1028" name="Picture 4" descr="Check mark symbol or tick Royalty Free Vector Image">
            <a:extLst>
              <a:ext uri="{FF2B5EF4-FFF2-40B4-BE49-F238E27FC236}">
                <a16:creationId xmlns:a16="http://schemas.microsoft.com/office/drawing/2014/main" id="{D15035F5-DC32-0E24-11AA-725D7B4A948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9584"/>
          <a:stretch/>
        </p:blipFill>
        <p:spPr bwMode="auto">
          <a:xfrm>
            <a:off x="3983586" y="1051221"/>
            <a:ext cx="654857" cy="6394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heck mark symbol or tick Royalty Free Vector Image">
            <a:extLst>
              <a:ext uri="{FF2B5EF4-FFF2-40B4-BE49-F238E27FC236}">
                <a16:creationId xmlns:a16="http://schemas.microsoft.com/office/drawing/2014/main" id="{CF4D7B5C-2C0B-A11D-BF22-D34F8A0ED88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9584"/>
          <a:stretch/>
        </p:blipFill>
        <p:spPr bwMode="auto">
          <a:xfrm>
            <a:off x="4555086" y="1521394"/>
            <a:ext cx="654857" cy="6394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heck mark symbol or tick Royalty Free Vector Image">
            <a:extLst>
              <a:ext uri="{FF2B5EF4-FFF2-40B4-BE49-F238E27FC236}">
                <a16:creationId xmlns:a16="http://schemas.microsoft.com/office/drawing/2014/main" id="{BB9E3F9A-1973-ECC9-A728-82791C50E90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9584"/>
          <a:stretch/>
        </p:blipFill>
        <p:spPr bwMode="auto">
          <a:xfrm>
            <a:off x="5437091" y="2098594"/>
            <a:ext cx="654857" cy="639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0543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7353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Why do we need to consider mixed populations?</a:t>
            </a:r>
          </a:p>
        </p:txBody>
      </p:sp>
    </p:spTree>
    <p:extLst>
      <p:ext uri="{BB962C8B-B14F-4D97-AF65-F5344CB8AC3E}">
        <p14:creationId xmlns:p14="http://schemas.microsoft.com/office/powerpoint/2010/main" val="965973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3C343CB-DEC8-402F-AA9A-DC796C6974B6}"/>
              </a:ext>
            </a:extLst>
          </p:cNvPr>
          <p:cNvSpPr>
            <a:spLocks noGrp="1"/>
          </p:cNvSpPr>
          <p:nvPr>
            <p:ph type="title"/>
          </p:nvPr>
        </p:nvSpPr>
        <p:spPr>
          <a:xfrm>
            <a:off x="838200" y="334980"/>
            <a:ext cx="10515600" cy="1325563"/>
          </a:xfrm>
        </p:spPr>
        <p:txBody>
          <a:bodyPr/>
          <a:lstStyle/>
          <a:p>
            <a:r>
              <a:rPr lang="en-US" sz="4400" dirty="0"/>
              <a:t>Is this a population or a sample?</a:t>
            </a:r>
          </a:p>
        </p:txBody>
      </p:sp>
      <p:pic>
        <p:nvPicPr>
          <p:cNvPr id="1026" name="Picture 2" descr="Gage Greatness | U.S. Geological Survey">
            <a:extLst>
              <a:ext uri="{FF2B5EF4-FFF2-40B4-BE49-F238E27FC236}">
                <a16:creationId xmlns:a16="http://schemas.microsoft.com/office/drawing/2014/main" id="{2F142CB2-AABA-9CD5-0694-3CF3922278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0216" y="2059912"/>
            <a:ext cx="4665784" cy="3499338"/>
          </a:xfrm>
          <a:prstGeom prst="rect">
            <a:avLst/>
          </a:prstGeom>
          <a:noFill/>
          <a:extLst>
            <a:ext uri="{909E8E84-426E-40DD-AFC4-6F175D3DCCD1}">
              <a14:hiddenFill xmlns:a14="http://schemas.microsoft.com/office/drawing/2010/main">
                <a:solidFill>
                  <a:srgbClr val="FFFFFF"/>
                </a:solidFill>
              </a14:hiddenFill>
            </a:ext>
          </a:extLst>
        </p:spPr>
      </p:pic>
      <p:sp>
        <p:nvSpPr>
          <p:cNvPr id="2" name="Left Brace 1">
            <a:extLst>
              <a:ext uri="{FF2B5EF4-FFF2-40B4-BE49-F238E27FC236}">
                <a16:creationId xmlns:a16="http://schemas.microsoft.com/office/drawing/2014/main" id="{BF7C1C69-4936-C0F5-0FAE-4EC03DDB9C95}"/>
              </a:ext>
            </a:extLst>
          </p:cNvPr>
          <p:cNvSpPr/>
          <p:nvPr/>
        </p:nvSpPr>
        <p:spPr>
          <a:xfrm>
            <a:off x="5547360" y="1752600"/>
            <a:ext cx="756315" cy="4030980"/>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 name="Picture 7">
            <a:extLst>
              <a:ext uri="{FF2B5EF4-FFF2-40B4-BE49-F238E27FC236}">
                <a16:creationId xmlns:a16="http://schemas.microsoft.com/office/drawing/2014/main" id="{6574A624-80EF-54D8-823F-D229CB3AAA97}"/>
              </a:ext>
            </a:extLst>
          </p:cNvPr>
          <p:cNvPicPr>
            <a:picLocks noChangeAspect="1"/>
          </p:cNvPicPr>
          <p:nvPr/>
        </p:nvPicPr>
        <p:blipFill>
          <a:blip r:embed="rId4"/>
          <a:stretch>
            <a:fillRect/>
          </a:stretch>
        </p:blipFill>
        <p:spPr>
          <a:xfrm>
            <a:off x="6321259" y="1687500"/>
            <a:ext cx="4946148" cy="4161179"/>
          </a:xfrm>
          <a:prstGeom prst="rect">
            <a:avLst/>
          </a:prstGeom>
        </p:spPr>
      </p:pic>
    </p:spTree>
    <p:extLst>
      <p:ext uri="{BB962C8B-B14F-4D97-AF65-F5344CB8AC3E}">
        <p14:creationId xmlns:p14="http://schemas.microsoft.com/office/powerpoint/2010/main" val="4088036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3C343CB-DEC8-402F-AA9A-DC796C6974B6}"/>
              </a:ext>
            </a:extLst>
          </p:cNvPr>
          <p:cNvSpPr>
            <a:spLocks noGrp="1"/>
          </p:cNvSpPr>
          <p:nvPr>
            <p:ph type="title"/>
          </p:nvPr>
        </p:nvSpPr>
        <p:spPr/>
        <p:txBody>
          <a:bodyPr/>
          <a:lstStyle/>
          <a:p>
            <a:r>
              <a:rPr lang="en-US" dirty="0"/>
              <a:t>Populations vs. Samples</a:t>
            </a:r>
          </a:p>
        </p:txBody>
      </p:sp>
      <p:pic>
        <p:nvPicPr>
          <p:cNvPr id="8" name="Picture 7" descr="A screenshot of a cell phone&#10;&#10;Description automatically generated">
            <a:extLst>
              <a:ext uri="{FF2B5EF4-FFF2-40B4-BE49-F238E27FC236}">
                <a16:creationId xmlns:a16="http://schemas.microsoft.com/office/drawing/2014/main" id="{E57B06BE-11F8-42E8-96FB-8DA2C690783A}"/>
              </a:ext>
            </a:extLst>
          </p:cNvPr>
          <p:cNvPicPr>
            <a:picLocks noChangeAspect="1"/>
          </p:cNvPicPr>
          <p:nvPr/>
        </p:nvPicPr>
        <p:blipFill rotWithShape="1">
          <a:blip r:embed="rId3">
            <a:extLst>
              <a:ext uri="{28A0092B-C50C-407E-A947-70E740481C1C}">
                <a14:useLocalDpi xmlns:a14="http://schemas.microsoft.com/office/drawing/2010/main" val="0"/>
              </a:ext>
            </a:extLst>
          </a:blip>
          <a:srcRect l="1966" t="8483" r="7812" b="21530"/>
          <a:stretch/>
        </p:blipFill>
        <p:spPr>
          <a:xfrm>
            <a:off x="2499656" y="2432349"/>
            <a:ext cx="7192687" cy="3731189"/>
          </a:xfrm>
          <a:prstGeom prst="rect">
            <a:avLst/>
          </a:prstGeom>
        </p:spPr>
      </p:pic>
    </p:spTree>
    <p:extLst>
      <p:ext uri="{BB962C8B-B14F-4D97-AF65-F5344CB8AC3E}">
        <p14:creationId xmlns:p14="http://schemas.microsoft.com/office/powerpoint/2010/main" val="15377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2EBCD-00D9-4C23-9351-1294F8E84594}"/>
              </a:ext>
            </a:extLst>
          </p:cNvPr>
          <p:cNvSpPr>
            <a:spLocks noGrp="1"/>
          </p:cNvSpPr>
          <p:nvPr>
            <p:ph type="title"/>
          </p:nvPr>
        </p:nvSpPr>
        <p:spPr/>
        <p:txBody>
          <a:bodyPr/>
          <a:lstStyle/>
          <a:p>
            <a:r>
              <a:rPr lang="en-US" dirty="0"/>
              <a:t>Populations vs. Samples</a:t>
            </a:r>
          </a:p>
        </p:txBody>
      </p:sp>
      <p:sp>
        <p:nvSpPr>
          <p:cNvPr id="4" name="Text Placeholder 3">
            <a:extLst>
              <a:ext uri="{FF2B5EF4-FFF2-40B4-BE49-F238E27FC236}">
                <a16:creationId xmlns:a16="http://schemas.microsoft.com/office/drawing/2014/main" id="{1F63F36A-8A37-45E7-9941-F52D97A75FBD}"/>
              </a:ext>
            </a:extLst>
          </p:cNvPr>
          <p:cNvSpPr>
            <a:spLocks noGrp="1"/>
          </p:cNvSpPr>
          <p:nvPr>
            <p:ph type="body" idx="1"/>
          </p:nvPr>
        </p:nvSpPr>
        <p:spPr/>
        <p:txBody>
          <a:bodyPr/>
          <a:lstStyle/>
          <a:p>
            <a:r>
              <a:rPr lang="en-US" dirty="0"/>
              <a:t>Population</a:t>
            </a:r>
          </a:p>
        </p:txBody>
      </p:sp>
      <p:sp>
        <p:nvSpPr>
          <p:cNvPr id="5" name="Content Placeholder 4">
            <a:extLst>
              <a:ext uri="{FF2B5EF4-FFF2-40B4-BE49-F238E27FC236}">
                <a16:creationId xmlns:a16="http://schemas.microsoft.com/office/drawing/2014/main" id="{CA23328B-CFE7-4FDF-A655-C502CA754F78}"/>
              </a:ext>
            </a:extLst>
          </p:cNvPr>
          <p:cNvSpPr>
            <a:spLocks noGrp="1"/>
          </p:cNvSpPr>
          <p:nvPr>
            <p:ph sz="half" idx="2"/>
          </p:nvPr>
        </p:nvSpPr>
        <p:spPr/>
        <p:txBody>
          <a:bodyPr>
            <a:normAutofit/>
          </a:bodyPr>
          <a:lstStyle/>
          <a:p>
            <a:r>
              <a:rPr lang="en-US" dirty="0"/>
              <a:t>Entire group you want to draw conclusions about</a:t>
            </a:r>
          </a:p>
          <a:p>
            <a:r>
              <a:rPr lang="en-US" dirty="0"/>
              <a:t>May be unknowable</a:t>
            </a:r>
          </a:p>
          <a:p>
            <a:r>
              <a:rPr lang="en-US" dirty="0"/>
              <a:t>Parameter</a:t>
            </a:r>
          </a:p>
          <a:p>
            <a:endParaRPr lang="en-US" dirty="0"/>
          </a:p>
          <a:p>
            <a:pPr lvl="1"/>
            <a:r>
              <a:rPr lang="en-US" dirty="0"/>
              <a:t>Example: all annual maximum flows on the Mississippi River at Vicksburg</a:t>
            </a:r>
          </a:p>
        </p:txBody>
      </p:sp>
      <p:sp>
        <p:nvSpPr>
          <p:cNvPr id="6" name="Text Placeholder 5">
            <a:extLst>
              <a:ext uri="{FF2B5EF4-FFF2-40B4-BE49-F238E27FC236}">
                <a16:creationId xmlns:a16="http://schemas.microsoft.com/office/drawing/2014/main" id="{5AD27576-EE17-4D8C-AF24-63ED0085E97D}"/>
              </a:ext>
            </a:extLst>
          </p:cNvPr>
          <p:cNvSpPr>
            <a:spLocks noGrp="1"/>
          </p:cNvSpPr>
          <p:nvPr>
            <p:ph type="body" sz="quarter" idx="3"/>
          </p:nvPr>
        </p:nvSpPr>
        <p:spPr/>
        <p:txBody>
          <a:bodyPr/>
          <a:lstStyle/>
          <a:p>
            <a:r>
              <a:rPr lang="en-US" dirty="0"/>
              <a:t>Sample</a:t>
            </a:r>
          </a:p>
        </p:txBody>
      </p:sp>
      <p:sp>
        <p:nvSpPr>
          <p:cNvPr id="7" name="Content Placeholder 6">
            <a:extLst>
              <a:ext uri="{FF2B5EF4-FFF2-40B4-BE49-F238E27FC236}">
                <a16:creationId xmlns:a16="http://schemas.microsoft.com/office/drawing/2014/main" id="{6C89CB73-677E-4DC4-B80C-ABE97C0E336B}"/>
              </a:ext>
            </a:extLst>
          </p:cNvPr>
          <p:cNvSpPr>
            <a:spLocks noGrp="1"/>
          </p:cNvSpPr>
          <p:nvPr>
            <p:ph sz="quarter" idx="4"/>
          </p:nvPr>
        </p:nvSpPr>
        <p:spPr/>
        <p:txBody>
          <a:bodyPr>
            <a:normAutofit/>
          </a:bodyPr>
          <a:lstStyle/>
          <a:p>
            <a:r>
              <a:rPr lang="en-US" dirty="0"/>
              <a:t>Part or subset of the population</a:t>
            </a:r>
          </a:p>
          <a:p>
            <a:r>
              <a:rPr lang="en-US" dirty="0"/>
              <a:t>Data you have or can collect</a:t>
            </a:r>
          </a:p>
          <a:p>
            <a:r>
              <a:rPr lang="en-US" dirty="0"/>
              <a:t>Statistic</a:t>
            </a:r>
          </a:p>
          <a:p>
            <a:endParaRPr lang="en-US" dirty="0"/>
          </a:p>
          <a:p>
            <a:pPr lvl="1"/>
            <a:r>
              <a:rPr lang="en-US" dirty="0"/>
              <a:t>Example: annual maximum flow observations on USGS/</a:t>
            </a:r>
            <a:r>
              <a:rPr lang="en-US" dirty="0" err="1"/>
              <a:t>NWIS</a:t>
            </a:r>
            <a:endParaRPr lang="en-US" dirty="0"/>
          </a:p>
        </p:txBody>
      </p:sp>
    </p:spTree>
    <p:extLst>
      <p:ext uri="{BB962C8B-B14F-4D97-AF65-F5344CB8AC3E}">
        <p14:creationId xmlns:p14="http://schemas.microsoft.com/office/powerpoint/2010/main" val="2179538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809F0D-2C79-4D37-93AA-13D323E5BADF}"/>
              </a:ext>
            </a:extLst>
          </p:cNvPr>
          <p:cNvSpPr>
            <a:spLocks noGrp="1"/>
          </p:cNvSpPr>
          <p:nvPr>
            <p:ph type="title"/>
          </p:nvPr>
        </p:nvSpPr>
        <p:spPr/>
        <p:txBody>
          <a:bodyPr/>
          <a:lstStyle/>
          <a:p>
            <a:r>
              <a:rPr lang="en-US" dirty="0"/>
              <a:t>Assumptions</a:t>
            </a:r>
          </a:p>
        </p:txBody>
      </p:sp>
      <p:sp>
        <p:nvSpPr>
          <p:cNvPr id="5" name="Content Placeholder 4">
            <a:extLst>
              <a:ext uri="{FF2B5EF4-FFF2-40B4-BE49-F238E27FC236}">
                <a16:creationId xmlns:a16="http://schemas.microsoft.com/office/drawing/2014/main" id="{3732F883-BB3F-4BC8-9C2E-85041FE725CA}"/>
              </a:ext>
            </a:extLst>
          </p:cNvPr>
          <p:cNvSpPr>
            <a:spLocks noGrp="1"/>
          </p:cNvSpPr>
          <p:nvPr>
            <p:ph idx="1"/>
          </p:nvPr>
        </p:nvSpPr>
        <p:spPr/>
        <p:txBody>
          <a:bodyPr>
            <a:normAutofit/>
          </a:bodyPr>
          <a:lstStyle/>
          <a:p>
            <a:r>
              <a:rPr lang="en-US" sz="3200" dirty="0"/>
              <a:t>Sample is representative</a:t>
            </a:r>
          </a:p>
          <a:p>
            <a:pPr lvl="1"/>
            <a:r>
              <a:rPr lang="en-US" sz="2800" dirty="0"/>
              <a:t>Not always easy to determine</a:t>
            </a:r>
          </a:p>
          <a:p>
            <a:r>
              <a:rPr lang="en-US" sz="3200" dirty="0"/>
              <a:t>Observations are </a:t>
            </a:r>
            <a:r>
              <a:rPr lang="en-US" sz="3200" dirty="0" err="1"/>
              <a:t>IID</a:t>
            </a:r>
            <a:endParaRPr lang="en-US" sz="3200" dirty="0"/>
          </a:p>
          <a:p>
            <a:pPr lvl="1"/>
            <a:r>
              <a:rPr lang="en-US" sz="2800" dirty="0"/>
              <a:t>Independent</a:t>
            </a:r>
          </a:p>
          <a:p>
            <a:pPr lvl="1"/>
            <a:r>
              <a:rPr lang="en-US" sz="2800" dirty="0"/>
              <a:t>Identically-distributed</a:t>
            </a:r>
          </a:p>
        </p:txBody>
      </p:sp>
      <p:sp>
        <p:nvSpPr>
          <p:cNvPr id="6" name="Slide Number Placeholder 5">
            <a:extLst>
              <a:ext uri="{FF2B5EF4-FFF2-40B4-BE49-F238E27FC236}">
                <a16:creationId xmlns:a16="http://schemas.microsoft.com/office/drawing/2014/main" id="{DADEA792-E93F-49BA-8DC2-84A1510F5FA0}"/>
              </a:ext>
            </a:extLst>
          </p:cNvPr>
          <p:cNvSpPr>
            <a:spLocks noGrp="1"/>
          </p:cNvSpPr>
          <p:nvPr>
            <p:ph type="sldNum" sz="quarter" idx="12"/>
          </p:nvPr>
        </p:nvSpPr>
        <p:spPr/>
        <p:txBody>
          <a:bodyPr/>
          <a:lstStyle/>
          <a:p>
            <a:fld id="{FE2CFF1E-AA13-4669-84B1-92D2789C75FC}" type="slidenum">
              <a:rPr lang="en-US" smtClean="0"/>
              <a:t>9</a:t>
            </a:fld>
            <a:endParaRPr lang="en-US" dirty="0"/>
          </a:p>
        </p:txBody>
      </p:sp>
      <p:sp>
        <p:nvSpPr>
          <p:cNvPr id="2" name="Oval 1">
            <a:extLst>
              <a:ext uri="{FF2B5EF4-FFF2-40B4-BE49-F238E27FC236}">
                <a16:creationId xmlns:a16="http://schemas.microsoft.com/office/drawing/2014/main" id="{02FC3F2A-AC79-4201-8341-B47098B36896}"/>
              </a:ext>
            </a:extLst>
          </p:cNvPr>
          <p:cNvSpPr/>
          <p:nvPr/>
        </p:nvSpPr>
        <p:spPr>
          <a:xfrm>
            <a:off x="7089913" y="1152938"/>
            <a:ext cx="3657600" cy="3657600"/>
          </a:xfrm>
          <a:prstGeom prst="ellipse">
            <a:avLst/>
          </a:pr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6600" b="1" dirty="0">
                <a:solidFill>
                  <a:schemeClr val="accent1"/>
                </a:solidFill>
                <a:effectLst>
                  <a:outerShdw blurRad="38100" dist="38100" dir="2700000" algn="tl">
                    <a:srgbClr val="000000">
                      <a:alpha val="43137"/>
                    </a:srgbClr>
                  </a:outerShdw>
                </a:effectLst>
                <a:latin typeface="Lato" panose="020F0502020204030203" pitchFamily="34" charset="0"/>
              </a:rPr>
              <a:t>Ω</a:t>
            </a:r>
            <a:endParaRPr lang="en-US" sz="6600" b="1" dirty="0">
              <a:solidFill>
                <a:schemeClr val="accent1"/>
              </a:solidFill>
              <a:effectLst>
                <a:outerShdw blurRad="38100" dist="38100" dir="2700000" algn="tl">
                  <a:srgbClr val="000000">
                    <a:alpha val="43137"/>
                  </a:srgbClr>
                </a:outerShdw>
              </a:effectLst>
              <a:latin typeface="Lato" panose="020F0502020204030203" pitchFamily="34" charset="0"/>
            </a:endParaRPr>
          </a:p>
        </p:txBody>
      </p:sp>
      <p:sp>
        <p:nvSpPr>
          <p:cNvPr id="3" name="Oval 2">
            <a:extLst>
              <a:ext uri="{FF2B5EF4-FFF2-40B4-BE49-F238E27FC236}">
                <a16:creationId xmlns:a16="http://schemas.microsoft.com/office/drawing/2014/main" id="{2FCF2B26-463E-4261-9CD2-D7DCB8A9CE67}"/>
              </a:ext>
            </a:extLst>
          </p:cNvPr>
          <p:cNvSpPr/>
          <p:nvPr/>
        </p:nvSpPr>
        <p:spPr>
          <a:xfrm>
            <a:off x="8587409" y="2001077"/>
            <a:ext cx="13716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S</a:t>
            </a:r>
          </a:p>
        </p:txBody>
      </p:sp>
    </p:spTree>
    <p:extLst>
      <p:ext uri="{BB962C8B-B14F-4D97-AF65-F5344CB8AC3E}">
        <p14:creationId xmlns:p14="http://schemas.microsoft.com/office/powerpoint/2010/main" val="8034159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22323</TotalTime>
  <Words>4838</Words>
  <Application>Microsoft Office PowerPoint</Application>
  <PresentationFormat>Widescreen</PresentationFormat>
  <Paragraphs>555</Paragraphs>
  <Slides>47</Slides>
  <Notes>40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Cambria Math</vt:lpstr>
      <vt:lpstr>Ink Free</vt:lpstr>
      <vt:lpstr>Lato</vt:lpstr>
      <vt:lpstr>Office Theme</vt:lpstr>
      <vt:lpstr>Mixed Populations</vt:lpstr>
      <vt:lpstr>Outline</vt:lpstr>
      <vt:lpstr>Activity Time </vt:lpstr>
      <vt:lpstr>PowerPoint Presentation</vt:lpstr>
      <vt:lpstr>Why do we need to consider mixed populations?</vt:lpstr>
      <vt:lpstr>Is this a population or a sample?</vt:lpstr>
      <vt:lpstr>Populations vs. Samples</vt:lpstr>
      <vt:lpstr>Populations vs. Samples</vt:lpstr>
      <vt:lpstr>Assumptions</vt:lpstr>
      <vt:lpstr>Independence</vt:lpstr>
      <vt:lpstr>Independence</vt:lpstr>
      <vt:lpstr>Identical Distribution</vt:lpstr>
      <vt:lpstr>PowerPoint Presentation</vt:lpstr>
      <vt:lpstr>Why Do We Care?</vt:lpstr>
      <vt:lpstr>What are mixed populations?</vt:lpstr>
      <vt:lpstr>Mixed Populations</vt:lpstr>
      <vt:lpstr>Some Warnings</vt:lpstr>
      <vt:lpstr>Some Warnings</vt:lpstr>
      <vt:lpstr>Watershed Processes</vt:lpstr>
      <vt:lpstr>Meteorological Scale</vt:lpstr>
      <vt:lpstr>Moisture Source</vt:lpstr>
      <vt:lpstr>Climatic Cycles</vt:lpstr>
      <vt:lpstr>Wildfire</vt:lpstr>
      <vt:lpstr>Multiple Events</vt:lpstr>
      <vt:lpstr>Identifying Mixed Populations</vt:lpstr>
      <vt:lpstr>Nonstationarity</vt:lpstr>
      <vt:lpstr>How do we model mixed populations?</vt:lpstr>
      <vt:lpstr>A Model for Mixed Populations</vt:lpstr>
      <vt:lpstr>Probability of Union</vt:lpstr>
      <vt:lpstr>Probability of Union</vt:lpstr>
      <vt:lpstr>PowerPoint Presentation</vt:lpstr>
      <vt:lpstr>PowerPoint Presentation</vt:lpstr>
      <vt:lpstr>Challenges</vt:lpstr>
      <vt:lpstr>Defining the Mixed Populations</vt:lpstr>
      <vt:lpstr>Data Intensive</vt:lpstr>
      <vt:lpstr>Fitting Distributions</vt:lpstr>
      <vt:lpstr>Samples</vt:lpstr>
      <vt:lpstr>Samples</vt:lpstr>
      <vt:lpstr>Samples</vt:lpstr>
      <vt:lpstr>Who is working on mixed populations? (State of Research)</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Breverman, Avital L CIV USARMY CEIWR (USA)</cp:lastModifiedBy>
  <cp:revision>389</cp:revision>
  <dcterms:created xsi:type="dcterms:W3CDTF">2022-03-09T16:42:08Z</dcterms:created>
  <dcterms:modified xsi:type="dcterms:W3CDTF">2024-05-01T19:54:00Z</dcterms:modified>
</cp:coreProperties>
</file>