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52" r:id="rId1"/>
  </p:sldMasterIdLst>
  <p:notesMasterIdLst>
    <p:notesMasterId r:id="rId97"/>
  </p:notesMasterIdLst>
  <p:handoutMasterIdLst>
    <p:handoutMasterId r:id="rId98"/>
  </p:handoutMasterIdLst>
  <p:sldIdLst>
    <p:sldId id="256" r:id="rId2"/>
    <p:sldId id="531" r:id="rId3"/>
    <p:sldId id="507" r:id="rId4"/>
    <p:sldId id="381" r:id="rId5"/>
    <p:sldId id="503" r:id="rId6"/>
    <p:sldId id="260" r:id="rId7"/>
    <p:sldId id="449" r:id="rId8"/>
    <p:sldId id="440" r:id="rId9"/>
    <p:sldId id="390" r:id="rId10"/>
    <p:sldId id="441" r:id="rId11"/>
    <p:sldId id="421" r:id="rId12"/>
    <p:sldId id="422" r:id="rId13"/>
    <p:sldId id="261" r:id="rId14"/>
    <p:sldId id="394" r:id="rId15"/>
    <p:sldId id="262" r:id="rId16"/>
    <p:sldId id="560" r:id="rId17"/>
    <p:sldId id="263" r:id="rId18"/>
    <p:sldId id="265" r:id="rId19"/>
    <p:sldId id="326" r:id="rId20"/>
    <p:sldId id="540" r:id="rId21"/>
    <p:sldId id="419" r:id="rId22"/>
    <p:sldId id="566" r:id="rId23"/>
    <p:sldId id="429" r:id="rId24"/>
    <p:sldId id="389" r:id="rId25"/>
    <p:sldId id="356" r:id="rId26"/>
    <p:sldId id="567" r:id="rId27"/>
    <p:sldId id="568" r:id="rId28"/>
    <p:sldId id="267" r:id="rId29"/>
    <p:sldId id="423" r:id="rId30"/>
    <p:sldId id="572" r:id="rId31"/>
    <p:sldId id="490" r:id="rId32"/>
    <p:sldId id="475" r:id="rId33"/>
    <p:sldId id="561" r:id="rId34"/>
    <p:sldId id="302" r:id="rId35"/>
    <p:sldId id="533" r:id="rId36"/>
    <p:sldId id="396" r:id="rId37"/>
    <p:sldId id="327" r:id="rId38"/>
    <p:sldId id="328" r:id="rId39"/>
    <p:sldId id="358" r:id="rId40"/>
    <p:sldId id="330" r:id="rId41"/>
    <p:sldId id="331" r:id="rId42"/>
    <p:sldId id="570" r:id="rId43"/>
    <p:sldId id="454" r:id="rId44"/>
    <p:sldId id="455" r:id="rId45"/>
    <p:sldId id="495" r:id="rId46"/>
    <p:sldId id="332" r:id="rId47"/>
    <p:sldId id="456" r:id="rId48"/>
    <p:sldId id="333" r:id="rId49"/>
    <p:sldId id="363" r:id="rId50"/>
    <p:sldId id="399" r:id="rId51"/>
    <p:sldId id="393" r:id="rId52"/>
    <p:sldId id="405" r:id="rId53"/>
    <p:sldId id="314" r:id="rId54"/>
    <p:sldId id="562" r:id="rId55"/>
    <p:sldId id="443" r:id="rId56"/>
    <p:sldId id="521" r:id="rId57"/>
    <p:sldId id="522" r:id="rId58"/>
    <p:sldId id="530" r:id="rId59"/>
    <p:sldId id="518" r:id="rId60"/>
    <p:sldId id="520" r:id="rId61"/>
    <p:sldId id="485" r:id="rId62"/>
    <p:sldId id="448" r:id="rId63"/>
    <p:sldId id="563" r:id="rId64"/>
    <p:sldId id="364" r:id="rId65"/>
    <p:sldId id="280" r:id="rId66"/>
    <p:sldId id="537" r:id="rId67"/>
    <p:sldId id="366" r:id="rId68"/>
    <p:sldId id="281" r:id="rId69"/>
    <p:sldId id="476" r:id="rId70"/>
    <p:sldId id="303" r:id="rId71"/>
    <p:sldId id="543" r:id="rId72"/>
    <p:sldId id="486" r:id="rId73"/>
    <p:sldId id="338" r:id="rId74"/>
    <p:sldId id="487" r:id="rId75"/>
    <p:sldId id="488" r:id="rId76"/>
    <p:sldId id="545" r:id="rId77"/>
    <p:sldId id="316" r:id="rId78"/>
    <p:sldId id="317" r:id="rId79"/>
    <p:sldId id="564" r:id="rId80"/>
    <p:sldId id="571" r:id="rId81"/>
    <p:sldId id="489" r:id="rId82"/>
    <p:sldId id="497" r:id="rId83"/>
    <p:sldId id="492" r:id="rId84"/>
    <p:sldId id="493" r:id="rId85"/>
    <p:sldId id="477" r:id="rId86"/>
    <p:sldId id="478" r:id="rId87"/>
    <p:sldId id="479" r:id="rId88"/>
    <p:sldId id="480" r:id="rId89"/>
    <p:sldId id="345" r:id="rId90"/>
    <p:sldId id="491" r:id="rId91"/>
    <p:sldId id="502" r:id="rId92"/>
    <p:sldId id="498" r:id="rId93"/>
    <p:sldId id="499" r:id="rId94"/>
    <p:sldId id="500" r:id="rId95"/>
    <p:sldId id="501" r:id="rId96"/>
  </p:sldIdLst>
  <p:sldSz cx="12192000" cy="6858000"/>
  <p:notesSz cx="7315200" cy="9601200"/>
  <p:embeddedFontLst>
    <p:embeddedFont>
      <p:font typeface="Arial Narrow" panose="020B0606020202030204" pitchFamily="34" charset="0"/>
      <p:regular r:id="rId99"/>
      <p:bold r:id="rId100"/>
      <p:italic r:id="rId101"/>
      <p:boldItalic r:id="rId102"/>
    </p:embeddedFont>
    <p:embeddedFont>
      <p:font typeface="Cambria" panose="02040503050406030204" pitchFamily="18" charset="0"/>
      <p:regular r:id="rId103"/>
      <p:bold r:id="rId104"/>
      <p:italic r:id="rId105"/>
      <p:boldItalic r:id="rId106"/>
    </p:embeddedFont>
    <p:embeddedFont>
      <p:font typeface="Cambria Math" panose="02040503050406030204" pitchFamily="18" charset="0"/>
      <p:regular r:id="rId107"/>
    </p:embeddedFont>
    <p:embeddedFont>
      <p:font typeface="Franklin Gothic Medium Cond" panose="020B0606030402020204" pitchFamily="34" charset="0"/>
      <p:regular r:id="rId108"/>
    </p:embeddedFont>
    <p:embeddedFont>
      <p:font typeface="Ink Free" panose="03080402000500000000" pitchFamily="66" charset="0"/>
      <p:regular r:id="rId109"/>
    </p:embeddedFont>
  </p:embeddedFontLst>
  <p:defaultTextStyle>
    <a:defPPr>
      <a:defRPr lang="en-US"/>
    </a:defPPr>
    <a:lvl1pPr algn="l" rtl="0" fontAlgn="base">
      <a:spcBef>
        <a:spcPct val="0"/>
      </a:spcBef>
      <a:spcAft>
        <a:spcPct val="0"/>
      </a:spcAft>
      <a:defRPr sz="2400" kern="1200">
        <a:solidFill>
          <a:schemeClr val="tx1"/>
        </a:solidFill>
        <a:latin typeface="Arial Narrow" pitchFamily="34" charset="0"/>
        <a:ea typeface="+mn-ea"/>
        <a:cs typeface="+mn-cs"/>
      </a:defRPr>
    </a:lvl1pPr>
    <a:lvl2pPr marL="457200" algn="l" rtl="0" fontAlgn="base">
      <a:spcBef>
        <a:spcPct val="0"/>
      </a:spcBef>
      <a:spcAft>
        <a:spcPct val="0"/>
      </a:spcAft>
      <a:defRPr sz="2400" kern="1200">
        <a:solidFill>
          <a:schemeClr val="tx1"/>
        </a:solidFill>
        <a:latin typeface="Arial Narrow" pitchFamily="34" charset="0"/>
        <a:ea typeface="+mn-ea"/>
        <a:cs typeface="+mn-cs"/>
      </a:defRPr>
    </a:lvl2pPr>
    <a:lvl3pPr marL="914400" algn="l" rtl="0" fontAlgn="base">
      <a:spcBef>
        <a:spcPct val="0"/>
      </a:spcBef>
      <a:spcAft>
        <a:spcPct val="0"/>
      </a:spcAft>
      <a:defRPr sz="2400" kern="1200">
        <a:solidFill>
          <a:schemeClr val="tx1"/>
        </a:solidFill>
        <a:latin typeface="Arial Narrow" pitchFamily="34" charset="0"/>
        <a:ea typeface="+mn-ea"/>
        <a:cs typeface="+mn-cs"/>
      </a:defRPr>
    </a:lvl3pPr>
    <a:lvl4pPr marL="1371600" algn="l" rtl="0" fontAlgn="base">
      <a:spcBef>
        <a:spcPct val="0"/>
      </a:spcBef>
      <a:spcAft>
        <a:spcPct val="0"/>
      </a:spcAft>
      <a:defRPr sz="2400" kern="1200">
        <a:solidFill>
          <a:schemeClr val="tx1"/>
        </a:solidFill>
        <a:latin typeface="Arial Narrow" pitchFamily="34" charset="0"/>
        <a:ea typeface="+mn-ea"/>
        <a:cs typeface="+mn-cs"/>
      </a:defRPr>
    </a:lvl4pPr>
    <a:lvl5pPr marL="1828800" algn="l"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3" userDrawn="1">
          <p15:clr>
            <a:srgbClr val="A4A3A4"/>
          </p15:clr>
        </p15:guide>
        <p15:guide id="2" pos="230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8000"/>
    <a:srgbClr val="00CC66"/>
    <a:srgbClr val="FF00FF"/>
    <a:srgbClr val="FFFFFF"/>
    <a:srgbClr val="FF66FF"/>
    <a:srgbClr val="9148C8"/>
    <a:srgbClr val="000064"/>
    <a:srgbClr val="CCFFCC"/>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0" autoAdjust="0"/>
    <p:restoredTop sz="85344" autoAdjust="0"/>
  </p:normalViewPr>
  <p:slideViewPr>
    <p:cSldViewPr snapToGrid="0">
      <p:cViewPr varScale="1">
        <p:scale>
          <a:sx n="84" d="100"/>
          <a:sy n="84" d="100"/>
        </p:scale>
        <p:origin x="96" y="182"/>
      </p:cViewPr>
      <p:guideLst>
        <p:guide orient="horz" pos="2160"/>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00" d="100"/>
        <a:sy n="100" d="100"/>
      </p:scale>
      <p:origin x="0" y="0"/>
    </p:cViewPr>
  </p:notesTextViewPr>
  <p:sorterViewPr>
    <p:cViewPr>
      <p:scale>
        <a:sx n="109" d="100"/>
        <a:sy n="109" d="100"/>
      </p:scale>
      <p:origin x="0" y="0"/>
    </p:cViewPr>
  </p:sorterViewPr>
  <p:notesViewPr>
    <p:cSldViewPr snapToGrid="0">
      <p:cViewPr varScale="1">
        <p:scale>
          <a:sx n="89" d="100"/>
          <a:sy n="89" d="100"/>
        </p:scale>
        <p:origin x="3427" y="82"/>
      </p:cViewPr>
      <p:guideLst>
        <p:guide orient="horz" pos="3023"/>
        <p:guide pos="230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font" Target="fonts/font9.fntdata"/><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font" Target="fonts/font4.fnt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tableStyles" Target="tableStyle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font" Target="fonts/font5.fntdata"/><Relationship Id="rId108" Type="http://schemas.openxmlformats.org/officeDocument/2006/relationships/font" Target="fonts/font10.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font" Target="fonts/font1.fntdata"/><Relationship Id="rId10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11.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104" Type="http://schemas.openxmlformats.org/officeDocument/2006/relationships/font" Target="fonts/font6.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font" Target="fonts/font2.fntdata"/><Relationship Id="rId105"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61.xml"/><Relationship Id="rId3" Type="http://schemas.openxmlformats.org/officeDocument/2006/relationships/slide" Target="slides/slide19.xml"/><Relationship Id="rId7" Type="http://schemas.openxmlformats.org/officeDocument/2006/relationships/slide" Target="slides/slide58.xml"/><Relationship Id="rId12" Type="http://schemas.openxmlformats.org/officeDocument/2006/relationships/slide" Target="slides/slide79.xml"/><Relationship Id="rId2" Type="http://schemas.openxmlformats.org/officeDocument/2006/relationships/slide" Target="slides/slide16.xml"/><Relationship Id="rId1" Type="http://schemas.openxmlformats.org/officeDocument/2006/relationships/slide" Target="slides/slide4.xml"/><Relationship Id="rId6" Type="http://schemas.openxmlformats.org/officeDocument/2006/relationships/slide" Target="slides/slide54.xml"/><Relationship Id="rId11" Type="http://schemas.openxmlformats.org/officeDocument/2006/relationships/slide" Target="slides/slide78.xml"/><Relationship Id="rId5" Type="http://schemas.openxmlformats.org/officeDocument/2006/relationships/slide" Target="slides/slide33.xml"/><Relationship Id="rId10" Type="http://schemas.openxmlformats.org/officeDocument/2006/relationships/slide" Target="slides/slide77.xml"/><Relationship Id="rId4" Type="http://schemas.openxmlformats.org/officeDocument/2006/relationships/slide" Target="slides/slide22.xml"/><Relationship Id="rId9" Type="http://schemas.openxmlformats.org/officeDocument/2006/relationships/slide" Target="slides/slide6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2"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defTabSz="963331" eaLnBrk="0" hangingPunct="0">
              <a:defRPr sz="1300">
                <a:latin typeface="Times New Roman" pitchFamily="18" charset="0"/>
              </a:defRPr>
            </a:lvl1pPr>
          </a:lstStyle>
          <a:p>
            <a:pPr>
              <a:defRPr/>
            </a:pPr>
            <a:r>
              <a:rPr lang="en-US"/>
              <a:t>L1.1 - Basic Probability and Statistics</a:t>
            </a:r>
          </a:p>
        </p:txBody>
      </p:sp>
      <p:sp>
        <p:nvSpPr>
          <p:cNvPr id="14339" name="Rectangle 3"/>
          <p:cNvSpPr>
            <a:spLocks noGrp="1" noChangeArrowheads="1"/>
          </p:cNvSpPr>
          <p:nvPr>
            <p:ph type="dt" sz="quarter" idx="1"/>
          </p:nvPr>
        </p:nvSpPr>
        <p:spPr bwMode="auto">
          <a:xfrm>
            <a:off x="4146550"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algn="r" defTabSz="963331" eaLnBrk="0" hangingPunct="0">
              <a:defRPr sz="1300">
                <a:latin typeface="Times New Roman" pitchFamily="18" charset="0"/>
              </a:defRPr>
            </a:lvl1pPr>
          </a:lstStyle>
          <a:p>
            <a:pPr>
              <a:defRPr/>
            </a:pPr>
            <a:r>
              <a:rPr lang="en-US" dirty="0"/>
              <a:t>Lecture 1.1  Basic Probability and Statistics</a:t>
            </a:r>
          </a:p>
        </p:txBody>
      </p:sp>
      <p:sp>
        <p:nvSpPr>
          <p:cNvPr id="14340" name="Rectangle 4"/>
          <p:cNvSpPr>
            <a:spLocks noGrp="1" noChangeArrowheads="1"/>
          </p:cNvSpPr>
          <p:nvPr>
            <p:ph type="ftr" sz="quarter" idx="2"/>
          </p:nvPr>
        </p:nvSpPr>
        <p:spPr bwMode="auto">
          <a:xfrm>
            <a:off x="2"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defTabSz="963331" eaLnBrk="0" hangingPunct="0">
              <a:defRPr sz="1300">
                <a:latin typeface="Times New Roman" pitchFamily="18" charset="0"/>
              </a:defRPr>
            </a:lvl1pPr>
          </a:lstStyle>
          <a:p>
            <a:pPr>
              <a:defRPr/>
            </a:pPr>
            <a:r>
              <a:rPr lang="en-US"/>
              <a:t>L1.1 - Basic Probability and Statistics</a:t>
            </a:r>
            <a:endParaRPr lang="en-US" dirty="0"/>
          </a:p>
        </p:txBody>
      </p:sp>
      <p:sp>
        <p:nvSpPr>
          <p:cNvPr id="14341" name="Rectangle 5"/>
          <p:cNvSpPr>
            <a:spLocks noGrp="1" noChangeArrowheads="1"/>
          </p:cNvSpPr>
          <p:nvPr>
            <p:ph type="sldNum" sz="quarter" idx="3"/>
          </p:nvPr>
        </p:nvSpPr>
        <p:spPr bwMode="auto">
          <a:xfrm>
            <a:off x="4146550"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algn="r" defTabSz="963331" eaLnBrk="0" hangingPunct="0">
              <a:defRPr sz="1300">
                <a:latin typeface="Times New Roman" pitchFamily="18" charset="0"/>
              </a:defRPr>
            </a:lvl1pPr>
          </a:lstStyle>
          <a:p>
            <a:pPr>
              <a:defRPr/>
            </a:pPr>
            <a:fld id="{68642990-FE8A-41E2-8C65-D269B6B996AD}" type="slidenum">
              <a:rPr lang="en-US"/>
              <a:pPr>
                <a:defRPr/>
              </a:pPr>
              <a:t>‹#›</a:t>
            </a:fld>
            <a:endParaRPr lang="en-US"/>
          </a:p>
        </p:txBody>
      </p:sp>
    </p:spTree>
    <p:extLst>
      <p:ext uri="{BB962C8B-B14F-4D97-AF65-F5344CB8AC3E}">
        <p14:creationId xmlns:p14="http://schemas.microsoft.com/office/powerpoint/2010/main" val="3490564583"/>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3" name="Rectangle 9"/>
          <p:cNvSpPr>
            <a:spLocks noGrp="1" noRot="1" noChangeAspect="1" noChangeArrowheads="1"/>
          </p:cNvSpPr>
          <p:nvPr>
            <p:ph type="sldImg" idx="2"/>
          </p:nvPr>
        </p:nvSpPr>
        <p:spPr bwMode="auto">
          <a:xfrm>
            <a:off x="458788" y="719138"/>
            <a:ext cx="6400800" cy="3602037"/>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74726" y="4560890"/>
            <a:ext cx="5365750" cy="432117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9" name="Rectangle 11"/>
          <p:cNvSpPr>
            <a:spLocks noGrp="1" noChangeArrowheads="1"/>
          </p:cNvSpPr>
          <p:nvPr>
            <p:ph type="dt" idx="1"/>
          </p:nvPr>
        </p:nvSpPr>
        <p:spPr bwMode="auto">
          <a:xfrm>
            <a:off x="4146550"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algn="r" defTabSz="963331" eaLnBrk="0" hangingPunct="0">
              <a:defRPr sz="1300">
                <a:latin typeface="Times New Roman" pitchFamily="18" charset="0"/>
              </a:defRPr>
            </a:lvl1pPr>
          </a:lstStyle>
          <a:p>
            <a:pPr>
              <a:defRPr/>
            </a:pPr>
            <a:r>
              <a:rPr lang="en-US" dirty="0"/>
              <a:t>Lecture 1.1  Basic Probability and Statistics</a:t>
            </a:r>
          </a:p>
          <a:p>
            <a:pPr>
              <a:defRPr/>
            </a:pPr>
            <a:endParaRPr lang="en-US" dirty="0"/>
          </a:p>
        </p:txBody>
      </p:sp>
      <p:sp>
        <p:nvSpPr>
          <p:cNvPr id="2060" name="Rectangle 12"/>
          <p:cNvSpPr>
            <a:spLocks noGrp="1" noChangeArrowheads="1"/>
          </p:cNvSpPr>
          <p:nvPr>
            <p:ph type="ftr" sz="quarter" idx="4"/>
          </p:nvPr>
        </p:nvSpPr>
        <p:spPr bwMode="auto">
          <a:xfrm>
            <a:off x="2"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defTabSz="963331" eaLnBrk="0" hangingPunct="0">
              <a:defRPr sz="1300">
                <a:latin typeface="Times New Roman" pitchFamily="18" charset="0"/>
              </a:defRPr>
            </a:lvl1pPr>
          </a:lstStyle>
          <a:p>
            <a:pPr>
              <a:defRPr/>
            </a:pPr>
            <a:r>
              <a:rPr lang="en-US"/>
              <a:t>L1.1 - Basic Probability and Statistics</a:t>
            </a:r>
            <a:endParaRPr lang="en-US" dirty="0"/>
          </a:p>
        </p:txBody>
      </p:sp>
      <p:sp>
        <p:nvSpPr>
          <p:cNvPr id="2061" name="Rectangle 13"/>
          <p:cNvSpPr>
            <a:spLocks noGrp="1" noChangeArrowheads="1"/>
          </p:cNvSpPr>
          <p:nvPr>
            <p:ph type="sldNum" sz="quarter" idx="5"/>
          </p:nvPr>
        </p:nvSpPr>
        <p:spPr bwMode="auto">
          <a:xfrm>
            <a:off x="4146550"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algn="r" defTabSz="963331" eaLnBrk="0" hangingPunct="0">
              <a:defRPr sz="1300">
                <a:latin typeface="Times New Roman" pitchFamily="18" charset="0"/>
              </a:defRPr>
            </a:lvl1pPr>
          </a:lstStyle>
          <a:p>
            <a:pPr>
              <a:defRPr/>
            </a:pPr>
            <a:fld id="{D919D05D-E9D0-4D37-938D-3E285A1D6643}" type="slidenum">
              <a:rPr lang="en-US"/>
              <a:pPr>
                <a:defRPr/>
              </a:pPr>
              <a:t>‹#›</a:t>
            </a:fld>
            <a:endParaRPr lang="en-US"/>
          </a:p>
        </p:txBody>
      </p:sp>
      <p:sp>
        <p:nvSpPr>
          <p:cNvPr id="2" name="Header Placeholder 1">
            <a:extLst>
              <a:ext uri="{FF2B5EF4-FFF2-40B4-BE49-F238E27FC236}">
                <a16:creationId xmlns:a16="http://schemas.microsoft.com/office/drawing/2014/main" id="{26308CB1-CF60-423E-B3F9-B5C36707228F}"/>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atin typeface="Times New Roman" panose="02020603050405020304" pitchFamily="18" charset="0"/>
                <a:cs typeface="Times New Roman" panose="02020603050405020304" pitchFamily="18" charset="0"/>
              </a:defRPr>
            </a:lvl1pPr>
          </a:lstStyle>
          <a:p>
            <a:endParaRPr lang="en-US" dirty="0"/>
          </a:p>
        </p:txBody>
      </p:sp>
    </p:spTree>
    <p:extLst>
      <p:ext uri="{BB962C8B-B14F-4D97-AF65-F5344CB8AC3E}">
        <p14:creationId xmlns:p14="http://schemas.microsoft.com/office/powerpoint/2010/main" val="3009340602"/>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3"/>
          <p:cNvSpPr>
            <a:spLocks noGrp="1" noChangeArrowheads="1"/>
          </p:cNvSpPr>
          <p:nvPr>
            <p:ph type="sldNum" sz="quarter" idx="5"/>
          </p:nvPr>
        </p:nvSpPr>
        <p:spPr>
          <a:noFill/>
        </p:spPr>
        <p:txBody>
          <a:bodyPr/>
          <a:lstStyle/>
          <a:p>
            <a:fld id="{57648AC4-B7CA-4138-9AE1-2241173C4F59}" type="slidenum">
              <a:rPr lang="en-US" smtClean="0"/>
              <a:pPr/>
              <a:t>1</a:t>
            </a:fld>
            <a:endParaRPr lang="en-US"/>
          </a:p>
        </p:txBody>
      </p:sp>
      <p:sp>
        <p:nvSpPr>
          <p:cNvPr id="93187" name="Rectangle 2"/>
          <p:cNvSpPr>
            <a:spLocks noGrp="1" noRot="1" noChangeAspect="1" noChangeArrowheads="1" noTextEdit="1"/>
          </p:cNvSpPr>
          <p:nvPr>
            <p:ph type="sldImg"/>
          </p:nvPr>
        </p:nvSpPr>
        <p:spPr>
          <a:xfrm>
            <a:off x="458788" y="719138"/>
            <a:ext cx="6400800" cy="3602037"/>
          </a:xfrm>
          <a:ln/>
        </p:spPr>
      </p:sp>
      <p:sp>
        <p:nvSpPr>
          <p:cNvPr id="93188" name="Rectangle 3"/>
          <p:cNvSpPr>
            <a:spLocks noGrp="1" noChangeArrowheads="1"/>
          </p:cNvSpPr>
          <p:nvPr>
            <p:ph type="body" idx="1"/>
          </p:nvPr>
        </p:nvSpPr>
        <p:spPr>
          <a:noFill/>
          <a:ln/>
        </p:spPr>
        <p:txBody>
          <a:bodyPr/>
          <a:lstStyle/>
          <a:p>
            <a:endParaRPr lang="en-US" dirty="0"/>
          </a:p>
        </p:txBody>
      </p:sp>
      <p:sp>
        <p:nvSpPr>
          <p:cNvPr id="2" name="Footer Placeholder 1">
            <a:extLst>
              <a:ext uri="{FF2B5EF4-FFF2-40B4-BE49-F238E27FC236}">
                <a16:creationId xmlns:a16="http://schemas.microsoft.com/office/drawing/2014/main" id="{3A006000-CE49-4B0D-B350-20D70717AC3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B4810E39-E81E-40F4-98C5-1CA783030AE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962218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3"/>
          <p:cNvSpPr>
            <a:spLocks noGrp="1" noChangeArrowheads="1"/>
          </p:cNvSpPr>
          <p:nvPr>
            <p:ph type="sldNum" sz="quarter" idx="5"/>
          </p:nvPr>
        </p:nvSpPr>
        <p:spPr>
          <a:noFill/>
        </p:spPr>
        <p:txBody>
          <a:bodyPr/>
          <a:lstStyle/>
          <a:p>
            <a:fld id="{FECD57D1-FDF2-4625-88F9-E573E5E03C83}" type="slidenum">
              <a:rPr lang="en-US" smtClean="0"/>
              <a:pPr/>
              <a:t>10</a:t>
            </a:fld>
            <a:endParaRPr lang="en-US"/>
          </a:p>
        </p:txBody>
      </p:sp>
      <p:sp>
        <p:nvSpPr>
          <p:cNvPr id="97283" name="Rectangle 2"/>
          <p:cNvSpPr>
            <a:spLocks noGrp="1" noRot="1" noChangeAspect="1" noChangeArrowheads="1" noTextEdit="1"/>
          </p:cNvSpPr>
          <p:nvPr>
            <p:ph type="sldImg"/>
          </p:nvPr>
        </p:nvSpPr>
        <p:spPr>
          <a:xfrm>
            <a:off x="458788" y="719138"/>
            <a:ext cx="6400800" cy="3602037"/>
          </a:xfrm>
          <a:ln/>
        </p:spPr>
      </p:sp>
      <p:sp>
        <p:nvSpPr>
          <p:cNvPr id="97284"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9ACD48E7-7648-457E-B536-87B706F0587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AE2FA77-367C-4351-AAFB-F09E5BB6D53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04779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When dealing with</a:t>
            </a:r>
            <a:r>
              <a:rPr lang="en-US" baseline="0" dirty="0"/>
              <a:t> hydrologic phenomena such as flood events, natural variability tends to be things that vary from flood event to flood event.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11</a:t>
            </a:fld>
            <a:endParaRPr lang="en-US"/>
          </a:p>
        </p:txBody>
      </p:sp>
      <p:sp>
        <p:nvSpPr>
          <p:cNvPr id="5" name="Footer Placeholder 4">
            <a:extLst>
              <a:ext uri="{FF2B5EF4-FFF2-40B4-BE49-F238E27FC236}">
                <a16:creationId xmlns:a16="http://schemas.microsoft.com/office/drawing/2014/main" id="{C8ED945D-3E8E-4BB0-9803-52F5C40AD4F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86DE1DFB-B8AB-49E1-8446-2BE17C5BDAB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11825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When dealing with</a:t>
            </a:r>
            <a:r>
              <a:rPr lang="en-US" baseline="0" dirty="0"/>
              <a:t> hydrologic phenomena such as flood events, knowledge uncertainties tend to be things that are true across all flood events, but just aren’t known or able to be estimated well.</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12</a:t>
            </a:fld>
            <a:endParaRPr lang="en-US"/>
          </a:p>
        </p:txBody>
      </p:sp>
      <p:sp>
        <p:nvSpPr>
          <p:cNvPr id="5" name="Footer Placeholder 4">
            <a:extLst>
              <a:ext uri="{FF2B5EF4-FFF2-40B4-BE49-F238E27FC236}">
                <a16:creationId xmlns:a16="http://schemas.microsoft.com/office/drawing/2014/main" id="{5C08E1DD-31B1-48F3-8BBE-F7C093032D0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D4778A7-CE2C-4252-80CA-1D8EA197106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17074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3"/>
          <p:cNvSpPr>
            <a:spLocks noGrp="1" noChangeArrowheads="1"/>
          </p:cNvSpPr>
          <p:nvPr>
            <p:ph type="sldNum" sz="quarter" idx="5"/>
          </p:nvPr>
        </p:nvSpPr>
        <p:spPr>
          <a:noFill/>
        </p:spPr>
        <p:txBody>
          <a:bodyPr/>
          <a:lstStyle/>
          <a:p>
            <a:fld id="{8798E459-4B05-4313-820C-18EEF92B4F41}" type="slidenum">
              <a:rPr lang="en-US" smtClean="0"/>
              <a:pPr/>
              <a:t>13</a:t>
            </a:fld>
            <a:endParaRPr lang="en-US"/>
          </a:p>
        </p:txBody>
      </p:sp>
      <p:sp>
        <p:nvSpPr>
          <p:cNvPr id="98307" name="Rectangle 2"/>
          <p:cNvSpPr>
            <a:spLocks noGrp="1" noRot="1" noChangeAspect="1" noChangeArrowheads="1" noTextEdit="1"/>
          </p:cNvSpPr>
          <p:nvPr>
            <p:ph type="sldImg"/>
          </p:nvPr>
        </p:nvSpPr>
        <p:spPr>
          <a:xfrm>
            <a:off x="458788" y="719138"/>
            <a:ext cx="6400800" cy="3602037"/>
          </a:xfrm>
          <a:ln/>
        </p:spPr>
      </p:sp>
      <p:sp>
        <p:nvSpPr>
          <p:cNvPr id="98308" name="Rectangle 3"/>
          <p:cNvSpPr>
            <a:spLocks noGrp="1" noChangeArrowheads="1"/>
          </p:cNvSpPr>
          <p:nvPr>
            <p:ph type="body" idx="1"/>
          </p:nvPr>
        </p:nvSpPr>
        <p:spPr>
          <a:noFill/>
          <a:ln/>
        </p:spPr>
        <p:txBody>
          <a:bodyPr/>
          <a:lstStyle/>
          <a:p>
            <a:r>
              <a:rPr lang="en-US" dirty="0"/>
              <a:t>As an example, for flood frequency the population is any flood that could occur in the watershed, and how likely each magnitude is.</a:t>
            </a:r>
            <a:r>
              <a:rPr lang="en-US" baseline="0" dirty="0"/>
              <a:t>  The sample is what’s been observed.</a:t>
            </a:r>
            <a:endParaRPr lang="en-US" dirty="0"/>
          </a:p>
        </p:txBody>
      </p:sp>
      <p:sp>
        <p:nvSpPr>
          <p:cNvPr id="2" name="Footer Placeholder 1">
            <a:extLst>
              <a:ext uri="{FF2B5EF4-FFF2-40B4-BE49-F238E27FC236}">
                <a16:creationId xmlns:a16="http://schemas.microsoft.com/office/drawing/2014/main" id="{036A2C0F-BE69-4413-8F1E-0EDE76BB44E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EDFA4E8-4F5A-4F36-8304-EB16679E30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71167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14</a:t>
            </a:fld>
            <a:endParaRPr lang="en-US"/>
          </a:p>
        </p:txBody>
      </p:sp>
      <p:sp>
        <p:nvSpPr>
          <p:cNvPr id="5" name="Footer Placeholder 4">
            <a:extLst>
              <a:ext uri="{FF2B5EF4-FFF2-40B4-BE49-F238E27FC236}">
                <a16:creationId xmlns:a16="http://schemas.microsoft.com/office/drawing/2014/main" id="{051EF2F7-1334-42E7-AFCC-51CD79A6E219}"/>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0A7BCED-DB85-46AD-8110-01CB433A77A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498596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3"/>
          <p:cNvSpPr>
            <a:spLocks noGrp="1" noChangeArrowheads="1"/>
          </p:cNvSpPr>
          <p:nvPr>
            <p:ph type="sldNum" sz="quarter" idx="5"/>
          </p:nvPr>
        </p:nvSpPr>
        <p:spPr>
          <a:noFill/>
        </p:spPr>
        <p:txBody>
          <a:bodyPr/>
          <a:lstStyle/>
          <a:p>
            <a:fld id="{78EA9742-12BA-47B8-AE65-3C04B306B117}" type="slidenum">
              <a:rPr lang="en-US" smtClean="0"/>
              <a:pPr/>
              <a:t>15</a:t>
            </a:fld>
            <a:endParaRPr lang="en-US"/>
          </a:p>
        </p:txBody>
      </p:sp>
      <p:sp>
        <p:nvSpPr>
          <p:cNvPr id="99331" name="Rectangle 2"/>
          <p:cNvSpPr>
            <a:spLocks noGrp="1" noRot="1" noChangeAspect="1" noChangeArrowheads="1" noTextEdit="1"/>
          </p:cNvSpPr>
          <p:nvPr>
            <p:ph type="sldImg"/>
          </p:nvPr>
        </p:nvSpPr>
        <p:spPr>
          <a:xfrm>
            <a:off x="458788" y="719138"/>
            <a:ext cx="6400800" cy="3602037"/>
          </a:xfrm>
          <a:ln/>
        </p:spPr>
      </p:sp>
      <p:sp>
        <p:nvSpPr>
          <p:cNvPr id="99332"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D5168B0B-8AF3-44DF-8ABA-9913354D738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3497FA3-ADA4-4533-864C-9C119E8E22DC}"/>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136612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16</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334278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3"/>
          <p:cNvSpPr>
            <a:spLocks noGrp="1" noChangeArrowheads="1"/>
          </p:cNvSpPr>
          <p:nvPr>
            <p:ph type="sldNum" sz="quarter" idx="5"/>
          </p:nvPr>
        </p:nvSpPr>
        <p:spPr>
          <a:noFill/>
        </p:spPr>
        <p:txBody>
          <a:bodyPr/>
          <a:lstStyle/>
          <a:p>
            <a:fld id="{DDE17B81-0C1D-4D5F-819D-6E56821A32D2}" type="slidenum">
              <a:rPr lang="en-US" smtClean="0"/>
              <a:pPr/>
              <a:t>17</a:t>
            </a:fld>
            <a:endParaRPr lang="en-US"/>
          </a:p>
        </p:txBody>
      </p:sp>
      <p:sp>
        <p:nvSpPr>
          <p:cNvPr id="100355" name="Rectangle 2"/>
          <p:cNvSpPr>
            <a:spLocks noGrp="1" noRot="1" noChangeAspect="1" noChangeArrowheads="1" noTextEdit="1"/>
          </p:cNvSpPr>
          <p:nvPr>
            <p:ph type="sldImg"/>
          </p:nvPr>
        </p:nvSpPr>
        <p:spPr>
          <a:xfrm>
            <a:off x="458788" y="719138"/>
            <a:ext cx="6400800" cy="3602037"/>
          </a:xfrm>
          <a:ln/>
        </p:spPr>
      </p:sp>
      <p:sp>
        <p:nvSpPr>
          <p:cNvPr id="100356" name="Rectangle 3"/>
          <p:cNvSpPr>
            <a:spLocks noGrp="1" noChangeArrowheads="1"/>
          </p:cNvSpPr>
          <p:nvPr>
            <p:ph type="body" idx="1"/>
          </p:nvPr>
        </p:nvSpPr>
        <p:spPr>
          <a:noFill/>
          <a:ln/>
        </p:spPr>
        <p:txBody>
          <a:bodyPr/>
          <a:lstStyle/>
          <a:p>
            <a:r>
              <a:rPr lang="en-US" dirty="0"/>
              <a:t>This is the estimate of</a:t>
            </a:r>
            <a:r>
              <a:rPr lang="en-US" baseline="0" dirty="0"/>
              <a:t> probability that results from recognizing the simple system of a 6-sided die suggests that each side is equally likely.  Therefore, the total probability of all outcomes of 1.0 divided by the 6 possible outcomes provides probability 1/6 for each outcome.  </a:t>
            </a:r>
          </a:p>
          <a:p>
            <a:endParaRPr lang="en-US" baseline="0" dirty="0"/>
          </a:p>
          <a:p>
            <a:r>
              <a:rPr lang="en-US" baseline="0" dirty="0"/>
              <a:t>The mean of the discrete distribution is the probability weighted sum of all possible outcomes, and is not necessarily a possible outcome.</a:t>
            </a:r>
            <a:endParaRPr lang="en-US" dirty="0"/>
          </a:p>
        </p:txBody>
      </p:sp>
      <p:sp>
        <p:nvSpPr>
          <p:cNvPr id="2" name="Footer Placeholder 1">
            <a:extLst>
              <a:ext uri="{FF2B5EF4-FFF2-40B4-BE49-F238E27FC236}">
                <a16:creationId xmlns:a16="http://schemas.microsoft.com/office/drawing/2014/main" id="{466FD172-CB06-4C81-B056-C2518D250DB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D3D556D-9667-4ABC-840F-928758249433}"/>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511800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13"/>
          <p:cNvSpPr>
            <a:spLocks noGrp="1" noChangeArrowheads="1"/>
          </p:cNvSpPr>
          <p:nvPr>
            <p:ph type="sldNum" sz="quarter" idx="5"/>
          </p:nvPr>
        </p:nvSpPr>
        <p:spPr>
          <a:noFill/>
        </p:spPr>
        <p:txBody>
          <a:bodyPr/>
          <a:lstStyle/>
          <a:p>
            <a:fld id="{1F7A6315-6056-465E-ABC2-D42850EAAE39}" type="slidenum">
              <a:rPr lang="en-US" smtClean="0"/>
              <a:pPr/>
              <a:t>18</a:t>
            </a:fld>
            <a:endParaRPr lang="en-US"/>
          </a:p>
        </p:txBody>
      </p:sp>
      <p:sp>
        <p:nvSpPr>
          <p:cNvPr id="101379" name="Rectangle 2"/>
          <p:cNvSpPr>
            <a:spLocks noGrp="1" noRot="1" noChangeAspect="1" noChangeArrowheads="1" noTextEdit="1"/>
          </p:cNvSpPr>
          <p:nvPr>
            <p:ph type="sldImg"/>
          </p:nvPr>
        </p:nvSpPr>
        <p:spPr>
          <a:xfrm>
            <a:off x="458788" y="719138"/>
            <a:ext cx="6400800" cy="3602037"/>
          </a:xfrm>
          <a:ln/>
        </p:spPr>
      </p:sp>
      <p:sp>
        <p:nvSpPr>
          <p:cNvPr id="101380" name="Rectangle 3"/>
          <p:cNvSpPr>
            <a:spLocks noGrp="1" noChangeArrowheads="1"/>
          </p:cNvSpPr>
          <p:nvPr>
            <p:ph type="body" idx="1"/>
          </p:nvPr>
        </p:nvSpPr>
        <p:spPr>
          <a:noFill/>
          <a:ln/>
        </p:spPr>
        <p:txBody>
          <a:bodyPr/>
          <a:lstStyle/>
          <a:p>
            <a:r>
              <a:rPr lang="en-US" dirty="0"/>
              <a:t>This is the same example of the 6-sided die, with probability estimated by</a:t>
            </a:r>
            <a:r>
              <a:rPr lang="en-US" baseline="0" dirty="0"/>
              <a:t> experimentation.  This method is only possible with systems that can be repeated replicated at will, to produce a sample.  The relative frequency of each possible outcome is used to estimate the probability of each outcome, with the resulting histogram becoming the estimate of the PMF.  The sample estimate of the mean is either the probability weighted sum computed with estimated probabilities, or simply the average of all outcomes.</a:t>
            </a:r>
            <a:endParaRPr lang="en-US" dirty="0"/>
          </a:p>
        </p:txBody>
      </p:sp>
      <p:sp>
        <p:nvSpPr>
          <p:cNvPr id="2" name="Footer Placeholder 1">
            <a:extLst>
              <a:ext uri="{FF2B5EF4-FFF2-40B4-BE49-F238E27FC236}">
                <a16:creationId xmlns:a16="http://schemas.microsoft.com/office/drawing/2014/main" id="{2ABBAEE1-B005-4844-B420-926AB029AEE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6873EC4-D0FE-41A8-8245-6C747FD8D5C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489985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Relative frequency is a very simple but very effective means</a:t>
            </a:r>
            <a:r>
              <a:rPr lang="en-US" baseline="0" dirty="0"/>
              <a:t> of estimating probability from a random sample.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19</a:t>
            </a:fld>
            <a:endParaRPr lang="en-US"/>
          </a:p>
        </p:txBody>
      </p:sp>
      <p:sp>
        <p:nvSpPr>
          <p:cNvPr id="5" name="Footer Placeholder 4">
            <a:extLst>
              <a:ext uri="{FF2B5EF4-FFF2-40B4-BE49-F238E27FC236}">
                <a16:creationId xmlns:a16="http://schemas.microsoft.com/office/drawing/2014/main" id="{A58BFA65-4CC6-49F6-BB93-C6B398F5345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62D7BFA-E317-4307-84E3-CF00FDCCCAE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19535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458788" y="719138"/>
            <a:ext cx="6400800" cy="3602037"/>
          </a:xfrm>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We all have different backgrounds and experience with probability ideas, so this review of the college course will hopefully bring us to a similar place.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lecture is kind of a </a:t>
            </a:r>
            <a:r>
              <a:rPr lang="en-US" u="sng" dirty="0"/>
              <a:t>slow walk</a:t>
            </a:r>
            <a:r>
              <a:rPr lang="en-US" u="none" dirty="0"/>
              <a:t> </a:t>
            </a:r>
            <a:r>
              <a:rPr lang="en-US" dirty="0"/>
              <a:t>through the basic topics, to give a chance to dwell on the ideas a bit.  Much or most of it will be summarized more briefly in later lectures.</a:t>
            </a:r>
          </a:p>
          <a:p>
            <a:endParaRPr lang="en-US" altLang="en-US" dirty="0"/>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9697BC8C-AB0C-491D-BFA3-432D663ACCE8}" type="slidenum">
              <a:rPr kumimoji="0" lang="en-US" altLang="en-US" sz="1300">
                <a:latin typeface="Calibri" panose="020F0502020204030204" pitchFamily="34" charset="0"/>
              </a:rPr>
              <a:pPr>
                <a:spcBef>
                  <a:spcPct val="0"/>
                </a:spcBef>
              </a:pPr>
              <a:t>2</a:t>
            </a:fld>
            <a:endParaRPr kumimoji="0" lang="en-US" altLang="en-US" sz="1300" dirty="0">
              <a:latin typeface="Calibri" panose="020F0502020204030204" pitchFamily="34" charset="0"/>
            </a:endParaRPr>
          </a:p>
        </p:txBody>
      </p:sp>
      <p:sp>
        <p:nvSpPr>
          <p:cNvPr id="2" name="Footer Placeholder 1">
            <a:extLst>
              <a:ext uri="{FF2B5EF4-FFF2-40B4-BE49-F238E27FC236}">
                <a16:creationId xmlns:a16="http://schemas.microsoft.com/office/drawing/2014/main" id="{1D3574BF-F331-4BFF-ADE9-E25D0103071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C3A80EB5-2355-4233-AFC4-6872526FBDD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75240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After repeatedly rolling a real 6-sided die</a:t>
            </a:r>
            <a:r>
              <a:rPr lang="en-US" baseline="0" dirty="0"/>
              <a:t> to estimate probability, we’ll be using Excel to simulate the rolling of a 6-sided die using pseudorandom numbers.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20</a:t>
            </a:fld>
            <a:endParaRPr lang="en-US"/>
          </a:p>
        </p:txBody>
      </p:sp>
      <p:sp>
        <p:nvSpPr>
          <p:cNvPr id="5" name="Footer Placeholder 4">
            <a:extLst>
              <a:ext uri="{FF2B5EF4-FFF2-40B4-BE49-F238E27FC236}">
                <a16:creationId xmlns:a16="http://schemas.microsoft.com/office/drawing/2014/main" id="{58674714-69E0-4FFD-89F8-AF92C56E14E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FAC2258C-FE2C-452A-935D-6D0428ACF32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77371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 are images from the Excel exercises.  A reason for repeating an experiment</a:t>
            </a:r>
            <a:r>
              <a:rPr lang="en-US" baseline="0" dirty="0"/>
              <a:t> in which we estimate probability from a limited sample, rather than just pooling all the samples for a better estimate, is to explore the uncertainty in an estimate from a limited sample.  </a:t>
            </a:r>
          </a:p>
          <a:p>
            <a:endParaRPr lang="en-US" baseline="0" dirty="0"/>
          </a:p>
          <a:p>
            <a:r>
              <a:rPr lang="en-US" baseline="0" dirty="0"/>
              <a:t>These figures show single-sample histograms on the left for increasing sample size, and 20 replicates of the experiment on the right.  From repeating the experiment, we see how much error is in our estimates from limited samples and can draw 90% confidence intervals.  The interval shows the range in which 90% of random sample estimates of probability will fall, but can also be drawn around a single estimate as an interval for the “population” probability.</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21</a:t>
            </a:fld>
            <a:endParaRPr lang="en-US"/>
          </a:p>
        </p:txBody>
      </p:sp>
      <p:sp>
        <p:nvSpPr>
          <p:cNvPr id="5" name="Footer Placeholder 4">
            <a:extLst>
              <a:ext uri="{FF2B5EF4-FFF2-40B4-BE49-F238E27FC236}">
                <a16:creationId xmlns:a16="http://schemas.microsoft.com/office/drawing/2014/main" id="{D80277F2-55D8-4676-81B5-9B31B4B421A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43F1BD9-3B87-4841-B9BE-4EFD73E7DE2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59731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3"/>
          <p:cNvSpPr>
            <a:spLocks noGrp="1" noChangeArrowheads="1"/>
          </p:cNvSpPr>
          <p:nvPr>
            <p:ph type="sldNum" sz="quarter" idx="5"/>
          </p:nvPr>
        </p:nvSpPr>
        <p:spPr>
          <a:noFill/>
        </p:spPr>
        <p:txBody>
          <a:bodyPr/>
          <a:lstStyle/>
          <a:p>
            <a:fld id="{DB5F5EF8-9A18-4454-9A89-6F2A5E3AB333}" type="slidenum">
              <a:rPr lang="en-US" smtClean="0"/>
              <a:pPr/>
              <a:t>22</a:t>
            </a:fld>
            <a:endParaRPr lang="en-US"/>
          </a:p>
        </p:txBody>
      </p:sp>
      <p:sp>
        <p:nvSpPr>
          <p:cNvPr id="102403" name="Rectangle 2"/>
          <p:cNvSpPr>
            <a:spLocks noGrp="1" noRot="1" noChangeAspect="1" noChangeArrowheads="1" noTextEdit="1"/>
          </p:cNvSpPr>
          <p:nvPr>
            <p:ph type="sldImg"/>
          </p:nvPr>
        </p:nvSpPr>
        <p:spPr>
          <a:xfrm>
            <a:off x="458788" y="719138"/>
            <a:ext cx="6400800" cy="3602037"/>
          </a:xfrm>
          <a:ln/>
        </p:spPr>
      </p:sp>
      <p:sp>
        <p:nvSpPr>
          <p:cNvPr id="102404" name="Rectangle 3"/>
          <p:cNvSpPr>
            <a:spLocks noGrp="1" noChangeArrowheads="1"/>
          </p:cNvSpPr>
          <p:nvPr>
            <p:ph type="body" idx="1"/>
          </p:nvPr>
        </p:nvSpPr>
        <p:spPr>
          <a:noFill/>
          <a:ln/>
        </p:spPr>
        <p:txBody>
          <a:bodyPr/>
          <a:lstStyle/>
          <a:p>
            <a:r>
              <a:rPr lang="en-US" dirty="0"/>
              <a:t>This is a similar system</a:t>
            </a:r>
            <a:r>
              <a:rPr lang="en-US" baseline="0" dirty="0"/>
              <a:t> using two dice, and computing the sum.  The system is simple enough to estimate probability from the basic understanding.  There are 36 possible rolls, as each value on die 1 can be paired with each value on die 2.  There are 11 possible sums, between 2 and 12.  The likelihood of each possible outcome is simply the number of ways to produce that outcome, divided by the 36 possible outcomes, with 7 the most likely as 6 out of 36.</a:t>
            </a:r>
            <a:endParaRPr lang="en-US" dirty="0"/>
          </a:p>
        </p:txBody>
      </p:sp>
      <p:sp>
        <p:nvSpPr>
          <p:cNvPr id="2" name="Footer Placeholder 1">
            <a:extLst>
              <a:ext uri="{FF2B5EF4-FFF2-40B4-BE49-F238E27FC236}">
                <a16:creationId xmlns:a16="http://schemas.microsoft.com/office/drawing/2014/main" id="{C761675A-B74B-498F-ABF6-30FBCED4DD3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127C9CF5-4BD3-4FA6-B1CE-7B54B389CC2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5709043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is the PMF of the sum</a:t>
            </a:r>
            <a:r>
              <a:rPr lang="en-US" baseline="0" dirty="0"/>
              <a:t> of two dice, estimated by understanding the simple system.  It can also be estimated by repeated random sampling, like the just-completed workshop, as shown in a spreadsheet.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23</a:t>
            </a:fld>
            <a:endParaRPr lang="en-US"/>
          </a:p>
        </p:txBody>
      </p:sp>
      <p:sp>
        <p:nvSpPr>
          <p:cNvPr id="5" name="Footer Placeholder 4">
            <a:extLst>
              <a:ext uri="{FF2B5EF4-FFF2-40B4-BE49-F238E27FC236}">
                <a16:creationId xmlns:a16="http://schemas.microsoft.com/office/drawing/2014/main" id="{BC62AB8C-41C7-4107-9E0B-99E723FE06E0}"/>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7EA60E4-C67F-43E3-A9A0-10D86FBF87D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229851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13"/>
          <p:cNvSpPr>
            <a:spLocks noGrp="1" noChangeArrowheads="1"/>
          </p:cNvSpPr>
          <p:nvPr>
            <p:ph type="sldNum" sz="quarter" idx="5"/>
          </p:nvPr>
        </p:nvSpPr>
        <p:spPr>
          <a:noFill/>
        </p:spPr>
        <p:txBody>
          <a:bodyPr/>
          <a:lstStyle/>
          <a:p>
            <a:fld id="{1ABD4649-1BB7-42E9-B35A-F13058611478}" type="slidenum">
              <a:rPr lang="en-US" smtClean="0"/>
              <a:pPr/>
              <a:t>24</a:t>
            </a:fld>
            <a:endParaRPr lang="en-US"/>
          </a:p>
        </p:txBody>
      </p:sp>
      <p:sp>
        <p:nvSpPr>
          <p:cNvPr id="103427" name="Rectangle 2"/>
          <p:cNvSpPr>
            <a:spLocks noGrp="1" noRot="1" noChangeAspect="1" noChangeArrowheads="1" noTextEdit="1"/>
          </p:cNvSpPr>
          <p:nvPr>
            <p:ph type="sldImg"/>
          </p:nvPr>
        </p:nvSpPr>
        <p:spPr>
          <a:xfrm>
            <a:off x="458788" y="719138"/>
            <a:ext cx="6400800" cy="3602037"/>
          </a:xfrm>
          <a:ln/>
        </p:spPr>
      </p:sp>
      <p:sp>
        <p:nvSpPr>
          <p:cNvPr id="103428" name="Rectangle 3"/>
          <p:cNvSpPr>
            <a:spLocks noGrp="1" noChangeArrowheads="1"/>
          </p:cNvSpPr>
          <p:nvPr>
            <p:ph type="body" idx="1"/>
          </p:nvPr>
        </p:nvSpPr>
        <p:spPr>
          <a:noFill/>
          <a:ln/>
        </p:spPr>
        <p:txBody>
          <a:bodyPr/>
          <a:lstStyle/>
          <a:p>
            <a:r>
              <a:rPr lang="en-US" dirty="0"/>
              <a:t>This figure shows how,</a:t>
            </a:r>
            <a:r>
              <a:rPr lang="en-US" baseline="0" dirty="0"/>
              <a:t> in using repeated random sampling to estimate probability, the estimate gets closer to the true value as the number of rolls increases.</a:t>
            </a:r>
            <a:endParaRPr lang="en-US" dirty="0"/>
          </a:p>
        </p:txBody>
      </p:sp>
      <p:sp>
        <p:nvSpPr>
          <p:cNvPr id="2" name="Footer Placeholder 1">
            <a:extLst>
              <a:ext uri="{FF2B5EF4-FFF2-40B4-BE49-F238E27FC236}">
                <a16:creationId xmlns:a16="http://schemas.microsoft.com/office/drawing/2014/main" id="{867C5EE7-36CB-45FA-A6A5-709DB12FABF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441DF7D-4DB0-4201-9DBC-1550D071A49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83277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25</a:t>
            </a:fld>
            <a:endParaRPr lang="en-US"/>
          </a:p>
        </p:txBody>
      </p:sp>
      <p:sp>
        <p:nvSpPr>
          <p:cNvPr id="5" name="Footer Placeholder 4">
            <a:extLst>
              <a:ext uri="{FF2B5EF4-FFF2-40B4-BE49-F238E27FC236}">
                <a16:creationId xmlns:a16="http://schemas.microsoft.com/office/drawing/2014/main" id="{AEDE40BA-7DF4-4EEF-89E6-1AF5BF282B2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84C7F4A-9433-4761-92AB-728B04DCF60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438493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3"/>
          <p:cNvSpPr>
            <a:spLocks noGrp="1" noChangeArrowheads="1"/>
          </p:cNvSpPr>
          <p:nvPr>
            <p:ph type="sldNum" sz="quarter" idx="5"/>
          </p:nvPr>
        </p:nvSpPr>
        <p:spPr>
          <a:noFill/>
        </p:spPr>
        <p:txBody>
          <a:bodyPr/>
          <a:lstStyle/>
          <a:p>
            <a:fld id="{2DCAFF53-CE65-44B1-8432-45AC470AD38A}" type="slidenum">
              <a:rPr lang="en-US" smtClean="0"/>
              <a:pPr/>
              <a:t>26</a:t>
            </a:fld>
            <a:endParaRPr lang="en-US"/>
          </a:p>
        </p:txBody>
      </p:sp>
      <p:sp>
        <p:nvSpPr>
          <p:cNvPr id="106499" name="Rectangle 2"/>
          <p:cNvSpPr>
            <a:spLocks noGrp="1" noRot="1" noChangeAspect="1" noChangeArrowheads="1" noTextEdit="1"/>
          </p:cNvSpPr>
          <p:nvPr>
            <p:ph type="sldImg"/>
          </p:nvPr>
        </p:nvSpPr>
        <p:spPr>
          <a:xfrm>
            <a:off x="458788" y="719138"/>
            <a:ext cx="6400800" cy="3602037"/>
          </a:xfrm>
          <a:ln/>
        </p:spPr>
      </p:sp>
      <p:sp>
        <p:nvSpPr>
          <p:cNvPr id="106500" name="Rectangle 3"/>
          <p:cNvSpPr>
            <a:spLocks noGrp="1" noChangeArrowheads="1"/>
          </p:cNvSpPr>
          <p:nvPr>
            <p:ph type="body" idx="1"/>
          </p:nvPr>
        </p:nvSpPr>
        <p:spPr>
          <a:noFill/>
          <a:ln/>
        </p:spPr>
        <p:txBody>
          <a:bodyPr/>
          <a:lstStyle/>
          <a:p>
            <a:r>
              <a:rPr lang="en-US" dirty="0"/>
              <a:t>It is sometimes</a:t>
            </a:r>
            <a:r>
              <a:rPr lang="en-US" baseline="0" dirty="0"/>
              <a:t> more useful to work with cumulative probabilities.  The Probability Mass Function (PMF) displays the probability of a discrete outcome occurring.  The PMF can be accumulated from the bottom into a Cumulative Distribution Function (CDF) that displays the probability that an occurrence is less than or equal to than each discrete outcome.  The probability of an occurrence less than or each to 5 is the sum of the probabilities of 2, 3, 4 and 5.  The sum of all possible outcomes is 1.0, and so the CDF spans the range between 0 and 1.</a:t>
            </a:r>
            <a:endParaRPr lang="en-US" dirty="0"/>
          </a:p>
        </p:txBody>
      </p:sp>
      <p:sp>
        <p:nvSpPr>
          <p:cNvPr id="2" name="Footer Placeholder 1">
            <a:extLst>
              <a:ext uri="{FF2B5EF4-FFF2-40B4-BE49-F238E27FC236}">
                <a16:creationId xmlns:a16="http://schemas.microsoft.com/office/drawing/2014/main" id="{3CB45B13-8515-48BA-B946-2EC99F71804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817205B-E5AC-4F93-BD37-0436EA4581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011315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3"/>
          <p:cNvSpPr>
            <a:spLocks noGrp="1" noChangeArrowheads="1"/>
          </p:cNvSpPr>
          <p:nvPr>
            <p:ph type="sldNum" sz="quarter" idx="5"/>
          </p:nvPr>
        </p:nvSpPr>
        <p:spPr>
          <a:noFill/>
        </p:spPr>
        <p:txBody>
          <a:bodyPr/>
          <a:lstStyle/>
          <a:p>
            <a:fld id="{2DCAFF53-CE65-44B1-8432-45AC470AD38A}" type="slidenum">
              <a:rPr lang="en-US" smtClean="0"/>
              <a:pPr/>
              <a:t>27</a:t>
            </a:fld>
            <a:endParaRPr lang="en-US"/>
          </a:p>
        </p:txBody>
      </p:sp>
      <p:sp>
        <p:nvSpPr>
          <p:cNvPr id="106499" name="Rectangle 2"/>
          <p:cNvSpPr>
            <a:spLocks noGrp="1" noRot="1" noChangeAspect="1" noChangeArrowheads="1" noTextEdit="1"/>
          </p:cNvSpPr>
          <p:nvPr>
            <p:ph type="sldImg"/>
          </p:nvPr>
        </p:nvSpPr>
        <p:spPr>
          <a:xfrm>
            <a:off x="458788" y="719138"/>
            <a:ext cx="6400800" cy="3602037"/>
          </a:xfrm>
          <a:ln/>
        </p:spPr>
      </p:sp>
      <p:sp>
        <p:nvSpPr>
          <p:cNvPr id="106500" name="Rectangle 3"/>
          <p:cNvSpPr>
            <a:spLocks noGrp="1" noChangeArrowheads="1"/>
          </p:cNvSpPr>
          <p:nvPr>
            <p:ph type="body" idx="1"/>
          </p:nvPr>
        </p:nvSpPr>
        <p:spPr>
          <a:noFill/>
          <a:ln/>
        </p:spPr>
        <p:txBody>
          <a:bodyPr/>
          <a:lstStyle/>
          <a:p>
            <a:r>
              <a:rPr lang="en-US" dirty="0"/>
              <a:t>Sometimes the probability of being greater than or equal</a:t>
            </a:r>
            <a:r>
              <a:rPr lang="en-US" baseline="0" dirty="0"/>
              <a:t> to some value is more interesting than less than.  So we can accumulate the PMF from the top to compute the probability of an occurrence greater than or equal to each possible outcome.  The produce is still a Cumulative Distribution Function, but is sometimes referred to as a complementary CDF.</a:t>
            </a:r>
            <a:endParaRPr lang="en-US" dirty="0"/>
          </a:p>
        </p:txBody>
      </p:sp>
      <p:sp>
        <p:nvSpPr>
          <p:cNvPr id="2" name="Footer Placeholder 1">
            <a:extLst>
              <a:ext uri="{FF2B5EF4-FFF2-40B4-BE49-F238E27FC236}">
                <a16:creationId xmlns:a16="http://schemas.microsoft.com/office/drawing/2014/main" id="{3CB45B13-8515-48BA-B946-2EC99F71804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817205B-E5AC-4F93-BD37-0436EA4581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019718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13"/>
          <p:cNvSpPr>
            <a:spLocks noGrp="1" noChangeArrowheads="1"/>
          </p:cNvSpPr>
          <p:nvPr>
            <p:ph type="sldNum" sz="quarter" idx="5"/>
          </p:nvPr>
        </p:nvSpPr>
        <p:spPr>
          <a:noFill/>
        </p:spPr>
        <p:txBody>
          <a:bodyPr/>
          <a:lstStyle/>
          <a:p>
            <a:fld id="{27CA0B09-B310-465E-8886-F638FA9F5662}" type="slidenum">
              <a:rPr lang="en-US" smtClean="0"/>
              <a:pPr/>
              <a:t>28</a:t>
            </a:fld>
            <a:endParaRPr lang="en-US"/>
          </a:p>
        </p:txBody>
      </p:sp>
      <p:sp>
        <p:nvSpPr>
          <p:cNvPr id="108547" name="Rectangle 2"/>
          <p:cNvSpPr>
            <a:spLocks noGrp="1" noRot="1" noChangeAspect="1" noChangeArrowheads="1" noTextEdit="1"/>
          </p:cNvSpPr>
          <p:nvPr>
            <p:ph type="sldImg"/>
          </p:nvPr>
        </p:nvSpPr>
        <p:spPr>
          <a:xfrm>
            <a:off x="458788" y="719138"/>
            <a:ext cx="6400800" cy="3602037"/>
          </a:xfrm>
          <a:ln/>
        </p:spPr>
      </p:sp>
      <p:sp>
        <p:nvSpPr>
          <p:cNvPr id="108548" name="Rectangle 3"/>
          <p:cNvSpPr>
            <a:spLocks noGrp="1" noChangeArrowheads="1"/>
          </p:cNvSpPr>
          <p:nvPr>
            <p:ph type="body" idx="1"/>
          </p:nvPr>
        </p:nvSpPr>
        <p:spPr>
          <a:noFill/>
          <a:ln/>
        </p:spPr>
        <p:txBody>
          <a:bodyPr/>
          <a:lstStyle/>
          <a:p>
            <a:r>
              <a:rPr lang="en-US" dirty="0"/>
              <a:t>Continuous random variables have</a:t>
            </a:r>
            <a:r>
              <a:rPr lang="en-US" baseline="0" dirty="0"/>
              <a:t> an infinite number of possible outcomes, making the probability of any exact outcome equal to zero.  Therefore, we work with either cumulative or incremental probabilities with continuous random variables.</a:t>
            </a:r>
            <a:endParaRPr lang="en-US" dirty="0"/>
          </a:p>
        </p:txBody>
      </p:sp>
      <p:sp>
        <p:nvSpPr>
          <p:cNvPr id="2" name="Footer Placeholder 1">
            <a:extLst>
              <a:ext uri="{FF2B5EF4-FFF2-40B4-BE49-F238E27FC236}">
                <a16:creationId xmlns:a16="http://schemas.microsoft.com/office/drawing/2014/main" id="{9BB3F2ED-2E67-4884-B1DD-ABD9A788A72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DDE666CE-C589-4D47-B1F8-BF6263C9DB7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399438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a:t>
            </a:r>
            <a:r>
              <a:rPr lang="en-US" baseline="0" dirty="0"/>
              <a:t> are the basic images and definitions of the Probability Density Function and the Cumulative Distribution function for a continuous random variable.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29</a:t>
            </a:fld>
            <a:endParaRPr lang="en-US"/>
          </a:p>
        </p:txBody>
      </p:sp>
      <p:sp>
        <p:nvSpPr>
          <p:cNvPr id="5" name="Footer Placeholder 4">
            <a:extLst>
              <a:ext uri="{FF2B5EF4-FFF2-40B4-BE49-F238E27FC236}">
                <a16:creationId xmlns:a16="http://schemas.microsoft.com/office/drawing/2014/main" id="{3E5CF85B-A1DF-45FE-93EC-7AF09703157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50CB2AC-77D0-4FA4-8776-9D471931F62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04841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3"/>
          <p:cNvSpPr>
            <a:spLocks noGrp="1" noChangeArrowheads="1"/>
          </p:cNvSpPr>
          <p:nvPr>
            <p:ph type="sldNum" sz="quarter" idx="5"/>
          </p:nvPr>
        </p:nvSpPr>
        <p:spPr>
          <a:noFill/>
        </p:spPr>
        <p:txBody>
          <a:bodyPr/>
          <a:lstStyle/>
          <a:p>
            <a:fld id="{6B8A7675-6D44-4B6E-AE3D-1EEB2ACDFBEA}" type="slidenum">
              <a:rPr lang="en-US" smtClean="0"/>
              <a:pPr/>
              <a:t>3</a:t>
            </a:fld>
            <a:endParaRPr lang="en-US"/>
          </a:p>
        </p:txBody>
      </p:sp>
      <p:sp>
        <p:nvSpPr>
          <p:cNvPr id="94211" name="Rectangle 2"/>
          <p:cNvSpPr>
            <a:spLocks noGrp="1" noRot="1" noChangeAspect="1" noChangeArrowheads="1" noTextEdit="1"/>
          </p:cNvSpPr>
          <p:nvPr>
            <p:ph type="sldImg"/>
          </p:nvPr>
        </p:nvSpPr>
        <p:spPr>
          <a:xfrm>
            <a:off x="458788" y="719138"/>
            <a:ext cx="6400800" cy="3602037"/>
          </a:xfrm>
          <a:ln/>
        </p:spPr>
      </p:sp>
      <p:sp>
        <p:nvSpPr>
          <p:cNvPr id="94212" name="Rectangle 3"/>
          <p:cNvSpPr>
            <a:spLocks noGrp="1" noChangeArrowheads="1"/>
          </p:cNvSpPr>
          <p:nvPr>
            <p:ph type="body" idx="1"/>
          </p:nvPr>
        </p:nvSpPr>
        <p:spPr>
          <a:noFill/>
          <a:ln/>
        </p:spPr>
        <p:txBody>
          <a:bodyPr/>
          <a:lstStyle/>
          <a:p>
            <a:r>
              <a:rPr lang="en-US" dirty="0"/>
              <a:t>This is an idea that summarizes the relationship between probability and basic statistics.  We use statistical</a:t>
            </a:r>
            <a:r>
              <a:rPr lang="en-US" baseline="0" dirty="0"/>
              <a:t> analysis to estimate probability from data or observations, and then use that probability description to determine the likelihood or frequency of future observations.  Once those future observations occurred, we can use them to improve probability estimates, and so on…</a:t>
            </a:r>
          </a:p>
          <a:p>
            <a:endParaRPr lang="en-US" baseline="0" dirty="0"/>
          </a:p>
        </p:txBody>
      </p:sp>
      <p:sp>
        <p:nvSpPr>
          <p:cNvPr id="2" name="Footer Placeholder 1">
            <a:extLst>
              <a:ext uri="{FF2B5EF4-FFF2-40B4-BE49-F238E27FC236}">
                <a16:creationId xmlns:a16="http://schemas.microsoft.com/office/drawing/2014/main" id="{2DCDADA9-8F8D-48B3-AC06-66767826583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016208F5-A252-40E0-9665-B5B845982EC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110386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a:t>
            </a:r>
            <a:r>
              <a:rPr lang="en-US" baseline="0" dirty="0"/>
              <a:t> are the basic images and definitions of the Probability Density Function and the Cumulative Distribution function for a continuous random variable.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30</a:t>
            </a:fld>
            <a:endParaRPr lang="en-US"/>
          </a:p>
        </p:txBody>
      </p:sp>
      <p:sp>
        <p:nvSpPr>
          <p:cNvPr id="5" name="Footer Placeholder 4">
            <a:extLst>
              <a:ext uri="{FF2B5EF4-FFF2-40B4-BE49-F238E27FC236}">
                <a16:creationId xmlns:a16="http://schemas.microsoft.com/office/drawing/2014/main" id="{3E5CF85B-A1DF-45FE-93EC-7AF09703157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50CB2AC-77D0-4FA4-8776-9D471931F62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048416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CDF is the integral of the PDF, and a </a:t>
            </a:r>
            <a:r>
              <a:rPr lang="en-US" baseline="0" dirty="0"/>
              <a:t>probability for a given value is the integral up to that value.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31</a:t>
            </a:fld>
            <a:endParaRPr lang="en-US"/>
          </a:p>
        </p:txBody>
      </p:sp>
      <p:sp>
        <p:nvSpPr>
          <p:cNvPr id="5" name="Footer Placeholder 4">
            <a:extLst>
              <a:ext uri="{FF2B5EF4-FFF2-40B4-BE49-F238E27FC236}">
                <a16:creationId xmlns:a16="http://schemas.microsoft.com/office/drawing/2014/main" id="{A1560FCE-92AB-4A9D-A524-C771FFAFD8A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4F4C8A30-03E2-4181-8D51-1A76B8DB092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757196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a:t>
            </a:r>
            <a:r>
              <a:rPr lang="en-US" baseline="0" dirty="0"/>
              <a:t> equations for the Normal distribution are awkward.  We typically use a tabulation, or an approximation.</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32</a:t>
            </a:fld>
            <a:endParaRPr lang="en-US"/>
          </a:p>
        </p:txBody>
      </p:sp>
      <p:sp>
        <p:nvSpPr>
          <p:cNvPr id="5" name="Footer Placeholder 4">
            <a:extLst>
              <a:ext uri="{FF2B5EF4-FFF2-40B4-BE49-F238E27FC236}">
                <a16:creationId xmlns:a16="http://schemas.microsoft.com/office/drawing/2014/main" id="{3592CAB0-D21D-4C3A-A875-774DB29B879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5F0A860-66F4-410E-B1D4-E7BEF7B305F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340727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33</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7563085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13"/>
          <p:cNvSpPr>
            <a:spLocks noGrp="1" noChangeArrowheads="1"/>
          </p:cNvSpPr>
          <p:nvPr>
            <p:ph type="sldNum" sz="quarter" idx="5"/>
          </p:nvPr>
        </p:nvSpPr>
        <p:spPr>
          <a:noFill/>
        </p:spPr>
        <p:txBody>
          <a:bodyPr/>
          <a:lstStyle/>
          <a:p>
            <a:fld id="{2FEF97C0-2E3F-4EA0-99E6-1FDBB8A063BF}" type="slidenum">
              <a:rPr lang="en-US" smtClean="0"/>
              <a:pPr/>
              <a:t>34</a:t>
            </a:fld>
            <a:endParaRPr lang="en-US"/>
          </a:p>
        </p:txBody>
      </p:sp>
      <p:sp>
        <p:nvSpPr>
          <p:cNvPr id="116739" name="Rectangle 2"/>
          <p:cNvSpPr>
            <a:spLocks noGrp="1" noRot="1" noChangeAspect="1" noChangeArrowheads="1" noTextEdit="1"/>
          </p:cNvSpPr>
          <p:nvPr>
            <p:ph type="sldImg"/>
          </p:nvPr>
        </p:nvSpPr>
        <p:spPr>
          <a:xfrm>
            <a:off x="458788" y="719138"/>
            <a:ext cx="6400800" cy="3602037"/>
          </a:xfrm>
          <a:ln/>
        </p:spPr>
      </p:sp>
      <p:sp>
        <p:nvSpPr>
          <p:cNvPr id="116740" name="Rectangle 3"/>
          <p:cNvSpPr>
            <a:spLocks noGrp="1" noChangeArrowheads="1"/>
          </p:cNvSpPr>
          <p:nvPr>
            <p:ph type="body" idx="1"/>
          </p:nvPr>
        </p:nvSpPr>
        <p:spPr>
          <a:noFill/>
          <a:ln/>
        </p:spPr>
        <p:txBody>
          <a:bodyPr/>
          <a:lstStyle/>
          <a:p>
            <a:r>
              <a:rPr lang="en-US" dirty="0"/>
              <a:t>Relative Frequency is a very simple</a:t>
            </a:r>
            <a:r>
              <a:rPr lang="en-US" baseline="0" dirty="0"/>
              <a:t> but very effective method of estimating probability from observations.  Outcomes that are more probable to occur more frequently. </a:t>
            </a:r>
            <a:endParaRPr lang="en-US" dirty="0"/>
          </a:p>
        </p:txBody>
      </p:sp>
      <p:sp>
        <p:nvSpPr>
          <p:cNvPr id="2" name="Footer Placeholder 1">
            <a:extLst>
              <a:ext uri="{FF2B5EF4-FFF2-40B4-BE49-F238E27FC236}">
                <a16:creationId xmlns:a16="http://schemas.microsoft.com/office/drawing/2014/main" id="{C51BBD6D-7D69-48E3-9D53-3F4FF453AFE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E322EC7A-7035-4192-98FF-99BAB50FE12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750466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13"/>
          <p:cNvSpPr>
            <a:spLocks noGrp="1" noChangeArrowheads="1"/>
          </p:cNvSpPr>
          <p:nvPr>
            <p:ph type="sldNum" sz="quarter" idx="5"/>
          </p:nvPr>
        </p:nvSpPr>
        <p:spPr>
          <a:noFill/>
        </p:spPr>
        <p:txBody>
          <a:bodyPr/>
          <a:lstStyle/>
          <a:p>
            <a:fld id="{47908688-974A-4331-BB42-F31FEC6F0293}" type="slidenum">
              <a:rPr lang="en-US" smtClean="0"/>
              <a:pPr/>
              <a:t>35</a:t>
            </a:fld>
            <a:endParaRPr lang="en-US"/>
          </a:p>
        </p:txBody>
      </p:sp>
      <p:sp>
        <p:nvSpPr>
          <p:cNvPr id="117763" name="Rectangle 2"/>
          <p:cNvSpPr>
            <a:spLocks noGrp="1" noRot="1" noChangeAspect="1" noChangeArrowheads="1" noTextEdit="1"/>
          </p:cNvSpPr>
          <p:nvPr>
            <p:ph type="sldImg"/>
          </p:nvPr>
        </p:nvSpPr>
        <p:spPr>
          <a:xfrm>
            <a:off x="458788" y="719138"/>
            <a:ext cx="6400800" cy="3602037"/>
          </a:xfrm>
          <a:ln/>
        </p:spPr>
      </p:sp>
      <p:sp>
        <p:nvSpPr>
          <p:cNvPr id="11776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As an estimator</a:t>
            </a:r>
            <a:r>
              <a:rPr lang="en-US" baseline="0" dirty="0"/>
              <a:t>, relative frequency improves as the number of observations increases.  This is true of most of the estimators we will use this week.  Unfortunately, except with systems that can be made to produce an outcome at will, natural systems provide us a limited number of observations that only increases with time.</a:t>
            </a:r>
            <a:endParaRPr lang="en-US" dirty="0"/>
          </a:p>
          <a:p>
            <a:endParaRPr lang="en-US" dirty="0"/>
          </a:p>
        </p:txBody>
      </p:sp>
      <p:sp>
        <p:nvSpPr>
          <p:cNvPr id="2" name="Footer Placeholder 1">
            <a:extLst>
              <a:ext uri="{FF2B5EF4-FFF2-40B4-BE49-F238E27FC236}">
                <a16:creationId xmlns:a16="http://schemas.microsoft.com/office/drawing/2014/main" id="{B2279297-05D8-4B25-B126-7647486A792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013EDE5-E45C-4880-8371-84FF53AC3F3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50850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is an example data set of the annual maximum flow value</a:t>
            </a:r>
            <a:r>
              <a:rPr lang="en-US" baseline="0" dirty="0"/>
              <a:t> of each year for an 85 year period of record.  Note this is a continuous random variable, because flow can be any value in the range of possibility.</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36</a:t>
            </a:fld>
            <a:endParaRPr lang="en-US"/>
          </a:p>
        </p:txBody>
      </p:sp>
      <p:sp>
        <p:nvSpPr>
          <p:cNvPr id="5" name="Footer Placeholder 4">
            <a:extLst>
              <a:ext uri="{FF2B5EF4-FFF2-40B4-BE49-F238E27FC236}">
                <a16:creationId xmlns:a16="http://schemas.microsoft.com/office/drawing/2014/main" id="{2548E0E5-262A-48FE-BA0F-6AB6F3F0364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D81A42D-B0DB-4FAE-BCB9-6A406484B3E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623376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One way to view the</a:t>
            </a:r>
            <a:r>
              <a:rPr lang="en-US" baseline="0" dirty="0"/>
              <a:t> variable probabilistically is to discretize the range and produce a histogram.  We see higher bars where there are more occurrences, implying higher probability of those values.  The histogram is an estimate of the PDF.</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37</a:t>
            </a:fld>
            <a:endParaRPr lang="en-US"/>
          </a:p>
        </p:txBody>
      </p:sp>
      <p:sp>
        <p:nvSpPr>
          <p:cNvPr id="5" name="Footer Placeholder 4">
            <a:extLst>
              <a:ext uri="{FF2B5EF4-FFF2-40B4-BE49-F238E27FC236}">
                <a16:creationId xmlns:a16="http://schemas.microsoft.com/office/drawing/2014/main" id="{84DCADBD-9C16-4D9E-8EDC-FA89D2523B5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F50758F-7D05-44ED-AA07-81763832C83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0498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We’ll see this phrase “as the number</a:t>
            </a:r>
            <a:r>
              <a:rPr lang="en-US" baseline="0" dirty="0"/>
              <a:t> of observations becomes very large” a few times in the next few slides.  Estimators that get better with more data are called “consistent” estimators.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38</a:t>
            </a:fld>
            <a:endParaRPr lang="en-US"/>
          </a:p>
        </p:txBody>
      </p:sp>
      <p:sp>
        <p:nvSpPr>
          <p:cNvPr id="5" name="Footer Placeholder 4">
            <a:extLst>
              <a:ext uri="{FF2B5EF4-FFF2-40B4-BE49-F238E27FC236}">
                <a16:creationId xmlns:a16="http://schemas.microsoft.com/office/drawing/2014/main" id="{4675885B-3E59-4F9D-AC81-CAD34EF875F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5B2B94D-039A-4846-9244-1B9ED1A549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229902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green PDF is</a:t>
            </a:r>
            <a:r>
              <a:rPr lang="en-US" baseline="0" dirty="0"/>
              <a:t> a parent population, and the purple histogram represents a very large sample from that population.  This is intended to show that for a very large sample, the histogram approaches the PDF.</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39</a:t>
            </a:fld>
            <a:endParaRPr lang="en-US"/>
          </a:p>
        </p:txBody>
      </p:sp>
      <p:sp>
        <p:nvSpPr>
          <p:cNvPr id="5" name="Footer Placeholder 4">
            <a:extLst>
              <a:ext uri="{FF2B5EF4-FFF2-40B4-BE49-F238E27FC236}">
                <a16:creationId xmlns:a16="http://schemas.microsoft.com/office/drawing/2014/main" id="{3E77AF1F-2ED4-432D-AE02-68919DE01F0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ABB4FDD5-7304-43F0-B44C-939B7152AD6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402091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4</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8600997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Histograms</a:t>
            </a:r>
            <a:r>
              <a:rPr lang="en-US" baseline="0" dirty="0"/>
              <a:t> can be accumulated for continuous random variables in the same way they are for discrete random variables, and are an estimate of the CDF.  This is the cumulative histogram of the sample of 85 values, as count on the left and as relative frequency on the right.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40</a:t>
            </a:fld>
            <a:endParaRPr lang="en-US"/>
          </a:p>
        </p:txBody>
      </p:sp>
      <p:sp>
        <p:nvSpPr>
          <p:cNvPr id="5" name="Footer Placeholder 4">
            <a:extLst>
              <a:ext uri="{FF2B5EF4-FFF2-40B4-BE49-F238E27FC236}">
                <a16:creationId xmlns:a16="http://schemas.microsoft.com/office/drawing/2014/main" id="{416B3C03-F340-4A62-8E27-61C27B06511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DF1EC9D-3401-4C78-BC65-161E41BF6DE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473812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Similarly, the green CDF is</a:t>
            </a:r>
            <a:r>
              <a:rPr lang="en-US" baseline="0" dirty="0"/>
              <a:t> a parent population, and the purple cumulative histogram represents a very large sample from that population.  This is intended to show that for a very large sample, the cumulative histogram approaches the CDF.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However, the cumulative histogram is not the ideal representation of the CDF…</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41</a:t>
            </a:fld>
            <a:endParaRPr lang="en-US"/>
          </a:p>
        </p:txBody>
      </p:sp>
      <p:sp>
        <p:nvSpPr>
          <p:cNvPr id="5" name="Footer Placeholder 4">
            <a:extLst>
              <a:ext uri="{FF2B5EF4-FFF2-40B4-BE49-F238E27FC236}">
                <a16:creationId xmlns:a16="http://schemas.microsoft.com/office/drawing/2014/main" id="{0739206D-22C2-407F-92FD-D72F30D4232C}"/>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05917F3-C350-431D-AF7B-9F8A6BB0BF1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3066302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458788" y="719138"/>
            <a:ext cx="6400800" cy="3602037"/>
          </a:xfrm>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 better estimate of the CDF involves</a:t>
            </a:r>
            <a:r>
              <a:rPr lang="en-US" altLang="en-US" baseline="0" dirty="0"/>
              <a:t> plotting all the data points, rather than condensing them into a histogram.  It generalizes the histogram idea by assuming that bins are sized such that there is exactly one value per bin.  This is the sample of 85 values.   The vertical lines are an approximation of showing this as a form of cumulative histogram.</a:t>
            </a:r>
            <a:endParaRPr lang="en-US" altLang="en-US" dirty="0"/>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55743544-5DF4-4568-A121-DA80C55AE3C4}" type="slidenum">
              <a:rPr kumimoji="0" lang="en-US" altLang="en-US" sz="1300">
                <a:latin typeface="Calibri" panose="020F0502020204030204" pitchFamily="34" charset="0"/>
              </a:rPr>
              <a:pPr>
                <a:spcBef>
                  <a:spcPct val="0"/>
                </a:spcBef>
              </a:pPr>
              <a:t>42</a:t>
            </a:fld>
            <a:endParaRPr kumimoji="0" lang="en-US" altLang="en-US" sz="1300" dirty="0">
              <a:latin typeface="Calibri" panose="020F0502020204030204" pitchFamily="34" charset="0"/>
            </a:endParaRPr>
          </a:p>
        </p:txBody>
      </p:sp>
      <p:sp>
        <p:nvSpPr>
          <p:cNvPr id="2" name="Footer Placeholder 1">
            <a:extLst>
              <a:ext uri="{FF2B5EF4-FFF2-40B4-BE49-F238E27FC236}">
                <a16:creationId xmlns:a16="http://schemas.microsoft.com/office/drawing/2014/main" id="{3901A3F8-E6D7-42BC-B437-3FAA94D65A8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1E6B420-95FA-4A42-BD5E-A6087B43D7C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738703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In this method of</a:t>
            </a:r>
            <a:r>
              <a:rPr lang="en-US" baseline="0" dirty="0"/>
              <a:t> estimating the CDF, the axes are switched to put the variable on the vertical and frequency on the horizontal.  Note that cumulative frequency increases by the same amount with each event, because the count of events equal to or below that value is increasing by 1 each time.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43</a:t>
            </a:fld>
            <a:endParaRPr lang="en-US"/>
          </a:p>
        </p:txBody>
      </p:sp>
      <p:sp>
        <p:nvSpPr>
          <p:cNvPr id="5" name="Footer Placeholder 4">
            <a:extLst>
              <a:ext uri="{FF2B5EF4-FFF2-40B4-BE49-F238E27FC236}">
                <a16:creationId xmlns:a16="http://schemas.microsoft.com/office/drawing/2014/main" id="{AD68EEFC-C61D-4E07-BEF9-AA6AD76C4060}"/>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2702D044-D317-4FF7-A48F-87898F606BD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609810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Next, the formerly linear probability/frequency</a:t>
            </a:r>
            <a:r>
              <a:rPr lang="en-US" baseline="0" dirty="0"/>
              <a:t> axis has been turned into a Normal Probability axis.  Note, this axis scaling brings values in the middle closer together than the ones at the tails farther apart.  Normally distributed data will plot as a straight line on a Normal probability axis.</a:t>
            </a:r>
          </a:p>
          <a:p>
            <a:endParaRPr lang="en-US" baseline="0" dirty="0"/>
          </a:p>
          <a:p>
            <a:r>
              <a:rPr lang="en-US" baseline="0" dirty="0"/>
              <a:t>The Normal probability axis is scaled based on the Normal PDF that can be seen sitting on the horizontal axis.  Starting on the left, the value on the axis represents the area under the PDF that has been accumulated by that point.  5% of the area has been accumulated to the left of where the axis shows 5.  50% has been accumulated to the left of where the axis shows 50.   So, plot a probability where that PDF has accumulated that </a:t>
            </a:r>
            <a:r>
              <a:rPr lang="en-US" baseline="0" dirty="0" err="1"/>
              <a:t>probabilty</a:t>
            </a:r>
            <a:r>
              <a:rPr lang="en-US" baseline="0" dirty="0"/>
              <a:t>.</a:t>
            </a:r>
          </a:p>
          <a:p>
            <a:endParaRPr lang="en-US" baseline="0" dirty="0"/>
          </a:p>
          <a:p>
            <a:r>
              <a:rPr lang="en-US" baseline="0" dirty="0"/>
              <a:t>The Normal probability axis is actually linear in the standard Normal deviate, Z, which will be discussed in later slides.</a:t>
            </a:r>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44</a:t>
            </a:fld>
            <a:endParaRPr lang="en-US"/>
          </a:p>
        </p:txBody>
      </p:sp>
      <p:sp>
        <p:nvSpPr>
          <p:cNvPr id="5" name="Footer Placeholder 4">
            <a:extLst>
              <a:ext uri="{FF2B5EF4-FFF2-40B4-BE49-F238E27FC236}">
                <a16:creationId xmlns:a16="http://schemas.microsoft.com/office/drawing/2014/main" id="{3BBAEF22-543C-440A-A3DD-900997EE157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25610F4-75D0-4476-AFFB-AD73FA261D6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96278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creation</a:t>
            </a:r>
            <a:r>
              <a:rPr lang="en-US" baseline="0" dirty="0"/>
              <a:t> of a Normal probability axis.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45</a:t>
            </a:fld>
            <a:endParaRPr lang="en-US"/>
          </a:p>
        </p:txBody>
      </p:sp>
    </p:spTree>
    <p:extLst>
      <p:ext uri="{BB962C8B-B14F-4D97-AF65-F5344CB8AC3E}">
        <p14:creationId xmlns:p14="http://schemas.microsoft.com/office/powerpoint/2010/main" val="1153549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In general,</a:t>
            </a:r>
            <a:r>
              <a:rPr lang="en-US" baseline="0" dirty="0"/>
              <a:t> we’re using relative frequency to estimate the probability of being less that a certain value by how often the observations WERE less than that value, given our available data.  That probability estimate by relative frequency is called a PLOTTING POSITION, because is defines where to plot the observation on the probability axis.</a:t>
            </a:r>
          </a:p>
          <a:p>
            <a:endParaRPr lang="en-US" baseline="0" dirty="0"/>
          </a:p>
          <a:p>
            <a:r>
              <a:rPr lang="en-US" baseline="0" dirty="0"/>
              <a:t>For a histogram, we compute that relative frequency at the edge of every bin.  The probability that variable Q is less than value q is the number of values that were less than q.  m is the number of values less q, and is the sum of all histogram bins below q.  N is the total number of values.  m/N is thus the relative frequency of values less than q.</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For a plotting</a:t>
            </a:r>
            <a:r>
              <a:rPr lang="en-US" baseline="0" dirty="0"/>
              <a:t> positions, we compute that relative frequency for every member of the sample. The probability that variable Q is less than value q is still the number of values that were less than q.   We sort the observed values and rank them from 1 to N.  The rank, m, is the number of values less than or each to that observation. N is the total number of values.  m/N is thus the relative frequency of values less than q, which is now computed for every sample member, rather than only for every bin.</a:t>
            </a:r>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46</a:t>
            </a:fld>
            <a:endParaRPr lang="en-US"/>
          </a:p>
        </p:txBody>
      </p:sp>
      <p:sp>
        <p:nvSpPr>
          <p:cNvPr id="5" name="Footer Placeholder 4">
            <a:extLst>
              <a:ext uri="{FF2B5EF4-FFF2-40B4-BE49-F238E27FC236}">
                <a16:creationId xmlns:a16="http://schemas.microsoft.com/office/drawing/2014/main" id="{DE1CFB2D-2A27-4726-9DDD-30FF496A2D7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4A44C37-B333-4697-AD47-01AC0F0B488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294102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next adjustment is switching from P[Q&gt;q],</a:t>
            </a:r>
            <a:r>
              <a:rPr lang="en-US" baseline="0" dirty="0"/>
              <a:t> </a:t>
            </a:r>
            <a:r>
              <a:rPr lang="en-US" dirty="0"/>
              <a:t>the probability of being less than, to</a:t>
            </a:r>
            <a:r>
              <a:rPr lang="en-US" baseline="0" dirty="0"/>
              <a:t> P[Q&gt;q], the probability of being greater than.  We do this by sorting the data from high to low, so m represents the number of values greater than or equal to.</a:t>
            </a:r>
          </a:p>
          <a:p>
            <a:endParaRPr lang="en-US" baseline="0" dirty="0"/>
          </a:p>
          <a:p>
            <a:r>
              <a:rPr lang="en-US" baseline="0" dirty="0"/>
              <a:t>The axis is now Exceedance Probability (the probability of being greater), but has been reversed so that zero is on the right.  There is now also an upper horizontal axis showing return period.  Return period is the average number of years between exceedances of the flow value, and is equal to 1 / exceedance probability.  Note that the largest sample member plots as the largest in 85 years, and plots at approximately 1/85 = 1.2 % chance of exceedance.  The second largest sample member is equaled or exceeded twice in 85 years, and so plots about 2/85 = 2.4 %.  Each sample member plots at the relative frequency of exceedance of its value as defined by its rank in the sample.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47</a:t>
            </a:fld>
            <a:endParaRPr lang="en-US"/>
          </a:p>
        </p:txBody>
      </p:sp>
      <p:sp>
        <p:nvSpPr>
          <p:cNvPr id="5" name="Footer Placeholder 4">
            <a:extLst>
              <a:ext uri="{FF2B5EF4-FFF2-40B4-BE49-F238E27FC236}">
                <a16:creationId xmlns:a16="http://schemas.microsoft.com/office/drawing/2014/main" id="{D1F30A4D-030A-4E04-A15F-C18361392A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8742CDAD-4A68-40D8-838A-8DA15F44BCB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501474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Since either the largest or smallest event will</a:t>
            </a:r>
            <a:r>
              <a:rPr lang="en-US" baseline="0" dirty="0"/>
              <a:t> have rank m = N, the simple m/N plotting position can equal 1.0.  For non-exceedance, this implies that it’s impossible to have an event larger than the largest in the record, which is a poor assumption.  Even for exceedance, the assumption that we can’t have an event smaller than the smallest is problematic, and either way, this outcome implies a bias in all of the plotting positions.</a:t>
            </a:r>
          </a:p>
          <a:p>
            <a:endParaRPr lang="en-US" baseline="0" dirty="0"/>
          </a:p>
          <a:p>
            <a:r>
              <a:rPr lang="en-US" baseline="0" dirty="0"/>
              <a:t>There are many other plotting positions derived using m and N that have good properties.  Weibull and Median, shown on this slide, are commonly used.  Weibull estimates the mean of the PDF describing the uncertainty in the estimate of probability, which means it is unbiased.  Median provides the median of the PDF of uncertainty, which is a good comparison to fitted analytical probability distributions.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48</a:t>
            </a:fld>
            <a:endParaRPr lang="en-US"/>
          </a:p>
        </p:txBody>
      </p:sp>
      <p:sp>
        <p:nvSpPr>
          <p:cNvPr id="5" name="Footer Placeholder 4">
            <a:extLst>
              <a:ext uri="{FF2B5EF4-FFF2-40B4-BE49-F238E27FC236}">
                <a16:creationId xmlns:a16="http://schemas.microsoft.com/office/drawing/2014/main" id="{EAD630AD-1178-4ADE-9103-341C8BB9C5C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87C49F7-1109-4F62-A8B3-AF63E60A0CC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9491350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49</a:t>
            </a:fld>
            <a:endParaRPr lang="en-US"/>
          </a:p>
        </p:txBody>
      </p:sp>
      <p:sp>
        <p:nvSpPr>
          <p:cNvPr id="5" name="Footer Placeholder 4">
            <a:extLst>
              <a:ext uri="{FF2B5EF4-FFF2-40B4-BE49-F238E27FC236}">
                <a16:creationId xmlns:a16="http://schemas.microsoft.com/office/drawing/2014/main" id="{C089FA58-8812-441B-87A3-7676F973070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7BFEF4C-DD7F-4627-9F92-AC8216FCD5E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790451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a:t>
            </a:fld>
            <a:endParaRPr lang="en-US"/>
          </a:p>
        </p:txBody>
      </p:sp>
      <p:sp>
        <p:nvSpPr>
          <p:cNvPr id="5" name="Footer Placeholder 4">
            <a:extLst>
              <a:ext uri="{FF2B5EF4-FFF2-40B4-BE49-F238E27FC236}">
                <a16:creationId xmlns:a16="http://schemas.microsoft.com/office/drawing/2014/main" id="{C3DB51BF-EC64-40AC-8A74-47585026919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FAB775A-54C1-42D0-83A3-1A5C2F57DD2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312745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final axis adjustment is to put</a:t>
            </a:r>
            <a:r>
              <a:rPr lang="en-US" baseline="0" dirty="0"/>
              <a:t> streamflow on a log axis.  Often this brings the plotted data closer to a straight line, which would imply a log Normal distribution or something close to it.  In the case of this data, it is more curved on a log axis.</a:t>
            </a:r>
          </a:p>
          <a:p>
            <a:endParaRPr lang="en-US" baseline="0" dirty="0"/>
          </a:p>
          <a:p>
            <a:r>
              <a:rPr lang="en-US" baseline="0" dirty="0"/>
              <a:t>So far, we’ve done an empirical analysis in which we’ve looked only at the data set itself and made no further assumptions.  The next step is estimating an analytical probability distribution for this data, which is the green line on the plot.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50</a:t>
            </a:fld>
            <a:endParaRPr lang="en-US"/>
          </a:p>
        </p:txBody>
      </p:sp>
      <p:sp>
        <p:nvSpPr>
          <p:cNvPr id="5" name="Footer Placeholder 4">
            <a:extLst>
              <a:ext uri="{FF2B5EF4-FFF2-40B4-BE49-F238E27FC236}">
                <a16:creationId xmlns:a16="http://schemas.microsoft.com/office/drawing/2014/main" id="{66EC13BB-D566-484A-8A69-CB021645D4B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8FDF030-6817-4968-A558-6230711A83C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9977026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458788" y="719138"/>
            <a:ext cx="6400800" cy="3602037"/>
          </a:xfrm>
          <a:ln/>
        </p:spPr>
      </p:sp>
      <p:sp>
        <p:nvSpPr>
          <p:cNvPr id="66563" name="Rectangle 3"/>
          <p:cNvSpPr>
            <a:spLocks noGrp="1" noChangeArrowheads="1"/>
          </p:cNvSpPr>
          <p:nvPr>
            <p:ph type="body" idx="1"/>
          </p:nvPr>
        </p:nvSpPr>
        <p:spPr>
          <a:noFill/>
          <a:ln/>
        </p:spPr>
        <p:txBody>
          <a:bodyPr/>
          <a:lstStyle/>
          <a:p>
            <a:r>
              <a:rPr lang="en-US" dirty="0"/>
              <a:t>Not so much that they ARE identically distributed as that it is reasonable to fit a single distribution to them.</a:t>
            </a:r>
          </a:p>
          <a:p>
            <a:endParaRPr lang="en-US" dirty="0"/>
          </a:p>
          <a:p>
            <a:r>
              <a:rPr lang="en-US" dirty="0"/>
              <a:t>ID:  All value from the same prob distr.  OR, all values can be effectively represented by the same probability distribution</a:t>
            </a:r>
          </a:p>
        </p:txBody>
      </p:sp>
      <p:sp>
        <p:nvSpPr>
          <p:cNvPr id="66564" name="Date Placeholder 4"/>
          <p:cNvSpPr>
            <a:spLocks noGrp="1"/>
          </p:cNvSpPr>
          <p:nvPr>
            <p:ph type="dt" sz="quarter" idx="1"/>
          </p:nvPr>
        </p:nvSpPr>
        <p:spPr>
          <a:xfrm>
            <a:off x="4146550" y="3"/>
            <a:ext cx="3168650" cy="479425"/>
          </a:xfrm>
          <a:prstGeom prst="rect">
            <a:avLst/>
          </a:prstGeom>
          <a:noFill/>
        </p:spPr>
        <p:txBody>
          <a:bodyPr/>
          <a:lstStyle/>
          <a:p>
            <a:pPr defTabSz="965200"/>
            <a:r>
              <a:rPr lang="en-US"/>
              <a:t>Lecture 3.1</a:t>
            </a:r>
          </a:p>
        </p:txBody>
      </p:sp>
      <p:sp>
        <p:nvSpPr>
          <p:cNvPr id="2" name="Footer Placeholder 1">
            <a:extLst>
              <a:ext uri="{FF2B5EF4-FFF2-40B4-BE49-F238E27FC236}">
                <a16:creationId xmlns:a16="http://schemas.microsoft.com/office/drawing/2014/main" id="{98AE7632-0845-4E7F-B3DF-30EA3C67D1B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31BB90C-1295-4FDD-912D-BBF516E1165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842692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52</a:t>
            </a:fld>
            <a:endParaRPr lang="en-US"/>
          </a:p>
        </p:txBody>
      </p:sp>
      <p:sp>
        <p:nvSpPr>
          <p:cNvPr id="5" name="Footer Placeholder 4">
            <a:extLst>
              <a:ext uri="{FF2B5EF4-FFF2-40B4-BE49-F238E27FC236}">
                <a16:creationId xmlns:a16="http://schemas.microsoft.com/office/drawing/2014/main" id="{01AF4CE6-1476-4ED2-9BC8-BA36D40F203C}"/>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BD49ED8-A7E4-4D15-BCE3-F4D30C23D72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673244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figure shows a fitted</a:t>
            </a:r>
            <a:r>
              <a:rPr lang="en-US" baseline="0" dirty="0"/>
              <a:t> analytical distribution and a 90% confidence interval, which we’ll discuss further in later slides.  </a:t>
            </a:r>
            <a:r>
              <a:rPr lang="en-US" dirty="0"/>
              <a:t>Once</a:t>
            </a:r>
            <a:r>
              <a:rPr lang="en-US" baseline="0" dirty="0"/>
              <a:t> we have an estimated probability distribution, it is a relationship between our variable (annual maximum flow) and probability that can answer questions in either direction.  We can specify flow and determine its exceedance probability, and we can specify exceedance probability and determine the flow that has that probability, called a flow quantile.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53</a:t>
            </a:fld>
            <a:endParaRPr lang="en-US"/>
          </a:p>
        </p:txBody>
      </p:sp>
      <p:sp>
        <p:nvSpPr>
          <p:cNvPr id="5" name="Footer Placeholder 4">
            <a:extLst>
              <a:ext uri="{FF2B5EF4-FFF2-40B4-BE49-F238E27FC236}">
                <a16:creationId xmlns:a16="http://schemas.microsoft.com/office/drawing/2014/main" id="{65C84013-6BFA-46DD-8DE1-C563A7EB14F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8C19708-8F14-4E14-8CBE-3F0D17EFCA33}"/>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28043747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54</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2395334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13"/>
          <p:cNvSpPr>
            <a:spLocks noGrp="1" noChangeArrowheads="1"/>
          </p:cNvSpPr>
          <p:nvPr>
            <p:ph type="sldNum" sz="quarter" idx="5"/>
          </p:nvPr>
        </p:nvSpPr>
        <p:spPr>
          <a:noFill/>
        </p:spPr>
        <p:txBody>
          <a:bodyPr/>
          <a:lstStyle/>
          <a:p>
            <a:fld id="{A449D9A5-2BAD-4B9D-9118-C718A80AF6F5}" type="slidenum">
              <a:rPr lang="en-US" smtClean="0"/>
              <a:pPr/>
              <a:t>55</a:t>
            </a:fld>
            <a:endParaRPr lang="en-US"/>
          </a:p>
        </p:txBody>
      </p:sp>
      <p:sp>
        <p:nvSpPr>
          <p:cNvPr id="111619" name="Rectangle 2"/>
          <p:cNvSpPr>
            <a:spLocks noGrp="1" noRot="1" noChangeAspect="1" noChangeArrowheads="1" noTextEdit="1"/>
          </p:cNvSpPr>
          <p:nvPr>
            <p:ph type="sldImg"/>
          </p:nvPr>
        </p:nvSpPr>
        <p:spPr>
          <a:xfrm>
            <a:off x="458788" y="719138"/>
            <a:ext cx="6400800" cy="3602037"/>
          </a:xfrm>
          <a:ln/>
        </p:spPr>
      </p:sp>
      <p:sp>
        <p:nvSpPr>
          <p:cNvPr id="111620" name="Rectangle 3"/>
          <p:cNvSpPr>
            <a:spLocks noGrp="1" noChangeArrowheads="1"/>
          </p:cNvSpPr>
          <p:nvPr>
            <p:ph type="body" idx="1"/>
          </p:nvPr>
        </p:nvSpPr>
        <p:spPr>
          <a:noFill/>
          <a:ln/>
        </p:spPr>
        <p:txBody>
          <a:bodyPr/>
          <a:lstStyle/>
          <a:p>
            <a:r>
              <a:rPr lang="en-US" dirty="0"/>
              <a:t>In this lecture, we’ll be looking at these four common probability distributions.</a:t>
            </a:r>
            <a:r>
              <a:rPr lang="en-US" baseline="0" dirty="0"/>
              <a:t>  These are useful for different purposes.  Some can be used for describing hydrologic variables, and others are more useful to describe uncertainty distributions.</a:t>
            </a:r>
            <a:endParaRPr lang="en-US" dirty="0"/>
          </a:p>
        </p:txBody>
      </p:sp>
      <p:sp>
        <p:nvSpPr>
          <p:cNvPr id="2" name="Footer Placeholder 1">
            <a:extLst>
              <a:ext uri="{FF2B5EF4-FFF2-40B4-BE49-F238E27FC236}">
                <a16:creationId xmlns:a16="http://schemas.microsoft.com/office/drawing/2014/main" id="{CD83A72D-F652-48BB-983C-E4985A0D95C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4278BF1-0F14-4368-8FC5-69F03A3FB66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8315330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3"/>
          <p:cNvSpPr>
            <a:spLocks noGrp="1" noChangeArrowheads="1"/>
          </p:cNvSpPr>
          <p:nvPr>
            <p:ph type="sldNum" sz="quarter" idx="5"/>
          </p:nvPr>
        </p:nvSpPr>
        <p:spPr>
          <a:noFill/>
        </p:spPr>
        <p:txBody>
          <a:bodyPr/>
          <a:lstStyle/>
          <a:p>
            <a:fld id="{85A6E4D5-B345-409B-A89E-A84A98CF96A9}" type="slidenum">
              <a:rPr lang="en-US" smtClean="0"/>
              <a:pPr/>
              <a:t>56</a:t>
            </a:fld>
            <a:endParaRPr lang="en-US"/>
          </a:p>
        </p:txBody>
      </p:sp>
      <p:sp>
        <p:nvSpPr>
          <p:cNvPr id="112643" name="Rectangle 2"/>
          <p:cNvSpPr>
            <a:spLocks noGrp="1" noRot="1" noChangeAspect="1" noChangeArrowheads="1" noTextEdit="1"/>
          </p:cNvSpPr>
          <p:nvPr>
            <p:ph type="sldImg"/>
          </p:nvPr>
        </p:nvSpPr>
        <p:spPr>
          <a:xfrm>
            <a:off x="458788" y="719138"/>
            <a:ext cx="6400800" cy="3602037"/>
          </a:xfrm>
          <a:ln/>
        </p:spPr>
      </p:sp>
      <p:sp>
        <p:nvSpPr>
          <p:cNvPr id="11264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 common use of</a:t>
            </a:r>
            <a:r>
              <a:rPr lang="en-US" baseline="0" dirty="0"/>
              <a:t> the Uniform distribution with min and max of 0 and 1, designated as U[0,1], is for generating values to act as cumulative probabilities to randomly sample from any probability distribution for Monte Carlo simulation, as we did with the dice-rolling spreadsheet.</a:t>
            </a:r>
            <a:endParaRPr lang="en-US" dirty="0"/>
          </a:p>
          <a:p>
            <a:endParaRPr lang="en-US" dirty="0"/>
          </a:p>
        </p:txBody>
      </p:sp>
      <p:sp>
        <p:nvSpPr>
          <p:cNvPr id="2" name="Footer Placeholder 1">
            <a:extLst>
              <a:ext uri="{FF2B5EF4-FFF2-40B4-BE49-F238E27FC236}">
                <a16:creationId xmlns:a16="http://schemas.microsoft.com/office/drawing/2014/main" id="{79CCB0A0-8822-48ED-A526-14CC29594C1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299AFAC-E3EB-44C3-9295-CA4C00F2ED9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12262668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3"/>
          <p:cNvSpPr>
            <a:spLocks noGrp="1" noChangeArrowheads="1"/>
          </p:cNvSpPr>
          <p:nvPr>
            <p:ph type="sldNum" sz="quarter" idx="5"/>
          </p:nvPr>
        </p:nvSpPr>
        <p:spPr>
          <a:noFill/>
        </p:spPr>
        <p:txBody>
          <a:bodyPr/>
          <a:lstStyle/>
          <a:p>
            <a:fld id="{09230B68-8487-483A-9FA4-7F91851A15F1}" type="slidenum">
              <a:rPr lang="en-US" smtClean="0"/>
              <a:pPr/>
              <a:t>57</a:t>
            </a:fld>
            <a:endParaRPr lang="en-US"/>
          </a:p>
        </p:txBody>
      </p:sp>
      <p:sp>
        <p:nvSpPr>
          <p:cNvPr id="113667" name="Rectangle 2"/>
          <p:cNvSpPr>
            <a:spLocks noGrp="1" noRot="1" noChangeAspect="1" noChangeArrowheads="1" noTextEdit="1"/>
          </p:cNvSpPr>
          <p:nvPr>
            <p:ph type="sldImg"/>
          </p:nvPr>
        </p:nvSpPr>
        <p:spPr>
          <a:xfrm>
            <a:off x="458788" y="719138"/>
            <a:ext cx="6400800" cy="3602037"/>
          </a:xfrm>
          <a:ln/>
        </p:spPr>
      </p:sp>
      <p:sp>
        <p:nvSpPr>
          <p:cNvPr id="113668"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triangular</a:t>
            </a:r>
            <a:r>
              <a:rPr lang="en-US" baseline="0" dirty="0"/>
              <a:t> distribution can be useful in describing uncertainty around an estimate because it can be either symmetrical or asymmetrical.  </a:t>
            </a:r>
            <a:endParaRPr lang="en-US" dirty="0"/>
          </a:p>
          <a:p>
            <a:endParaRPr lang="en-US" dirty="0"/>
          </a:p>
        </p:txBody>
      </p:sp>
      <p:sp>
        <p:nvSpPr>
          <p:cNvPr id="2" name="Footer Placeholder 1">
            <a:extLst>
              <a:ext uri="{FF2B5EF4-FFF2-40B4-BE49-F238E27FC236}">
                <a16:creationId xmlns:a16="http://schemas.microsoft.com/office/drawing/2014/main" id="{246A0DC2-7BFD-4D7A-915C-B1149179FA5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74FDF57-CD14-42FE-AF6E-066C40D442B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057894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13"/>
          <p:cNvSpPr>
            <a:spLocks noGrp="1" noChangeArrowheads="1"/>
          </p:cNvSpPr>
          <p:nvPr>
            <p:ph type="sldNum" sz="quarter" idx="5"/>
          </p:nvPr>
        </p:nvSpPr>
        <p:spPr>
          <a:noFill/>
        </p:spPr>
        <p:txBody>
          <a:bodyPr/>
          <a:lstStyle/>
          <a:p>
            <a:fld id="{175295D4-6EDA-487F-A3BC-7E3BD85D76D3}" type="slidenum">
              <a:rPr lang="en-US" smtClean="0"/>
              <a:pPr/>
              <a:t>58</a:t>
            </a:fld>
            <a:endParaRPr lang="en-US"/>
          </a:p>
        </p:txBody>
      </p:sp>
      <p:sp>
        <p:nvSpPr>
          <p:cNvPr id="114691" name="Rectangle 2"/>
          <p:cNvSpPr>
            <a:spLocks noGrp="1" noRot="1" noChangeAspect="1" noChangeArrowheads="1" noTextEdit="1"/>
          </p:cNvSpPr>
          <p:nvPr>
            <p:ph type="sldImg"/>
          </p:nvPr>
        </p:nvSpPr>
        <p:spPr>
          <a:xfrm>
            <a:off x="458788" y="719138"/>
            <a:ext cx="6400800" cy="3602037"/>
          </a:xfrm>
          <a:ln/>
        </p:spPr>
      </p:sp>
      <p:sp>
        <p:nvSpPr>
          <p:cNvPr id="114692"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Normal distribution is useful</a:t>
            </a:r>
            <a:r>
              <a:rPr lang="en-US" baseline="0" dirty="0"/>
              <a:t> both to describe variables and to describe uncertainty.  </a:t>
            </a:r>
            <a:endParaRPr lang="en-US" dirty="0"/>
          </a:p>
          <a:p>
            <a:endParaRPr lang="en-US" dirty="0"/>
          </a:p>
        </p:txBody>
      </p:sp>
      <p:sp>
        <p:nvSpPr>
          <p:cNvPr id="2" name="Footer Placeholder 1">
            <a:extLst>
              <a:ext uri="{FF2B5EF4-FFF2-40B4-BE49-F238E27FC236}">
                <a16:creationId xmlns:a16="http://schemas.microsoft.com/office/drawing/2014/main" id="{A921B550-99D0-4964-8B5B-66A6B6AAE59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E222130B-759E-4B8C-8CEA-21D3432A049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5119237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slides shows the transformation</a:t>
            </a:r>
            <a:r>
              <a:rPr lang="en-US" baseline="0" dirty="0"/>
              <a:t> between Normal and Standard Normal distributions.  Since Standard Normal has mean of zero and standard deviation of one, we produce a Standard Normal </a:t>
            </a:r>
            <a:r>
              <a:rPr lang="en-US" baseline="0" dirty="0" err="1"/>
              <a:t>variate</a:t>
            </a:r>
            <a:r>
              <a:rPr lang="en-US" baseline="0" dirty="0"/>
              <a:t> by subtracting the mean and the dividing by the standard deviation.  We transform back to the Normal distribution by multiplying by the standard deviation and adding back the mean.</a:t>
            </a:r>
          </a:p>
          <a:p>
            <a:endParaRPr lang="en-US" baseline="0" dirty="0"/>
          </a:p>
          <a:p>
            <a:r>
              <a:rPr lang="en-US" baseline="0" dirty="0"/>
              <a:t>NOTE, the area under a PDF is 1.0, and so the two PDF in this image SHOULD have the same area.  They do not, to make an easier image to read, but note that the red PDF should be much lower.</a:t>
            </a:r>
            <a:endParaRPr lang="en-US" dirty="0"/>
          </a:p>
          <a:p>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59</a:t>
            </a:fld>
            <a:endParaRPr lang="en-US"/>
          </a:p>
        </p:txBody>
      </p:sp>
      <p:sp>
        <p:nvSpPr>
          <p:cNvPr id="5" name="Footer Placeholder 4">
            <a:extLst>
              <a:ext uri="{FF2B5EF4-FFF2-40B4-BE49-F238E27FC236}">
                <a16:creationId xmlns:a16="http://schemas.microsoft.com/office/drawing/2014/main" id="{0A2D0237-1869-41E1-A8AE-8666F1C488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BBA7A31-2896-4DE0-AE8E-A15D45EEE78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103395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6</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  what’s really important</a:t>
            </a:r>
            <a:r>
              <a:rPr lang="en-US" baseline="0" dirty="0"/>
              <a:t> in our dealings with probability is where the estimates come from.	</a:t>
            </a:r>
            <a:endParaRPr lang="en-US" dirty="0"/>
          </a:p>
        </p:txBody>
      </p:sp>
      <p:sp>
        <p:nvSpPr>
          <p:cNvPr id="2" name="Footer Placeholder 1">
            <a:extLst>
              <a:ext uri="{FF2B5EF4-FFF2-40B4-BE49-F238E27FC236}">
                <a16:creationId xmlns:a16="http://schemas.microsoft.com/office/drawing/2014/main" id="{EC92341B-828E-478D-BE52-39E6B05082D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90D8711-2438-4D24-B450-79BC5330D19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9585732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60</a:t>
            </a:fld>
            <a:endParaRPr lang="en-US"/>
          </a:p>
        </p:txBody>
      </p:sp>
      <p:sp>
        <p:nvSpPr>
          <p:cNvPr id="5" name="Footer Placeholder 4">
            <a:extLst>
              <a:ext uri="{FF2B5EF4-FFF2-40B4-BE49-F238E27FC236}">
                <a16:creationId xmlns:a16="http://schemas.microsoft.com/office/drawing/2014/main" id="{85D067EA-9684-4F67-A53C-C39561DE46F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5DD9740-A7B3-4CB7-AF8E-818504962C7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3435780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3"/>
          <p:cNvSpPr>
            <a:spLocks noGrp="1" noChangeArrowheads="1"/>
          </p:cNvSpPr>
          <p:nvPr>
            <p:ph type="sldNum" sz="quarter" idx="5"/>
          </p:nvPr>
        </p:nvSpPr>
        <p:spPr>
          <a:noFill/>
        </p:spPr>
        <p:txBody>
          <a:bodyPr/>
          <a:lstStyle/>
          <a:p>
            <a:fld id="{ED5DB41B-6593-4D1D-96C9-32217D486B20}" type="slidenum">
              <a:rPr lang="en-US" smtClean="0"/>
              <a:pPr/>
              <a:t>61</a:t>
            </a:fld>
            <a:endParaRPr lang="en-US"/>
          </a:p>
        </p:txBody>
      </p:sp>
      <p:sp>
        <p:nvSpPr>
          <p:cNvPr id="102403" name="Rectangle 2"/>
          <p:cNvSpPr>
            <a:spLocks noGrp="1" noRot="1" noChangeAspect="1" noChangeArrowheads="1" noTextEdit="1"/>
          </p:cNvSpPr>
          <p:nvPr>
            <p:ph type="sldImg"/>
          </p:nvPr>
        </p:nvSpPr>
        <p:spPr>
          <a:xfrm>
            <a:off x="458788" y="719138"/>
            <a:ext cx="6400800" cy="3602037"/>
          </a:xfrm>
          <a:ln/>
        </p:spPr>
      </p:sp>
      <p:sp>
        <p:nvSpPr>
          <p:cNvPr id="10240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 log transform of the Normal</a:t>
            </a:r>
            <a:r>
              <a:rPr lang="en-US" baseline="0" dirty="0"/>
              <a:t> distribution is useful when a variable has a positive skew and cannot have values less than zero.  The parameters are based on the log transform of the variable.</a:t>
            </a:r>
            <a:endParaRPr lang="en-US" dirty="0"/>
          </a:p>
          <a:p>
            <a:endParaRPr lang="en-US" dirty="0"/>
          </a:p>
        </p:txBody>
      </p:sp>
      <p:sp>
        <p:nvSpPr>
          <p:cNvPr id="2" name="Footer Placeholder 1">
            <a:extLst>
              <a:ext uri="{FF2B5EF4-FFF2-40B4-BE49-F238E27FC236}">
                <a16:creationId xmlns:a16="http://schemas.microsoft.com/office/drawing/2014/main" id="{3B34FB82-4E79-4C0B-84E5-D5E8DAE51AF9}"/>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D90782E-FC87-4347-AB9F-48FF8BD8B19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3941199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62</a:t>
            </a:fld>
            <a:endParaRPr lang="en-US"/>
          </a:p>
        </p:txBody>
      </p:sp>
      <p:sp>
        <p:nvSpPr>
          <p:cNvPr id="5" name="Footer Placeholder 4">
            <a:extLst>
              <a:ext uri="{FF2B5EF4-FFF2-40B4-BE49-F238E27FC236}">
                <a16:creationId xmlns:a16="http://schemas.microsoft.com/office/drawing/2014/main" id="{AF5FEC81-3308-4D67-811F-86BE0AFD4D4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152EF8D-3365-4380-B83B-B4B7704892B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200912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63</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2576744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 probability</a:t>
            </a:r>
            <a:r>
              <a:rPr lang="en-US" baseline="0" dirty="0"/>
              <a:t> distribution is just another kind of model that represents the relationship between the variable of interest and its probability of occurrence.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64</a:t>
            </a:fld>
            <a:endParaRPr lang="en-US"/>
          </a:p>
        </p:txBody>
      </p:sp>
      <p:sp>
        <p:nvSpPr>
          <p:cNvPr id="5" name="Footer Placeholder 4">
            <a:extLst>
              <a:ext uri="{FF2B5EF4-FFF2-40B4-BE49-F238E27FC236}">
                <a16:creationId xmlns:a16="http://schemas.microsoft.com/office/drawing/2014/main" id="{8D10F10E-DBBF-4326-865D-EB13FB39265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4DD9AE2-D3D6-4D03-8B9B-0F00723157E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90250307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13"/>
          <p:cNvSpPr>
            <a:spLocks noGrp="1" noChangeArrowheads="1"/>
          </p:cNvSpPr>
          <p:nvPr>
            <p:ph type="sldNum" sz="quarter" idx="5"/>
          </p:nvPr>
        </p:nvSpPr>
        <p:spPr>
          <a:noFill/>
        </p:spPr>
        <p:txBody>
          <a:bodyPr/>
          <a:lstStyle/>
          <a:p>
            <a:fld id="{EEDB9CCA-FB1A-4554-8314-7AC9BDE7C638}" type="slidenum">
              <a:rPr lang="en-US" smtClean="0"/>
              <a:pPr/>
              <a:t>65</a:t>
            </a:fld>
            <a:endParaRPr lang="en-US"/>
          </a:p>
        </p:txBody>
      </p:sp>
      <p:sp>
        <p:nvSpPr>
          <p:cNvPr id="123907" name="Rectangle 2"/>
          <p:cNvSpPr>
            <a:spLocks noGrp="1" noRot="1" noChangeAspect="1" noChangeArrowheads="1" noTextEdit="1"/>
          </p:cNvSpPr>
          <p:nvPr>
            <p:ph type="sldImg"/>
          </p:nvPr>
        </p:nvSpPr>
        <p:spPr>
          <a:xfrm>
            <a:off x="458788" y="719138"/>
            <a:ext cx="6400800" cy="3602037"/>
          </a:xfrm>
          <a:ln/>
        </p:spPr>
      </p:sp>
      <p:sp>
        <p:nvSpPr>
          <p:cNvPr id="123908" name="Rectangle 3"/>
          <p:cNvSpPr>
            <a:spLocks noGrp="1" noChangeArrowheads="1"/>
          </p:cNvSpPr>
          <p:nvPr>
            <p:ph type="body" idx="1"/>
          </p:nvPr>
        </p:nvSpPr>
        <p:spPr>
          <a:noFill/>
          <a:ln/>
        </p:spPr>
        <p:txBody>
          <a:bodyPr/>
          <a:lstStyle/>
          <a:p>
            <a:r>
              <a:rPr lang="en-US" dirty="0"/>
              <a:t>We use the same steps in</a:t>
            </a:r>
            <a:r>
              <a:rPr lang="en-US" baseline="0" dirty="0"/>
              <a:t> fitting a probability model as we do in developing other models.  All steps are based on the sample of data that we assume is representative of parent population probability distribution.  </a:t>
            </a:r>
          </a:p>
          <a:p>
            <a:endParaRPr lang="en-US" baseline="0" dirty="0"/>
          </a:p>
          <a:p>
            <a:r>
              <a:rPr lang="en-US" baseline="0" dirty="0"/>
              <a:t>We select a probability distribution, estimate its parameters from the sample, compute the CDF of that distribution, and compare that CDF to the sample, either as histogram or plotted points.  </a:t>
            </a:r>
          </a:p>
          <a:p>
            <a:endParaRPr lang="en-US" baseline="0" dirty="0"/>
          </a:p>
          <a:p>
            <a:r>
              <a:rPr lang="en-US" baseline="0" dirty="0"/>
              <a:t>Because of how they’re defined, the “prediction” step comes before the “verification” step because the CDF (the quantiles) must be computed before it can be compared to the data.</a:t>
            </a:r>
            <a:endParaRPr lang="en-US" dirty="0"/>
          </a:p>
        </p:txBody>
      </p:sp>
      <p:sp>
        <p:nvSpPr>
          <p:cNvPr id="2" name="Footer Placeholder 1">
            <a:extLst>
              <a:ext uri="{FF2B5EF4-FFF2-40B4-BE49-F238E27FC236}">
                <a16:creationId xmlns:a16="http://schemas.microsoft.com/office/drawing/2014/main" id="{EC715E86-B876-4848-BFE8-AE36D6E9D28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A6AD896-3FC6-4629-9B28-D0AEFF3AE1A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1410414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66</a:t>
            </a:fld>
            <a:endParaRPr lang="en-US"/>
          </a:p>
        </p:txBody>
      </p:sp>
      <p:sp>
        <p:nvSpPr>
          <p:cNvPr id="5" name="Footer Placeholder 4">
            <a:extLst>
              <a:ext uri="{FF2B5EF4-FFF2-40B4-BE49-F238E27FC236}">
                <a16:creationId xmlns:a16="http://schemas.microsoft.com/office/drawing/2014/main" id="{0D6AABD9-B43E-4590-9EA0-F964F7C941C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BDE2FCD-AF8F-4372-B536-C48469610CF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8485366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3"/>
          <p:cNvSpPr>
            <a:spLocks noGrp="1" noChangeArrowheads="1"/>
          </p:cNvSpPr>
          <p:nvPr>
            <p:ph type="sldNum" sz="quarter" idx="5"/>
          </p:nvPr>
        </p:nvSpPr>
        <p:spPr>
          <a:noFill/>
        </p:spPr>
        <p:txBody>
          <a:bodyPr/>
          <a:lstStyle/>
          <a:p>
            <a:fld id="{E23FBE58-6972-4D35-A259-4C5B1BA26596}" type="slidenum">
              <a:rPr lang="en-US" smtClean="0"/>
              <a:pPr/>
              <a:t>68</a:t>
            </a:fld>
            <a:endParaRPr lang="en-US"/>
          </a:p>
        </p:txBody>
      </p:sp>
      <p:sp>
        <p:nvSpPr>
          <p:cNvPr id="124931" name="Rectangle 2"/>
          <p:cNvSpPr>
            <a:spLocks noGrp="1" noRot="1" noChangeAspect="1" noChangeArrowheads="1" noTextEdit="1"/>
          </p:cNvSpPr>
          <p:nvPr>
            <p:ph type="sldImg"/>
          </p:nvPr>
        </p:nvSpPr>
        <p:spPr>
          <a:xfrm>
            <a:off x="458788" y="719138"/>
            <a:ext cx="6400800" cy="3602037"/>
          </a:xfrm>
          <a:ln/>
        </p:spPr>
      </p:sp>
      <p:sp>
        <p:nvSpPr>
          <p:cNvPr id="124932" name="Rectangle 3"/>
          <p:cNvSpPr>
            <a:spLocks noGrp="1" noChangeArrowheads="1"/>
          </p:cNvSpPr>
          <p:nvPr>
            <p:ph type="body" idx="1"/>
          </p:nvPr>
        </p:nvSpPr>
        <p:spPr>
          <a:noFill/>
          <a:ln/>
        </p:spPr>
        <p:txBody>
          <a:bodyPr/>
          <a:lstStyle/>
          <a:p>
            <a:endParaRPr lang="en-US" dirty="0"/>
          </a:p>
        </p:txBody>
      </p:sp>
      <p:sp>
        <p:nvSpPr>
          <p:cNvPr id="2" name="Footer Placeholder 1">
            <a:extLst>
              <a:ext uri="{FF2B5EF4-FFF2-40B4-BE49-F238E27FC236}">
                <a16:creationId xmlns:a16="http://schemas.microsoft.com/office/drawing/2014/main" id="{350612F6-E9B4-4C3F-984D-9A1FE3EE3A80}"/>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B694247-194B-47B6-AAC1-B7769764520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2163574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is the histogram of a 65</a:t>
            </a:r>
            <a:r>
              <a:rPr lang="en-US" baseline="0" dirty="0"/>
              <a:t> year record of annual flow volumes for a river in New York.  By examining the histogram as a first step, we can decide what of the distributions we’ve looked at might be reasonable.  </a:t>
            </a:r>
          </a:p>
          <a:p>
            <a:endParaRPr lang="en-US" baseline="0" dirty="0"/>
          </a:p>
          <a:p>
            <a:r>
              <a:rPr lang="en-US" baseline="0" dirty="0"/>
              <a:t>Uniform is clearly incorrect.  Triangular is possible, but there are more values cluster in the middle, which is closer to Normal.  It’s not completely symmetrical, with a longer upper tail than lower, but perhaps close enough that the sample could have been generated by a symmetrical PDF.  </a:t>
            </a:r>
          </a:p>
          <a:p>
            <a:endParaRPr lang="en-US" baseline="0" dirty="0"/>
          </a:p>
          <a:p>
            <a:r>
              <a:rPr lang="en-US" baseline="0" dirty="0"/>
              <a:t>The example will proceed with fitting a Normal distribution to the 65-member sample of flow volume.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69</a:t>
            </a:fld>
            <a:endParaRPr lang="en-US"/>
          </a:p>
        </p:txBody>
      </p:sp>
      <p:sp>
        <p:nvSpPr>
          <p:cNvPr id="5" name="Footer Placeholder 4">
            <a:extLst>
              <a:ext uri="{FF2B5EF4-FFF2-40B4-BE49-F238E27FC236}">
                <a16:creationId xmlns:a16="http://schemas.microsoft.com/office/drawing/2014/main" id="{8178404B-F029-42A2-93F9-A99BA496D8C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7868C0C-5B97-40ED-B6A4-07972136C49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88516411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 description</a:t>
            </a:r>
            <a:r>
              <a:rPr lang="en-US" baseline="0" dirty="0"/>
              <a:t> parameters are also known as the MOMENTS of </a:t>
            </a:r>
            <a:r>
              <a:rPr lang="en-US" baseline="0"/>
              <a:t>the probability </a:t>
            </a:r>
            <a:r>
              <a:rPr lang="en-US" baseline="0" dirty="0"/>
              <a:t>distribution.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70</a:t>
            </a:fld>
            <a:endParaRPr lang="en-US"/>
          </a:p>
        </p:txBody>
      </p:sp>
      <p:sp>
        <p:nvSpPr>
          <p:cNvPr id="5" name="Footer Placeholder 4">
            <a:extLst>
              <a:ext uri="{FF2B5EF4-FFF2-40B4-BE49-F238E27FC236}">
                <a16:creationId xmlns:a16="http://schemas.microsoft.com/office/drawing/2014/main" id="{67BB9E18-4F24-415C-A7C9-DF603E9CC58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13516BE-309B-4218-8E14-2CF9F9F32CF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49108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7</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How</a:t>
            </a:r>
            <a:r>
              <a:rPr lang="en-US" baseline="0" dirty="0"/>
              <a:t> likely something is to happen is closely tied with how often it happens.</a:t>
            </a:r>
            <a:endParaRPr lang="en-US" dirty="0"/>
          </a:p>
        </p:txBody>
      </p:sp>
      <p:sp>
        <p:nvSpPr>
          <p:cNvPr id="2" name="Footer Placeholder 1">
            <a:extLst>
              <a:ext uri="{FF2B5EF4-FFF2-40B4-BE49-F238E27FC236}">
                <a16:creationId xmlns:a16="http://schemas.microsoft.com/office/drawing/2014/main" id="{3103F448-78DB-438B-8DC6-B9CBC249A0A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E8A1B50-EC86-4832-87E7-E847C93E96C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464788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 are the statistics of central</a:t>
            </a:r>
            <a:r>
              <a:rPr lang="en-US" baseline="0" dirty="0"/>
              <a:t> tendency as estimated from a sample.  The earlier mention of the these measures described their definitions for a probability distribution.  These sample statistics can be used to estimate the distribution values.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71</a:t>
            </a:fld>
            <a:endParaRPr lang="en-US"/>
          </a:p>
        </p:txBody>
      </p:sp>
      <p:sp>
        <p:nvSpPr>
          <p:cNvPr id="5" name="Footer Placeholder 4">
            <a:extLst>
              <a:ext uri="{FF2B5EF4-FFF2-40B4-BE49-F238E27FC236}">
                <a16:creationId xmlns:a16="http://schemas.microsoft.com/office/drawing/2014/main" id="{2F53E122-D79B-4301-8746-A23D6C54F12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7009D43-9B15-4717-A96E-51BCAF043BB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39397626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Sample mean is also known</a:t>
            </a:r>
            <a:r>
              <a:rPr lang="en-US" baseline="0" dirty="0"/>
              <a:t> as expected value, and is noted as X-bar, or whatever variable designation with a bar over it.</a:t>
            </a:r>
          </a:p>
          <a:p>
            <a:endParaRPr lang="en-US" baseline="0" dirty="0"/>
          </a:p>
          <a:p>
            <a:r>
              <a:rPr lang="en-US" baseline="0" dirty="0"/>
              <a:t>A change in the mean moves the PDF left (for lower) or right (for higher).</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72</a:t>
            </a:fld>
            <a:endParaRPr lang="en-US"/>
          </a:p>
        </p:txBody>
      </p:sp>
      <p:sp>
        <p:nvSpPr>
          <p:cNvPr id="5" name="Footer Placeholder 4">
            <a:extLst>
              <a:ext uri="{FF2B5EF4-FFF2-40B4-BE49-F238E27FC236}">
                <a16:creationId xmlns:a16="http://schemas.microsoft.com/office/drawing/2014/main" id="{4998C0F9-9891-4435-975E-0A5DB229279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3397164-B100-4572-90CE-FA9493D7DDA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8907672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73</a:t>
            </a:fld>
            <a:endParaRPr lang="en-US"/>
          </a:p>
        </p:txBody>
      </p:sp>
      <p:sp>
        <p:nvSpPr>
          <p:cNvPr id="5" name="Footer Placeholder 4">
            <a:extLst>
              <a:ext uri="{FF2B5EF4-FFF2-40B4-BE49-F238E27FC236}">
                <a16:creationId xmlns:a16="http://schemas.microsoft.com/office/drawing/2014/main" id="{5FC1945F-8CD6-42D5-AACA-0D11C3B7F59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022CEA8A-2C56-4161-BE0B-D2D365ACE9C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07532232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normAutofit/>
          </a:bodyPr>
          <a:lstStyle/>
          <a:p>
            <a:r>
              <a:rPr lang="en-US" dirty="0"/>
              <a:t>Standard deviation,</a:t>
            </a:r>
            <a:r>
              <a:rPr lang="en-US" baseline="0" dirty="0"/>
              <a:t> noted S</a:t>
            </a:r>
            <a:r>
              <a:rPr lang="en-US" baseline="0"/>
              <a:t>, is </a:t>
            </a:r>
            <a:r>
              <a:rPr lang="en-US" baseline="0" dirty="0"/>
              <a:t>the average distance from the sample mean.  Because the sum of distances from the sample mean is equal to zero, this estimator squares the distances Xi – </a:t>
            </a:r>
            <a:r>
              <a:rPr lang="en-US" baseline="0" dirty="0" err="1"/>
              <a:t>Xbar</a:t>
            </a:r>
            <a:r>
              <a:rPr lang="en-US" baseline="0" dirty="0"/>
              <a:t> to remove the sign and make all values positive.  After averaging, the square root it taken to return the metric to the original unit of the variable.  The equation divides by N-1 rather than N as a correction for bias, to produce an unbiased estimator.</a:t>
            </a:r>
          </a:p>
          <a:p>
            <a:endParaRPr lang="en-US" baseline="0" dirty="0"/>
          </a:p>
          <a:p>
            <a:r>
              <a:rPr lang="en-US" baseline="0" dirty="0"/>
              <a:t>A change in the standard deviation makes the PDF narrower (for smaller) or wider (for larger).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74</a:t>
            </a:fld>
            <a:endParaRPr lang="en-US"/>
          </a:p>
        </p:txBody>
      </p:sp>
      <p:sp>
        <p:nvSpPr>
          <p:cNvPr id="5" name="Footer Placeholder 4">
            <a:extLst>
              <a:ext uri="{FF2B5EF4-FFF2-40B4-BE49-F238E27FC236}">
                <a16:creationId xmlns:a16="http://schemas.microsoft.com/office/drawing/2014/main" id="{26D46780-A28D-47BF-B6F7-DD33E680C2A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307614E-E618-459A-98D4-F9ECEB1314A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811922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skew coefficient again uses distances from the</a:t>
            </a:r>
            <a:r>
              <a:rPr lang="en-US" baseline="0" dirty="0"/>
              <a:t> sample mean, but cubes them, which reestablishes the sign (positive or negative) and exaggerates the value.  Values far from the mean, above or below, have more influence on the statistic than values close to the mean.  More values far above the mean than far below the mean will produce a positive sum, and more values far below will produce a negative sum.  </a:t>
            </a:r>
          </a:p>
          <a:p>
            <a:endParaRPr lang="en-US" baseline="0"/>
          </a:p>
          <a:p>
            <a:r>
              <a:rPr lang="en-US" baseline="0"/>
              <a:t>N-1 </a:t>
            </a:r>
            <a:r>
              <a:rPr lang="en-US" baseline="0" dirty="0"/>
              <a:t>and N-2 are again corrections for bias.  But with a single N on top and two Ns on the bottom, this is still an average cubed distance from the mean.  Finally, it is divided by the standard deviation cubed, both normalizing the value and making it dimensionless (</a:t>
            </a:r>
            <a:r>
              <a:rPr lang="en-US" baseline="0" dirty="0" err="1"/>
              <a:t>unitless</a:t>
            </a:r>
            <a:r>
              <a:rPr lang="en-US" baseline="0" dirty="0"/>
              <a:t>).</a:t>
            </a:r>
          </a:p>
          <a:p>
            <a:endParaRPr lang="en-US" baseline="0" dirty="0"/>
          </a:p>
          <a:p>
            <a:r>
              <a:rPr lang="en-US" baseline="0" dirty="0"/>
              <a:t>A symmetrical sample will have a skew of zero, because the distances above and below the mean are balanced.  Values much larger than the mean, producing a positive skew, show as a long upper tail and short lower tail.  Values much smaller than the mean, producing a negative skew, show as a long lower tail and short upper tail.</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75</a:t>
            </a:fld>
            <a:endParaRPr lang="en-US"/>
          </a:p>
        </p:txBody>
      </p:sp>
      <p:sp>
        <p:nvSpPr>
          <p:cNvPr id="5" name="Footer Placeholder 4">
            <a:extLst>
              <a:ext uri="{FF2B5EF4-FFF2-40B4-BE49-F238E27FC236}">
                <a16:creationId xmlns:a16="http://schemas.microsoft.com/office/drawing/2014/main" id="{D8B90BAB-9BD3-476D-911E-1D8923FDAD5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5C83C52-36F8-4640-B06B-883DFEAB5C5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7496032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76</a:t>
            </a:fld>
            <a:endParaRPr lang="en-US"/>
          </a:p>
        </p:txBody>
      </p:sp>
      <p:sp>
        <p:nvSpPr>
          <p:cNvPr id="5" name="Footer Placeholder 4">
            <a:extLst>
              <a:ext uri="{FF2B5EF4-FFF2-40B4-BE49-F238E27FC236}">
                <a16:creationId xmlns:a16="http://schemas.microsoft.com/office/drawing/2014/main" id="{1B36E8DA-57CD-432D-8155-C8F990386DA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558D1E61-F31A-4059-AC3C-891B7349277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8313541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Earlier</a:t>
            </a:r>
            <a:r>
              <a:rPr lang="en-US" baseline="0" dirty="0"/>
              <a:t> slides showed the sample statistics, and the parameters they estimate, on the PDF form of the distribution or sample.  This figure shows them on the frequency curve form, which is the CDF with the axes switched to put the variable on the vertical and probability or frequency on the horizontal.  </a:t>
            </a:r>
          </a:p>
          <a:p>
            <a:endParaRPr lang="en-US" baseline="0" dirty="0"/>
          </a:p>
          <a:p>
            <a:r>
              <a:rPr lang="en-US" baseline="0" dirty="0"/>
              <a:t>A change in the mean moves the frequency up or down.  A change in the standard deviation changes the slope of the frequency curve.  A larger standard deviation produces a steeper slope that spans a wider range of the variable on the vertical axis.  A smaller standard deviation thus produces a smaller slope.  </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77</a:t>
            </a:fld>
            <a:endParaRPr lang="en-US"/>
          </a:p>
        </p:txBody>
      </p:sp>
      <p:sp>
        <p:nvSpPr>
          <p:cNvPr id="5" name="Footer Placeholder 4">
            <a:extLst>
              <a:ext uri="{FF2B5EF4-FFF2-40B4-BE49-F238E27FC236}">
                <a16:creationId xmlns:a16="http://schemas.microsoft.com/office/drawing/2014/main" id="{ABE46A1F-7FA7-4612-8ECC-9C28989379D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582568D-B944-4C8D-8457-CC0487C3211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99686631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Earlier</a:t>
            </a:r>
            <a:r>
              <a:rPr lang="en-US" baseline="0" dirty="0"/>
              <a:t> slides showed the sample statistics, and the parameters they estimate, on the PDF form of the distribution or sample.  This figure shows them on the frequency curve form, which is the CDF with the axes switched to put the variable on the vertical and probability or frequency on the horizontal.  </a:t>
            </a:r>
          </a:p>
          <a:p>
            <a:endParaRPr lang="en-US" dirty="0"/>
          </a:p>
          <a:p>
            <a:r>
              <a:rPr lang="en-US" dirty="0"/>
              <a:t>A</a:t>
            </a:r>
            <a:r>
              <a:rPr lang="en-US" baseline="0" dirty="0"/>
              <a:t> Normal distribution has a zero skew, and plots as a straight line on a Normal probability axis.  A positive skew produces an upward curvature, as the long upper tail reaches higher vertically on the right.  A negative skew produces a downward curvature, as the long lower tail reaches downward on the left, and the short upper tail pulls downward on the right.</a:t>
            </a:r>
          </a:p>
          <a:p>
            <a:endParaRPr lang="en-US" baseline="0" dirty="0"/>
          </a:p>
          <a:p>
            <a:r>
              <a:rPr lang="en-US" baseline="0" dirty="0"/>
              <a:t>As a mnemonic, positive skew is happy and produces a smiling upper curvature, and negative skew is sad and produces a frowning downward curvature.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78</a:t>
            </a:fld>
            <a:endParaRPr lang="en-US"/>
          </a:p>
        </p:txBody>
      </p:sp>
      <p:sp>
        <p:nvSpPr>
          <p:cNvPr id="5" name="Footer Placeholder 4">
            <a:extLst>
              <a:ext uri="{FF2B5EF4-FFF2-40B4-BE49-F238E27FC236}">
                <a16:creationId xmlns:a16="http://schemas.microsoft.com/office/drawing/2014/main" id="{3BBB73D5-41C2-4262-9614-72DABBDAC55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A415B5F5-1696-4520-87F3-44B4CA37372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0735403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79</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5261872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slides shows the transformation</a:t>
            </a:r>
            <a:r>
              <a:rPr lang="en-US" baseline="0" dirty="0"/>
              <a:t> between Normal and Standard Normal distributions.  Since Standard Normal has mean of zero and standard deviation of one, we produce a Standard Normal </a:t>
            </a:r>
            <a:r>
              <a:rPr lang="en-US" baseline="0" dirty="0" err="1"/>
              <a:t>variate</a:t>
            </a:r>
            <a:r>
              <a:rPr lang="en-US" baseline="0" dirty="0"/>
              <a:t> by subtracting the mean and the dividing by the standard deviation.  We transform back to the Normal distribution by multiplying by the standard deviation and adding back the mean.</a:t>
            </a:r>
          </a:p>
          <a:p>
            <a:endParaRPr lang="en-US" baseline="0" dirty="0"/>
          </a:p>
          <a:p>
            <a:r>
              <a:rPr lang="en-US" baseline="0" dirty="0"/>
              <a:t>NOTE, the area under a PDF is 1.0, and so the two PDF in this image SHOULD have the same area.  They do not, to make an easier image to read, but note that the red PDF should be much lower.</a:t>
            </a:r>
            <a:endParaRPr lang="en-US" dirty="0"/>
          </a:p>
          <a:p>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80</a:t>
            </a:fld>
            <a:endParaRPr lang="en-US"/>
          </a:p>
        </p:txBody>
      </p:sp>
      <p:sp>
        <p:nvSpPr>
          <p:cNvPr id="5" name="Footer Placeholder 4">
            <a:extLst>
              <a:ext uri="{FF2B5EF4-FFF2-40B4-BE49-F238E27FC236}">
                <a16:creationId xmlns:a16="http://schemas.microsoft.com/office/drawing/2014/main" id="{0A2D0237-1869-41E1-A8AE-8666F1C488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BBA7A31-2896-4DE0-AE8E-A15D45EEE78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168928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8</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There are many definitions</a:t>
            </a:r>
            <a:r>
              <a:rPr lang="en-US" baseline="0" dirty="0"/>
              <a:t> of </a:t>
            </a:r>
            <a:r>
              <a:rPr lang="en-US" dirty="0"/>
              <a:t>“Random.”</a:t>
            </a:r>
            <a:r>
              <a:rPr lang="en-US" baseline="0" dirty="0"/>
              <a:t>  Some outcomes are naturally random.  But the word is sometimes used to describe a process so complex we can’t understand it completely enough to predict.</a:t>
            </a:r>
            <a:endParaRPr lang="en-US" dirty="0"/>
          </a:p>
        </p:txBody>
      </p:sp>
      <p:sp>
        <p:nvSpPr>
          <p:cNvPr id="2" name="Footer Placeholder 1">
            <a:extLst>
              <a:ext uri="{FF2B5EF4-FFF2-40B4-BE49-F238E27FC236}">
                <a16:creationId xmlns:a16="http://schemas.microsoft.com/office/drawing/2014/main" id="{0500ACFE-E785-471C-883D-4DABCCD9B78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00476C39-3206-414F-9044-682B4BCDF8F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4163803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13"/>
          <p:cNvSpPr>
            <a:spLocks noGrp="1" noChangeArrowheads="1"/>
          </p:cNvSpPr>
          <p:nvPr>
            <p:ph type="sldNum" sz="quarter" idx="5"/>
          </p:nvPr>
        </p:nvSpPr>
        <p:spPr>
          <a:noFill/>
        </p:spPr>
        <p:txBody>
          <a:bodyPr/>
          <a:lstStyle/>
          <a:p>
            <a:fld id="{03CCA3D3-3248-4A23-80FF-B21E7B7C2282}" type="slidenum">
              <a:rPr lang="en-US" smtClean="0"/>
              <a:pPr/>
              <a:t>81</a:t>
            </a:fld>
            <a:endParaRPr lang="en-US"/>
          </a:p>
        </p:txBody>
      </p:sp>
      <p:sp>
        <p:nvSpPr>
          <p:cNvPr id="125955" name="Rectangle 2"/>
          <p:cNvSpPr>
            <a:spLocks noGrp="1" noRot="1" noChangeAspect="1" noChangeArrowheads="1" noTextEdit="1"/>
          </p:cNvSpPr>
          <p:nvPr>
            <p:ph type="sldImg"/>
          </p:nvPr>
        </p:nvSpPr>
        <p:spPr>
          <a:xfrm>
            <a:off x="458788" y="719138"/>
            <a:ext cx="6400800" cy="3602037"/>
          </a:xfrm>
          <a:ln/>
        </p:spPr>
      </p:sp>
      <p:sp>
        <p:nvSpPr>
          <p:cNvPr id="125956" name="Rectangle 3"/>
          <p:cNvSpPr>
            <a:spLocks noGrp="1" noChangeArrowheads="1"/>
          </p:cNvSpPr>
          <p:nvPr>
            <p:ph type="body" idx="1"/>
          </p:nvPr>
        </p:nvSpPr>
        <p:spPr>
          <a:noFill/>
          <a:ln/>
        </p:spPr>
        <p:txBody>
          <a:bodyPr/>
          <a:lstStyle/>
          <a:p>
            <a:r>
              <a:rPr lang="en-US" dirty="0"/>
              <a:t>The Normal</a:t>
            </a:r>
            <a:r>
              <a:rPr lang="en-US" baseline="0" dirty="0"/>
              <a:t> distribution has an equation that is hard to work with, and so we generally work with the Standard Normal distribution that is fully tabulated in all statistics text books.   The Standard Normal distribution has mean of 0 and standard deviation of 1, and is referred to as Z.  </a:t>
            </a:r>
            <a:r>
              <a:rPr lang="en-US" baseline="0" dirty="0" err="1"/>
              <a:t>Zp</a:t>
            </a:r>
            <a:r>
              <a:rPr lang="en-US" baseline="0" dirty="0"/>
              <a:t> is the value for a given probability p.</a:t>
            </a:r>
          </a:p>
          <a:p>
            <a:endParaRPr lang="en-US" baseline="0" dirty="0"/>
          </a:p>
          <a:p>
            <a:r>
              <a:rPr lang="en-US" baseline="0" dirty="0"/>
              <a:t>To produce a quantile from the Normal distribution for probability p, we first look up the value </a:t>
            </a:r>
            <a:r>
              <a:rPr lang="en-US" baseline="0" dirty="0" err="1"/>
              <a:t>Zp</a:t>
            </a:r>
            <a:r>
              <a:rPr lang="en-US" baseline="0" dirty="0"/>
              <a:t> from the Standard Normal, then multiply it by our standard deviation and add our mean.  The Z value can be interpreted as the number of standard deviations above or below the mean.</a:t>
            </a:r>
            <a:endParaRPr lang="en-US" dirty="0"/>
          </a:p>
        </p:txBody>
      </p:sp>
      <p:sp>
        <p:nvSpPr>
          <p:cNvPr id="2" name="Footer Placeholder 1">
            <a:extLst>
              <a:ext uri="{FF2B5EF4-FFF2-40B4-BE49-F238E27FC236}">
                <a16:creationId xmlns:a16="http://schemas.microsoft.com/office/drawing/2014/main" id="{8C8F54D9-7EA6-4702-A4BC-D0E1D6E0C00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14107FDB-B4DE-43D2-ADEB-25C69961ECA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5936094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CDF of the Standard Normal distribution,</a:t>
            </a:r>
            <a:r>
              <a:rPr lang="en-US" baseline="0" dirty="0"/>
              <a:t> showing values that are also tabulated in text books.  </a:t>
            </a:r>
          </a:p>
          <a:p>
            <a:endParaRPr lang="en-US" baseline="0" dirty="0"/>
          </a:p>
          <a:p>
            <a:r>
              <a:rPr lang="en-US" baseline="0" dirty="0"/>
              <a:t>Cumulative probability (probability less than) is on the vertical and the Z variate is on the horizontal.  Note that most of the distribution is between -3 and 3, and nearly all is between -4 and 4.</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82</a:t>
            </a:fld>
            <a:endParaRPr lang="en-US"/>
          </a:p>
        </p:txBody>
      </p:sp>
    </p:spTree>
    <p:extLst>
      <p:ext uri="{BB962C8B-B14F-4D97-AF65-F5344CB8AC3E}">
        <p14:creationId xmlns:p14="http://schemas.microsoft.com/office/powerpoint/2010/main" val="22499937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Here we have</a:t>
            </a:r>
            <a:r>
              <a:rPr lang="en-US" baseline="0" dirty="0"/>
              <a:t> several exceedance probabilities, the associated return periods 1/p, and the </a:t>
            </a:r>
            <a:r>
              <a:rPr lang="en-US" baseline="0" dirty="0" err="1"/>
              <a:t>Zp</a:t>
            </a:r>
            <a:r>
              <a:rPr lang="en-US" baseline="0" dirty="0"/>
              <a:t> value.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83</a:t>
            </a:fld>
            <a:endParaRPr lang="en-US"/>
          </a:p>
        </p:txBody>
      </p:sp>
      <p:sp>
        <p:nvSpPr>
          <p:cNvPr id="5" name="Footer Placeholder 4">
            <a:extLst>
              <a:ext uri="{FF2B5EF4-FFF2-40B4-BE49-F238E27FC236}">
                <a16:creationId xmlns:a16="http://schemas.microsoft.com/office/drawing/2014/main" id="{F8EC47DF-264D-406F-934F-D72B2401B31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001469A-A3B2-4505-A4E3-57F36F24A9D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32048961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 fourth column is added showing</a:t>
            </a:r>
            <a:r>
              <a:rPr lang="en-US" baseline="0" dirty="0"/>
              <a:t> the transformation from the Standard Normal back to the Normal distribution using the computed sample mean and standard deviation.  Mean + SD * </a:t>
            </a:r>
            <a:r>
              <a:rPr lang="en-US" baseline="0" dirty="0" err="1"/>
              <a:t>Zp</a:t>
            </a:r>
            <a:r>
              <a:rPr lang="en-US" baseline="0" dirty="0"/>
              <a:t> produces the quantiles of the distribution, given the sample statistics shown.</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Sample statistics computed as</a:t>
            </a:r>
            <a:r>
              <a:rPr lang="en-US" baseline="0" dirty="0"/>
              <a:t> sample mean </a:t>
            </a:r>
            <a:r>
              <a:rPr lang="en-US" baseline="0" dirty="0" err="1"/>
              <a:t>Xbar</a:t>
            </a:r>
            <a:r>
              <a:rPr lang="en-US" baseline="0" dirty="0"/>
              <a:t> = 397, sample standard deviation S = 77 and sample skew coefficient g = 0.4.  Note, the skew coefficient is not a parameter of the Normal distribution, which has a skew coefficient of zero, and so was not used here.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84</a:t>
            </a:fld>
            <a:endParaRPr lang="en-US"/>
          </a:p>
        </p:txBody>
      </p:sp>
      <p:sp>
        <p:nvSpPr>
          <p:cNvPr id="5" name="Footer Placeholder 4">
            <a:extLst>
              <a:ext uri="{FF2B5EF4-FFF2-40B4-BE49-F238E27FC236}">
                <a16:creationId xmlns:a16="http://schemas.microsoft.com/office/drawing/2014/main" id="{2A933912-915E-4815-B3C6-CA716512CF8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36A5E1E-C9EF-4E40-B87D-DE4CF037A96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6885214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13"/>
          <p:cNvSpPr>
            <a:spLocks noGrp="1" noChangeArrowheads="1"/>
          </p:cNvSpPr>
          <p:nvPr>
            <p:ph type="sldNum" sz="quarter" idx="5"/>
          </p:nvPr>
        </p:nvSpPr>
        <p:spPr>
          <a:noFill/>
        </p:spPr>
        <p:txBody>
          <a:bodyPr/>
          <a:lstStyle/>
          <a:p>
            <a:fld id="{F05DAA11-607A-4C26-A88B-2FFE6BD7B5EF}" type="slidenum">
              <a:rPr lang="en-US" smtClean="0"/>
              <a:pPr/>
              <a:t>85</a:t>
            </a:fld>
            <a:endParaRPr lang="en-US"/>
          </a:p>
        </p:txBody>
      </p:sp>
      <p:sp>
        <p:nvSpPr>
          <p:cNvPr id="130051" name="Rectangle 2"/>
          <p:cNvSpPr>
            <a:spLocks noGrp="1" noRot="1" noChangeAspect="1" noChangeArrowheads="1" noTextEdit="1"/>
          </p:cNvSpPr>
          <p:nvPr>
            <p:ph type="sldImg"/>
          </p:nvPr>
        </p:nvSpPr>
        <p:spPr>
          <a:xfrm>
            <a:off x="458788" y="719138"/>
            <a:ext cx="6400800" cy="3602037"/>
          </a:xfrm>
          <a:ln/>
        </p:spPr>
      </p:sp>
      <p:sp>
        <p:nvSpPr>
          <p:cNvPr id="130052"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The blue PDF is the computed Normal Distribution, compared to the sample histogram.  How well does the distribution agree with the data?</a:t>
            </a:r>
          </a:p>
          <a:p>
            <a:endParaRPr lang="en-US" dirty="0"/>
          </a:p>
          <a:p>
            <a:r>
              <a:rPr lang="en-US" dirty="0"/>
              <a:t>Sample statistics computed as</a:t>
            </a:r>
            <a:r>
              <a:rPr lang="en-US" baseline="0" dirty="0"/>
              <a:t> sample mean </a:t>
            </a:r>
            <a:r>
              <a:rPr lang="en-US" baseline="0" dirty="0" err="1"/>
              <a:t>Xbar</a:t>
            </a:r>
            <a:r>
              <a:rPr lang="en-US" baseline="0" dirty="0"/>
              <a:t> = 397, sample standard deviation S = 77 and sample skew coefficient g = 0.4.  Note, the skew coefficient is not a parameter of the Normal distribution, which has a skew coefficient of zero, and so was not used here.</a:t>
            </a:r>
            <a:endParaRPr lang="en-US" dirty="0"/>
          </a:p>
        </p:txBody>
      </p:sp>
      <p:sp>
        <p:nvSpPr>
          <p:cNvPr id="2" name="Footer Placeholder 1">
            <a:extLst>
              <a:ext uri="{FF2B5EF4-FFF2-40B4-BE49-F238E27FC236}">
                <a16:creationId xmlns:a16="http://schemas.microsoft.com/office/drawing/2014/main" id="{E9DEDA6F-313A-4F9B-8602-20752C73E76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50C132BE-20E2-4F3C-9431-6C95E56AEA2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49682694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3"/>
          <p:cNvSpPr>
            <a:spLocks noGrp="1" noChangeArrowheads="1"/>
          </p:cNvSpPr>
          <p:nvPr>
            <p:ph type="sldNum" sz="quarter" idx="5"/>
          </p:nvPr>
        </p:nvSpPr>
        <p:spPr>
          <a:noFill/>
        </p:spPr>
        <p:txBody>
          <a:bodyPr/>
          <a:lstStyle/>
          <a:p>
            <a:fld id="{5A2E72B6-6639-4005-B84F-7D1B7ED94B14}" type="slidenum">
              <a:rPr lang="en-US" smtClean="0"/>
              <a:pPr/>
              <a:t>86</a:t>
            </a:fld>
            <a:endParaRPr lang="en-US"/>
          </a:p>
        </p:txBody>
      </p:sp>
      <p:sp>
        <p:nvSpPr>
          <p:cNvPr id="131075" name="Rectangle 2"/>
          <p:cNvSpPr>
            <a:spLocks noGrp="1" noRot="1" noChangeAspect="1" noChangeArrowheads="1" noTextEdit="1"/>
          </p:cNvSpPr>
          <p:nvPr>
            <p:ph type="sldImg"/>
          </p:nvPr>
        </p:nvSpPr>
        <p:spPr>
          <a:xfrm>
            <a:off x="458788" y="719138"/>
            <a:ext cx="6400800" cy="3602037"/>
          </a:xfrm>
          <a:ln/>
        </p:spPr>
      </p:sp>
      <p:sp>
        <p:nvSpPr>
          <p:cNvPr id="131076"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is the CDF form, plotted with the sample values against median plotting</a:t>
            </a:r>
            <a:r>
              <a:rPr lang="en-US" baseline="0" dirty="0"/>
              <a:t> positions.  How well does the distribution agree with the data?</a:t>
            </a:r>
          </a:p>
        </p:txBody>
      </p:sp>
      <p:sp>
        <p:nvSpPr>
          <p:cNvPr id="2" name="Footer Placeholder 1">
            <a:extLst>
              <a:ext uri="{FF2B5EF4-FFF2-40B4-BE49-F238E27FC236}">
                <a16:creationId xmlns:a16="http://schemas.microsoft.com/office/drawing/2014/main" id="{2A063480-58A1-471D-A137-678A2CCB0E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B92E908B-C851-4AE6-BCE0-576235E1077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3983477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13"/>
          <p:cNvSpPr>
            <a:spLocks noGrp="1" noChangeArrowheads="1"/>
          </p:cNvSpPr>
          <p:nvPr>
            <p:ph type="sldNum" sz="quarter" idx="5"/>
          </p:nvPr>
        </p:nvSpPr>
        <p:spPr>
          <a:noFill/>
        </p:spPr>
        <p:txBody>
          <a:bodyPr/>
          <a:lstStyle/>
          <a:p>
            <a:fld id="{7D9F8B78-7A1C-45A7-B574-1BC9BD777C08}" type="slidenum">
              <a:rPr lang="en-US" smtClean="0"/>
              <a:pPr/>
              <a:t>87</a:t>
            </a:fld>
            <a:endParaRPr lang="en-US"/>
          </a:p>
        </p:txBody>
      </p:sp>
      <p:sp>
        <p:nvSpPr>
          <p:cNvPr id="132099" name="Rectangle 2"/>
          <p:cNvSpPr>
            <a:spLocks noGrp="1" noRot="1" noChangeAspect="1" noChangeArrowheads="1" noTextEdit="1"/>
          </p:cNvSpPr>
          <p:nvPr>
            <p:ph type="sldImg"/>
          </p:nvPr>
        </p:nvSpPr>
        <p:spPr>
          <a:xfrm>
            <a:off x="458788" y="719138"/>
            <a:ext cx="6400800" cy="3602037"/>
          </a:xfrm>
          <a:ln/>
        </p:spPr>
      </p:sp>
      <p:sp>
        <p:nvSpPr>
          <p:cNvPr id="132100"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is the frequency curve form, plotted</a:t>
            </a:r>
            <a:r>
              <a:rPr lang="en-US" baseline="0" dirty="0"/>
              <a:t> with sample values versus plotting positions. How well does the distribution agree with the data?  This seems a good fit except the highest three points, as expected when the original histogram showed a longer upper tail than lower.</a:t>
            </a:r>
          </a:p>
        </p:txBody>
      </p:sp>
      <p:sp>
        <p:nvSpPr>
          <p:cNvPr id="2" name="Footer Placeholder 1">
            <a:extLst>
              <a:ext uri="{FF2B5EF4-FFF2-40B4-BE49-F238E27FC236}">
                <a16:creationId xmlns:a16="http://schemas.microsoft.com/office/drawing/2014/main" id="{205D2A95-B457-4C98-94FB-FFA0E2EEB9C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DBFDFE73-CA8E-41C0-A0D4-564711C8A53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438068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Another</a:t>
            </a:r>
            <a:r>
              <a:rPr lang="en-US" baseline="0" dirty="0"/>
              <a:t> way to assess how well the distribution fits is with Goodness of Fit tests.  These two plots compare the sample values to what a Normal distribution would have expected the sample values to be.</a:t>
            </a:r>
          </a:p>
          <a:p>
            <a:endParaRPr lang="en-US" baseline="0" dirty="0"/>
          </a:p>
          <a:p>
            <a:r>
              <a:rPr lang="en-US" baseline="0" dirty="0"/>
              <a:t>The QQ plot shows the sample data on the vertical axis, paired with the value of the Normal distribution that goes with its plotting position on the horizontal axis.  The closer to the straight 1:1 line, the better the fit.  We often compute a correlation coefficient for the pairs, with a value closer to 1.0 showing better fit, to have a numerical value of fit to work with.</a:t>
            </a:r>
          </a:p>
          <a:p>
            <a:endParaRPr lang="en-US" baseline="0" dirty="0"/>
          </a:p>
          <a:p>
            <a:r>
              <a:rPr lang="en-US" baseline="0" dirty="0"/>
              <a:t>The PP plot is similar, with the plotting positions for any 65-member sample on the vertical, and the cumulative probabilities of the fitted Normal distribution for each of the sample members on the horizontal.  Again, a correlation coefficient can be used to produce a numerical value of the fit.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88</a:t>
            </a:fld>
            <a:endParaRPr lang="en-US"/>
          </a:p>
        </p:txBody>
      </p:sp>
      <p:sp>
        <p:nvSpPr>
          <p:cNvPr id="5" name="Footer Placeholder 4">
            <a:extLst>
              <a:ext uri="{FF2B5EF4-FFF2-40B4-BE49-F238E27FC236}">
                <a16:creationId xmlns:a16="http://schemas.microsoft.com/office/drawing/2014/main" id="{3D1AC062-F354-4055-B536-2276FE78AB2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43CDF08A-0343-442F-A0B4-756D74C234D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02514524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89</a:t>
            </a:fld>
            <a:endParaRPr lang="en-US"/>
          </a:p>
        </p:txBody>
      </p:sp>
      <p:sp>
        <p:nvSpPr>
          <p:cNvPr id="5" name="Footer Placeholder 4">
            <a:extLst>
              <a:ext uri="{FF2B5EF4-FFF2-40B4-BE49-F238E27FC236}">
                <a16:creationId xmlns:a16="http://schemas.microsoft.com/office/drawing/2014/main" id="{5872B2A9-0AB9-4B62-A394-91DE30A2154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12BFA49-9D3C-4DB8-9EFA-FE9B233C003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83638683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1056">
              <a:spcBef>
                <a:spcPct val="30000"/>
              </a:spcBef>
              <a:defRPr sz="1200">
                <a:solidFill>
                  <a:schemeClr val="tx1"/>
                </a:solidFill>
                <a:latin typeface="Times New Roman" panose="02020603050405020304" pitchFamily="18" charset="0"/>
              </a:defRPr>
            </a:lvl1pPr>
            <a:lvl2pPr marL="770549" indent="-296365" defTabSz="1001056">
              <a:spcBef>
                <a:spcPct val="30000"/>
              </a:spcBef>
              <a:defRPr sz="1200">
                <a:solidFill>
                  <a:schemeClr val="tx1"/>
                </a:solidFill>
                <a:latin typeface="Times New Roman" panose="02020603050405020304" pitchFamily="18" charset="0"/>
              </a:defRPr>
            </a:lvl2pPr>
            <a:lvl3pPr marL="1185461" indent="-237093" defTabSz="1001056">
              <a:spcBef>
                <a:spcPct val="30000"/>
              </a:spcBef>
              <a:defRPr sz="1200">
                <a:solidFill>
                  <a:schemeClr val="tx1"/>
                </a:solidFill>
                <a:latin typeface="Times New Roman" panose="02020603050405020304" pitchFamily="18" charset="0"/>
              </a:defRPr>
            </a:lvl3pPr>
            <a:lvl4pPr marL="1659644" indent="-237093" defTabSz="1001056">
              <a:spcBef>
                <a:spcPct val="30000"/>
              </a:spcBef>
              <a:defRPr sz="1200">
                <a:solidFill>
                  <a:schemeClr val="tx1"/>
                </a:solidFill>
                <a:latin typeface="Times New Roman" panose="02020603050405020304" pitchFamily="18" charset="0"/>
              </a:defRPr>
            </a:lvl4pPr>
            <a:lvl5pPr marL="2133829" indent="-237093" defTabSz="1001056">
              <a:spcBef>
                <a:spcPct val="30000"/>
              </a:spcBef>
              <a:defRPr sz="1200">
                <a:solidFill>
                  <a:schemeClr val="tx1"/>
                </a:solidFill>
                <a:latin typeface="Times New Roman" panose="02020603050405020304" pitchFamily="18" charset="0"/>
              </a:defRPr>
            </a:lvl5pPr>
            <a:lvl6pPr marL="2608013" indent="-237093" defTabSz="1001056" eaLnBrk="0" fontAlgn="base" hangingPunct="0">
              <a:spcBef>
                <a:spcPct val="30000"/>
              </a:spcBef>
              <a:spcAft>
                <a:spcPct val="0"/>
              </a:spcAft>
              <a:defRPr sz="1200">
                <a:solidFill>
                  <a:schemeClr val="tx1"/>
                </a:solidFill>
                <a:latin typeface="Times New Roman" panose="02020603050405020304" pitchFamily="18" charset="0"/>
              </a:defRPr>
            </a:lvl6pPr>
            <a:lvl7pPr marL="3082196" indent="-237093" defTabSz="1001056" eaLnBrk="0" fontAlgn="base" hangingPunct="0">
              <a:spcBef>
                <a:spcPct val="30000"/>
              </a:spcBef>
              <a:spcAft>
                <a:spcPct val="0"/>
              </a:spcAft>
              <a:defRPr sz="1200">
                <a:solidFill>
                  <a:schemeClr val="tx1"/>
                </a:solidFill>
                <a:latin typeface="Times New Roman" panose="02020603050405020304" pitchFamily="18" charset="0"/>
              </a:defRPr>
            </a:lvl7pPr>
            <a:lvl8pPr marL="3556381" indent="-237093" defTabSz="1001056" eaLnBrk="0" fontAlgn="base" hangingPunct="0">
              <a:spcBef>
                <a:spcPct val="30000"/>
              </a:spcBef>
              <a:spcAft>
                <a:spcPct val="0"/>
              </a:spcAft>
              <a:defRPr sz="1200">
                <a:solidFill>
                  <a:schemeClr val="tx1"/>
                </a:solidFill>
                <a:latin typeface="Times New Roman" panose="02020603050405020304" pitchFamily="18" charset="0"/>
              </a:defRPr>
            </a:lvl8pPr>
            <a:lvl9pPr marL="4030564" indent="-237093" defTabSz="10010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D672B3C-CE85-405E-913B-AED8606BEBC7}" type="slidenum">
              <a:rPr lang="en-US" altLang="en-US" smtClean="0"/>
              <a:pPr>
                <a:spcBef>
                  <a:spcPct val="0"/>
                </a:spcBef>
              </a:pPr>
              <a:t>90</a:t>
            </a:fld>
            <a:endParaRPr lang="en-US" altLang="en-US"/>
          </a:p>
        </p:txBody>
      </p:sp>
      <p:sp>
        <p:nvSpPr>
          <p:cNvPr id="39939" name="Rectangle 2"/>
          <p:cNvSpPr>
            <a:spLocks noGrp="1" noRot="1" noChangeAspect="1" noChangeArrowheads="1" noTextEdit="1"/>
          </p:cNvSpPr>
          <p:nvPr>
            <p:ph type="sldImg"/>
          </p:nvPr>
        </p:nvSpPr>
        <p:spPr>
          <a:xfrm>
            <a:off x="458788" y="719138"/>
            <a:ext cx="6400800" cy="3602037"/>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LogPearson III curve is estimated by computing its quantiles.  Recall the estimation of the Normal distribution curve, defined as the mean plus Zp standard deviations, where Zp is the “standard normal deviate” for probability p.</a:t>
            </a:r>
          </a:p>
          <a:p>
            <a:endParaRPr lang="en-US" altLang="en-US"/>
          </a:p>
          <a:p>
            <a:r>
              <a:rPr lang="en-US" altLang="en-US"/>
              <a:t>The LogPearson III curve is estimated in the same way, except that the deviate K is based on both probability p and skew g.</a:t>
            </a:r>
          </a:p>
        </p:txBody>
      </p:sp>
      <p:sp>
        <p:nvSpPr>
          <p:cNvPr id="2" name="Footer Placeholder 1">
            <a:extLst>
              <a:ext uri="{FF2B5EF4-FFF2-40B4-BE49-F238E27FC236}">
                <a16:creationId xmlns:a16="http://schemas.microsoft.com/office/drawing/2014/main" id="{DC78E348-C291-49B7-B3D4-7E80A7E7622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C08DC0D4-9ACB-44E0-A127-395AA65B967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280887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3"/>
          <p:cNvSpPr>
            <a:spLocks noGrp="1" noChangeArrowheads="1"/>
          </p:cNvSpPr>
          <p:nvPr>
            <p:ph type="sldNum" sz="quarter" idx="5"/>
          </p:nvPr>
        </p:nvSpPr>
        <p:spPr>
          <a:noFill/>
        </p:spPr>
        <p:txBody>
          <a:bodyPr/>
          <a:lstStyle/>
          <a:p>
            <a:fld id="{FECD57D1-FDF2-4625-88F9-E573E5E03C83}" type="slidenum">
              <a:rPr lang="en-US" smtClean="0"/>
              <a:pPr/>
              <a:t>9</a:t>
            </a:fld>
            <a:endParaRPr lang="en-US"/>
          </a:p>
        </p:txBody>
      </p:sp>
      <p:sp>
        <p:nvSpPr>
          <p:cNvPr id="97283" name="Rectangle 2"/>
          <p:cNvSpPr>
            <a:spLocks noGrp="1" noRot="1" noChangeAspect="1" noChangeArrowheads="1" noTextEdit="1"/>
          </p:cNvSpPr>
          <p:nvPr>
            <p:ph type="sldImg"/>
          </p:nvPr>
        </p:nvSpPr>
        <p:spPr>
          <a:xfrm>
            <a:off x="458788" y="719138"/>
            <a:ext cx="6400800" cy="3602037"/>
          </a:xfrm>
          <a:ln/>
        </p:spPr>
      </p:sp>
      <p:sp>
        <p:nvSpPr>
          <p:cNvPr id="97284" name="Rectangle 3"/>
          <p:cNvSpPr>
            <a:spLocks noGrp="1" noChangeArrowheads="1"/>
          </p:cNvSpPr>
          <p:nvPr>
            <p:ph type="body" idx="1"/>
          </p:nvPr>
        </p:nvSpPr>
        <p:spPr>
          <a:noFill/>
          <a:ln/>
        </p:spPr>
        <p:txBody>
          <a:bodyPr/>
          <a:lstStyle/>
          <a:p>
            <a:r>
              <a:rPr lang="en-US" dirty="0"/>
              <a:t>Any value that’s relevant to our analysis,</a:t>
            </a:r>
            <a:r>
              <a:rPr lang="en-US" baseline="0" dirty="0"/>
              <a:t> that either hasn’t happened yet or can’t be measured accurately, is a random variable.</a:t>
            </a:r>
            <a:endParaRPr lang="en-US" dirty="0"/>
          </a:p>
        </p:txBody>
      </p:sp>
      <p:sp>
        <p:nvSpPr>
          <p:cNvPr id="2" name="Footer Placeholder 1">
            <a:extLst>
              <a:ext uri="{FF2B5EF4-FFF2-40B4-BE49-F238E27FC236}">
                <a16:creationId xmlns:a16="http://schemas.microsoft.com/office/drawing/2014/main" id="{600F7AEE-23BD-442D-9CAD-B6204B54FF3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E4751D8-363C-46A9-8251-E87162E3A96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60959813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458788" y="719138"/>
            <a:ext cx="6400800" cy="3602037"/>
          </a:xfrm>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9697BC8C-AB0C-491D-BFA3-432D663ACCE8}" type="slidenum">
              <a:rPr kumimoji="0" lang="en-US" altLang="en-US" sz="1300">
                <a:latin typeface="Calibri" panose="020F0502020204030204" pitchFamily="34" charset="0"/>
              </a:rPr>
              <a:pPr>
                <a:spcBef>
                  <a:spcPct val="0"/>
                </a:spcBef>
              </a:pPr>
              <a:t>91</a:t>
            </a:fld>
            <a:endParaRPr kumimoji="0" lang="en-US" altLang="en-US" sz="1300" dirty="0">
              <a:latin typeface="Calibri" panose="020F0502020204030204" pitchFamily="34" charset="0"/>
            </a:endParaRPr>
          </a:p>
        </p:txBody>
      </p:sp>
      <p:sp>
        <p:nvSpPr>
          <p:cNvPr id="2" name="Footer Placeholder 1">
            <a:extLst>
              <a:ext uri="{FF2B5EF4-FFF2-40B4-BE49-F238E27FC236}">
                <a16:creationId xmlns:a16="http://schemas.microsoft.com/office/drawing/2014/main" id="{82C9A223-256E-495C-842C-46459F8434E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A3A0EB9-2D4C-4185-BEA2-1C74F91C3F8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30468026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Because</a:t>
            </a:r>
            <a:r>
              <a:rPr lang="en-US" baseline="0" dirty="0"/>
              <a:t> the distribution is symmetrical, m</a:t>
            </a:r>
            <a:r>
              <a:rPr lang="en-US" dirty="0"/>
              <a:t>ost</a:t>
            </a:r>
            <a:r>
              <a:rPr lang="en-US" baseline="0" dirty="0"/>
              <a:t> Standard Normal tabulations only show half, and leave it to the user to reverse to result for values on the other half of the distribution.</a:t>
            </a:r>
          </a:p>
          <a:p>
            <a:endParaRPr lang="en-US" baseline="0" dirty="0"/>
          </a:p>
          <a:p>
            <a:r>
              <a:rPr lang="en-US" baseline="0" dirty="0"/>
              <a:t>In the table coming up in this lecture, the negative side of the distribution is tabulated.  So the pairing of Z = -1.6 having cumulative probability (P&lt;Z) of 5.5% can be read directly.  But to determine the cumulative probability (P&lt;Z) of Z = 2.0, we must transform a value assumed from the upper half of the distribution.  The table will tell us that Z = -2.0 has cumulative probability (P&lt;Z) of 2.3%, and we therefore know by symmetry that that Z = 2.0 has exceedance probability (P&gt;Z) of 2.3%. </a:t>
            </a:r>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92</a:t>
            </a:fld>
            <a:endParaRPr lang="en-US"/>
          </a:p>
        </p:txBody>
      </p:sp>
    </p:spTree>
    <p:extLst>
      <p:ext uri="{BB962C8B-B14F-4D97-AF65-F5344CB8AC3E}">
        <p14:creationId xmlns:p14="http://schemas.microsoft.com/office/powerpoint/2010/main" val="296245630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Because</a:t>
            </a:r>
            <a:r>
              <a:rPr lang="en-US" baseline="0" dirty="0"/>
              <a:t> the distribution is symmetrical, m</a:t>
            </a:r>
            <a:r>
              <a:rPr lang="en-US" dirty="0"/>
              <a:t>ost</a:t>
            </a:r>
            <a:r>
              <a:rPr lang="en-US" baseline="0" dirty="0"/>
              <a:t> Standard Normal tabulations only show half, and leave it to the user to reverse to result for values on the other half of the distribution.</a:t>
            </a:r>
          </a:p>
          <a:p>
            <a:endParaRPr lang="en-US" dirty="0"/>
          </a:p>
          <a:p>
            <a:r>
              <a:rPr lang="en-US" baseline="0" dirty="0"/>
              <a:t>In the table coming up in this lecture, the negative side of the distribution is tabulated.  So the pairing of Z = -1.6 having cumulative probability (P&lt;Z) of 5.5% can be read directly.  But to determine the cumulative probability (P&lt;Z) of Z = 2.0, we must transform a value assumed from the upper half of the distribution.  The table will tell us that Z = -2.0 has cumulative probability (P&lt;Z) of 2.3%, and we therefore know by symmetry that that Z = 2.0 has exceedance probability (P&gt;Z) of 2.3%.  We can then compute the probability of Z &lt; 2.0 as 100 – 2.3% = 97.7%.</a:t>
            </a:r>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93</a:t>
            </a:fld>
            <a:endParaRPr lang="en-US"/>
          </a:p>
        </p:txBody>
      </p:sp>
    </p:spTree>
    <p:extLst>
      <p:ext uri="{BB962C8B-B14F-4D97-AF65-F5344CB8AC3E}">
        <p14:creationId xmlns:p14="http://schemas.microsoft.com/office/powerpoint/2010/main" val="125399360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tabulation of the lower half of the Standard</a:t>
            </a:r>
            <a:r>
              <a:rPr lang="en-US" baseline="0" dirty="0"/>
              <a:t> Normal distribution, providing cumulative probability P&lt;Z.  The value of Z is the headers of the rows and columns, with Z to the first decimal as the row, and the second decimal as the column, and the cumulative probability (P&lt;Z) is the value in the table.  </a:t>
            </a:r>
          </a:p>
          <a:p>
            <a:endParaRPr lang="en-US" baseline="0" dirty="0"/>
          </a:p>
          <a:p>
            <a:r>
              <a:rPr lang="en-US" baseline="0" dirty="0"/>
              <a:t>Thus, for Z = -2.57, we go to the row for -2.5, the column for .07 and read the P&lt;Z = 0.51%</a:t>
            </a:r>
          </a:p>
          <a:p>
            <a:endParaRPr lang="en-US" baseline="0" dirty="0"/>
          </a:p>
          <a:p>
            <a:r>
              <a:rPr lang="en-US" baseline="0" dirty="0"/>
              <a:t>If we actually have Z = 2.57, we look up the probability of Z = -2.57 and assume symmetry.  Thus cumulative probability P&lt;Z of Z = 2.57 is 1 – 0.0051 = 0.9949 of 99.49%.</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94</a:t>
            </a:fld>
            <a:endParaRPr lang="en-US"/>
          </a:p>
        </p:txBody>
      </p:sp>
    </p:spTree>
    <p:extLst>
      <p:ext uri="{BB962C8B-B14F-4D97-AF65-F5344CB8AC3E}">
        <p14:creationId xmlns:p14="http://schemas.microsoft.com/office/powerpoint/2010/main" val="40279434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tabulation of the lower half of the Standard</a:t>
            </a:r>
            <a:r>
              <a:rPr lang="en-US" baseline="0" dirty="0"/>
              <a:t> Normal distribution, providing cumulative probability P&lt;Z.  The value of Z is the headers of the rows and columns, with Z to the first decimal as the row, and the second decimal as the column, and the cumulative probability (P&lt;Z) is the value in the table. </a:t>
            </a:r>
          </a:p>
          <a:p>
            <a:endParaRPr lang="en-US" baseline="0" dirty="0"/>
          </a:p>
          <a:p>
            <a:r>
              <a:rPr lang="en-US" baseline="0" dirty="0"/>
              <a:t>To start with probability and look up Z, find the probability of interest in the table, and read the row and column headers.  For (P&lt;Z) of 1% or 0.01, the closest value is .0099, which has Z of -2.3 from the row and .03 from the column for a total of -2.33.  </a:t>
            </a:r>
          </a:p>
          <a:p>
            <a:endParaRPr lang="en-US" baseline="0" dirty="0"/>
          </a:p>
          <a:p>
            <a:r>
              <a:rPr lang="en-US" baseline="0" dirty="0"/>
              <a:t>Note symmetry of the distribution and we know Z = 2.33 has exceedance probability (P&gt;Z) of 1%.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95</a:t>
            </a:fld>
            <a:endParaRPr lang="en-US"/>
          </a:p>
        </p:txBody>
      </p:sp>
    </p:spTree>
    <p:extLst>
      <p:ext uri="{BB962C8B-B14F-4D97-AF65-F5344CB8AC3E}">
        <p14:creationId xmlns:p14="http://schemas.microsoft.com/office/powerpoint/2010/main" val="1321001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2284" name="Rectangle 1036"/>
          <p:cNvSpPr>
            <a:spLocks noGrp="1" noChangeArrowheads="1"/>
          </p:cNvSpPr>
          <p:nvPr>
            <p:ph type="ctrTitle"/>
          </p:nvPr>
        </p:nvSpPr>
        <p:spPr>
          <a:xfrm>
            <a:off x="818024" y="2286000"/>
            <a:ext cx="10363200" cy="1143000"/>
          </a:xfrm>
        </p:spPr>
        <p:txBody>
          <a:bodyPr anchor="b"/>
          <a:lstStyle>
            <a:lvl1pPr>
              <a:defRPr>
                <a:solidFill>
                  <a:schemeClr val="bg1">
                    <a:lumMod val="75000"/>
                    <a:lumOff val="25000"/>
                  </a:schemeClr>
                </a:solidFill>
                <a:effectLst/>
                <a:latin typeface="Arial" pitchFamily="34" charset="0"/>
                <a:cs typeface="Arial" pitchFamily="34" charset="0"/>
              </a:defRPr>
            </a:lvl1pPr>
          </a:lstStyle>
          <a:p>
            <a:r>
              <a:rPr lang="en-US"/>
              <a:t>Click to edit Master title style</a:t>
            </a:r>
          </a:p>
        </p:txBody>
      </p:sp>
      <p:sp>
        <p:nvSpPr>
          <p:cNvPr id="182285" name="Rectangle 1037"/>
          <p:cNvSpPr>
            <a:spLocks noGrp="1" noChangeArrowheads="1"/>
          </p:cNvSpPr>
          <p:nvPr>
            <p:ph type="subTitle" idx="1"/>
          </p:nvPr>
        </p:nvSpPr>
        <p:spPr>
          <a:xfrm>
            <a:off x="2138824" y="4114800"/>
            <a:ext cx="8534400" cy="1752600"/>
          </a:xfrm>
        </p:spPr>
        <p:txBody>
          <a:bodyPr/>
          <a:lstStyle>
            <a:lvl1pPr marL="0" indent="0">
              <a:buFont typeface="Wingdings" pitchFamily="2" charset="2"/>
              <a:buNone/>
              <a:defRPr>
                <a:solidFill>
                  <a:schemeClr val="tx1">
                    <a:lumMod val="10000"/>
                  </a:schemeClr>
                </a:solidFill>
                <a:effectLst/>
              </a:defRPr>
            </a:lvl1pPr>
          </a:lstStyle>
          <a:p>
            <a:r>
              <a:rPr lang="en-US"/>
              <a:t>Click to edit Master subtitle style</a:t>
            </a:r>
          </a:p>
        </p:txBody>
      </p:sp>
      <p:sp>
        <p:nvSpPr>
          <p:cNvPr id="4" name="Rectangle 1038"/>
          <p:cNvSpPr>
            <a:spLocks noGrp="1" noChangeArrowheads="1"/>
          </p:cNvSpPr>
          <p:nvPr>
            <p:ph type="dt" sz="half" idx="10"/>
          </p:nvPr>
        </p:nvSpPr>
        <p:spPr>
          <a:xfrm>
            <a:off x="461672" y="6248400"/>
            <a:ext cx="2540000" cy="457200"/>
          </a:xfrm>
        </p:spPr>
        <p:txBody>
          <a:bodyPr/>
          <a:lstStyle>
            <a:lvl1pPr>
              <a:defRPr/>
            </a:lvl1pPr>
          </a:lstStyle>
          <a:p>
            <a:pPr>
              <a:defRPr/>
            </a:pPr>
            <a:r>
              <a:rPr lang="en-US"/>
              <a:t>L-1624/98/DW</a:t>
            </a:r>
          </a:p>
        </p:txBody>
      </p:sp>
      <p:sp>
        <p:nvSpPr>
          <p:cNvPr id="5" name="Rectangle 1039"/>
          <p:cNvSpPr>
            <a:spLocks noGrp="1" noChangeArrowheads="1"/>
          </p:cNvSpPr>
          <p:nvPr>
            <p:ph type="ftr" sz="quarter" idx="11"/>
          </p:nvPr>
        </p:nvSpPr>
        <p:spPr>
          <a:xfrm>
            <a:off x="4499532" y="6248400"/>
            <a:ext cx="3860800" cy="457200"/>
          </a:xfrm>
        </p:spPr>
        <p:txBody>
          <a:bodyPr/>
          <a:lstStyle>
            <a:lvl1pPr>
              <a:defRPr/>
            </a:lvl1pPr>
          </a:lstStyle>
          <a:p>
            <a:pPr>
              <a:defRPr/>
            </a:pPr>
            <a:endParaRPr lang="en-US"/>
          </a:p>
        </p:txBody>
      </p:sp>
      <p:sp>
        <p:nvSpPr>
          <p:cNvPr id="6" name="Rectangle 1040"/>
          <p:cNvSpPr>
            <a:spLocks noGrp="1" noChangeArrowheads="1"/>
          </p:cNvSpPr>
          <p:nvPr>
            <p:ph type="sldNum" sz="quarter" idx="12"/>
          </p:nvPr>
        </p:nvSpPr>
        <p:spPr>
          <a:xfrm>
            <a:off x="9347200" y="6248400"/>
            <a:ext cx="2540000" cy="457200"/>
          </a:xfrm>
        </p:spPr>
        <p:txBody>
          <a:bodyPr/>
          <a:lstStyle>
            <a:lvl1pPr>
              <a:defRPr/>
            </a:lvl1pPr>
          </a:lstStyle>
          <a:p>
            <a:pPr>
              <a:defRPr/>
            </a:pPr>
            <a:fld id="{6929E575-321E-4B70-9A64-E008CA0C16D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2A9ECD8-5ED5-4932-8BEE-F9AE690EF56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94800" y="3048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22400" y="3048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294DE5B8-73AA-4E7B-82E1-4A302E16942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lvl1pPr>
              <a:defRPr>
                <a:latin typeface="Arial" pitchFamily="34" charset="0"/>
                <a:cs typeface="Arial" pitchFamily="34" charset="0"/>
              </a:defRPr>
            </a:lvl1pPr>
          </a:lstStyle>
          <a:p>
            <a:r>
              <a:rPr lang="en-US"/>
              <a:t>Click to edit Master title style</a:t>
            </a:r>
          </a:p>
        </p:txBody>
      </p:sp>
      <p:sp>
        <p:nvSpPr>
          <p:cNvPr id="3" name="ClipArt Placeholder 2"/>
          <p:cNvSpPr>
            <a:spLocks noGrp="1"/>
          </p:cNvSpPr>
          <p:nvPr>
            <p:ph type="clipArt" sz="half" idx="1"/>
          </p:nvPr>
        </p:nvSpPr>
        <p:spPr>
          <a:xfrm>
            <a:off x="1422400" y="1676400"/>
            <a:ext cx="5080000" cy="4114800"/>
          </a:xfrm>
        </p:spPr>
        <p:txBody>
          <a:bodyPr/>
          <a:lstStyle/>
          <a:p>
            <a:pPr lvl="0"/>
            <a:endParaRPr lang="en-US" noProof="0"/>
          </a:p>
        </p:txBody>
      </p:sp>
      <p:sp>
        <p:nvSpPr>
          <p:cNvPr id="4" name="Text Placeholder 3"/>
          <p:cNvSpPr>
            <a:spLocks noGrp="1"/>
          </p:cNvSpPr>
          <p:nvPr>
            <p:ph type="body" sz="half" idx="2"/>
          </p:nvPr>
        </p:nvSpPr>
        <p:spPr>
          <a:xfrm>
            <a:off x="6705600" y="16764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4C6A16D8-49C7-4EFB-8B66-C888420D88D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1422400" y="16764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705600" y="1676400"/>
            <a:ext cx="5080000" cy="4114800"/>
          </a:xfrm>
        </p:spPr>
        <p:txBody>
          <a:bodyPr/>
          <a:lstStyle/>
          <a:p>
            <a:pPr lvl="0"/>
            <a:endParaRPr lang="en-US" noProof="0"/>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3C03AC7-2155-4352-B091-1A806706F9C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SmartArt Placeholder 2"/>
          <p:cNvSpPr>
            <a:spLocks noGrp="1"/>
          </p:cNvSpPr>
          <p:nvPr>
            <p:ph type="dgm" idx="1"/>
          </p:nvPr>
        </p:nvSpPr>
        <p:spPr>
          <a:xfrm>
            <a:off x="1422400" y="1676400"/>
            <a:ext cx="10363200" cy="4114800"/>
          </a:xfrm>
        </p:spPr>
        <p:txBody>
          <a:bodyPr/>
          <a:lstStyle/>
          <a:p>
            <a:pPr lvl="0"/>
            <a:endParaRPr lang="en-US" noProof="0"/>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D32A8EF-E392-465F-B28A-B3A7503237D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Table Placeholder 2"/>
          <p:cNvSpPr>
            <a:spLocks noGrp="1"/>
          </p:cNvSpPr>
          <p:nvPr>
            <p:ph type="tbl" idx="1"/>
          </p:nvPr>
        </p:nvSpPr>
        <p:spPr>
          <a:xfrm>
            <a:off x="1422400" y="1676400"/>
            <a:ext cx="10363200" cy="4114800"/>
          </a:xfrm>
        </p:spPr>
        <p:txBody>
          <a:bodyPr/>
          <a:lstStyle/>
          <a:p>
            <a:pPr lvl="0"/>
            <a:endParaRPr lang="en-US" noProof="0"/>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32EB304-5C56-43BC-9678-DB36EDED452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lumMod val="75000"/>
                    <a:lumOff val="25000"/>
                  </a:schemeClr>
                </a:solidFill>
                <a:effectLst/>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buClr>
                <a:schemeClr val="bg1">
                  <a:lumMod val="75000"/>
                  <a:lumOff val="25000"/>
                </a:schemeClr>
              </a:buClr>
              <a:defRPr>
                <a:solidFill>
                  <a:schemeClr val="tx1">
                    <a:lumMod val="10000"/>
                  </a:schemeClr>
                </a:solidFill>
                <a:effectLst/>
              </a:defRPr>
            </a:lvl1pPr>
            <a:lvl2pPr>
              <a:buClr>
                <a:schemeClr val="bg1">
                  <a:lumMod val="75000"/>
                  <a:lumOff val="25000"/>
                </a:schemeClr>
              </a:buClr>
              <a:defRPr>
                <a:solidFill>
                  <a:schemeClr val="tx1">
                    <a:lumMod val="10000"/>
                  </a:schemeClr>
                </a:solidFill>
                <a:effectLst/>
              </a:defRPr>
            </a:lvl2pPr>
            <a:lvl3pPr>
              <a:buClr>
                <a:schemeClr val="bg1">
                  <a:lumMod val="75000"/>
                  <a:lumOff val="25000"/>
                </a:schemeClr>
              </a:buClr>
              <a:defRPr>
                <a:solidFill>
                  <a:schemeClr val="tx1">
                    <a:lumMod val="10000"/>
                  </a:schemeClr>
                </a:solidFill>
                <a:effectLst/>
              </a:defRPr>
            </a:lvl3pPr>
            <a:lvl4pPr>
              <a:buClr>
                <a:schemeClr val="bg1">
                  <a:lumMod val="75000"/>
                  <a:lumOff val="25000"/>
                </a:schemeClr>
              </a:buClr>
              <a:defRPr>
                <a:solidFill>
                  <a:schemeClr val="tx1">
                    <a:lumMod val="10000"/>
                  </a:schemeClr>
                </a:solidFill>
                <a:effectLst/>
              </a:defRPr>
            </a:lvl4pPr>
            <a:lvl5pPr>
              <a:buClr>
                <a:schemeClr val="bg1">
                  <a:lumMod val="75000"/>
                  <a:lumOff val="25000"/>
                </a:schemeClr>
              </a:buClr>
              <a:defRPr>
                <a:solidFill>
                  <a:schemeClr val="tx1">
                    <a:lumMod val="10000"/>
                  </a:schemeClr>
                </a:solidFill>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CD81297-4513-4774-B1A4-8EBF832F2CC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CA673A-8E45-4F08-9E8E-78FFA0B3CC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22400" y="1676400"/>
            <a:ext cx="5080000" cy="4114800"/>
          </a:xfrm>
        </p:spPr>
        <p:txBody>
          <a:bodyPr/>
          <a:lstStyle>
            <a:lvl1pPr>
              <a:buClr>
                <a:srgbClr val="7030A0"/>
              </a:buClr>
              <a:defRPr sz="2800"/>
            </a:lvl1pPr>
            <a:lvl2pPr>
              <a:buClr>
                <a:srgbClr val="7030A0"/>
              </a:buClr>
              <a:defRPr sz="2400"/>
            </a:lvl2pPr>
            <a:lvl3pPr>
              <a:buClr>
                <a:srgbClr val="7030A0"/>
              </a:buClr>
              <a:defRPr sz="2000"/>
            </a:lvl3pPr>
            <a:lvl4pPr>
              <a:buClr>
                <a:srgbClr val="7030A0"/>
              </a:buClr>
              <a:defRPr sz="1800"/>
            </a:lvl4pPr>
            <a:lvl5pPr>
              <a:buClr>
                <a:srgbClr val="7030A0"/>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705600" y="1676400"/>
            <a:ext cx="5080000" cy="4114800"/>
          </a:xfrm>
        </p:spPr>
        <p:txBody>
          <a:bodyPr/>
          <a:lstStyle>
            <a:lvl1pPr>
              <a:buClr>
                <a:srgbClr val="7030A0"/>
              </a:buClr>
              <a:defRPr sz="2800"/>
            </a:lvl1pPr>
            <a:lvl2pPr>
              <a:buClr>
                <a:srgbClr val="7030A0"/>
              </a:buClr>
              <a:defRPr sz="2400"/>
            </a:lvl2pPr>
            <a:lvl3pPr>
              <a:buClr>
                <a:srgbClr val="7030A0"/>
              </a:buClr>
              <a:defRPr sz="2000"/>
            </a:lvl3pPr>
            <a:lvl4pPr>
              <a:buClr>
                <a:srgbClr val="7030A0"/>
              </a:buClr>
              <a:defRPr sz="1800"/>
            </a:lvl4pPr>
            <a:lvl5pPr>
              <a:buClr>
                <a:srgbClr val="7030A0"/>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BFB1B36-19C5-4AA0-8088-6EEAD3F6ED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737E9C1D-5C01-466C-AC80-B5577D67320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14BD671D-5B26-4E29-98C9-5D21BAC675F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3CE69BB3-4CA7-428E-A98A-EFBC8766CB7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1DC7F889-FE40-4510-A750-CC617AC2E7B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8BB02BAC-4635-4899-A562-0939C0C6011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1259" name="Rectangle 11"/>
          <p:cNvSpPr>
            <a:spLocks noGrp="1" noChangeArrowheads="1"/>
          </p:cNvSpPr>
          <p:nvPr>
            <p:ph type="title"/>
          </p:nvPr>
        </p:nvSpPr>
        <p:spPr bwMode="auto">
          <a:xfrm>
            <a:off x="575733" y="304800"/>
            <a:ext cx="11209867"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81260" name="Rectangle 12"/>
          <p:cNvSpPr>
            <a:spLocks noGrp="1" noChangeArrowheads="1"/>
          </p:cNvSpPr>
          <p:nvPr>
            <p:ph type="body" idx="1"/>
          </p:nvPr>
        </p:nvSpPr>
        <p:spPr bwMode="auto">
          <a:xfrm>
            <a:off x="575733" y="1676400"/>
            <a:ext cx="11209867"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1261" name="Rectangle 13"/>
          <p:cNvSpPr>
            <a:spLocks noGrp="1" noChangeArrowheads="1"/>
          </p:cNvSpPr>
          <p:nvPr>
            <p:ph type="dt" sz="half" idx="2"/>
          </p:nvPr>
        </p:nvSpPr>
        <p:spPr bwMode="auto">
          <a:xfrm>
            <a:off x="599017" y="6324600"/>
            <a:ext cx="318968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tx1">
                    <a:lumMod val="10000"/>
                  </a:schemeClr>
                </a:solidFill>
                <a:latin typeface="Arial" pitchFamily="34" charset="0"/>
              </a:defRPr>
            </a:lvl1pPr>
          </a:lstStyle>
          <a:p>
            <a:pPr>
              <a:defRPr/>
            </a:pPr>
            <a:r>
              <a:rPr lang="en-US"/>
              <a:t>L-1624/98/DW</a:t>
            </a:r>
            <a:endParaRPr lang="en-US" dirty="0"/>
          </a:p>
        </p:txBody>
      </p:sp>
      <p:sp>
        <p:nvSpPr>
          <p:cNvPr id="181262" name="Rectangle 14"/>
          <p:cNvSpPr>
            <a:spLocks noGrp="1" noChangeArrowheads="1"/>
          </p:cNvSpPr>
          <p:nvPr>
            <p:ph type="ftr" sz="quarter" idx="3"/>
          </p:nvPr>
        </p:nvSpPr>
        <p:spPr bwMode="auto">
          <a:xfrm>
            <a:off x="3871384" y="6324600"/>
            <a:ext cx="4663016"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1">
                    <a:lumMod val="10000"/>
                  </a:schemeClr>
                </a:solidFill>
                <a:latin typeface="Arial" pitchFamily="34" charset="0"/>
              </a:defRPr>
            </a:lvl1pPr>
          </a:lstStyle>
          <a:p>
            <a:pPr>
              <a:defRPr/>
            </a:pPr>
            <a:endParaRPr lang="en-US"/>
          </a:p>
        </p:txBody>
      </p:sp>
      <p:sp>
        <p:nvSpPr>
          <p:cNvPr id="181263" name="Rectangle 15"/>
          <p:cNvSpPr>
            <a:spLocks noGrp="1" noChangeArrowheads="1"/>
          </p:cNvSpPr>
          <p:nvPr>
            <p:ph type="sldNum" sz="quarter" idx="4"/>
          </p:nvPr>
        </p:nvSpPr>
        <p:spPr bwMode="auto">
          <a:xfrm>
            <a:off x="92456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tx1">
                    <a:lumMod val="10000"/>
                  </a:schemeClr>
                </a:solidFill>
                <a:latin typeface="Arial" pitchFamily="34" charset="0"/>
              </a:defRPr>
            </a:lvl1pPr>
          </a:lstStyle>
          <a:p>
            <a:pPr>
              <a:defRPr/>
            </a:pPr>
            <a:fld id="{C2420764-3B23-4A4B-A8F0-0FEB4601F45A}"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87"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Lst>
  <p:hf hdr="0" ftr="0" dt="0"/>
  <p:txStyles>
    <p:titleStyle>
      <a:lvl1pPr algn="l" rtl="0" eaLnBrk="0" fontAlgn="base" hangingPunct="0">
        <a:spcBef>
          <a:spcPct val="0"/>
        </a:spcBef>
        <a:spcAft>
          <a:spcPct val="0"/>
        </a:spcAft>
        <a:defRPr sz="4400">
          <a:solidFill>
            <a:schemeClr val="bg1">
              <a:lumMod val="75000"/>
              <a:lumOff val="25000"/>
            </a:schemeClr>
          </a:solidFill>
          <a:effectLst/>
          <a:latin typeface="Calibri" panose="020F0502020204030204" pitchFamily="34" charset="0"/>
          <a:ea typeface="+mj-ea"/>
          <a:cs typeface="+mj-cs"/>
        </a:defRPr>
      </a:lvl1pPr>
      <a:lvl2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2pPr>
      <a:lvl3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3pPr>
      <a:lvl4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4pPr>
      <a:lvl5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5pPr>
      <a:lvl6pPr marL="4572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bg1">
            <a:lumMod val="75000"/>
            <a:lumOff val="25000"/>
          </a:schemeClr>
        </a:buClr>
        <a:buSzPct val="80000"/>
        <a:buFont typeface="Wingdings" pitchFamily="2" charset="2"/>
        <a:buChar char="w"/>
        <a:defRPr sz="3200">
          <a:solidFill>
            <a:schemeClr val="tx1">
              <a:lumMod val="10000"/>
            </a:schemeClr>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lr>
          <a:schemeClr val="bg1">
            <a:lumMod val="75000"/>
            <a:lumOff val="25000"/>
          </a:schemeClr>
        </a:buClr>
        <a:buSzPct val="55000"/>
        <a:buFont typeface="Wingdings" pitchFamily="2" charset="2"/>
        <a:buChar char="l"/>
        <a:defRPr sz="2800">
          <a:solidFill>
            <a:schemeClr val="tx1">
              <a:lumMod val="10000"/>
            </a:schemeClr>
          </a:solidFill>
          <a:effectLst/>
          <a:latin typeface="Calibri" panose="020F0502020204030204" pitchFamily="34" charset="0"/>
        </a:defRPr>
      </a:lvl2pPr>
      <a:lvl3pPr marL="11430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l"/>
        <a:defRPr sz="2400">
          <a:solidFill>
            <a:schemeClr val="tx1">
              <a:lumMod val="10000"/>
            </a:schemeClr>
          </a:solidFill>
          <a:effectLst/>
          <a:latin typeface="Calibri" panose="020F0502020204030204" pitchFamily="34" charset="0"/>
        </a:defRPr>
      </a:lvl3pPr>
      <a:lvl4pPr marL="16002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
        <a:defRPr sz="2000">
          <a:solidFill>
            <a:schemeClr val="tx1">
              <a:lumMod val="10000"/>
            </a:schemeClr>
          </a:solidFill>
          <a:effectLst/>
          <a:latin typeface="Calibri" panose="020F0502020204030204" pitchFamily="34" charset="0"/>
        </a:defRPr>
      </a:lvl4pPr>
      <a:lvl5pPr marL="2057400" indent="-228600" algn="l" rtl="0" eaLnBrk="0" fontAlgn="base" hangingPunct="0">
        <a:spcBef>
          <a:spcPct val="20000"/>
        </a:spcBef>
        <a:spcAft>
          <a:spcPct val="0"/>
        </a:spcAft>
        <a:buClr>
          <a:schemeClr val="bg1">
            <a:lumMod val="75000"/>
            <a:lumOff val="25000"/>
          </a:schemeClr>
        </a:buClr>
        <a:buSzPct val="55000"/>
        <a:buFont typeface="Wingdings" pitchFamily="2" charset="2"/>
        <a:buChar char="l"/>
        <a:defRPr sz="2000">
          <a:solidFill>
            <a:schemeClr val="tx1">
              <a:lumMod val="10000"/>
            </a:schemeClr>
          </a:solidFill>
          <a:effectLst/>
          <a:latin typeface="Calibri" panose="020F0502020204030204" pitchFamily="34" charset="0"/>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jpg"/><Relationship Id="rId5" Type="http://schemas.openxmlformats.org/officeDocument/2006/relationships/image" Target="../media/image21.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2.jpg"/><Relationship Id="rId5" Type="http://schemas.openxmlformats.org/officeDocument/2006/relationships/image" Target="../media/image4.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5.emf"/></Relationships>
</file>

<file path=ppt/slides/_rels/slide4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30.emf"/></Relationships>
</file>

<file path=ppt/slides/_rels/slide4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image" Target="../media/image32.emf"/></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30.emf"/></Relationships>
</file>

<file path=ppt/slides/_rels/slide48.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50.xml"/><Relationship Id="rId1" Type="http://schemas.openxmlformats.org/officeDocument/2006/relationships/slideLayout" Target="../slideLayouts/slideLayout6.xml"/><Relationship Id="rId5" Type="http://schemas.openxmlformats.org/officeDocument/2006/relationships/image" Target="../media/image30.emf"/><Relationship Id="rId4" Type="http://schemas.openxmlformats.org/officeDocument/2006/relationships/image" Target="../media/image38.e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emf"/></Relationships>
</file>

<file path=ppt/slides/_rels/slide56.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45.wmf"/><Relationship Id="rId2" Type="http://schemas.openxmlformats.org/officeDocument/2006/relationships/notesSlide" Target="../notesSlides/notesSlide56.xml"/><Relationship Id="rId1" Type="http://schemas.openxmlformats.org/officeDocument/2006/relationships/slideLayout" Target="../slideLayouts/slideLayout12.xml"/><Relationship Id="rId6" Type="http://schemas.openxmlformats.org/officeDocument/2006/relationships/oleObject" Target="../embeddings/oleObject1.bin"/><Relationship Id="rId5" Type="http://schemas.openxmlformats.org/officeDocument/2006/relationships/image" Target="../media/image47.png"/></Relationships>
</file>

<file path=ppt/slides/_rels/slide57.xml.rels><?xml version="1.0" encoding="UTF-8" standalone="yes"?>
<Relationships xmlns="http://schemas.openxmlformats.org/package/2006/relationships"><Relationship Id="rId3" Type="http://schemas.openxmlformats.org/officeDocument/2006/relationships/image" Target="../media/image46.emf"/><Relationship Id="rId7" Type="http://schemas.openxmlformats.org/officeDocument/2006/relationships/image" Target="../media/image47.wmf"/><Relationship Id="rId2" Type="http://schemas.openxmlformats.org/officeDocument/2006/relationships/notesSlide" Target="../notesSlides/notesSlide57.xml"/><Relationship Id="rId1" Type="http://schemas.openxmlformats.org/officeDocument/2006/relationships/slideLayout" Target="../slideLayouts/slideLayout12.xml"/><Relationship Id="rId6" Type="http://schemas.openxmlformats.org/officeDocument/2006/relationships/oleObject" Target="../embeddings/oleObject2.bin"/><Relationship Id="rId5" Type="http://schemas.openxmlformats.org/officeDocument/2006/relationships/image" Target="../media/image50.png"/></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8.xml"/><Relationship Id="rId1" Type="http://schemas.openxmlformats.org/officeDocument/2006/relationships/slideLayout" Target="../slideLayouts/slideLayout12.xml"/><Relationship Id="rId5" Type="http://schemas.openxmlformats.org/officeDocument/2006/relationships/image" Target="../media/image49.emf"/><Relationship Id="rId4" Type="http://schemas.openxmlformats.org/officeDocument/2006/relationships/image" Target="../media/image48.emf"/></Relationships>
</file>

<file path=ppt/slides/_rels/slide5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1.xml"/><Relationship Id="rId1" Type="http://schemas.openxmlformats.org/officeDocument/2006/relationships/slideLayout" Target="../slideLayouts/slideLayout12.xml"/><Relationship Id="rId5" Type="http://schemas.openxmlformats.org/officeDocument/2006/relationships/image" Target="../media/image52.emf"/><Relationship Id="rId4" Type="http://schemas.openxmlformats.org/officeDocument/2006/relationships/image" Target="../media/image51.emf"/></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68.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5.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570.png"/><Relationship Id="rId4" Type="http://schemas.openxmlformats.org/officeDocument/2006/relationships/image" Target="../media/image58.wmf"/></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4.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0.png"/></Relationships>
</file>

<file path=ppt/slides/_rels/slide7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86.xml"/><Relationship Id="rId1" Type="http://schemas.openxmlformats.org/officeDocument/2006/relationships/slideLayout" Target="../slideLayouts/slideLayout6.xml"/><Relationship Id="rId4" Type="http://schemas.openxmlformats.org/officeDocument/2006/relationships/image" Target="../media/image30.emf"/></Relationships>
</file>

<file path=ppt/slides/_rels/slide88.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87.xml"/><Relationship Id="rId1" Type="http://schemas.openxmlformats.org/officeDocument/2006/relationships/slideLayout" Target="../slideLayouts/slideLayout6.xml"/><Relationship Id="rId4" Type="http://schemas.openxmlformats.org/officeDocument/2006/relationships/image" Target="../media/image68.emf"/></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9.xml"/><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91.xml"/><Relationship Id="rId1" Type="http://schemas.openxmlformats.org/officeDocument/2006/relationships/slideLayout" Target="../slideLayouts/slideLayout6.xml"/><Relationship Id="rId5" Type="http://schemas.openxmlformats.org/officeDocument/2006/relationships/image" Target="../media/image71.emf"/><Relationship Id="rId4" Type="http://schemas.openxmlformats.org/officeDocument/2006/relationships/image" Target="../media/image70.emf"/></Relationships>
</file>

<file path=ppt/slides/_rels/slide93.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92.xml"/><Relationship Id="rId1" Type="http://schemas.openxmlformats.org/officeDocument/2006/relationships/slideLayout" Target="../slideLayouts/slideLayout6.xml"/><Relationship Id="rId6" Type="http://schemas.openxmlformats.org/officeDocument/2006/relationships/image" Target="../media/image73.emf"/><Relationship Id="rId5" Type="http://schemas.openxmlformats.org/officeDocument/2006/relationships/image" Target="../media/image71.emf"/><Relationship Id="rId4" Type="http://schemas.openxmlformats.org/officeDocument/2006/relationships/image" Target="../media/image72.emf"/></Relationships>
</file>

<file path=ppt/slides/_rels/slide9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556747" y="2286000"/>
            <a:ext cx="8882653" cy="1143000"/>
          </a:xfrm>
        </p:spPr>
        <p:txBody>
          <a:bodyPr vert="horz" wrap="square" lIns="92075" tIns="46038" rIns="92075" bIns="46038" numCol="1" anchor="ctr" anchorCtr="0" compatLnSpc="1">
            <a:prstTxWarp prst="textNoShape">
              <a:avLst/>
            </a:prstTxWarp>
          </a:bodyPr>
          <a:lstStyle/>
          <a:p>
            <a:pPr eaLnBrk="1" hangingPunct="1">
              <a:defRPr/>
            </a:pPr>
            <a:r>
              <a:rPr lang="en-US" dirty="0"/>
              <a:t>Basic Probability and Statistics</a:t>
            </a:r>
          </a:p>
        </p:txBody>
      </p:sp>
      <p:sp>
        <p:nvSpPr>
          <p:cNvPr id="4099" name="Rectangle 3"/>
          <p:cNvSpPr>
            <a:spLocks noGrp="1" noChangeArrowheads="1"/>
          </p:cNvSpPr>
          <p:nvPr>
            <p:ph type="subTitle" idx="1"/>
          </p:nvPr>
        </p:nvSpPr>
        <p:spPr>
          <a:xfrm>
            <a:off x="2097248" y="4114800"/>
            <a:ext cx="8575976" cy="1740716"/>
          </a:xfrm>
        </p:spPr>
        <p:txBody>
          <a:bodyPr vert="horz" wrap="square" lIns="92075" tIns="46038" rIns="92075" bIns="46038" numCol="1" anchor="t" anchorCtr="0" compatLnSpc="1">
            <a:prstTxWarp prst="textNoShape">
              <a:avLst/>
            </a:prstTxWarp>
          </a:bodyPr>
          <a:lstStyle/>
          <a:p>
            <a:pPr eaLnBrk="1" hangingPunct="1">
              <a:defRPr/>
            </a:pPr>
            <a:r>
              <a:rPr lang="en-US" sz="3000" dirty="0"/>
              <a:t>Statistical Methods in Hydrology</a:t>
            </a:r>
          </a:p>
          <a:p>
            <a:pPr eaLnBrk="1" hangingPunct="1">
              <a:defRPr/>
            </a:pPr>
            <a:r>
              <a:rPr lang="en-US" sz="3000" b="1" dirty="0"/>
              <a:t>Beth Faber</a:t>
            </a:r>
            <a:r>
              <a:rPr lang="en-US" sz="3000" dirty="0"/>
              <a:t>, PhD, PE	</a:t>
            </a:r>
          </a:p>
          <a:p>
            <a:pPr eaLnBrk="1" hangingPunct="1">
              <a:defRPr/>
            </a:pPr>
            <a:r>
              <a:rPr lang="en-US" sz="3000" dirty="0"/>
              <a:t>Hydrologic Engineering Center, May 2025</a:t>
            </a:r>
          </a:p>
        </p:txBody>
      </p:sp>
      <p:sp>
        <p:nvSpPr>
          <p:cNvPr id="2" name="Slide Number Placeholder 1">
            <a:extLst>
              <a:ext uri="{FF2B5EF4-FFF2-40B4-BE49-F238E27FC236}">
                <a16:creationId xmlns:a16="http://schemas.microsoft.com/office/drawing/2014/main" id="{FAD14BA7-FFA1-6BCB-E3D0-07A47126E247}"/>
              </a:ext>
            </a:extLst>
          </p:cNvPr>
          <p:cNvSpPr>
            <a:spLocks noGrp="1"/>
          </p:cNvSpPr>
          <p:nvPr>
            <p:ph type="sldNum" sz="quarter" idx="12"/>
          </p:nvPr>
        </p:nvSpPr>
        <p:spPr/>
        <p:txBody>
          <a:bodyPr/>
          <a:lstStyle/>
          <a:p>
            <a:pPr>
              <a:defRPr/>
            </a:pPr>
            <a:fld id="{6929E575-321E-4B70-9A64-E008CA0C16D1}"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hangingPunct="1">
              <a:defRPr/>
            </a:pPr>
            <a:r>
              <a:rPr lang="en-US" dirty="0"/>
              <a:t>Probability Distribution   </a:t>
            </a:r>
            <a:endParaRPr lang="en-US" sz="3600" i="1" dirty="0"/>
          </a:p>
        </p:txBody>
      </p:sp>
      <p:sp>
        <p:nvSpPr>
          <p:cNvPr id="7" name="Rectangle 3"/>
          <p:cNvSpPr txBox="1">
            <a:spLocks noChangeArrowheads="1"/>
          </p:cNvSpPr>
          <p:nvPr/>
        </p:nvSpPr>
        <p:spPr bwMode="auto">
          <a:xfrm>
            <a:off x="1073099" y="1828801"/>
            <a:ext cx="8709078" cy="1228725"/>
          </a:xfrm>
          <a:prstGeom prst="rect">
            <a:avLst/>
          </a:prstGeom>
          <a:noFill/>
          <a:ln w="9525">
            <a:noFill/>
            <a:miter lim="800000"/>
            <a:headEnd/>
            <a:tailEnd/>
          </a:ln>
          <a:effectLst/>
        </p:spPr>
        <p:txBody>
          <a:bodyPr lIns="92075" tIns="46038" rIns="92075" bIns="46038"/>
          <a:lstStyle/>
          <a:p>
            <a:pPr marL="342900" indent="-342900">
              <a:spcBef>
                <a:spcPts val="24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relationship between a RV’s value and probability</a:t>
            </a:r>
          </a:p>
          <a:p>
            <a:pPr marL="342900" indent="-342900">
              <a:spcBef>
                <a:spcPts val="24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a:t>
            </a:r>
            <a:r>
              <a:rPr lang="en-US" sz="3000" u="sng" kern="0" dirty="0">
                <a:solidFill>
                  <a:schemeClr val="tx1">
                    <a:lumMod val="10000"/>
                  </a:schemeClr>
                </a:solidFill>
                <a:latin typeface="Calibri" panose="020F0502020204030204" pitchFamily="34" charset="0"/>
              </a:rPr>
              <a:t>function</a:t>
            </a:r>
            <a:r>
              <a:rPr lang="en-US" sz="3000" kern="0" dirty="0">
                <a:solidFill>
                  <a:schemeClr val="tx1">
                    <a:lumMod val="10000"/>
                  </a:schemeClr>
                </a:solidFill>
                <a:latin typeface="Calibri" panose="020F0502020204030204" pitchFamily="34" charset="0"/>
              </a:rPr>
              <a:t> that describes all possible values of a random variable, and their likelihoods</a:t>
            </a:r>
          </a:p>
          <a:p>
            <a:pPr marL="800100" lvl="1" indent="-342900">
              <a:spcBef>
                <a:spcPts val="2400"/>
              </a:spcBef>
              <a:buClr>
                <a:srgbClr val="7030A0"/>
              </a:buClr>
              <a:buSzPct val="80000"/>
              <a:buFont typeface="Wingdings" pitchFamily="2" charset="2"/>
              <a:buChar char="w"/>
              <a:defRPr/>
            </a:pPr>
            <a:r>
              <a:rPr lang="en-US" sz="3000" b="1" kern="0" dirty="0">
                <a:solidFill>
                  <a:srgbClr val="C00000"/>
                </a:solidFill>
                <a:latin typeface="Ink Free" panose="03080402000500000000" pitchFamily="66" charset="0"/>
              </a:rPr>
              <a:t>but, sometimes NOT a </a:t>
            </a:r>
            <a:r>
              <a:rPr lang="en-US" sz="3000" b="1" u="sng" kern="0" dirty="0">
                <a:solidFill>
                  <a:srgbClr val="C00000"/>
                </a:solidFill>
                <a:latin typeface="Ink Free" panose="03080402000500000000" pitchFamily="66" charset="0"/>
              </a:rPr>
              <a:t>mathematical</a:t>
            </a:r>
            <a:r>
              <a:rPr lang="en-US" sz="3000" b="1" kern="0" dirty="0">
                <a:solidFill>
                  <a:srgbClr val="C00000"/>
                </a:solidFill>
                <a:latin typeface="Ink Free" panose="03080402000500000000" pitchFamily="66" charset="0"/>
              </a:rPr>
              <a:t> function</a:t>
            </a:r>
            <a:endParaRPr lang="en-US" sz="3000" kern="0" dirty="0">
              <a:solidFill>
                <a:schemeClr val="tx1">
                  <a:lumMod val="10000"/>
                </a:schemeClr>
              </a:solidFill>
              <a:latin typeface="Calibri" panose="020F0502020204030204" pitchFamily="34" charset="0"/>
            </a:endParaRPr>
          </a:p>
          <a:p>
            <a:pPr marL="342900" indent="-342900">
              <a:spcBef>
                <a:spcPts val="2400"/>
              </a:spcBef>
              <a:buClr>
                <a:srgbClr val="7030A0"/>
              </a:buClr>
              <a:buSzPct val="80000"/>
              <a:buFont typeface="Wingdings" pitchFamily="2" charset="2"/>
              <a:buChar char="w"/>
              <a:defRPr/>
            </a:pPr>
            <a:r>
              <a:rPr lang="en-US" sz="3000" dirty="0">
                <a:solidFill>
                  <a:schemeClr val="bg1">
                    <a:lumMod val="75000"/>
                    <a:lumOff val="25000"/>
                  </a:schemeClr>
                </a:solidFill>
                <a:latin typeface="Calibri" panose="020F0502020204030204" pitchFamily="34" charset="0"/>
              </a:rPr>
              <a:t>We use probability distributions to describe what is </a:t>
            </a:r>
            <a:r>
              <a:rPr lang="en-US" sz="3000" u="sng" dirty="0">
                <a:solidFill>
                  <a:schemeClr val="bg1">
                    <a:lumMod val="75000"/>
                    <a:lumOff val="25000"/>
                  </a:schemeClr>
                </a:solidFill>
                <a:latin typeface="Calibri" panose="020F0502020204030204" pitchFamily="34" charset="0"/>
              </a:rPr>
              <a:t>random</a:t>
            </a:r>
            <a:r>
              <a:rPr lang="en-US" sz="3000" dirty="0">
                <a:solidFill>
                  <a:schemeClr val="bg1">
                    <a:lumMod val="75000"/>
                    <a:lumOff val="25000"/>
                  </a:schemeClr>
                </a:solidFill>
                <a:latin typeface="Calibri" panose="020F0502020204030204" pitchFamily="34" charset="0"/>
              </a:rPr>
              <a:t>, and what is </a:t>
            </a:r>
            <a:r>
              <a:rPr lang="en-US" sz="3000" u="sng" dirty="0">
                <a:solidFill>
                  <a:schemeClr val="bg1">
                    <a:lumMod val="75000"/>
                    <a:lumOff val="25000"/>
                  </a:schemeClr>
                </a:solidFill>
                <a:latin typeface="Calibri" panose="020F0502020204030204" pitchFamily="34" charset="0"/>
              </a:rPr>
              <a:t>unknown</a:t>
            </a:r>
            <a:endParaRPr lang="en-US" sz="3000" u="sng" kern="0" dirty="0">
              <a:solidFill>
                <a:schemeClr val="bg1">
                  <a:lumMod val="75000"/>
                  <a:lumOff val="25000"/>
                </a:schemeClr>
              </a:solidFill>
              <a:latin typeface="Calibri" panose="020F0502020204030204" pitchFamily="34" charset="0"/>
            </a:endParaRPr>
          </a:p>
          <a:p>
            <a:pPr marL="342900" indent="-342900">
              <a:spcBef>
                <a:spcPts val="2400"/>
              </a:spcBef>
              <a:buClr>
                <a:srgbClr val="7030A0"/>
              </a:buClr>
              <a:buSzPct val="80000"/>
              <a:buFont typeface="Wingdings" pitchFamily="2" charset="2"/>
              <a:buChar char="w"/>
              <a:defRPr/>
            </a:pPr>
            <a:endParaRPr lang="en-US" sz="2600" kern="0" dirty="0">
              <a:solidFill>
                <a:schemeClr val="tx1">
                  <a:lumMod val="10000"/>
                </a:schemeClr>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5CBEF6DC-BECD-8771-4481-17E3843ADDA1}"/>
              </a:ext>
            </a:extLst>
          </p:cNvPr>
          <p:cNvSpPr>
            <a:spLocks noGrp="1"/>
          </p:cNvSpPr>
          <p:nvPr>
            <p:ph type="sldNum" sz="quarter" idx="12"/>
          </p:nvPr>
        </p:nvSpPr>
        <p:spPr/>
        <p:txBody>
          <a:bodyPr/>
          <a:lstStyle/>
          <a:p>
            <a:pPr>
              <a:defRPr/>
            </a:pPr>
            <a:fld id="{9CD81297-4513-4774-B1A4-8EBF832F2CC4}" type="slidenum">
              <a:rPr lang="en-US" smtClean="0"/>
              <a:pPr>
                <a:defRPr/>
              </a:pPr>
              <a:t>10</a:t>
            </a:fld>
            <a:endParaRPr lang="en-US"/>
          </a:p>
        </p:txBody>
      </p:sp>
      <p:sp>
        <p:nvSpPr>
          <p:cNvPr id="3" name="TextBox 2">
            <a:extLst>
              <a:ext uri="{FF2B5EF4-FFF2-40B4-BE49-F238E27FC236}">
                <a16:creationId xmlns:a16="http://schemas.microsoft.com/office/drawing/2014/main" id="{F140313B-4EEF-897A-8B83-9649DC8DFF10}"/>
              </a:ext>
            </a:extLst>
          </p:cNvPr>
          <p:cNvSpPr txBox="1"/>
          <p:nvPr/>
        </p:nvSpPr>
        <p:spPr>
          <a:xfrm>
            <a:off x="1552436" y="5798492"/>
            <a:ext cx="2308044" cy="830997"/>
          </a:xfrm>
          <a:prstGeom prst="rect">
            <a:avLst/>
          </a:prstGeom>
          <a:noFill/>
        </p:spPr>
        <p:txBody>
          <a:bodyPr wrap="square" rtlCol="0">
            <a:spAutoFit/>
          </a:bodyPr>
          <a:lstStyle/>
          <a:p>
            <a:pPr algn="ctr"/>
            <a:r>
              <a:rPr lang="en-US" b="1" dirty="0">
                <a:solidFill>
                  <a:srgbClr val="008000"/>
                </a:solidFill>
                <a:latin typeface="Ink Free" panose="03080402000500000000" pitchFamily="66" charset="0"/>
              </a:rPr>
              <a:t>natural variability</a:t>
            </a:r>
            <a:endParaRPr lang="en-US" dirty="0">
              <a:solidFill>
                <a:srgbClr val="008000"/>
              </a:solidFill>
              <a:latin typeface="Calibri" panose="020F0502020204030204" pitchFamily="34" charset="0"/>
            </a:endParaRPr>
          </a:p>
        </p:txBody>
      </p:sp>
      <p:sp>
        <p:nvSpPr>
          <p:cNvPr id="4" name="TextBox 3">
            <a:extLst>
              <a:ext uri="{FF2B5EF4-FFF2-40B4-BE49-F238E27FC236}">
                <a16:creationId xmlns:a16="http://schemas.microsoft.com/office/drawing/2014/main" id="{91B08CC7-50BC-8A60-649F-CB5E60520FBF}"/>
              </a:ext>
            </a:extLst>
          </p:cNvPr>
          <p:cNvSpPr txBox="1"/>
          <p:nvPr/>
        </p:nvSpPr>
        <p:spPr>
          <a:xfrm>
            <a:off x="5427638" y="5798492"/>
            <a:ext cx="2308044" cy="830997"/>
          </a:xfrm>
          <a:prstGeom prst="rect">
            <a:avLst/>
          </a:prstGeom>
          <a:noFill/>
        </p:spPr>
        <p:txBody>
          <a:bodyPr wrap="square" rtlCol="0">
            <a:spAutoFit/>
          </a:bodyPr>
          <a:lstStyle/>
          <a:p>
            <a:pPr algn="ctr"/>
            <a:r>
              <a:rPr lang="en-US" b="1" dirty="0">
                <a:solidFill>
                  <a:srgbClr val="008000"/>
                </a:solidFill>
                <a:latin typeface="Ink Free" panose="03080402000500000000" pitchFamily="66" charset="0"/>
              </a:rPr>
              <a:t>knowledge uncertainty</a:t>
            </a:r>
            <a:endParaRPr lang="en-US" dirty="0">
              <a:solidFill>
                <a:srgbClr val="008000"/>
              </a:solidFill>
              <a:latin typeface="Calibri" panose="020F0502020204030204" pitchFamily="34" charset="0"/>
            </a:endParaRPr>
          </a:p>
        </p:txBody>
      </p:sp>
      <p:cxnSp>
        <p:nvCxnSpPr>
          <p:cNvPr id="5" name="Straight Connector 4">
            <a:extLst>
              <a:ext uri="{FF2B5EF4-FFF2-40B4-BE49-F238E27FC236}">
                <a16:creationId xmlns:a16="http://schemas.microsoft.com/office/drawing/2014/main" id="{D975208D-6558-6FD7-9280-791BE1D16632}"/>
              </a:ext>
            </a:extLst>
          </p:cNvPr>
          <p:cNvCxnSpPr/>
          <p:nvPr/>
        </p:nvCxnSpPr>
        <p:spPr bwMode="auto">
          <a:xfrm>
            <a:off x="2147977" y="5520906"/>
            <a:ext cx="250166" cy="276045"/>
          </a:xfrm>
          <a:prstGeom prst="line">
            <a:avLst/>
          </a:prstGeom>
          <a:solidFill>
            <a:schemeClr val="accent1"/>
          </a:solidFill>
          <a:ln w="19050" cap="flat" cmpd="sng" algn="ctr">
            <a:solidFill>
              <a:srgbClr val="008000"/>
            </a:solidFill>
            <a:prstDash val="solid"/>
            <a:miter lim="800000"/>
            <a:headEnd type="none" w="med" len="med"/>
            <a:tailEnd type="none" w="med" len="med"/>
          </a:ln>
          <a:effectLst/>
        </p:spPr>
      </p:cxnSp>
      <p:cxnSp>
        <p:nvCxnSpPr>
          <p:cNvPr id="6" name="Straight Connector 5">
            <a:extLst>
              <a:ext uri="{FF2B5EF4-FFF2-40B4-BE49-F238E27FC236}">
                <a16:creationId xmlns:a16="http://schemas.microsoft.com/office/drawing/2014/main" id="{D34FD053-BF1C-3EF6-711F-CFA567B3A7D6}"/>
              </a:ext>
            </a:extLst>
          </p:cNvPr>
          <p:cNvCxnSpPr/>
          <p:nvPr/>
        </p:nvCxnSpPr>
        <p:spPr bwMode="auto">
          <a:xfrm>
            <a:off x="5776823" y="5520905"/>
            <a:ext cx="250166" cy="276045"/>
          </a:xfrm>
          <a:prstGeom prst="line">
            <a:avLst/>
          </a:prstGeom>
          <a:solidFill>
            <a:schemeClr val="accent1"/>
          </a:solidFill>
          <a:ln w="19050" cap="flat" cmpd="sng" algn="ctr">
            <a:solidFill>
              <a:srgbClr val="008000"/>
            </a:solidFill>
            <a:prstDash val="solid"/>
            <a:miter lim="800000"/>
            <a:headEnd type="none" w="med" len="med"/>
            <a:tailEnd type="none" w="med" len="med"/>
          </a:ln>
          <a:effectLst/>
        </p:spPr>
      </p:cxnSp>
    </p:spTree>
    <p:extLst>
      <p:ext uri="{BB962C8B-B14F-4D97-AF65-F5344CB8AC3E}">
        <p14:creationId xmlns:p14="http://schemas.microsoft.com/office/powerpoint/2010/main" val="4126739730"/>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Natural Variability</a:t>
            </a:r>
          </a:p>
        </p:txBody>
      </p:sp>
      <p:sp>
        <p:nvSpPr>
          <p:cNvPr id="8195" name="Rectangle 3"/>
          <p:cNvSpPr>
            <a:spLocks noGrp="1" noChangeArrowheads="1"/>
          </p:cNvSpPr>
          <p:nvPr>
            <p:ph type="body" idx="1"/>
          </p:nvPr>
        </p:nvSpPr>
        <p:spPr>
          <a:xfrm>
            <a:off x="1073098" y="1846263"/>
            <a:ext cx="9458000" cy="4392612"/>
          </a:xfrm>
        </p:spPr>
        <p:txBody>
          <a:bodyPr/>
          <a:lstStyle/>
          <a:p>
            <a:pPr marL="0" indent="0" eaLnBrk="1" hangingPunct="1">
              <a:buNone/>
              <a:defRPr/>
            </a:pPr>
            <a:r>
              <a:rPr lang="en-US" dirty="0"/>
              <a:t>Some variables are naturally </a:t>
            </a:r>
            <a:r>
              <a:rPr lang="en-US" u="sng" dirty="0"/>
              <a:t>random</a:t>
            </a:r>
            <a:r>
              <a:rPr lang="en-US" dirty="0"/>
              <a:t> in that they change or vary unpredictably through time or space </a:t>
            </a:r>
            <a:endParaRPr lang="en-US" b="1" i="1" dirty="0">
              <a:solidFill>
                <a:srgbClr val="FFFF00"/>
              </a:solidFill>
              <a:latin typeface="Ink Free" panose="03080402000500000000" pitchFamily="66" charset="0"/>
            </a:endParaRPr>
          </a:p>
          <a:p>
            <a:pPr eaLnBrk="1" hangingPunct="1">
              <a:lnSpc>
                <a:spcPts val="2700"/>
              </a:lnSpc>
              <a:spcBef>
                <a:spcPct val="0"/>
              </a:spcBef>
              <a:buNone/>
              <a:defRPr/>
            </a:pPr>
            <a:endParaRPr lang="en-US" i="1" dirty="0"/>
          </a:p>
          <a:p>
            <a:pPr eaLnBrk="1" hangingPunct="1">
              <a:buFont typeface="Wingdings" pitchFamily="2" charset="2"/>
              <a:buNone/>
              <a:defRPr/>
            </a:pPr>
            <a:r>
              <a:rPr lang="en-US" dirty="0"/>
              <a:t>	</a:t>
            </a:r>
            <a:r>
              <a:rPr lang="en-US" b="1" dirty="0"/>
              <a:t>Examples</a:t>
            </a:r>
          </a:p>
          <a:p>
            <a:pPr lvl="1" eaLnBrk="1" hangingPunct="1">
              <a:defRPr/>
            </a:pPr>
            <a:r>
              <a:rPr lang="en-US" dirty="0"/>
              <a:t>annual peak streamflow</a:t>
            </a:r>
          </a:p>
          <a:p>
            <a:pPr lvl="1" eaLnBrk="1" hangingPunct="1">
              <a:defRPr/>
            </a:pPr>
            <a:r>
              <a:rPr lang="en-US" dirty="0"/>
              <a:t>February 1 snow-water equivalent (SWE)</a:t>
            </a:r>
          </a:p>
          <a:p>
            <a:pPr lvl="1" eaLnBrk="1" hangingPunct="1">
              <a:defRPr/>
            </a:pPr>
            <a:r>
              <a:rPr lang="en-US" dirty="0"/>
              <a:t>channel roughness, which can be affected by a flood event</a:t>
            </a:r>
          </a:p>
          <a:p>
            <a:pPr lvl="1" eaLnBrk="1" hangingPunct="1">
              <a:defRPr/>
            </a:pPr>
            <a:r>
              <a:rPr lang="en-US" dirty="0"/>
              <a:t>soil properties </a:t>
            </a:r>
            <a:r>
              <a:rPr lang="en-US" b="1" dirty="0">
                <a:solidFill>
                  <a:srgbClr val="C00000"/>
                </a:solidFill>
                <a:latin typeface="Ink Free" panose="03080402000500000000" pitchFamily="66" charset="0"/>
              </a:rPr>
              <a:t>(vary in space, rather than time)</a:t>
            </a:r>
          </a:p>
        </p:txBody>
      </p:sp>
      <p:sp>
        <p:nvSpPr>
          <p:cNvPr id="5" name="TextBox 4"/>
          <p:cNvSpPr txBox="1"/>
          <p:nvPr/>
        </p:nvSpPr>
        <p:spPr>
          <a:xfrm>
            <a:off x="7897005" y="271836"/>
            <a:ext cx="2920520" cy="1323439"/>
          </a:xfrm>
          <a:prstGeom prst="rect">
            <a:avLst/>
          </a:prstGeom>
          <a:noFill/>
        </p:spPr>
        <p:txBody>
          <a:bodyPr wrap="square" rtlCol="0">
            <a:spAutoFit/>
          </a:bodyPr>
          <a:lstStyle/>
          <a:p>
            <a:pPr algn="ctr"/>
            <a:r>
              <a:rPr lang="en-US" sz="4000" b="1" dirty="0">
                <a:solidFill>
                  <a:srgbClr val="008000"/>
                </a:solidFill>
                <a:latin typeface="Ink Free" panose="03080402000500000000" pitchFamily="66" charset="0"/>
              </a:rPr>
              <a:t>Aleatory Uncertainty</a:t>
            </a:r>
            <a:endParaRPr lang="en-US" sz="4000" dirty="0">
              <a:solidFill>
                <a:srgbClr val="008000"/>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8DF5259C-16DC-583E-D3AD-7CBC48BD9377}"/>
              </a:ext>
            </a:extLst>
          </p:cNvPr>
          <p:cNvSpPr>
            <a:spLocks noGrp="1"/>
          </p:cNvSpPr>
          <p:nvPr>
            <p:ph type="sldNum" sz="quarter" idx="12"/>
          </p:nvPr>
        </p:nvSpPr>
        <p:spPr/>
        <p:txBody>
          <a:bodyPr/>
          <a:lstStyle/>
          <a:p>
            <a:pPr>
              <a:defRPr/>
            </a:pPr>
            <a:fld id="{9CD81297-4513-4774-B1A4-8EBF832F2CC4}"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733DCE8-B865-4668-94BE-CD274069192D}"/>
              </a:ext>
            </a:extLst>
          </p:cNvPr>
          <p:cNvSpPr txBox="1"/>
          <p:nvPr/>
        </p:nvSpPr>
        <p:spPr>
          <a:xfrm>
            <a:off x="7897005" y="271836"/>
            <a:ext cx="2920520" cy="1323439"/>
          </a:xfrm>
          <a:prstGeom prst="rect">
            <a:avLst/>
          </a:prstGeom>
          <a:noFill/>
        </p:spPr>
        <p:txBody>
          <a:bodyPr wrap="square" rtlCol="0">
            <a:spAutoFit/>
          </a:bodyPr>
          <a:lstStyle/>
          <a:p>
            <a:pPr algn="ctr"/>
            <a:r>
              <a:rPr lang="en-US" sz="4000" b="1" dirty="0">
                <a:solidFill>
                  <a:srgbClr val="008000"/>
                </a:solidFill>
                <a:latin typeface="Ink Free" panose="03080402000500000000" pitchFamily="66" charset="0"/>
              </a:rPr>
              <a:t>Epistemic Uncertainty</a:t>
            </a:r>
            <a:endParaRPr lang="en-US" sz="4000" dirty="0">
              <a:solidFill>
                <a:srgbClr val="008000"/>
              </a:solidFill>
              <a:latin typeface="Calibri" panose="020F0502020204030204" pitchFamily="34" charset="0"/>
            </a:endParaRPr>
          </a:p>
        </p:txBody>
      </p:sp>
      <p:sp>
        <p:nvSpPr>
          <p:cNvPr id="8194" name="Rectangle 2"/>
          <p:cNvSpPr>
            <a:spLocks noGrp="1" noChangeArrowheads="1"/>
          </p:cNvSpPr>
          <p:nvPr>
            <p:ph type="title"/>
          </p:nvPr>
        </p:nvSpPr>
        <p:spPr/>
        <p:txBody>
          <a:bodyPr/>
          <a:lstStyle/>
          <a:p>
            <a:pPr eaLnBrk="1" hangingPunct="1">
              <a:defRPr/>
            </a:pPr>
            <a:r>
              <a:rPr lang="en-US" dirty="0"/>
              <a:t>Knowledge Uncertainty</a:t>
            </a:r>
          </a:p>
        </p:txBody>
      </p:sp>
      <p:sp>
        <p:nvSpPr>
          <p:cNvPr id="8195" name="Rectangle 3"/>
          <p:cNvSpPr>
            <a:spLocks noGrp="1" noChangeArrowheads="1"/>
          </p:cNvSpPr>
          <p:nvPr>
            <p:ph type="body" idx="1"/>
          </p:nvPr>
        </p:nvSpPr>
        <p:spPr>
          <a:xfrm>
            <a:off x="1080655" y="1668545"/>
            <a:ext cx="9047595" cy="4570331"/>
          </a:xfrm>
        </p:spPr>
        <p:txBody>
          <a:bodyPr/>
          <a:lstStyle/>
          <a:p>
            <a:pPr marL="0" indent="0" eaLnBrk="1" hangingPunct="1">
              <a:buNone/>
              <a:defRPr/>
            </a:pPr>
            <a:r>
              <a:rPr lang="en-US" dirty="0"/>
              <a:t>The degree to which we are </a:t>
            </a:r>
            <a:r>
              <a:rPr lang="en-US" b="1" u="sng" dirty="0"/>
              <a:t>unsure</a:t>
            </a:r>
            <a:r>
              <a:rPr lang="en-US" dirty="0"/>
              <a:t> about any parameters and relationships used in computation: </a:t>
            </a:r>
            <a:r>
              <a:rPr lang="en-US" dirty="0">
                <a:solidFill>
                  <a:srgbClr val="C00000"/>
                </a:solidFill>
              </a:rPr>
              <a:t>economic, hydraulic or statistical</a:t>
            </a:r>
          </a:p>
          <a:p>
            <a:pPr eaLnBrk="1" hangingPunct="1">
              <a:spcBef>
                <a:spcPts val="1200"/>
              </a:spcBef>
              <a:buNone/>
              <a:defRPr/>
            </a:pPr>
            <a:r>
              <a:rPr lang="en-US" sz="2800" i="1" dirty="0"/>
              <a:t>Might be </a:t>
            </a:r>
            <a:r>
              <a:rPr lang="en-US" sz="2800" i="1" u="sng" dirty="0"/>
              <a:t>reducible</a:t>
            </a:r>
            <a:r>
              <a:rPr lang="en-US" sz="2800" i="1" dirty="0"/>
              <a:t> with more information…</a:t>
            </a:r>
          </a:p>
          <a:p>
            <a:pPr eaLnBrk="1" hangingPunct="1">
              <a:spcBef>
                <a:spcPts val="1800"/>
              </a:spcBef>
              <a:buNone/>
              <a:defRPr/>
            </a:pPr>
            <a:r>
              <a:rPr lang="en-US" dirty="0"/>
              <a:t>	</a:t>
            </a:r>
            <a:r>
              <a:rPr lang="en-US" b="1" dirty="0"/>
              <a:t>Examples</a:t>
            </a:r>
          </a:p>
          <a:p>
            <a:pPr lvl="1" eaLnBrk="1" hangingPunct="1">
              <a:defRPr/>
            </a:pPr>
            <a:r>
              <a:rPr lang="en-US" dirty="0"/>
              <a:t>estimates of probability</a:t>
            </a:r>
          </a:p>
          <a:p>
            <a:pPr lvl="1" eaLnBrk="1" hangingPunct="1">
              <a:spcBef>
                <a:spcPts val="400"/>
              </a:spcBef>
              <a:defRPr/>
            </a:pPr>
            <a:r>
              <a:rPr lang="en-US" dirty="0"/>
              <a:t>value of structures in flood plain</a:t>
            </a:r>
          </a:p>
          <a:p>
            <a:pPr lvl="1" eaLnBrk="1" hangingPunct="1">
              <a:spcBef>
                <a:spcPts val="400"/>
              </a:spcBef>
              <a:defRPr/>
            </a:pPr>
            <a:r>
              <a:rPr lang="en-US" dirty="0"/>
              <a:t>channel roughness, which we don’t know precisely</a:t>
            </a:r>
          </a:p>
          <a:p>
            <a:pPr lvl="1" eaLnBrk="1" hangingPunct="1">
              <a:spcBef>
                <a:spcPts val="400"/>
              </a:spcBef>
              <a:defRPr/>
            </a:pPr>
            <a:r>
              <a:rPr lang="en-US" dirty="0"/>
              <a:t>a model that is too simple</a:t>
            </a:r>
          </a:p>
        </p:txBody>
      </p:sp>
      <p:sp>
        <p:nvSpPr>
          <p:cNvPr id="2" name="Oval 1">
            <a:extLst>
              <a:ext uri="{FF2B5EF4-FFF2-40B4-BE49-F238E27FC236}">
                <a16:creationId xmlns:a16="http://schemas.microsoft.com/office/drawing/2014/main" id="{4256D9B3-DF87-4DAB-9490-E409B3D53CF2}"/>
              </a:ext>
            </a:extLst>
          </p:cNvPr>
          <p:cNvSpPr/>
          <p:nvPr/>
        </p:nvSpPr>
        <p:spPr bwMode="auto">
          <a:xfrm>
            <a:off x="1148862" y="4506234"/>
            <a:ext cx="5322276" cy="627145"/>
          </a:xfrm>
          <a:prstGeom prst="ellipse">
            <a:avLst/>
          </a:prstGeom>
          <a:noFill/>
          <a:ln w="38100" cap="flat" cmpd="sng" algn="ctr">
            <a:solidFill>
              <a:schemeClr val="accent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3" name="Slide Number Placeholder 2">
            <a:extLst>
              <a:ext uri="{FF2B5EF4-FFF2-40B4-BE49-F238E27FC236}">
                <a16:creationId xmlns:a16="http://schemas.microsoft.com/office/drawing/2014/main" id="{748C9D7E-BC73-BE81-35F1-28BD0FEB5B7E}"/>
              </a:ext>
            </a:extLst>
          </p:cNvPr>
          <p:cNvSpPr>
            <a:spLocks noGrp="1"/>
          </p:cNvSpPr>
          <p:nvPr>
            <p:ph type="sldNum" sz="quarter" idx="12"/>
          </p:nvPr>
        </p:nvSpPr>
        <p:spPr/>
        <p:txBody>
          <a:bodyPr/>
          <a:lstStyle/>
          <a:p>
            <a:pPr>
              <a:defRPr/>
            </a:pPr>
            <a:fld id="{9CD81297-4513-4774-B1A4-8EBF832F2CC4}" type="slidenum">
              <a:rPr lang="en-US" smtClean="0"/>
              <a:pPr>
                <a:defRPr/>
              </a:pPr>
              <a:t>12</a:t>
            </a:fld>
            <a:endParaRPr lang="en-US"/>
          </a:p>
        </p:txBody>
      </p:sp>
      <p:sp>
        <p:nvSpPr>
          <p:cNvPr id="4" name="TextBox 3">
            <a:extLst>
              <a:ext uri="{FF2B5EF4-FFF2-40B4-BE49-F238E27FC236}">
                <a16:creationId xmlns:a16="http://schemas.microsoft.com/office/drawing/2014/main" id="{84DC600F-0752-CB23-9313-22BD7A9CF4BE}"/>
              </a:ext>
            </a:extLst>
          </p:cNvPr>
          <p:cNvSpPr txBox="1"/>
          <p:nvPr/>
        </p:nvSpPr>
        <p:spPr>
          <a:xfrm>
            <a:off x="8019694" y="3429000"/>
            <a:ext cx="3326920" cy="1815882"/>
          </a:xfrm>
          <a:prstGeom prst="rect">
            <a:avLst/>
          </a:prstGeom>
          <a:noFill/>
        </p:spPr>
        <p:txBody>
          <a:bodyPr wrap="square" rtlCol="0">
            <a:spAutoFit/>
          </a:bodyPr>
          <a:lstStyle/>
          <a:p>
            <a:pPr algn="ctr"/>
            <a:r>
              <a:rPr lang="en-US" sz="2800" b="1" dirty="0">
                <a:solidFill>
                  <a:schemeClr val="bg1">
                    <a:lumMod val="75000"/>
                    <a:lumOff val="25000"/>
                  </a:schemeClr>
                </a:solidFill>
                <a:latin typeface="Ink Free" panose="03080402000500000000" pitchFamily="66" charset="0"/>
              </a:rPr>
              <a:t>decision metrics often encompass NV, but KU still adds “spread”</a:t>
            </a:r>
            <a:endParaRPr lang="en-US" sz="2800" dirty="0">
              <a:solidFill>
                <a:schemeClr val="bg1">
                  <a:lumMod val="75000"/>
                  <a:lumOff val="25000"/>
                </a:schemeClr>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1074198" y="1521373"/>
            <a:ext cx="9212802" cy="4374603"/>
          </a:xfrm>
        </p:spPr>
        <p:txBody>
          <a:bodyPr vert="horz" wrap="square" lIns="92075" tIns="46038" rIns="92075" bIns="46038" numCol="1" anchor="t" anchorCtr="0" compatLnSpc="1">
            <a:prstTxWarp prst="textNoShape">
              <a:avLst/>
            </a:prstTxWarp>
          </a:bodyPr>
          <a:lstStyle/>
          <a:p>
            <a:pPr eaLnBrk="1" hangingPunct="1">
              <a:defRPr/>
            </a:pPr>
            <a:r>
              <a:rPr lang="en-US" sz="3000" dirty="0"/>
              <a:t>Population - the “universe” </a:t>
            </a:r>
          </a:p>
          <a:p>
            <a:pPr eaLnBrk="1" hangingPunct="1">
              <a:buFont typeface="Wingdings" pitchFamily="2" charset="2"/>
              <a:buNone/>
              <a:defRPr/>
            </a:pPr>
            <a:r>
              <a:rPr lang="en-US" sz="2800" i="1" dirty="0">
                <a:solidFill>
                  <a:srgbClr val="FFFF00"/>
                </a:solidFill>
              </a:rPr>
              <a:t>	</a:t>
            </a:r>
            <a:r>
              <a:rPr lang="en-US" sz="2600" i="1" dirty="0">
                <a:solidFill>
                  <a:srgbClr val="FFFF00"/>
                </a:solidFill>
              </a:rPr>
              <a:t>	</a:t>
            </a:r>
            <a:r>
              <a:rPr lang="en-US" sz="2600" i="1" dirty="0">
                <a:solidFill>
                  <a:srgbClr val="00B050"/>
                </a:solidFill>
              </a:rPr>
              <a:t>- </a:t>
            </a:r>
            <a:r>
              <a:rPr lang="en-US" sz="2600" dirty="0">
                <a:solidFill>
                  <a:srgbClr val="00B050"/>
                </a:solidFill>
              </a:rPr>
              <a:t>all possible outcomes of a RV, and their likelihoods</a:t>
            </a:r>
          </a:p>
          <a:p>
            <a:pPr lvl="2" eaLnBrk="1" hangingPunct="1">
              <a:spcBef>
                <a:spcPts val="0"/>
              </a:spcBef>
              <a:buNone/>
              <a:defRPr/>
            </a:pPr>
            <a:r>
              <a:rPr lang="en-US" sz="2600" dirty="0"/>
              <a:t>- sometimes, a probability distribution</a:t>
            </a:r>
          </a:p>
          <a:p>
            <a:pPr eaLnBrk="1" hangingPunct="1">
              <a:spcBef>
                <a:spcPct val="80000"/>
              </a:spcBef>
              <a:defRPr/>
            </a:pPr>
            <a:r>
              <a:rPr lang="en-US" sz="3000" dirty="0"/>
              <a:t>Sample - a </a:t>
            </a:r>
            <a:r>
              <a:rPr lang="en-US" sz="3000" u="sng" dirty="0"/>
              <a:t>subset</a:t>
            </a:r>
            <a:r>
              <a:rPr lang="en-US" sz="3000" dirty="0"/>
              <a:t> of the parent population</a:t>
            </a:r>
          </a:p>
          <a:p>
            <a:pPr marL="1143000" indent="-228600" eaLnBrk="1" hangingPunct="1">
              <a:buNone/>
              <a:defRPr/>
            </a:pPr>
            <a:r>
              <a:rPr lang="en-US" sz="2600" dirty="0"/>
              <a:t>- observations (measurements) of the variable</a:t>
            </a:r>
          </a:p>
          <a:p>
            <a:pPr marL="1143000" indent="-228600" eaLnBrk="1" hangingPunct="1">
              <a:buNone/>
              <a:defRPr/>
            </a:pPr>
            <a:r>
              <a:rPr lang="en-US" sz="2600" i="1" dirty="0"/>
              <a:t>- </a:t>
            </a:r>
            <a:r>
              <a:rPr lang="en-US" sz="2600" dirty="0"/>
              <a:t>results of an experiment</a:t>
            </a:r>
          </a:p>
          <a:p>
            <a:pPr marL="1084263" indent="-169863" eaLnBrk="1" hangingPunct="1">
              <a:buNone/>
              <a:defRPr/>
            </a:pPr>
            <a:r>
              <a:rPr lang="en-US" sz="2600" dirty="0"/>
              <a:t>- a </a:t>
            </a:r>
            <a:r>
              <a:rPr lang="en-US" sz="2600" b="1" u="sng" dirty="0">
                <a:solidFill>
                  <a:schemeClr val="bg2">
                    <a:lumMod val="60000"/>
                    <a:lumOff val="40000"/>
                  </a:schemeClr>
                </a:solidFill>
              </a:rPr>
              <a:t>representative</a:t>
            </a:r>
            <a:r>
              <a:rPr lang="en-US" sz="2600" u="sng" dirty="0"/>
              <a:t> sample</a:t>
            </a:r>
            <a:r>
              <a:rPr lang="en-US" sz="2600" dirty="0"/>
              <a:t> will maintain the probabilistic structure of the population (e.g. distr. &amp; parameters)</a:t>
            </a:r>
          </a:p>
        </p:txBody>
      </p:sp>
      <p:sp>
        <p:nvSpPr>
          <p:cNvPr id="9220" name="Rectangle 4"/>
          <p:cNvSpPr>
            <a:spLocks noGrp="1" noChangeArrowheads="1"/>
          </p:cNvSpPr>
          <p:nvPr>
            <p:ph type="title"/>
          </p:nvPr>
        </p:nvSpPr>
        <p:spPr/>
        <p:txBody>
          <a:bodyPr/>
          <a:lstStyle/>
          <a:p>
            <a:pPr eaLnBrk="1" hangingPunct="1">
              <a:defRPr/>
            </a:pPr>
            <a:r>
              <a:rPr lang="en-US" dirty="0"/>
              <a:t>Population and Sample</a:t>
            </a:r>
          </a:p>
        </p:txBody>
      </p:sp>
      <p:sp>
        <p:nvSpPr>
          <p:cNvPr id="29701" name="Text Box 5"/>
          <p:cNvSpPr txBox="1">
            <a:spLocks noChangeArrowheads="1"/>
          </p:cNvSpPr>
          <p:nvPr/>
        </p:nvSpPr>
        <p:spPr bwMode="auto">
          <a:xfrm>
            <a:off x="2078182" y="5695264"/>
            <a:ext cx="7673243" cy="954107"/>
          </a:xfrm>
          <a:prstGeom prst="rect">
            <a:avLst/>
          </a:prstGeom>
          <a:noFill/>
          <a:ln w="9525">
            <a:noFill/>
            <a:miter lim="800000"/>
            <a:headEnd/>
            <a:tailEnd/>
          </a:ln>
        </p:spPr>
        <p:txBody>
          <a:bodyPr wrap="square">
            <a:spAutoFit/>
          </a:bodyPr>
          <a:lstStyle/>
          <a:p>
            <a:pPr>
              <a:spcBef>
                <a:spcPct val="50000"/>
              </a:spcBef>
            </a:pPr>
            <a:r>
              <a:rPr lang="en-US" sz="2800" b="1" u="sng" dirty="0">
                <a:solidFill>
                  <a:srgbClr val="C00000"/>
                </a:solidFill>
                <a:latin typeface="Ink Free" panose="03080402000500000000" pitchFamily="66" charset="0"/>
              </a:rPr>
              <a:t>important question</a:t>
            </a:r>
            <a:r>
              <a:rPr lang="en-US" sz="2800" b="1" dirty="0">
                <a:solidFill>
                  <a:srgbClr val="C00000"/>
                </a:solidFill>
                <a:latin typeface="Ink Free" panose="03080402000500000000" pitchFamily="66" charset="0"/>
              </a:rPr>
              <a:t>:  is a </a:t>
            </a:r>
            <a:r>
              <a:rPr lang="en-US" sz="2800" b="1" u="sng" dirty="0">
                <a:solidFill>
                  <a:srgbClr val="C00000"/>
                </a:solidFill>
                <a:latin typeface="Ink Free" panose="03080402000500000000" pitchFamily="66" charset="0"/>
              </a:rPr>
              <a:t>random</a:t>
            </a:r>
            <a:r>
              <a:rPr lang="en-US" sz="2800" b="1" dirty="0">
                <a:solidFill>
                  <a:srgbClr val="C00000"/>
                </a:solidFill>
                <a:latin typeface="Ink Free" panose="03080402000500000000" pitchFamily="66" charset="0"/>
              </a:rPr>
              <a:t> sample representative of the population?</a:t>
            </a:r>
          </a:p>
        </p:txBody>
      </p:sp>
      <p:sp>
        <p:nvSpPr>
          <p:cNvPr id="2" name="Oval 1">
            <a:extLst>
              <a:ext uri="{FF2B5EF4-FFF2-40B4-BE49-F238E27FC236}">
                <a16:creationId xmlns:a16="http://schemas.microsoft.com/office/drawing/2014/main" id="{1D5A709B-2D3E-4DEE-A613-28E319EE2270}"/>
              </a:ext>
            </a:extLst>
          </p:cNvPr>
          <p:cNvSpPr/>
          <p:nvPr/>
        </p:nvSpPr>
        <p:spPr bwMode="auto">
          <a:xfrm>
            <a:off x="9575319" y="1447800"/>
            <a:ext cx="2127769" cy="4115035"/>
          </a:xfrm>
          <a:prstGeom prst="ellipse">
            <a:avLst/>
          </a:prstGeom>
          <a:solidFill>
            <a:schemeClr val="accent1">
              <a:lumMod val="40000"/>
              <a:lumOff val="60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3" name="TextBox 2">
            <a:extLst>
              <a:ext uri="{FF2B5EF4-FFF2-40B4-BE49-F238E27FC236}">
                <a16:creationId xmlns:a16="http://schemas.microsoft.com/office/drawing/2014/main" id="{11DDB28F-D4F5-4695-A3D6-FD4B1EA75E4B}"/>
              </a:ext>
            </a:extLst>
          </p:cNvPr>
          <p:cNvSpPr txBox="1"/>
          <p:nvPr/>
        </p:nvSpPr>
        <p:spPr>
          <a:xfrm>
            <a:off x="9845336" y="2602762"/>
            <a:ext cx="1854939"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Population</a:t>
            </a:r>
          </a:p>
        </p:txBody>
      </p:sp>
      <p:sp>
        <p:nvSpPr>
          <p:cNvPr id="4" name="Oval 3">
            <a:extLst>
              <a:ext uri="{FF2B5EF4-FFF2-40B4-BE49-F238E27FC236}">
                <a16:creationId xmlns:a16="http://schemas.microsoft.com/office/drawing/2014/main" id="{0581DB4E-9EF2-4FD8-A510-B569BCB87B10}"/>
              </a:ext>
            </a:extLst>
          </p:cNvPr>
          <p:cNvSpPr/>
          <p:nvPr/>
        </p:nvSpPr>
        <p:spPr bwMode="auto">
          <a:xfrm>
            <a:off x="9845336" y="3429000"/>
            <a:ext cx="1624613" cy="1000957"/>
          </a:xfrm>
          <a:prstGeom prst="ellipse">
            <a:avLst/>
          </a:prstGeom>
          <a:solidFill>
            <a:schemeClr val="bg2">
              <a:lumMod val="40000"/>
              <a:lumOff val="60000"/>
            </a:schemeClr>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9" name="TextBox 8">
            <a:extLst>
              <a:ext uri="{FF2B5EF4-FFF2-40B4-BE49-F238E27FC236}">
                <a16:creationId xmlns:a16="http://schemas.microsoft.com/office/drawing/2014/main" id="{BE17DF74-551D-41E2-8F8C-9096D01FB103}"/>
              </a:ext>
            </a:extLst>
          </p:cNvPr>
          <p:cNvSpPr txBox="1"/>
          <p:nvPr/>
        </p:nvSpPr>
        <p:spPr>
          <a:xfrm>
            <a:off x="10035344" y="3696481"/>
            <a:ext cx="1624614" cy="46166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Sample</a:t>
            </a:r>
          </a:p>
        </p:txBody>
      </p:sp>
      <p:sp>
        <p:nvSpPr>
          <p:cNvPr id="5" name="Slide Number Placeholder 4">
            <a:extLst>
              <a:ext uri="{FF2B5EF4-FFF2-40B4-BE49-F238E27FC236}">
                <a16:creationId xmlns:a16="http://schemas.microsoft.com/office/drawing/2014/main" id="{8110A714-29DA-D5EC-F307-CA348DDFD7D0}"/>
              </a:ext>
            </a:extLst>
          </p:cNvPr>
          <p:cNvSpPr>
            <a:spLocks noGrp="1"/>
          </p:cNvSpPr>
          <p:nvPr>
            <p:ph type="sldNum" sz="quarter" idx="12"/>
          </p:nvPr>
        </p:nvSpPr>
        <p:spPr/>
        <p:txBody>
          <a:bodyPr/>
          <a:lstStyle/>
          <a:p>
            <a:pPr>
              <a:defRPr/>
            </a:pPr>
            <a:fld id="{9CD81297-4513-4774-B1A4-8EBF832F2CC4}" type="slidenum">
              <a:rPr lang="en-US" smtClean="0"/>
              <a:pPr>
                <a:defRPr/>
              </a:pPr>
              <a:t>13</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19">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P spid="29701" grpId="0"/>
      <p:bldP spid="2" grpId="0" animBg="1"/>
      <p:bldP spid="3" grpId="0"/>
      <p:bldP spid="4"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Parameters and Statistics</a:t>
            </a:r>
          </a:p>
        </p:txBody>
      </p:sp>
      <p:sp>
        <p:nvSpPr>
          <p:cNvPr id="3" name="Content Placeholder 2"/>
          <p:cNvSpPr>
            <a:spLocks noGrp="1"/>
          </p:cNvSpPr>
          <p:nvPr>
            <p:ph idx="1"/>
          </p:nvPr>
        </p:nvSpPr>
        <p:spPr>
          <a:xfrm>
            <a:off x="1080655" y="1676400"/>
            <a:ext cx="9282545" cy="4114800"/>
          </a:xfrm>
        </p:spPr>
        <p:txBody>
          <a:bodyPr/>
          <a:lstStyle/>
          <a:p>
            <a:pPr>
              <a:spcBef>
                <a:spcPts val="1200"/>
              </a:spcBef>
              <a:defRPr/>
            </a:pPr>
            <a:r>
              <a:rPr lang="en-US" dirty="0">
                <a:solidFill>
                  <a:srgbClr val="008000"/>
                </a:solidFill>
              </a:rPr>
              <a:t>Parameter</a:t>
            </a:r>
          </a:p>
          <a:p>
            <a:pPr lvl="1">
              <a:spcBef>
                <a:spcPts val="600"/>
              </a:spcBef>
              <a:defRPr/>
            </a:pPr>
            <a:r>
              <a:rPr lang="en-US" dirty="0"/>
              <a:t>A descriptive measure of a POPULATION </a:t>
            </a:r>
          </a:p>
          <a:p>
            <a:pPr>
              <a:spcBef>
                <a:spcPts val="1800"/>
              </a:spcBef>
              <a:defRPr/>
            </a:pPr>
            <a:r>
              <a:rPr lang="en-US" dirty="0">
                <a:solidFill>
                  <a:srgbClr val="008000"/>
                </a:solidFill>
              </a:rPr>
              <a:t>Statistic</a:t>
            </a:r>
          </a:p>
          <a:p>
            <a:pPr lvl="1">
              <a:spcBef>
                <a:spcPts val="600"/>
              </a:spcBef>
              <a:defRPr/>
            </a:pPr>
            <a:r>
              <a:rPr lang="en-US" dirty="0"/>
              <a:t>A descriptive measure of a SAMPLE</a:t>
            </a:r>
          </a:p>
          <a:p>
            <a:pPr>
              <a:spcBef>
                <a:spcPts val="1200"/>
              </a:spcBef>
              <a:buNone/>
              <a:defRPr/>
            </a:pPr>
            <a:endParaRPr lang="en-US" dirty="0"/>
          </a:p>
          <a:p>
            <a:pPr marL="0" indent="0">
              <a:spcBef>
                <a:spcPts val="1200"/>
              </a:spcBef>
              <a:buNone/>
              <a:defRPr/>
            </a:pPr>
            <a:r>
              <a:rPr lang="en-US" i="1" dirty="0"/>
              <a:t>A sample statistic is often used to estimate a population parameter</a:t>
            </a:r>
          </a:p>
        </p:txBody>
      </p:sp>
      <p:sp>
        <p:nvSpPr>
          <p:cNvPr id="4" name="Slide Number Placeholder 3">
            <a:extLst>
              <a:ext uri="{FF2B5EF4-FFF2-40B4-BE49-F238E27FC236}">
                <a16:creationId xmlns:a16="http://schemas.microsoft.com/office/drawing/2014/main" id="{EB25352B-9AA3-FEA7-DAAA-BD3FC1D299A4}"/>
              </a:ext>
            </a:extLst>
          </p:cNvPr>
          <p:cNvSpPr>
            <a:spLocks noGrp="1"/>
          </p:cNvSpPr>
          <p:nvPr>
            <p:ph type="sldNum" sz="quarter" idx="12"/>
          </p:nvPr>
        </p:nvSpPr>
        <p:spPr/>
        <p:txBody>
          <a:bodyPr/>
          <a:lstStyle/>
          <a:p>
            <a:pPr>
              <a:defRPr/>
            </a:pPr>
            <a:fld id="{9CD81297-4513-4774-B1A4-8EBF832F2CC4}" type="slidenum">
              <a:rPr lang="en-US" smtClean="0"/>
              <a:pPr>
                <a:defRPr/>
              </a:pPr>
              <a:t>14</a:t>
            </a:fld>
            <a:endParaRPr lang="en-US"/>
          </a:p>
        </p:txBody>
      </p:sp>
      <p:sp>
        <p:nvSpPr>
          <p:cNvPr id="5" name="TextBox 4">
            <a:extLst>
              <a:ext uri="{FF2B5EF4-FFF2-40B4-BE49-F238E27FC236}">
                <a16:creationId xmlns:a16="http://schemas.microsoft.com/office/drawing/2014/main" id="{978F5B4B-0B84-BC45-78FE-3E2C570A00F3}"/>
              </a:ext>
            </a:extLst>
          </p:cNvPr>
          <p:cNvSpPr txBox="1"/>
          <p:nvPr/>
        </p:nvSpPr>
        <p:spPr>
          <a:xfrm>
            <a:off x="8917577" y="2264598"/>
            <a:ext cx="3074126" cy="461665"/>
          </a:xfrm>
          <a:prstGeom prst="rect">
            <a:avLst/>
          </a:prstGeom>
          <a:noFill/>
        </p:spPr>
        <p:txBody>
          <a:bodyPr wrap="square" rtlCol="0">
            <a:spAutoFit/>
          </a:bodyPr>
          <a:lstStyle/>
          <a:p>
            <a:pPr algn="ctr"/>
            <a:r>
              <a:rPr lang="en-US" b="1" dirty="0">
                <a:solidFill>
                  <a:srgbClr val="C00000"/>
                </a:solidFill>
                <a:latin typeface="Ink Free" panose="03080402000500000000" pitchFamily="66" charset="0"/>
              </a:rPr>
              <a:t>truth (unknowable)</a:t>
            </a:r>
            <a:endParaRPr lang="en-US" dirty="0">
              <a:solidFill>
                <a:srgbClr val="C00000"/>
              </a:solidFill>
              <a:latin typeface="Calibri" panose="020F0502020204030204" pitchFamily="34" charset="0"/>
            </a:endParaRPr>
          </a:p>
        </p:txBody>
      </p:sp>
      <p:sp>
        <p:nvSpPr>
          <p:cNvPr id="6" name="TextBox 5">
            <a:extLst>
              <a:ext uri="{FF2B5EF4-FFF2-40B4-BE49-F238E27FC236}">
                <a16:creationId xmlns:a16="http://schemas.microsoft.com/office/drawing/2014/main" id="{B4DF1792-8FEB-BF04-E4DD-9E6838E696DD}"/>
              </a:ext>
            </a:extLst>
          </p:cNvPr>
          <p:cNvSpPr txBox="1"/>
          <p:nvPr/>
        </p:nvSpPr>
        <p:spPr>
          <a:xfrm>
            <a:off x="8336413" y="3436381"/>
            <a:ext cx="2308044" cy="461665"/>
          </a:xfrm>
          <a:prstGeom prst="rect">
            <a:avLst/>
          </a:prstGeom>
          <a:noFill/>
        </p:spPr>
        <p:txBody>
          <a:bodyPr wrap="square" rtlCol="0">
            <a:spAutoFit/>
          </a:bodyPr>
          <a:lstStyle/>
          <a:p>
            <a:pPr algn="ctr"/>
            <a:r>
              <a:rPr lang="en-US" b="1" dirty="0">
                <a:solidFill>
                  <a:srgbClr val="C00000"/>
                </a:solidFill>
                <a:latin typeface="Ink Free" panose="03080402000500000000" pitchFamily="66" charset="0"/>
              </a:rPr>
              <a:t>estimate</a:t>
            </a:r>
            <a:endParaRPr lang="en-US" dirty="0">
              <a:solidFill>
                <a:srgbClr val="C00000"/>
              </a:solidFill>
              <a:latin typeface="Calibri" panose="020F0502020204030204" pitchFamily="34" charset="0"/>
            </a:endParaRPr>
          </a:p>
        </p:txBody>
      </p:sp>
      <p:cxnSp>
        <p:nvCxnSpPr>
          <p:cNvPr id="7" name="Straight Connector 6">
            <a:extLst>
              <a:ext uri="{FF2B5EF4-FFF2-40B4-BE49-F238E27FC236}">
                <a16:creationId xmlns:a16="http://schemas.microsoft.com/office/drawing/2014/main" id="{89AE3C1B-AE14-0DB8-20A9-72FBA6AACA10}"/>
              </a:ext>
            </a:extLst>
          </p:cNvPr>
          <p:cNvCxnSpPr>
            <a:cxnSpLocks/>
          </p:cNvCxnSpPr>
          <p:nvPr/>
        </p:nvCxnSpPr>
        <p:spPr bwMode="auto">
          <a:xfrm>
            <a:off x="7881257" y="2495430"/>
            <a:ext cx="1036320" cy="0"/>
          </a:xfrm>
          <a:prstGeom prst="line">
            <a:avLst/>
          </a:prstGeom>
          <a:solidFill>
            <a:schemeClr val="accent1"/>
          </a:solidFill>
          <a:ln w="19050" cap="flat" cmpd="sng" algn="ctr">
            <a:solidFill>
              <a:srgbClr val="C00000"/>
            </a:solidFill>
            <a:prstDash val="solid"/>
            <a:miter lim="800000"/>
            <a:headEnd type="none" w="med" len="med"/>
            <a:tailEnd type="none" w="med" len="med"/>
          </a:ln>
          <a:effectLst/>
        </p:spPr>
      </p:cxnSp>
      <p:cxnSp>
        <p:nvCxnSpPr>
          <p:cNvPr id="8" name="Straight Connector 7">
            <a:extLst>
              <a:ext uri="{FF2B5EF4-FFF2-40B4-BE49-F238E27FC236}">
                <a16:creationId xmlns:a16="http://schemas.microsoft.com/office/drawing/2014/main" id="{CF6388EF-CB81-D6D8-0066-22FE57177FF5}"/>
              </a:ext>
            </a:extLst>
          </p:cNvPr>
          <p:cNvCxnSpPr>
            <a:cxnSpLocks/>
          </p:cNvCxnSpPr>
          <p:nvPr/>
        </p:nvCxnSpPr>
        <p:spPr bwMode="auto">
          <a:xfrm>
            <a:off x="7219406" y="3707673"/>
            <a:ext cx="1571897" cy="0"/>
          </a:xfrm>
          <a:prstGeom prst="line">
            <a:avLst/>
          </a:prstGeom>
          <a:solidFill>
            <a:schemeClr val="accent1"/>
          </a:solidFill>
          <a:ln w="19050" cap="flat" cmpd="sng" algn="ctr">
            <a:solidFill>
              <a:srgbClr val="C00000"/>
            </a:solidFill>
            <a:prstDash val="solid"/>
            <a:miter lim="800000"/>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1073098" y="1685925"/>
            <a:ext cx="9069441" cy="4324350"/>
          </a:xfrm>
        </p:spPr>
        <p:txBody>
          <a:bodyPr vert="horz" wrap="square" lIns="92075" tIns="46038" rIns="92075" bIns="46038" numCol="1" anchor="t" anchorCtr="0" compatLnSpc="1">
            <a:prstTxWarp prst="textNoShape">
              <a:avLst/>
            </a:prstTxWarp>
          </a:bodyPr>
          <a:lstStyle/>
          <a:p>
            <a:pPr eaLnBrk="1" hangingPunct="1">
              <a:buSzPct val="100000"/>
              <a:defRPr/>
            </a:pPr>
            <a:r>
              <a:rPr lang="en-US" dirty="0"/>
              <a:t>System characteristics</a:t>
            </a:r>
          </a:p>
          <a:p>
            <a:pPr marL="1027113" lvl="1" eaLnBrk="1" hangingPunct="1">
              <a:spcBef>
                <a:spcPts val="1200"/>
              </a:spcBef>
              <a:defRPr/>
            </a:pPr>
            <a:r>
              <a:rPr lang="en-US" dirty="0"/>
              <a:t>Based on physics of the system  </a:t>
            </a:r>
            <a:r>
              <a:rPr lang="en-US" b="1" dirty="0">
                <a:solidFill>
                  <a:srgbClr val="00B0F0"/>
                </a:solidFill>
                <a:latin typeface="Ink Free" panose="03080402000500000000" pitchFamily="66" charset="0"/>
                <a:cs typeface="Calibri" panose="020F0502020204030204" pitchFamily="34" charset="0"/>
              </a:rPr>
              <a:t>(often intuitive)</a:t>
            </a:r>
          </a:p>
          <a:p>
            <a:pPr marL="1027113" lvl="1" eaLnBrk="1" hangingPunct="1">
              <a:spcBef>
                <a:spcPts val="400"/>
              </a:spcBef>
              <a:defRPr/>
            </a:pPr>
            <a:r>
              <a:rPr lang="en-US" dirty="0"/>
              <a:t>Judgment, Analysis, Experience in similar situation</a:t>
            </a:r>
          </a:p>
          <a:p>
            <a:pPr eaLnBrk="1" hangingPunct="1">
              <a:spcBef>
                <a:spcPts val="2400"/>
              </a:spcBef>
              <a:buSzPct val="100000"/>
              <a:defRPr/>
            </a:pPr>
            <a:r>
              <a:rPr lang="en-US" dirty="0"/>
              <a:t>Observations   </a:t>
            </a:r>
            <a:r>
              <a:rPr lang="en-US" sz="2800" b="1" dirty="0">
                <a:solidFill>
                  <a:srgbClr val="008000"/>
                </a:solidFill>
                <a:latin typeface="Ink Free" panose="03080402000500000000" pitchFamily="66" charset="0"/>
              </a:rPr>
              <a:t>(using statistical inference)</a:t>
            </a:r>
          </a:p>
          <a:p>
            <a:pPr marL="1027113" lvl="1" eaLnBrk="1" hangingPunct="1">
              <a:spcBef>
                <a:spcPts val="400"/>
              </a:spcBef>
              <a:defRPr/>
            </a:pPr>
            <a:r>
              <a:rPr lang="en-US" dirty="0"/>
              <a:t>Recorded data</a:t>
            </a:r>
          </a:p>
          <a:p>
            <a:pPr marL="1601788" lvl="2" indent="-342900" eaLnBrk="1" hangingPunct="1">
              <a:buFont typeface="Wingdings" panose="05000000000000000000" pitchFamily="2" charset="2"/>
              <a:buChar char="§"/>
              <a:defRPr/>
            </a:pPr>
            <a:r>
              <a:rPr lang="en-US" dirty="0"/>
              <a:t>Streamflow gage</a:t>
            </a:r>
          </a:p>
          <a:p>
            <a:pPr marL="1601788" lvl="2" indent="-342900" eaLnBrk="1" hangingPunct="1">
              <a:spcBef>
                <a:spcPts val="0"/>
              </a:spcBef>
              <a:buFont typeface="Wingdings" panose="05000000000000000000" pitchFamily="2" charset="2"/>
              <a:buChar char="§"/>
              <a:defRPr/>
            </a:pPr>
            <a:r>
              <a:rPr lang="en-US" dirty="0"/>
              <a:t>Economic surveys</a:t>
            </a:r>
          </a:p>
          <a:p>
            <a:pPr marL="1027113" lvl="1" eaLnBrk="1" hangingPunct="1">
              <a:spcBef>
                <a:spcPts val="600"/>
              </a:spcBef>
              <a:defRPr/>
            </a:pPr>
            <a:r>
              <a:rPr lang="en-US" dirty="0"/>
              <a:t>Data from experiments</a:t>
            </a:r>
          </a:p>
          <a:p>
            <a:pPr lvl="1" eaLnBrk="1" hangingPunct="1">
              <a:spcBef>
                <a:spcPts val="0"/>
              </a:spcBef>
              <a:defRPr/>
            </a:pPr>
            <a:endParaRPr lang="en-US" dirty="0"/>
          </a:p>
        </p:txBody>
      </p:sp>
      <p:sp>
        <p:nvSpPr>
          <p:cNvPr id="10244" name="Rectangle 4"/>
          <p:cNvSpPr>
            <a:spLocks noGrp="1" noChangeArrowheads="1"/>
          </p:cNvSpPr>
          <p:nvPr>
            <p:ph type="title"/>
          </p:nvPr>
        </p:nvSpPr>
        <p:spPr/>
        <p:txBody>
          <a:bodyPr/>
          <a:lstStyle/>
          <a:p>
            <a:pPr eaLnBrk="1" hangingPunct="1">
              <a:defRPr/>
            </a:pPr>
            <a:r>
              <a:rPr lang="en-US" dirty="0"/>
              <a:t>Estimating Probability</a:t>
            </a:r>
          </a:p>
        </p:txBody>
      </p:sp>
      <p:sp>
        <p:nvSpPr>
          <p:cNvPr id="2" name="Slide Number Placeholder 1">
            <a:extLst>
              <a:ext uri="{FF2B5EF4-FFF2-40B4-BE49-F238E27FC236}">
                <a16:creationId xmlns:a16="http://schemas.microsoft.com/office/drawing/2014/main" id="{E23C55C5-5AFD-DFE6-BA69-DEB67C53F910}"/>
              </a:ext>
            </a:extLst>
          </p:cNvPr>
          <p:cNvSpPr>
            <a:spLocks noGrp="1"/>
          </p:cNvSpPr>
          <p:nvPr>
            <p:ph type="sldNum" sz="quarter" idx="12"/>
          </p:nvPr>
        </p:nvSpPr>
        <p:spPr/>
        <p:txBody>
          <a:bodyPr/>
          <a:lstStyle/>
          <a:p>
            <a:pPr>
              <a:defRPr/>
            </a:pPr>
            <a:fld id="{9CD81297-4513-4774-B1A4-8EBF832F2CC4}" type="slidenum">
              <a:rPr lang="en-US" smtClean="0"/>
              <a:pPr>
                <a:defRPr/>
              </a:pPr>
              <a:t>15</a:t>
            </a:fld>
            <a:endParaRPr lang="en-US"/>
          </a:p>
        </p:txBody>
      </p:sp>
    </p:spTree>
  </p:cSld>
  <p:clrMapOvr>
    <a:masterClrMapping/>
  </p:clrMapOvr>
  <p:transition>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76334"/>
            <a:ext cx="9069520" cy="363313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u="sng" dirty="0">
                <a:solidFill>
                  <a:schemeClr val="bg2">
                    <a:lumMod val="60000"/>
                    <a:lumOff val="40000"/>
                  </a:schemeClr>
                </a:solidFill>
              </a:rPr>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Working with the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C3B4C36F-DC62-00BF-336E-FDC9DFA78A5E}"/>
              </a:ext>
            </a:extLst>
          </p:cNvPr>
          <p:cNvSpPr>
            <a:spLocks noGrp="1"/>
          </p:cNvSpPr>
          <p:nvPr>
            <p:ph type="sldNum" sz="quarter" idx="12"/>
          </p:nvPr>
        </p:nvSpPr>
        <p:spPr/>
        <p:txBody>
          <a:bodyPr/>
          <a:lstStyle/>
          <a:p>
            <a:pPr>
              <a:defRPr/>
            </a:pPr>
            <a:fld id="{9CD81297-4513-4774-B1A4-8EBF832F2CC4}" type="slidenum">
              <a:rPr lang="en-US" smtClean="0"/>
              <a:pPr>
                <a:defRPr/>
              </a:pPr>
              <a:t>16</a:t>
            </a:fld>
            <a:endParaRPr lang="en-US"/>
          </a:p>
        </p:txBody>
      </p:sp>
    </p:spTree>
    <p:extLst>
      <p:ext uri="{BB962C8B-B14F-4D97-AF65-F5344CB8AC3E}">
        <p14:creationId xmlns:p14="http://schemas.microsoft.com/office/powerpoint/2010/main" val="403784272"/>
      </p:ext>
    </p:extLst>
  </p:cSld>
  <p:clrMapOvr>
    <a:masterClrMapping/>
  </p:clrMapOvr>
  <p:transition>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18"/>
          <p:cNvPicPr>
            <a:picLocks noChangeAspect="1" noChangeArrowheads="1"/>
          </p:cNvPicPr>
          <p:nvPr/>
        </p:nvPicPr>
        <p:blipFill>
          <a:blip r:embed="rId3" cstate="print"/>
          <a:srcRect/>
          <a:stretch>
            <a:fillRect/>
          </a:stretch>
        </p:blipFill>
        <p:spPr bwMode="auto">
          <a:xfrm>
            <a:off x="2167555" y="2105025"/>
            <a:ext cx="3657600" cy="3333750"/>
          </a:xfrm>
          <a:prstGeom prst="rect">
            <a:avLst/>
          </a:prstGeom>
          <a:noFill/>
          <a:ln w="9525">
            <a:noFill/>
            <a:miter lim="800000"/>
            <a:headEnd/>
            <a:tailEnd/>
          </a:ln>
        </p:spPr>
      </p:pic>
      <p:sp>
        <p:nvSpPr>
          <p:cNvPr id="11267" name="Rectangle 3"/>
          <p:cNvSpPr>
            <a:spLocks noGrp="1" noChangeArrowheads="1"/>
          </p:cNvSpPr>
          <p:nvPr>
            <p:ph type="body" sz="half" idx="2"/>
          </p:nvPr>
        </p:nvSpPr>
        <p:spPr>
          <a:xfrm>
            <a:off x="6426200" y="1676400"/>
            <a:ext cx="3810000" cy="4114800"/>
          </a:xfrm>
        </p:spPr>
        <p:txBody>
          <a:bodyPr vert="horz" wrap="square" lIns="92075" tIns="46038" rIns="92075" bIns="46038" numCol="1" anchor="t" anchorCtr="0" compatLnSpc="1">
            <a:prstTxWarp prst="textNoShape">
              <a:avLst/>
            </a:prstTxWarp>
          </a:bodyPr>
          <a:lstStyle/>
          <a:p>
            <a:pPr eaLnBrk="1" hangingPunct="1">
              <a:buFont typeface="Wingdings" pitchFamily="2" charset="2"/>
              <a:buNone/>
              <a:defRPr/>
            </a:pPr>
            <a:endParaRPr lang="en-US" sz="2800" dirty="0">
              <a:effectLst>
                <a:outerShdw blurRad="38100" dist="38100" dir="2700000" algn="tl">
                  <a:srgbClr val="000000">
                    <a:alpha val="43137"/>
                  </a:srgbClr>
                </a:outerShdw>
              </a:effectLst>
            </a:endParaRPr>
          </a:p>
          <a:p>
            <a:pPr eaLnBrk="1" hangingPunct="1">
              <a:buFont typeface="Wingdings" pitchFamily="2" charset="2"/>
              <a:buNone/>
              <a:defRPr/>
            </a:pPr>
            <a:endParaRPr lang="en-US" sz="2800" dirty="0">
              <a:effectLst>
                <a:outerShdw blurRad="38100" dist="38100" dir="2700000" algn="tl">
                  <a:srgbClr val="000000">
                    <a:alpha val="43137"/>
                  </a:srgbClr>
                </a:outerShdw>
              </a:effectLst>
            </a:endParaRPr>
          </a:p>
        </p:txBody>
      </p:sp>
      <p:sp>
        <p:nvSpPr>
          <p:cNvPr id="11273" name="Text Box 9"/>
          <p:cNvSpPr txBox="1">
            <a:spLocks noChangeArrowheads="1"/>
          </p:cNvSpPr>
          <p:nvPr/>
        </p:nvSpPr>
        <p:spPr bwMode="auto">
          <a:xfrm>
            <a:off x="6132514" y="1939926"/>
            <a:ext cx="4187825" cy="830263"/>
          </a:xfrm>
          <a:prstGeom prst="rect">
            <a:avLst/>
          </a:prstGeom>
          <a:noFill/>
          <a:ln w="9525">
            <a:noFill/>
            <a:miter lim="800000"/>
            <a:headEnd/>
            <a:tailEnd/>
          </a:ln>
          <a:effectLst/>
        </p:spPr>
        <p:txBody>
          <a:bodyPr>
            <a:spAutoFit/>
          </a:bodyPr>
          <a:lstStyle/>
          <a:p>
            <a:pPr eaLnBrk="0" hangingPunct="0">
              <a:spcBef>
                <a:spcPts val="0"/>
              </a:spcBef>
              <a:defRPr/>
            </a:pPr>
            <a:r>
              <a:rPr lang="en-US" dirty="0">
                <a:solidFill>
                  <a:schemeClr val="tx1">
                    <a:lumMod val="10000"/>
                  </a:schemeClr>
                </a:solidFill>
                <a:latin typeface="Times New Roman" pitchFamily="18" charset="0"/>
              </a:rPr>
              <a:t>Central Tendency:</a:t>
            </a:r>
          </a:p>
          <a:p>
            <a:pPr eaLnBrk="0" hangingPunct="0">
              <a:spcBef>
                <a:spcPts val="0"/>
              </a:spcBef>
              <a:defRPr/>
            </a:pPr>
            <a:r>
              <a:rPr lang="en-US" dirty="0">
                <a:solidFill>
                  <a:schemeClr val="tx1">
                    <a:lumMod val="10000"/>
                  </a:schemeClr>
                </a:solidFill>
                <a:latin typeface="Times New Roman" pitchFamily="18" charset="0"/>
              </a:rPr>
              <a:t>expected value, mean</a:t>
            </a:r>
          </a:p>
        </p:txBody>
      </p:sp>
      <p:sp>
        <p:nvSpPr>
          <p:cNvPr id="11274" name="Rectangle 10"/>
          <p:cNvSpPr>
            <a:spLocks noGrp="1" noChangeArrowheads="1"/>
          </p:cNvSpPr>
          <p:nvPr>
            <p:ph type="title"/>
          </p:nvPr>
        </p:nvSpPr>
        <p:spPr>
          <a:xfrm>
            <a:off x="612119" y="304800"/>
            <a:ext cx="9758638" cy="1143000"/>
          </a:xfrm>
        </p:spPr>
        <p:txBody>
          <a:bodyPr/>
          <a:lstStyle/>
          <a:p>
            <a:pPr eaLnBrk="1" hangingPunct="1">
              <a:defRPr/>
            </a:pPr>
            <a:r>
              <a:rPr lang="en-US" dirty="0"/>
              <a:t>Rolling a 6-sided Die: </a:t>
            </a:r>
            <a:r>
              <a:rPr lang="en-US" i="1" dirty="0"/>
              <a:t>Physics</a:t>
            </a:r>
            <a:endParaRPr lang="en-US" dirty="0"/>
          </a:p>
        </p:txBody>
      </p:sp>
      <p:sp>
        <p:nvSpPr>
          <p:cNvPr id="1032" name="Text Box 16"/>
          <p:cNvSpPr txBox="1">
            <a:spLocks noChangeArrowheads="1"/>
          </p:cNvSpPr>
          <p:nvPr/>
        </p:nvSpPr>
        <p:spPr bwMode="auto">
          <a:xfrm>
            <a:off x="1947946" y="1644651"/>
            <a:ext cx="4221163" cy="461665"/>
          </a:xfrm>
          <a:prstGeom prst="rect">
            <a:avLst/>
          </a:prstGeom>
          <a:noFill/>
          <a:ln w="9525">
            <a:noFill/>
            <a:miter lim="800000"/>
            <a:headEnd/>
            <a:tailEnd/>
          </a:ln>
        </p:spPr>
        <p:txBody>
          <a:bodyPr>
            <a:spAutoFit/>
          </a:bodyPr>
          <a:lstStyle/>
          <a:p>
            <a:pPr>
              <a:spcBef>
                <a:spcPct val="50000"/>
              </a:spcBef>
            </a:pPr>
            <a:r>
              <a:rPr lang="en-US" b="1" dirty="0">
                <a:solidFill>
                  <a:srgbClr val="008000"/>
                </a:solidFill>
                <a:latin typeface="Ink Free" panose="03080402000500000000" pitchFamily="66" charset="0"/>
              </a:rPr>
              <a:t>probability mass function, PMF</a:t>
            </a:r>
          </a:p>
        </p:txBody>
      </p:sp>
      <p:sp>
        <p:nvSpPr>
          <p:cNvPr id="1033" name="TextBox 8"/>
          <p:cNvSpPr txBox="1">
            <a:spLocks noChangeArrowheads="1"/>
          </p:cNvSpPr>
          <p:nvPr/>
        </p:nvSpPr>
        <p:spPr bwMode="auto">
          <a:xfrm>
            <a:off x="3323255" y="2362200"/>
            <a:ext cx="1828800" cy="400050"/>
          </a:xfrm>
          <a:prstGeom prst="rect">
            <a:avLst/>
          </a:prstGeom>
          <a:noFill/>
          <a:ln w="9525">
            <a:noFill/>
            <a:miter lim="800000"/>
            <a:headEnd/>
            <a:tailEnd/>
          </a:ln>
        </p:spPr>
        <p:txBody>
          <a:bodyPr>
            <a:spAutoFit/>
          </a:bodyPr>
          <a:lstStyle/>
          <a:p>
            <a:r>
              <a:rPr lang="en-US" sz="2000">
                <a:solidFill>
                  <a:srgbClr val="FF0000"/>
                </a:solidFill>
                <a:latin typeface="Arial" pitchFamily="34" charset="0"/>
                <a:cs typeface="Arial" pitchFamily="34" charset="0"/>
              </a:rPr>
              <a:t>1/6 = 0.167</a:t>
            </a:r>
          </a:p>
        </p:txBody>
      </p:sp>
      <p:cxnSp>
        <p:nvCxnSpPr>
          <p:cNvPr id="1034" name="Straight Connector 10"/>
          <p:cNvCxnSpPr>
            <a:cxnSpLocks noChangeShapeType="1"/>
          </p:cNvCxnSpPr>
          <p:nvPr/>
        </p:nvCxnSpPr>
        <p:spPr bwMode="auto">
          <a:xfrm>
            <a:off x="2904155" y="3124200"/>
            <a:ext cx="2781300" cy="0"/>
          </a:xfrm>
          <a:prstGeom prst="line">
            <a:avLst/>
          </a:prstGeom>
          <a:noFill/>
          <a:ln w="19050" algn="ctr">
            <a:solidFill>
              <a:srgbClr val="FF0000"/>
            </a:solidFill>
            <a:miter lim="800000"/>
            <a:headEnd/>
            <a:tailEnd/>
          </a:ln>
        </p:spPr>
      </p:cxnSp>
      <mc:AlternateContent xmlns:mc="http://schemas.openxmlformats.org/markup-compatibility/2006" xmlns:a14="http://schemas.microsoft.com/office/drawing/2010/main">
        <mc:Choice Requires="a14">
          <p:sp>
            <p:nvSpPr>
              <p:cNvPr id="11" name="Text Box 9"/>
              <p:cNvSpPr txBox="1">
                <a:spLocks noChangeArrowheads="1"/>
              </p:cNvSpPr>
              <p:nvPr/>
            </p:nvSpPr>
            <p:spPr bwMode="auto">
              <a:xfrm>
                <a:off x="6350226" y="4084410"/>
                <a:ext cx="4089174" cy="2082943"/>
              </a:xfrm>
              <a:prstGeom prst="rect">
                <a:avLst/>
              </a:prstGeom>
              <a:noFill/>
              <a:ln w="9525">
                <a:noFill/>
                <a:miter lim="800000"/>
                <a:headEnd/>
                <a:tailEnd/>
              </a:ln>
              <a:effectLst/>
            </p:spPr>
            <p:txBody>
              <a:bodyPr wrap="square">
                <a:spAutoFit/>
              </a:bodyPr>
              <a:lstStyle/>
              <a:p>
                <a:pPr marL="228600" indent="-228600" eaLnBrk="0" hangingPunct="0">
                  <a:spcBef>
                    <a:spcPts val="1800"/>
                  </a:spcBef>
                  <a:defRPr/>
                </a:pPr>
                <a:r>
                  <a:rPr lang="en-US" dirty="0">
                    <a:solidFill>
                      <a:schemeClr val="tx1">
                        <a:lumMod val="10000"/>
                      </a:schemeClr>
                    </a:solidFill>
                    <a:latin typeface="Times New Roman" pitchFamily="18" charset="0"/>
                  </a:rPr>
                  <a:t>= Probability weighted sum of all possible outcomes</a:t>
                </a:r>
              </a:p>
              <a:p>
                <a:pPr eaLnBrk="0" hangingPunct="0">
                  <a:spcBef>
                    <a:spcPts val="1800"/>
                  </a:spcBef>
                  <a:defRPr/>
                </a:pPr>
                <a:r>
                  <a:rPr lang="en-US" dirty="0">
                    <a:solidFill>
                      <a:schemeClr val="tx1">
                        <a:lumMod val="10000"/>
                      </a:schemeClr>
                    </a:solidFill>
                    <a:latin typeface="Times New Roman" pitchFamily="18" charset="0"/>
                  </a:rPr>
                  <a:t>= (1/6) * (1 + 2 + 3 + 4 + 5 + 6)</a:t>
                </a:r>
              </a:p>
              <a:p>
                <a:pPr eaLnBrk="0" hangingPunct="0">
                  <a:spcBef>
                    <a:spcPts val="1800"/>
                  </a:spcBef>
                  <a:defRPr/>
                </a:pPr>
                <a14:m>
                  <m:oMath xmlns:m="http://schemas.openxmlformats.org/officeDocument/2006/math">
                    <m:r>
                      <m:rPr>
                        <m:sty m:val="p"/>
                      </m:rPr>
                      <a:rPr lang="el-GR" i="1">
                        <a:solidFill>
                          <a:schemeClr val="tx1">
                            <a:lumMod val="10000"/>
                          </a:schemeClr>
                        </a:solidFill>
                        <a:latin typeface="Cambria Math" panose="02040503050406030204" pitchFamily="18" charset="0"/>
                        <a:ea typeface="Cambria Math" panose="02040503050406030204" pitchFamily="18" charset="0"/>
                      </a:rPr>
                      <m:t>μ</m:t>
                    </m:r>
                    <m:r>
                      <a:rPr lang="el-GR" i="1">
                        <a:solidFill>
                          <a:schemeClr val="tx1">
                            <a:lumMod val="10000"/>
                          </a:schemeClr>
                        </a:solidFill>
                        <a:latin typeface="Cambria Math" panose="02040503050406030204" pitchFamily="18" charset="0"/>
                        <a:ea typeface="Cambria Math" panose="02040503050406030204" pitchFamily="18" charset="0"/>
                      </a:rPr>
                      <m:t> </m:t>
                    </m:r>
                  </m:oMath>
                </a14:m>
                <a:r>
                  <a:rPr lang="en-US" dirty="0">
                    <a:solidFill>
                      <a:schemeClr val="tx1">
                        <a:lumMod val="10000"/>
                      </a:schemeClr>
                    </a:solidFill>
                    <a:latin typeface="Times New Roman" pitchFamily="18" charset="0"/>
                  </a:rPr>
                  <a:t>= 3.5</a:t>
                </a:r>
              </a:p>
            </p:txBody>
          </p:sp>
        </mc:Choice>
        <mc:Fallback xmlns="">
          <p:sp>
            <p:nvSpPr>
              <p:cNvPr id="11" name="Text Box 9"/>
              <p:cNvSpPr txBox="1">
                <a:spLocks noRot="1" noChangeAspect="1" noMove="1" noResize="1" noEditPoints="1" noAdjustHandles="1" noChangeArrowheads="1" noChangeShapeType="1" noTextEdit="1"/>
              </p:cNvSpPr>
              <p:nvPr/>
            </p:nvSpPr>
            <p:spPr bwMode="auto">
              <a:xfrm>
                <a:off x="6350226" y="4084410"/>
                <a:ext cx="4089174" cy="2082943"/>
              </a:xfrm>
              <a:prstGeom prst="rect">
                <a:avLst/>
              </a:prstGeom>
              <a:blipFill>
                <a:blip r:embed="rId4"/>
                <a:stretch>
                  <a:fillRect l="-2385" t="-2339" r="-1639" b="-3216"/>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219825" y="2828926"/>
                <a:ext cx="2762251" cy="11376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2800" i="1">
                          <a:solidFill>
                            <a:schemeClr val="tx1">
                              <a:lumMod val="10000"/>
                            </a:schemeClr>
                          </a:solidFill>
                          <a:latin typeface="Cambria Math" panose="02040503050406030204" pitchFamily="18" charset="0"/>
                          <a:ea typeface="Cambria Math" panose="02040503050406030204" pitchFamily="18" charset="0"/>
                        </a:rPr>
                        <m:t>μ</m:t>
                      </m:r>
                      <m:r>
                        <a:rPr lang="en-US" sz="2800">
                          <a:solidFill>
                            <a:schemeClr val="tx1">
                              <a:lumMod val="10000"/>
                            </a:schemeClr>
                          </a:solidFill>
                          <a:latin typeface="Cambria Math" panose="02040503050406030204" pitchFamily="18" charset="0"/>
                        </a:rPr>
                        <m:t>=</m:t>
                      </m:r>
                      <m:nary>
                        <m:naryPr>
                          <m:chr m:val="∑"/>
                          <m:supHide m:val="on"/>
                          <m:ctrlPr>
                            <a:rPr lang="en-US" sz="2800" i="1">
                              <a:solidFill>
                                <a:schemeClr val="tx1">
                                  <a:lumMod val="10000"/>
                                </a:schemeClr>
                              </a:solidFill>
                              <a:latin typeface="Cambria Math" panose="02040503050406030204" pitchFamily="18" charset="0"/>
                            </a:rPr>
                          </m:ctrlPr>
                        </m:naryPr>
                        <m:sub>
                          <m:r>
                            <m:rPr>
                              <m:sty m:val="p"/>
                              <m:brk m:alnAt="7"/>
                            </m:rPr>
                            <a:rPr lang="en-US" sz="2800">
                              <a:solidFill>
                                <a:schemeClr val="tx1">
                                  <a:lumMod val="10000"/>
                                </a:schemeClr>
                              </a:solidFill>
                              <a:latin typeface="Cambria Math" panose="02040503050406030204" pitchFamily="18" charset="0"/>
                            </a:rPr>
                            <m:t>i</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ϵI</m:t>
                          </m:r>
                        </m:sub>
                        <m:sup/>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p</m:t>
                              </m:r>
                            </m:e>
                            <m:sub>
                              <m:r>
                                <m:rPr>
                                  <m:sty m:val="p"/>
                                </m:rPr>
                                <a:rPr lang="en-US" sz="2800">
                                  <a:solidFill>
                                    <a:schemeClr val="tx1">
                                      <a:lumMod val="10000"/>
                                    </a:schemeClr>
                                  </a:solidFill>
                                  <a:latin typeface="Cambria Math" panose="02040503050406030204" pitchFamily="18" charset="0"/>
                                </a:rPr>
                                <m:t>i</m:t>
                              </m:r>
                            </m:sub>
                          </m:sSub>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219825" y="2828926"/>
                <a:ext cx="2762251" cy="1137619"/>
              </a:xfrm>
              <a:prstGeom prst="rect">
                <a:avLst/>
              </a:prstGeom>
              <a:blipFill>
                <a:blip r:embed="rId5"/>
                <a:stretch>
                  <a:fillRect/>
                </a:stretch>
              </a:blipFill>
            </p:spPr>
            <p:txBody>
              <a:bodyPr/>
              <a:lstStyle/>
              <a:p>
                <a:r>
                  <a:rPr lang="en-US">
                    <a:noFill/>
                  </a:rPr>
                  <a:t> </a:t>
                </a:r>
              </a:p>
            </p:txBody>
          </p:sp>
        </mc:Fallback>
      </mc:AlternateContent>
      <p:pic>
        <p:nvPicPr>
          <p:cNvPr id="13" name="Picture 12" descr="A close up of a logo&#10;&#10;Description automatically generated">
            <a:extLst>
              <a:ext uri="{FF2B5EF4-FFF2-40B4-BE49-F238E27FC236}">
                <a16:creationId xmlns:a16="http://schemas.microsoft.com/office/drawing/2014/main" id="{5ECD68EF-931B-4DCC-A493-E206306B675A}"/>
              </a:ext>
            </a:extLst>
          </p:cNvPr>
          <p:cNvPicPr>
            <a:picLocks noChangeAspect="1"/>
          </p:cNvPicPr>
          <p:nvPr/>
        </p:nvPicPr>
        <p:blipFill rotWithShape="1">
          <a:blip r:embed="rId6">
            <a:extLst>
              <a:ext uri="{28A0092B-C50C-407E-A947-70E740481C1C}">
                <a14:useLocalDpi xmlns:a14="http://schemas.microsoft.com/office/drawing/2010/main" val="0"/>
              </a:ext>
            </a:extLst>
          </a:blip>
          <a:srcRect t="10856" b="19099"/>
          <a:stretch/>
        </p:blipFill>
        <p:spPr>
          <a:xfrm>
            <a:off x="347402" y="3124200"/>
            <a:ext cx="1512794" cy="1143000"/>
          </a:xfrm>
          <a:prstGeom prst="rect">
            <a:avLst/>
          </a:prstGeom>
        </p:spPr>
      </p:pic>
      <p:sp>
        <p:nvSpPr>
          <p:cNvPr id="2" name="Slide Number Placeholder 1">
            <a:extLst>
              <a:ext uri="{FF2B5EF4-FFF2-40B4-BE49-F238E27FC236}">
                <a16:creationId xmlns:a16="http://schemas.microsoft.com/office/drawing/2014/main" id="{C35CF7B2-3640-14B2-2B93-DA5A4BD0B986}"/>
              </a:ext>
            </a:extLst>
          </p:cNvPr>
          <p:cNvSpPr>
            <a:spLocks noGrp="1"/>
          </p:cNvSpPr>
          <p:nvPr>
            <p:ph type="sldNum" sz="quarter" idx="12"/>
          </p:nvPr>
        </p:nvSpPr>
        <p:spPr/>
        <p:txBody>
          <a:bodyPr/>
          <a:lstStyle/>
          <a:p>
            <a:pPr>
              <a:defRPr/>
            </a:pPr>
            <a:fld id="{4C6A16D8-49C7-4EFB-8B66-C888420D88DC}" type="slidenum">
              <a:rPr lang="en-US" smtClean="0"/>
              <a:pPr>
                <a:defRPr/>
              </a:pPr>
              <a:t>17</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7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3" grpId="0"/>
      <p:bldP spid="11" grpId="0" build="p"/>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2"/>
          <p:cNvPicPr>
            <a:picLocks noChangeAspect="1" noChangeArrowheads="1"/>
          </p:cNvPicPr>
          <p:nvPr/>
        </p:nvPicPr>
        <p:blipFill>
          <a:blip r:embed="rId3" cstate="print"/>
          <a:srcRect/>
          <a:stretch>
            <a:fillRect/>
          </a:stretch>
        </p:blipFill>
        <p:spPr bwMode="auto">
          <a:xfrm>
            <a:off x="2167555" y="2105025"/>
            <a:ext cx="3657600" cy="3333750"/>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27665" name="Text Box 17"/>
              <p:cNvSpPr txBox="1">
                <a:spLocks noChangeArrowheads="1"/>
              </p:cNvSpPr>
              <p:nvPr/>
            </p:nvSpPr>
            <p:spPr bwMode="auto">
              <a:xfrm>
                <a:off x="6240914" y="4014266"/>
                <a:ext cx="4523177" cy="2145524"/>
              </a:xfrm>
              <a:prstGeom prst="rect">
                <a:avLst/>
              </a:prstGeom>
              <a:noFill/>
              <a:ln w="9525">
                <a:noFill/>
                <a:miter lim="800000"/>
                <a:headEnd/>
                <a:tailEnd/>
              </a:ln>
              <a:effectLst/>
            </p:spPr>
            <p:txBody>
              <a:bodyPr wrap="square">
                <a:spAutoFit/>
              </a:bodyPr>
              <a:lstStyle/>
              <a:p>
                <a:pPr marL="228600" indent="-228600" eaLnBrk="0" hangingPunct="0">
                  <a:lnSpc>
                    <a:spcPct val="90000"/>
                  </a:lnSpc>
                  <a:spcBef>
                    <a:spcPts val="1200"/>
                  </a:spcBef>
                  <a:defRPr/>
                </a:pPr>
                <a:r>
                  <a:rPr lang="en-US" dirty="0">
                    <a:solidFill>
                      <a:schemeClr val="tx1">
                        <a:lumMod val="10000"/>
                      </a:schemeClr>
                    </a:solidFill>
                    <a:latin typeface="Times New Roman" pitchFamily="18" charset="0"/>
                  </a:rPr>
                  <a:t>= Probability weighted sum of  all outcomes</a:t>
                </a:r>
              </a:p>
              <a:p>
                <a:pPr eaLnBrk="0" hangingPunct="0">
                  <a:lnSpc>
                    <a:spcPct val="90000"/>
                  </a:lnSpc>
                  <a:spcBef>
                    <a:spcPts val="1200"/>
                  </a:spcBef>
                  <a:defRPr/>
                </a:pPr>
                <a:r>
                  <a:rPr lang="en-US" dirty="0">
                    <a:solidFill>
                      <a:schemeClr val="tx1">
                        <a:lumMod val="10000"/>
                      </a:schemeClr>
                    </a:solidFill>
                    <a:latin typeface="Times New Roman" pitchFamily="18" charset="0"/>
                  </a:rPr>
                  <a:t>= (0.21*1) + (0.09*2) + (0.12*3) +   </a:t>
                </a:r>
              </a:p>
              <a:p>
                <a:pPr eaLnBrk="0" hangingPunct="0">
                  <a:spcBef>
                    <a:spcPts val="0"/>
                  </a:spcBef>
                  <a:defRPr/>
                </a:pPr>
                <a:r>
                  <a:rPr lang="en-US" dirty="0">
                    <a:solidFill>
                      <a:schemeClr val="tx1">
                        <a:lumMod val="10000"/>
                      </a:schemeClr>
                    </a:solidFill>
                    <a:latin typeface="Times New Roman" pitchFamily="18" charset="0"/>
                  </a:rPr>
                  <a:t>   (0.20*4) + (0.17*5) + (0.22*6)</a:t>
                </a:r>
              </a:p>
              <a:p>
                <a:pPr eaLnBrk="0" hangingPunct="0">
                  <a:lnSpc>
                    <a:spcPct val="90000"/>
                  </a:lnSpc>
                  <a:spcBef>
                    <a:spcPts val="1200"/>
                  </a:spcBef>
                  <a:defRPr/>
                </a:pPr>
                <a14:m>
                  <m:oMath xmlns:m="http://schemas.openxmlformats.org/officeDocument/2006/math">
                    <m:acc>
                      <m:accPr>
                        <m:chr m:val="̂"/>
                        <m:ctrlPr>
                          <a:rPr lang="en-US" i="1">
                            <a:solidFill>
                              <a:schemeClr val="tx1">
                                <a:lumMod val="10000"/>
                              </a:schemeClr>
                            </a:solidFill>
                            <a:latin typeface="Cambria Math" panose="02040503050406030204" pitchFamily="18" charset="0"/>
                          </a:rPr>
                        </m:ctrlPr>
                      </m:accPr>
                      <m:e>
                        <m:r>
                          <m:rPr>
                            <m:sty m:val="p"/>
                          </m:rPr>
                          <a:rPr lang="en-US">
                            <a:solidFill>
                              <a:schemeClr val="tx1">
                                <a:lumMod val="10000"/>
                              </a:schemeClr>
                            </a:solidFill>
                            <a:latin typeface="Cambria Math" panose="02040503050406030204" pitchFamily="18" charset="0"/>
                            <a:ea typeface="Cambria Math" panose="02040503050406030204" pitchFamily="18" charset="0"/>
                          </a:rPr>
                          <m:t>μ</m:t>
                        </m:r>
                      </m:e>
                    </m:acc>
                    <m:r>
                      <a:rPr lang="en-US" i="1">
                        <a:solidFill>
                          <a:schemeClr val="tx1">
                            <a:lumMod val="10000"/>
                          </a:schemeClr>
                        </a:solidFill>
                        <a:latin typeface="Cambria Math" panose="02040503050406030204" pitchFamily="18" charset="0"/>
                        <a:ea typeface="Cambria Math" panose="02040503050406030204" pitchFamily="18" charset="0"/>
                      </a:rPr>
                      <m:t> </m:t>
                    </m:r>
                  </m:oMath>
                </a14:m>
                <a:r>
                  <a:rPr lang="en-US" dirty="0">
                    <a:solidFill>
                      <a:schemeClr val="tx1">
                        <a:lumMod val="10000"/>
                      </a:schemeClr>
                    </a:solidFill>
                    <a:latin typeface="Times New Roman" pitchFamily="18" charset="0"/>
                  </a:rPr>
                  <a:t>= 3.67 </a:t>
                </a:r>
              </a:p>
            </p:txBody>
          </p:sp>
        </mc:Choice>
        <mc:Fallback xmlns="">
          <p:sp>
            <p:nvSpPr>
              <p:cNvPr id="27665" name="Text Box 17"/>
              <p:cNvSpPr txBox="1">
                <a:spLocks noRot="1" noChangeAspect="1" noMove="1" noResize="1" noEditPoints="1" noAdjustHandles="1" noChangeArrowheads="1" noChangeShapeType="1" noTextEdit="1"/>
              </p:cNvSpPr>
              <p:nvPr/>
            </p:nvSpPr>
            <p:spPr bwMode="auto">
              <a:xfrm>
                <a:off x="6240914" y="4014266"/>
                <a:ext cx="4523177" cy="2145524"/>
              </a:xfrm>
              <a:prstGeom prst="rect">
                <a:avLst/>
              </a:prstGeom>
              <a:blipFill>
                <a:blip r:embed="rId4"/>
                <a:stretch>
                  <a:fillRect l="-2156" t="-3989" r="-5391" b="-3704"/>
                </a:stretch>
              </a:blipFill>
              <a:ln w="9525">
                <a:noFill/>
                <a:miter lim="800000"/>
                <a:headEnd/>
                <a:tailEnd/>
              </a:ln>
              <a:effectLst/>
            </p:spPr>
            <p:txBody>
              <a:bodyPr/>
              <a:lstStyle/>
              <a:p>
                <a:r>
                  <a:rPr lang="en-US">
                    <a:noFill/>
                  </a:rPr>
                  <a:t> </a:t>
                </a:r>
              </a:p>
            </p:txBody>
          </p:sp>
        </mc:Fallback>
      </mc:AlternateContent>
      <p:sp>
        <p:nvSpPr>
          <p:cNvPr id="27670" name="Rectangle 22"/>
          <p:cNvSpPr>
            <a:spLocks noGrp="1" noChangeArrowheads="1"/>
          </p:cNvSpPr>
          <p:nvPr>
            <p:ph type="title"/>
          </p:nvPr>
        </p:nvSpPr>
        <p:spPr>
          <a:xfrm>
            <a:off x="612119" y="304800"/>
            <a:ext cx="9881709" cy="1143000"/>
          </a:xfrm>
        </p:spPr>
        <p:txBody>
          <a:bodyPr/>
          <a:lstStyle/>
          <a:p>
            <a:pPr eaLnBrk="1" hangingPunct="1">
              <a:defRPr/>
            </a:pPr>
            <a:r>
              <a:rPr lang="en-US" dirty="0"/>
              <a:t>Rolling a 6-sided Die: </a:t>
            </a:r>
            <a:r>
              <a:rPr lang="en-US" i="1" dirty="0"/>
              <a:t>Experiment</a:t>
            </a:r>
          </a:p>
        </p:txBody>
      </p:sp>
      <p:sp>
        <p:nvSpPr>
          <p:cNvPr id="27671" name="Text Box 23"/>
          <p:cNvSpPr txBox="1">
            <a:spLocks noChangeArrowheads="1"/>
          </p:cNvSpPr>
          <p:nvPr/>
        </p:nvSpPr>
        <p:spPr bwMode="auto">
          <a:xfrm>
            <a:off x="3015281" y="5649913"/>
            <a:ext cx="24558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Sample size = 100</a:t>
            </a:r>
          </a:p>
        </p:txBody>
      </p:sp>
      <p:sp>
        <p:nvSpPr>
          <p:cNvPr id="2057" name="Text Box 25"/>
          <p:cNvSpPr txBox="1">
            <a:spLocks noChangeArrowheads="1"/>
          </p:cNvSpPr>
          <p:nvPr/>
        </p:nvSpPr>
        <p:spPr bwMode="auto">
          <a:xfrm>
            <a:off x="1976521" y="1635126"/>
            <a:ext cx="4221163" cy="461665"/>
          </a:xfrm>
          <a:prstGeom prst="rect">
            <a:avLst/>
          </a:prstGeom>
          <a:noFill/>
          <a:ln w="9525">
            <a:noFill/>
            <a:miter lim="800000"/>
            <a:headEnd/>
            <a:tailEnd/>
          </a:ln>
        </p:spPr>
        <p:txBody>
          <a:bodyPr>
            <a:spAutoFit/>
          </a:bodyPr>
          <a:lstStyle/>
          <a:p>
            <a:pPr>
              <a:spcBef>
                <a:spcPct val="50000"/>
              </a:spcBef>
            </a:pPr>
            <a:r>
              <a:rPr lang="en-US" b="1" dirty="0">
                <a:solidFill>
                  <a:srgbClr val="C00000"/>
                </a:solidFill>
                <a:latin typeface="Ink Free" panose="03080402000500000000" pitchFamily="66" charset="0"/>
              </a:rPr>
              <a:t>histogram </a:t>
            </a:r>
            <a:r>
              <a:rPr lang="en-US" b="1" dirty="0">
                <a:solidFill>
                  <a:srgbClr val="008000"/>
                </a:solidFill>
                <a:latin typeface="Ink Free" panose="03080402000500000000" pitchFamily="66" charset="0"/>
              </a:rPr>
              <a:t>- </a:t>
            </a:r>
            <a:r>
              <a:rPr lang="en-US" b="1" u="sng" dirty="0">
                <a:solidFill>
                  <a:srgbClr val="008000"/>
                </a:solidFill>
                <a:latin typeface="Ink Free" panose="03080402000500000000" pitchFamily="66" charset="0"/>
              </a:rPr>
              <a:t>estimate</a:t>
            </a:r>
            <a:r>
              <a:rPr lang="en-US" b="1" dirty="0">
                <a:solidFill>
                  <a:srgbClr val="008000"/>
                </a:solidFill>
                <a:latin typeface="Ink Free" panose="03080402000500000000" pitchFamily="66" charset="0"/>
              </a:rPr>
              <a:t> of PMF</a:t>
            </a:r>
          </a:p>
        </p:txBody>
      </p:sp>
      <p:sp>
        <p:nvSpPr>
          <p:cNvPr id="11" name="Text Box 9"/>
          <p:cNvSpPr txBox="1">
            <a:spLocks noChangeArrowheads="1"/>
          </p:cNvSpPr>
          <p:nvPr/>
        </p:nvSpPr>
        <p:spPr bwMode="auto">
          <a:xfrm>
            <a:off x="6132514" y="1939926"/>
            <a:ext cx="5306112" cy="830997"/>
          </a:xfrm>
          <a:prstGeom prst="rect">
            <a:avLst/>
          </a:prstGeom>
          <a:noFill/>
          <a:ln w="9525">
            <a:noFill/>
            <a:miter lim="800000"/>
            <a:headEnd/>
            <a:tailEnd/>
          </a:ln>
          <a:effectLst/>
        </p:spPr>
        <p:txBody>
          <a:bodyPr wrap="square">
            <a:spAutoFit/>
          </a:bodyPr>
          <a:lstStyle/>
          <a:p>
            <a:pPr eaLnBrk="0" hangingPunct="0">
              <a:spcBef>
                <a:spcPts val="0"/>
              </a:spcBef>
              <a:defRPr/>
            </a:pPr>
            <a:r>
              <a:rPr lang="en-US" dirty="0">
                <a:solidFill>
                  <a:schemeClr val="tx1">
                    <a:lumMod val="10000"/>
                  </a:schemeClr>
                </a:solidFill>
                <a:latin typeface="Times New Roman" pitchFamily="18" charset="0"/>
              </a:rPr>
              <a:t>Central Tendency:</a:t>
            </a:r>
          </a:p>
          <a:p>
            <a:pPr eaLnBrk="0" hangingPunct="0">
              <a:spcBef>
                <a:spcPts val="0"/>
              </a:spcBef>
              <a:defRPr/>
            </a:pPr>
            <a:r>
              <a:rPr lang="en-US" dirty="0">
                <a:solidFill>
                  <a:schemeClr val="tx1">
                    <a:lumMod val="10000"/>
                  </a:schemeClr>
                </a:solidFill>
                <a:latin typeface="Times New Roman" pitchFamily="18" charset="0"/>
              </a:rPr>
              <a:t>expected value, mean</a:t>
            </a:r>
          </a:p>
        </p:txBody>
      </p:sp>
      <p:cxnSp>
        <p:nvCxnSpPr>
          <p:cNvPr id="13" name="Straight Connector 12"/>
          <p:cNvCxnSpPr>
            <a:cxnSpLocks noChangeShapeType="1"/>
          </p:cNvCxnSpPr>
          <p:nvPr/>
        </p:nvCxnSpPr>
        <p:spPr bwMode="auto">
          <a:xfrm>
            <a:off x="2904155" y="3124200"/>
            <a:ext cx="2781300" cy="0"/>
          </a:xfrm>
          <a:prstGeom prst="line">
            <a:avLst/>
          </a:prstGeom>
          <a:noFill/>
          <a:ln w="19050" algn="ctr">
            <a:solidFill>
              <a:srgbClr val="FF0000"/>
            </a:solidFill>
            <a:miter lim="800000"/>
            <a:headEnd/>
            <a:tailEnd/>
          </a:ln>
        </p:spPr>
      </p:cxnSp>
      <p:sp>
        <p:nvSpPr>
          <p:cNvPr id="12" name="Text Box 25"/>
          <p:cNvSpPr txBox="1">
            <a:spLocks noChangeArrowheads="1"/>
          </p:cNvSpPr>
          <p:nvPr/>
        </p:nvSpPr>
        <p:spPr bwMode="auto">
          <a:xfrm>
            <a:off x="9377949" y="2696277"/>
            <a:ext cx="23680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eaLnBrk="1" hangingPunct="1">
              <a:spcBef>
                <a:spcPct val="50000"/>
              </a:spcBef>
              <a:buClrTx/>
              <a:buSzTx/>
              <a:buFontTx/>
              <a:buNone/>
            </a:pPr>
            <a:r>
              <a:rPr lang="en-US" altLang="en-US" sz="2400" b="1" dirty="0">
                <a:solidFill>
                  <a:srgbClr val="008000"/>
                </a:solidFill>
                <a:latin typeface="Ink Free" panose="03080402000500000000" pitchFamily="66" charset="0"/>
              </a:rPr>
              <a:t>sample estimate of mean</a:t>
            </a:r>
          </a:p>
        </p:txBody>
      </p:sp>
      <mc:AlternateContent xmlns:mc="http://schemas.openxmlformats.org/markup-compatibility/2006" xmlns:a14="http://schemas.microsoft.com/office/drawing/2010/main">
        <mc:Choice Requires="a14">
          <p:sp>
            <p:nvSpPr>
              <p:cNvPr id="2" name="TextBox 1"/>
              <p:cNvSpPr txBox="1"/>
              <p:nvPr/>
            </p:nvSpPr>
            <p:spPr>
              <a:xfrm>
                <a:off x="5981700" y="2686051"/>
                <a:ext cx="3629025" cy="11376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ea typeface="Cambria Math" panose="02040503050406030204" pitchFamily="18" charset="0"/>
                            </a:rPr>
                            <m:t>μ</m:t>
                          </m:r>
                        </m:e>
                      </m:acc>
                      <m:r>
                        <a:rPr lang="en-US" sz="2800">
                          <a:solidFill>
                            <a:schemeClr val="tx1">
                              <a:lumMod val="10000"/>
                            </a:schemeClr>
                          </a:solidFill>
                          <a:latin typeface="Cambria Math" panose="02040503050406030204" pitchFamily="18" charset="0"/>
                        </a:rPr>
                        <m:t>=</m:t>
                      </m:r>
                      <m:nary>
                        <m:naryPr>
                          <m:chr m:val="∑"/>
                          <m:supHide m:val="on"/>
                          <m:ctrlPr>
                            <a:rPr lang="en-US" sz="2800" i="1">
                              <a:solidFill>
                                <a:schemeClr val="tx1">
                                  <a:lumMod val="10000"/>
                                </a:schemeClr>
                              </a:solidFill>
                              <a:latin typeface="Cambria Math" panose="02040503050406030204" pitchFamily="18" charset="0"/>
                            </a:rPr>
                          </m:ctrlPr>
                        </m:naryPr>
                        <m:sub>
                          <m:r>
                            <m:rPr>
                              <m:sty m:val="p"/>
                              <m:brk m:alnAt="7"/>
                            </m:rPr>
                            <a:rPr lang="en-US" sz="2800">
                              <a:solidFill>
                                <a:schemeClr val="tx1">
                                  <a:lumMod val="10000"/>
                                </a:schemeClr>
                              </a:solidFill>
                              <a:latin typeface="Cambria Math" panose="02040503050406030204" pitchFamily="18" charset="0"/>
                            </a:rPr>
                            <m:t>i</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ϵI</m:t>
                          </m:r>
                        </m:sub>
                        <m:sup/>
                        <m:e>
                          <m:sSub>
                            <m:sSubPr>
                              <m:ctrlPr>
                                <a:rPr lang="en-US" sz="2800" i="1">
                                  <a:solidFill>
                                    <a:schemeClr val="tx1">
                                      <a:lumMod val="10000"/>
                                    </a:schemeClr>
                                  </a:solidFill>
                                  <a:latin typeface="Cambria Math" panose="02040503050406030204" pitchFamily="18" charset="0"/>
                                </a:rPr>
                              </m:ctrlPr>
                            </m:sSubPr>
                            <m:e>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p</m:t>
                                  </m:r>
                                </m:e>
                              </m:acc>
                            </m:e>
                            <m:sub>
                              <m:r>
                                <m:rPr>
                                  <m:sty m:val="p"/>
                                </m:rPr>
                                <a:rPr lang="en-US" sz="2800">
                                  <a:solidFill>
                                    <a:schemeClr val="tx1">
                                      <a:lumMod val="10000"/>
                                    </a:schemeClr>
                                  </a:solidFill>
                                  <a:latin typeface="Cambria Math" panose="02040503050406030204" pitchFamily="18" charset="0"/>
                                </a:rPr>
                                <m:t>i</m:t>
                              </m:r>
                            </m:sub>
                          </m:sSub>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r>
                            <a:rPr lang="en-US" sz="2800">
                              <a:solidFill>
                                <a:schemeClr val="tx1">
                                  <a:lumMod val="10000"/>
                                </a:schemeClr>
                              </a:solidFill>
                              <a:latin typeface="Cambria Math" panose="02040503050406030204" pitchFamily="18" charset="0"/>
                            </a:rPr>
                            <m:t>=</m:t>
                          </m:r>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5981700" y="2686051"/>
                <a:ext cx="3629025" cy="1137619"/>
              </a:xfrm>
              <a:prstGeom prst="rect">
                <a:avLst/>
              </a:prstGeom>
              <a:blipFill>
                <a:blip r:embed="rId5"/>
                <a:stretch>
                  <a:fillRect/>
                </a:stretch>
              </a:blipFill>
            </p:spPr>
            <p:txBody>
              <a:bodyPr/>
              <a:lstStyle/>
              <a:p>
                <a:r>
                  <a:rPr lang="en-US">
                    <a:noFill/>
                  </a:rPr>
                  <a:t> </a:t>
                </a:r>
              </a:p>
            </p:txBody>
          </p:sp>
        </mc:Fallback>
      </mc:AlternateContent>
      <p:pic>
        <p:nvPicPr>
          <p:cNvPr id="15" name="Picture 14" descr="A close up of a logo&#10;&#10;Description automatically generated">
            <a:extLst>
              <a:ext uri="{FF2B5EF4-FFF2-40B4-BE49-F238E27FC236}">
                <a16:creationId xmlns:a16="http://schemas.microsoft.com/office/drawing/2014/main" id="{042B5297-C823-48ED-A097-7E1AB8DB0167}"/>
              </a:ext>
            </a:extLst>
          </p:cNvPr>
          <p:cNvPicPr>
            <a:picLocks noChangeAspect="1"/>
          </p:cNvPicPr>
          <p:nvPr/>
        </p:nvPicPr>
        <p:blipFill rotWithShape="1">
          <a:blip r:embed="rId6">
            <a:extLst>
              <a:ext uri="{28A0092B-C50C-407E-A947-70E740481C1C}">
                <a14:useLocalDpi xmlns:a14="http://schemas.microsoft.com/office/drawing/2010/main" val="0"/>
              </a:ext>
            </a:extLst>
          </a:blip>
          <a:srcRect t="10856" b="19099"/>
          <a:stretch/>
        </p:blipFill>
        <p:spPr>
          <a:xfrm>
            <a:off x="347402" y="3124200"/>
            <a:ext cx="1512794" cy="1143000"/>
          </a:xfrm>
          <a:prstGeom prst="rect">
            <a:avLst/>
          </a:prstGeom>
        </p:spPr>
      </p:pic>
      <p:sp>
        <p:nvSpPr>
          <p:cNvPr id="3" name="Slide Number Placeholder 2">
            <a:extLst>
              <a:ext uri="{FF2B5EF4-FFF2-40B4-BE49-F238E27FC236}">
                <a16:creationId xmlns:a16="http://schemas.microsoft.com/office/drawing/2014/main" id="{44068626-E4E7-0D88-15A8-953D13682018}"/>
              </a:ext>
            </a:extLst>
          </p:cNvPr>
          <p:cNvSpPr>
            <a:spLocks noGrp="1"/>
          </p:cNvSpPr>
          <p:nvPr>
            <p:ph type="sldNum" sz="quarter" idx="12"/>
          </p:nvPr>
        </p:nvSpPr>
        <p:spPr/>
        <p:txBody>
          <a:bodyPr/>
          <a:lstStyle/>
          <a:p>
            <a:pPr>
              <a:defRPr/>
            </a:pPr>
            <a:fld id="{4C6A16D8-49C7-4EFB-8B66-C888420D88DC}" type="slidenum">
              <a:rPr lang="en-US" smtClean="0"/>
              <a:pPr>
                <a:defRPr/>
              </a:pPr>
              <a:t>18</a:t>
            </a:fld>
            <a:endParaRPr lang="en-US"/>
          </a:p>
        </p:txBody>
      </p:sp>
      <p:sp>
        <p:nvSpPr>
          <p:cNvPr id="4" name="Text Box 25">
            <a:extLst>
              <a:ext uri="{FF2B5EF4-FFF2-40B4-BE49-F238E27FC236}">
                <a16:creationId xmlns:a16="http://schemas.microsoft.com/office/drawing/2014/main" id="{4A87653C-9818-D3B0-6012-8D04D1D3CEB7}"/>
              </a:ext>
            </a:extLst>
          </p:cNvPr>
          <p:cNvSpPr txBox="1">
            <a:spLocks noChangeArrowheads="1"/>
          </p:cNvSpPr>
          <p:nvPr/>
        </p:nvSpPr>
        <p:spPr bwMode="auto">
          <a:xfrm>
            <a:off x="7783507" y="5878513"/>
            <a:ext cx="339634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eaLnBrk="1" hangingPunct="1">
              <a:spcBef>
                <a:spcPct val="50000"/>
              </a:spcBef>
              <a:buClrTx/>
              <a:buSzTx/>
              <a:buFontTx/>
              <a:buNone/>
            </a:pPr>
            <a:r>
              <a:rPr lang="en-US" altLang="en-US" sz="2200" b="1" dirty="0">
                <a:solidFill>
                  <a:srgbClr val="00B0F0"/>
                </a:solidFill>
                <a:latin typeface="Ink Free" panose="03080402000500000000" pitchFamily="66" charset="0"/>
              </a:rPr>
              <a:t>same number from average of the values</a:t>
            </a:r>
          </a:p>
        </p:txBody>
      </p:sp>
      <p:cxnSp>
        <p:nvCxnSpPr>
          <p:cNvPr id="5" name="Straight Connector 4">
            <a:extLst>
              <a:ext uri="{FF2B5EF4-FFF2-40B4-BE49-F238E27FC236}">
                <a16:creationId xmlns:a16="http://schemas.microsoft.com/office/drawing/2014/main" id="{48900CDF-A3EA-40B9-307F-761F1D4D22AE}"/>
              </a:ext>
            </a:extLst>
          </p:cNvPr>
          <p:cNvCxnSpPr>
            <a:cxnSpLocks/>
          </p:cNvCxnSpPr>
          <p:nvPr/>
        </p:nvCxnSpPr>
        <p:spPr bwMode="auto">
          <a:xfrm flipH="1" flipV="1">
            <a:off x="7515497" y="6055928"/>
            <a:ext cx="714103" cy="183372"/>
          </a:xfrm>
          <a:prstGeom prst="line">
            <a:avLst/>
          </a:prstGeom>
          <a:solidFill>
            <a:schemeClr val="accent1"/>
          </a:solidFill>
          <a:ln w="19050" cap="flat" cmpd="sng" algn="ctr">
            <a:solidFill>
              <a:srgbClr val="00B0F0"/>
            </a:solidFill>
            <a:prstDash val="solid"/>
            <a:miter lim="800000"/>
            <a:headEnd type="none" w="med" len="med"/>
            <a:tailEnd type="none" w="med" len="med"/>
          </a:ln>
          <a:effectLst/>
        </p:spPr>
      </p:cxn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5" grpId="0"/>
      <p:bldP spid="11" grpId="0"/>
      <p:bldP spid="12" grpId="0"/>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1499442" y="2426436"/>
            <a:ext cx="7772400" cy="3276600"/>
          </a:xfrm>
        </p:spPr>
        <p:txBody>
          <a:bodyPr/>
          <a:lstStyle/>
          <a:p>
            <a:pPr eaLnBrk="1" hangingPunct="1">
              <a:buFont typeface="Wingdings" pitchFamily="2" charset="2"/>
              <a:buNone/>
              <a:defRPr/>
            </a:pPr>
            <a:r>
              <a:rPr lang="en-US" sz="2600" dirty="0"/>
              <a:t>       Estimated Probability 	=      # of Occurrences</a:t>
            </a:r>
          </a:p>
          <a:p>
            <a:pPr eaLnBrk="1" hangingPunct="1">
              <a:buFont typeface="Wingdings" pitchFamily="2" charset="2"/>
              <a:buNone/>
              <a:defRPr/>
            </a:pPr>
            <a:r>
              <a:rPr lang="en-US" sz="2600" dirty="0"/>
              <a:t>   					    # of </a:t>
            </a:r>
            <a:r>
              <a:rPr lang="en-US" sz="2600" i="1" dirty="0"/>
              <a:t>Independent</a:t>
            </a:r>
            <a:r>
              <a:rPr lang="en-US" sz="2600" dirty="0"/>
              <a:t> Trials</a:t>
            </a:r>
          </a:p>
          <a:p>
            <a:pPr eaLnBrk="1" hangingPunct="1">
              <a:spcBef>
                <a:spcPct val="60000"/>
              </a:spcBef>
              <a:buFont typeface="Wingdings" pitchFamily="2" charset="2"/>
              <a:buNone/>
              <a:defRPr/>
            </a:pPr>
            <a:r>
              <a:rPr lang="en-US" sz="2600" dirty="0"/>
              <a:t>					=   </a:t>
            </a:r>
            <a:r>
              <a:rPr lang="en-US" sz="2600" b="1" dirty="0"/>
              <a:t>Relative</a:t>
            </a:r>
          </a:p>
          <a:p>
            <a:pPr eaLnBrk="1" hangingPunct="1">
              <a:spcBef>
                <a:spcPct val="0"/>
              </a:spcBef>
              <a:buFont typeface="Wingdings" pitchFamily="2" charset="2"/>
              <a:buNone/>
              <a:defRPr/>
            </a:pPr>
            <a:r>
              <a:rPr lang="en-US" sz="2600" b="1" dirty="0"/>
              <a:t>   					     Frequency</a:t>
            </a:r>
          </a:p>
          <a:p>
            <a:pPr eaLnBrk="1" hangingPunct="1">
              <a:spcBef>
                <a:spcPct val="0"/>
              </a:spcBef>
              <a:buFont typeface="Wingdings" pitchFamily="2" charset="2"/>
              <a:buNone/>
              <a:defRPr/>
            </a:pPr>
            <a:endParaRPr lang="en-US" sz="2600" dirty="0"/>
          </a:p>
          <a:p>
            <a:pPr eaLnBrk="1" hangingPunct="1">
              <a:spcBef>
                <a:spcPct val="0"/>
              </a:spcBef>
              <a:buFont typeface="Wingdings" pitchFamily="2" charset="2"/>
              <a:buNone/>
              <a:defRPr/>
            </a:pPr>
            <a:r>
              <a:rPr lang="en-US" sz="2600" i="1" dirty="0"/>
              <a:t>		for the 6-sided die:	=  # times rolled that value</a:t>
            </a:r>
          </a:p>
          <a:p>
            <a:pPr eaLnBrk="1" hangingPunct="1">
              <a:buFont typeface="Wingdings" pitchFamily="2" charset="2"/>
              <a:buNone/>
              <a:defRPr/>
            </a:pPr>
            <a:r>
              <a:rPr lang="en-US" sz="2600" i="1" dirty="0"/>
              <a:t>					           # of rolls</a:t>
            </a:r>
          </a:p>
          <a:p>
            <a:pPr eaLnBrk="1" hangingPunct="1">
              <a:buFont typeface="Wingdings" pitchFamily="2" charset="2"/>
              <a:buNone/>
              <a:defRPr/>
            </a:pPr>
            <a:endParaRPr lang="en-US" sz="2600" i="1" dirty="0"/>
          </a:p>
        </p:txBody>
      </p:sp>
      <p:sp>
        <p:nvSpPr>
          <p:cNvPr id="32771" name="Line 5"/>
          <p:cNvSpPr>
            <a:spLocks noChangeShapeType="1"/>
          </p:cNvSpPr>
          <p:nvPr/>
        </p:nvSpPr>
        <p:spPr bwMode="auto">
          <a:xfrm>
            <a:off x="5531692" y="2899511"/>
            <a:ext cx="2871788" cy="0"/>
          </a:xfrm>
          <a:prstGeom prst="line">
            <a:avLst/>
          </a:prstGeom>
          <a:noFill/>
          <a:ln w="22225">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32772" name="Line 7"/>
          <p:cNvSpPr>
            <a:spLocks noChangeShapeType="1"/>
          </p:cNvSpPr>
          <p:nvPr/>
        </p:nvSpPr>
        <p:spPr bwMode="auto">
          <a:xfrm>
            <a:off x="5431681" y="5218849"/>
            <a:ext cx="3176587" cy="0"/>
          </a:xfrm>
          <a:prstGeom prst="line">
            <a:avLst/>
          </a:prstGeom>
          <a:noFill/>
          <a:ln w="22225">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13320" name="Text Box 8"/>
          <p:cNvSpPr txBox="1">
            <a:spLocks noChangeArrowheads="1"/>
          </p:cNvSpPr>
          <p:nvPr/>
        </p:nvSpPr>
        <p:spPr bwMode="auto">
          <a:xfrm>
            <a:off x="4124019" y="1429877"/>
            <a:ext cx="4481513" cy="584775"/>
          </a:xfrm>
          <a:prstGeom prst="rect">
            <a:avLst/>
          </a:prstGeom>
          <a:noFill/>
          <a:ln w="9525">
            <a:noFill/>
            <a:miter lim="800000"/>
            <a:headEnd/>
            <a:tailEnd/>
          </a:ln>
          <a:effectLst/>
        </p:spPr>
        <p:txBody>
          <a:bodyPr>
            <a:spAutoFit/>
          </a:bodyPr>
          <a:lstStyle/>
          <a:p>
            <a:pPr>
              <a:spcBef>
                <a:spcPct val="50000"/>
              </a:spcBef>
              <a:defRPr/>
            </a:pPr>
            <a:r>
              <a:rPr lang="en-US" sz="3200" b="1" dirty="0">
                <a:solidFill>
                  <a:srgbClr val="008000"/>
                </a:solidFill>
                <a:latin typeface="Ink Free" panose="03080402000500000000" pitchFamily="66" charset="0"/>
              </a:rPr>
              <a:t>Use Relative Frequency</a:t>
            </a:r>
          </a:p>
        </p:txBody>
      </p:sp>
      <p:sp>
        <p:nvSpPr>
          <p:cNvPr id="9" name="Rectangle 22"/>
          <p:cNvSpPr>
            <a:spLocks noGrp="1" noChangeArrowheads="1"/>
          </p:cNvSpPr>
          <p:nvPr>
            <p:ph type="title"/>
          </p:nvPr>
        </p:nvSpPr>
        <p:spPr/>
        <p:txBody>
          <a:bodyPr/>
          <a:lstStyle/>
          <a:p>
            <a:pPr eaLnBrk="1" hangingPunct="1">
              <a:defRPr/>
            </a:pPr>
            <a:r>
              <a:rPr lang="en-US" dirty="0"/>
              <a:t>Probability Estimates from Data</a:t>
            </a:r>
            <a:endParaRPr lang="en-US" i="1" dirty="0"/>
          </a:p>
        </p:txBody>
      </p:sp>
      <p:sp>
        <p:nvSpPr>
          <p:cNvPr id="8" name="TextBox 7"/>
          <p:cNvSpPr txBox="1"/>
          <p:nvPr/>
        </p:nvSpPr>
        <p:spPr>
          <a:xfrm>
            <a:off x="7388615" y="3580322"/>
            <a:ext cx="1981200" cy="830997"/>
          </a:xfrm>
          <a:prstGeom prst="rect">
            <a:avLst/>
          </a:prstGeom>
          <a:noFill/>
        </p:spPr>
        <p:txBody>
          <a:bodyPr wrap="square" rtlCol="0">
            <a:spAutoFit/>
          </a:bodyPr>
          <a:lstStyle/>
          <a:p>
            <a:r>
              <a:rPr lang="en-US" b="1" i="1" dirty="0">
                <a:solidFill>
                  <a:srgbClr val="C00000"/>
                </a:solidFill>
                <a:latin typeface="Calibri" panose="020F0502020204030204" pitchFamily="34" charset="0"/>
              </a:rPr>
              <a:t>Observed Frequency</a:t>
            </a:r>
          </a:p>
        </p:txBody>
      </p:sp>
      <p:sp>
        <p:nvSpPr>
          <p:cNvPr id="3" name="Slide Number Placeholder 2">
            <a:extLst>
              <a:ext uri="{FF2B5EF4-FFF2-40B4-BE49-F238E27FC236}">
                <a16:creationId xmlns:a16="http://schemas.microsoft.com/office/drawing/2014/main" id="{3085378F-9D3E-BC1E-DEEE-C380F6D1F7DF}"/>
              </a:ext>
            </a:extLst>
          </p:cNvPr>
          <p:cNvSpPr>
            <a:spLocks noGrp="1"/>
          </p:cNvSpPr>
          <p:nvPr>
            <p:ph type="sldNum" sz="quarter" idx="12"/>
          </p:nvPr>
        </p:nvSpPr>
        <p:spPr/>
        <p:txBody>
          <a:bodyPr/>
          <a:lstStyle/>
          <a:p>
            <a:pPr>
              <a:defRPr/>
            </a:pPr>
            <a:fld id="{9CD81297-4513-4774-B1A4-8EBF832F2CC4}" type="slidenum">
              <a:rPr lang="en-US" smtClean="0"/>
              <a:pPr>
                <a:defRPr/>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7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P spid="32771" grpId="0" animBg="1"/>
      <p:bldP spid="32772"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Goal</a:t>
            </a:r>
          </a:p>
        </p:txBody>
      </p:sp>
      <p:sp>
        <p:nvSpPr>
          <p:cNvPr id="3" name="Content Placeholder 2"/>
          <p:cNvSpPr>
            <a:spLocks noGrp="1"/>
          </p:cNvSpPr>
          <p:nvPr>
            <p:ph idx="1"/>
          </p:nvPr>
        </p:nvSpPr>
        <p:spPr>
          <a:xfrm>
            <a:off x="1080655" y="1501776"/>
            <a:ext cx="9165314" cy="4289425"/>
          </a:xfrm>
        </p:spPr>
        <p:txBody>
          <a:bodyPr/>
          <a:lstStyle/>
          <a:p>
            <a:pPr>
              <a:spcBef>
                <a:spcPts val="1800"/>
              </a:spcBef>
              <a:defRPr/>
            </a:pPr>
            <a:r>
              <a:rPr lang="en-US" sz="3000" dirty="0"/>
              <a:t>Because students’ backgrounds differ, as does their current use of these topics….</a:t>
            </a:r>
          </a:p>
          <a:p>
            <a:pPr>
              <a:spcBef>
                <a:spcPts val="1800"/>
              </a:spcBef>
              <a:defRPr/>
            </a:pPr>
            <a:r>
              <a:rPr lang="en-US" sz="3000" dirty="0"/>
              <a:t>….we’ll revisit concepts in probability and statistics, to bring us to a common jump-off point for upcoming material</a:t>
            </a:r>
          </a:p>
          <a:p>
            <a:pPr>
              <a:spcBef>
                <a:spcPts val="1800"/>
              </a:spcBef>
              <a:buNone/>
              <a:defRPr/>
            </a:pPr>
            <a:endParaRPr lang="en-US" sz="3000" i="1" dirty="0"/>
          </a:p>
        </p:txBody>
      </p:sp>
      <p:sp>
        <p:nvSpPr>
          <p:cNvPr id="4" name="Slide Number Placeholder 3">
            <a:extLst>
              <a:ext uri="{FF2B5EF4-FFF2-40B4-BE49-F238E27FC236}">
                <a16:creationId xmlns:a16="http://schemas.microsoft.com/office/drawing/2014/main" id="{555518FB-0141-88C1-B94F-30A8BBC62AC5}"/>
              </a:ext>
            </a:extLst>
          </p:cNvPr>
          <p:cNvSpPr>
            <a:spLocks noGrp="1"/>
          </p:cNvSpPr>
          <p:nvPr>
            <p:ph type="sldNum" sz="quarter" idx="12"/>
          </p:nvPr>
        </p:nvSpPr>
        <p:spPr/>
        <p:txBody>
          <a:bodyPr/>
          <a:lstStyle/>
          <a:p>
            <a:pPr>
              <a:defRPr/>
            </a:pPr>
            <a:fld id="{9CD81297-4513-4774-B1A4-8EBF832F2CC4}" type="slidenum">
              <a:rPr lang="en-US" smtClean="0"/>
              <a:pPr>
                <a:defRPr/>
              </a:pPr>
              <a:t>2</a:t>
            </a:fld>
            <a:endParaRPr lang="en-US"/>
          </a:p>
        </p:txBody>
      </p:sp>
    </p:spTree>
    <p:extLst>
      <p:ext uri="{BB962C8B-B14F-4D97-AF65-F5344CB8AC3E}">
        <p14:creationId xmlns:p14="http://schemas.microsoft.com/office/powerpoint/2010/main" val="3474049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8BE67-091E-444A-8488-1A8AF2209E62}"/>
              </a:ext>
            </a:extLst>
          </p:cNvPr>
          <p:cNvSpPr>
            <a:spLocks noGrp="1"/>
          </p:cNvSpPr>
          <p:nvPr>
            <p:ph type="title"/>
          </p:nvPr>
        </p:nvSpPr>
        <p:spPr/>
        <p:txBody>
          <a:bodyPr/>
          <a:lstStyle/>
          <a:p>
            <a:r>
              <a:rPr lang="en-US" dirty="0"/>
              <a:t>Part 1 of Excel Exercises</a:t>
            </a:r>
          </a:p>
        </p:txBody>
      </p:sp>
      <p:sp>
        <p:nvSpPr>
          <p:cNvPr id="7" name="Content Placeholder 6"/>
          <p:cNvSpPr>
            <a:spLocks noGrp="1"/>
          </p:cNvSpPr>
          <p:nvPr>
            <p:ph idx="1"/>
          </p:nvPr>
        </p:nvSpPr>
        <p:spPr>
          <a:xfrm>
            <a:off x="575734" y="1676400"/>
            <a:ext cx="9612062" cy="4114800"/>
          </a:xfrm>
        </p:spPr>
        <p:txBody>
          <a:bodyPr/>
          <a:lstStyle/>
          <a:p>
            <a:r>
              <a:rPr lang="en-US" sz="2800" dirty="0"/>
              <a:t>Excel function </a:t>
            </a:r>
            <a:r>
              <a:rPr lang="en-US" sz="2800" b="1" dirty="0">
                <a:solidFill>
                  <a:schemeClr val="bg2">
                    <a:lumMod val="60000"/>
                    <a:lumOff val="40000"/>
                  </a:schemeClr>
                </a:solidFill>
              </a:rPr>
              <a:t>=RAND()</a:t>
            </a:r>
            <a:r>
              <a:rPr lang="en-US" sz="2800" b="1" dirty="0"/>
              <a:t> </a:t>
            </a:r>
            <a:r>
              <a:rPr lang="en-US" sz="2800" dirty="0"/>
              <a:t>produces a value equally likely between 0 and 1, i.e., a </a:t>
            </a:r>
            <a:r>
              <a:rPr lang="en-US" sz="2800" b="1" dirty="0"/>
              <a:t>Uniform(0,1) </a:t>
            </a:r>
            <a:r>
              <a:rPr lang="en-US" sz="2800" dirty="0"/>
              <a:t>random value</a:t>
            </a:r>
          </a:p>
          <a:p>
            <a:pPr marL="0" indent="0">
              <a:buNone/>
              <a:defRPr/>
            </a:pPr>
            <a:endParaRPr lang="en-US" sz="2800" dirty="0"/>
          </a:p>
        </p:txBody>
      </p:sp>
      <p:pic>
        <p:nvPicPr>
          <p:cNvPr id="6" name="Picture 1">
            <a:extLst>
              <a:ext uri="{FF2B5EF4-FFF2-40B4-BE49-F238E27FC236}">
                <a16:creationId xmlns:a16="http://schemas.microsoft.com/office/drawing/2014/main" id="{9CED2F08-EEC3-495D-8F6D-1DB97E5081C1}"/>
              </a:ext>
            </a:extLst>
          </p:cNvPr>
          <p:cNvPicPr>
            <a:picLocks noChangeAspect="1" noChangeArrowheads="1"/>
          </p:cNvPicPr>
          <p:nvPr/>
        </p:nvPicPr>
        <p:blipFill>
          <a:blip r:embed="rId3" cstate="print"/>
          <a:srcRect/>
          <a:stretch>
            <a:fillRect/>
          </a:stretch>
        </p:blipFill>
        <p:spPr bwMode="auto">
          <a:xfrm>
            <a:off x="3215898" y="3107267"/>
            <a:ext cx="3935452" cy="3111836"/>
          </a:xfrm>
          <a:prstGeom prst="rect">
            <a:avLst/>
          </a:prstGeom>
          <a:noFill/>
          <a:ln w="9525">
            <a:solidFill>
              <a:schemeClr val="tx1"/>
            </a:solidFill>
            <a:miter lim="800000"/>
            <a:headEnd/>
            <a:tailEnd/>
          </a:ln>
          <a:effectLst/>
        </p:spPr>
      </p:pic>
      <p:sp>
        <p:nvSpPr>
          <p:cNvPr id="8" name="Freeform 5">
            <a:extLst>
              <a:ext uri="{FF2B5EF4-FFF2-40B4-BE49-F238E27FC236}">
                <a16:creationId xmlns:a16="http://schemas.microsoft.com/office/drawing/2014/main" id="{0330167A-9CA9-46ED-8227-B7A455F9F72B}"/>
              </a:ext>
            </a:extLst>
          </p:cNvPr>
          <p:cNvSpPr/>
          <p:nvPr/>
        </p:nvSpPr>
        <p:spPr bwMode="auto">
          <a:xfrm>
            <a:off x="3871218" y="3782906"/>
            <a:ext cx="2453640" cy="2011680"/>
          </a:xfrm>
          <a:custGeom>
            <a:avLst/>
            <a:gdLst>
              <a:gd name="connsiteX0" fmla="*/ 0 w 2453640"/>
              <a:gd name="connsiteY0" fmla="*/ 0 h 2011680"/>
              <a:gd name="connsiteX1" fmla="*/ 2453640 w 2453640"/>
              <a:gd name="connsiteY1" fmla="*/ 0 h 2011680"/>
              <a:gd name="connsiteX2" fmla="*/ 2453640 w 2453640"/>
              <a:gd name="connsiteY2" fmla="*/ 2011680 h 2011680"/>
              <a:gd name="connsiteX3" fmla="*/ 2453640 w 2453640"/>
              <a:gd name="connsiteY3" fmla="*/ 2011680 h 2011680"/>
            </a:gdLst>
            <a:ahLst/>
            <a:cxnLst>
              <a:cxn ang="0">
                <a:pos x="connsiteX0" y="connsiteY0"/>
              </a:cxn>
              <a:cxn ang="0">
                <a:pos x="connsiteX1" y="connsiteY1"/>
              </a:cxn>
              <a:cxn ang="0">
                <a:pos x="connsiteX2" y="connsiteY2"/>
              </a:cxn>
              <a:cxn ang="0">
                <a:pos x="connsiteX3" y="connsiteY3"/>
              </a:cxn>
            </a:cxnLst>
            <a:rect l="l" t="t" r="r" b="b"/>
            <a:pathLst>
              <a:path w="2453640" h="2011680">
                <a:moveTo>
                  <a:pt x="0" y="0"/>
                </a:moveTo>
                <a:lnTo>
                  <a:pt x="2453640" y="0"/>
                </a:lnTo>
                <a:lnTo>
                  <a:pt x="2453640" y="2011680"/>
                </a:lnTo>
                <a:lnTo>
                  <a:pt x="2453640" y="2011680"/>
                </a:lnTo>
              </a:path>
            </a:pathLst>
          </a:custGeom>
          <a:noFill/>
          <a:ln w="12700" cap="flat" cmpd="sng" algn="ctr">
            <a:solidFill>
              <a:srgbClr val="FF0000"/>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9" name="TextBox 3">
            <a:extLst>
              <a:ext uri="{FF2B5EF4-FFF2-40B4-BE49-F238E27FC236}">
                <a16:creationId xmlns:a16="http://schemas.microsoft.com/office/drawing/2014/main" id="{166526D4-4601-4A48-A6E5-CE9F7F6D56DD}"/>
              </a:ext>
            </a:extLst>
          </p:cNvPr>
          <p:cNvSpPr txBox="1">
            <a:spLocks noChangeArrowheads="1"/>
          </p:cNvSpPr>
          <p:nvPr/>
        </p:nvSpPr>
        <p:spPr bwMode="auto">
          <a:xfrm>
            <a:off x="7525960" y="3390543"/>
            <a:ext cx="2506663"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eaLnBrk="1" hangingPunct="1">
              <a:spcBef>
                <a:spcPct val="0"/>
              </a:spcBef>
              <a:buClrTx/>
              <a:buSzTx/>
              <a:buFontTx/>
              <a:buNone/>
            </a:pPr>
            <a:r>
              <a:rPr lang="en-US" altLang="en-US" sz="3000" b="1" dirty="0">
                <a:solidFill>
                  <a:srgbClr val="008000"/>
                </a:solidFill>
                <a:latin typeface="Ink Free" panose="03080402000500000000" pitchFamily="66" charset="0"/>
              </a:rPr>
              <a:t>consider natural variability </a:t>
            </a:r>
          </a:p>
          <a:p>
            <a:pPr algn="ctr" eaLnBrk="1" hangingPunct="1">
              <a:spcBef>
                <a:spcPct val="0"/>
              </a:spcBef>
              <a:buClrTx/>
              <a:buSzTx/>
              <a:buFontTx/>
              <a:buNone/>
            </a:pPr>
            <a:r>
              <a:rPr lang="en-US" altLang="en-US" sz="3000" b="1" dirty="0">
                <a:solidFill>
                  <a:srgbClr val="008000"/>
                </a:solidFill>
                <a:latin typeface="Ink Free" panose="03080402000500000000" pitchFamily="66" charset="0"/>
              </a:rPr>
              <a:t>and knowledge uncertainty…</a:t>
            </a:r>
          </a:p>
        </p:txBody>
      </p:sp>
      <p:sp>
        <p:nvSpPr>
          <p:cNvPr id="3" name="TextBox 2">
            <a:extLst>
              <a:ext uri="{FF2B5EF4-FFF2-40B4-BE49-F238E27FC236}">
                <a16:creationId xmlns:a16="http://schemas.microsoft.com/office/drawing/2014/main" id="{EB5AB90C-988D-4A99-9BB0-226A18C5BB3F}"/>
              </a:ext>
            </a:extLst>
          </p:cNvPr>
          <p:cNvSpPr txBox="1"/>
          <p:nvPr/>
        </p:nvSpPr>
        <p:spPr>
          <a:xfrm>
            <a:off x="1344202" y="3971296"/>
            <a:ext cx="1684391" cy="830997"/>
          </a:xfrm>
          <a:prstGeom prst="rect">
            <a:avLst/>
          </a:prstGeom>
          <a:noFill/>
        </p:spPr>
        <p:txBody>
          <a:bodyPr wrap="square" rtlCol="0">
            <a:spAutoFit/>
          </a:bodyPr>
          <a:lstStyle/>
          <a:p>
            <a:pPr algn="r"/>
            <a:r>
              <a:rPr lang="en-US" dirty="0">
                <a:solidFill>
                  <a:schemeClr val="tx1">
                    <a:lumMod val="10000"/>
                  </a:schemeClr>
                </a:solidFill>
                <a:latin typeface="Calibri" panose="020F0502020204030204" pitchFamily="34" charset="0"/>
                <a:cs typeface="Calibri" panose="020F0502020204030204" pitchFamily="34" charset="0"/>
              </a:rPr>
              <a:t>cumulative probability</a:t>
            </a:r>
          </a:p>
        </p:txBody>
      </p:sp>
      <p:sp>
        <p:nvSpPr>
          <p:cNvPr id="10" name="TextBox 9">
            <a:extLst>
              <a:ext uri="{FF2B5EF4-FFF2-40B4-BE49-F238E27FC236}">
                <a16:creationId xmlns:a16="http://schemas.microsoft.com/office/drawing/2014/main" id="{2B82789D-CC15-4BB3-8D5F-68D6C0CBA094}"/>
              </a:ext>
            </a:extLst>
          </p:cNvPr>
          <p:cNvSpPr txBox="1"/>
          <p:nvPr/>
        </p:nvSpPr>
        <p:spPr>
          <a:xfrm>
            <a:off x="4640467" y="6180497"/>
            <a:ext cx="1684391"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outcome</a:t>
            </a:r>
          </a:p>
        </p:txBody>
      </p:sp>
      <p:sp>
        <p:nvSpPr>
          <p:cNvPr id="4" name="Slide Number Placeholder 3">
            <a:extLst>
              <a:ext uri="{FF2B5EF4-FFF2-40B4-BE49-F238E27FC236}">
                <a16:creationId xmlns:a16="http://schemas.microsoft.com/office/drawing/2014/main" id="{F454F742-005F-39D5-5FF1-A1FC8C1389C6}"/>
              </a:ext>
            </a:extLst>
          </p:cNvPr>
          <p:cNvSpPr>
            <a:spLocks noGrp="1"/>
          </p:cNvSpPr>
          <p:nvPr>
            <p:ph type="sldNum" sz="quarter" idx="12"/>
          </p:nvPr>
        </p:nvSpPr>
        <p:spPr/>
        <p:txBody>
          <a:bodyPr/>
          <a:lstStyle/>
          <a:p>
            <a:pPr>
              <a:defRPr/>
            </a:pPr>
            <a:fld id="{9CD81297-4513-4774-B1A4-8EBF832F2CC4}" type="slidenum">
              <a:rPr lang="en-US" smtClean="0"/>
              <a:pPr>
                <a:defRPr/>
              </a:pPr>
              <a:t>20</a:t>
            </a:fld>
            <a:endParaRPr lang="en-US"/>
          </a:p>
        </p:txBody>
      </p:sp>
    </p:spTree>
    <p:extLst>
      <p:ext uri="{BB962C8B-B14F-4D97-AF65-F5344CB8AC3E}">
        <p14:creationId xmlns:p14="http://schemas.microsoft.com/office/powerpoint/2010/main" val="3618978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3942304" y="-8467"/>
            <a:ext cx="6509919" cy="2304089"/>
            <a:chOff x="2418303" y="-8467"/>
            <a:chExt cx="6509919" cy="2304089"/>
          </a:xfrm>
        </p:grpSpPr>
        <p:pic>
          <p:nvPicPr>
            <p:cNvPr id="183301" name="Picture 5"/>
            <p:cNvPicPr>
              <a:picLocks noChangeAspect="1" noChangeArrowheads="1"/>
            </p:cNvPicPr>
            <p:nvPr/>
          </p:nvPicPr>
          <p:blipFill>
            <a:blip r:embed="rId3" cstate="print"/>
            <a:srcRect/>
            <a:stretch>
              <a:fillRect/>
            </a:stretch>
          </p:blipFill>
          <p:spPr bwMode="auto">
            <a:xfrm>
              <a:off x="2418303" y="-8467"/>
              <a:ext cx="3118855" cy="2295622"/>
            </a:xfrm>
            <a:prstGeom prst="rect">
              <a:avLst/>
            </a:prstGeom>
            <a:noFill/>
            <a:ln w="9525">
              <a:noFill/>
              <a:miter lim="800000"/>
              <a:headEnd/>
              <a:tailEnd/>
            </a:ln>
            <a:effectLst/>
          </p:spPr>
        </p:pic>
        <p:pic>
          <p:nvPicPr>
            <p:cNvPr id="183302" name="Picture 6"/>
            <p:cNvPicPr>
              <a:picLocks noChangeAspect="1" noChangeArrowheads="1"/>
            </p:cNvPicPr>
            <p:nvPr/>
          </p:nvPicPr>
          <p:blipFill>
            <a:blip r:embed="rId4" cstate="print"/>
            <a:srcRect/>
            <a:stretch>
              <a:fillRect/>
            </a:stretch>
          </p:blipFill>
          <p:spPr bwMode="auto">
            <a:xfrm>
              <a:off x="5562601" y="0"/>
              <a:ext cx="3365621" cy="2295622"/>
            </a:xfrm>
            <a:prstGeom prst="rect">
              <a:avLst/>
            </a:prstGeom>
            <a:noFill/>
            <a:ln w="9525">
              <a:noFill/>
              <a:miter lim="800000"/>
              <a:headEnd/>
              <a:tailEnd/>
            </a:ln>
            <a:effectLst/>
          </p:spPr>
        </p:pic>
      </p:grpSp>
      <p:grpSp>
        <p:nvGrpSpPr>
          <p:cNvPr id="19" name="Group 18"/>
          <p:cNvGrpSpPr/>
          <p:nvPr/>
        </p:nvGrpSpPr>
        <p:grpSpPr>
          <a:xfrm>
            <a:off x="3942302" y="2254253"/>
            <a:ext cx="6517307" cy="2313027"/>
            <a:chOff x="2418301" y="2254252"/>
            <a:chExt cx="6517307" cy="2313027"/>
          </a:xfrm>
        </p:grpSpPr>
        <p:pic>
          <p:nvPicPr>
            <p:cNvPr id="183303" name="Picture 7"/>
            <p:cNvPicPr>
              <a:picLocks noChangeAspect="1" noChangeArrowheads="1"/>
            </p:cNvPicPr>
            <p:nvPr/>
          </p:nvPicPr>
          <p:blipFill>
            <a:blip r:embed="rId5" cstate="print"/>
            <a:srcRect/>
            <a:stretch>
              <a:fillRect/>
            </a:stretch>
          </p:blipFill>
          <p:spPr bwMode="auto">
            <a:xfrm>
              <a:off x="2418301" y="2254252"/>
              <a:ext cx="3118855" cy="2302474"/>
            </a:xfrm>
            <a:prstGeom prst="rect">
              <a:avLst/>
            </a:prstGeom>
            <a:noFill/>
            <a:ln w="9525">
              <a:noFill/>
              <a:miter lim="800000"/>
              <a:headEnd/>
              <a:tailEnd/>
            </a:ln>
            <a:effectLst/>
          </p:spPr>
        </p:pic>
        <p:pic>
          <p:nvPicPr>
            <p:cNvPr id="183305" name="Picture 9"/>
            <p:cNvPicPr>
              <a:picLocks noChangeAspect="1" noChangeArrowheads="1"/>
            </p:cNvPicPr>
            <p:nvPr/>
          </p:nvPicPr>
          <p:blipFill>
            <a:blip r:embed="rId6" cstate="print"/>
            <a:srcRect/>
            <a:stretch>
              <a:fillRect/>
            </a:stretch>
          </p:blipFill>
          <p:spPr bwMode="auto">
            <a:xfrm>
              <a:off x="5563132" y="2257952"/>
              <a:ext cx="3372476" cy="2309327"/>
            </a:xfrm>
            <a:prstGeom prst="rect">
              <a:avLst/>
            </a:prstGeom>
            <a:noFill/>
            <a:ln w="9525">
              <a:noFill/>
              <a:miter lim="800000"/>
              <a:headEnd/>
              <a:tailEnd/>
            </a:ln>
            <a:effectLst/>
          </p:spPr>
        </p:pic>
      </p:grpSp>
      <p:grpSp>
        <p:nvGrpSpPr>
          <p:cNvPr id="20" name="Group 19"/>
          <p:cNvGrpSpPr/>
          <p:nvPr/>
        </p:nvGrpSpPr>
        <p:grpSpPr>
          <a:xfrm>
            <a:off x="3942302" y="4531311"/>
            <a:ext cx="6517306" cy="2309327"/>
            <a:chOff x="2418302" y="4522843"/>
            <a:chExt cx="6517306" cy="2309327"/>
          </a:xfrm>
        </p:grpSpPr>
        <p:pic>
          <p:nvPicPr>
            <p:cNvPr id="183306" name="Picture 10"/>
            <p:cNvPicPr>
              <a:picLocks noChangeAspect="1" noChangeArrowheads="1"/>
            </p:cNvPicPr>
            <p:nvPr/>
          </p:nvPicPr>
          <p:blipFill>
            <a:blip r:embed="rId7" cstate="print"/>
            <a:srcRect/>
            <a:stretch>
              <a:fillRect/>
            </a:stretch>
          </p:blipFill>
          <p:spPr bwMode="auto">
            <a:xfrm>
              <a:off x="2418302" y="4522843"/>
              <a:ext cx="3118855" cy="2309327"/>
            </a:xfrm>
            <a:prstGeom prst="rect">
              <a:avLst/>
            </a:prstGeom>
            <a:noFill/>
            <a:ln w="9525">
              <a:noFill/>
              <a:miter lim="800000"/>
              <a:headEnd/>
              <a:tailEnd/>
            </a:ln>
            <a:effectLst/>
          </p:spPr>
        </p:pic>
        <p:pic>
          <p:nvPicPr>
            <p:cNvPr id="183307" name="Picture 11"/>
            <p:cNvPicPr>
              <a:picLocks noChangeAspect="1" noChangeArrowheads="1"/>
            </p:cNvPicPr>
            <p:nvPr/>
          </p:nvPicPr>
          <p:blipFill>
            <a:blip r:embed="rId8" cstate="print"/>
            <a:srcRect/>
            <a:stretch>
              <a:fillRect/>
            </a:stretch>
          </p:blipFill>
          <p:spPr bwMode="auto">
            <a:xfrm>
              <a:off x="5563132" y="4522843"/>
              <a:ext cx="3372476" cy="2309327"/>
            </a:xfrm>
            <a:prstGeom prst="rect">
              <a:avLst/>
            </a:prstGeom>
            <a:noFill/>
            <a:ln w="9525">
              <a:noFill/>
              <a:miter lim="800000"/>
              <a:headEnd/>
              <a:tailEnd/>
            </a:ln>
            <a:effectLst/>
          </p:spPr>
        </p:pic>
      </p:grpSp>
      <p:sp>
        <p:nvSpPr>
          <p:cNvPr id="17" name="TextBox 3"/>
          <p:cNvSpPr txBox="1">
            <a:spLocks noChangeArrowheads="1"/>
          </p:cNvSpPr>
          <p:nvPr/>
        </p:nvSpPr>
        <p:spPr bwMode="auto">
          <a:xfrm>
            <a:off x="461672" y="1494064"/>
            <a:ext cx="3015323" cy="2308324"/>
          </a:xfrm>
          <a:prstGeom prst="rect">
            <a:avLst/>
          </a:prstGeom>
          <a:noFill/>
          <a:ln w="9525">
            <a:noFill/>
            <a:miter lim="800000"/>
            <a:headEnd/>
            <a:tailEnd/>
          </a:ln>
        </p:spPr>
        <p:txBody>
          <a:bodyPr wrap="square">
            <a:spAutoFit/>
          </a:bodyPr>
          <a:lstStyle/>
          <a:p>
            <a:r>
              <a:rPr lang="en-US" sz="3600" b="1" dirty="0">
                <a:solidFill>
                  <a:schemeClr val="tx1">
                    <a:lumMod val="10000"/>
                  </a:schemeClr>
                </a:solidFill>
                <a:latin typeface="Calibri" panose="020F0502020204030204" pitchFamily="34" charset="0"/>
              </a:rPr>
              <a:t>Dice Experiment Confidence Intervals</a:t>
            </a:r>
          </a:p>
        </p:txBody>
      </p:sp>
      <p:grpSp>
        <p:nvGrpSpPr>
          <p:cNvPr id="7" name="Group 6">
            <a:extLst>
              <a:ext uri="{FF2B5EF4-FFF2-40B4-BE49-F238E27FC236}">
                <a16:creationId xmlns:a16="http://schemas.microsoft.com/office/drawing/2014/main" id="{E828E975-9895-48DC-88BC-128B19D34EDC}"/>
              </a:ext>
            </a:extLst>
          </p:cNvPr>
          <p:cNvGrpSpPr/>
          <p:nvPr/>
        </p:nvGrpSpPr>
        <p:grpSpPr>
          <a:xfrm>
            <a:off x="9242400" y="88764"/>
            <a:ext cx="576000" cy="303155"/>
            <a:chOff x="7718400" y="88763"/>
            <a:chExt cx="576000" cy="303155"/>
          </a:xfrm>
        </p:grpSpPr>
        <p:cxnSp>
          <p:nvCxnSpPr>
            <p:cNvPr id="3" name="Straight Connector 2">
              <a:extLst>
                <a:ext uri="{FF2B5EF4-FFF2-40B4-BE49-F238E27FC236}">
                  <a16:creationId xmlns:a16="http://schemas.microsoft.com/office/drawing/2014/main" id="{D8686FC0-3AB9-4B34-8D66-FCEE258CA91A}"/>
                </a:ext>
              </a:extLst>
            </p:cNvPr>
            <p:cNvCxnSpPr>
              <a:cxnSpLocks/>
            </p:cNvCxnSpPr>
            <p:nvPr/>
          </p:nvCxnSpPr>
          <p:spPr bwMode="auto">
            <a:xfrm flipH="1">
              <a:off x="7768800" y="88763"/>
              <a:ext cx="110700" cy="148837"/>
            </a:xfrm>
            <a:prstGeom prst="line">
              <a:avLst/>
            </a:prstGeom>
            <a:solidFill>
              <a:schemeClr val="accent1"/>
            </a:solidFill>
            <a:ln w="12700" cap="flat" cmpd="sng" algn="ctr">
              <a:solidFill>
                <a:srgbClr val="C00000"/>
              </a:solidFill>
              <a:prstDash val="solid"/>
              <a:miter lim="800000"/>
              <a:headEnd type="none" w="med" len="med"/>
              <a:tailEnd type="none" w="med" len="med"/>
            </a:ln>
            <a:effectLst/>
          </p:spPr>
        </p:cxnSp>
        <p:sp>
          <p:nvSpPr>
            <p:cNvPr id="5" name="TextBox 4">
              <a:extLst>
                <a:ext uri="{FF2B5EF4-FFF2-40B4-BE49-F238E27FC236}">
                  <a16:creationId xmlns:a16="http://schemas.microsoft.com/office/drawing/2014/main" id="{7577037A-684E-42D6-B9B7-0E7590EB17A6}"/>
                </a:ext>
              </a:extLst>
            </p:cNvPr>
            <p:cNvSpPr txBox="1"/>
            <p:nvPr/>
          </p:nvSpPr>
          <p:spPr>
            <a:xfrm>
              <a:off x="7718400" y="130308"/>
              <a:ext cx="576000" cy="261610"/>
            </a:xfrm>
            <a:prstGeom prst="rect">
              <a:avLst/>
            </a:prstGeom>
            <a:noFill/>
          </p:spPr>
          <p:txBody>
            <a:bodyPr wrap="square" rtlCol="0">
              <a:spAutoFit/>
            </a:bodyPr>
            <a:lstStyle/>
            <a:p>
              <a:r>
                <a:rPr lang="en-US" sz="1100" dirty="0">
                  <a:solidFill>
                    <a:srgbClr val="C00000"/>
                  </a:solidFill>
                  <a:latin typeface="Arial" panose="020B0604020202020204" pitchFamily="34" charset="0"/>
                  <a:cs typeface="Arial" panose="020B0604020202020204" pitchFamily="34" charset="0"/>
                </a:rPr>
                <a:t>from</a:t>
              </a:r>
            </a:p>
          </p:txBody>
        </p:sp>
      </p:grpSp>
      <p:grpSp>
        <p:nvGrpSpPr>
          <p:cNvPr id="21" name="Group 20">
            <a:extLst>
              <a:ext uri="{FF2B5EF4-FFF2-40B4-BE49-F238E27FC236}">
                <a16:creationId xmlns:a16="http://schemas.microsoft.com/office/drawing/2014/main" id="{884B2E90-B498-47EB-A869-646872690048}"/>
              </a:ext>
            </a:extLst>
          </p:cNvPr>
          <p:cNvGrpSpPr/>
          <p:nvPr/>
        </p:nvGrpSpPr>
        <p:grpSpPr>
          <a:xfrm>
            <a:off x="9223593" y="2361660"/>
            <a:ext cx="576000" cy="294991"/>
            <a:chOff x="7718400" y="88763"/>
            <a:chExt cx="576000" cy="294991"/>
          </a:xfrm>
        </p:grpSpPr>
        <p:cxnSp>
          <p:nvCxnSpPr>
            <p:cNvPr id="22" name="Straight Connector 21">
              <a:extLst>
                <a:ext uri="{FF2B5EF4-FFF2-40B4-BE49-F238E27FC236}">
                  <a16:creationId xmlns:a16="http://schemas.microsoft.com/office/drawing/2014/main" id="{ED076E53-0E4A-47D8-8B99-4EBB063ABAB6}"/>
                </a:ext>
              </a:extLst>
            </p:cNvPr>
            <p:cNvCxnSpPr>
              <a:cxnSpLocks/>
            </p:cNvCxnSpPr>
            <p:nvPr/>
          </p:nvCxnSpPr>
          <p:spPr bwMode="auto">
            <a:xfrm flipH="1">
              <a:off x="7768800" y="88763"/>
              <a:ext cx="110700" cy="148837"/>
            </a:xfrm>
            <a:prstGeom prst="line">
              <a:avLst/>
            </a:prstGeom>
            <a:solidFill>
              <a:schemeClr val="accent1"/>
            </a:solidFill>
            <a:ln w="12700" cap="flat" cmpd="sng" algn="ctr">
              <a:solidFill>
                <a:srgbClr val="C00000"/>
              </a:solidFill>
              <a:prstDash val="solid"/>
              <a:miter lim="800000"/>
              <a:headEnd type="none" w="med" len="med"/>
              <a:tailEnd type="none" w="med" len="med"/>
            </a:ln>
            <a:effectLst/>
          </p:spPr>
        </p:cxnSp>
        <p:sp>
          <p:nvSpPr>
            <p:cNvPr id="23" name="TextBox 22">
              <a:extLst>
                <a:ext uri="{FF2B5EF4-FFF2-40B4-BE49-F238E27FC236}">
                  <a16:creationId xmlns:a16="http://schemas.microsoft.com/office/drawing/2014/main" id="{15D38C18-7CFC-4B8D-8A12-8D34AB08B896}"/>
                </a:ext>
              </a:extLst>
            </p:cNvPr>
            <p:cNvSpPr txBox="1"/>
            <p:nvPr/>
          </p:nvSpPr>
          <p:spPr>
            <a:xfrm>
              <a:off x="7718400" y="122144"/>
              <a:ext cx="576000" cy="261610"/>
            </a:xfrm>
            <a:prstGeom prst="rect">
              <a:avLst/>
            </a:prstGeom>
            <a:noFill/>
          </p:spPr>
          <p:txBody>
            <a:bodyPr wrap="square" rtlCol="0">
              <a:spAutoFit/>
            </a:bodyPr>
            <a:lstStyle/>
            <a:p>
              <a:r>
                <a:rPr lang="en-US" sz="1100" dirty="0">
                  <a:solidFill>
                    <a:srgbClr val="C00000"/>
                  </a:solidFill>
                  <a:latin typeface="Arial" panose="020B0604020202020204" pitchFamily="34" charset="0"/>
                  <a:cs typeface="Arial" panose="020B0604020202020204" pitchFamily="34" charset="0"/>
                </a:rPr>
                <a:t>from</a:t>
              </a:r>
            </a:p>
          </p:txBody>
        </p:sp>
      </p:grpSp>
      <p:grpSp>
        <p:nvGrpSpPr>
          <p:cNvPr id="24" name="Group 23">
            <a:extLst>
              <a:ext uri="{FF2B5EF4-FFF2-40B4-BE49-F238E27FC236}">
                <a16:creationId xmlns:a16="http://schemas.microsoft.com/office/drawing/2014/main" id="{7953253E-42AF-4E0C-9666-512F6F4126E1}"/>
              </a:ext>
            </a:extLst>
          </p:cNvPr>
          <p:cNvGrpSpPr/>
          <p:nvPr/>
        </p:nvGrpSpPr>
        <p:grpSpPr>
          <a:xfrm>
            <a:off x="9226950" y="4611262"/>
            <a:ext cx="576000" cy="319483"/>
            <a:chOff x="7718400" y="88763"/>
            <a:chExt cx="576000" cy="319483"/>
          </a:xfrm>
        </p:grpSpPr>
        <p:cxnSp>
          <p:nvCxnSpPr>
            <p:cNvPr id="25" name="Straight Connector 24">
              <a:extLst>
                <a:ext uri="{FF2B5EF4-FFF2-40B4-BE49-F238E27FC236}">
                  <a16:creationId xmlns:a16="http://schemas.microsoft.com/office/drawing/2014/main" id="{255B693E-94E9-4FF0-9439-EF4AD30579EB}"/>
                </a:ext>
              </a:extLst>
            </p:cNvPr>
            <p:cNvCxnSpPr>
              <a:cxnSpLocks/>
            </p:cNvCxnSpPr>
            <p:nvPr/>
          </p:nvCxnSpPr>
          <p:spPr bwMode="auto">
            <a:xfrm flipH="1">
              <a:off x="7768800" y="88763"/>
              <a:ext cx="110700" cy="148837"/>
            </a:xfrm>
            <a:prstGeom prst="line">
              <a:avLst/>
            </a:prstGeom>
            <a:solidFill>
              <a:schemeClr val="accent1"/>
            </a:solidFill>
            <a:ln w="12700" cap="flat" cmpd="sng" algn="ctr">
              <a:solidFill>
                <a:srgbClr val="C00000"/>
              </a:solidFill>
              <a:prstDash val="solid"/>
              <a:miter lim="800000"/>
              <a:headEnd type="none" w="med" len="med"/>
              <a:tailEnd type="none" w="med" len="med"/>
            </a:ln>
            <a:effectLst/>
          </p:spPr>
        </p:cxnSp>
        <p:sp>
          <p:nvSpPr>
            <p:cNvPr id="26" name="TextBox 25">
              <a:extLst>
                <a:ext uri="{FF2B5EF4-FFF2-40B4-BE49-F238E27FC236}">
                  <a16:creationId xmlns:a16="http://schemas.microsoft.com/office/drawing/2014/main" id="{B764C9F8-C609-46CC-B6BA-60F197E6DAD3}"/>
                </a:ext>
              </a:extLst>
            </p:cNvPr>
            <p:cNvSpPr txBox="1"/>
            <p:nvPr/>
          </p:nvSpPr>
          <p:spPr>
            <a:xfrm>
              <a:off x="7718400" y="146636"/>
              <a:ext cx="576000" cy="261610"/>
            </a:xfrm>
            <a:prstGeom prst="rect">
              <a:avLst/>
            </a:prstGeom>
            <a:noFill/>
          </p:spPr>
          <p:txBody>
            <a:bodyPr wrap="square" rtlCol="0">
              <a:spAutoFit/>
            </a:bodyPr>
            <a:lstStyle/>
            <a:p>
              <a:r>
                <a:rPr lang="en-US" sz="1100" dirty="0">
                  <a:solidFill>
                    <a:srgbClr val="C00000"/>
                  </a:solidFill>
                  <a:latin typeface="Arial" panose="020B0604020202020204" pitchFamily="34" charset="0"/>
                  <a:cs typeface="Arial" panose="020B0604020202020204" pitchFamily="34" charset="0"/>
                </a:rPr>
                <a:t>from</a:t>
              </a:r>
            </a:p>
          </p:txBody>
        </p:sp>
      </p:grpSp>
      <p:sp>
        <p:nvSpPr>
          <p:cNvPr id="27" name="TextBox 26">
            <a:extLst>
              <a:ext uri="{FF2B5EF4-FFF2-40B4-BE49-F238E27FC236}">
                <a16:creationId xmlns:a16="http://schemas.microsoft.com/office/drawing/2014/main" id="{2166349B-0F21-4715-ACB9-9444F5ABAEED}"/>
              </a:ext>
            </a:extLst>
          </p:cNvPr>
          <p:cNvSpPr txBox="1"/>
          <p:nvPr/>
        </p:nvSpPr>
        <p:spPr>
          <a:xfrm>
            <a:off x="726093" y="3998588"/>
            <a:ext cx="2513971" cy="2246769"/>
          </a:xfrm>
          <a:prstGeom prst="rect">
            <a:avLst/>
          </a:prstGeom>
          <a:noFill/>
        </p:spPr>
        <p:txBody>
          <a:bodyPr wrap="square" rtlCol="0">
            <a:spAutoFit/>
          </a:bodyPr>
          <a:lstStyle/>
          <a:p>
            <a:pPr algn="ctr"/>
            <a:r>
              <a:rPr lang="en-US" sz="2800" b="1" dirty="0">
                <a:solidFill>
                  <a:schemeClr val="accent1">
                    <a:lumMod val="75000"/>
                  </a:schemeClr>
                </a:solidFill>
                <a:latin typeface="Ink Free" panose="03080402000500000000" pitchFamily="66" charset="0"/>
              </a:rPr>
              <a:t>can compute by experiment, or approximate with a Normal distribution</a:t>
            </a:r>
          </a:p>
        </p:txBody>
      </p:sp>
      <p:sp>
        <p:nvSpPr>
          <p:cNvPr id="2" name="Slide Number Placeholder 1">
            <a:extLst>
              <a:ext uri="{FF2B5EF4-FFF2-40B4-BE49-F238E27FC236}">
                <a16:creationId xmlns:a16="http://schemas.microsoft.com/office/drawing/2014/main" id="{E5E227C3-432B-C1A6-1A1C-A6BCF65C6C88}"/>
              </a:ext>
            </a:extLst>
          </p:cNvPr>
          <p:cNvSpPr>
            <a:spLocks noGrp="1"/>
          </p:cNvSpPr>
          <p:nvPr>
            <p:ph type="sldNum" sz="quarter" idx="12"/>
          </p:nvPr>
        </p:nvSpPr>
        <p:spPr/>
        <p:txBody>
          <a:bodyPr/>
          <a:lstStyle/>
          <a:p>
            <a:pPr>
              <a:defRPr/>
            </a:pPr>
            <a:fld id="{9CD81297-4513-4774-B1A4-8EBF832F2CC4}" type="slidenum">
              <a:rPr lang="en-US" smtClean="0"/>
              <a:pPr>
                <a:defRPr/>
              </a:pPr>
              <a:t>21</a:t>
            </a:fld>
            <a:endParaRPr lang="en-US"/>
          </a:p>
        </p:txBody>
      </p:sp>
      <p:sp>
        <p:nvSpPr>
          <p:cNvPr id="6" name="Rectangle 5">
            <a:extLst>
              <a:ext uri="{FF2B5EF4-FFF2-40B4-BE49-F238E27FC236}">
                <a16:creationId xmlns:a16="http://schemas.microsoft.com/office/drawing/2014/main" id="{C00B753D-31FC-D0DB-AC53-567EF30BE4AB}"/>
              </a:ext>
            </a:extLst>
          </p:cNvPr>
          <p:cNvSpPr/>
          <p:nvPr/>
        </p:nvSpPr>
        <p:spPr bwMode="auto">
          <a:xfrm>
            <a:off x="8678779" y="2093495"/>
            <a:ext cx="786063" cy="1056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8" name="Rectangle 7">
            <a:extLst>
              <a:ext uri="{FF2B5EF4-FFF2-40B4-BE49-F238E27FC236}">
                <a16:creationId xmlns:a16="http://schemas.microsoft.com/office/drawing/2014/main" id="{C0663BC5-8B4D-D6D4-97CD-56033F06CCA4}"/>
              </a:ext>
            </a:extLst>
          </p:cNvPr>
          <p:cNvSpPr/>
          <p:nvPr/>
        </p:nvSpPr>
        <p:spPr bwMode="auto">
          <a:xfrm>
            <a:off x="8622693" y="4361161"/>
            <a:ext cx="786063" cy="1056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9" name="Rectangle 8">
            <a:extLst>
              <a:ext uri="{FF2B5EF4-FFF2-40B4-BE49-F238E27FC236}">
                <a16:creationId xmlns:a16="http://schemas.microsoft.com/office/drawing/2014/main" id="{A1442649-13A7-2385-FF88-7785F978BFE3}"/>
              </a:ext>
            </a:extLst>
          </p:cNvPr>
          <p:cNvSpPr/>
          <p:nvPr/>
        </p:nvSpPr>
        <p:spPr bwMode="auto">
          <a:xfrm>
            <a:off x="8649521" y="6637606"/>
            <a:ext cx="786063" cy="1056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4" name="TextBox 3">
            <a:extLst>
              <a:ext uri="{FF2B5EF4-FFF2-40B4-BE49-F238E27FC236}">
                <a16:creationId xmlns:a16="http://schemas.microsoft.com/office/drawing/2014/main" id="{635CB53F-8DBA-502E-640D-4CEDC37ADB00}"/>
              </a:ext>
            </a:extLst>
          </p:cNvPr>
          <p:cNvSpPr txBox="1"/>
          <p:nvPr/>
        </p:nvSpPr>
        <p:spPr>
          <a:xfrm>
            <a:off x="8305799" y="2058683"/>
            <a:ext cx="1532021" cy="246221"/>
          </a:xfrm>
          <a:prstGeom prst="rect">
            <a:avLst/>
          </a:prstGeom>
          <a:noFill/>
        </p:spPr>
        <p:txBody>
          <a:bodyPr wrap="square" rtlCol="0">
            <a:spAutoFit/>
          </a:bodyPr>
          <a:lstStyle/>
          <a:p>
            <a:r>
              <a:rPr lang="en-US" sz="1000" b="1" dirty="0">
                <a:solidFill>
                  <a:schemeClr val="tx1">
                    <a:lumMod val="10000"/>
                  </a:schemeClr>
                </a:solidFill>
                <a:latin typeface="Arial" panose="020B0604020202020204" pitchFamily="34" charset="0"/>
                <a:cs typeface="Arial" panose="020B0604020202020204" pitchFamily="34" charset="0"/>
              </a:rPr>
              <a:t>experiment number</a:t>
            </a:r>
          </a:p>
        </p:txBody>
      </p:sp>
      <p:sp>
        <p:nvSpPr>
          <p:cNvPr id="10" name="TextBox 9">
            <a:extLst>
              <a:ext uri="{FF2B5EF4-FFF2-40B4-BE49-F238E27FC236}">
                <a16:creationId xmlns:a16="http://schemas.microsoft.com/office/drawing/2014/main" id="{A48B3FD6-D1AF-A7F0-81A6-868A9290F7D6}"/>
              </a:ext>
            </a:extLst>
          </p:cNvPr>
          <p:cNvSpPr txBox="1"/>
          <p:nvPr/>
        </p:nvSpPr>
        <p:spPr>
          <a:xfrm>
            <a:off x="8305799" y="4318435"/>
            <a:ext cx="1532021" cy="246221"/>
          </a:xfrm>
          <a:prstGeom prst="rect">
            <a:avLst/>
          </a:prstGeom>
          <a:noFill/>
        </p:spPr>
        <p:txBody>
          <a:bodyPr wrap="square" rtlCol="0">
            <a:spAutoFit/>
          </a:bodyPr>
          <a:lstStyle/>
          <a:p>
            <a:r>
              <a:rPr lang="en-US" sz="1000" b="1" dirty="0">
                <a:solidFill>
                  <a:schemeClr val="tx1">
                    <a:lumMod val="10000"/>
                  </a:schemeClr>
                </a:solidFill>
                <a:latin typeface="Arial" panose="020B0604020202020204" pitchFamily="34" charset="0"/>
                <a:cs typeface="Arial" panose="020B0604020202020204" pitchFamily="34" charset="0"/>
              </a:rPr>
              <a:t>experiment number</a:t>
            </a:r>
          </a:p>
        </p:txBody>
      </p:sp>
      <p:sp>
        <p:nvSpPr>
          <p:cNvPr id="11" name="TextBox 10">
            <a:extLst>
              <a:ext uri="{FF2B5EF4-FFF2-40B4-BE49-F238E27FC236}">
                <a16:creationId xmlns:a16="http://schemas.microsoft.com/office/drawing/2014/main" id="{9097A1D8-95DF-4880-9F6C-0533A4086EF0}"/>
              </a:ext>
            </a:extLst>
          </p:cNvPr>
          <p:cNvSpPr txBox="1"/>
          <p:nvPr/>
        </p:nvSpPr>
        <p:spPr>
          <a:xfrm>
            <a:off x="8305799" y="6585470"/>
            <a:ext cx="1532021" cy="246221"/>
          </a:xfrm>
          <a:prstGeom prst="rect">
            <a:avLst/>
          </a:prstGeom>
          <a:noFill/>
        </p:spPr>
        <p:txBody>
          <a:bodyPr wrap="square" rtlCol="0">
            <a:spAutoFit/>
          </a:bodyPr>
          <a:lstStyle/>
          <a:p>
            <a:r>
              <a:rPr lang="en-US" sz="1000" b="1" dirty="0">
                <a:solidFill>
                  <a:schemeClr val="tx1">
                    <a:lumMod val="10000"/>
                  </a:schemeClr>
                </a:solidFill>
                <a:latin typeface="Arial" panose="020B0604020202020204" pitchFamily="34" charset="0"/>
                <a:cs typeface="Arial" panose="020B0604020202020204" pitchFamily="34" charset="0"/>
              </a:rPr>
              <a:t>experiment number</a:t>
            </a:r>
          </a:p>
        </p:txBody>
      </p:sp>
      <p:sp>
        <p:nvSpPr>
          <p:cNvPr id="12" name="TextBox 11">
            <a:extLst>
              <a:ext uri="{FF2B5EF4-FFF2-40B4-BE49-F238E27FC236}">
                <a16:creationId xmlns:a16="http://schemas.microsoft.com/office/drawing/2014/main" id="{50DB17B8-09CA-E7AA-F814-B8DDD0B4E20F}"/>
              </a:ext>
            </a:extLst>
          </p:cNvPr>
          <p:cNvSpPr txBox="1"/>
          <p:nvPr/>
        </p:nvSpPr>
        <p:spPr>
          <a:xfrm>
            <a:off x="10459608" y="1078566"/>
            <a:ext cx="1866077" cy="830997"/>
          </a:xfrm>
          <a:prstGeom prst="rect">
            <a:avLst/>
          </a:prstGeom>
          <a:noFill/>
        </p:spPr>
        <p:txBody>
          <a:bodyPr wrap="square" rtlCol="0">
            <a:spAutoFit/>
          </a:bodyPr>
          <a:lstStyle/>
          <a:p>
            <a:r>
              <a:rPr lang="en-US" dirty="0">
                <a:solidFill>
                  <a:srgbClr val="00B050"/>
                </a:solidFill>
                <a:latin typeface="Calibri" panose="020F0502020204030204" pitchFamily="34" charset="0"/>
                <a:cs typeface="Calibri" panose="020F0502020204030204" pitchFamily="34" charset="0"/>
              </a:rPr>
              <a:t>Twenty experiments</a:t>
            </a:r>
          </a:p>
        </p:txBody>
      </p:sp>
      <p:sp>
        <p:nvSpPr>
          <p:cNvPr id="13" name="TextBox 12">
            <a:extLst>
              <a:ext uri="{FF2B5EF4-FFF2-40B4-BE49-F238E27FC236}">
                <a16:creationId xmlns:a16="http://schemas.microsoft.com/office/drawing/2014/main" id="{70EDF431-770E-2C91-3675-92CAED691981}"/>
              </a:ext>
            </a:extLst>
          </p:cNvPr>
          <p:cNvSpPr txBox="1"/>
          <p:nvPr/>
        </p:nvSpPr>
        <p:spPr>
          <a:xfrm>
            <a:off x="10452223" y="515046"/>
            <a:ext cx="1521975"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100 rolls</a:t>
            </a:r>
          </a:p>
        </p:txBody>
      </p:sp>
      <p:sp>
        <p:nvSpPr>
          <p:cNvPr id="14" name="TextBox 13">
            <a:extLst>
              <a:ext uri="{FF2B5EF4-FFF2-40B4-BE49-F238E27FC236}">
                <a16:creationId xmlns:a16="http://schemas.microsoft.com/office/drawing/2014/main" id="{03A539CF-A451-1675-476B-A48E8A920BC0}"/>
              </a:ext>
            </a:extLst>
          </p:cNvPr>
          <p:cNvSpPr txBox="1"/>
          <p:nvPr/>
        </p:nvSpPr>
        <p:spPr>
          <a:xfrm>
            <a:off x="10485585" y="3019236"/>
            <a:ext cx="1521975"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1000 rolls</a:t>
            </a:r>
          </a:p>
        </p:txBody>
      </p:sp>
      <p:sp>
        <p:nvSpPr>
          <p:cNvPr id="15" name="TextBox 14">
            <a:extLst>
              <a:ext uri="{FF2B5EF4-FFF2-40B4-BE49-F238E27FC236}">
                <a16:creationId xmlns:a16="http://schemas.microsoft.com/office/drawing/2014/main" id="{8E474351-B8B1-53FA-37A7-53E9DB028803}"/>
              </a:ext>
            </a:extLst>
          </p:cNvPr>
          <p:cNvSpPr txBox="1"/>
          <p:nvPr/>
        </p:nvSpPr>
        <p:spPr>
          <a:xfrm>
            <a:off x="10476791" y="5204875"/>
            <a:ext cx="1706417"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10,000 rolls</a:t>
            </a:r>
          </a:p>
        </p:txBody>
      </p:sp>
      <p:sp>
        <p:nvSpPr>
          <p:cNvPr id="16" name="TextBox 15">
            <a:extLst>
              <a:ext uri="{FF2B5EF4-FFF2-40B4-BE49-F238E27FC236}">
                <a16:creationId xmlns:a16="http://schemas.microsoft.com/office/drawing/2014/main" id="{38C6720F-1D53-186F-3278-E74C228BCF7B}"/>
              </a:ext>
            </a:extLst>
          </p:cNvPr>
          <p:cNvSpPr txBox="1"/>
          <p:nvPr/>
        </p:nvSpPr>
        <p:spPr>
          <a:xfrm>
            <a:off x="2169569" y="1013285"/>
            <a:ext cx="1786204" cy="830997"/>
          </a:xfrm>
          <a:prstGeom prst="rect">
            <a:avLst/>
          </a:prstGeom>
          <a:noFill/>
        </p:spPr>
        <p:txBody>
          <a:bodyPr wrap="square" rtlCol="0">
            <a:spAutoFit/>
          </a:bodyPr>
          <a:lstStyle/>
          <a:p>
            <a:pPr algn="r"/>
            <a:r>
              <a:rPr lang="en-US" dirty="0">
                <a:solidFill>
                  <a:srgbClr val="00B050"/>
                </a:solidFill>
                <a:latin typeface="Calibri" panose="020F0502020204030204" pitchFamily="34" charset="0"/>
                <a:cs typeface="Calibri" panose="020F0502020204030204" pitchFamily="34" charset="0"/>
              </a:rPr>
              <a:t>One experiment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6" name="Rectangle 8"/>
          <p:cNvSpPr>
            <a:spLocks noGrp="1" noChangeArrowheads="1"/>
          </p:cNvSpPr>
          <p:nvPr>
            <p:ph type="body" idx="1"/>
          </p:nvPr>
        </p:nvSpPr>
        <p:spPr>
          <a:xfrm>
            <a:off x="6325535" y="3112294"/>
            <a:ext cx="4920278" cy="3052763"/>
          </a:xfrm>
        </p:spPr>
        <p:txBody>
          <a:bodyPr/>
          <a:lstStyle/>
          <a:p>
            <a:pPr eaLnBrk="1" hangingPunct="1">
              <a:defRPr/>
            </a:pPr>
            <a:endParaRPr lang="en-US" sz="2600" dirty="0">
              <a:latin typeface="Arial" panose="020B0604020202020204" pitchFamily="34" charset="0"/>
              <a:cs typeface="Arial" panose="020B0604020202020204" pitchFamily="34" charset="0"/>
            </a:endParaRP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Expected Value of the Sum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2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1</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 </a:t>
            </a: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3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2</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 </a:t>
            </a: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4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3</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00B0F0"/>
                </a:solidFill>
                <a:latin typeface="Arial" panose="020B0604020202020204" pitchFamily="34" charset="0"/>
                <a:cs typeface="Arial" panose="020B0604020202020204" pitchFamily="34" charset="0"/>
              </a:rPr>
              <a:t>5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4</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6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5</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7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6</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8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5</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9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4</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10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3</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11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2</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12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1</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b="1" dirty="0">
                <a:latin typeface="Arial" panose="020B0604020202020204" pitchFamily="34" charset="0"/>
                <a:cs typeface="Arial" panose="020B0604020202020204" pitchFamily="34" charset="0"/>
              </a:rPr>
              <a:t>7</a:t>
            </a:r>
            <a:endParaRPr lang="en-US" sz="2600" b="1" baseline="-25000" dirty="0">
              <a:latin typeface="Arial" panose="020B0604020202020204" pitchFamily="34" charset="0"/>
              <a:cs typeface="Arial" panose="020B0604020202020204" pitchFamily="34" charset="0"/>
            </a:endParaRPr>
          </a:p>
        </p:txBody>
      </p:sp>
      <p:sp>
        <p:nvSpPr>
          <p:cNvPr id="37898" name="Rectangle 10"/>
          <p:cNvSpPr>
            <a:spLocks noGrp="1" noChangeArrowheads="1"/>
          </p:cNvSpPr>
          <p:nvPr>
            <p:ph type="title"/>
          </p:nvPr>
        </p:nvSpPr>
        <p:spPr>
          <a:xfrm>
            <a:off x="604562" y="304800"/>
            <a:ext cx="10063438" cy="1143000"/>
          </a:xfrm>
        </p:spPr>
        <p:txBody>
          <a:bodyPr/>
          <a:lstStyle/>
          <a:p>
            <a:pPr eaLnBrk="1" hangingPunct="1">
              <a:defRPr/>
            </a:pPr>
            <a:r>
              <a:rPr lang="en-US" sz="4000" dirty="0"/>
              <a:t>Sum of 2 Dice: Physics &amp; Experiment</a:t>
            </a:r>
          </a:p>
        </p:txBody>
      </p:sp>
      <p:sp>
        <p:nvSpPr>
          <p:cNvPr id="37901" name="Rectangle 13"/>
          <p:cNvSpPr>
            <a:spLocks noChangeArrowheads="1"/>
          </p:cNvSpPr>
          <p:nvPr/>
        </p:nvSpPr>
        <p:spPr bwMode="auto">
          <a:xfrm>
            <a:off x="1073098" y="1447800"/>
            <a:ext cx="9072615" cy="4211638"/>
          </a:xfrm>
          <a:prstGeom prst="rect">
            <a:avLst/>
          </a:prstGeom>
          <a:noFill/>
          <a:ln w="9525">
            <a:noFill/>
            <a:miter lim="800000"/>
            <a:headEnd/>
            <a:tailEnd/>
          </a:ln>
          <a:effectLst/>
        </p:spPr>
        <p:txBody>
          <a:bodyPr/>
          <a:lstStyle/>
          <a:p>
            <a:pPr>
              <a:spcBef>
                <a:spcPct val="50000"/>
              </a:spcBef>
              <a:buClr>
                <a:srgbClr val="FFFF00"/>
              </a:buClr>
              <a:buSzPct val="80000"/>
              <a:defRPr/>
            </a:pPr>
            <a:r>
              <a:rPr lang="en-US" sz="3000" dirty="0">
                <a:solidFill>
                  <a:schemeClr val="tx1">
                    <a:lumMod val="10000"/>
                  </a:schemeClr>
                </a:solidFill>
                <a:latin typeface="Calibri" panose="020F0502020204030204" pitchFamily="34" charset="0"/>
                <a:cs typeface="Times New Roman" pitchFamily="18" charset="0"/>
              </a:rPr>
              <a:t>36 possible rolls resulting from </a:t>
            </a:r>
            <a:r>
              <a:rPr lang="en-US" sz="3000" b="1" dirty="0">
                <a:solidFill>
                  <a:schemeClr val="tx1">
                    <a:lumMod val="10000"/>
                  </a:schemeClr>
                </a:solidFill>
                <a:latin typeface="Calibri" panose="020F0502020204030204" pitchFamily="34" charset="0"/>
                <a:cs typeface="Times New Roman" pitchFamily="18" charset="0"/>
              </a:rPr>
              <a:t>2</a:t>
            </a:r>
            <a:r>
              <a:rPr lang="en-US" sz="3000" dirty="0">
                <a:solidFill>
                  <a:schemeClr val="tx1">
                    <a:lumMod val="10000"/>
                  </a:schemeClr>
                </a:solidFill>
                <a:latin typeface="Calibri" panose="020F0502020204030204" pitchFamily="34" charset="0"/>
                <a:cs typeface="Times New Roman" pitchFamily="18" charset="0"/>
              </a:rPr>
              <a:t> random numbers, but the function we’re interested in is the </a:t>
            </a:r>
            <a:r>
              <a:rPr lang="en-US" sz="3000" b="1" dirty="0">
                <a:solidFill>
                  <a:srgbClr val="C00000"/>
                </a:solidFill>
                <a:latin typeface="Calibri" panose="020F0502020204030204" pitchFamily="34" charset="0"/>
                <a:cs typeface="Times New Roman" pitchFamily="18" charset="0"/>
              </a:rPr>
              <a:t>SUM</a:t>
            </a:r>
            <a:r>
              <a:rPr lang="en-US" sz="3000" dirty="0">
                <a:solidFill>
                  <a:schemeClr val="tx1">
                    <a:lumMod val="10000"/>
                  </a:schemeClr>
                </a:solidFill>
                <a:latin typeface="Calibri" panose="020F0502020204030204" pitchFamily="34" charset="0"/>
                <a:cs typeface="Times New Roman" pitchFamily="18" charset="0"/>
              </a:rPr>
              <a:t> of both dice.</a:t>
            </a:r>
          </a:p>
        </p:txBody>
      </p:sp>
      <p:sp>
        <p:nvSpPr>
          <p:cNvPr id="2" name="TextBox 1">
            <a:extLst>
              <a:ext uri="{FF2B5EF4-FFF2-40B4-BE49-F238E27FC236}">
                <a16:creationId xmlns:a16="http://schemas.microsoft.com/office/drawing/2014/main" id="{3FF3EAFC-5472-4A53-B2E4-CE0B8EE0AC92}"/>
              </a:ext>
            </a:extLst>
          </p:cNvPr>
          <p:cNvSpPr txBox="1"/>
          <p:nvPr/>
        </p:nvSpPr>
        <p:spPr>
          <a:xfrm>
            <a:off x="2286452" y="6013899"/>
            <a:ext cx="4424893" cy="830997"/>
          </a:xfrm>
          <a:prstGeom prst="rect">
            <a:avLst/>
          </a:prstGeom>
          <a:noFill/>
        </p:spPr>
        <p:txBody>
          <a:bodyPr wrap="square" rtlCol="0">
            <a:spAutoFit/>
          </a:bodyPr>
          <a:lstStyle/>
          <a:p>
            <a:pPr algn="ctr"/>
            <a:r>
              <a:rPr lang="en-US" b="1" dirty="0">
                <a:solidFill>
                  <a:srgbClr val="00B050"/>
                </a:solidFill>
                <a:latin typeface="Ink Free" panose="03080402000500000000" pitchFamily="66" charset="0"/>
              </a:rPr>
              <a:t>the 36 rolls are mutually exclusive and exhaustive</a:t>
            </a:r>
          </a:p>
        </p:txBody>
      </p:sp>
      <p:sp>
        <p:nvSpPr>
          <p:cNvPr id="5" name="TextBox 4">
            <a:extLst>
              <a:ext uri="{FF2B5EF4-FFF2-40B4-BE49-F238E27FC236}">
                <a16:creationId xmlns:a16="http://schemas.microsoft.com/office/drawing/2014/main" id="{13917152-70DA-4088-AAF5-D68068CA9FF4}"/>
              </a:ext>
            </a:extLst>
          </p:cNvPr>
          <p:cNvSpPr txBox="1"/>
          <p:nvPr/>
        </p:nvSpPr>
        <p:spPr>
          <a:xfrm>
            <a:off x="7781022" y="2527110"/>
            <a:ext cx="4018942" cy="892552"/>
          </a:xfrm>
          <a:prstGeom prst="rect">
            <a:avLst/>
          </a:prstGeom>
          <a:noFill/>
        </p:spPr>
        <p:txBody>
          <a:bodyPr wrap="square" rtlCol="0">
            <a:spAutoFit/>
          </a:bodyPr>
          <a:lstStyle/>
          <a:p>
            <a:r>
              <a:rPr lang="en-US" sz="2600" dirty="0">
                <a:solidFill>
                  <a:srgbClr val="C00000"/>
                </a:solidFill>
                <a:latin typeface="Calibri" panose="020F0502020204030204" pitchFamily="34" charset="0"/>
                <a:cs typeface="Calibri" panose="020F0502020204030204" pitchFamily="34" charset="0"/>
              </a:rPr>
              <a:t>only 11 possible outcomes of the function “SUM”</a:t>
            </a:r>
          </a:p>
        </p:txBody>
      </p:sp>
      <p:pic>
        <p:nvPicPr>
          <p:cNvPr id="7" name="Picture 6" descr="A picture containing clipart&#10;&#10;Description automatically generated">
            <a:extLst>
              <a:ext uri="{FF2B5EF4-FFF2-40B4-BE49-F238E27FC236}">
                <a16:creationId xmlns:a16="http://schemas.microsoft.com/office/drawing/2014/main" id="{26159E45-BECA-425E-86CD-537E524C6D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691" y="2819722"/>
            <a:ext cx="1447428" cy="951018"/>
          </a:xfrm>
          <a:prstGeom prst="rect">
            <a:avLst/>
          </a:prstGeom>
        </p:spPr>
      </p:pic>
      <p:grpSp>
        <p:nvGrpSpPr>
          <p:cNvPr id="65" name="Group 64">
            <a:extLst>
              <a:ext uri="{FF2B5EF4-FFF2-40B4-BE49-F238E27FC236}">
                <a16:creationId xmlns:a16="http://schemas.microsoft.com/office/drawing/2014/main" id="{16EAA267-FD6E-4247-9057-02EC9D792288}"/>
              </a:ext>
            </a:extLst>
          </p:cNvPr>
          <p:cNvGrpSpPr/>
          <p:nvPr/>
        </p:nvGrpSpPr>
        <p:grpSpPr>
          <a:xfrm>
            <a:off x="1484236" y="2402348"/>
            <a:ext cx="6296786" cy="3525804"/>
            <a:chOff x="1484236" y="2402348"/>
            <a:chExt cx="6296786" cy="3525804"/>
          </a:xfrm>
        </p:grpSpPr>
        <p:cxnSp>
          <p:nvCxnSpPr>
            <p:cNvPr id="4" name="Straight Arrow Connector 3">
              <a:extLst>
                <a:ext uri="{FF2B5EF4-FFF2-40B4-BE49-F238E27FC236}">
                  <a16:creationId xmlns:a16="http://schemas.microsoft.com/office/drawing/2014/main" id="{6FF7A93B-EABF-49CA-A5A1-BCDC443F1B6C}"/>
                </a:ext>
              </a:extLst>
            </p:cNvPr>
            <p:cNvCxnSpPr>
              <a:cxnSpLocks/>
            </p:cNvCxnSpPr>
            <p:nvPr/>
          </p:nvCxnSpPr>
          <p:spPr bwMode="auto">
            <a:xfrm>
              <a:off x="7451387" y="2402348"/>
              <a:ext cx="329635" cy="276892"/>
            </a:xfrm>
            <a:prstGeom prst="straightConnector1">
              <a:avLst/>
            </a:prstGeom>
            <a:solidFill>
              <a:schemeClr val="accent1"/>
            </a:solidFill>
            <a:ln w="28575" cap="flat" cmpd="sng" algn="ctr">
              <a:solidFill>
                <a:srgbClr val="C00000"/>
              </a:solidFill>
              <a:prstDash val="solid"/>
              <a:miter lim="800000"/>
              <a:headEnd type="none" w="med" len="med"/>
              <a:tailEnd type="arrow" w="lg" len="lg"/>
            </a:ln>
            <a:effectLst/>
          </p:spPr>
        </p:cxnSp>
        <p:grpSp>
          <p:nvGrpSpPr>
            <p:cNvPr id="62" name="Group 61">
              <a:extLst>
                <a:ext uri="{FF2B5EF4-FFF2-40B4-BE49-F238E27FC236}">
                  <a16:creationId xmlns:a16="http://schemas.microsoft.com/office/drawing/2014/main" id="{FFBAFB71-B53E-41F2-8249-EC65029EAF69}"/>
                </a:ext>
              </a:extLst>
            </p:cNvPr>
            <p:cNvGrpSpPr>
              <a:grpSpLocks noChangeAspect="1"/>
            </p:cNvGrpSpPr>
            <p:nvPr/>
          </p:nvGrpSpPr>
          <p:grpSpPr bwMode="auto">
            <a:xfrm>
              <a:off x="1484236" y="2578527"/>
              <a:ext cx="4379913" cy="3349625"/>
              <a:chOff x="949" y="1643"/>
              <a:chExt cx="2759" cy="2110"/>
            </a:xfrm>
          </p:grpSpPr>
          <p:sp>
            <p:nvSpPr>
              <p:cNvPr id="63" name="AutoShape 60">
                <a:extLst>
                  <a:ext uri="{FF2B5EF4-FFF2-40B4-BE49-F238E27FC236}">
                    <a16:creationId xmlns:a16="http://schemas.microsoft.com/office/drawing/2014/main" id="{FB32D0BE-5480-4515-BBC6-4E78B5E4A20A}"/>
                  </a:ext>
                </a:extLst>
              </p:cNvPr>
              <p:cNvSpPr>
                <a:spLocks noChangeAspect="1" noChangeArrowheads="1" noTextEdit="1"/>
              </p:cNvSpPr>
              <p:nvPr/>
            </p:nvSpPr>
            <p:spPr bwMode="auto">
              <a:xfrm>
                <a:off x="1046" y="1643"/>
                <a:ext cx="2662" cy="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888" name="Rectangle 62">
                <a:extLst>
                  <a:ext uri="{FF2B5EF4-FFF2-40B4-BE49-F238E27FC236}">
                    <a16:creationId xmlns:a16="http://schemas.microsoft.com/office/drawing/2014/main" id="{3BACDD25-9DE7-4B60-A280-BE4D01255138}"/>
                  </a:ext>
                </a:extLst>
              </p:cNvPr>
              <p:cNvSpPr>
                <a:spLocks noChangeArrowheads="1"/>
              </p:cNvSpPr>
              <p:nvPr/>
            </p:nvSpPr>
            <p:spPr bwMode="auto">
              <a:xfrm>
                <a:off x="2406" y="1645"/>
                <a:ext cx="40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Die #2</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89" name="Rectangle 63">
                <a:extLst>
                  <a:ext uri="{FF2B5EF4-FFF2-40B4-BE49-F238E27FC236}">
                    <a16:creationId xmlns:a16="http://schemas.microsoft.com/office/drawing/2014/main" id="{BCDB1C06-9329-48AF-8030-6413F22DC286}"/>
                  </a:ext>
                </a:extLst>
              </p:cNvPr>
              <p:cNvSpPr>
                <a:spLocks noChangeArrowheads="1"/>
              </p:cNvSpPr>
              <p:nvPr/>
            </p:nvSpPr>
            <p:spPr bwMode="auto">
              <a:xfrm>
                <a:off x="1943"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1</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0" name="Rectangle 64">
                <a:extLst>
                  <a:ext uri="{FF2B5EF4-FFF2-40B4-BE49-F238E27FC236}">
                    <a16:creationId xmlns:a16="http://schemas.microsoft.com/office/drawing/2014/main" id="{43E15E86-F2BB-44CA-88E4-5E41D59F509F}"/>
                  </a:ext>
                </a:extLst>
              </p:cNvPr>
              <p:cNvSpPr>
                <a:spLocks noChangeArrowheads="1"/>
              </p:cNvSpPr>
              <p:nvPr/>
            </p:nvSpPr>
            <p:spPr bwMode="auto">
              <a:xfrm>
                <a:off x="2257"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2</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1" name="Rectangle 65">
                <a:extLst>
                  <a:ext uri="{FF2B5EF4-FFF2-40B4-BE49-F238E27FC236}">
                    <a16:creationId xmlns:a16="http://schemas.microsoft.com/office/drawing/2014/main" id="{E68E2566-B350-48D2-8127-B498B9450E6E}"/>
                  </a:ext>
                </a:extLst>
              </p:cNvPr>
              <p:cNvSpPr>
                <a:spLocks noChangeArrowheads="1"/>
              </p:cNvSpPr>
              <p:nvPr/>
            </p:nvSpPr>
            <p:spPr bwMode="auto">
              <a:xfrm>
                <a:off x="2571"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3</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2" name="Rectangle 66">
                <a:extLst>
                  <a:ext uri="{FF2B5EF4-FFF2-40B4-BE49-F238E27FC236}">
                    <a16:creationId xmlns:a16="http://schemas.microsoft.com/office/drawing/2014/main" id="{7CFACCC1-2E27-43A2-8DB7-876D99048538}"/>
                  </a:ext>
                </a:extLst>
              </p:cNvPr>
              <p:cNvSpPr>
                <a:spLocks noChangeArrowheads="1"/>
              </p:cNvSpPr>
              <p:nvPr/>
            </p:nvSpPr>
            <p:spPr bwMode="auto">
              <a:xfrm>
                <a:off x="2885"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4</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3" name="Rectangle 67">
                <a:extLst>
                  <a:ext uri="{FF2B5EF4-FFF2-40B4-BE49-F238E27FC236}">
                    <a16:creationId xmlns:a16="http://schemas.microsoft.com/office/drawing/2014/main" id="{BC5F754D-130B-429D-9393-8E32DC5B18B7}"/>
                  </a:ext>
                </a:extLst>
              </p:cNvPr>
              <p:cNvSpPr>
                <a:spLocks noChangeArrowheads="1"/>
              </p:cNvSpPr>
              <p:nvPr/>
            </p:nvSpPr>
            <p:spPr bwMode="auto">
              <a:xfrm>
                <a:off x="3199"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5</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4" name="Rectangle 68">
                <a:extLst>
                  <a:ext uri="{FF2B5EF4-FFF2-40B4-BE49-F238E27FC236}">
                    <a16:creationId xmlns:a16="http://schemas.microsoft.com/office/drawing/2014/main" id="{4BE18109-F9A7-4C14-8065-6D8DEB72731E}"/>
                  </a:ext>
                </a:extLst>
              </p:cNvPr>
              <p:cNvSpPr>
                <a:spLocks noChangeArrowheads="1"/>
              </p:cNvSpPr>
              <p:nvPr/>
            </p:nvSpPr>
            <p:spPr bwMode="auto">
              <a:xfrm>
                <a:off x="3513"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6</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95" name="Rectangle 69">
                <a:extLst>
                  <a:ext uri="{FF2B5EF4-FFF2-40B4-BE49-F238E27FC236}">
                    <a16:creationId xmlns:a16="http://schemas.microsoft.com/office/drawing/2014/main" id="{20023A33-4DD0-4D67-B462-3245CC2F3AA3}"/>
                  </a:ext>
                </a:extLst>
              </p:cNvPr>
              <p:cNvSpPr>
                <a:spLocks noChangeArrowheads="1"/>
              </p:cNvSpPr>
              <p:nvPr/>
            </p:nvSpPr>
            <p:spPr bwMode="auto">
              <a:xfrm>
                <a:off x="1629"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1</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97" name="Rectangle 70">
                <a:extLst>
                  <a:ext uri="{FF2B5EF4-FFF2-40B4-BE49-F238E27FC236}">
                    <a16:creationId xmlns:a16="http://schemas.microsoft.com/office/drawing/2014/main" id="{8F368E2C-F45D-4621-9CD5-F7A98CEE69F8}"/>
                  </a:ext>
                </a:extLst>
              </p:cNvPr>
              <p:cNvSpPr>
                <a:spLocks noChangeArrowheads="1"/>
              </p:cNvSpPr>
              <p:nvPr/>
            </p:nvSpPr>
            <p:spPr bwMode="auto">
              <a:xfrm>
                <a:off x="1943"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2</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899" name="Rectangle 71">
                <a:extLst>
                  <a:ext uri="{FF2B5EF4-FFF2-40B4-BE49-F238E27FC236}">
                    <a16:creationId xmlns:a16="http://schemas.microsoft.com/office/drawing/2014/main" id="{5AEDE67F-241E-4222-A44B-AFFA87CA0384}"/>
                  </a:ext>
                </a:extLst>
              </p:cNvPr>
              <p:cNvSpPr>
                <a:spLocks noChangeArrowheads="1"/>
              </p:cNvSpPr>
              <p:nvPr/>
            </p:nvSpPr>
            <p:spPr bwMode="auto">
              <a:xfrm>
                <a:off x="2257"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3</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0" name="Rectangle 72">
                <a:extLst>
                  <a:ext uri="{FF2B5EF4-FFF2-40B4-BE49-F238E27FC236}">
                    <a16:creationId xmlns:a16="http://schemas.microsoft.com/office/drawing/2014/main" id="{DB793C7B-945F-4B10-AF8B-173D3FD2412C}"/>
                  </a:ext>
                </a:extLst>
              </p:cNvPr>
              <p:cNvSpPr>
                <a:spLocks noChangeArrowheads="1"/>
              </p:cNvSpPr>
              <p:nvPr/>
            </p:nvSpPr>
            <p:spPr bwMode="auto">
              <a:xfrm>
                <a:off x="2571"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3" name="Rectangle 73">
                <a:extLst>
                  <a:ext uri="{FF2B5EF4-FFF2-40B4-BE49-F238E27FC236}">
                    <a16:creationId xmlns:a16="http://schemas.microsoft.com/office/drawing/2014/main" id="{F39DEB4F-12C0-4914-83CA-6A0A0BF2BFE8}"/>
                  </a:ext>
                </a:extLst>
              </p:cNvPr>
              <p:cNvSpPr>
                <a:spLocks noChangeArrowheads="1"/>
              </p:cNvSpPr>
              <p:nvPr/>
            </p:nvSpPr>
            <p:spPr bwMode="auto">
              <a:xfrm>
                <a:off x="2885"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4" name="Rectangle 74">
                <a:extLst>
                  <a:ext uri="{FF2B5EF4-FFF2-40B4-BE49-F238E27FC236}">
                    <a16:creationId xmlns:a16="http://schemas.microsoft.com/office/drawing/2014/main" id="{A5EBBEB9-540B-4225-A4BD-5091391E9E8C}"/>
                  </a:ext>
                </a:extLst>
              </p:cNvPr>
              <p:cNvSpPr>
                <a:spLocks noChangeArrowheads="1"/>
              </p:cNvSpPr>
              <p:nvPr/>
            </p:nvSpPr>
            <p:spPr bwMode="auto">
              <a:xfrm>
                <a:off x="3199"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5" name="Rectangle 75">
                <a:extLst>
                  <a:ext uri="{FF2B5EF4-FFF2-40B4-BE49-F238E27FC236}">
                    <a16:creationId xmlns:a16="http://schemas.microsoft.com/office/drawing/2014/main" id="{EE943B55-ECB9-4C37-A15E-692222FC3CDD}"/>
                  </a:ext>
                </a:extLst>
              </p:cNvPr>
              <p:cNvSpPr>
                <a:spLocks noChangeArrowheads="1"/>
              </p:cNvSpPr>
              <p:nvPr/>
            </p:nvSpPr>
            <p:spPr bwMode="auto">
              <a:xfrm>
                <a:off x="3513"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6" name="Rectangle 76">
                <a:extLst>
                  <a:ext uri="{FF2B5EF4-FFF2-40B4-BE49-F238E27FC236}">
                    <a16:creationId xmlns:a16="http://schemas.microsoft.com/office/drawing/2014/main" id="{1A39B00B-8E84-46F6-B788-AF30FF46ECB9}"/>
                  </a:ext>
                </a:extLst>
              </p:cNvPr>
              <p:cNvSpPr>
                <a:spLocks noChangeArrowheads="1"/>
              </p:cNvSpPr>
              <p:nvPr/>
            </p:nvSpPr>
            <p:spPr bwMode="auto">
              <a:xfrm>
                <a:off x="949" y="2754"/>
                <a:ext cx="40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Die #1</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07" name="Rectangle 77">
                <a:extLst>
                  <a:ext uri="{FF2B5EF4-FFF2-40B4-BE49-F238E27FC236}">
                    <a16:creationId xmlns:a16="http://schemas.microsoft.com/office/drawing/2014/main" id="{0CC3141E-81DC-4667-9C3D-3FAB474AB52A}"/>
                  </a:ext>
                </a:extLst>
              </p:cNvPr>
              <p:cNvSpPr>
                <a:spLocks noChangeArrowheads="1"/>
              </p:cNvSpPr>
              <p:nvPr/>
            </p:nvSpPr>
            <p:spPr bwMode="auto">
              <a:xfrm>
                <a:off x="1629"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2</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08" name="Rectangle 78">
                <a:extLst>
                  <a:ext uri="{FF2B5EF4-FFF2-40B4-BE49-F238E27FC236}">
                    <a16:creationId xmlns:a16="http://schemas.microsoft.com/office/drawing/2014/main" id="{BDEEF28F-2CB4-4814-B37B-6693A0AAE7E9}"/>
                  </a:ext>
                </a:extLst>
              </p:cNvPr>
              <p:cNvSpPr>
                <a:spLocks noChangeArrowheads="1"/>
              </p:cNvSpPr>
              <p:nvPr/>
            </p:nvSpPr>
            <p:spPr bwMode="auto">
              <a:xfrm>
                <a:off x="1943"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3</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9" name="Rectangle 79">
                <a:extLst>
                  <a:ext uri="{FF2B5EF4-FFF2-40B4-BE49-F238E27FC236}">
                    <a16:creationId xmlns:a16="http://schemas.microsoft.com/office/drawing/2014/main" id="{A3CA10C0-1555-4B78-A0D5-524C0483A9E2}"/>
                  </a:ext>
                </a:extLst>
              </p:cNvPr>
              <p:cNvSpPr>
                <a:spLocks noChangeArrowheads="1"/>
              </p:cNvSpPr>
              <p:nvPr/>
            </p:nvSpPr>
            <p:spPr bwMode="auto">
              <a:xfrm>
                <a:off x="2257"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0" name="Rectangle 80">
                <a:extLst>
                  <a:ext uri="{FF2B5EF4-FFF2-40B4-BE49-F238E27FC236}">
                    <a16:creationId xmlns:a16="http://schemas.microsoft.com/office/drawing/2014/main" id="{A7E797AA-22FE-4518-BE86-6909C6B1B958}"/>
                  </a:ext>
                </a:extLst>
              </p:cNvPr>
              <p:cNvSpPr>
                <a:spLocks noChangeArrowheads="1"/>
              </p:cNvSpPr>
              <p:nvPr/>
            </p:nvSpPr>
            <p:spPr bwMode="auto">
              <a:xfrm>
                <a:off x="2571"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1" name="Rectangle 81">
                <a:extLst>
                  <a:ext uri="{FF2B5EF4-FFF2-40B4-BE49-F238E27FC236}">
                    <a16:creationId xmlns:a16="http://schemas.microsoft.com/office/drawing/2014/main" id="{C839A103-683A-4EEF-8F58-611E212032C0}"/>
                  </a:ext>
                </a:extLst>
              </p:cNvPr>
              <p:cNvSpPr>
                <a:spLocks noChangeArrowheads="1"/>
              </p:cNvSpPr>
              <p:nvPr/>
            </p:nvSpPr>
            <p:spPr bwMode="auto">
              <a:xfrm>
                <a:off x="2885"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2" name="Rectangle 82">
                <a:extLst>
                  <a:ext uri="{FF2B5EF4-FFF2-40B4-BE49-F238E27FC236}">
                    <a16:creationId xmlns:a16="http://schemas.microsoft.com/office/drawing/2014/main" id="{5C863392-BDC1-4D5A-9E48-C81CF824573B}"/>
                  </a:ext>
                </a:extLst>
              </p:cNvPr>
              <p:cNvSpPr>
                <a:spLocks noChangeArrowheads="1"/>
              </p:cNvSpPr>
              <p:nvPr/>
            </p:nvSpPr>
            <p:spPr bwMode="auto">
              <a:xfrm>
                <a:off x="3199"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3" name="Rectangle 83">
                <a:extLst>
                  <a:ext uri="{FF2B5EF4-FFF2-40B4-BE49-F238E27FC236}">
                    <a16:creationId xmlns:a16="http://schemas.microsoft.com/office/drawing/2014/main" id="{78ED9943-3865-4ED5-BFBB-D66270ED0744}"/>
                  </a:ext>
                </a:extLst>
              </p:cNvPr>
              <p:cNvSpPr>
                <a:spLocks noChangeArrowheads="1"/>
              </p:cNvSpPr>
              <p:nvPr/>
            </p:nvSpPr>
            <p:spPr bwMode="auto">
              <a:xfrm>
                <a:off x="3513"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4" name="Rectangle 84">
                <a:extLst>
                  <a:ext uri="{FF2B5EF4-FFF2-40B4-BE49-F238E27FC236}">
                    <a16:creationId xmlns:a16="http://schemas.microsoft.com/office/drawing/2014/main" id="{DB027FB4-BE51-4766-80CC-4C18E0F6C590}"/>
                  </a:ext>
                </a:extLst>
              </p:cNvPr>
              <p:cNvSpPr>
                <a:spLocks noChangeArrowheads="1"/>
              </p:cNvSpPr>
              <p:nvPr/>
            </p:nvSpPr>
            <p:spPr bwMode="auto">
              <a:xfrm>
                <a:off x="1629"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3</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15" name="Rectangle 85">
                <a:extLst>
                  <a:ext uri="{FF2B5EF4-FFF2-40B4-BE49-F238E27FC236}">
                    <a16:creationId xmlns:a16="http://schemas.microsoft.com/office/drawing/2014/main" id="{094CE69A-11D7-4C03-8AE8-BEB272F75071}"/>
                  </a:ext>
                </a:extLst>
              </p:cNvPr>
              <p:cNvSpPr>
                <a:spLocks noChangeArrowheads="1"/>
              </p:cNvSpPr>
              <p:nvPr/>
            </p:nvSpPr>
            <p:spPr bwMode="auto">
              <a:xfrm>
                <a:off x="1943"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6" name="Rectangle 86">
                <a:extLst>
                  <a:ext uri="{FF2B5EF4-FFF2-40B4-BE49-F238E27FC236}">
                    <a16:creationId xmlns:a16="http://schemas.microsoft.com/office/drawing/2014/main" id="{F36325F7-3259-4F59-8578-9A7B9471CCF7}"/>
                  </a:ext>
                </a:extLst>
              </p:cNvPr>
              <p:cNvSpPr>
                <a:spLocks noChangeArrowheads="1"/>
              </p:cNvSpPr>
              <p:nvPr/>
            </p:nvSpPr>
            <p:spPr bwMode="auto">
              <a:xfrm>
                <a:off x="2257"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7" name="Rectangle 87">
                <a:extLst>
                  <a:ext uri="{FF2B5EF4-FFF2-40B4-BE49-F238E27FC236}">
                    <a16:creationId xmlns:a16="http://schemas.microsoft.com/office/drawing/2014/main" id="{0739636A-D2BA-4264-AD64-66EC80FFB88A}"/>
                  </a:ext>
                </a:extLst>
              </p:cNvPr>
              <p:cNvSpPr>
                <a:spLocks noChangeArrowheads="1"/>
              </p:cNvSpPr>
              <p:nvPr/>
            </p:nvSpPr>
            <p:spPr bwMode="auto">
              <a:xfrm>
                <a:off x="2571"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8" name="Rectangle 88">
                <a:extLst>
                  <a:ext uri="{FF2B5EF4-FFF2-40B4-BE49-F238E27FC236}">
                    <a16:creationId xmlns:a16="http://schemas.microsoft.com/office/drawing/2014/main" id="{7411F1B9-9D64-4F5E-A1CC-28265CB359AA}"/>
                  </a:ext>
                </a:extLst>
              </p:cNvPr>
              <p:cNvSpPr>
                <a:spLocks noChangeArrowheads="1"/>
              </p:cNvSpPr>
              <p:nvPr/>
            </p:nvSpPr>
            <p:spPr bwMode="auto">
              <a:xfrm>
                <a:off x="2885"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7</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919" name="Rectangle 89">
                <a:extLst>
                  <a:ext uri="{FF2B5EF4-FFF2-40B4-BE49-F238E27FC236}">
                    <a16:creationId xmlns:a16="http://schemas.microsoft.com/office/drawing/2014/main" id="{880B3F3E-AF1B-4EF0-8ADB-A4C6A3C9D880}"/>
                  </a:ext>
                </a:extLst>
              </p:cNvPr>
              <p:cNvSpPr>
                <a:spLocks noChangeArrowheads="1"/>
              </p:cNvSpPr>
              <p:nvPr/>
            </p:nvSpPr>
            <p:spPr bwMode="auto">
              <a:xfrm>
                <a:off x="3199"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0" name="Rectangle 90">
                <a:extLst>
                  <a:ext uri="{FF2B5EF4-FFF2-40B4-BE49-F238E27FC236}">
                    <a16:creationId xmlns:a16="http://schemas.microsoft.com/office/drawing/2014/main" id="{422A6E8E-5232-4B0E-AD91-5E2778A7FFE5}"/>
                  </a:ext>
                </a:extLst>
              </p:cNvPr>
              <p:cNvSpPr>
                <a:spLocks noChangeArrowheads="1"/>
              </p:cNvSpPr>
              <p:nvPr/>
            </p:nvSpPr>
            <p:spPr bwMode="auto">
              <a:xfrm>
                <a:off x="3513"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1" name="Rectangle 91">
                <a:extLst>
                  <a:ext uri="{FF2B5EF4-FFF2-40B4-BE49-F238E27FC236}">
                    <a16:creationId xmlns:a16="http://schemas.microsoft.com/office/drawing/2014/main" id="{3B930228-BACD-4505-A7EE-39AA4EBADA86}"/>
                  </a:ext>
                </a:extLst>
              </p:cNvPr>
              <p:cNvSpPr>
                <a:spLocks noChangeArrowheads="1"/>
              </p:cNvSpPr>
              <p:nvPr/>
            </p:nvSpPr>
            <p:spPr bwMode="auto">
              <a:xfrm>
                <a:off x="1629"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4</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22" name="Rectangle 92">
                <a:extLst>
                  <a:ext uri="{FF2B5EF4-FFF2-40B4-BE49-F238E27FC236}">
                    <a16:creationId xmlns:a16="http://schemas.microsoft.com/office/drawing/2014/main" id="{C649AF07-9D58-49FC-906A-E6838F8601E4}"/>
                  </a:ext>
                </a:extLst>
              </p:cNvPr>
              <p:cNvSpPr>
                <a:spLocks noChangeArrowheads="1"/>
              </p:cNvSpPr>
              <p:nvPr/>
            </p:nvSpPr>
            <p:spPr bwMode="auto">
              <a:xfrm>
                <a:off x="1943"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3" name="Rectangle 93">
                <a:extLst>
                  <a:ext uri="{FF2B5EF4-FFF2-40B4-BE49-F238E27FC236}">
                    <a16:creationId xmlns:a16="http://schemas.microsoft.com/office/drawing/2014/main" id="{DCFB266E-8C80-4919-A755-E2C078D48A09}"/>
                  </a:ext>
                </a:extLst>
              </p:cNvPr>
              <p:cNvSpPr>
                <a:spLocks noChangeArrowheads="1"/>
              </p:cNvSpPr>
              <p:nvPr/>
            </p:nvSpPr>
            <p:spPr bwMode="auto">
              <a:xfrm>
                <a:off x="2257"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4" name="Rectangle 94">
                <a:extLst>
                  <a:ext uri="{FF2B5EF4-FFF2-40B4-BE49-F238E27FC236}">
                    <a16:creationId xmlns:a16="http://schemas.microsoft.com/office/drawing/2014/main" id="{60FC7924-0B6A-4205-AFFE-F54D928F6A25}"/>
                  </a:ext>
                </a:extLst>
              </p:cNvPr>
              <p:cNvSpPr>
                <a:spLocks noChangeArrowheads="1"/>
              </p:cNvSpPr>
              <p:nvPr/>
            </p:nvSpPr>
            <p:spPr bwMode="auto">
              <a:xfrm>
                <a:off x="2571"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5" name="Rectangle 95">
                <a:extLst>
                  <a:ext uri="{FF2B5EF4-FFF2-40B4-BE49-F238E27FC236}">
                    <a16:creationId xmlns:a16="http://schemas.microsoft.com/office/drawing/2014/main" id="{4A51A517-3106-4642-8788-C0F1CE7B2FEB}"/>
                  </a:ext>
                </a:extLst>
              </p:cNvPr>
              <p:cNvSpPr>
                <a:spLocks noChangeArrowheads="1"/>
              </p:cNvSpPr>
              <p:nvPr/>
            </p:nvSpPr>
            <p:spPr bwMode="auto">
              <a:xfrm>
                <a:off x="2885"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6" name="Rectangle 96">
                <a:extLst>
                  <a:ext uri="{FF2B5EF4-FFF2-40B4-BE49-F238E27FC236}">
                    <a16:creationId xmlns:a16="http://schemas.microsoft.com/office/drawing/2014/main" id="{B626CC43-5B37-42C5-A311-5B704DCB7E08}"/>
                  </a:ext>
                </a:extLst>
              </p:cNvPr>
              <p:cNvSpPr>
                <a:spLocks noChangeArrowheads="1"/>
              </p:cNvSpPr>
              <p:nvPr/>
            </p:nvSpPr>
            <p:spPr bwMode="auto">
              <a:xfrm>
                <a:off x="3199"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7" name="Rectangle 97">
                <a:extLst>
                  <a:ext uri="{FF2B5EF4-FFF2-40B4-BE49-F238E27FC236}">
                    <a16:creationId xmlns:a16="http://schemas.microsoft.com/office/drawing/2014/main" id="{A9498684-2506-4DD7-B86F-0957FAF1D3A1}"/>
                  </a:ext>
                </a:extLst>
              </p:cNvPr>
              <p:cNvSpPr>
                <a:spLocks noChangeArrowheads="1"/>
              </p:cNvSpPr>
              <p:nvPr/>
            </p:nvSpPr>
            <p:spPr bwMode="auto">
              <a:xfrm>
                <a:off x="3476" y="3010"/>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8" name="Rectangle 98">
                <a:extLst>
                  <a:ext uri="{FF2B5EF4-FFF2-40B4-BE49-F238E27FC236}">
                    <a16:creationId xmlns:a16="http://schemas.microsoft.com/office/drawing/2014/main" id="{31E884D7-BC51-400F-BE3E-1626637BDE87}"/>
                  </a:ext>
                </a:extLst>
              </p:cNvPr>
              <p:cNvSpPr>
                <a:spLocks noChangeArrowheads="1"/>
              </p:cNvSpPr>
              <p:nvPr/>
            </p:nvSpPr>
            <p:spPr bwMode="auto">
              <a:xfrm>
                <a:off x="1629"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5</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29" name="Rectangle 99">
                <a:extLst>
                  <a:ext uri="{FF2B5EF4-FFF2-40B4-BE49-F238E27FC236}">
                    <a16:creationId xmlns:a16="http://schemas.microsoft.com/office/drawing/2014/main" id="{7E55CB62-95CC-4857-A0F6-9F30A9FD1DBA}"/>
                  </a:ext>
                </a:extLst>
              </p:cNvPr>
              <p:cNvSpPr>
                <a:spLocks noChangeArrowheads="1"/>
              </p:cNvSpPr>
              <p:nvPr/>
            </p:nvSpPr>
            <p:spPr bwMode="auto">
              <a:xfrm>
                <a:off x="1943"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0" name="Rectangle 100">
                <a:extLst>
                  <a:ext uri="{FF2B5EF4-FFF2-40B4-BE49-F238E27FC236}">
                    <a16:creationId xmlns:a16="http://schemas.microsoft.com/office/drawing/2014/main" id="{B5308303-5F0A-43FD-BC2A-AC20600540C3}"/>
                  </a:ext>
                </a:extLst>
              </p:cNvPr>
              <p:cNvSpPr>
                <a:spLocks noChangeArrowheads="1"/>
              </p:cNvSpPr>
              <p:nvPr/>
            </p:nvSpPr>
            <p:spPr bwMode="auto">
              <a:xfrm>
                <a:off x="2257"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1" name="Rectangle 101">
                <a:extLst>
                  <a:ext uri="{FF2B5EF4-FFF2-40B4-BE49-F238E27FC236}">
                    <a16:creationId xmlns:a16="http://schemas.microsoft.com/office/drawing/2014/main" id="{A4E0907C-517F-4EC1-B2E3-CA58668F1669}"/>
                  </a:ext>
                </a:extLst>
              </p:cNvPr>
              <p:cNvSpPr>
                <a:spLocks noChangeArrowheads="1"/>
              </p:cNvSpPr>
              <p:nvPr/>
            </p:nvSpPr>
            <p:spPr bwMode="auto">
              <a:xfrm>
                <a:off x="2571"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2" name="Rectangle 102">
                <a:extLst>
                  <a:ext uri="{FF2B5EF4-FFF2-40B4-BE49-F238E27FC236}">
                    <a16:creationId xmlns:a16="http://schemas.microsoft.com/office/drawing/2014/main" id="{C8BB8B3E-8599-430B-813E-BF5ADB42CB7F}"/>
                  </a:ext>
                </a:extLst>
              </p:cNvPr>
              <p:cNvSpPr>
                <a:spLocks noChangeArrowheads="1"/>
              </p:cNvSpPr>
              <p:nvPr/>
            </p:nvSpPr>
            <p:spPr bwMode="auto">
              <a:xfrm>
                <a:off x="2885"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3" name="Rectangle 103">
                <a:extLst>
                  <a:ext uri="{FF2B5EF4-FFF2-40B4-BE49-F238E27FC236}">
                    <a16:creationId xmlns:a16="http://schemas.microsoft.com/office/drawing/2014/main" id="{67F88EA1-70AD-4CBD-81E4-44FE959258B2}"/>
                  </a:ext>
                </a:extLst>
              </p:cNvPr>
              <p:cNvSpPr>
                <a:spLocks noChangeArrowheads="1"/>
              </p:cNvSpPr>
              <p:nvPr/>
            </p:nvSpPr>
            <p:spPr bwMode="auto">
              <a:xfrm>
                <a:off x="3162" y="3275"/>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4" name="Rectangle 104">
                <a:extLst>
                  <a:ext uri="{FF2B5EF4-FFF2-40B4-BE49-F238E27FC236}">
                    <a16:creationId xmlns:a16="http://schemas.microsoft.com/office/drawing/2014/main" id="{5E4AE6FC-E974-4EF0-8D97-16B63F718B18}"/>
                  </a:ext>
                </a:extLst>
              </p:cNvPr>
              <p:cNvSpPr>
                <a:spLocks noChangeArrowheads="1"/>
              </p:cNvSpPr>
              <p:nvPr/>
            </p:nvSpPr>
            <p:spPr bwMode="auto">
              <a:xfrm>
                <a:off x="3476" y="3275"/>
                <a:ext cx="14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11</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5" name="Rectangle 105">
                <a:extLst>
                  <a:ext uri="{FF2B5EF4-FFF2-40B4-BE49-F238E27FC236}">
                    <a16:creationId xmlns:a16="http://schemas.microsoft.com/office/drawing/2014/main" id="{185AB7E9-EF79-4081-8E8F-67D44AFCB2C5}"/>
                  </a:ext>
                </a:extLst>
              </p:cNvPr>
              <p:cNvSpPr>
                <a:spLocks noChangeArrowheads="1"/>
              </p:cNvSpPr>
              <p:nvPr/>
            </p:nvSpPr>
            <p:spPr bwMode="auto">
              <a:xfrm>
                <a:off x="1629"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6</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36" name="Rectangle 106">
                <a:extLst>
                  <a:ext uri="{FF2B5EF4-FFF2-40B4-BE49-F238E27FC236}">
                    <a16:creationId xmlns:a16="http://schemas.microsoft.com/office/drawing/2014/main" id="{6B1049B1-4818-4654-9DC5-82A33FE548CB}"/>
                  </a:ext>
                </a:extLst>
              </p:cNvPr>
              <p:cNvSpPr>
                <a:spLocks noChangeArrowheads="1"/>
              </p:cNvSpPr>
              <p:nvPr/>
            </p:nvSpPr>
            <p:spPr bwMode="auto">
              <a:xfrm>
                <a:off x="1943"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7" name="Rectangle 107">
                <a:extLst>
                  <a:ext uri="{FF2B5EF4-FFF2-40B4-BE49-F238E27FC236}">
                    <a16:creationId xmlns:a16="http://schemas.microsoft.com/office/drawing/2014/main" id="{1975BF5C-FCFD-403E-9984-703DE5B6321E}"/>
                  </a:ext>
                </a:extLst>
              </p:cNvPr>
              <p:cNvSpPr>
                <a:spLocks noChangeArrowheads="1"/>
              </p:cNvSpPr>
              <p:nvPr/>
            </p:nvSpPr>
            <p:spPr bwMode="auto">
              <a:xfrm>
                <a:off x="2257"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8" name="Rectangle 108">
                <a:extLst>
                  <a:ext uri="{FF2B5EF4-FFF2-40B4-BE49-F238E27FC236}">
                    <a16:creationId xmlns:a16="http://schemas.microsoft.com/office/drawing/2014/main" id="{D796374A-54C2-4FE9-A202-25C8EFBBCEFE}"/>
                  </a:ext>
                </a:extLst>
              </p:cNvPr>
              <p:cNvSpPr>
                <a:spLocks noChangeArrowheads="1"/>
              </p:cNvSpPr>
              <p:nvPr/>
            </p:nvSpPr>
            <p:spPr bwMode="auto">
              <a:xfrm>
                <a:off x="2571"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9" name="Rectangle 109">
                <a:extLst>
                  <a:ext uri="{FF2B5EF4-FFF2-40B4-BE49-F238E27FC236}">
                    <a16:creationId xmlns:a16="http://schemas.microsoft.com/office/drawing/2014/main" id="{FA14DC3D-481D-4186-8874-1AF6D01CD088}"/>
                  </a:ext>
                </a:extLst>
              </p:cNvPr>
              <p:cNvSpPr>
                <a:spLocks noChangeArrowheads="1"/>
              </p:cNvSpPr>
              <p:nvPr/>
            </p:nvSpPr>
            <p:spPr bwMode="auto">
              <a:xfrm>
                <a:off x="2848" y="3541"/>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40" name="Rectangle 110">
                <a:extLst>
                  <a:ext uri="{FF2B5EF4-FFF2-40B4-BE49-F238E27FC236}">
                    <a16:creationId xmlns:a16="http://schemas.microsoft.com/office/drawing/2014/main" id="{D43A2617-5ADF-42E2-823F-817EB3EEAB1F}"/>
                  </a:ext>
                </a:extLst>
              </p:cNvPr>
              <p:cNvSpPr>
                <a:spLocks noChangeArrowheads="1"/>
              </p:cNvSpPr>
              <p:nvPr/>
            </p:nvSpPr>
            <p:spPr bwMode="auto">
              <a:xfrm>
                <a:off x="3162" y="3541"/>
                <a:ext cx="14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11</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41" name="Rectangle 111">
                <a:extLst>
                  <a:ext uri="{FF2B5EF4-FFF2-40B4-BE49-F238E27FC236}">
                    <a16:creationId xmlns:a16="http://schemas.microsoft.com/office/drawing/2014/main" id="{75DFCE40-1E73-4D3F-A31E-3F2A2EE651D9}"/>
                  </a:ext>
                </a:extLst>
              </p:cNvPr>
              <p:cNvSpPr>
                <a:spLocks noChangeArrowheads="1"/>
              </p:cNvSpPr>
              <p:nvPr/>
            </p:nvSpPr>
            <p:spPr bwMode="auto">
              <a:xfrm>
                <a:off x="3476" y="3541"/>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12</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942" name="Line 112">
                <a:extLst>
                  <a:ext uri="{FF2B5EF4-FFF2-40B4-BE49-F238E27FC236}">
                    <a16:creationId xmlns:a16="http://schemas.microsoft.com/office/drawing/2014/main" id="{1F30EEA9-6FA0-4BE5-9265-F3B9E352E0A3}"/>
                  </a:ext>
                </a:extLst>
              </p:cNvPr>
              <p:cNvSpPr>
                <a:spLocks noChangeShapeType="1"/>
              </p:cNvSpPr>
              <p:nvPr/>
            </p:nvSpPr>
            <p:spPr bwMode="auto">
              <a:xfrm>
                <a:off x="1813" y="2149"/>
                <a:ext cx="0" cy="160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3" name="Rectangle 113">
                <a:extLst>
                  <a:ext uri="{FF2B5EF4-FFF2-40B4-BE49-F238E27FC236}">
                    <a16:creationId xmlns:a16="http://schemas.microsoft.com/office/drawing/2014/main" id="{730CFA80-5F1D-404E-AF41-85193B3CB4EB}"/>
                  </a:ext>
                </a:extLst>
              </p:cNvPr>
              <p:cNvSpPr>
                <a:spLocks noChangeArrowheads="1"/>
              </p:cNvSpPr>
              <p:nvPr/>
            </p:nvSpPr>
            <p:spPr bwMode="auto">
              <a:xfrm>
                <a:off x="1813" y="2149"/>
                <a:ext cx="11" cy="1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4" name="Line 114">
                <a:extLst>
                  <a:ext uri="{FF2B5EF4-FFF2-40B4-BE49-F238E27FC236}">
                    <a16:creationId xmlns:a16="http://schemas.microsoft.com/office/drawing/2014/main" id="{E343A032-3996-43E4-B4F0-F65DC3D62C23}"/>
                  </a:ext>
                </a:extLst>
              </p:cNvPr>
              <p:cNvSpPr>
                <a:spLocks noChangeShapeType="1"/>
              </p:cNvSpPr>
              <p:nvPr/>
            </p:nvSpPr>
            <p:spPr bwMode="auto">
              <a:xfrm>
                <a:off x="1824" y="2149"/>
                <a:ext cx="188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5" name="Rectangle 115">
                <a:extLst>
                  <a:ext uri="{FF2B5EF4-FFF2-40B4-BE49-F238E27FC236}">
                    <a16:creationId xmlns:a16="http://schemas.microsoft.com/office/drawing/2014/main" id="{90802AE3-C61F-4F20-9ABE-7729AC764651}"/>
                  </a:ext>
                </a:extLst>
              </p:cNvPr>
              <p:cNvSpPr>
                <a:spLocks noChangeArrowheads="1"/>
              </p:cNvSpPr>
              <p:nvPr/>
            </p:nvSpPr>
            <p:spPr bwMode="auto">
              <a:xfrm>
                <a:off x="1824" y="2149"/>
                <a:ext cx="1880" cy="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grpSp>
        <p:cxnSp>
          <p:nvCxnSpPr>
            <p:cNvPr id="37947" name="Straight Connector 37946">
              <a:extLst>
                <a:ext uri="{FF2B5EF4-FFF2-40B4-BE49-F238E27FC236}">
                  <a16:creationId xmlns:a16="http://schemas.microsoft.com/office/drawing/2014/main" id="{93A5573D-E4E3-4360-9290-A3C81F249B41}"/>
                </a:ext>
              </a:extLst>
            </p:cNvPr>
            <p:cNvCxnSpPr>
              <a:cxnSpLocks/>
            </p:cNvCxnSpPr>
            <p:nvPr/>
          </p:nvCxnSpPr>
          <p:spPr bwMode="auto">
            <a:xfrm>
              <a:off x="2849219" y="3436434"/>
              <a:ext cx="2872209" cy="0"/>
            </a:xfrm>
            <a:prstGeom prst="line">
              <a:avLst/>
            </a:prstGeom>
            <a:solidFill>
              <a:schemeClr val="accent1"/>
            </a:solidFill>
            <a:ln w="15875" cap="flat" cmpd="sng" algn="ctr">
              <a:solidFill>
                <a:schemeClr val="tx1">
                  <a:lumMod val="10000"/>
                </a:schemeClr>
              </a:solidFill>
              <a:prstDash val="solid"/>
              <a:miter lim="800000"/>
              <a:headEnd type="none" w="med" len="med"/>
              <a:tailEnd type="none" w="med" len="med"/>
            </a:ln>
            <a:effectLst/>
          </p:spPr>
        </p:cxnSp>
        <p:cxnSp>
          <p:nvCxnSpPr>
            <p:cNvPr id="125" name="Straight Connector 124">
              <a:extLst>
                <a:ext uri="{FF2B5EF4-FFF2-40B4-BE49-F238E27FC236}">
                  <a16:creationId xmlns:a16="http://schemas.microsoft.com/office/drawing/2014/main" id="{2BC092BE-D7FA-4F38-8AA9-0C41A0C845EB}"/>
                </a:ext>
              </a:extLst>
            </p:cNvPr>
            <p:cNvCxnSpPr>
              <a:cxnSpLocks/>
            </p:cNvCxnSpPr>
            <p:nvPr/>
          </p:nvCxnSpPr>
          <p:spPr bwMode="auto">
            <a:xfrm>
              <a:off x="2856410" y="3443868"/>
              <a:ext cx="23994" cy="2453511"/>
            </a:xfrm>
            <a:prstGeom prst="line">
              <a:avLst/>
            </a:prstGeom>
            <a:solidFill>
              <a:schemeClr val="accent1"/>
            </a:solidFill>
            <a:ln w="15875" cap="flat" cmpd="sng" algn="ctr">
              <a:solidFill>
                <a:schemeClr val="tx1">
                  <a:lumMod val="10000"/>
                </a:schemeClr>
              </a:solidFill>
              <a:prstDash val="solid"/>
              <a:miter lim="800000"/>
              <a:headEnd type="none" w="med" len="med"/>
              <a:tailEnd type="none" w="med" len="med"/>
            </a:ln>
            <a:effectLst/>
          </p:spPr>
        </p:cxnSp>
      </p:grpSp>
      <p:sp>
        <p:nvSpPr>
          <p:cNvPr id="3" name="Freeform: Shape 2">
            <a:extLst>
              <a:ext uri="{FF2B5EF4-FFF2-40B4-BE49-F238E27FC236}">
                <a16:creationId xmlns:a16="http://schemas.microsoft.com/office/drawing/2014/main" id="{DC7F55B0-DAB6-7FFD-E736-B71FE90780D6}"/>
              </a:ext>
            </a:extLst>
          </p:cNvPr>
          <p:cNvSpPr/>
          <p:nvPr/>
        </p:nvSpPr>
        <p:spPr bwMode="auto">
          <a:xfrm>
            <a:off x="2921239" y="3455409"/>
            <a:ext cx="1946031" cy="1649046"/>
          </a:xfrm>
          <a:custGeom>
            <a:avLst/>
            <a:gdLst>
              <a:gd name="connsiteX0" fmla="*/ 1563077 w 1946031"/>
              <a:gd name="connsiteY0" fmla="*/ 7815 h 1649046"/>
              <a:gd name="connsiteX1" fmla="*/ 0 w 1946031"/>
              <a:gd name="connsiteY1" fmla="*/ 1328615 h 1649046"/>
              <a:gd name="connsiteX2" fmla="*/ 0 w 1946031"/>
              <a:gd name="connsiteY2" fmla="*/ 1539630 h 1649046"/>
              <a:gd name="connsiteX3" fmla="*/ 250093 w 1946031"/>
              <a:gd name="connsiteY3" fmla="*/ 1649046 h 1649046"/>
              <a:gd name="connsiteX4" fmla="*/ 1946031 w 1946031"/>
              <a:gd name="connsiteY4" fmla="*/ 148492 h 1649046"/>
              <a:gd name="connsiteX5" fmla="*/ 1781908 w 1946031"/>
              <a:gd name="connsiteY5" fmla="*/ 0 h 1649046"/>
              <a:gd name="connsiteX6" fmla="*/ 1563077 w 1946031"/>
              <a:gd name="connsiteY6" fmla="*/ 7815 h 1649046"/>
              <a:gd name="connsiteX0" fmla="*/ 1563077 w 1946031"/>
              <a:gd name="connsiteY0" fmla="*/ 7815 h 1649046"/>
              <a:gd name="connsiteX1" fmla="*/ 0 w 1946031"/>
              <a:gd name="connsiteY1" fmla="*/ 1328615 h 1649046"/>
              <a:gd name="connsiteX2" fmla="*/ 0 w 1946031"/>
              <a:gd name="connsiteY2" fmla="*/ 1625599 h 1649046"/>
              <a:gd name="connsiteX3" fmla="*/ 250093 w 1946031"/>
              <a:gd name="connsiteY3" fmla="*/ 1649046 h 1649046"/>
              <a:gd name="connsiteX4" fmla="*/ 1946031 w 1946031"/>
              <a:gd name="connsiteY4" fmla="*/ 148492 h 1649046"/>
              <a:gd name="connsiteX5" fmla="*/ 1781908 w 1946031"/>
              <a:gd name="connsiteY5" fmla="*/ 0 h 1649046"/>
              <a:gd name="connsiteX6" fmla="*/ 1563077 w 1946031"/>
              <a:gd name="connsiteY6" fmla="*/ 7815 h 1649046"/>
              <a:gd name="connsiteX0" fmla="*/ 1563077 w 1946031"/>
              <a:gd name="connsiteY0" fmla="*/ 7815 h 1649046"/>
              <a:gd name="connsiteX1" fmla="*/ 0 w 1946031"/>
              <a:gd name="connsiteY1" fmla="*/ 1328615 h 1649046"/>
              <a:gd name="connsiteX2" fmla="*/ 0 w 1946031"/>
              <a:gd name="connsiteY2" fmla="*/ 1625599 h 1649046"/>
              <a:gd name="connsiteX3" fmla="*/ 250093 w 1946031"/>
              <a:gd name="connsiteY3" fmla="*/ 1649046 h 1649046"/>
              <a:gd name="connsiteX4" fmla="*/ 1946031 w 1946031"/>
              <a:gd name="connsiteY4" fmla="*/ 181149 h 1649046"/>
              <a:gd name="connsiteX5" fmla="*/ 1781908 w 1946031"/>
              <a:gd name="connsiteY5" fmla="*/ 0 h 1649046"/>
              <a:gd name="connsiteX6" fmla="*/ 1563077 w 1946031"/>
              <a:gd name="connsiteY6" fmla="*/ 7815 h 1649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6031" h="1649046">
                <a:moveTo>
                  <a:pt x="1563077" y="7815"/>
                </a:moveTo>
                <a:lnTo>
                  <a:pt x="0" y="1328615"/>
                </a:lnTo>
                <a:lnTo>
                  <a:pt x="0" y="1625599"/>
                </a:lnTo>
                <a:lnTo>
                  <a:pt x="250093" y="1649046"/>
                </a:lnTo>
                <a:lnTo>
                  <a:pt x="1946031" y="181149"/>
                </a:lnTo>
                <a:lnTo>
                  <a:pt x="1781908" y="0"/>
                </a:lnTo>
                <a:lnTo>
                  <a:pt x="1563077" y="7815"/>
                </a:lnTo>
                <a:close/>
              </a:path>
            </a:pathLst>
          </a:custGeom>
          <a:solidFill>
            <a:srgbClr val="00B0F0">
              <a:alpha val="17000"/>
            </a:srgbClr>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8" name="Slide Number Placeholder 7">
            <a:extLst>
              <a:ext uri="{FF2B5EF4-FFF2-40B4-BE49-F238E27FC236}">
                <a16:creationId xmlns:a16="http://schemas.microsoft.com/office/drawing/2014/main" id="{97BE962A-C427-351B-F808-191E6903BFF7}"/>
              </a:ext>
            </a:extLst>
          </p:cNvPr>
          <p:cNvSpPr>
            <a:spLocks noGrp="1"/>
          </p:cNvSpPr>
          <p:nvPr>
            <p:ph type="sldNum" sz="quarter" idx="12"/>
          </p:nvPr>
        </p:nvSpPr>
        <p:spPr/>
        <p:txBody>
          <a:bodyPr/>
          <a:lstStyle/>
          <a:p>
            <a:pPr>
              <a:defRPr/>
            </a:pPr>
            <a:fld id="{9CD81297-4513-4774-B1A4-8EBF832F2CC4}" type="slidenum">
              <a:rPr lang="en-US" smtClean="0"/>
              <a:pPr>
                <a:defRPr/>
              </a:pPr>
              <a:t>22</a:t>
            </a:fld>
            <a:endParaRPr lang="en-US"/>
          </a:p>
        </p:txBody>
      </p:sp>
      <p:cxnSp>
        <p:nvCxnSpPr>
          <p:cNvPr id="6" name="Straight Arrow Connector 5">
            <a:extLst>
              <a:ext uri="{FF2B5EF4-FFF2-40B4-BE49-F238E27FC236}">
                <a16:creationId xmlns:a16="http://schemas.microsoft.com/office/drawing/2014/main" id="{CF7D271F-8948-8BBD-E1B3-0DB9506AC748}"/>
              </a:ext>
            </a:extLst>
          </p:cNvPr>
          <p:cNvCxnSpPr>
            <a:cxnSpLocks/>
          </p:cNvCxnSpPr>
          <p:nvPr/>
        </p:nvCxnSpPr>
        <p:spPr bwMode="auto">
          <a:xfrm flipH="1">
            <a:off x="5864149" y="2414030"/>
            <a:ext cx="1379324" cy="1839310"/>
          </a:xfrm>
          <a:prstGeom prst="straightConnector1">
            <a:avLst/>
          </a:prstGeom>
          <a:solidFill>
            <a:schemeClr val="accent1"/>
          </a:solidFill>
          <a:ln w="28575" cap="flat" cmpd="sng" algn="ctr">
            <a:solidFill>
              <a:srgbClr val="C00000"/>
            </a:solidFill>
            <a:prstDash val="solid"/>
            <a:miter lim="800000"/>
            <a:headEnd type="none" w="med" len="med"/>
            <a:tailEnd type="arrow" w="lg" len="lg"/>
          </a:ln>
          <a:effectLst/>
        </p:spPr>
      </p:cxnSp>
    </p:spTree>
    <p:extLst>
      <p:ext uri="{BB962C8B-B14F-4D97-AF65-F5344CB8AC3E}">
        <p14:creationId xmlns:p14="http://schemas.microsoft.com/office/powerpoint/2010/main" val="3760252646"/>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562" y="304800"/>
            <a:ext cx="9758638" cy="1143000"/>
          </a:xfrm>
        </p:spPr>
        <p:txBody>
          <a:bodyPr/>
          <a:lstStyle/>
          <a:p>
            <a:r>
              <a:rPr lang="en-US" sz="4000" dirty="0">
                <a:latin typeface="Arial" panose="020B0604020202020204" pitchFamily="34" charset="0"/>
                <a:cs typeface="Arial" panose="020B0604020202020204" pitchFamily="34" charset="0"/>
              </a:rPr>
              <a:t>Sum of 2-dice, PMF from physics</a:t>
            </a:r>
          </a:p>
        </p:txBody>
      </p:sp>
      <p:pic>
        <p:nvPicPr>
          <p:cNvPr id="8" name="Picture 7"/>
          <p:cNvPicPr>
            <a:picLocks noChangeAspect="1"/>
          </p:cNvPicPr>
          <p:nvPr/>
        </p:nvPicPr>
        <p:blipFill>
          <a:blip r:embed="rId3"/>
          <a:stretch>
            <a:fillRect/>
          </a:stretch>
        </p:blipFill>
        <p:spPr>
          <a:xfrm>
            <a:off x="2154145" y="1726715"/>
            <a:ext cx="5703023" cy="4355054"/>
          </a:xfrm>
          <a:prstGeom prst="rect">
            <a:avLst/>
          </a:prstGeom>
        </p:spPr>
      </p:pic>
      <p:sp>
        <p:nvSpPr>
          <p:cNvPr id="9" name="Text Box 15"/>
          <p:cNvSpPr txBox="1">
            <a:spLocks noChangeArrowheads="1"/>
          </p:cNvSpPr>
          <p:nvPr/>
        </p:nvSpPr>
        <p:spPr bwMode="auto">
          <a:xfrm>
            <a:off x="2226623" y="6205538"/>
            <a:ext cx="6223000"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008000"/>
                </a:solidFill>
                <a:latin typeface="Ink Free" panose="03080402000500000000" pitchFamily="66" charset="0"/>
              </a:rPr>
              <a:t>refer to spreadsheet experiment…</a:t>
            </a:r>
          </a:p>
        </p:txBody>
      </p:sp>
      <p:sp>
        <p:nvSpPr>
          <p:cNvPr id="3" name="TextBox 2"/>
          <p:cNvSpPr txBox="1"/>
          <p:nvPr/>
        </p:nvSpPr>
        <p:spPr>
          <a:xfrm>
            <a:off x="3137849" y="1684868"/>
            <a:ext cx="4556492" cy="461665"/>
          </a:xfrm>
          <a:prstGeom prst="rect">
            <a:avLst/>
          </a:prstGeom>
          <a:noFill/>
        </p:spPr>
        <p:txBody>
          <a:bodyPr wrap="square" rtlCol="0">
            <a:spAutoFit/>
          </a:bodyPr>
          <a:lstStyle/>
          <a:p>
            <a:r>
              <a:rPr lang="en-US" b="1" dirty="0">
                <a:solidFill>
                  <a:schemeClr val="bg1"/>
                </a:solidFill>
                <a:latin typeface="Calibri" panose="020F0502020204030204" pitchFamily="34" charset="0"/>
              </a:rPr>
              <a:t>PMF = Probability Mass Function</a:t>
            </a:r>
          </a:p>
        </p:txBody>
      </p:sp>
      <p:sp>
        <p:nvSpPr>
          <p:cNvPr id="4" name="Slide Number Placeholder 3">
            <a:extLst>
              <a:ext uri="{FF2B5EF4-FFF2-40B4-BE49-F238E27FC236}">
                <a16:creationId xmlns:a16="http://schemas.microsoft.com/office/drawing/2014/main" id="{383B6ED6-B578-750D-AEA2-0EA1526B06D2}"/>
              </a:ext>
            </a:extLst>
          </p:cNvPr>
          <p:cNvSpPr>
            <a:spLocks noGrp="1"/>
          </p:cNvSpPr>
          <p:nvPr>
            <p:ph type="sldNum" sz="quarter" idx="12"/>
          </p:nvPr>
        </p:nvSpPr>
        <p:spPr/>
        <p:txBody>
          <a:bodyPr/>
          <a:lstStyle/>
          <a:p>
            <a:pPr>
              <a:defRPr/>
            </a:pPr>
            <a:fld id="{9D32A8EF-E392-465F-B28A-B3A7503237DD}" type="slidenum">
              <a:rPr lang="en-US" smtClean="0"/>
              <a:pPr>
                <a:defRPr/>
              </a:pPr>
              <a:t>23</a:t>
            </a:fld>
            <a:endParaRPr lang="en-US"/>
          </a:p>
        </p:txBody>
      </p:sp>
    </p:spTree>
    <p:extLst>
      <p:ext uri="{BB962C8B-B14F-4D97-AF65-F5344CB8AC3E}">
        <p14:creationId xmlns:p14="http://schemas.microsoft.com/office/powerpoint/2010/main" val="3746089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04562" y="312738"/>
            <a:ext cx="9555438" cy="1143000"/>
          </a:xfrm>
        </p:spPr>
        <p:txBody>
          <a:bodyPr/>
          <a:lstStyle/>
          <a:p>
            <a:pPr eaLnBrk="1" hangingPunct="1">
              <a:defRPr/>
            </a:pPr>
            <a:r>
              <a:rPr lang="en-US" sz="4000" dirty="0">
                <a:latin typeface="Arial" pitchFamily="34" charset="0"/>
                <a:cs typeface="Arial" pitchFamily="34" charset="0"/>
              </a:rPr>
              <a:t>Estimated Probability of Rolling a 7</a:t>
            </a:r>
            <a:endParaRPr lang="en-US" dirty="0">
              <a:latin typeface="Arial" pitchFamily="34" charset="0"/>
              <a:cs typeface="Arial" pitchFamily="34" charset="0"/>
            </a:endParaRPr>
          </a:p>
        </p:txBody>
      </p:sp>
      <p:pic>
        <p:nvPicPr>
          <p:cNvPr id="36868" name="Picture 5"/>
          <p:cNvPicPr>
            <a:picLocks noChangeAspect="1" noChangeArrowheads="1"/>
          </p:cNvPicPr>
          <p:nvPr/>
        </p:nvPicPr>
        <p:blipFill>
          <a:blip r:embed="rId3" cstate="print"/>
          <a:srcRect/>
          <a:stretch>
            <a:fillRect/>
          </a:stretch>
        </p:blipFill>
        <p:spPr bwMode="auto">
          <a:xfrm>
            <a:off x="1611312" y="1728773"/>
            <a:ext cx="6143625" cy="4364038"/>
          </a:xfrm>
          <a:prstGeom prst="rect">
            <a:avLst/>
          </a:prstGeom>
          <a:noFill/>
          <a:ln w="9525">
            <a:noFill/>
            <a:miter lim="800000"/>
            <a:headEnd/>
            <a:tailEnd/>
          </a:ln>
        </p:spPr>
      </p:pic>
      <p:sp>
        <p:nvSpPr>
          <p:cNvPr id="2" name="Slide Number Placeholder 1">
            <a:extLst>
              <a:ext uri="{FF2B5EF4-FFF2-40B4-BE49-F238E27FC236}">
                <a16:creationId xmlns:a16="http://schemas.microsoft.com/office/drawing/2014/main" id="{4680BDC0-A0F7-AC04-4128-050309F9E73A}"/>
              </a:ext>
            </a:extLst>
          </p:cNvPr>
          <p:cNvSpPr>
            <a:spLocks noGrp="1"/>
          </p:cNvSpPr>
          <p:nvPr>
            <p:ph type="sldNum" sz="quarter" idx="12"/>
          </p:nvPr>
        </p:nvSpPr>
        <p:spPr/>
        <p:txBody>
          <a:bodyPr/>
          <a:lstStyle/>
          <a:p>
            <a:pPr>
              <a:defRPr/>
            </a:pPr>
            <a:fld id="{9D32A8EF-E392-465F-B28A-B3A7503237DD}" type="slidenum">
              <a:rPr lang="en-US" smtClean="0"/>
              <a:pPr>
                <a:defRPr/>
              </a:pPr>
              <a:t>24</a:t>
            </a:fld>
            <a:endParaRPr lang="en-US"/>
          </a:p>
        </p:txBody>
      </p:sp>
      <p:sp>
        <p:nvSpPr>
          <p:cNvPr id="3" name="Text Box 15">
            <a:extLst>
              <a:ext uri="{FF2B5EF4-FFF2-40B4-BE49-F238E27FC236}">
                <a16:creationId xmlns:a16="http://schemas.microsoft.com/office/drawing/2014/main" id="{1DB91220-01EB-A5F5-1393-882E1B799223}"/>
              </a:ext>
            </a:extLst>
          </p:cNvPr>
          <p:cNvSpPr txBox="1">
            <a:spLocks noChangeArrowheads="1"/>
          </p:cNvSpPr>
          <p:nvPr/>
        </p:nvSpPr>
        <p:spPr bwMode="auto">
          <a:xfrm>
            <a:off x="8150546" y="1926965"/>
            <a:ext cx="2880582" cy="1815882"/>
          </a:xfrm>
          <a:prstGeom prst="rect">
            <a:avLst/>
          </a:prstGeom>
          <a:noFill/>
          <a:ln w="9525">
            <a:noFill/>
            <a:miter lim="800000"/>
            <a:headEnd/>
            <a:tailEnd/>
          </a:ln>
          <a:effectLst/>
        </p:spPr>
        <p:txBody>
          <a:bodyPr wrap="square">
            <a:spAutoFit/>
          </a:bodyPr>
          <a:lstStyle/>
          <a:p>
            <a:pPr>
              <a:spcBef>
                <a:spcPct val="50000"/>
              </a:spcBef>
              <a:defRPr/>
            </a:pPr>
            <a:r>
              <a:rPr lang="en-US" sz="2800" b="1" dirty="0">
                <a:solidFill>
                  <a:srgbClr val="008000"/>
                </a:solidFill>
                <a:latin typeface="Ink Free" panose="03080402000500000000" pitchFamily="66" charset="0"/>
              </a:rPr>
              <a:t>The </a:t>
            </a:r>
            <a:r>
              <a:rPr lang="en-US" sz="2800" b="1" u="sng" dirty="0">
                <a:solidFill>
                  <a:srgbClr val="008000"/>
                </a:solidFill>
                <a:latin typeface="Ink Free" panose="03080402000500000000" pitchFamily="66" charset="0"/>
              </a:rPr>
              <a:t>ERROR</a:t>
            </a:r>
            <a:r>
              <a:rPr lang="en-US" sz="2800" b="1" dirty="0">
                <a:solidFill>
                  <a:srgbClr val="008000"/>
                </a:solidFill>
                <a:latin typeface="Ink Free" panose="03080402000500000000" pitchFamily="66" charset="0"/>
              </a:rPr>
              <a:t> in our estimate of probability </a:t>
            </a:r>
            <a:r>
              <a:rPr lang="en-US" sz="2800" b="1" u="sng" dirty="0">
                <a:solidFill>
                  <a:srgbClr val="008000"/>
                </a:solidFill>
                <a:latin typeface="Ink Free" panose="03080402000500000000" pitchFamily="66" charset="0"/>
              </a:rPr>
              <a:t>decreases</a:t>
            </a:r>
          </a:p>
        </p:txBody>
      </p:sp>
      <p:sp>
        <p:nvSpPr>
          <p:cNvPr id="4" name="Text Box 15">
            <a:extLst>
              <a:ext uri="{FF2B5EF4-FFF2-40B4-BE49-F238E27FC236}">
                <a16:creationId xmlns:a16="http://schemas.microsoft.com/office/drawing/2014/main" id="{AD7D2436-180B-75E6-2646-3C119F2ACCD7}"/>
              </a:ext>
            </a:extLst>
          </p:cNvPr>
          <p:cNvSpPr txBox="1">
            <a:spLocks noChangeArrowheads="1"/>
          </p:cNvSpPr>
          <p:nvPr/>
        </p:nvSpPr>
        <p:spPr bwMode="auto">
          <a:xfrm>
            <a:off x="8150546" y="4390308"/>
            <a:ext cx="2880582" cy="954107"/>
          </a:xfrm>
          <a:prstGeom prst="rect">
            <a:avLst/>
          </a:prstGeom>
          <a:noFill/>
          <a:ln w="9525">
            <a:noFill/>
            <a:miter lim="800000"/>
            <a:headEnd/>
            <a:tailEnd/>
          </a:ln>
          <a:effectLst/>
        </p:spPr>
        <p:txBody>
          <a:bodyPr wrap="square">
            <a:spAutoFit/>
          </a:bodyPr>
          <a:lstStyle/>
          <a:p>
            <a:pPr>
              <a:spcBef>
                <a:spcPct val="50000"/>
              </a:spcBef>
              <a:defRPr/>
            </a:pPr>
            <a:r>
              <a:rPr lang="en-US" sz="2800" b="1" dirty="0">
                <a:solidFill>
                  <a:srgbClr val="008000"/>
                </a:solidFill>
                <a:latin typeface="Ink Free" panose="03080402000500000000" pitchFamily="66" charset="0"/>
              </a:rPr>
              <a:t>as sample size </a:t>
            </a:r>
            <a:r>
              <a:rPr lang="en-US" sz="2800" b="1" u="sng" dirty="0">
                <a:solidFill>
                  <a:srgbClr val="008000"/>
                </a:solidFill>
                <a:latin typeface="Ink Free" panose="03080402000500000000" pitchFamily="66" charset="0"/>
              </a:rPr>
              <a:t>increases</a:t>
            </a:r>
          </a:p>
        </p:txBody>
      </p:sp>
      <p:sp>
        <p:nvSpPr>
          <p:cNvPr id="6" name="Arrow: Down 5">
            <a:extLst>
              <a:ext uri="{FF2B5EF4-FFF2-40B4-BE49-F238E27FC236}">
                <a16:creationId xmlns:a16="http://schemas.microsoft.com/office/drawing/2014/main" id="{0D8FEE05-2958-F287-0704-87F01922C2C2}"/>
              </a:ext>
            </a:extLst>
          </p:cNvPr>
          <p:cNvSpPr/>
          <p:nvPr/>
        </p:nvSpPr>
        <p:spPr bwMode="auto">
          <a:xfrm>
            <a:off x="10954799" y="2283262"/>
            <a:ext cx="357052" cy="862149"/>
          </a:xfrm>
          <a:prstGeom prst="downArrow">
            <a:avLst>
              <a:gd name="adj1" fmla="val 20732"/>
              <a:gd name="adj2" fmla="val 62195"/>
            </a:avLst>
          </a:prstGeom>
          <a:solidFill>
            <a:srgbClr val="008000"/>
          </a:solidFill>
          <a:ln w="9525" cap="flat" cmpd="sng" algn="ctr">
            <a:solidFill>
              <a:srgbClr val="008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7" name="Arrow: Down 6">
            <a:extLst>
              <a:ext uri="{FF2B5EF4-FFF2-40B4-BE49-F238E27FC236}">
                <a16:creationId xmlns:a16="http://schemas.microsoft.com/office/drawing/2014/main" id="{F0C9C033-3C40-0CC1-423A-8FEF32683BC6}"/>
              </a:ext>
            </a:extLst>
          </p:cNvPr>
          <p:cNvSpPr/>
          <p:nvPr/>
        </p:nvSpPr>
        <p:spPr bwMode="auto">
          <a:xfrm rot="10800000">
            <a:off x="10954799" y="4436286"/>
            <a:ext cx="357052" cy="862149"/>
          </a:xfrm>
          <a:prstGeom prst="downArrow">
            <a:avLst>
              <a:gd name="adj1" fmla="val 20732"/>
              <a:gd name="adj2" fmla="val 62195"/>
            </a:avLst>
          </a:prstGeom>
          <a:solidFill>
            <a:srgbClr val="008000"/>
          </a:solidFill>
          <a:ln w="9525" cap="flat" cmpd="sng" algn="ctr">
            <a:solidFill>
              <a:srgbClr val="008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Central Tendency Parameters</a:t>
            </a:r>
          </a:p>
        </p:txBody>
      </p:sp>
      <p:sp>
        <p:nvSpPr>
          <p:cNvPr id="36867" name="Rectangle 3"/>
          <p:cNvSpPr>
            <a:spLocks noGrp="1" noChangeArrowheads="1"/>
          </p:cNvSpPr>
          <p:nvPr>
            <p:ph type="body" idx="1"/>
          </p:nvPr>
        </p:nvSpPr>
        <p:spPr>
          <a:xfrm>
            <a:off x="1224238" y="1840802"/>
            <a:ext cx="8958781" cy="3624262"/>
          </a:xfrm>
        </p:spPr>
        <p:txBody>
          <a:bodyPr/>
          <a:lstStyle/>
          <a:p>
            <a:pPr eaLnBrk="1" hangingPunct="1">
              <a:spcBef>
                <a:spcPct val="50000"/>
              </a:spcBef>
              <a:buFont typeface="Wingdings" pitchFamily="2" charset="2"/>
              <a:buNone/>
              <a:defRPr/>
            </a:pPr>
            <a:r>
              <a:rPr lang="en-US" dirty="0"/>
              <a:t>		</a:t>
            </a:r>
            <a:r>
              <a:rPr lang="en-US" dirty="0">
                <a:solidFill>
                  <a:schemeClr val="bg2">
                    <a:lumMod val="60000"/>
                    <a:lumOff val="40000"/>
                  </a:schemeClr>
                </a:solidFill>
              </a:rPr>
              <a:t>Mode</a:t>
            </a:r>
            <a:r>
              <a:rPr lang="en-US" dirty="0">
                <a:solidFill>
                  <a:srgbClr val="FF0000"/>
                </a:solidFill>
              </a:rPr>
              <a:t> </a:t>
            </a:r>
            <a:r>
              <a:rPr lang="en-US" dirty="0"/>
              <a:t>= most likely</a:t>
            </a:r>
          </a:p>
          <a:p>
            <a:pPr eaLnBrk="1" hangingPunct="1">
              <a:spcBef>
                <a:spcPct val="90000"/>
              </a:spcBef>
              <a:buFont typeface="Wingdings" pitchFamily="2" charset="2"/>
              <a:buNone/>
              <a:defRPr/>
            </a:pPr>
            <a:r>
              <a:rPr lang="en-US" dirty="0"/>
              <a:t>		</a:t>
            </a:r>
            <a:r>
              <a:rPr lang="en-US" dirty="0">
                <a:solidFill>
                  <a:schemeClr val="bg2">
                    <a:lumMod val="60000"/>
                    <a:lumOff val="40000"/>
                  </a:schemeClr>
                </a:solidFill>
              </a:rPr>
              <a:t>Median</a:t>
            </a:r>
            <a:r>
              <a:rPr lang="en-US" dirty="0">
                <a:solidFill>
                  <a:srgbClr val="FF0000"/>
                </a:solidFill>
              </a:rPr>
              <a:t> </a:t>
            </a:r>
            <a:r>
              <a:rPr lang="en-US" dirty="0"/>
              <a:t>= 50% of </a:t>
            </a:r>
            <a:r>
              <a:rPr lang="en-US" dirty="0" err="1"/>
              <a:t>prob</a:t>
            </a:r>
            <a:r>
              <a:rPr lang="en-US" dirty="0"/>
              <a:t> above, </a:t>
            </a:r>
          </a:p>
          <a:p>
            <a:pPr eaLnBrk="1" hangingPunct="1">
              <a:spcBef>
                <a:spcPts val="0"/>
              </a:spcBef>
              <a:buNone/>
              <a:defRPr/>
            </a:pPr>
            <a:r>
              <a:rPr lang="en-US" dirty="0"/>
              <a:t>			        50% of prob below</a:t>
            </a:r>
          </a:p>
          <a:p>
            <a:pPr marL="2460625" indent="-1546225" eaLnBrk="1" hangingPunct="1">
              <a:spcBef>
                <a:spcPct val="90000"/>
              </a:spcBef>
              <a:buNone/>
              <a:defRPr/>
            </a:pPr>
            <a:r>
              <a:rPr lang="en-US" dirty="0">
                <a:solidFill>
                  <a:schemeClr val="bg2">
                    <a:lumMod val="60000"/>
                    <a:lumOff val="40000"/>
                  </a:schemeClr>
                </a:solidFill>
              </a:rPr>
              <a:t>Mean </a:t>
            </a:r>
            <a:r>
              <a:rPr lang="en-US" dirty="0">
                <a:solidFill>
                  <a:schemeClr val="bg2">
                    <a:lumMod val="60000"/>
                    <a:lumOff val="40000"/>
                  </a:schemeClr>
                </a:solidFill>
                <a:latin typeface="Symbol" pitchFamily="18" charset="2"/>
              </a:rPr>
              <a:t>m</a:t>
            </a:r>
            <a:r>
              <a:rPr lang="en-US" dirty="0">
                <a:solidFill>
                  <a:srgbClr val="FF0000"/>
                </a:solidFill>
              </a:rPr>
              <a:t> </a:t>
            </a:r>
            <a:r>
              <a:rPr lang="en-US" dirty="0"/>
              <a:t>= </a:t>
            </a:r>
            <a:r>
              <a:rPr lang="en-US" dirty="0" err="1"/>
              <a:t>prob</a:t>
            </a:r>
            <a:r>
              <a:rPr lang="en-US" dirty="0"/>
              <a:t> weighted sum of outcomes (expected value)</a:t>
            </a:r>
          </a:p>
        </p:txBody>
      </p:sp>
      <p:sp>
        <p:nvSpPr>
          <p:cNvPr id="5" name="Text Box 15"/>
          <p:cNvSpPr txBox="1">
            <a:spLocks noChangeArrowheads="1"/>
          </p:cNvSpPr>
          <p:nvPr/>
        </p:nvSpPr>
        <p:spPr bwMode="auto">
          <a:xfrm>
            <a:off x="1481177" y="5551221"/>
            <a:ext cx="8882023" cy="1031051"/>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008000"/>
                </a:solidFill>
                <a:latin typeface="Ink Free" panose="03080402000500000000" pitchFamily="66" charset="0"/>
              </a:rPr>
              <a:t>For a symmetrical distribution, these are the same.</a:t>
            </a:r>
          </a:p>
          <a:p>
            <a:pPr>
              <a:spcBef>
                <a:spcPts val="600"/>
              </a:spcBef>
              <a:defRPr/>
            </a:pPr>
            <a:r>
              <a:rPr lang="en-US" sz="2800" b="1" dirty="0">
                <a:solidFill>
                  <a:srgbClr val="008000"/>
                </a:solidFill>
                <a:latin typeface="Ink Free" panose="03080402000500000000" pitchFamily="66" charset="0"/>
              </a:rPr>
              <a:t>For an asymmetrical distribution, they are not…</a:t>
            </a:r>
          </a:p>
        </p:txBody>
      </p:sp>
      <p:sp>
        <p:nvSpPr>
          <p:cNvPr id="2" name="Slide Number Placeholder 1">
            <a:extLst>
              <a:ext uri="{FF2B5EF4-FFF2-40B4-BE49-F238E27FC236}">
                <a16:creationId xmlns:a16="http://schemas.microsoft.com/office/drawing/2014/main" id="{8C7A97CA-F217-402F-3993-9A757D30AAC8}"/>
              </a:ext>
            </a:extLst>
          </p:cNvPr>
          <p:cNvSpPr>
            <a:spLocks noGrp="1"/>
          </p:cNvSpPr>
          <p:nvPr>
            <p:ph type="sldNum" sz="quarter" idx="12"/>
          </p:nvPr>
        </p:nvSpPr>
        <p:spPr/>
        <p:txBody>
          <a:bodyPr/>
          <a:lstStyle/>
          <a:p>
            <a:pPr>
              <a:defRPr/>
            </a:pPr>
            <a:fld id="{9CD81297-4513-4774-B1A4-8EBF832F2CC4}" type="slidenum">
              <a:rPr lang="en-US" smtClean="0"/>
              <a:pPr>
                <a:defRPr/>
              </a:pPr>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710215" y="304800"/>
            <a:ext cx="5752729" cy="1834718"/>
          </a:xfrm>
        </p:spPr>
        <p:txBody>
          <a:bodyPr vert="horz" wrap="square" lIns="92075" tIns="46038" rIns="92075" bIns="46038" numCol="1" anchor="ctr" anchorCtr="0" compatLnSpc="1">
            <a:prstTxWarp prst="textNoShape">
              <a:avLst/>
            </a:prstTxWarp>
          </a:bodyPr>
          <a:lstStyle/>
          <a:p>
            <a:pPr eaLnBrk="1" hangingPunct="1">
              <a:defRPr/>
            </a:pPr>
            <a:r>
              <a:rPr lang="en-US" dirty="0">
                <a:latin typeface="Arial" pitchFamily="34" charset="0"/>
                <a:cs typeface="Arial" pitchFamily="34" charset="0"/>
              </a:rPr>
              <a:t>Accumulating Probability - </a:t>
            </a:r>
            <a:r>
              <a:rPr lang="en-US" b="1" dirty="0">
                <a:solidFill>
                  <a:srgbClr val="C00000"/>
                </a:solidFill>
                <a:latin typeface="Arial" pitchFamily="34" charset="0"/>
                <a:cs typeface="Arial" pitchFamily="34" charset="0"/>
              </a:rPr>
              <a:t>CDF</a:t>
            </a:r>
            <a:r>
              <a:rPr lang="en-US" dirty="0">
                <a:latin typeface="Arial" pitchFamily="34" charset="0"/>
                <a:cs typeface="Arial" pitchFamily="34" charset="0"/>
              </a:rPr>
              <a:t> </a:t>
            </a:r>
          </a:p>
        </p:txBody>
      </p:sp>
      <p:sp>
        <p:nvSpPr>
          <p:cNvPr id="30727" name="Text Box 7"/>
          <p:cNvSpPr txBox="1">
            <a:spLocks noChangeArrowheads="1"/>
          </p:cNvSpPr>
          <p:nvPr/>
        </p:nvSpPr>
        <p:spPr bwMode="auto">
          <a:xfrm>
            <a:off x="1035778" y="2413206"/>
            <a:ext cx="4015616" cy="2258823"/>
          </a:xfrm>
          <a:prstGeom prst="rect">
            <a:avLst/>
          </a:prstGeom>
          <a:noFill/>
          <a:ln w="9525">
            <a:noFill/>
            <a:miter lim="800000"/>
            <a:headEnd/>
            <a:tailEnd/>
          </a:ln>
          <a:effectLst/>
        </p:spPr>
        <p:txBody>
          <a:bodyPr wrap="square">
            <a:spAutoFit/>
          </a:bodyPr>
          <a:lstStyle/>
          <a:p>
            <a:pPr eaLnBrk="0" hangingPunct="0">
              <a:lnSpc>
                <a:spcPct val="110000"/>
              </a:lnSpc>
              <a:defRPr/>
            </a:pPr>
            <a:r>
              <a:rPr lang="en-US" sz="2600" b="1" dirty="0">
                <a:solidFill>
                  <a:srgbClr val="000000"/>
                </a:solidFill>
                <a:latin typeface="Arial" pitchFamily="34" charset="0"/>
                <a:cs typeface="Arial" pitchFamily="34" charset="0"/>
              </a:rPr>
              <a:t>Cumulative Distribution Function </a:t>
            </a:r>
            <a:r>
              <a:rPr lang="en-US" sz="2600" dirty="0">
                <a:solidFill>
                  <a:schemeClr val="tx1">
                    <a:lumMod val="10000"/>
                  </a:schemeClr>
                </a:solidFill>
                <a:latin typeface="Arial" pitchFamily="34" charset="0"/>
                <a:cs typeface="Arial" pitchFamily="34" charset="0"/>
              </a:rPr>
              <a:t>= </a:t>
            </a:r>
          </a:p>
          <a:p>
            <a:pPr eaLnBrk="0" hangingPunct="0">
              <a:lnSpc>
                <a:spcPct val="110000"/>
              </a:lnSpc>
              <a:defRPr/>
            </a:pPr>
            <a:r>
              <a:rPr lang="en-US" sz="2600" dirty="0">
                <a:solidFill>
                  <a:schemeClr val="tx1">
                    <a:lumMod val="10000"/>
                  </a:schemeClr>
                </a:solidFill>
                <a:latin typeface="Arial" pitchFamily="34" charset="0"/>
                <a:cs typeface="Arial" pitchFamily="34" charset="0"/>
              </a:rPr>
              <a:t>probability of being     </a:t>
            </a:r>
            <a:r>
              <a:rPr lang="en-US" sz="2600" b="1" u="sng" dirty="0">
                <a:solidFill>
                  <a:srgbClr val="C00000"/>
                </a:solidFill>
                <a:latin typeface="Arial" pitchFamily="34" charset="0"/>
                <a:cs typeface="Arial" pitchFamily="34" charset="0"/>
              </a:rPr>
              <a:t>less than</a:t>
            </a:r>
            <a:r>
              <a:rPr lang="en-US" sz="2600" b="1" dirty="0">
                <a:solidFill>
                  <a:schemeClr val="tx1">
                    <a:lumMod val="10000"/>
                  </a:schemeClr>
                </a:solidFill>
                <a:latin typeface="Arial" pitchFamily="34" charset="0"/>
                <a:cs typeface="Arial" pitchFamily="34" charset="0"/>
              </a:rPr>
              <a:t> </a:t>
            </a:r>
            <a:r>
              <a:rPr lang="en-US" sz="2600" dirty="0">
                <a:solidFill>
                  <a:schemeClr val="tx1">
                    <a:lumMod val="10000"/>
                  </a:schemeClr>
                </a:solidFill>
                <a:latin typeface="Arial" pitchFamily="34" charset="0"/>
                <a:cs typeface="Arial" pitchFamily="34" charset="0"/>
              </a:rPr>
              <a:t>or equal to a value</a:t>
            </a:r>
          </a:p>
        </p:txBody>
      </p:sp>
      <p:sp>
        <p:nvSpPr>
          <p:cNvPr id="19" name="Text Box 15">
            <a:extLst>
              <a:ext uri="{FF2B5EF4-FFF2-40B4-BE49-F238E27FC236}">
                <a16:creationId xmlns:a16="http://schemas.microsoft.com/office/drawing/2014/main" id="{6B2CBA43-769A-4447-8054-6BA6F837EFB3}"/>
              </a:ext>
            </a:extLst>
          </p:cNvPr>
          <p:cNvSpPr txBox="1">
            <a:spLocks noChangeArrowheads="1"/>
          </p:cNvSpPr>
          <p:nvPr/>
        </p:nvSpPr>
        <p:spPr bwMode="auto">
          <a:xfrm>
            <a:off x="3513932" y="4468663"/>
            <a:ext cx="2582068" cy="954107"/>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C00000"/>
                </a:solidFill>
                <a:latin typeface="Ink Free" panose="03080402000500000000" pitchFamily="66" charset="0"/>
              </a:rPr>
              <a:t>non-exceedance probability</a:t>
            </a:r>
          </a:p>
        </p:txBody>
      </p:sp>
      <p:sp>
        <p:nvSpPr>
          <p:cNvPr id="3" name="Slide Number Placeholder 2">
            <a:extLst>
              <a:ext uri="{FF2B5EF4-FFF2-40B4-BE49-F238E27FC236}">
                <a16:creationId xmlns:a16="http://schemas.microsoft.com/office/drawing/2014/main" id="{070919A2-840C-CB46-1B0C-87C54B4C6392}"/>
              </a:ext>
            </a:extLst>
          </p:cNvPr>
          <p:cNvSpPr>
            <a:spLocks noGrp="1"/>
          </p:cNvSpPr>
          <p:nvPr>
            <p:ph type="sldNum" sz="quarter" idx="12"/>
          </p:nvPr>
        </p:nvSpPr>
        <p:spPr/>
        <p:txBody>
          <a:bodyPr/>
          <a:lstStyle/>
          <a:p>
            <a:pPr>
              <a:defRPr/>
            </a:pPr>
            <a:fld id="{E3C03AC7-2155-4352-B091-1A806706F9CF}" type="slidenum">
              <a:rPr lang="en-US" smtClean="0"/>
              <a:pPr>
                <a:defRPr/>
              </a:pPr>
              <a:t>26</a:t>
            </a:fld>
            <a:endParaRPr lang="en-US"/>
          </a:p>
        </p:txBody>
      </p:sp>
      <p:pic>
        <p:nvPicPr>
          <p:cNvPr id="4" name="Picture 3">
            <a:extLst>
              <a:ext uri="{FF2B5EF4-FFF2-40B4-BE49-F238E27FC236}">
                <a16:creationId xmlns:a16="http://schemas.microsoft.com/office/drawing/2014/main" id="{A00E28F9-F464-8B60-CA05-56DC5BDA84CF}"/>
              </a:ext>
            </a:extLst>
          </p:cNvPr>
          <p:cNvPicPr>
            <a:picLocks noChangeAspect="1"/>
          </p:cNvPicPr>
          <p:nvPr/>
        </p:nvPicPr>
        <p:blipFill>
          <a:blip r:embed="rId3"/>
          <a:stretch>
            <a:fillRect/>
          </a:stretch>
        </p:blipFill>
        <p:spPr>
          <a:xfrm>
            <a:off x="6379877" y="256379"/>
            <a:ext cx="5078212" cy="6341425"/>
          </a:xfrm>
          <a:prstGeom prst="rect">
            <a:avLst/>
          </a:prstGeom>
        </p:spPr>
      </p:pic>
      <p:sp>
        <p:nvSpPr>
          <p:cNvPr id="6" name="TextBox 5">
            <a:extLst>
              <a:ext uri="{FF2B5EF4-FFF2-40B4-BE49-F238E27FC236}">
                <a16:creationId xmlns:a16="http://schemas.microsoft.com/office/drawing/2014/main" id="{9D4EEB12-279C-6A38-170B-28EB1BABA108}"/>
              </a:ext>
            </a:extLst>
          </p:cNvPr>
          <p:cNvSpPr txBox="1"/>
          <p:nvPr/>
        </p:nvSpPr>
        <p:spPr>
          <a:xfrm>
            <a:off x="7354782" y="405159"/>
            <a:ext cx="792151"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PMF</a:t>
            </a:r>
          </a:p>
        </p:txBody>
      </p:sp>
      <p:sp>
        <p:nvSpPr>
          <p:cNvPr id="8" name="TextBox 7">
            <a:extLst>
              <a:ext uri="{FF2B5EF4-FFF2-40B4-BE49-F238E27FC236}">
                <a16:creationId xmlns:a16="http://schemas.microsoft.com/office/drawing/2014/main" id="{7D30FF11-0B11-4545-9B1F-BC68B8D579BB}"/>
              </a:ext>
            </a:extLst>
          </p:cNvPr>
          <p:cNvSpPr txBox="1"/>
          <p:nvPr/>
        </p:nvSpPr>
        <p:spPr>
          <a:xfrm>
            <a:off x="7388185" y="3809351"/>
            <a:ext cx="725346"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Tree>
    <p:extLst>
      <p:ext uri="{BB962C8B-B14F-4D97-AF65-F5344CB8AC3E}">
        <p14:creationId xmlns:p14="http://schemas.microsoft.com/office/powerpoint/2010/main" val="4083065625"/>
      </p:ext>
    </p:extLst>
  </p:cSld>
  <p:clrMapOvr>
    <a:masterClrMapping/>
  </p:clrMapOvr>
  <p:transition>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710215" y="304800"/>
            <a:ext cx="5752729" cy="1834718"/>
          </a:xfrm>
        </p:spPr>
        <p:txBody>
          <a:bodyPr vert="horz" wrap="square" lIns="92075" tIns="46038" rIns="92075" bIns="46038" numCol="1" anchor="ctr" anchorCtr="0" compatLnSpc="1">
            <a:prstTxWarp prst="textNoShape">
              <a:avLst/>
            </a:prstTxWarp>
          </a:bodyPr>
          <a:lstStyle/>
          <a:p>
            <a:pPr eaLnBrk="1" hangingPunct="1">
              <a:defRPr/>
            </a:pPr>
            <a:r>
              <a:rPr lang="en-US" dirty="0">
                <a:latin typeface="Arial" pitchFamily="34" charset="0"/>
                <a:cs typeface="Arial" pitchFamily="34" charset="0"/>
              </a:rPr>
              <a:t>Accumulating Probability - </a:t>
            </a:r>
            <a:r>
              <a:rPr lang="en-US" b="1" dirty="0">
                <a:solidFill>
                  <a:srgbClr val="C00000"/>
                </a:solidFill>
                <a:latin typeface="Arial" pitchFamily="34" charset="0"/>
                <a:cs typeface="Arial" pitchFamily="34" charset="0"/>
              </a:rPr>
              <a:t>CDF</a:t>
            </a:r>
            <a:r>
              <a:rPr lang="en-US" dirty="0">
                <a:latin typeface="Arial" pitchFamily="34" charset="0"/>
                <a:cs typeface="Arial" pitchFamily="34" charset="0"/>
              </a:rPr>
              <a:t> </a:t>
            </a:r>
          </a:p>
        </p:txBody>
      </p:sp>
      <p:sp>
        <p:nvSpPr>
          <p:cNvPr id="30727" name="Text Box 7"/>
          <p:cNvSpPr txBox="1">
            <a:spLocks noChangeArrowheads="1"/>
          </p:cNvSpPr>
          <p:nvPr/>
        </p:nvSpPr>
        <p:spPr bwMode="auto">
          <a:xfrm>
            <a:off x="1035778" y="2413206"/>
            <a:ext cx="3944595" cy="4459426"/>
          </a:xfrm>
          <a:prstGeom prst="rect">
            <a:avLst/>
          </a:prstGeom>
          <a:noFill/>
          <a:ln w="9525">
            <a:noFill/>
            <a:miter lim="800000"/>
            <a:headEnd/>
            <a:tailEnd/>
          </a:ln>
          <a:effectLst/>
        </p:spPr>
        <p:txBody>
          <a:bodyPr wrap="square">
            <a:spAutoFit/>
          </a:bodyPr>
          <a:lstStyle/>
          <a:p>
            <a:pPr eaLnBrk="0" hangingPunct="0">
              <a:lnSpc>
                <a:spcPct val="110000"/>
              </a:lnSpc>
              <a:defRPr/>
            </a:pPr>
            <a:r>
              <a:rPr lang="en-US" sz="2600" b="1" dirty="0">
                <a:solidFill>
                  <a:srgbClr val="000000"/>
                </a:solidFill>
                <a:latin typeface="Arial" pitchFamily="34" charset="0"/>
                <a:cs typeface="Arial" pitchFamily="34" charset="0"/>
              </a:rPr>
              <a:t>Cumulative Distribution Function </a:t>
            </a:r>
            <a:r>
              <a:rPr lang="en-US" sz="2600" dirty="0">
                <a:solidFill>
                  <a:srgbClr val="000000"/>
                </a:solidFill>
                <a:latin typeface="Arial" pitchFamily="34" charset="0"/>
                <a:cs typeface="Arial" pitchFamily="34" charset="0"/>
              </a:rPr>
              <a:t>= </a:t>
            </a:r>
          </a:p>
          <a:p>
            <a:pPr eaLnBrk="0" hangingPunct="0">
              <a:lnSpc>
                <a:spcPct val="110000"/>
              </a:lnSpc>
              <a:defRPr/>
            </a:pPr>
            <a:r>
              <a:rPr lang="en-US" sz="2600" dirty="0">
                <a:solidFill>
                  <a:schemeClr val="tx1">
                    <a:lumMod val="10000"/>
                  </a:schemeClr>
                </a:solidFill>
                <a:latin typeface="Arial" pitchFamily="34" charset="0"/>
                <a:cs typeface="Arial" pitchFamily="34" charset="0"/>
              </a:rPr>
              <a:t>probability of being </a:t>
            </a:r>
            <a:r>
              <a:rPr lang="en-US" sz="2600" b="1" u="sng" dirty="0">
                <a:solidFill>
                  <a:srgbClr val="C00000"/>
                </a:solidFill>
                <a:latin typeface="Arial" pitchFamily="34" charset="0"/>
                <a:cs typeface="Arial" pitchFamily="34" charset="0"/>
              </a:rPr>
              <a:t>greater than</a:t>
            </a:r>
            <a:r>
              <a:rPr lang="en-US" sz="2600" b="1" dirty="0">
                <a:solidFill>
                  <a:schemeClr val="tx1">
                    <a:lumMod val="10000"/>
                  </a:schemeClr>
                </a:solidFill>
                <a:latin typeface="Arial" pitchFamily="34" charset="0"/>
                <a:cs typeface="Arial" pitchFamily="34" charset="0"/>
              </a:rPr>
              <a:t> </a:t>
            </a:r>
            <a:r>
              <a:rPr lang="en-US" sz="2600" dirty="0">
                <a:solidFill>
                  <a:schemeClr val="tx1">
                    <a:lumMod val="10000"/>
                  </a:schemeClr>
                </a:solidFill>
                <a:latin typeface="Arial" pitchFamily="34" charset="0"/>
                <a:cs typeface="Arial" pitchFamily="34" charset="0"/>
              </a:rPr>
              <a:t>or equal to a value</a:t>
            </a:r>
          </a:p>
          <a:p>
            <a:pPr eaLnBrk="0" hangingPunct="0">
              <a:lnSpc>
                <a:spcPct val="110000"/>
              </a:lnSpc>
              <a:defRPr/>
            </a:pPr>
            <a:endParaRPr lang="en-US" sz="2600" dirty="0">
              <a:solidFill>
                <a:srgbClr val="008000"/>
              </a:solidFill>
              <a:latin typeface="Arial" pitchFamily="34" charset="0"/>
              <a:cs typeface="Arial" pitchFamily="34" charset="0"/>
            </a:endParaRPr>
          </a:p>
          <a:p>
            <a:pPr eaLnBrk="0" hangingPunct="0">
              <a:lnSpc>
                <a:spcPct val="110000"/>
              </a:lnSpc>
              <a:defRPr/>
            </a:pPr>
            <a:endParaRPr lang="en-US" sz="2600" dirty="0">
              <a:solidFill>
                <a:srgbClr val="008000"/>
              </a:solidFill>
              <a:latin typeface="Arial" pitchFamily="34" charset="0"/>
              <a:cs typeface="Arial" pitchFamily="34" charset="0"/>
            </a:endParaRPr>
          </a:p>
          <a:p>
            <a:pPr eaLnBrk="0" hangingPunct="0">
              <a:lnSpc>
                <a:spcPct val="110000"/>
              </a:lnSpc>
              <a:defRPr/>
            </a:pPr>
            <a:r>
              <a:rPr lang="en-US" sz="2600" dirty="0">
                <a:solidFill>
                  <a:srgbClr val="008000"/>
                </a:solidFill>
                <a:latin typeface="Arial" pitchFamily="34" charset="0"/>
                <a:cs typeface="Arial" pitchFamily="34" charset="0"/>
              </a:rPr>
              <a:t>Can be called Complementary CDF</a:t>
            </a:r>
          </a:p>
          <a:p>
            <a:pPr eaLnBrk="0" hangingPunct="0">
              <a:lnSpc>
                <a:spcPct val="110000"/>
              </a:lnSpc>
              <a:defRPr/>
            </a:pPr>
            <a:endParaRPr lang="en-US" sz="2600" dirty="0">
              <a:solidFill>
                <a:schemeClr val="tx1">
                  <a:lumMod val="10000"/>
                </a:schemeClr>
              </a:solidFill>
              <a:latin typeface="Arial" pitchFamily="34" charset="0"/>
              <a:cs typeface="Arial" pitchFamily="34" charset="0"/>
            </a:endParaRPr>
          </a:p>
        </p:txBody>
      </p:sp>
      <p:sp>
        <p:nvSpPr>
          <p:cNvPr id="8" name="Text Box 15">
            <a:extLst>
              <a:ext uri="{FF2B5EF4-FFF2-40B4-BE49-F238E27FC236}">
                <a16:creationId xmlns:a16="http://schemas.microsoft.com/office/drawing/2014/main" id="{7D9B47B7-AEA6-4C32-8A84-66E78F1E113D}"/>
              </a:ext>
            </a:extLst>
          </p:cNvPr>
          <p:cNvSpPr txBox="1">
            <a:spLocks noChangeArrowheads="1"/>
          </p:cNvSpPr>
          <p:nvPr/>
        </p:nvSpPr>
        <p:spPr bwMode="auto">
          <a:xfrm>
            <a:off x="3707095" y="4501599"/>
            <a:ext cx="2582068" cy="954107"/>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C00000"/>
                </a:solidFill>
                <a:latin typeface="Ink Free" panose="03080402000500000000" pitchFamily="66" charset="0"/>
              </a:rPr>
              <a:t>exceedance probability</a:t>
            </a:r>
          </a:p>
        </p:txBody>
      </p:sp>
      <p:sp>
        <p:nvSpPr>
          <p:cNvPr id="3" name="Slide Number Placeholder 2">
            <a:extLst>
              <a:ext uri="{FF2B5EF4-FFF2-40B4-BE49-F238E27FC236}">
                <a16:creationId xmlns:a16="http://schemas.microsoft.com/office/drawing/2014/main" id="{F8599574-EA4A-66CF-C93F-FE307A2E330F}"/>
              </a:ext>
            </a:extLst>
          </p:cNvPr>
          <p:cNvSpPr>
            <a:spLocks noGrp="1"/>
          </p:cNvSpPr>
          <p:nvPr>
            <p:ph type="sldNum" sz="quarter" idx="12"/>
          </p:nvPr>
        </p:nvSpPr>
        <p:spPr/>
        <p:txBody>
          <a:bodyPr/>
          <a:lstStyle/>
          <a:p>
            <a:pPr>
              <a:defRPr/>
            </a:pPr>
            <a:fld id="{E3C03AC7-2155-4352-B091-1A806706F9CF}" type="slidenum">
              <a:rPr lang="en-US" smtClean="0"/>
              <a:pPr>
                <a:defRPr/>
              </a:pPr>
              <a:t>27</a:t>
            </a:fld>
            <a:endParaRPr lang="en-US"/>
          </a:p>
        </p:txBody>
      </p:sp>
      <p:pic>
        <p:nvPicPr>
          <p:cNvPr id="13" name="Picture 12">
            <a:extLst>
              <a:ext uri="{FF2B5EF4-FFF2-40B4-BE49-F238E27FC236}">
                <a16:creationId xmlns:a16="http://schemas.microsoft.com/office/drawing/2014/main" id="{93034A80-09AA-517A-BEB6-37F51E894E25}"/>
              </a:ext>
            </a:extLst>
          </p:cNvPr>
          <p:cNvPicPr>
            <a:picLocks noChangeAspect="1"/>
          </p:cNvPicPr>
          <p:nvPr/>
        </p:nvPicPr>
        <p:blipFill>
          <a:blip r:embed="rId3"/>
          <a:stretch>
            <a:fillRect/>
          </a:stretch>
        </p:blipFill>
        <p:spPr>
          <a:xfrm>
            <a:off x="6379877" y="260196"/>
            <a:ext cx="5078212" cy="6341425"/>
          </a:xfrm>
          <a:prstGeom prst="rect">
            <a:avLst/>
          </a:prstGeom>
        </p:spPr>
      </p:pic>
      <p:sp>
        <p:nvSpPr>
          <p:cNvPr id="14" name="TextBox 13">
            <a:extLst>
              <a:ext uri="{FF2B5EF4-FFF2-40B4-BE49-F238E27FC236}">
                <a16:creationId xmlns:a16="http://schemas.microsoft.com/office/drawing/2014/main" id="{E067812D-0E50-0149-508A-25954AEED543}"/>
              </a:ext>
            </a:extLst>
          </p:cNvPr>
          <p:cNvSpPr txBox="1"/>
          <p:nvPr/>
        </p:nvSpPr>
        <p:spPr>
          <a:xfrm>
            <a:off x="10397473" y="343185"/>
            <a:ext cx="792151"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PMF</a:t>
            </a:r>
          </a:p>
        </p:txBody>
      </p:sp>
      <p:sp>
        <p:nvSpPr>
          <p:cNvPr id="15" name="TextBox 14">
            <a:extLst>
              <a:ext uri="{FF2B5EF4-FFF2-40B4-BE49-F238E27FC236}">
                <a16:creationId xmlns:a16="http://schemas.microsoft.com/office/drawing/2014/main" id="{F32E05AB-66CE-6570-3D61-CE350AF9903A}"/>
              </a:ext>
            </a:extLst>
          </p:cNvPr>
          <p:cNvSpPr txBox="1"/>
          <p:nvPr/>
        </p:nvSpPr>
        <p:spPr>
          <a:xfrm>
            <a:off x="10430876" y="3803132"/>
            <a:ext cx="725346"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Tree>
    <p:extLst>
      <p:ext uri="{BB962C8B-B14F-4D97-AF65-F5344CB8AC3E}">
        <p14:creationId xmlns:p14="http://schemas.microsoft.com/office/powerpoint/2010/main" val="705787987"/>
      </p:ext>
    </p:extLst>
  </p:cSld>
  <p:clrMapOvr>
    <a:masterClrMapping/>
  </p:clrMapOvr>
  <p:transition>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u="sng" dirty="0"/>
              <a:t>Continuous</a:t>
            </a:r>
            <a:r>
              <a:rPr lang="en-US" dirty="0"/>
              <a:t> Random Variables</a:t>
            </a:r>
          </a:p>
        </p:txBody>
      </p:sp>
      <p:sp>
        <p:nvSpPr>
          <p:cNvPr id="32771" name="Rectangle 3"/>
          <p:cNvSpPr>
            <a:spLocks noGrp="1" noChangeArrowheads="1"/>
          </p:cNvSpPr>
          <p:nvPr>
            <p:ph type="body" idx="1"/>
          </p:nvPr>
        </p:nvSpPr>
        <p:spPr>
          <a:xfrm>
            <a:off x="1080655" y="1911350"/>
            <a:ext cx="9290483" cy="4260850"/>
          </a:xfrm>
        </p:spPr>
        <p:txBody>
          <a:bodyPr/>
          <a:lstStyle/>
          <a:p>
            <a:pPr eaLnBrk="1" hangingPunct="1">
              <a:spcBef>
                <a:spcPts val="800"/>
              </a:spcBef>
              <a:defRPr/>
            </a:pPr>
            <a:r>
              <a:rPr lang="en-US" sz="3000" dirty="0"/>
              <a:t>Outcome of a trial is a </a:t>
            </a:r>
            <a:r>
              <a:rPr lang="en-US" sz="3000" i="1" dirty="0"/>
              <a:t>real</a:t>
            </a:r>
            <a:r>
              <a:rPr lang="en-US" sz="3000" dirty="0"/>
              <a:t> number.</a:t>
            </a:r>
          </a:p>
          <a:p>
            <a:pPr eaLnBrk="1" hangingPunct="1">
              <a:spcBef>
                <a:spcPts val="800"/>
              </a:spcBef>
              <a:defRPr/>
            </a:pPr>
            <a:r>
              <a:rPr lang="en-US" sz="3000" dirty="0"/>
              <a:t>Probability distribution is a continuous function.</a:t>
            </a:r>
          </a:p>
          <a:p>
            <a:pPr eaLnBrk="1" hangingPunct="1">
              <a:spcBef>
                <a:spcPts val="800"/>
              </a:spcBef>
              <a:defRPr/>
            </a:pPr>
            <a:r>
              <a:rPr lang="en-US" sz="3000" dirty="0"/>
              <a:t>Probability of an exact number is </a:t>
            </a:r>
            <a:r>
              <a:rPr lang="en-US" sz="3000" b="1" dirty="0"/>
              <a:t>zero</a:t>
            </a:r>
            <a:r>
              <a:rPr lang="en-US" sz="3000" dirty="0"/>
              <a:t>!</a:t>
            </a:r>
          </a:p>
          <a:p>
            <a:pPr eaLnBrk="1" hangingPunct="1">
              <a:spcBef>
                <a:spcPts val="800"/>
              </a:spcBef>
              <a:defRPr/>
            </a:pPr>
            <a:r>
              <a:rPr lang="en-US" sz="3000" dirty="0"/>
              <a:t>Thus, we are interested in </a:t>
            </a:r>
            <a:r>
              <a:rPr lang="en-US" sz="3000" i="1" u="sng" dirty="0"/>
              <a:t>incremental</a:t>
            </a:r>
            <a:r>
              <a:rPr lang="en-US" sz="3000" dirty="0"/>
              <a:t> or </a:t>
            </a:r>
            <a:r>
              <a:rPr lang="en-US" sz="3000" i="1" u="sng" dirty="0"/>
              <a:t>cumulative</a:t>
            </a:r>
            <a:r>
              <a:rPr lang="en-US" sz="3000" dirty="0"/>
              <a:t> probabilities:</a:t>
            </a:r>
          </a:p>
        </p:txBody>
      </p:sp>
      <p:sp>
        <p:nvSpPr>
          <p:cNvPr id="32773" name="Text Box 5"/>
          <p:cNvSpPr txBox="1">
            <a:spLocks noChangeArrowheads="1"/>
          </p:cNvSpPr>
          <p:nvPr/>
        </p:nvSpPr>
        <p:spPr bwMode="auto">
          <a:xfrm>
            <a:off x="3133725" y="1281556"/>
            <a:ext cx="8230961" cy="492443"/>
          </a:xfrm>
          <a:prstGeom prst="rect">
            <a:avLst/>
          </a:prstGeom>
          <a:noFill/>
          <a:ln w="9525">
            <a:noFill/>
            <a:miter lim="800000"/>
            <a:headEnd/>
            <a:tailEnd/>
          </a:ln>
          <a:effectLst/>
        </p:spPr>
        <p:txBody>
          <a:bodyPr wrap="square">
            <a:spAutoFit/>
          </a:bodyPr>
          <a:lstStyle/>
          <a:p>
            <a:pPr>
              <a:spcBef>
                <a:spcPct val="50000"/>
              </a:spcBef>
              <a:defRPr/>
            </a:pPr>
            <a:r>
              <a:rPr lang="en-US" sz="2600" b="1" dirty="0">
                <a:solidFill>
                  <a:srgbClr val="008000"/>
                </a:solidFill>
                <a:latin typeface="Ink Free" panose="03080402000500000000" pitchFamily="66" charset="0"/>
              </a:rPr>
              <a:t>…the 6-sided dice were DISCRETE random variables</a:t>
            </a:r>
          </a:p>
        </p:txBody>
      </p:sp>
      <p:grpSp>
        <p:nvGrpSpPr>
          <p:cNvPr id="12" name="Group 11"/>
          <p:cNvGrpSpPr/>
          <p:nvPr/>
        </p:nvGrpSpPr>
        <p:grpSpPr>
          <a:xfrm>
            <a:off x="3889706" y="4270375"/>
            <a:ext cx="5163194" cy="1499805"/>
            <a:chOff x="3128963" y="4270375"/>
            <a:chExt cx="5163194" cy="1499805"/>
          </a:xfrm>
        </p:grpSpPr>
        <p:sp>
          <p:nvSpPr>
            <p:cNvPr id="32772" name="Text Box 4"/>
            <p:cNvSpPr txBox="1">
              <a:spLocks noChangeArrowheads="1"/>
            </p:cNvSpPr>
            <p:nvPr/>
          </p:nvSpPr>
          <p:spPr bwMode="auto">
            <a:xfrm>
              <a:off x="3136900" y="4270375"/>
              <a:ext cx="5155257" cy="969496"/>
            </a:xfrm>
            <a:prstGeom prst="rect">
              <a:avLst/>
            </a:prstGeom>
            <a:noFill/>
            <a:ln w="9525">
              <a:noFill/>
              <a:miter lim="800000"/>
              <a:headEnd/>
              <a:tailEnd/>
            </a:ln>
            <a:effectLst/>
          </p:spPr>
          <p:txBody>
            <a:bodyPr wrap="none">
              <a:spAutoFit/>
            </a:bodyPr>
            <a:lstStyle/>
            <a:p>
              <a:pPr eaLnBrk="0" hangingPunct="0">
                <a:spcBef>
                  <a:spcPts val="600"/>
                </a:spcBef>
                <a:defRPr/>
              </a:pPr>
              <a:r>
                <a:rPr lang="en-US" sz="2600" dirty="0">
                  <a:solidFill>
                    <a:schemeClr val="tx1">
                      <a:lumMod val="10000"/>
                    </a:schemeClr>
                  </a:solidFill>
                  <a:latin typeface="Calibri" panose="020F0502020204030204" pitchFamily="34" charset="0"/>
                  <a:cs typeface="Arial" pitchFamily="34" charset="0"/>
                </a:rPr>
                <a:t>P[ 2.5 &lt; X &lt; 3.5 ] = 0.4   (Incremental)</a:t>
              </a:r>
            </a:p>
            <a:p>
              <a:pPr eaLnBrk="0" hangingPunct="0">
                <a:spcBef>
                  <a:spcPts val="600"/>
                </a:spcBef>
                <a:defRPr/>
              </a:pPr>
              <a:r>
                <a:rPr lang="en-US" sz="2600" dirty="0">
                  <a:solidFill>
                    <a:schemeClr val="tx1">
                      <a:lumMod val="10000"/>
                    </a:schemeClr>
                  </a:solidFill>
                  <a:latin typeface="Calibri" panose="020F0502020204030204" pitchFamily="34" charset="0"/>
                  <a:cs typeface="Arial" pitchFamily="34" charset="0"/>
                </a:rPr>
                <a:t>P[ X </a:t>
              </a:r>
              <a:r>
                <a:rPr lang="en-US" sz="2600" dirty="0">
                  <a:solidFill>
                    <a:schemeClr val="tx1">
                      <a:lumMod val="10000"/>
                    </a:schemeClr>
                  </a:solidFill>
                  <a:latin typeface="Calibri" panose="020F0502020204030204" pitchFamily="34" charset="0"/>
                  <a:cs typeface="Arial" pitchFamily="34" charset="0"/>
                  <a:sym typeface="Symbol" pitchFamily="18" charset="2"/>
                </a:rPr>
                <a:t>&lt;</a:t>
              </a:r>
              <a:r>
                <a:rPr lang="en-US" sz="2600" dirty="0">
                  <a:solidFill>
                    <a:schemeClr val="tx1">
                      <a:lumMod val="10000"/>
                    </a:schemeClr>
                  </a:solidFill>
                  <a:latin typeface="Calibri" panose="020F0502020204030204" pitchFamily="34" charset="0"/>
                  <a:cs typeface="Arial" pitchFamily="34" charset="0"/>
                </a:rPr>
                <a:t> 3 ] = 0.7   (Cumulative)</a:t>
              </a:r>
            </a:p>
          </p:txBody>
        </p:sp>
        <p:sp>
          <p:nvSpPr>
            <p:cNvPr id="32774" name="Text Box 6"/>
            <p:cNvSpPr txBox="1">
              <a:spLocks noChangeArrowheads="1"/>
            </p:cNvSpPr>
            <p:nvPr/>
          </p:nvSpPr>
          <p:spPr bwMode="auto">
            <a:xfrm>
              <a:off x="3128963" y="5246960"/>
              <a:ext cx="2235200"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C00000"/>
                  </a:solidFill>
                  <a:latin typeface="Ink Free" panose="03080402000500000000" pitchFamily="66" charset="0"/>
                </a:rPr>
                <a:t>P[x=</a:t>
              </a:r>
              <a:r>
                <a:rPr lang="en-US" b="1" dirty="0">
                  <a:solidFill>
                    <a:srgbClr val="C00000"/>
                  </a:solidFill>
                  <a:latin typeface="Ink Free" panose="03080402000500000000" pitchFamily="66" charset="0"/>
                </a:rPr>
                <a:t>3</a:t>
              </a:r>
              <a:r>
                <a:rPr lang="en-US" sz="2800" b="1" dirty="0">
                  <a:solidFill>
                    <a:srgbClr val="C00000"/>
                  </a:solidFill>
                  <a:latin typeface="Ink Free" panose="03080402000500000000" pitchFamily="66" charset="0"/>
                </a:rPr>
                <a:t>] = 0</a:t>
              </a:r>
            </a:p>
          </p:txBody>
        </p:sp>
      </p:grpSp>
      <p:grpSp>
        <p:nvGrpSpPr>
          <p:cNvPr id="13" name="Group 12"/>
          <p:cNvGrpSpPr/>
          <p:nvPr/>
        </p:nvGrpSpPr>
        <p:grpSpPr>
          <a:xfrm>
            <a:off x="1675143" y="5830888"/>
            <a:ext cx="7881938" cy="933691"/>
            <a:chOff x="914400" y="5830888"/>
            <a:chExt cx="7881938" cy="933691"/>
          </a:xfrm>
        </p:grpSpPr>
        <p:sp>
          <p:nvSpPr>
            <p:cNvPr id="8" name="Text Box 4"/>
            <p:cNvSpPr txBox="1">
              <a:spLocks noChangeArrowheads="1"/>
            </p:cNvSpPr>
            <p:nvPr/>
          </p:nvSpPr>
          <p:spPr bwMode="auto">
            <a:xfrm>
              <a:off x="914400" y="5830888"/>
              <a:ext cx="7881938" cy="493712"/>
            </a:xfrm>
            <a:prstGeom prst="rect">
              <a:avLst/>
            </a:prstGeom>
            <a:noFill/>
            <a:ln w="9525">
              <a:noFill/>
              <a:miter lim="800000"/>
              <a:headEnd/>
              <a:tailEnd/>
            </a:ln>
            <a:effectLst/>
          </p:spPr>
          <p:txBody>
            <a:bodyPr>
              <a:spAutoFit/>
            </a:bodyPr>
            <a:lstStyle/>
            <a:p>
              <a:pPr eaLnBrk="0" hangingPunct="0">
                <a:spcBef>
                  <a:spcPts val="600"/>
                </a:spcBef>
                <a:defRPr/>
              </a:pPr>
              <a:r>
                <a:rPr lang="en-US" sz="2600" dirty="0">
                  <a:solidFill>
                    <a:schemeClr val="bg1">
                      <a:lumMod val="50000"/>
                      <a:lumOff val="50000"/>
                    </a:schemeClr>
                  </a:solidFill>
                  <a:latin typeface="Calibri" panose="020F0502020204030204" pitchFamily="34" charset="0"/>
                  <a:cs typeface="Arial" pitchFamily="34" charset="0"/>
                </a:rPr>
                <a:t>Relationship:  P[ 2.5 &lt; X &lt; 3.5 ] = P[ X &lt; 3.5] – P[ X &lt; 2.5 ]</a:t>
              </a:r>
            </a:p>
          </p:txBody>
        </p:sp>
        <p:sp>
          <p:nvSpPr>
            <p:cNvPr id="10" name="Text Box 4"/>
            <p:cNvSpPr txBox="1">
              <a:spLocks noChangeArrowheads="1"/>
            </p:cNvSpPr>
            <p:nvPr/>
          </p:nvSpPr>
          <p:spPr bwMode="auto">
            <a:xfrm>
              <a:off x="3078590" y="6254673"/>
              <a:ext cx="1795684" cy="492443"/>
            </a:xfrm>
            <a:prstGeom prst="rect">
              <a:avLst/>
            </a:prstGeom>
            <a:noFill/>
            <a:ln w="9525">
              <a:noFill/>
              <a:miter lim="800000"/>
              <a:headEnd/>
              <a:tailEnd/>
            </a:ln>
            <a:effectLst/>
          </p:spPr>
          <p:txBody>
            <a:bodyPr wrap="none">
              <a:spAutoFit/>
            </a:bodyPr>
            <a:lstStyle/>
            <a:p>
              <a:pPr eaLnBrk="0" hangingPunct="0">
                <a:spcBef>
                  <a:spcPts val="600"/>
                </a:spcBef>
                <a:defRPr/>
              </a:pPr>
              <a:r>
                <a:rPr lang="en-US" sz="2600" b="1" dirty="0">
                  <a:solidFill>
                    <a:schemeClr val="bg1">
                      <a:lumMod val="50000"/>
                      <a:lumOff val="50000"/>
                    </a:schemeClr>
                  </a:solidFill>
                  <a:latin typeface="Ink Free" panose="03080402000500000000" pitchFamily="66" charset="0"/>
                  <a:cs typeface="Arial" pitchFamily="34" charset="0"/>
                </a:rPr>
                <a:t>incremental</a:t>
              </a:r>
            </a:p>
          </p:txBody>
        </p:sp>
        <p:sp>
          <p:nvSpPr>
            <p:cNvPr id="11" name="Text Box 4"/>
            <p:cNvSpPr txBox="1">
              <a:spLocks noChangeArrowheads="1"/>
            </p:cNvSpPr>
            <p:nvPr/>
          </p:nvSpPr>
          <p:spPr bwMode="auto">
            <a:xfrm>
              <a:off x="5896402" y="6272136"/>
              <a:ext cx="1705916" cy="492443"/>
            </a:xfrm>
            <a:prstGeom prst="rect">
              <a:avLst/>
            </a:prstGeom>
            <a:noFill/>
            <a:ln w="9525">
              <a:noFill/>
              <a:miter lim="800000"/>
              <a:headEnd/>
              <a:tailEnd/>
            </a:ln>
            <a:effectLst/>
          </p:spPr>
          <p:txBody>
            <a:bodyPr wrap="none">
              <a:spAutoFit/>
            </a:bodyPr>
            <a:lstStyle/>
            <a:p>
              <a:pPr eaLnBrk="0" hangingPunct="0">
                <a:spcBef>
                  <a:spcPts val="600"/>
                </a:spcBef>
                <a:defRPr/>
              </a:pPr>
              <a:r>
                <a:rPr lang="en-US" sz="2600" b="1" dirty="0">
                  <a:solidFill>
                    <a:schemeClr val="bg1">
                      <a:lumMod val="50000"/>
                      <a:lumOff val="50000"/>
                    </a:schemeClr>
                  </a:solidFill>
                  <a:latin typeface="Ink Free" panose="03080402000500000000" pitchFamily="66" charset="0"/>
                  <a:cs typeface="Arial" pitchFamily="34" charset="0"/>
                </a:rPr>
                <a:t>cumulative</a:t>
              </a:r>
            </a:p>
          </p:txBody>
        </p:sp>
      </p:grpSp>
      <p:sp>
        <p:nvSpPr>
          <p:cNvPr id="2" name="Slide Number Placeholder 1">
            <a:extLst>
              <a:ext uri="{FF2B5EF4-FFF2-40B4-BE49-F238E27FC236}">
                <a16:creationId xmlns:a16="http://schemas.microsoft.com/office/drawing/2014/main" id="{54606412-F409-431E-E6F4-E0286156BBEF}"/>
              </a:ext>
            </a:extLst>
          </p:cNvPr>
          <p:cNvSpPr>
            <a:spLocks noGrp="1"/>
          </p:cNvSpPr>
          <p:nvPr>
            <p:ph type="sldNum" sz="quarter" idx="12"/>
          </p:nvPr>
        </p:nvSpPr>
        <p:spPr/>
        <p:txBody>
          <a:bodyPr/>
          <a:lstStyle/>
          <a:p>
            <a:pPr>
              <a:defRPr/>
            </a:pPr>
            <a:fld id="{9CD81297-4513-4774-B1A4-8EBF832F2CC4}" type="slidenum">
              <a:rPr lang="en-US" smtClean="0"/>
              <a:pPr>
                <a:defRPr/>
              </a:pPr>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057994" y="1623008"/>
            <a:ext cx="5439224" cy="4114800"/>
          </a:xfrm>
        </p:spPr>
        <p:txBody>
          <a:bodyPr/>
          <a:lstStyle/>
          <a:p>
            <a:pPr eaLnBrk="1" hangingPunct="1">
              <a:spcBef>
                <a:spcPct val="40000"/>
              </a:spcBef>
              <a:buFontTx/>
              <a:buNone/>
              <a:defRPr/>
            </a:pPr>
            <a:r>
              <a:rPr lang="en-US" sz="2600" dirty="0">
                <a:cs typeface="Times New Roman" pitchFamily="18" charset="0"/>
              </a:rPr>
              <a:t>	</a:t>
            </a:r>
            <a:r>
              <a:rPr lang="en-US" sz="2600" b="1" dirty="0">
                <a:solidFill>
                  <a:srgbClr val="008000"/>
                </a:solidFill>
                <a:cs typeface="Times New Roman" pitchFamily="18" charset="0"/>
              </a:rPr>
              <a:t>Probability Density Function   (PDF)</a:t>
            </a:r>
            <a:r>
              <a:rPr lang="en-US" sz="2600" dirty="0">
                <a:solidFill>
                  <a:srgbClr val="008000"/>
                </a:solidFill>
                <a:cs typeface="Times New Roman" pitchFamily="18" charset="0"/>
              </a:rPr>
              <a:t>, </a:t>
            </a:r>
            <a:r>
              <a:rPr lang="en-US" sz="2600" b="1" dirty="0">
                <a:solidFill>
                  <a:schemeClr val="bg2">
                    <a:lumMod val="60000"/>
                    <a:lumOff val="40000"/>
                  </a:schemeClr>
                </a:solidFill>
                <a:cs typeface="Times New Roman" pitchFamily="18" charset="0"/>
              </a:rPr>
              <a:t>f(x)</a:t>
            </a:r>
            <a:r>
              <a:rPr lang="en-US" sz="2600" dirty="0">
                <a:cs typeface="Times New Roman" pitchFamily="18" charset="0"/>
              </a:rPr>
              <a:t>, defines the probability of occurrence for a continuous random variable.  </a:t>
            </a:r>
          </a:p>
          <a:p>
            <a:pPr eaLnBrk="1" hangingPunct="1">
              <a:spcBef>
                <a:spcPts val="0"/>
              </a:spcBef>
              <a:buNone/>
              <a:defRPr/>
            </a:pPr>
            <a:r>
              <a:rPr lang="en-US" sz="2800" dirty="0">
                <a:cs typeface="Times New Roman" pitchFamily="18" charset="0"/>
              </a:rPr>
              <a:t>	</a:t>
            </a:r>
            <a:r>
              <a:rPr lang="en-US" sz="2800" b="1" dirty="0">
                <a:solidFill>
                  <a:srgbClr val="C00000"/>
                </a:solidFill>
                <a:latin typeface="Ink Free" panose="03080402000500000000" pitchFamily="66" charset="0"/>
                <a:cs typeface="Times New Roman" pitchFamily="18" charset="0"/>
              </a:rPr>
              <a:t>area under curve = probability</a:t>
            </a:r>
            <a:endParaRPr lang="en-US" b="1" dirty="0">
              <a:solidFill>
                <a:srgbClr val="C00000"/>
              </a:solidFill>
              <a:latin typeface="Ink Free" panose="03080402000500000000" pitchFamily="66" charset="0"/>
              <a:cs typeface="Times New Roman" pitchFamily="18" charset="0"/>
            </a:endParaRPr>
          </a:p>
          <a:p>
            <a:pPr eaLnBrk="1" hangingPunct="1">
              <a:spcBef>
                <a:spcPts val="0"/>
              </a:spcBef>
              <a:buNone/>
              <a:defRPr/>
            </a:pPr>
            <a:endParaRPr lang="en-US" sz="2600" dirty="0">
              <a:cs typeface="Times New Roman" pitchFamily="18" charset="0"/>
            </a:endParaRPr>
          </a:p>
          <a:p>
            <a:pPr eaLnBrk="1" hangingPunct="1">
              <a:spcBef>
                <a:spcPts val="0"/>
              </a:spcBef>
              <a:buNone/>
              <a:defRPr/>
            </a:pPr>
            <a:r>
              <a:rPr lang="en-US" sz="2600" dirty="0">
                <a:cs typeface="Times New Roman" pitchFamily="18" charset="0"/>
              </a:rPr>
              <a:t>	</a:t>
            </a:r>
            <a:r>
              <a:rPr lang="en-US" sz="2600" b="1" dirty="0">
                <a:solidFill>
                  <a:srgbClr val="008000"/>
                </a:solidFill>
                <a:cs typeface="Times New Roman" pitchFamily="18" charset="0"/>
              </a:rPr>
              <a:t>Cumulative Distribution Function</a:t>
            </a:r>
          </a:p>
          <a:p>
            <a:pPr eaLnBrk="1" hangingPunct="1">
              <a:lnSpc>
                <a:spcPts val="3200"/>
              </a:lnSpc>
              <a:spcBef>
                <a:spcPts val="0"/>
              </a:spcBef>
              <a:buNone/>
              <a:defRPr/>
            </a:pPr>
            <a:r>
              <a:rPr lang="en-US" sz="2600" b="1" dirty="0">
                <a:solidFill>
                  <a:srgbClr val="008000"/>
                </a:solidFill>
                <a:cs typeface="Times New Roman" pitchFamily="18" charset="0"/>
              </a:rPr>
              <a:t>	(CDF)</a:t>
            </a:r>
            <a:r>
              <a:rPr lang="en-US" sz="2800" dirty="0">
                <a:solidFill>
                  <a:srgbClr val="008000"/>
                </a:solidFill>
                <a:cs typeface="Times New Roman" pitchFamily="18" charset="0"/>
              </a:rPr>
              <a:t> </a:t>
            </a:r>
            <a:r>
              <a:rPr lang="en-US" sz="2800" dirty="0">
                <a:cs typeface="Times New Roman" pitchFamily="18" charset="0"/>
              </a:rPr>
              <a:t>= </a:t>
            </a:r>
            <a:r>
              <a:rPr lang="en-US" sz="5400" baseline="-10000" dirty="0">
                <a:cs typeface="Times New Roman" pitchFamily="18" charset="0"/>
                <a:sym typeface="Symbol"/>
              </a:rPr>
              <a:t></a:t>
            </a:r>
            <a:r>
              <a:rPr lang="en-US" sz="2800" baseline="-10000" dirty="0">
                <a:cs typeface="Times New Roman" pitchFamily="18" charset="0"/>
                <a:sym typeface="Symbol"/>
              </a:rPr>
              <a:t> </a:t>
            </a:r>
            <a:r>
              <a:rPr lang="en-US" sz="2600" dirty="0">
                <a:cs typeface="Times New Roman" pitchFamily="18" charset="0"/>
              </a:rPr>
              <a:t>PDF,  </a:t>
            </a:r>
            <a:r>
              <a:rPr lang="en-US" sz="2600" b="1" dirty="0">
                <a:solidFill>
                  <a:schemeClr val="bg2">
                    <a:lumMod val="60000"/>
                    <a:lumOff val="40000"/>
                  </a:schemeClr>
                </a:solidFill>
                <a:cs typeface="Times New Roman" pitchFamily="18" charset="0"/>
              </a:rPr>
              <a:t>F(x) = P(X ≤ x)</a:t>
            </a:r>
            <a:r>
              <a:rPr lang="en-US" sz="2600" dirty="0">
                <a:cs typeface="Times New Roman" pitchFamily="18" charset="0"/>
              </a:rPr>
              <a:t>, is the probability the random variable is less than some value</a:t>
            </a:r>
            <a:endParaRPr lang="en-US" sz="2600" baseline="10000" dirty="0">
              <a:cs typeface="Times New Roman" pitchFamily="18" charset="0"/>
            </a:endParaRPr>
          </a:p>
          <a:p>
            <a:pPr eaLnBrk="1" hangingPunct="1">
              <a:spcBef>
                <a:spcPts val="300"/>
              </a:spcBef>
              <a:buFontTx/>
              <a:buNone/>
              <a:defRPr/>
            </a:pPr>
            <a:r>
              <a:rPr lang="en-US" sz="2400" b="1" dirty="0">
                <a:solidFill>
                  <a:schemeClr val="accent1">
                    <a:lumMod val="60000"/>
                    <a:lumOff val="40000"/>
                  </a:schemeClr>
                </a:solidFill>
                <a:latin typeface="Ink Free" panose="03080402000500000000" pitchFamily="66" charset="0"/>
                <a:cs typeface="Times New Roman" pitchFamily="18" charset="0"/>
              </a:rPr>
              <a:t>	</a:t>
            </a:r>
            <a:r>
              <a:rPr lang="en-US" sz="2800" b="1" dirty="0">
                <a:solidFill>
                  <a:srgbClr val="C00000"/>
                </a:solidFill>
                <a:latin typeface="Ink Free" panose="03080402000500000000" pitchFamily="66" charset="0"/>
                <a:cs typeface="Times New Roman" pitchFamily="18" charset="0"/>
              </a:rPr>
              <a:t>curve = probability</a:t>
            </a:r>
            <a:endParaRPr lang="en-US" sz="2800" dirty="0">
              <a:solidFill>
                <a:srgbClr val="C00000"/>
              </a:solidFill>
              <a:cs typeface="Times New Roman" pitchFamily="18" charset="0"/>
            </a:endParaRPr>
          </a:p>
          <a:p>
            <a:pPr eaLnBrk="1" hangingPunct="1">
              <a:spcBef>
                <a:spcPct val="40000"/>
              </a:spcBef>
              <a:buFontTx/>
              <a:buNone/>
              <a:defRPr/>
            </a:pPr>
            <a:endParaRPr lang="en-US" sz="2600" dirty="0">
              <a:solidFill>
                <a:srgbClr val="FF0000"/>
              </a:solidFill>
              <a:cs typeface="Times New Roman" pitchFamily="18" charset="0"/>
            </a:endParaRPr>
          </a:p>
          <a:p>
            <a:pPr eaLnBrk="1" hangingPunct="1">
              <a:spcBef>
                <a:spcPct val="40000"/>
              </a:spcBef>
              <a:buFontTx/>
              <a:buNone/>
              <a:defRPr/>
            </a:pPr>
            <a:r>
              <a:rPr lang="en-US" sz="2600" dirty="0">
                <a:cs typeface="Times New Roman" pitchFamily="18" charset="0"/>
              </a:rPr>
              <a:t>	</a:t>
            </a:r>
            <a:endParaRPr lang="en-US" sz="2400" dirty="0">
              <a:cs typeface="Times New Roman" pitchFamily="18" charset="0"/>
            </a:endParaRPr>
          </a:p>
        </p:txBody>
      </p:sp>
      <p:pic>
        <p:nvPicPr>
          <p:cNvPr id="43013" name="Picture 20"/>
          <p:cNvPicPr>
            <a:picLocks noChangeAspect="1" noChangeArrowheads="1"/>
          </p:cNvPicPr>
          <p:nvPr/>
        </p:nvPicPr>
        <p:blipFill>
          <a:blip r:embed="rId3" cstate="print"/>
          <a:srcRect/>
          <a:stretch>
            <a:fillRect/>
          </a:stretch>
        </p:blipFill>
        <p:spPr bwMode="auto">
          <a:xfrm>
            <a:off x="6797675" y="1609725"/>
            <a:ext cx="3600450" cy="2527300"/>
          </a:xfrm>
          <a:prstGeom prst="rect">
            <a:avLst/>
          </a:prstGeom>
          <a:noFill/>
          <a:ln w="9525">
            <a:noFill/>
            <a:miter lim="800000"/>
            <a:headEnd/>
            <a:tailEnd/>
          </a:ln>
        </p:spPr>
      </p:pic>
      <p:pic>
        <p:nvPicPr>
          <p:cNvPr id="43014" name="Picture 21"/>
          <p:cNvPicPr>
            <a:picLocks noChangeAspect="1" noChangeArrowheads="1"/>
          </p:cNvPicPr>
          <p:nvPr/>
        </p:nvPicPr>
        <p:blipFill>
          <a:blip r:embed="rId4" cstate="print"/>
          <a:srcRect/>
          <a:stretch>
            <a:fillRect/>
          </a:stretch>
        </p:blipFill>
        <p:spPr bwMode="auto">
          <a:xfrm>
            <a:off x="6794501" y="4287839"/>
            <a:ext cx="3622675" cy="2479675"/>
          </a:xfrm>
          <a:prstGeom prst="rect">
            <a:avLst/>
          </a:prstGeom>
          <a:noFill/>
          <a:ln w="9525">
            <a:noFill/>
            <a:miter lim="800000"/>
            <a:headEnd/>
            <a:tailEnd/>
          </a:ln>
        </p:spPr>
      </p:pic>
      <p:sp>
        <p:nvSpPr>
          <p:cNvPr id="43015" name="TextBox 12"/>
          <p:cNvSpPr txBox="1">
            <a:spLocks noChangeArrowheads="1"/>
          </p:cNvSpPr>
          <p:nvPr/>
        </p:nvSpPr>
        <p:spPr bwMode="auto">
          <a:xfrm>
            <a:off x="8524876" y="2266950"/>
            <a:ext cx="714375" cy="707886"/>
          </a:xfrm>
          <a:prstGeom prst="rect">
            <a:avLst/>
          </a:prstGeom>
          <a:noFill/>
          <a:ln w="9525">
            <a:noFill/>
            <a:miter lim="800000"/>
            <a:headEnd/>
            <a:tailEnd/>
          </a:ln>
        </p:spPr>
        <p:txBody>
          <a:bodyPr wrap="square">
            <a:spAutoFit/>
          </a:bodyPr>
          <a:lstStyle/>
          <a:p>
            <a:r>
              <a:rPr lang="en-US" sz="2000" b="1" dirty="0">
                <a:solidFill>
                  <a:schemeClr val="bg1"/>
                </a:solidFill>
                <a:latin typeface="Calibri" panose="020F0502020204030204" pitchFamily="34" charset="0"/>
              </a:rPr>
              <a:t>Area = 1</a:t>
            </a:r>
          </a:p>
        </p:txBody>
      </p:sp>
      <p:grpSp>
        <p:nvGrpSpPr>
          <p:cNvPr id="2" name="Group 44"/>
          <p:cNvGrpSpPr>
            <a:grpSpLocks/>
          </p:cNvGrpSpPr>
          <p:nvPr/>
        </p:nvGrpSpPr>
        <p:grpSpPr bwMode="auto">
          <a:xfrm>
            <a:off x="6956425" y="2857501"/>
            <a:ext cx="2159000" cy="3910975"/>
            <a:chOff x="5689600" y="2857500"/>
            <a:chExt cx="2159000" cy="3910975"/>
          </a:xfrm>
        </p:grpSpPr>
        <p:sp>
          <p:nvSpPr>
            <p:cNvPr id="43034" name="Freeform 21"/>
            <p:cNvSpPr>
              <a:spLocks/>
            </p:cNvSpPr>
            <p:nvPr/>
          </p:nvSpPr>
          <p:spPr bwMode="auto">
            <a:xfrm>
              <a:off x="6232337" y="3176097"/>
              <a:ext cx="749300" cy="630237"/>
            </a:xfrm>
            <a:custGeom>
              <a:avLst/>
              <a:gdLst>
                <a:gd name="T0" fmla="*/ 0 w 748145"/>
                <a:gd name="T1" fmla="*/ 632778 h 629392"/>
                <a:gd name="T2" fmla="*/ 149360 w 748145"/>
                <a:gd name="T3" fmla="*/ 620839 h 629392"/>
                <a:gd name="T4" fmla="*/ 340542 w 748145"/>
                <a:gd name="T5" fmla="*/ 555172 h 629392"/>
                <a:gd name="T6" fmla="*/ 495876 w 748145"/>
                <a:gd name="T7" fmla="*/ 441751 h 629392"/>
                <a:gd name="T8" fmla="*/ 615365 w 748145"/>
                <a:gd name="T9" fmla="*/ 280572 h 629392"/>
                <a:gd name="T10" fmla="*/ 752776 w 748145"/>
                <a:gd name="T11" fmla="*/ 0 h 629392"/>
                <a:gd name="T12" fmla="*/ 752776 w 748145"/>
                <a:gd name="T13" fmla="*/ 632778 h 629392"/>
                <a:gd name="T14" fmla="*/ 0 w 748145"/>
                <a:gd name="T15" fmla="*/ 632778 h 629392"/>
                <a:gd name="T16" fmla="*/ 0 60000 65536"/>
                <a:gd name="T17" fmla="*/ 0 60000 65536"/>
                <a:gd name="T18" fmla="*/ 0 60000 65536"/>
                <a:gd name="T19" fmla="*/ 0 60000 65536"/>
                <a:gd name="T20" fmla="*/ 0 60000 65536"/>
                <a:gd name="T21" fmla="*/ 0 60000 65536"/>
                <a:gd name="T22" fmla="*/ 0 60000 65536"/>
                <a:gd name="T23" fmla="*/ 0 60000 65536"/>
                <a:gd name="T24" fmla="*/ 0 w 748145"/>
                <a:gd name="T25" fmla="*/ 0 h 629392"/>
                <a:gd name="T26" fmla="*/ 748145 w 748145"/>
                <a:gd name="T2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24893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145" h="629392">
                  <a:moveTo>
                    <a:pt x="0" y="629392"/>
                  </a:moveTo>
                  <a:lnTo>
                    <a:pt x="148441" y="617517"/>
                  </a:lnTo>
                  <a:lnTo>
                    <a:pt x="338447" y="552202"/>
                  </a:lnTo>
                  <a:lnTo>
                    <a:pt x="492826" y="424893"/>
                  </a:lnTo>
                  <a:lnTo>
                    <a:pt x="615202" y="242833"/>
                  </a:lnTo>
                  <a:lnTo>
                    <a:pt x="748145" y="0"/>
                  </a:lnTo>
                  <a:lnTo>
                    <a:pt x="748145" y="629392"/>
                  </a:lnTo>
                  <a:lnTo>
                    <a:pt x="0" y="629392"/>
                  </a:lnTo>
                  <a:close/>
                </a:path>
              </a:pathLst>
            </a:custGeom>
            <a:solidFill>
              <a:srgbClr val="C00000"/>
            </a:solidFill>
            <a:ln w="9525" cap="flat" cmpd="sng" algn="ctr">
              <a:noFill/>
              <a:prstDash val="solid"/>
              <a:round/>
              <a:headEnd type="none" w="med" len="med"/>
              <a:tailEnd type="none" w="med" len="med"/>
            </a:ln>
          </p:spPr>
          <p:txBody>
            <a:bodyPr/>
            <a:lstStyle/>
            <a:p>
              <a:endParaRPr lang="en-US" dirty="0">
                <a:latin typeface="Calibri" panose="020F0502020204030204" pitchFamily="34" charset="0"/>
              </a:endParaRPr>
            </a:p>
          </p:txBody>
        </p:sp>
        <p:sp>
          <p:nvSpPr>
            <p:cNvPr id="23" name="TextBox 22"/>
            <p:cNvSpPr txBox="1"/>
            <p:nvPr/>
          </p:nvSpPr>
          <p:spPr>
            <a:xfrm>
              <a:off x="7245350" y="3117850"/>
              <a:ext cx="603250" cy="369888"/>
            </a:xfrm>
            <a:prstGeom prst="rect">
              <a:avLst/>
            </a:prstGeom>
            <a:noFill/>
          </p:spPr>
          <p:txBody>
            <a:bodyPr>
              <a:spAutoFit/>
            </a:bodyPr>
            <a:lstStyle/>
            <a:p>
              <a:pPr>
                <a:defRPr/>
              </a:pPr>
              <a:r>
                <a:rPr lang="en-US" sz="1800" dirty="0">
                  <a:solidFill>
                    <a:srgbClr val="C00000"/>
                  </a:solidFill>
                  <a:latin typeface="+mj-lt"/>
                </a:rPr>
                <a:t>p</a:t>
              </a:r>
            </a:p>
          </p:txBody>
        </p:sp>
        <p:cxnSp>
          <p:nvCxnSpPr>
            <p:cNvPr id="43036" name="Straight Connector 27"/>
            <p:cNvCxnSpPr>
              <a:cxnSpLocks noChangeShapeType="1"/>
            </p:cNvCxnSpPr>
            <p:nvPr/>
          </p:nvCxnSpPr>
          <p:spPr bwMode="auto">
            <a:xfrm rot="10800000" flipV="1">
              <a:off x="6881813" y="3335338"/>
              <a:ext cx="404812" cy="342900"/>
            </a:xfrm>
            <a:prstGeom prst="line">
              <a:avLst/>
            </a:prstGeom>
            <a:noFill/>
            <a:ln w="9525" algn="ctr">
              <a:solidFill>
                <a:srgbClr val="000000"/>
              </a:solidFill>
              <a:round/>
              <a:headEnd/>
              <a:tailEnd/>
            </a:ln>
          </p:spPr>
        </p:cxnSp>
        <p:sp>
          <p:nvSpPr>
            <p:cNvPr id="30" name="TextBox 29"/>
            <p:cNvSpPr txBox="1"/>
            <p:nvPr/>
          </p:nvSpPr>
          <p:spPr>
            <a:xfrm>
              <a:off x="5689600" y="6045200"/>
              <a:ext cx="1352848" cy="723275"/>
            </a:xfrm>
            <a:prstGeom prst="rect">
              <a:avLst/>
            </a:prstGeom>
            <a:noFill/>
          </p:spPr>
          <p:txBody>
            <a:bodyPr wrap="square">
              <a:spAutoFit/>
            </a:bodyPr>
            <a:lstStyle/>
            <a:p>
              <a:pPr>
                <a:spcBef>
                  <a:spcPts val="600"/>
                </a:spcBef>
                <a:defRPr/>
              </a:pPr>
              <a:r>
                <a:rPr lang="en-US" sz="1800" dirty="0">
                  <a:solidFill>
                    <a:srgbClr val="C00000"/>
                  </a:solidFill>
                  <a:latin typeface="+mj-lt"/>
                </a:rPr>
                <a:t>    p</a:t>
              </a:r>
            </a:p>
            <a:p>
              <a:pPr>
                <a:spcBef>
                  <a:spcPts val="600"/>
                </a:spcBef>
                <a:defRPr/>
              </a:pPr>
              <a:r>
                <a:rPr lang="en-US" sz="1800" dirty="0">
                  <a:solidFill>
                    <a:srgbClr val="C00000"/>
                  </a:solidFill>
                  <a:latin typeface="Calibri" panose="020F0502020204030204" pitchFamily="34" charset="0"/>
                </a:rPr>
                <a:t>=F(x)</a:t>
              </a:r>
            </a:p>
          </p:txBody>
        </p:sp>
        <p:cxnSp>
          <p:nvCxnSpPr>
            <p:cNvPr id="43038" name="Straight Connector 31"/>
            <p:cNvCxnSpPr>
              <a:cxnSpLocks noChangeShapeType="1"/>
            </p:cNvCxnSpPr>
            <p:nvPr/>
          </p:nvCxnSpPr>
          <p:spPr bwMode="auto">
            <a:xfrm rot="5400000">
              <a:off x="5187950" y="4645025"/>
              <a:ext cx="3575050" cy="0"/>
            </a:xfrm>
            <a:prstGeom prst="line">
              <a:avLst/>
            </a:prstGeom>
            <a:noFill/>
            <a:ln w="9525" algn="ctr">
              <a:solidFill>
                <a:srgbClr val="000000"/>
              </a:solidFill>
              <a:round/>
              <a:headEnd/>
              <a:tailEnd/>
            </a:ln>
          </p:spPr>
        </p:cxnSp>
        <p:cxnSp>
          <p:nvCxnSpPr>
            <p:cNvPr id="43039" name="Straight Connector 34"/>
            <p:cNvCxnSpPr>
              <a:cxnSpLocks noChangeShapeType="1"/>
            </p:cNvCxnSpPr>
            <p:nvPr/>
          </p:nvCxnSpPr>
          <p:spPr bwMode="auto">
            <a:xfrm rot="10800000">
              <a:off x="6175375" y="6253108"/>
              <a:ext cx="809625" cy="0"/>
            </a:xfrm>
            <a:prstGeom prst="line">
              <a:avLst/>
            </a:prstGeom>
            <a:noFill/>
            <a:ln w="9525" algn="ctr">
              <a:solidFill>
                <a:srgbClr val="000000"/>
              </a:solidFill>
              <a:prstDash val="dash"/>
              <a:round/>
              <a:headEnd/>
              <a:tailEnd/>
            </a:ln>
          </p:spPr>
        </p:cxnSp>
        <p:sp>
          <p:nvSpPr>
            <p:cNvPr id="43040" name="TextBox 13"/>
            <p:cNvSpPr txBox="1">
              <a:spLocks noChangeArrowheads="1"/>
            </p:cNvSpPr>
            <p:nvPr/>
          </p:nvSpPr>
          <p:spPr bwMode="auto">
            <a:xfrm>
              <a:off x="6772275" y="3724275"/>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sp>
          <p:nvSpPr>
            <p:cNvPr id="43041" name="TextBox 14"/>
            <p:cNvSpPr txBox="1">
              <a:spLocks noChangeArrowheads="1"/>
            </p:cNvSpPr>
            <p:nvPr/>
          </p:nvSpPr>
          <p:spPr bwMode="auto">
            <a:xfrm>
              <a:off x="6858000" y="6381750"/>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grpSp>
      <p:grpSp>
        <p:nvGrpSpPr>
          <p:cNvPr id="3" name="Group 56"/>
          <p:cNvGrpSpPr>
            <a:grpSpLocks/>
          </p:cNvGrpSpPr>
          <p:nvPr/>
        </p:nvGrpSpPr>
        <p:grpSpPr bwMode="auto">
          <a:xfrm>
            <a:off x="7024689" y="1979614"/>
            <a:ext cx="3386137" cy="4713287"/>
            <a:chOff x="5757333" y="1970616"/>
            <a:chExt cx="3386667" cy="4712527"/>
          </a:xfrm>
        </p:grpSpPr>
        <p:cxnSp>
          <p:nvCxnSpPr>
            <p:cNvPr id="43018" name="Straight Connector 31"/>
            <p:cNvCxnSpPr>
              <a:cxnSpLocks noChangeShapeType="1"/>
            </p:cNvCxnSpPr>
            <p:nvPr/>
          </p:nvCxnSpPr>
          <p:spPr bwMode="auto">
            <a:xfrm>
              <a:off x="7999942" y="2302933"/>
              <a:ext cx="0" cy="4126593"/>
            </a:xfrm>
            <a:prstGeom prst="line">
              <a:avLst/>
            </a:prstGeom>
            <a:noFill/>
            <a:ln w="9525" algn="ctr">
              <a:solidFill>
                <a:srgbClr val="000000"/>
              </a:solidFill>
              <a:round/>
              <a:headEnd/>
              <a:tailEnd/>
            </a:ln>
          </p:spPr>
        </p:cxnSp>
        <p:cxnSp>
          <p:nvCxnSpPr>
            <p:cNvPr id="43019" name="Straight Connector 31"/>
            <p:cNvCxnSpPr>
              <a:cxnSpLocks noChangeShapeType="1"/>
            </p:cNvCxnSpPr>
            <p:nvPr/>
          </p:nvCxnSpPr>
          <p:spPr bwMode="auto">
            <a:xfrm>
              <a:off x="8203142" y="2870200"/>
              <a:ext cx="0" cy="3562350"/>
            </a:xfrm>
            <a:prstGeom prst="line">
              <a:avLst/>
            </a:prstGeom>
            <a:noFill/>
            <a:ln w="9525" algn="ctr">
              <a:solidFill>
                <a:srgbClr val="000000"/>
              </a:solidFill>
              <a:round/>
              <a:headEnd/>
              <a:tailEnd/>
            </a:ln>
          </p:spPr>
        </p:cxnSp>
        <p:sp>
          <p:nvSpPr>
            <p:cNvPr id="43020" name="Freeform 24"/>
            <p:cNvSpPr>
              <a:spLocks/>
            </p:cNvSpPr>
            <p:nvPr/>
          </p:nvSpPr>
          <p:spPr bwMode="auto">
            <a:xfrm>
              <a:off x="7995556" y="2509156"/>
              <a:ext cx="206829" cy="1289957"/>
            </a:xfrm>
            <a:custGeom>
              <a:avLst/>
              <a:gdLst>
                <a:gd name="T0" fmla="*/ 201386 w 206829"/>
                <a:gd name="T1" fmla="*/ 582386 h 1289957"/>
                <a:gd name="T2" fmla="*/ 201386 w 206829"/>
                <a:gd name="T3" fmla="*/ 582386 h 1289957"/>
                <a:gd name="T4" fmla="*/ 206829 w 206829"/>
                <a:gd name="T5" fmla="*/ 1289957 h 1289957"/>
                <a:gd name="T6" fmla="*/ 5443 w 206829"/>
                <a:gd name="T7" fmla="*/ 1289957 h 1289957"/>
                <a:gd name="T8" fmla="*/ 0 w 206829"/>
                <a:gd name="T9" fmla="*/ 0 h 1289957"/>
                <a:gd name="T10" fmla="*/ 201386 w 206829"/>
                <a:gd name="T11" fmla="*/ 582386 h 1289957"/>
                <a:gd name="T12" fmla="*/ 0 60000 65536"/>
                <a:gd name="T13" fmla="*/ 0 60000 65536"/>
                <a:gd name="T14" fmla="*/ 0 60000 65536"/>
                <a:gd name="T15" fmla="*/ 0 60000 65536"/>
                <a:gd name="T16" fmla="*/ 0 60000 65536"/>
                <a:gd name="T17" fmla="*/ 0 60000 65536"/>
                <a:gd name="T18" fmla="*/ 0 w 206829"/>
                <a:gd name="T19" fmla="*/ 0 h 1289957"/>
                <a:gd name="T20" fmla="*/ 206829 w 206829"/>
                <a:gd name="T21" fmla="*/ 1289957 h 1289957"/>
              </a:gdLst>
              <a:ahLst/>
              <a:cxnLst>
                <a:cxn ang="T12">
                  <a:pos x="T0" y="T1"/>
                </a:cxn>
                <a:cxn ang="T13">
                  <a:pos x="T2" y="T3"/>
                </a:cxn>
                <a:cxn ang="T14">
                  <a:pos x="T4" y="T5"/>
                </a:cxn>
                <a:cxn ang="T15">
                  <a:pos x="T6" y="T7"/>
                </a:cxn>
                <a:cxn ang="T16">
                  <a:pos x="T8" y="T9"/>
                </a:cxn>
                <a:cxn ang="T17">
                  <a:pos x="T10" y="T11"/>
                </a:cxn>
              </a:cxnLst>
              <a:rect l="T18" t="T19" r="T20" b="T21"/>
              <a:pathLst>
                <a:path w="206829" h="1289957">
                  <a:moveTo>
                    <a:pt x="201386" y="582386"/>
                  </a:moveTo>
                  <a:lnTo>
                    <a:pt x="201386" y="582386"/>
                  </a:lnTo>
                  <a:cubicBezTo>
                    <a:pt x="203200" y="816429"/>
                    <a:pt x="205015" y="1055914"/>
                    <a:pt x="206829" y="1289957"/>
                  </a:cubicBezTo>
                  <a:lnTo>
                    <a:pt x="5443" y="1289957"/>
                  </a:lnTo>
                  <a:cubicBezTo>
                    <a:pt x="3629" y="859971"/>
                    <a:pt x="1814" y="429986"/>
                    <a:pt x="0" y="0"/>
                  </a:cubicBezTo>
                  <a:lnTo>
                    <a:pt x="201386" y="582386"/>
                  </a:lnTo>
                  <a:close/>
                </a:path>
              </a:pathLst>
            </a:custGeom>
            <a:solidFill>
              <a:srgbClr val="7030A0"/>
            </a:solidFill>
            <a:ln w="6350" cap="flat" cmpd="sng" algn="ctr">
              <a:solidFill>
                <a:srgbClr val="7030A0"/>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cxnSp>
          <p:nvCxnSpPr>
            <p:cNvPr id="43021" name="Straight Arrow Connector 26"/>
            <p:cNvCxnSpPr>
              <a:cxnSpLocks noChangeShapeType="1"/>
            </p:cNvCxnSpPr>
            <p:nvPr/>
          </p:nvCxnSpPr>
          <p:spPr bwMode="auto">
            <a:xfrm flipH="1">
              <a:off x="6188529" y="4702629"/>
              <a:ext cx="1801585" cy="0"/>
            </a:xfrm>
            <a:prstGeom prst="straightConnector1">
              <a:avLst/>
            </a:prstGeom>
            <a:noFill/>
            <a:ln w="9525" algn="ctr">
              <a:solidFill>
                <a:schemeClr val="bg1"/>
              </a:solidFill>
              <a:prstDash val="dash"/>
              <a:miter lim="800000"/>
              <a:headEnd/>
              <a:tailEnd/>
            </a:ln>
          </p:spPr>
        </p:cxnSp>
        <p:cxnSp>
          <p:nvCxnSpPr>
            <p:cNvPr id="43022" name="Straight Connector 28"/>
            <p:cNvCxnSpPr>
              <a:cxnSpLocks noChangeShapeType="1"/>
            </p:cNvCxnSpPr>
            <p:nvPr/>
          </p:nvCxnSpPr>
          <p:spPr bwMode="auto">
            <a:xfrm flipH="1">
              <a:off x="6183086" y="4544786"/>
              <a:ext cx="2013857" cy="0"/>
            </a:xfrm>
            <a:prstGeom prst="line">
              <a:avLst/>
            </a:prstGeom>
            <a:noFill/>
            <a:ln w="9525" algn="ctr">
              <a:solidFill>
                <a:schemeClr val="bg1"/>
              </a:solidFill>
              <a:prstDash val="dash"/>
              <a:miter lim="800000"/>
              <a:headEnd/>
              <a:tailEnd/>
            </a:ln>
          </p:spPr>
        </p:cxnSp>
        <p:sp>
          <p:nvSpPr>
            <p:cNvPr id="43023" name="TextBox 14"/>
            <p:cNvSpPr txBox="1">
              <a:spLocks noChangeArrowheads="1"/>
            </p:cNvSpPr>
            <p:nvPr/>
          </p:nvSpPr>
          <p:spPr bwMode="auto">
            <a:xfrm>
              <a:off x="7843158" y="6359978"/>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1</a:t>
              </a:r>
            </a:p>
          </p:txBody>
        </p:sp>
        <p:sp>
          <p:nvSpPr>
            <p:cNvPr id="43024" name="TextBox 14"/>
            <p:cNvSpPr txBox="1">
              <a:spLocks noChangeArrowheads="1"/>
            </p:cNvSpPr>
            <p:nvPr/>
          </p:nvSpPr>
          <p:spPr bwMode="auto">
            <a:xfrm>
              <a:off x="8082643" y="6359976"/>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2</a:t>
              </a:r>
            </a:p>
          </p:txBody>
        </p:sp>
        <p:sp>
          <p:nvSpPr>
            <p:cNvPr id="43025" name="TextBox 14"/>
            <p:cNvSpPr txBox="1">
              <a:spLocks noChangeArrowheads="1"/>
            </p:cNvSpPr>
            <p:nvPr/>
          </p:nvSpPr>
          <p:spPr bwMode="auto">
            <a:xfrm>
              <a:off x="7930246" y="3714748"/>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1</a:t>
              </a:r>
            </a:p>
          </p:txBody>
        </p:sp>
        <p:sp>
          <p:nvSpPr>
            <p:cNvPr id="43026" name="TextBox 14"/>
            <p:cNvSpPr txBox="1">
              <a:spLocks noChangeArrowheads="1"/>
            </p:cNvSpPr>
            <p:nvPr/>
          </p:nvSpPr>
          <p:spPr bwMode="auto">
            <a:xfrm>
              <a:off x="8169731" y="3714746"/>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2</a:t>
              </a:r>
            </a:p>
          </p:txBody>
        </p:sp>
        <p:sp>
          <p:nvSpPr>
            <p:cNvPr id="43027" name="TextBox 14"/>
            <p:cNvSpPr txBox="1">
              <a:spLocks noChangeArrowheads="1"/>
            </p:cNvSpPr>
            <p:nvPr/>
          </p:nvSpPr>
          <p:spPr bwMode="auto">
            <a:xfrm>
              <a:off x="5757333" y="4329782"/>
              <a:ext cx="721634" cy="323113"/>
            </a:xfrm>
            <a:prstGeom prst="rect">
              <a:avLst/>
            </a:prstGeom>
            <a:noFill/>
            <a:ln w="9525">
              <a:noFill/>
              <a:miter lim="800000"/>
              <a:headEnd/>
              <a:tailEnd/>
            </a:ln>
          </p:spPr>
          <p:txBody>
            <a:bodyPr wrap="square">
              <a:spAutoFit/>
            </a:bodyPr>
            <a:lstStyle/>
            <a:p>
              <a:r>
                <a:rPr lang="en-US" sz="1500" dirty="0">
                  <a:solidFill>
                    <a:srgbClr val="7030A0"/>
                  </a:solidFill>
                  <a:latin typeface="Calibri" panose="020F0502020204030204" pitchFamily="34" charset="0"/>
                </a:rPr>
                <a:t>F(x</a:t>
              </a:r>
              <a:r>
                <a:rPr lang="en-US" sz="1500" baseline="-25000" dirty="0">
                  <a:solidFill>
                    <a:srgbClr val="7030A0"/>
                  </a:solidFill>
                  <a:latin typeface="Calibri" panose="020F0502020204030204" pitchFamily="34" charset="0"/>
                </a:rPr>
                <a:t>2</a:t>
              </a:r>
              <a:r>
                <a:rPr lang="en-US" sz="1500" dirty="0">
                  <a:solidFill>
                    <a:srgbClr val="7030A0"/>
                  </a:solidFill>
                  <a:latin typeface="Calibri" panose="020F0502020204030204" pitchFamily="34" charset="0"/>
                </a:rPr>
                <a:t>)</a:t>
              </a:r>
            </a:p>
          </p:txBody>
        </p:sp>
        <p:sp>
          <p:nvSpPr>
            <p:cNvPr id="43028" name="TextBox 14"/>
            <p:cNvSpPr txBox="1">
              <a:spLocks noChangeArrowheads="1"/>
            </p:cNvSpPr>
            <p:nvPr/>
          </p:nvSpPr>
          <p:spPr bwMode="auto">
            <a:xfrm>
              <a:off x="5762775" y="4531168"/>
              <a:ext cx="535368" cy="323113"/>
            </a:xfrm>
            <a:prstGeom prst="rect">
              <a:avLst/>
            </a:prstGeom>
            <a:noFill/>
            <a:ln w="9525">
              <a:noFill/>
              <a:miter lim="800000"/>
              <a:headEnd/>
              <a:tailEnd/>
            </a:ln>
          </p:spPr>
          <p:txBody>
            <a:bodyPr wrap="square">
              <a:spAutoFit/>
            </a:bodyPr>
            <a:lstStyle/>
            <a:p>
              <a:r>
                <a:rPr lang="en-US" sz="1500" dirty="0">
                  <a:solidFill>
                    <a:srgbClr val="7030A0"/>
                  </a:solidFill>
                  <a:latin typeface="Calibri" panose="020F0502020204030204" pitchFamily="34" charset="0"/>
                </a:rPr>
                <a:t>F(x</a:t>
              </a:r>
              <a:r>
                <a:rPr lang="en-US" sz="1500" baseline="-25000" dirty="0">
                  <a:solidFill>
                    <a:srgbClr val="7030A0"/>
                  </a:solidFill>
                  <a:latin typeface="Calibri" panose="020F0502020204030204" pitchFamily="34" charset="0"/>
                </a:rPr>
                <a:t>1</a:t>
              </a:r>
              <a:r>
                <a:rPr lang="en-US" sz="1500" dirty="0">
                  <a:solidFill>
                    <a:srgbClr val="7030A0"/>
                  </a:solidFill>
                  <a:latin typeface="Calibri" panose="020F0502020204030204" pitchFamily="34" charset="0"/>
                </a:rPr>
                <a:t>)</a:t>
              </a:r>
            </a:p>
          </p:txBody>
        </p:sp>
        <p:sp>
          <p:nvSpPr>
            <p:cNvPr id="43029" name="TextBox 12"/>
            <p:cNvSpPr txBox="1">
              <a:spLocks noChangeArrowheads="1"/>
            </p:cNvSpPr>
            <p:nvPr/>
          </p:nvSpPr>
          <p:spPr bwMode="auto">
            <a:xfrm>
              <a:off x="8045450" y="1970616"/>
              <a:ext cx="1098550" cy="338554"/>
            </a:xfrm>
            <a:prstGeom prst="rect">
              <a:avLst/>
            </a:prstGeom>
            <a:noFill/>
            <a:ln w="9525">
              <a:noFill/>
              <a:miter lim="800000"/>
              <a:headEnd/>
              <a:tailEnd/>
            </a:ln>
          </p:spPr>
          <p:txBody>
            <a:bodyPr>
              <a:spAutoFit/>
            </a:bodyPr>
            <a:lstStyle/>
            <a:p>
              <a:r>
                <a:rPr lang="en-US" sz="1600" dirty="0">
                  <a:solidFill>
                    <a:srgbClr val="7030A0"/>
                  </a:solidFill>
                  <a:latin typeface="Calibri" panose="020F0502020204030204" pitchFamily="34" charset="0"/>
                </a:rPr>
                <a:t>P(x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&lt;X&lt;x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a:t>
              </a:r>
            </a:p>
          </p:txBody>
        </p:sp>
        <p:cxnSp>
          <p:nvCxnSpPr>
            <p:cNvPr id="43030" name="Straight Connector 40"/>
            <p:cNvCxnSpPr>
              <a:cxnSpLocks noChangeShapeType="1"/>
            </p:cNvCxnSpPr>
            <p:nvPr/>
          </p:nvCxnSpPr>
          <p:spPr bwMode="auto">
            <a:xfrm flipH="1">
              <a:off x="8094135" y="2328333"/>
              <a:ext cx="372532" cy="609600"/>
            </a:xfrm>
            <a:prstGeom prst="line">
              <a:avLst/>
            </a:prstGeom>
            <a:noFill/>
            <a:ln w="9525" algn="ctr">
              <a:solidFill>
                <a:schemeClr val="bg1"/>
              </a:solidFill>
              <a:miter lim="800000"/>
              <a:headEnd/>
              <a:tailEnd/>
            </a:ln>
          </p:spPr>
        </p:cxnSp>
        <p:sp>
          <p:nvSpPr>
            <p:cNvPr id="43031" name="TextBox 12"/>
            <p:cNvSpPr txBox="1">
              <a:spLocks noChangeArrowheads="1"/>
            </p:cNvSpPr>
            <p:nvPr/>
          </p:nvSpPr>
          <p:spPr bwMode="auto">
            <a:xfrm>
              <a:off x="6493771" y="4730751"/>
              <a:ext cx="1310217" cy="584775"/>
            </a:xfrm>
            <a:prstGeom prst="rect">
              <a:avLst/>
            </a:prstGeom>
            <a:noFill/>
            <a:ln w="9525">
              <a:noFill/>
              <a:miter lim="800000"/>
              <a:headEnd/>
              <a:tailEnd/>
            </a:ln>
          </p:spPr>
          <p:txBody>
            <a:bodyPr>
              <a:spAutoFit/>
            </a:bodyPr>
            <a:lstStyle/>
            <a:p>
              <a:r>
                <a:rPr lang="en-US" sz="1600" dirty="0">
                  <a:solidFill>
                    <a:srgbClr val="7030A0"/>
                  </a:solidFill>
                  <a:latin typeface="Calibri" panose="020F0502020204030204" pitchFamily="34" charset="0"/>
                </a:rPr>
                <a:t>p(x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&lt;X&lt;x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 = F(x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 - F(x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a:t>
              </a:r>
            </a:p>
          </p:txBody>
        </p:sp>
        <p:cxnSp>
          <p:nvCxnSpPr>
            <p:cNvPr id="43032" name="Straight Arrow Connector 53"/>
            <p:cNvCxnSpPr>
              <a:cxnSpLocks noChangeShapeType="1"/>
            </p:cNvCxnSpPr>
            <p:nvPr/>
          </p:nvCxnSpPr>
          <p:spPr bwMode="auto">
            <a:xfrm>
              <a:off x="6561667" y="4326467"/>
              <a:ext cx="0" cy="237066"/>
            </a:xfrm>
            <a:prstGeom prst="straightConnector1">
              <a:avLst/>
            </a:prstGeom>
            <a:noFill/>
            <a:ln w="9525" algn="ctr">
              <a:solidFill>
                <a:schemeClr val="bg1"/>
              </a:solidFill>
              <a:miter lim="800000"/>
              <a:headEnd/>
              <a:tailEnd type="arrow" w="med" len="med"/>
            </a:ln>
          </p:spPr>
        </p:cxnSp>
        <p:cxnSp>
          <p:nvCxnSpPr>
            <p:cNvPr id="43033" name="Straight Arrow Connector 54"/>
            <p:cNvCxnSpPr>
              <a:cxnSpLocks noChangeShapeType="1"/>
            </p:cNvCxnSpPr>
            <p:nvPr/>
          </p:nvCxnSpPr>
          <p:spPr bwMode="auto">
            <a:xfrm>
              <a:off x="6561667" y="4699000"/>
              <a:ext cx="0" cy="237066"/>
            </a:xfrm>
            <a:prstGeom prst="straightConnector1">
              <a:avLst/>
            </a:prstGeom>
            <a:noFill/>
            <a:ln w="9525" algn="ctr">
              <a:solidFill>
                <a:schemeClr val="bg1"/>
              </a:solidFill>
              <a:miter lim="800000"/>
              <a:headEnd type="arrow" w="med" len="med"/>
              <a:tailEnd/>
            </a:ln>
          </p:spPr>
        </p:cxnSp>
      </p:grpSp>
      <p:sp>
        <p:nvSpPr>
          <p:cNvPr id="4" name="TextBox 3"/>
          <p:cNvSpPr txBox="1"/>
          <p:nvPr/>
        </p:nvSpPr>
        <p:spPr>
          <a:xfrm>
            <a:off x="8923868" y="3894667"/>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5" name="TextBox 34"/>
          <p:cNvSpPr txBox="1"/>
          <p:nvPr/>
        </p:nvSpPr>
        <p:spPr>
          <a:xfrm>
            <a:off x="8771467" y="6493934"/>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6" name="TextBox 35"/>
          <p:cNvSpPr txBox="1"/>
          <p:nvPr/>
        </p:nvSpPr>
        <p:spPr>
          <a:xfrm>
            <a:off x="9781592" y="3088431"/>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PDF</a:t>
            </a:r>
          </a:p>
        </p:txBody>
      </p:sp>
      <p:sp>
        <p:nvSpPr>
          <p:cNvPr id="37" name="TextBox 36"/>
          <p:cNvSpPr txBox="1"/>
          <p:nvPr/>
        </p:nvSpPr>
        <p:spPr>
          <a:xfrm>
            <a:off x="9784702" y="4640423"/>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
        <p:nvSpPr>
          <p:cNvPr id="6" name="Title 5">
            <a:extLst>
              <a:ext uri="{FF2B5EF4-FFF2-40B4-BE49-F238E27FC236}">
                <a16:creationId xmlns:a16="http://schemas.microsoft.com/office/drawing/2014/main" id="{92DEA347-024C-B435-90C9-CB9EB72258BC}"/>
              </a:ext>
            </a:extLst>
          </p:cNvPr>
          <p:cNvSpPr>
            <a:spLocks noGrp="1"/>
          </p:cNvSpPr>
          <p:nvPr>
            <p:ph type="title"/>
          </p:nvPr>
        </p:nvSpPr>
        <p:spPr/>
        <p:txBody>
          <a:bodyPr/>
          <a:lstStyle/>
          <a:p>
            <a:r>
              <a:rPr lang="en-US" sz="4400" dirty="0"/>
              <a:t>Defining a Continuous Distribution</a:t>
            </a:r>
            <a:endParaRPr lang="en-US" dirty="0"/>
          </a:p>
        </p:txBody>
      </p:sp>
      <p:sp>
        <p:nvSpPr>
          <p:cNvPr id="7" name="Slide Number Placeholder 6">
            <a:extLst>
              <a:ext uri="{FF2B5EF4-FFF2-40B4-BE49-F238E27FC236}">
                <a16:creationId xmlns:a16="http://schemas.microsoft.com/office/drawing/2014/main" id="{AA071BA2-A14D-E511-788F-385AADF6885D}"/>
              </a:ext>
            </a:extLst>
          </p:cNvPr>
          <p:cNvSpPr>
            <a:spLocks noGrp="1"/>
          </p:cNvSpPr>
          <p:nvPr>
            <p:ph type="sldNum" sz="quarter" idx="12"/>
          </p:nvPr>
        </p:nvSpPr>
        <p:spPr/>
        <p:txBody>
          <a:bodyPr/>
          <a:lstStyle/>
          <a:p>
            <a:pPr>
              <a:defRPr/>
            </a:pPr>
            <a:fld id="{9CD81297-4513-4774-B1A4-8EBF832F2CC4}" type="slidenum">
              <a:rPr lang="en-US" smtClean="0"/>
              <a:pPr>
                <a:defRPr/>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277138" y="4815680"/>
            <a:ext cx="8976648" cy="975520"/>
          </a:xfrm>
        </p:spPr>
        <p:txBody>
          <a:bodyPr vert="horz" wrap="square" lIns="92075" tIns="46038" rIns="92075" bIns="46038" numCol="1" anchor="t" anchorCtr="0" compatLnSpc="1">
            <a:prstTxWarp prst="textNoShape">
              <a:avLst/>
            </a:prstTxWarp>
          </a:bodyPr>
          <a:lstStyle/>
          <a:p>
            <a:pPr marL="0" indent="0" eaLnBrk="1" hangingPunct="1">
              <a:buNone/>
              <a:defRPr/>
            </a:pPr>
            <a:r>
              <a:rPr lang="en-US" sz="2400" dirty="0"/>
              <a:t>Consider how statistical inference is used to estimate probabilities of occurrence of </a:t>
            </a:r>
            <a:r>
              <a:rPr lang="en-US" sz="2400" b="1" dirty="0"/>
              <a:t>random hydrologic variables</a:t>
            </a:r>
            <a:r>
              <a:rPr lang="en-US" sz="2400" dirty="0"/>
              <a:t>…. </a:t>
            </a:r>
          </a:p>
          <a:p>
            <a:pPr marL="0" indent="0" eaLnBrk="1" hangingPunct="1">
              <a:spcBef>
                <a:spcPts val="1800"/>
              </a:spcBef>
              <a:buNone/>
              <a:defRPr/>
            </a:pPr>
            <a:r>
              <a:rPr lang="en-US" sz="2400" dirty="0"/>
              <a:t>….and how probability distributions are used to “predict” likelihood of  </a:t>
            </a:r>
            <a:r>
              <a:rPr lang="en-US" sz="2400" b="1" dirty="0"/>
              <a:t>future random occurrences</a:t>
            </a:r>
          </a:p>
        </p:txBody>
      </p:sp>
      <p:sp>
        <p:nvSpPr>
          <p:cNvPr id="5124" name="Rectangle 4"/>
          <p:cNvSpPr>
            <a:spLocks noGrp="1" noChangeArrowheads="1"/>
          </p:cNvSpPr>
          <p:nvPr>
            <p:ph type="title"/>
          </p:nvPr>
        </p:nvSpPr>
        <p:spPr/>
        <p:txBody>
          <a:bodyPr/>
          <a:lstStyle/>
          <a:p>
            <a:pPr eaLnBrk="1" hangingPunct="1">
              <a:defRPr/>
            </a:pPr>
            <a:r>
              <a:rPr lang="en-US" sz="4200" dirty="0"/>
              <a:t>Important Relationship – </a:t>
            </a:r>
            <a:r>
              <a:rPr lang="en-US" sz="4200" b="1" dirty="0">
                <a:latin typeface="Ink Free" panose="03080402000500000000" pitchFamily="66" charset="0"/>
              </a:rPr>
              <a:t>Statistical Inference</a:t>
            </a:r>
          </a:p>
        </p:txBody>
      </p:sp>
      <p:sp>
        <p:nvSpPr>
          <p:cNvPr id="25605" name="Arc 5"/>
          <p:cNvSpPr>
            <a:spLocks/>
          </p:cNvSpPr>
          <p:nvPr/>
        </p:nvSpPr>
        <p:spPr bwMode="auto">
          <a:xfrm flipH="1" flipV="1">
            <a:off x="3735757" y="2220118"/>
            <a:ext cx="982663" cy="1606550"/>
          </a:xfrm>
          <a:custGeom>
            <a:avLst/>
            <a:gdLst>
              <a:gd name="T0" fmla="*/ 0 w 21600"/>
              <a:gd name="T1" fmla="*/ 0 h 34333"/>
              <a:gd name="T2" fmla="*/ 2147483647 w 21600"/>
              <a:gd name="T3" fmla="*/ 2147483647 h 34333"/>
              <a:gd name="T4" fmla="*/ 0 w 21600"/>
              <a:gd name="T5" fmla="*/ 2147483647 h 34333"/>
              <a:gd name="T6" fmla="*/ 0 60000 65536"/>
              <a:gd name="T7" fmla="*/ 0 60000 65536"/>
              <a:gd name="T8" fmla="*/ 0 60000 65536"/>
              <a:gd name="T9" fmla="*/ 0 w 21600"/>
              <a:gd name="T10" fmla="*/ 0 h 34333"/>
              <a:gd name="T11" fmla="*/ 21600 w 21600"/>
              <a:gd name="T12" fmla="*/ 34333 h 34333"/>
            </a:gdLst>
            <a:ahLst/>
            <a:cxnLst>
              <a:cxn ang="T6">
                <a:pos x="T0" y="T1"/>
              </a:cxn>
              <a:cxn ang="T7">
                <a:pos x="T2" y="T3"/>
              </a:cxn>
              <a:cxn ang="T8">
                <a:pos x="T4" y="T5"/>
              </a:cxn>
            </a:cxnLst>
            <a:rect l="T9" t="T10" r="T11" b="T12"/>
            <a:pathLst>
              <a:path w="21600" h="34333" fill="none" extrusionOk="0">
                <a:moveTo>
                  <a:pt x="-1" y="0"/>
                </a:moveTo>
                <a:cubicBezTo>
                  <a:pt x="11929" y="0"/>
                  <a:pt x="21600" y="9670"/>
                  <a:pt x="21600" y="21600"/>
                </a:cubicBezTo>
                <a:cubicBezTo>
                  <a:pt x="21600" y="26177"/>
                  <a:pt x="20146" y="30635"/>
                  <a:pt x="17447" y="34332"/>
                </a:cubicBezTo>
              </a:path>
              <a:path w="21600" h="34333" stroke="0" extrusionOk="0">
                <a:moveTo>
                  <a:pt x="-1" y="0"/>
                </a:moveTo>
                <a:cubicBezTo>
                  <a:pt x="11929" y="0"/>
                  <a:pt x="21600" y="9670"/>
                  <a:pt x="21600" y="21600"/>
                </a:cubicBezTo>
                <a:cubicBezTo>
                  <a:pt x="21600" y="26177"/>
                  <a:pt x="20146" y="30635"/>
                  <a:pt x="17447" y="34332"/>
                </a:cubicBezTo>
                <a:lnTo>
                  <a:pt x="0" y="21600"/>
                </a:lnTo>
                <a:close/>
              </a:path>
            </a:pathLst>
          </a:custGeom>
          <a:noFill/>
          <a:ln w="19050">
            <a:solidFill>
              <a:schemeClr val="bg1">
                <a:lumMod val="50000"/>
                <a:lumOff val="50000"/>
              </a:schemeClr>
            </a:solidFill>
            <a:round/>
            <a:headEnd/>
            <a:tailEnd type="arrow" w="med" len="med"/>
          </a:ln>
        </p:spPr>
        <p:txBody>
          <a:bodyPr wrap="none" anchor="ctr"/>
          <a:lstStyle/>
          <a:p>
            <a:endParaRPr lang="en-US" dirty="0">
              <a:solidFill>
                <a:schemeClr val="bg2">
                  <a:lumMod val="60000"/>
                  <a:lumOff val="40000"/>
                </a:schemeClr>
              </a:solidFill>
              <a:latin typeface="Calibri" panose="020F0502020204030204" pitchFamily="34" charset="0"/>
            </a:endParaRPr>
          </a:p>
        </p:txBody>
      </p:sp>
      <p:sp>
        <p:nvSpPr>
          <p:cNvPr id="25606" name="Arc 6"/>
          <p:cNvSpPr>
            <a:spLocks/>
          </p:cNvSpPr>
          <p:nvPr/>
        </p:nvSpPr>
        <p:spPr bwMode="auto">
          <a:xfrm rot="10800000" flipH="1" flipV="1">
            <a:off x="5059731" y="1893093"/>
            <a:ext cx="1201738" cy="1333500"/>
          </a:xfrm>
          <a:custGeom>
            <a:avLst/>
            <a:gdLst>
              <a:gd name="T0" fmla="*/ 0 w 21600"/>
              <a:gd name="T1" fmla="*/ 0 h 34333"/>
              <a:gd name="T2" fmla="*/ 2147483647 w 21600"/>
              <a:gd name="T3" fmla="*/ 2147483647 h 34333"/>
              <a:gd name="T4" fmla="*/ 0 w 21600"/>
              <a:gd name="T5" fmla="*/ 2147483647 h 34333"/>
              <a:gd name="T6" fmla="*/ 0 60000 65536"/>
              <a:gd name="T7" fmla="*/ 0 60000 65536"/>
              <a:gd name="T8" fmla="*/ 0 60000 65536"/>
              <a:gd name="T9" fmla="*/ 0 w 21600"/>
              <a:gd name="T10" fmla="*/ 0 h 34333"/>
              <a:gd name="T11" fmla="*/ 21600 w 21600"/>
              <a:gd name="T12" fmla="*/ 34333 h 34333"/>
            </a:gdLst>
            <a:ahLst/>
            <a:cxnLst>
              <a:cxn ang="T6">
                <a:pos x="T0" y="T1"/>
              </a:cxn>
              <a:cxn ang="T7">
                <a:pos x="T2" y="T3"/>
              </a:cxn>
              <a:cxn ang="T8">
                <a:pos x="T4" y="T5"/>
              </a:cxn>
            </a:cxnLst>
            <a:rect l="T9" t="T10" r="T11" b="T12"/>
            <a:pathLst>
              <a:path w="21600" h="34333" fill="none" extrusionOk="0">
                <a:moveTo>
                  <a:pt x="-1" y="0"/>
                </a:moveTo>
                <a:cubicBezTo>
                  <a:pt x="11929" y="0"/>
                  <a:pt x="21600" y="9670"/>
                  <a:pt x="21600" y="21600"/>
                </a:cubicBezTo>
                <a:cubicBezTo>
                  <a:pt x="21600" y="26177"/>
                  <a:pt x="20146" y="30635"/>
                  <a:pt x="17447" y="34332"/>
                </a:cubicBezTo>
              </a:path>
              <a:path w="21600" h="34333" stroke="0" extrusionOk="0">
                <a:moveTo>
                  <a:pt x="-1" y="0"/>
                </a:moveTo>
                <a:cubicBezTo>
                  <a:pt x="11929" y="0"/>
                  <a:pt x="21600" y="9670"/>
                  <a:pt x="21600" y="21600"/>
                </a:cubicBezTo>
                <a:cubicBezTo>
                  <a:pt x="21600" y="26177"/>
                  <a:pt x="20146" y="30635"/>
                  <a:pt x="17447" y="34332"/>
                </a:cubicBezTo>
                <a:lnTo>
                  <a:pt x="0" y="21600"/>
                </a:lnTo>
                <a:close/>
              </a:path>
            </a:pathLst>
          </a:custGeom>
          <a:noFill/>
          <a:ln w="19050">
            <a:solidFill>
              <a:schemeClr val="bg1">
                <a:lumMod val="50000"/>
                <a:lumOff val="50000"/>
              </a:schemeClr>
            </a:solidFill>
            <a:round/>
            <a:headEnd/>
            <a:tailEnd type="arrow" w="med" len="med"/>
          </a:ln>
        </p:spPr>
        <p:txBody>
          <a:bodyPr wrap="none" anchor="ctr"/>
          <a:lstStyle/>
          <a:p>
            <a:endParaRPr lang="en-US" dirty="0">
              <a:solidFill>
                <a:schemeClr val="bg2">
                  <a:lumMod val="60000"/>
                  <a:lumOff val="40000"/>
                </a:schemeClr>
              </a:solidFill>
              <a:latin typeface="Calibri" panose="020F0502020204030204" pitchFamily="34" charset="0"/>
            </a:endParaRPr>
          </a:p>
        </p:txBody>
      </p:sp>
      <p:sp>
        <p:nvSpPr>
          <p:cNvPr id="25607" name="Text Box 7"/>
          <p:cNvSpPr txBox="1">
            <a:spLocks noChangeArrowheads="1"/>
          </p:cNvSpPr>
          <p:nvPr/>
        </p:nvSpPr>
        <p:spPr bwMode="auto">
          <a:xfrm>
            <a:off x="3134095" y="1721644"/>
            <a:ext cx="2130425" cy="519113"/>
          </a:xfrm>
          <a:prstGeom prst="rect">
            <a:avLst/>
          </a:prstGeom>
          <a:noFill/>
          <a:ln w="9525">
            <a:noFill/>
            <a:miter lim="800000"/>
            <a:headEnd/>
            <a:tailEnd/>
          </a:ln>
        </p:spPr>
        <p:txBody>
          <a:bodyPr>
            <a:spAutoFit/>
          </a:bodyPr>
          <a:lstStyle/>
          <a:p>
            <a:pPr eaLnBrk="0" hangingPunct="0">
              <a:spcBef>
                <a:spcPct val="50000"/>
              </a:spcBef>
            </a:pPr>
            <a:r>
              <a:rPr lang="en-US" sz="2800">
                <a:solidFill>
                  <a:schemeClr val="bg2">
                    <a:lumMod val="60000"/>
                    <a:lumOff val="40000"/>
                  </a:schemeClr>
                </a:solidFill>
                <a:latin typeface="Franklin Gothic Medium Cond" pitchFamily="34" charset="0"/>
              </a:rPr>
              <a:t>observations</a:t>
            </a:r>
          </a:p>
        </p:txBody>
      </p:sp>
      <p:sp>
        <p:nvSpPr>
          <p:cNvPr id="25608" name="Text Box 8"/>
          <p:cNvSpPr txBox="1">
            <a:spLocks noChangeArrowheads="1"/>
          </p:cNvSpPr>
          <p:nvPr/>
        </p:nvSpPr>
        <p:spPr bwMode="auto">
          <a:xfrm>
            <a:off x="4893044" y="3229768"/>
            <a:ext cx="2051050" cy="946150"/>
          </a:xfrm>
          <a:prstGeom prst="rect">
            <a:avLst/>
          </a:prstGeom>
          <a:noFill/>
          <a:ln w="9525">
            <a:noFill/>
            <a:miter lim="800000"/>
            <a:headEnd/>
            <a:tailEnd/>
          </a:ln>
        </p:spPr>
        <p:txBody>
          <a:bodyPr>
            <a:spAutoFit/>
          </a:bodyPr>
          <a:lstStyle/>
          <a:p>
            <a:pPr eaLnBrk="0" hangingPunct="0">
              <a:spcBef>
                <a:spcPct val="50000"/>
              </a:spcBef>
            </a:pPr>
            <a:r>
              <a:rPr lang="en-US" sz="2800">
                <a:solidFill>
                  <a:schemeClr val="bg2">
                    <a:lumMod val="60000"/>
                    <a:lumOff val="40000"/>
                  </a:schemeClr>
                </a:solidFill>
                <a:latin typeface="Franklin Gothic Medium Cond" pitchFamily="34" charset="0"/>
              </a:rPr>
              <a:t>probability relationships</a:t>
            </a:r>
          </a:p>
        </p:txBody>
      </p:sp>
      <p:sp>
        <p:nvSpPr>
          <p:cNvPr id="25609" name="Text Box 9"/>
          <p:cNvSpPr txBox="1">
            <a:spLocks noChangeArrowheads="1"/>
          </p:cNvSpPr>
          <p:nvPr/>
        </p:nvSpPr>
        <p:spPr bwMode="auto">
          <a:xfrm>
            <a:off x="2985479" y="2831306"/>
            <a:ext cx="1947253" cy="553998"/>
          </a:xfrm>
          <a:prstGeom prst="rect">
            <a:avLst/>
          </a:prstGeom>
          <a:noFill/>
          <a:ln w="9525">
            <a:noFill/>
            <a:miter lim="800000"/>
            <a:headEnd/>
            <a:tailEnd/>
          </a:ln>
        </p:spPr>
        <p:txBody>
          <a:bodyPr wrap="square">
            <a:spAutoFit/>
          </a:bodyPr>
          <a:lstStyle/>
          <a:p>
            <a:pPr eaLnBrk="0" hangingPunct="0">
              <a:spcBef>
                <a:spcPct val="50000"/>
              </a:spcBef>
            </a:pPr>
            <a:r>
              <a:rPr lang="en-US" sz="3000" b="1" dirty="0">
                <a:solidFill>
                  <a:srgbClr val="00B050"/>
                </a:solidFill>
                <a:latin typeface="Ink Free" panose="03080402000500000000" pitchFamily="66" charset="0"/>
              </a:rPr>
              <a:t>probability</a:t>
            </a:r>
          </a:p>
        </p:txBody>
      </p:sp>
      <p:sp>
        <p:nvSpPr>
          <p:cNvPr id="25610" name="Text Box 10"/>
          <p:cNvSpPr txBox="1">
            <a:spLocks noChangeArrowheads="1"/>
          </p:cNvSpPr>
          <p:nvPr/>
        </p:nvSpPr>
        <p:spPr bwMode="auto">
          <a:xfrm>
            <a:off x="5256581" y="2228056"/>
            <a:ext cx="1814512" cy="553998"/>
          </a:xfrm>
          <a:prstGeom prst="rect">
            <a:avLst/>
          </a:prstGeom>
          <a:noFill/>
          <a:ln w="9525">
            <a:noFill/>
            <a:miter lim="800000"/>
            <a:headEnd/>
            <a:tailEnd/>
          </a:ln>
        </p:spPr>
        <p:txBody>
          <a:bodyPr wrap="square">
            <a:spAutoFit/>
          </a:bodyPr>
          <a:lstStyle/>
          <a:p>
            <a:pPr eaLnBrk="0" hangingPunct="0">
              <a:spcBef>
                <a:spcPct val="50000"/>
              </a:spcBef>
            </a:pPr>
            <a:r>
              <a:rPr lang="en-US" sz="3000" b="1" dirty="0">
                <a:solidFill>
                  <a:srgbClr val="00B050"/>
                </a:solidFill>
                <a:latin typeface="Ink Free" panose="03080402000500000000" pitchFamily="66" charset="0"/>
              </a:rPr>
              <a:t>statistics</a:t>
            </a:r>
          </a:p>
        </p:txBody>
      </p:sp>
      <p:sp>
        <p:nvSpPr>
          <p:cNvPr id="2" name="Slide Number Placeholder 1">
            <a:extLst>
              <a:ext uri="{FF2B5EF4-FFF2-40B4-BE49-F238E27FC236}">
                <a16:creationId xmlns:a16="http://schemas.microsoft.com/office/drawing/2014/main" id="{BC577153-8630-E4F4-FC2F-09ED4CE65B1A}"/>
              </a:ext>
            </a:extLst>
          </p:cNvPr>
          <p:cNvSpPr>
            <a:spLocks noGrp="1"/>
          </p:cNvSpPr>
          <p:nvPr>
            <p:ph type="sldNum" sz="quarter" idx="12"/>
          </p:nvPr>
        </p:nvSpPr>
        <p:spPr/>
        <p:txBody>
          <a:bodyPr/>
          <a:lstStyle/>
          <a:p>
            <a:pPr>
              <a:defRPr/>
            </a:pPr>
            <a:fld id="{9CD81297-4513-4774-B1A4-8EBF832F2CC4}" type="slidenum">
              <a:rPr lang="en-US" smtClean="0"/>
              <a:pPr>
                <a:defRPr/>
              </a:pPr>
              <a:t>3</a:t>
            </a:fld>
            <a:endParaRPr lang="en-US"/>
          </a:p>
        </p:txBody>
      </p:sp>
      <p:sp>
        <p:nvSpPr>
          <p:cNvPr id="3" name="Text Box 10">
            <a:extLst>
              <a:ext uri="{FF2B5EF4-FFF2-40B4-BE49-F238E27FC236}">
                <a16:creationId xmlns:a16="http://schemas.microsoft.com/office/drawing/2014/main" id="{B0736F73-9CE9-B669-8B2A-A5D04DCE0A41}"/>
              </a:ext>
            </a:extLst>
          </p:cNvPr>
          <p:cNvSpPr txBox="1">
            <a:spLocks noChangeArrowheads="1"/>
          </p:cNvSpPr>
          <p:nvPr/>
        </p:nvSpPr>
        <p:spPr bwMode="auto">
          <a:xfrm>
            <a:off x="8456356" y="2032672"/>
            <a:ext cx="2540000" cy="1477328"/>
          </a:xfrm>
          <a:prstGeom prst="rect">
            <a:avLst/>
          </a:prstGeom>
          <a:noFill/>
          <a:ln w="9525">
            <a:noFill/>
            <a:miter lim="800000"/>
            <a:headEnd/>
            <a:tailEnd/>
          </a:ln>
        </p:spPr>
        <p:txBody>
          <a:bodyPr wrap="square">
            <a:spAutoFit/>
          </a:bodyPr>
          <a:lstStyle/>
          <a:p>
            <a:pPr algn="ctr" eaLnBrk="0" hangingPunct="0">
              <a:spcBef>
                <a:spcPct val="50000"/>
              </a:spcBef>
            </a:pPr>
            <a:r>
              <a:rPr lang="en-US" sz="3000" b="1" dirty="0">
                <a:solidFill>
                  <a:srgbClr val="C00000"/>
                </a:solidFill>
                <a:latin typeface="Ink Free" panose="03080402000500000000" pitchFamily="66" charset="0"/>
              </a:rPr>
              <a:t>2 directions using the same theories</a:t>
            </a:r>
          </a:p>
        </p:txBody>
      </p:sp>
    </p:spTree>
  </p:cSld>
  <p:clrMapOvr>
    <a:masterClrMapping/>
  </p:clrMapOvr>
  <p:transition>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04562" y="252413"/>
            <a:ext cx="9834838" cy="1143000"/>
          </a:xfrm>
        </p:spPr>
        <p:txBody>
          <a:bodyPr/>
          <a:lstStyle/>
          <a:p>
            <a:pPr eaLnBrk="1" hangingPunct="1"/>
            <a:r>
              <a:rPr lang="en-US" sz="4200" dirty="0"/>
              <a:t>Defining a Continuous Distribution</a:t>
            </a:r>
          </a:p>
        </p:txBody>
      </p:sp>
      <p:sp>
        <p:nvSpPr>
          <p:cNvPr id="20483" name="Rectangle 3"/>
          <p:cNvSpPr>
            <a:spLocks noGrp="1" noChangeArrowheads="1"/>
          </p:cNvSpPr>
          <p:nvPr>
            <p:ph type="body" idx="1"/>
          </p:nvPr>
        </p:nvSpPr>
        <p:spPr>
          <a:xfrm>
            <a:off x="1057994" y="1623008"/>
            <a:ext cx="5439224" cy="4114800"/>
          </a:xfrm>
        </p:spPr>
        <p:txBody>
          <a:bodyPr/>
          <a:lstStyle/>
          <a:p>
            <a:pPr eaLnBrk="1" hangingPunct="1">
              <a:spcBef>
                <a:spcPct val="40000"/>
              </a:spcBef>
              <a:buFontTx/>
              <a:buNone/>
              <a:defRPr/>
            </a:pPr>
            <a:r>
              <a:rPr lang="en-US" sz="2600" dirty="0">
                <a:cs typeface="Times New Roman" pitchFamily="18" charset="0"/>
              </a:rPr>
              <a:t>	</a:t>
            </a:r>
            <a:r>
              <a:rPr lang="en-US" sz="2600" b="1" dirty="0">
                <a:solidFill>
                  <a:srgbClr val="008000"/>
                </a:solidFill>
                <a:cs typeface="Times New Roman" pitchFamily="18" charset="0"/>
              </a:rPr>
              <a:t>Probability Density Function   (PDF)</a:t>
            </a:r>
            <a:r>
              <a:rPr lang="en-US" sz="2600" dirty="0">
                <a:solidFill>
                  <a:srgbClr val="008000"/>
                </a:solidFill>
                <a:cs typeface="Times New Roman" pitchFamily="18" charset="0"/>
              </a:rPr>
              <a:t>, </a:t>
            </a:r>
            <a:r>
              <a:rPr lang="en-US" sz="2600" b="1" dirty="0">
                <a:solidFill>
                  <a:schemeClr val="bg2">
                    <a:lumMod val="60000"/>
                    <a:lumOff val="40000"/>
                  </a:schemeClr>
                </a:solidFill>
                <a:cs typeface="Times New Roman" pitchFamily="18" charset="0"/>
              </a:rPr>
              <a:t>f(x)</a:t>
            </a:r>
            <a:r>
              <a:rPr lang="en-US" sz="2600" dirty="0">
                <a:cs typeface="Times New Roman" pitchFamily="18" charset="0"/>
              </a:rPr>
              <a:t>, defines the probability of occurrence for a continuous random variable.  </a:t>
            </a:r>
          </a:p>
          <a:p>
            <a:pPr eaLnBrk="1" hangingPunct="1">
              <a:spcBef>
                <a:spcPts val="0"/>
              </a:spcBef>
              <a:buNone/>
              <a:defRPr/>
            </a:pPr>
            <a:r>
              <a:rPr lang="en-US" sz="2800" dirty="0">
                <a:cs typeface="Times New Roman" pitchFamily="18" charset="0"/>
              </a:rPr>
              <a:t>	</a:t>
            </a:r>
            <a:r>
              <a:rPr lang="en-US" sz="2400" b="1" dirty="0">
                <a:solidFill>
                  <a:srgbClr val="C00000"/>
                </a:solidFill>
                <a:latin typeface="Ink Free" panose="03080402000500000000" pitchFamily="66" charset="0"/>
                <a:cs typeface="Times New Roman" pitchFamily="18" charset="0"/>
              </a:rPr>
              <a:t>area under curve = probability</a:t>
            </a:r>
            <a:endParaRPr lang="en-US" sz="2800" b="1" dirty="0">
              <a:solidFill>
                <a:srgbClr val="C00000"/>
              </a:solidFill>
              <a:latin typeface="Ink Free" panose="03080402000500000000" pitchFamily="66" charset="0"/>
              <a:cs typeface="Times New Roman" pitchFamily="18" charset="0"/>
            </a:endParaRPr>
          </a:p>
          <a:p>
            <a:pPr eaLnBrk="1" hangingPunct="1">
              <a:spcBef>
                <a:spcPts val="0"/>
              </a:spcBef>
              <a:buNone/>
              <a:defRPr/>
            </a:pPr>
            <a:endParaRPr lang="en-US" sz="2600" dirty="0">
              <a:cs typeface="Times New Roman" pitchFamily="18" charset="0"/>
            </a:endParaRPr>
          </a:p>
          <a:p>
            <a:pPr eaLnBrk="1" hangingPunct="1">
              <a:spcBef>
                <a:spcPts val="0"/>
              </a:spcBef>
              <a:buNone/>
              <a:defRPr/>
            </a:pPr>
            <a:r>
              <a:rPr lang="en-US" sz="2600" dirty="0">
                <a:cs typeface="Times New Roman" pitchFamily="18" charset="0"/>
              </a:rPr>
              <a:t>	</a:t>
            </a:r>
            <a:r>
              <a:rPr lang="en-US" sz="2600" b="1" dirty="0">
                <a:solidFill>
                  <a:srgbClr val="008000"/>
                </a:solidFill>
                <a:cs typeface="Times New Roman" pitchFamily="18" charset="0"/>
              </a:rPr>
              <a:t>Cumulative Distribution Function</a:t>
            </a:r>
          </a:p>
          <a:p>
            <a:pPr eaLnBrk="1" hangingPunct="1">
              <a:lnSpc>
                <a:spcPts val="3200"/>
              </a:lnSpc>
              <a:spcBef>
                <a:spcPts val="0"/>
              </a:spcBef>
              <a:buNone/>
              <a:defRPr/>
            </a:pPr>
            <a:r>
              <a:rPr lang="en-US" sz="2600" b="1" dirty="0">
                <a:solidFill>
                  <a:srgbClr val="008000"/>
                </a:solidFill>
                <a:cs typeface="Times New Roman" pitchFamily="18" charset="0"/>
              </a:rPr>
              <a:t>	(CDF)</a:t>
            </a:r>
            <a:r>
              <a:rPr lang="en-US" sz="2800" dirty="0">
                <a:solidFill>
                  <a:srgbClr val="008000"/>
                </a:solidFill>
                <a:cs typeface="Times New Roman" pitchFamily="18" charset="0"/>
              </a:rPr>
              <a:t> </a:t>
            </a:r>
            <a:r>
              <a:rPr lang="en-US" sz="2800" dirty="0">
                <a:cs typeface="Times New Roman" pitchFamily="18" charset="0"/>
              </a:rPr>
              <a:t>= </a:t>
            </a:r>
            <a:r>
              <a:rPr lang="en-US" sz="5400" baseline="-10000" dirty="0">
                <a:cs typeface="Times New Roman" pitchFamily="18" charset="0"/>
                <a:sym typeface="Symbol"/>
              </a:rPr>
              <a:t></a:t>
            </a:r>
            <a:r>
              <a:rPr lang="en-US" sz="2800" baseline="-10000" dirty="0">
                <a:cs typeface="Times New Roman" pitchFamily="18" charset="0"/>
                <a:sym typeface="Symbol"/>
              </a:rPr>
              <a:t> </a:t>
            </a:r>
            <a:r>
              <a:rPr lang="en-US" sz="2600" dirty="0">
                <a:cs typeface="Times New Roman" pitchFamily="18" charset="0"/>
              </a:rPr>
              <a:t>PDF,  </a:t>
            </a:r>
            <a:r>
              <a:rPr lang="en-US" sz="2600" b="1" dirty="0">
                <a:solidFill>
                  <a:schemeClr val="bg2">
                    <a:lumMod val="60000"/>
                    <a:lumOff val="40000"/>
                  </a:schemeClr>
                </a:solidFill>
                <a:cs typeface="Times New Roman" pitchFamily="18" charset="0"/>
              </a:rPr>
              <a:t>F(x) = P(X &lt; x)</a:t>
            </a:r>
            <a:r>
              <a:rPr lang="en-US" sz="2600" dirty="0">
                <a:cs typeface="Times New Roman" pitchFamily="18" charset="0"/>
              </a:rPr>
              <a:t>, is the probability the random variable is less than some value</a:t>
            </a:r>
            <a:endParaRPr lang="en-US" sz="2600" baseline="10000" dirty="0">
              <a:cs typeface="Times New Roman" pitchFamily="18" charset="0"/>
            </a:endParaRPr>
          </a:p>
          <a:p>
            <a:pPr eaLnBrk="1" hangingPunct="1">
              <a:spcBef>
                <a:spcPts val="300"/>
              </a:spcBef>
              <a:buFontTx/>
              <a:buNone/>
              <a:defRPr/>
            </a:pPr>
            <a:r>
              <a:rPr lang="en-US" sz="2400" b="1" dirty="0">
                <a:solidFill>
                  <a:schemeClr val="accent1">
                    <a:lumMod val="60000"/>
                    <a:lumOff val="40000"/>
                  </a:schemeClr>
                </a:solidFill>
                <a:latin typeface="Ink Free" panose="03080402000500000000" pitchFamily="66" charset="0"/>
                <a:cs typeface="Times New Roman" pitchFamily="18" charset="0"/>
              </a:rPr>
              <a:t>	</a:t>
            </a:r>
            <a:r>
              <a:rPr lang="en-US" sz="2400" b="1" dirty="0">
                <a:solidFill>
                  <a:srgbClr val="C00000"/>
                </a:solidFill>
                <a:latin typeface="Ink Free" panose="03080402000500000000" pitchFamily="66" charset="0"/>
                <a:cs typeface="Times New Roman" pitchFamily="18" charset="0"/>
              </a:rPr>
              <a:t>curve = probability</a:t>
            </a:r>
            <a:endParaRPr lang="en-US" sz="2400" dirty="0">
              <a:solidFill>
                <a:srgbClr val="C00000"/>
              </a:solidFill>
              <a:cs typeface="Times New Roman" pitchFamily="18" charset="0"/>
            </a:endParaRPr>
          </a:p>
          <a:p>
            <a:pPr eaLnBrk="1" hangingPunct="1">
              <a:spcBef>
                <a:spcPct val="40000"/>
              </a:spcBef>
              <a:buFontTx/>
              <a:buNone/>
              <a:defRPr/>
            </a:pPr>
            <a:endParaRPr lang="en-US" sz="2600" dirty="0">
              <a:solidFill>
                <a:srgbClr val="FF0000"/>
              </a:solidFill>
              <a:cs typeface="Times New Roman" pitchFamily="18" charset="0"/>
            </a:endParaRPr>
          </a:p>
          <a:p>
            <a:pPr eaLnBrk="1" hangingPunct="1">
              <a:spcBef>
                <a:spcPct val="40000"/>
              </a:spcBef>
              <a:buFontTx/>
              <a:buNone/>
              <a:defRPr/>
            </a:pPr>
            <a:r>
              <a:rPr lang="en-US" sz="2600" dirty="0">
                <a:cs typeface="Times New Roman" pitchFamily="18" charset="0"/>
              </a:rPr>
              <a:t>	</a:t>
            </a:r>
            <a:endParaRPr lang="en-US" sz="2400" dirty="0">
              <a:cs typeface="Times New Roman" pitchFamily="18" charset="0"/>
            </a:endParaRPr>
          </a:p>
        </p:txBody>
      </p:sp>
      <p:pic>
        <p:nvPicPr>
          <p:cNvPr id="43013" name="Picture 20"/>
          <p:cNvPicPr>
            <a:picLocks noChangeAspect="1" noChangeArrowheads="1"/>
          </p:cNvPicPr>
          <p:nvPr/>
        </p:nvPicPr>
        <p:blipFill>
          <a:blip r:embed="rId3" cstate="print"/>
          <a:srcRect/>
          <a:stretch>
            <a:fillRect/>
          </a:stretch>
        </p:blipFill>
        <p:spPr bwMode="auto">
          <a:xfrm>
            <a:off x="6797675" y="1609725"/>
            <a:ext cx="3600450" cy="2527300"/>
          </a:xfrm>
          <a:prstGeom prst="rect">
            <a:avLst/>
          </a:prstGeom>
          <a:noFill/>
          <a:ln w="9525">
            <a:noFill/>
            <a:miter lim="800000"/>
            <a:headEnd/>
            <a:tailEnd/>
          </a:ln>
        </p:spPr>
      </p:pic>
      <p:pic>
        <p:nvPicPr>
          <p:cNvPr id="43014" name="Picture 21"/>
          <p:cNvPicPr>
            <a:picLocks noChangeAspect="1" noChangeArrowheads="1"/>
          </p:cNvPicPr>
          <p:nvPr/>
        </p:nvPicPr>
        <p:blipFill>
          <a:blip r:embed="rId4" cstate="print"/>
          <a:srcRect/>
          <a:stretch>
            <a:fillRect/>
          </a:stretch>
        </p:blipFill>
        <p:spPr bwMode="auto">
          <a:xfrm>
            <a:off x="6794501" y="4287839"/>
            <a:ext cx="3622675" cy="2479675"/>
          </a:xfrm>
          <a:prstGeom prst="rect">
            <a:avLst/>
          </a:prstGeom>
          <a:noFill/>
          <a:ln w="9525">
            <a:noFill/>
            <a:miter lim="800000"/>
            <a:headEnd/>
            <a:tailEnd/>
          </a:ln>
        </p:spPr>
      </p:pic>
      <p:sp>
        <p:nvSpPr>
          <p:cNvPr id="43015" name="TextBox 12"/>
          <p:cNvSpPr txBox="1">
            <a:spLocks noChangeArrowheads="1"/>
          </p:cNvSpPr>
          <p:nvPr/>
        </p:nvSpPr>
        <p:spPr bwMode="auto">
          <a:xfrm>
            <a:off x="8524876" y="2266950"/>
            <a:ext cx="714375" cy="707886"/>
          </a:xfrm>
          <a:prstGeom prst="rect">
            <a:avLst/>
          </a:prstGeom>
          <a:noFill/>
          <a:ln w="9525">
            <a:noFill/>
            <a:miter lim="800000"/>
            <a:headEnd/>
            <a:tailEnd/>
          </a:ln>
        </p:spPr>
        <p:txBody>
          <a:bodyPr wrap="square">
            <a:spAutoFit/>
          </a:bodyPr>
          <a:lstStyle/>
          <a:p>
            <a:r>
              <a:rPr lang="en-US" sz="2000" b="1" dirty="0">
                <a:solidFill>
                  <a:schemeClr val="bg1"/>
                </a:solidFill>
                <a:latin typeface="Calibri" panose="020F0502020204030204" pitchFamily="34" charset="0"/>
              </a:rPr>
              <a:t>Area = 1</a:t>
            </a:r>
          </a:p>
        </p:txBody>
      </p:sp>
      <p:grpSp>
        <p:nvGrpSpPr>
          <p:cNvPr id="2" name="Group 44"/>
          <p:cNvGrpSpPr>
            <a:grpSpLocks/>
          </p:cNvGrpSpPr>
          <p:nvPr/>
        </p:nvGrpSpPr>
        <p:grpSpPr bwMode="auto">
          <a:xfrm>
            <a:off x="6956425" y="2857501"/>
            <a:ext cx="2159000" cy="3910975"/>
            <a:chOff x="5689600" y="2857500"/>
            <a:chExt cx="2159000" cy="3910975"/>
          </a:xfrm>
        </p:grpSpPr>
        <p:sp>
          <p:nvSpPr>
            <p:cNvPr id="43034" name="Freeform 21"/>
            <p:cNvSpPr>
              <a:spLocks/>
            </p:cNvSpPr>
            <p:nvPr/>
          </p:nvSpPr>
          <p:spPr bwMode="auto">
            <a:xfrm>
              <a:off x="6232337" y="3176097"/>
              <a:ext cx="749300" cy="630237"/>
            </a:xfrm>
            <a:custGeom>
              <a:avLst/>
              <a:gdLst>
                <a:gd name="T0" fmla="*/ 0 w 748145"/>
                <a:gd name="T1" fmla="*/ 632778 h 629392"/>
                <a:gd name="T2" fmla="*/ 149360 w 748145"/>
                <a:gd name="T3" fmla="*/ 620839 h 629392"/>
                <a:gd name="T4" fmla="*/ 340542 w 748145"/>
                <a:gd name="T5" fmla="*/ 555172 h 629392"/>
                <a:gd name="T6" fmla="*/ 495876 w 748145"/>
                <a:gd name="T7" fmla="*/ 441751 h 629392"/>
                <a:gd name="T8" fmla="*/ 615365 w 748145"/>
                <a:gd name="T9" fmla="*/ 280572 h 629392"/>
                <a:gd name="T10" fmla="*/ 752776 w 748145"/>
                <a:gd name="T11" fmla="*/ 0 h 629392"/>
                <a:gd name="T12" fmla="*/ 752776 w 748145"/>
                <a:gd name="T13" fmla="*/ 632778 h 629392"/>
                <a:gd name="T14" fmla="*/ 0 w 748145"/>
                <a:gd name="T15" fmla="*/ 632778 h 629392"/>
                <a:gd name="T16" fmla="*/ 0 60000 65536"/>
                <a:gd name="T17" fmla="*/ 0 60000 65536"/>
                <a:gd name="T18" fmla="*/ 0 60000 65536"/>
                <a:gd name="T19" fmla="*/ 0 60000 65536"/>
                <a:gd name="T20" fmla="*/ 0 60000 65536"/>
                <a:gd name="T21" fmla="*/ 0 60000 65536"/>
                <a:gd name="T22" fmla="*/ 0 60000 65536"/>
                <a:gd name="T23" fmla="*/ 0 60000 65536"/>
                <a:gd name="T24" fmla="*/ 0 w 748145"/>
                <a:gd name="T25" fmla="*/ 0 h 629392"/>
                <a:gd name="T26" fmla="*/ 748145 w 748145"/>
                <a:gd name="T2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24893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145" h="629392">
                  <a:moveTo>
                    <a:pt x="0" y="629392"/>
                  </a:moveTo>
                  <a:lnTo>
                    <a:pt x="148441" y="617517"/>
                  </a:lnTo>
                  <a:lnTo>
                    <a:pt x="338447" y="552202"/>
                  </a:lnTo>
                  <a:lnTo>
                    <a:pt x="492826" y="424893"/>
                  </a:lnTo>
                  <a:lnTo>
                    <a:pt x="615202" y="242833"/>
                  </a:lnTo>
                  <a:lnTo>
                    <a:pt x="748145" y="0"/>
                  </a:lnTo>
                  <a:lnTo>
                    <a:pt x="748145" y="629392"/>
                  </a:lnTo>
                  <a:lnTo>
                    <a:pt x="0" y="629392"/>
                  </a:lnTo>
                  <a:close/>
                </a:path>
              </a:pathLst>
            </a:custGeom>
            <a:solidFill>
              <a:srgbClr val="C00000"/>
            </a:solidFill>
            <a:ln w="9525" cap="flat" cmpd="sng" algn="ctr">
              <a:noFill/>
              <a:prstDash val="solid"/>
              <a:round/>
              <a:headEnd type="none" w="med" len="med"/>
              <a:tailEnd type="none" w="med" len="med"/>
            </a:ln>
          </p:spPr>
          <p:txBody>
            <a:bodyPr/>
            <a:lstStyle/>
            <a:p>
              <a:endParaRPr lang="en-US" dirty="0">
                <a:latin typeface="Calibri" panose="020F0502020204030204" pitchFamily="34" charset="0"/>
              </a:endParaRPr>
            </a:p>
          </p:txBody>
        </p:sp>
        <p:sp>
          <p:nvSpPr>
            <p:cNvPr id="23" name="TextBox 22"/>
            <p:cNvSpPr txBox="1"/>
            <p:nvPr/>
          </p:nvSpPr>
          <p:spPr>
            <a:xfrm>
              <a:off x="7245350" y="3117850"/>
              <a:ext cx="603250" cy="369888"/>
            </a:xfrm>
            <a:prstGeom prst="rect">
              <a:avLst/>
            </a:prstGeom>
            <a:noFill/>
          </p:spPr>
          <p:txBody>
            <a:bodyPr>
              <a:spAutoFit/>
            </a:bodyPr>
            <a:lstStyle/>
            <a:p>
              <a:pPr>
                <a:defRPr/>
              </a:pPr>
              <a:r>
                <a:rPr lang="en-US" sz="1800" dirty="0">
                  <a:solidFill>
                    <a:srgbClr val="C00000"/>
                  </a:solidFill>
                  <a:latin typeface="+mj-lt"/>
                </a:rPr>
                <a:t>p</a:t>
              </a:r>
            </a:p>
          </p:txBody>
        </p:sp>
        <p:cxnSp>
          <p:nvCxnSpPr>
            <p:cNvPr id="43036" name="Straight Connector 27"/>
            <p:cNvCxnSpPr>
              <a:cxnSpLocks noChangeShapeType="1"/>
            </p:cNvCxnSpPr>
            <p:nvPr/>
          </p:nvCxnSpPr>
          <p:spPr bwMode="auto">
            <a:xfrm rot="10800000" flipV="1">
              <a:off x="6881813" y="3335338"/>
              <a:ext cx="404812" cy="342900"/>
            </a:xfrm>
            <a:prstGeom prst="line">
              <a:avLst/>
            </a:prstGeom>
            <a:noFill/>
            <a:ln w="9525" algn="ctr">
              <a:solidFill>
                <a:srgbClr val="000000"/>
              </a:solidFill>
              <a:round/>
              <a:headEnd/>
              <a:tailEnd/>
            </a:ln>
          </p:spPr>
        </p:cxnSp>
        <p:sp>
          <p:nvSpPr>
            <p:cNvPr id="30" name="TextBox 29"/>
            <p:cNvSpPr txBox="1"/>
            <p:nvPr/>
          </p:nvSpPr>
          <p:spPr>
            <a:xfrm>
              <a:off x="5689600" y="6045200"/>
              <a:ext cx="1352848" cy="723275"/>
            </a:xfrm>
            <a:prstGeom prst="rect">
              <a:avLst/>
            </a:prstGeom>
            <a:noFill/>
          </p:spPr>
          <p:txBody>
            <a:bodyPr wrap="square">
              <a:spAutoFit/>
            </a:bodyPr>
            <a:lstStyle/>
            <a:p>
              <a:pPr>
                <a:spcBef>
                  <a:spcPts val="600"/>
                </a:spcBef>
                <a:defRPr/>
              </a:pPr>
              <a:r>
                <a:rPr lang="en-US" sz="1800" dirty="0">
                  <a:solidFill>
                    <a:srgbClr val="C00000"/>
                  </a:solidFill>
                  <a:latin typeface="+mj-lt"/>
                </a:rPr>
                <a:t>    p</a:t>
              </a:r>
            </a:p>
            <a:p>
              <a:pPr>
                <a:spcBef>
                  <a:spcPts val="600"/>
                </a:spcBef>
                <a:defRPr/>
              </a:pPr>
              <a:r>
                <a:rPr lang="en-US" sz="1800" dirty="0">
                  <a:solidFill>
                    <a:srgbClr val="C00000"/>
                  </a:solidFill>
                  <a:latin typeface="Calibri" panose="020F0502020204030204" pitchFamily="34" charset="0"/>
                </a:rPr>
                <a:t>=F(x)</a:t>
              </a:r>
            </a:p>
          </p:txBody>
        </p:sp>
        <p:cxnSp>
          <p:nvCxnSpPr>
            <p:cNvPr id="43038" name="Straight Connector 31"/>
            <p:cNvCxnSpPr>
              <a:cxnSpLocks noChangeShapeType="1"/>
            </p:cNvCxnSpPr>
            <p:nvPr/>
          </p:nvCxnSpPr>
          <p:spPr bwMode="auto">
            <a:xfrm rot="5400000">
              <a:off x="5187950" y="4645025"/>
              <a:ext cx="3575050" cy="0"/>
            </a:xfrm>
            <a:prstGeom prst="line">
              <a:avLst/>
            </a:prstGeom>
            <a:noFill/>
            <a:ln w="9525" algn="ctr">
              <a:solidFill>
                <a:srgbClr val="000000"/>
              </a:solidFill>
              <a:round/>
              <a:headEnd/>
              <a:tailEnd/>
            </a:ln>
          </p:spPr>
        </p:cxnSp>
        <p:cxnSp>
          <p:nvCxnSpPr>
            <p:cNvPr id="43039" name="Straight Connector 34"/>
            <p:cNvCxnSpPr>
              <a:cxnSpLocks noChangeShapeType="1"/>
            </p:cNvCxnSpPr>
            <p:nvPr/>
          </p:nvCxnSpPr>
          <p:spPr bwMode="auto">
            <a:xfrm rot="10800000">
              <a:off x="6175375" y="6253108"/>
              <a:ext cx="809625" cy="0"/>
            </a:xfrm>
            <a:prstGeom prst="line">
              <a:avLst/>
            </a:prstGeom>
            <a:noFill/>
            <a:ln w="9525" algn="ctr">
              <a:solidFill>
                <a:srgbClr val="000000"/>
              </a:solidFill>
              <a:prstDash val="dash"/>
              <a:round/>
              <a:headEnd/>
              <a:tailEnd/>
            </a:ln>
          </p:spPr>
        </p:cxnSp>
        <p:sp>
          <p:nvSpPr>
            <p:cNvPr id="43040" name="TextBox 13"/>
            <p:cNvSpPr txBox="1">
              <a:spLocks noChangeArrowheads="1"/>
            </p:cNvSpPr>
            <p:nvPr/>
          </p:nvSpPr>
          <p:spPr bwMode="auto">
            <a:xfrm>
              <a:off x="6772275" y="3724275"/>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sp>
          <p:nvSpPr>
            <p:cNvPr id="43041" name="TextBox 14"/>
            <p:cNvSpPr txBox="1">
              <a:spLocks noChangeArrowheads="1"/>
            </p:cNvSpPr>
            <p:nvPr/>
          </p:nvSpPr>
          <p:spPr bwMode="auto">
            <a:xfrm>
              <a:off x="6858000" y="6381750"/>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grpSp>
      <p:sp>
        <p:nvSpPr>
          <p:cNvPr id="4" name="TextBox 3"/>
          <p:cNvSpPr txBox="1"/>
          <p:nvPr/>
        </p:nvSpPr>
        <p:spPr>
          <a:xfrm>
            <a:off x="8923868" y="3894667"/>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5" name="TextBox 34"/>
          <p:cNvSpPr txBox="1"/>
          <p:nvPr/>
        </p:nvSpPr>
        <p:spPr>
          <a:xfrm>
            <a:off x="8771467" y="6493934"/>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6" name="TextBox 35"/>
          <p:cNvSpPr txBox="1"/>
          <p:nvPr/>
        </p:nvSpPr>
        <p:spPr>
          <a:xfrm>
            <a:off x="9781592" y="3088431"/>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PDF</a:t>
            </a:r>
          </a:p>
        </p:txBody>
      </p:sp>
      <p:sp>
        <p:nvSpPr>
          <p:cNvPr id="37" name="TextBox 36"/>
          <p:cNvSpPr txBox="1"/>
          <p:nvPr/>
        </p:nvSpPr>
        <p:spPr>
          <a:xfrm>
            <a:off x="9784702" y="4640423"/>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grpSp>
        <p:nvGrpSpPr>
          <p:cNvPr id="11" name="Group 10">
            <a:extLst>
              <a:ext uri="{FF2B5EF4-FFF2-40B4-BE49-F238E27FC236}">
                <a16:creationId xmlns:a16="http://schemas.microsoft.com/office/drawing/2014/main" id="{42221D76-0AE0-0823-2A36-7299A17270AD}"/>
              </a:ext>
            </a:extLst>
          </p:cNvPr>
          <p:cNvGrpSpPr/>
          <p:nvPr/>
        </p:nvGrpSpPr>
        <p:grpSpPr>
          <a:xfrm>
            <a:off x="9051276" y="2178050"/>
            <a:ext cx="1793875" cy="4530449"/>
            <a:chOff x="9051276" y="2178050"/>
            <a:chExt cx="1793875" cy="4530449"/>
          </a:xfrm>
        </p:grpSpPr>
        <p:sp>
          <p:nvSpPr>
            <p:cNvPr id="6" name="Freeform 16">
              <a:extLst>
                <a:ext uri="{FF2B5EF4-FFF2-40B4-BE49-F238E27FC236}">
                  <a16:creationId xmlns:a16="http://schemas.microsoft.com/office/drawing/2014/main" id="{AC6ED53A-26E2-7508-4B30-38FAA2C907AB}"/>
                </a:ext>
              </a:extLst>
            </p:cNvPr>
            <p:cNvSpPr/>
            <p:nvPr/>
          </p:nvSpPr>
          <p:spPr bwMode="auto">
            <a:xfrm flipH="1">
              <a:off x="9214788" y="2367976"/>
              <a:ext cx="1050925" cy="1445199"/>
            </a:xfrm>
            <a:custGeom>
              <a:avLst/>
              <a:gdLst>
                <a:gd name="connsiteX0" fmla="*/ 0 w 748145"/>
                <a:gd name="connsiteY0" fmla="*/ 629392 h 635330"/>
                <a:gd name="connsiteX1" fmla="*/ 148441 w 748145"/>
                <a:gd name="connsiteY1" fmla="*/ 617517 h 635330"/>
                <a:gd name="connsiteX2" fmla="*/ 338447 w 748145"/>
                <a:gd name="connsiteY2" fmla="*/ 552202 h 635330"/>
                <a:gd name="connsiteX3" fmla="*/ 492826 w 748145"/>
                <a:gd name="connsiteY3" fmla="*/ 439387 h 635330"/>
                <a:gd name="connsiteX4" fmla="*/ 611579 w 748145"/>
                <a:gd name="connsiteY4" fmla="*/ 279070 h 635330"/>
                <a:gd name="connsiteX5" fmla="*/ 748145 w 748145"/>
                <a:gd name="connsiteY5" fmla="*/ 0 h 635330"/>
                <a:gd name="connsiteX6" fmla="*/ 748145 w 748145"/>
                <a:gd name="connsiteY6" fmla="*/ 635330 h 635330"/>
                <a:gd name="connsiteX7" fmla="*/ 0 w 748145"/>
                <a:gd name="connsiteY7" fmla="*/ 629392 h 635330"/>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1579 w 748145"/>
                <a:gd name="connsiteY4" fmla="*/ 279070 h 629392"/>
                <a:gd name="connsiteX5" fmla="*/ 748145 w 748145"/>
                <a:gd name="connsiteY5" fmla="*/ 0 h 629392"/>
                <a:gd name="connsiteX6" fmla="*/ 748145 w 748145"/>
                <a:gd name="connsiteY6" fmla="*/ 629392 h 629392"/>
                <a:gd name="connsiteX7" fmla="*/ 0 w 748145"/>
                <a:gd name="connsiteY7" fmla="*/ 629392 h 629392"/>
                <a:gd name="connsiteX0" fmla="*/ 0 w 1046135"/>
                <a:gd name="connsiteY0" fmla="*/ 629392 h 635733"/>
                <a:gd name="connsiteX1" fmla="*/ 148441 w 1046135"/>
                <a:gd name="connsiteY1" fmla="*/ 617517 h 635733"/>
                <a:gd name="connsiteX2" fmla="*/ 338447 w 1046135"/>
                <a:gd name="connsiteY2" fmla="*/ 552202 h 635733"/>
                <a:gd name="connsiteX3" fmla="*/ 492826 w 1046135"/>
                <a:gd name="connsiteY3" fmla="*/ 439387 h 635733"/>
                <a:gd name="connsiteX4" fmla="*/ 611579 w 1046135"/>
                <a:gd name="connsiteY4" fmla="*/ 279070 h 635733"/>
                <a:gd name="connsiteX5" fmla="*/ 748145 w 1046135"/>
                <a:gd name="connsiteY5" fmla="*/ 0 h 635733"/>
                <a:gd name="connsiteX6" fmla="*/ 1046135 w 1046135"/>
                <a:gd name="connsiteY6" fmla="*/ 635733 h 635733"/>
                <a:gd name="connsiteX7" fmla="*/ 0 w 1046135"/>
                <a:gd name="connsiteY7" fmla="*/ 629392 h 6357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1049305 w 1049305"/>
                <a:gd name="connsiteY5" fmla="*/ 0 h 1491833"/>
                <a:gd name="connsiteX6" fmla="*/ 1046135 w 1049305"/>
                <a:gd name="connsiteY6" fmla="*/ 1491833 h 1491833"/>
                <a:gd name="connsiteX7" fmla="*/ 0 w 1049305"/>
                <a:gd name="connsiteY7" fmla="*/ 1485492 h 14918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874948 w 1049305"/>
                <a:gd name="connsiteY5" fmla="*/ 458171 h 1491833"/>
                <a:gd name="connsiteX6" fmla="*/ 1049305 w 1049305"/>
                <a:gd name="connsiteY6" fmla="*/ 0 h 1491833"/>
                <a:gd name="connsiteX7" fmla="*/ 1046135 w 1049305"/>
                <a:gd name="connsiteY7" fmla="*/ 1491833 h 1491833"/>
                <a:gd name="connsiteX8" fmla="*/ 0 w 1049305"/>
                <a:gd name="connsiteY8" fmla="*/ 1485492 h 14918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884459 w 1049305"/>
                <a:gd name="connsiteY5" fmla="*/ 496219 h 1491833"/>
                <a:gd name="connsiteX6" fmla="*/ 1049305 w 1049305"/>
                <a:gd name="connsiteY6" fmla="*/ 0 h 1491833"/>
                <a:gd name="connsiteX7" fmla="*/ 1046135 w 1049305"/>
                <a:gd name="connsiteY7" fmla="*/ 1491833 h 1491833"/>
                <a:gd name="connsiteX8" fmla="*/ 0 w 1049305"/>
                <a:gd name="connsiteY8" fmla="*/ 1485492 h 14918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741804 w 1049305"/>
                <a:gd name="connsiteY5" fmla="*/ 841830 h 1491833"/>
                <a:gd name="connsiteX6" fmla="*/ 884459 w 1049305"/>
                <a:gd name="connsiteY6" fmla="*/ 496219 h 1491833"/>
                <a:gd name="connsiteX7" fmla="*/ 1049305 w 1049305"/>
                <a:gd name="connsiteY7" fmla="*/ 0 h 1491833"/>
                <a:gd name="connsiteX8" fmla="*/ 1046135 w 1049305"/>
                <a:gd name="connsiteY8" fmla="*/ 1491833 h 1491833"/>
                <a:gd name="connsiteX9" fmla="*/ 0 w 1049305"/>
                <a:gd name="connsiteY9" fmla="*/ 1485492 h 14918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748144 w 1049305"/>
                <a:gd name="connsiteY5" fmla="*/ 876708 h 1491833"/>
                <a:gd name="connsiteX6" fmla="*/ 884459 w 1049305"/>
                <a:gd name="connsiteY6" fmla="*/ 496219 h 1491833"/>
                <a:gd name="connsiteX7" fmla="*/ 1049305 w 1049305"/>
                <a:gd name="connsiteY7" fmla="*/ 0 h 1491833"/>
                <a:gd name="connsiteX8" fmla="*/ 1046135 w 1049305"/>
                <a:gd name="connsiteY8" fmla="*/ 1491833 h 1491833"/>
                <a:gd name="connsiteX9" fmla="*/ 0 w 1049305"/>
                <a:gd name="connsiteY9" fmla="*/ 1485492 h 14918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741804 w 1049305"/>
                <a:gd name="connsiteY5" fmla="*/ 867196 h 1491833"/>
                <a:gd name="connsiteX6" fmla="*/ 884459 w 1049305"/>
                <a:gd name="connsiteY6" fmla="*/ 496219 h 1491833"/>
                <a:gd name="connsiteX7" fmla="*/ 1049305 w 1049305"/>
                <a:gd name="connsiteY7" fmla="*/ 0 h 1491833"/>
                <a:gd name="connsiteX8" fmla="*/ 1046135 w 1049305"/>
                <a:gd name="connsiteY8" fmla="*/ 1491833 h 1491833"/>
                <a:gd name="connsiteX9" fmla="*/ 0 w 1049305"/>
                <a:gd name="connsiteY9" fmla="*/ 1485492 h 14918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751516 w 1049305"/>
                <a:gd name="connsiteY5" fmla="*/ 867196 h 1491833"/>
                <a:gd name="connsiteX6" fmla="*/ 884459 w 1049305"/>
                <a:gd name="connsiteY6" fmla="*/ 496219 h 1491833"/>
                <a:gd name="connsiteX7" fmla="*/ 1049305 w 1049305"/>
                <a:gd name="connsiteY7" fmla="*/ 0 h 1491833"/>
                <a:gd name="connsiteX8" fmla="*/ 1046135 w 1049305"/>
                <a:gd name="connsiteY8" fmla="*/ 1491833 h 1491833"/>
                <a:gd name="connsiteX9" fmla="*/ 0 w 1049305"/>
                <a:gd name="connsiteY9" fmla="*/ 1485492 h 1491833"/>
                <a:gd name="connsiteX0" fmla="*/ 0 w 1049305"/>
                <a:gd name="connsiteY0" fmla="*/ 1485492 h 1491833"/>
                <a:gd name="connsiteX1" fmla="*/ 148441 w 1049305"/>
                <a:gd name="connsiteY1" fmla="*/ 1473617 h 1491833"/>
                <a:gd name="connsiteX2" fmla="*/ 338447 w 1049305"/>
                <a:gd name="connsiteY2" fmla="*/ 1408302 h 1491833"/>
                <a:gd name="connsiteX3" fmla="*/ 492826 w 1049305"/>
                <a:gd name="connsiteY3" fmla="*/ 1295487 h 1491833"/>
                <a:gd name="connsiteX4" fmla="*/ 611579 w 1049305"/>
                <a:gd name="connsiteY4" fmla="*/ 1135170 h 1491833"/>
                <a:gd name="connsiteX5" fmla="*/ 751516 w 1049305"/>
                <a:gd name="connsiteY5" fmla="*/ 867196 h 1491833"/>
                <a:gd name="connsiteX6" fmla="*/ 903886 w 1049305"/>
                <a:gd name="connsiteY6" fmla="*/ 496219 h 1491833"/>
                <a:gd name="connsiteX7" fmla="*/ 1049305 w 1049305"/>
                <a:gd name="connsiteY7" fmla="*/ 0 h 1491833"/>
                <a:gd name="connsiteX8" fmla="*/ 1046135 w 1049305"/>
                <a:gd name="connsiteY8" fmla="*/ 1491833 h 1491833"/>
                <a:gd name="connsiteX9" fmla="*/ 0 w 1049305"/>
                <a:gd name="connsiteY9" fmla="*/ 1485492 h 1491833"/>
                <a:gd name="connsiteX0" fmla="*/ 0 w 1049305"/>
                <a:gd name="connsiteY0" fmla="*/ 1436919 h 1443260"/>
                <a:gd name="connsiteX1" fmla="*/ 148441 w 1049305"/>
                <a:gd name="connsiteY1" fmla="*/ 1425044 h 1443260"/>
                <a:gd name="connsiteX2" fmla="*/ 338447 w 1049305"/>
                <a:gd name="connsiteY2" fmla="*/ 1359729 h 1443260"/>
                <a:gd name="connsiteX3" fmla="*/ 492826 w 1049305"/>
                <a:gd name="connsiteY3" fmla="*/ 1246914 h 1443260"/>
                <a:gd name="connsiteX4" fmla="*/ 611579 w 1049305"/>
                <a:gd name="connsiteY4" fmla="*/ 1086597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7 w 1049305"/>
                <a:gd name="connsiteY2" fmla="*/ 1359729 h 1443260"/>
                <a:gd name="connsiteX3" fmla="*/ 492826 w 1049305"/>
                <a:gd name="connsiteY3" fmla="*/ 124691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7 w 1049305"/>
                <a:gd name="connsiteY2" fmla="*/ 1359729 h 1443260"/>
                <a:gd name="connsiteX3" fmla="*/ 502461 w 1049305"/>
                <a:gd name="connsiteY3" fmla="*/ 124450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40856 w 1049305"/>
                <a:gd name="connsiteY2" fmla="*/ 1371777 h 1443260"/>
                <a:gd name="connsiteX3" fmla="*/ 502461 w 1049305"/>
                <a:gd name="connsiteY3" fmla="*/ 124450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502461 w 1049305"/>
                <a:gd name="connsiteY3" fmla="*/ 124450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502461 w 1049305"/>
                <a:gd name="connsiteY3" fmla="*/ 124450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502461 w 1049305"/>
                <a:gd name="connsiteY3" fmla="*/ 124450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5234 w 1049305"/>
                <a:gd name="connsiteY3" fmla="*/ 124450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5234 w 1049305"/>
                <a:gd name="connsiteY3" fmla="*/ 1244504 h 1443260"/>
                <a:gd name="connsiteX4" fmla="*/ 613988 w 1049305"/>
                <a:gd name="connsiteY4" fmla="*/ 108177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5234 w 1049305"/>
                <a:gd name="connsiteY3" fmla="*/ 1244504 h 1443260"/>
                <a:gd name="connsiteX4" fmla="*/ 623623 w 1049305"/>
                <a:gd name="connsiteY4" fmla="*/ 107936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5234 w 1049305"/>
                <a:gd name="connsiteY3" fmla="*/ 1244504 h 1443260"/>
                <a:gd name="connsiteX4" fmla="*/ 623623 w 1049305"/>
                <a:gd name="connsiteY4" fmla="*/ 1079368 h 1443260"/>
                <a:gd name="connsiteX5" fmla="*/ 751516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5234 w 1049305"/>
                <a:gd name="connsiteY3" fmla="*/ 1244504 h 1443260"/>
                <a:gd name="connsiteX4" fmla="*/ 623623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5234 w 1049305"/>
                <a:gd name="connsiteY3" fmla="*/ 1244504 h 1443260"/>
                <a:gd name="connsiteX4" fmla="*/ 628441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903886 w 1049305"/>
                <a:gd name="connsiteY6" fmla="*/ 447646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896660 w 1049305"/>
                <a:gd name="connsiteY6" fmla="*/ 440417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896660 w 1049305"/>
                <a:gd name="connsiteY6" fmla="*/ 440417 h 1443260"/>
                <a:gd name="connsiteX7" fmla="*/ 1049305 w 1049305"/>
                <a:gd name="connsiteY7" fmla="*/ 0 h 1443260"/>
                <a:gd name="connsiteX8" fmla="*/ 1046135 w 1049305"/>
                <a:gd name="connsiteY8" fmla="*/ 1443260 h 1443260"/>
                <a:gd name="connsiteX9" fmla="*/ 0 w 1049305"/>
                <a:gd name="connsiteY9" fmla="*/ 1436919 h 1443260"/>
                <a:gd name="connsiteX0" fmla="*/ 0 w 1049305"/>
                <a:gd name="connsiteY0" fmla="*/ 1436919 h 1443260"/>
                <a:gd name="connsiteX1" fmla="*/ 148441 w 1049305"/>
                <a:gd name="connsiteY1" fmla="*/ 1425044 h 1443260"/>
                <a:gd name="connsiteX2" fmla="*/ 338446 w 1049305"/>
                <a:gd name="connsiteY2" fmla="*/ 1364549 h 1443260"/>
                <a:gd name="connsiteX3" fmla="*/ 497643 w 1049305"/>
                <a:gd name="connsiteY3" fmla="*/ 1249323 h 1443260"/>
                <a:gd name="connsiteX4" fmla="*/ 628441 w 1049305"/>
                <a:gd name="connsiteY4" fmla="*/ 1079368 h 1443260"/>
                <a:gd name="connsiteX5" fmla="*/ 758743 w 1049305"/>
                <a:gd name="connsiteY5" fmla="*/ 818623 h 1443260"/>
                <a:gd name="connsiteX6" fmla="*/ 896660 w 1049305"/>
                <a:gd name="connsiteY6" fmla="*/ 440417 h 1443260"/>
                <a:gd name="connsiteX7" fmla="*/ 1049305 w 1049305"/>
                <a:gd name="connsiteY7" fmla="*/ 0 h 1443260"/>
                <a:gd name="connsiteX8" fmla="*/ 1046135 w 1049305"/>
                <a:gd name="connsiteY8" fmla="*/ 1443260 h 1443260"/>
                <a:gd name="connsiteX9" fmla="*/ 0 w 1049305"/>
                <a:gd name="connsiteY9" fmla="*/ 1436919 h 144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9305" h="1443260">
                  <a:moveTo>
                    <a:pt x="0" y="1436919"/>
                  </a:moveTo>
                  <a:lnTo>
                    <a:pt x="148441" y="1425044"/>
                  </a:lnTo>
                  <a:cubicBezTo>
                    <a:pt x="228639" y="1404879"/>
                    <a:pt x="241386" y="1411217"/>
                    <a:pt x="338446" y="1364549"/>
                  </a:cubicBezTo>
                  <a:cubicBezTo>
                    <a:pt x="414799" y="1324535"/>
                    <a:pt x="433335" y="1308613"/>
                    <a:pt x="497643" y="1249323"/>
                  </a:cubicBezTo>
                  <a:cubicBezTo>
                    <a:pt x="554090" y="1192671"/>
                    <a:pt x="588856" y="1133610"/>
                    <a:pt x="628441" y="1079368"/>
                  </a:cubicBezTo>
                  <a:cubicBezTo>
                    <a:pt x="692753" y="970768"/>
                    <a:pt x="716112" y="905538"/>
                    <a:pt x="758743" y="818623"/>
                  </a:cubicBezTo>
                  <a:lnTo>
                    <a:pt x="896660" y="440417"/>
                  </a:lnTo>
                  <a:lnTo>
                    <a:pt x="1049305" y="0"/>
                  </a:lnTo>
                  <a:cubicBezTo>
                    <a:pt x="1048248" y="497278"/>
                    <a:pt x="1047192" y="945982"/>
                    <a:pt x="1046135" y="1443260"/>
                  </a:cubicBezTo>
                  <a:lnTo>
                    <a:pt x="0" y="1436919"/>
                  </a:lnTo>
                  <a:close/>
                </a:path>
              </a:pathLst>
            </a:custGeom>
            <a:solidFill>
              <a:schemeClr val="accent1">
                <a:lumMod val="75000"/>
              </a:schemeClr>
            </a:solidFill>
            <a:ln w="9525" cap="flat" cmpd="sng" algn="ctr">
              <a:solidFill>
                <a:schemeClr val="accent1">
                  <a:lumMod val="75000"/>
                </a:schemeClr>
              </a:solidFill>
              <a:prstDash val="solid"/>
              <a:round/>
              <a:headEnd type="none" w="med" len="med"/>
              <a:tailEnd type="none" w="med" len="med"/>
            </a:ln>
            <a:effectLst/>
          </p:spPr>
          <p:txBody>
            <a:bodyPr/>
            <a:lstStyle/>
            <a:p>
              <a:pPr eaLnBrk="1" hangingPunct="1">
                <a:defRPr/>
              </a:pPr>
              <a:endParaRPr lang="en-US"/>
            </a:p>
          </p:txBody>
        </p:sp>
        <p:cxnSp>
          <p:nvCxnSpPr>
            <p:cNvPr id="5" name="Straight Connector 31">
              <a:extLst>
                <a:ext uri="{FF2B5EF4-FFF2-40B4-BE49-F238E27FC236}">
                  <a16:creationId xmlns:a16="http://schemas.microsoft.com/office/drawing/2014/main" id="{7CF69EDA-52ED-57FF-1056-0A6E2697ED59}"/>
                </a:ext>
              </a:extLst>
            </p:cNvPr>
            <p:cNvCxnSpPr>
              <a:cxnSpLocks noChangeShapeType="1"/>
            </p:cNvCxnSpPr>
            <p:nvPr/>
          </p:nvCxnSpPr>
          <p:spPr bwMode="auto">
            <a:xfrm>
              <a:off x="9211613" y="2178050"/>
              <a:ext cx="0" cy="4271963"/>
            </a:xfrm>
            <a:prstGeom prst="line">
              <a:avLst/>
            </a:prstGeom>
            <a:noFill/>
            <a:ln w="9525" algn="ctr">
              <a:solidFill>
                <a:srgbClr val="000000"/>
              </a:solidFill>
              <a:round/>
              <a:headEnd/>
              <a:tailEnd/>
            </a:ln>
            <a:extLst>
              <a:ext uri="{909E8E84-426E-40DD-AFC4-6F175D3DCCD1}">
                <a14:hiddenFill xmlns:a14="http://schemas.microsoft.com/office/drawing/2010/main">
                  <a:noFill/>
                </a14:hiddenFill>
              </a:ext>
            </a:extLst>
          </p:spPr>
        </p:cxnSp>
        <p:sp>
          <p:nvSpPr>
            <p:cNvPr id="7" name="TextBox 6">
              <a:extLst>
                <a:ext uri="{FF2B5EF4-FFF2-40B4-BE49-F238E27FC236}">
                  <a16:creationId xmlns:a16="http://schemas.microsoft.com/office/drawing/2014/main" id="{48160DCC-8074-DAE1-4288-4824CB0DE482}"/>
                </a:ext>
              </a:extLst>
            </p:cNvPr>
            <p:cNvSpPr txBox="1"/>
            <p:nvPr/>
          </p:nvSpPr>
          <p:spPr>
            <a:xfrm>
              <a:off x="9051276" y="6431500"/>
              <a:ext cx="441325" cy="276999"/>
            </a:xfrm>
            <a:prstGeom prst="rect">
              <a:avLst/>
            </a:prstGeom>
            <a:noFill/>
          </p:spPr>
          <p:txBody>
            <a:bodyPr>
              <a:spAutoFit/>
            </a:bodyPr>
            <a:lstStyle/>
            <a:p>
              <a:pPr eaLnBrk="1" hangingPunct="1">
                <a:defRPr/>
              </a:pPr>
              <a:r>
                <a:rPr lang="en-US" sz="1200" dirty="0">
                  <a:solidFill>
                    <a:srgbClr val="C00000"/>
                  </a:solidFill>
                  <a:latin typeface="Arial" panose="020B0604020202020204" pitchFamily="34" charset="0"/>
                  <a:cs typeface="Arial" panose="020B0604020202020204" pitchFamily="34" charset="0"/>
                </a:rPr>
                <a:t>X2</a:t>
              </a:r>
            </a:p>
          </p:txBody>
        </p:sp>
        <p:sp>
          <p:nvSpPr>
            <p:cNvPr id="8" name="TextBox 7">
              <a:extLst>
                <a:ext uri="{FF2B5EF4-FFF2-40B4-BE49-F238E27FC236}">
                  <a16:creationId xmlns:a16="http://schemas.microsoft.com/office/drawing/2014/main" id="{0CCB4575-76E3-6793-1FCA-E770D4F8A589}"/>
                </a:ext>
              </a:extLst>
            </p:cNvPr>
            <p:cNvSpPr txBox="1"/>
            <p:nvPr/>
          </p:nvSpPr>
          <p:spPr>
            <a:xfrm>
              <a:off x="9144938" y="3794483"/>
              <a:ext cx="441325" cy="276999"/>
            </a:xfrm>
            <a:prstGeom prst="rect">
              <a:avLst/>
            </a:prstGeom>
            <a:noFill/>
          </p:spPr>
          <p:txBody>
            <a:bodyPr>
              <a:spAutoFit/>
            </a:bodyPr>
            <a:lstStyle/>
            <a:p>
              <a:pPr eaLnBrk="1" hangingPunct="1">
                <a:defRPr/>
              </a:pPr>
              <a:r>
                <a:rPr lang="en-US" sz="1200" dirty="0">
                  <a:solidFill>
                    <a:srgbClr val="C00000"/>
                  </a:solidFill>
                  <a:latin typeface="Arial" panose="020B0604020202020204" pitchFamily="34" charset="0"/>
                  <a:cs typeface="Arial" panose="020B0604020202020204" pitchFamily="34" charset="0"/>
                </a:rPr>
                <a:t>X2</a:t>
              </a:r>
            </a:p>
          </p:txBody>
        </p:sp>
        <p:sp>
          <p:nvSpPr>
            <p:cNvPr id="9" name="TextBox 8">
              <a:extLst>
                <a:ext uri="{FF2B5EF4-FFF2-40B4-BE49-F238E27FC236}">
                  <a16:creationId xmlns:a16="http://schemas.microsoft.com/office/drawing/2014/main" id="{0EC68699-259C-7B88-9E57-87C3A9AC7600}"/>
                </a:ext>
              </a:extLst>
            </p:cNvPr>
            <p:cNvSpPr txBox="1"/>
            <p:nvPr/>
          </p:nvSpPr>
          <p:spPr>
            <a:xfrm>
              <a:off x="9454501" y="5197745"/>
              <a:ext cx="1038225" cy="400050"/>
            </a:xfrm>
            <a:prstGeom prst="rect">
              <a:avLst/>
            </a:prstGeom>
            <a:noFill/>
          </p:spPr>
          <p:txBody>
            <a:bodyPr>
              <a:spAutoFit/>
            </a:bodyPr>
            <a:lstStyle/>
            <a:p>
              <a:pPr eaLnBrk="1" hangingPunct="1">
                <a:defRPr/>
              </a:pPr>
              <a:r>
                <a:rPr lang="en-US" sz="2000" dirty="0">
                  <a:solidFill>
                    <a:schemeClr val="accent1">
                      <a:lumMod val="75000"/>
                    </a:schemeClr>
                  </a:solidFill>
                  <a:latin typeface="+mj-lt"/>
                </a:rPr>
                <a:t>1-p = p</a:t>
              </a:r>
              <a:r>
                <a:rPr lang="en-US" sz="2000" baseline="-25000" dirty="0">
                  <a:solidFill>
                    <a:schemeClr val="accent1">
                      <a:lumMod val="75000"/>
                    </a:schemeClr>
                  </a:solidFill>
                  <a:latin typeface="+mj-lt"/>
                </a:rPr>
                <a:t>e</a:t>
              </a:r>
            </a:p>
          </p:txBody>
        </p:sp>
        <p:sp>
          <p:nvSpPr>
            <p:cNvPr id="10" name="Text Box 9">
              <a:extLst>
                <a:ext uri="{FF2B5EF4-FFF2-40B4-BE49-F238E27FC236}">
                  <a16:creationId xmlns:a16="http://schemas.microsoft.com/office/drawing/2014/main" id="{565F7FA3-4558-CC2C-105A-C05D6B668F5C}"/>
                </a:ext>
              </a:extLst>
            </p:cNvPr>
            <p:cNvSpPr txBox="1">
              <a:spLocks noChangeArrowheads="1"/>
            </p:cNvSpPr>
            <p:nvPr/>
          </p:nvSpPr>
          <p:spPr bwMode="auto">
            <a:xfrm>
              <a:off x="9478313" y="5558108"/>
              <a:ext cx="13668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rgbClr val="000000"/>
                  </a:solidFill>
                  <a:latin typeface="Calibri" panose="020F0502020204030204" pitchFamily="34" charset="0"/>
                  <a:cs typeface="Calibri" panose="020F0502020204030204" pitchFamily="34" charset="0"/>
                </a:defRPr>
              </a:lvl1pPr>
              <a:lvl2pPr marL="742950" indent="-285750">
                <a:spcBef>
                  <a:spcPct val="20000"/>
                </a:spcBef>
                <a:buChar char="–"/>
                <a:defRPr sz="2800">
                  <a:solidFill>
                    <a:srgbClr val="000000"/>
                  </a:solidFill>
                  <a:latin typeface="Calibri" panose="020F0502020204030204" pitchFamily="34" charset="0"/>
                  <a:cs typeface="Calibri" panose="020F0502020204030204" pitchFamily="34" charset="0"/>
                </a:defRPr>
              </a:lvl2pPr>
              <a:lvl3pPr marL="1143000" indent="-228600">
                <a:spcBef>
                  <a:spcPct val="20000"/>
                </a:spcBef>
                <a:buChar char="•"/>
                <a:defRPr sz="2400">
                  <a:solidFill>
                    <a:srgbClr val="000000"/>
                  </a:solidFill>
                  <a:latin typeface="Calibri" panose="020F0502020204030204" pitchFamily="34" charset="0"/>
                  <a:cs typeface="Calibri" panose="020F0502020204030204" pitchFamily="34" charset="0"/>
                </a:defRPr>
              </a:lvl3pPr>
              <a:lvl4pPr marL="1600200" indent="-228600">
                <a:spcBef>
                  <a:spcPct val="20000"/>
                </a:spcBef>
                <a:buChar char="–"/>
                <a:defRPr sz="2000">
                  <a:solidFill>
                    <a:srgbClr val="000000"/>
                  </a:solidFill>
                  <a:latin typeface="Calibri" panose="020F0502020204030204" pitchFamily="34" charset="0"/>
                  <a:cs typeface="Calibri" panose="020F0502020204030204" pitchFamily="34" charset="0"/>
                </a:defRPr>
              </a:lvl4pPr>
              <a:lvl5pPr marL="2057400" indent="-228600">
                <a:spcBef>
                  <a:spcPct val="20000"/>
                </a:spcBef>
                <a:buChar char="»"/>
                <a:defRPr sz="2000">
                  <a:solidFill>
                    <a:srgbClr val="000000"/>
                  </a:solidFill>
                  <a:latin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buChar char="»"/>
                <a:defRPr sz="2000">
                  <a:solidFill>
                    <a:srgbClr val="000000"/>
                  </a:solidFill>
                  <a:latin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buChar char="»"/>
                <a:defRPr sz="2000">
                  <a:solidFill>
                    <a:srgbClr val="000000"/>
                  </a:solidFill>
                  <a:latin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buChar char="»"/>
                <a:defRPr sz="2000">
                  <a:solidFill>
                    <a:srgbClr val="000000"/>
                  </a:solidFill>
                  <a:latin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buChar char="»"/>
                <a:defRPr sz="2000">
                  <a:solidFill>
                    <a:srgbClr val="000000"/>
                  </a:solidFill>
                  <a:latin typeface="Calibri" panose="020F0502020204030204" pitchFamily="34" charset="0"/>
                  <a:cs typeface="Calibri" panose="020F0502020204030204" pitchFamily="34" charset="0"/>
                </a:defRPr>
              </a:lvl9pPr>
            </a:lstStyle>
            <a:p>
              <a:pPr>
                <a:spcBef>
                  <a:spcPct val="50000"/>
                </a:spcBef>
                <a:buFontTx/>
                <a:buNone/>
              </a:pPr>
              <a:r>
                <a:rPr lang="en-US" altLang="en-US" sz="2000" b="1" dirty="0">
                  <a:solidFill>
                    <a:schemeClr val="accent1">
                      <a:lumMod val="75000"/>
                    </a:schemeClr>
                  </a:solidFill>
                  <a:latin typeface="Ink Free" panose="03080402000500000000" pitchFamily="66" charset="0"/>
                </a:rPr>
                <a:t>exceedance probability</a:t>
              </a:r>
            </a:p>
          </p:txBody>
        </p:sp>
      </p:grpSp>
      <p:sp>
        <p:nvSpPr>
          <p:cNvPr id="3" name="Slide Number Placeholder 2">
            <a:extLst>
              <a:ext uri="{FF2B5EF4-FFF2-40B4-BE49-F238E27FC236}">
                <a16:creationId xmlns:a16="http://schemas.microsoft.com/office/drawing/2014/main" id="{011B9F02-96DF-010B-2BF1-BC0DDBB8DA85}"/>
              </a:ext>
            </a:extLst>
          </p:cNvPr>
          <p:cNvSpPr>
            <a:spLocks noGrp="1"/>
          </p:cNvSpPr>
          <p:nvPr>
            <p:ph type="sldNum" sz="quarter" idx="12"/>
          </p:nvPr>
        </p:nvSpPr>
        <p:spPr/>
        <p:txBody>
          <a:bodyPr/>
          <a:lstStyle/>
          <a:p>
            <a:pPr>
              <a:defRPr/>
            </a:pPr>
            <a:fld id="{9CD81297-4513-4774-B1A4-8EBF832F2CC4}" type="slidenum">
              <a:rPr lang="en-US" smtClean="0"/>
              <a:pPr>
                <a:defRPr/>
              </a:pPr>
              <a:t>30</a:t>
            </a:fld>
            <a:endParaRPr lang="en-US"/>
          </a:p>
        </p:txBody>
      </p:sp>
      <p:sp>
        <p:nvSpPr>
          <p:cNvPr id="12" name="TextBox 11">
            <a:extLst>
              <a:ext uri="{FF2B5EF4-FFF2-40B4-BE49-F238E27FC236}">
                <a16:creationId xmlns:a16="http://schemas.microsoft.com/office/drawing/2014/main" id="{77889791-7251-F2C5-848D-70CA7FAD60BA}"/>
              </a:ext>
            </a:extLst>
          </p:cNvPr>
          <p:cNvSpPr txBox="1"/>
          <p:nvPr/>
        </p:nvSpPr>
        <p:spPr bwMode="auto">
          <a:xfrm>
            <a:off x="9744963" y="2646497"/>
            <a:ext cx="603250" cy="369888"/>
          </a:xfrm>
          <a:prstGeom prst="rect">
            <a:avLst/>
          </a:prstGeom>
          <a:noFill/>
        </p:spPr>
        <p:txBody>
          <a:bodyPr>
            <a:spAutoFit/>
          </a:bodyPr>
          <a:lstStyle/>
          <a:p>
            <a:pPr>
              <a:defRPr/>
            </a:pPr>
            <a:r>
              <a:rPr lang="en-US" sz="1800" dirty="0">
                <a:solidFill>
                  <a:schemeClr val="accent1">
                    <a:lumMod val="75000"/>
                  </a:schemeClr>
                </a:solidFill>
                <a:latin typeface="+mj-lt"/>
              </a:rPr>
              <a:t>p</a:t>
            </a:r>
            <a:r>
              <a:rPr lang="en-US" sz="1800" baseline="-25000" dirty="0">
                <a:solidFill>
                  <a:schemeClr val="accent1">
                    <a:lumMod val="75000"/>
                  </a:schemeClr>
                </a:solidFill>
                <a:latin typeface="+mj-lt"/>
              </a:rPr>
              <a:t>e</a:t>
            </a:r>
          </a:p>
        </p:txBody>
      </p:sp>
      <p:cxnSp>
        <p:nvCxnSpPr>
          <p:cNvPr id="13" name="Straight Connector 27">
            <a:extLst>
              <a:ext uri="{FF2B5EF4-FFF2-40B4-BE49-F238E27FC236}">
                <a16:creationId xmlns:a16="http://schemas.microsoft.com/office/drawing/2014/main" id="{891B5402-23DE-5CCC-616A-32C07E45EA55}"/>
              </a:ext>
            </a:extLst>
          </p:cNvPr>
          <p:cNvCxnSpPr>
            <a:cxnSpLocks noChangeShapeType="1"/>
          </p:cNvCxnSpPr>
          <p:nvPr/>
        </p:nvCxnSpPr>
        <p:spPr bwMode="auto">
          <a:xfrm rot="10800000" flipV="1">
            <a:off x="9381426" y="2863985"/>
            <a:ext cx="404812" cy="342900"/>
          </a:xfrm>
          <a:prstGeom prst="line">
            <a:avLst/>
          </a:prstGeom>
          <a:noFill/>
          <a:ln w="9525" algn="ctr">
            <a:solidFill>
              <a:srgbClr val="000000"/>
            </a:solidFill>
            <a:round/>
            <a:headEnd/>
            <a:tailEnd/>
          </a:ln>
        </p:spPr>
      </p:cxnSp>
      <p:cxnSp>
        <p:nvCxnSpPr>
          <p:cNvPr id="14" name="Straight Connector 34">
            <a:extLst>
              <a:ext uri="{FF2B5EF4-FFF2-40B4-BE49-F238E27FC236}">
                <a16:creationId xmlns:a16="http://schemas.microsoft.com/office/drawing/2014/main" id="{DBB1854F-D057-4E65-6E83-4F56EBF6EFC9}"/>
              </a:ext>
            </a:extLst>
          </p:cNvPr>
          <p:cNvCxnSpPr>
            <a:cxnSpLocks noChangeShapeType="1"/>
          </p:cNvCxnSpPr>
          <p:nvPr/>
        </p:nvCxnSpPr>
        <p:spPr bwMode="auto">
          <a:xfrm flipH="1">
            <a:off x="7442199" y="4751807"/>
            <a:ext cx="1769415" cy="0"/>
          </a:xfrm>
          <a:prstGeom prst="line">
            <a:avLst/>
          </a:prstGeom>
          <a:noFill/>
          <a:ln w="9525" algn="ctr">
            <a:solidFill>
              <a:srgbClr val="000000"/>
            </a:solidFill>
            <a:prstDash val="dash"/>
            <a:round/>
            <a:headEnd/>
            <a:tailEn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073100" y="1651000"/>
            <a:ext cx="8852135" cy="4114800"/>
          </a:xfrm>
        </p:spPr>
        <p:txBody>
          <a:bodyPr/>
          <a:lstStyle/>
          <a:p>
            <a:pPr marL="0" indent="0" eaLnBrk="1" hangingPunct="1">
              <a:spcBef>
                <a:spcPct val="40000"/>
              </a:spcBef>
              <a:buNone/>
              <a:defRPr/>
            </a:pPr>
            <a:r>
              <a:rPr lang="en-US" sz="2600" dirty="0">
                <a:cs typeface="Times New Roman" pitchFamily="18" charset="0"/>
              </a:rPr>
              <a:t>A </a:t>
            </a:r>
            <a:r>
              <a:rPr lang="en-US" sz="2600" b="1" dirty="0">
                <a:solidFill>
                  <a:srgbClr val="008000"/>
                </a:solidFill>
                <a:cs typeface="Times New Roman" pitchFamily="18" charset="0"/>
              </a:rPr>
              <a:t>Probability Density Function (PDF)</a:t>
            </a:r>
            <a:r>
              <a:rPr lang="en-US" sz="2600" dirty="0">
                <a:solidFill>
                  <a:srgbClr val="008000"/>
                </a:solidFill>
                <a:cs typeface="Times New Roman" pitchFamily="18" charset="0"/>
              </a:rPr>
              <a:t>, </a:t>
            </a:r>
            <a:r>
              <a:rPr lang="en-US" sz="2600" dirty="0">
                <a:cs typeface="Times New Roman" pitchFamily="18" charset="0"/>
              </a:rPr>
              <a:t>f(x), </a:t>
            </a:r>
            <a:r>
              <a:rPr lang="en-US" sz="2600" dirty="0">
                <a:solidFill>
                  <a:schemeClr val="bg1"/>
                </a:solidFill>
                <a:cs typeface="Times New Roman" pitchFamily="18" charset="0"/>
              </a:rPr>
              <a:t>describes</a:t>
            </a:r>
            <a:r>
              <a:rPr lang="en-US" sz="2600" i="1" dirty="0">
                <a:solidFill>
                  <a:schemeClr val="bg1">
                    <a:lumMod val="50000"/>
                    <a:lumOff val="50000"/>
                  </a:schemeClr>
                </a:solidFill>
                <a:cs typeface="Times New Roman" pitchFamily="18" charset="0"/>
              </a:rPr>
              <a:t> </a:t>
            </a:r>
            <a:r>
              <a:rPr lang="en-US" sz="2600" dirty="0">
                <a:cs typeface="Times New Roman" pitchFamily="18" charset="0"/>
              </a:rPr>
              <a:t>the    probability of occurrence for a random variable.  </a:t>
            </a:r>
          </a:p>
          <a:p>
            <a:pPr marL="0" indent="0" eaLnBrk="1" hangingPunct="1">
              <a:spcBef>
                <a:spcPct val="40000"/>
              </a:spcBef>
              <a:buNone/>
              <a:defRPr/>
            </a:pPr>
            <a:r>
              <a:rPr lang="en-US" sz="2600" dirty="0">
                <a:cs typeface="Times New Roman" pitchFamily="18" charset="0"/>
              </a:rPr>
              <a:t>A </a:t>
            </a:r>
            <a:r>
              <a:rPr lang="en-US" sz="2600" b="1" dirty="0">
                <a:solidFill>
                  <a:srgbClr val="008000"/>
                </a:solidFill>
                <a:cs typeface="Times New Roman" pitchFamily="18" charset="0"/>
              </a:rPr>
              <a:t>Cumulative Distribution Function (CDF)</a:t>
            </a:r>
            <a:r>
              <a:rPr lang="en-US" sz="2600" dirty="0">
                <a:cs typeface="Times New Roman" pitchFamily="18" charset="0"/>
              </a:rPr>
              <a:t>, F(x) is the probability     of being less than some value: </a:t>
            </a:r>
          </a:p>
          <a:p>
            <a:pPr marL="228600" indent="0" eaLnBrk="1" hangingPunct="1">
              <a:spcBef>
                <a:spcPct val="40000"/>
              </a:spcBef>
              <a:buNone/>
              <a:defRPr/>
            </a:pPr>
            <a:r>
              <a:rPr lang="en-US" sz="2600" dirty="0">
                <a:cs typeface="Times New Roman" pitchFamily="18" charset="0"/>
              </a:rPr>
              <a:t>Equation:</a:t>
            </a:r>
          </a:p>
          <a:p>
            <a:pPr marL="0" indent="0" eaLnBrk="1" hangingPunct="1">
              <a:spcBef>
                <a:spcPct val="40000"/>
              </a:spcBef>
              <a:buNone/>
              <a:defRPr/>
            </a:pPr>
            <a:r>
              <a:rPr lang="en-US" sz="2600" dirty="0">
                <a:cs typeface="Times New Roman" pitchFamily="18" charset="0"/>
              </a:rPr>
              <a:t> </a:t>
            </a:r>
          </a:p>
          <a:p>
            <a:pPr marL="228600" indent="0" eaLnBrk="1" hangingPunct="1">
              <a:spcBef>
                <a:spcPts val="1200"/>
              </a:spcBef>
              <a:buNone/>
              <a:defRPr/>
            </a:pPr>
            <a:r>
              <a:rPr lang="en-US" sz="2400" dirty="0">
                <a:cs typeface="Times New Roman" pitchFamily="18" charset="0"/>
              </a:rPr>
              <a:t>which reads:</a:t>
            </a:r>
          </a:p>
          <a:p>
            <a:pPr marL="228600" indent="0" eaLnBrk="1" hangingPunct="1">
              <a:spcBef>
                <a:spcPct val="40000"/>
              </a:spcBef>
              <a:buNone/>
              <a:defRPr/>
            </a:pPr>
            <a:r>
              <a:rPr lang="en-US" sz="2400" dirty="0">
                <a:cs typeface="Times New Roman" pitchFamily="18" charset="0"/>
              </a:rPr>
              <a:t>The probability that </a:t>
            </a:r>
            <a:r>
              <a:rPr lang="en-US" sz="2400" b="1" dirty="0">
                <a:cs typeface="Times New Roman" pitchFamily="18" charset="0"/>
              </a:rPr>
              <a:t>Q</a:t>
            </a:r>
            <a:r>
              <a:rPr lang="en-US" sz="2400" dirty="0">
                <a:cs typeface="Times New Roman" pitchFamily="18" charset="0"/>
              </a:rPr>
              <a:t> (</a:t>
            </a:r>
            <a:r>
              <a:rPr lang="en-US" sz="2400" dirty="0" err="1">
                <a:cs typeface="Times New Roman" pitchFamily="18" charset="0"/>
              </a:rPr>
              <a:t>e.g.,flow</a:t>
            </a:r>
            <a:r>
              <a:rPr lang="en-US" sz="2400" dirty="0">
                <a:cs typeface="Times New Roman" pitchFamily="18" charset="0"/>
              </a:rPr>
              <a:t>) is less than or equal to q (e.g., 1000 </a:t>
            </a:r>
            <a:r>
              <a:rPr lang="en-US" sz="2400" dirty="0" err="1">
                <a:cs typeface="Times New Roman" pitchFamily="18" charset="0"/>
              </a:rPr>
              <a:t>cfs</a:t>
            </a:r>
            <a:r>
              <a:rPr lang="en-US" sz="2400" dirty="0">
                <a:cs typeface="Times New Roman" pitchFamily="18" charset="0"/>
              </a:rPr>
              <a:t>) is equal to the integral of the probability density function (PDF), from minus infinity to q </a:t>
            </a:r>
          </a:p>
        </p:txBody>
      </p:sp>
      <mc:AlternateContent xmlns:mc="http://schemas.openxmlformats.org/markup-compatibility/2006" xmlns:a14="http://schemas.microsoft.com/office/drawing/2010/main">
        <mc:Choice Requires="a14">
          <p:sp>
            <p:nvSpPr>
              <p:cNvPr id="15" name="TextBox 14"/>
              <p:cNvSpPr txBox="1"/>
              <p:nvPr/>
            </p:nvSpPr>
            <p:spPr>
              <a:xfrm>
                <a:off x="2072952" y="3530080"/>
                <a:ext cx="6913983" cy="1443152"/>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sSub>
                        <m:sSubPr>
                          <m:ctrlPr>
                            <a:rPr lang="en-US" sz="30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30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sub>
                      </m:sSub>
                      <m:d>
                        <m:dPr>
                          <m:ctrlPr>
                            <a:rPr lang="en-US" sz="3000" i="1">
                              <a:solidFill>
                                <a:schemeClr val="tx1">
                                  <a:lumMod val="10000"/>
                                </a:schemeClr>
                              </a:solidFill>
                              <a:latin typeface="Cambria Math" panose="02040503050406030204" pitchFamily="18" charset="0"/>
                              <a:ea typeface="Cambria Math" panose="02040503050406030204" pitchFamily="18" charset="0"/>
                            </a:rPr>
                          </m:ctrlPr>
                        </m:dPr>
                        <m:e>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e>
                      </m:d>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rPr>
                        <m:t>P</m:t>
                      </m:r>
                      <m:d>
                        <m:dPr>
                          <m:begChr m:val="["/>
                          <m:endChr m:val="]"/>
                          <m:ctrlPr>
                            <a:rPr lang="en-US" sz="3000" i="1">
                              <a:solidFill>
                                <a:schemeClr val="tx1">
                                  <a:lumMod val="10000"/>
                                </a:schemeClr>
                              </a:solidFill>
                              <a:latin typeface="Cambria Math" panose="02040503050406030204" pitchFamily="18" charset="0"/>
                            </a:rPr>
                          </m:ctrlPr>
                        </m:dPr>
                        <m:e>
                          <m:r>
                            <m:rPr>
                              <m:sty m:val="p"/>
                            </m:rPr>
                            <a:rPr lang="en-US" sz="3000">
                              <a:solidFill>
                                <a:schemeClr val="tx1">
                                  <a:lumMod val="10000"/>
                                </a:schemeClr>
                              </a:solidFill>
                              <a:latin typeface="Cambria Math" panose="02040503050406030204" pitchFamily="18" charset="0"/>
                            </a:rPr>
                            <m:t>Q</m:t>
                          </m:r>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e>
                      </m:d>
                      <m:r>
                        <a:rPr lang="en-US" sz="3000">
                          <a:solidFill>
                            <a:schemeClr val="tx1">
                              <a:lumMod val="10000"/>
                            </a:schemeClr>
                          </a:solidFill>
                          <a:latin typeface="Cambria Math" panose="02040503050406030204" pitchFamily="18" charset="0"/>
                          <a:ea typeface="Cambria Math" panose="02040503050406030204" pitchFamily="18" charset="0"/>
                        </a:rPr>
                        <m:t>=</m:t>
                      </m:r>
                      <m:nary>
                        <m:naryPr>
                          <m:limLoc m:val="undOvr"/>
                          <m:ctrlPr>
                            <a:rPr lang="en-US" sz="3000" i="1">
                              <a:solidFill>
                                <a:schemeClr val="tx1">
                                  <a:lumMod val="10000"/>
                                </a:schemeClr>
                              </a:solidFill>
                              <a:latin typeface="Cambria Math" panose="02040503050406030204" pitchFamily="18" charset="0"/>
                              <a:ea typeface="Cambria Math" panose="02040503050406030204" pitchFamily="18" charset="0"/>
                            </a:rPr>
                          </m:ctrlPr>
                        </m:naryPr>
                        <m:sub>
                          <m:r>
                            <m:rPr>
                              <m:brk m:alnAt="24"/>
                            </m:rPr>
                            <a:rPr lang="en-US" sz="3000">
                              <a:solidFill>
                                <a:schemeClr val="tx1">
                                  <a:lumMod val="10000"/>
                                </a:schemeClr>
                              </a:solidFill>
                              <a:latin typeface="Cambria Math" panose="02040503050406030204" pitchFamily="18" charset="0"/>
                              <a:ea typeface="Cambria Math" panose="02040503050406030204" pitchFamily="18" charset="0"/>
                            </a:rPr>
                            <m:t>−</m:t>
                          </m:r>
                          <m:r>
                            <a:rPr lang="en-US" sz="3000">
                              <a:solidFill>
                                <a:schemeClr val="tx1">
                                  <a:lumMod val="10000"/>
                                </a:schemeClr>
                              </a:solidFill>
                              <a:latin typeface="Cambria Math" panose="02040503050406030204" pitchFamily="18" charset="0"/>
                              <a:ea typeface="Cambria Math" panose="02040503050406030204" pitchFamily="18" charset="0"/>
                            </a:rPr>
                            <m:t>∞</m:t>
                          </m:r>
                        </m:sub>
                        <m:sup>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sup>
                        <m:e>
                          <m:sSub>
                            <m:sSubPr>
                              <m:ctrlPr>
                                <a:rPr lang="en-US" sz="30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30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3000">
                                  <a:solidFill>
                                    <a:schemeClr val="tx1">
                                      <a:lumMod val="10000"/>
                                    </a:schemeClr>
                                  </a:solidFill>
                                  <a:latin typeface="Cambria Math" panose="02040503050406030204" pitchFamily="18" charset="0"/>
                                  <a:ea typeface="Cambria Math" panose="02040503050406030204" pitchFamily="18" charset="0"/>
                                </a:rPr>
                                <m:t>X</m:t>
                              </m:r>
                            </m:sub>
                          </m:sSub>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ea typeface="Cambria Math" panose="02040503050406030204" pitchFamily="18" charset="0"/>
                            </a:rPr>
                            <m:t>x</m:t>
                          </m:r>
                          <m:r>
                            <a:rPr lang="en-US" sz="3000">
                              <a:solidFill>
                                <a:schemeClr val="tx1">
                                  <a:lumMod val="10000"/>
                                </a:schemeClr>
                              </a:solidFill>
                              <a:latin typeface="Cambria Math" panose="02040503050406030204" pitchFamily="18" charset="0"/>
                              <a:ea typeface="Cambria Math" panose="02040503050406030204" pitchFamily="18" charset="0"/>
                            </a:rPr>
                            <m:t>)</m:t>
                          </m:r>
                        </m:e>
                      </m:nary>
                      <m:r>
                        <m:rPr>
                          <m:sty m:val="p"/>
                        </m:rPr>
                        <a:rPr lang="en-US" sz="3000">
                          <a:solidFill>
                            <a:schemeClr val="tx1">
                              <a:lumMod val="10000"/>
                            </a:schemeClr>
                          </a:solidFill>
                          <a:latin typeface="Cambria Math" panose="02040503050406030204" pitchFamily="18" charset="0"/>
                          <a:ea typeface="Cambria Math" panose="02040503050406030204" pitchFamily="18" charset="0"/>
                        </a:rPr>
                        <m:t>dx</m:t>
                      </m:r>
                    </m:oMath>
                  </m:oMathPara>
                </a14:m>
                <a:endParaRPr lang="en-US" sz="3000"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72952" y="3530080"/>
                <a:ext cx="6913983" cy="1443152"/>
              </a:xfrm>
              <a:prstGeom prst="rect">
                <a:avLst/>
              </a:prstGeom>
              <a:blipFill>
                <a:blip r:embed="rId3"/>
                <a:stretch>
                  <a:fillRect/>
                </a:stretch>
              </a:blipFill>
            </p:spPr>
            <p:txBody>
              <a:bodyPr/>
              <a:lstStyle/>
              <a:p>
                <a:r>
                  <a:rPr lang="en-US">
                    <a:noFill/>
                  </a:rPr>
                  <a:t> </a:t>
                </a:r>
              </a:p>
            </p:txBody>
          </p:sp>
        </mc:Fallback>
      </mc:AlternateContent>
      <p:sp>
        <p:nvSpPr>
          <p:cNvPr id="20482" name="Rectangle 2"/>
          <p:cNvSpPr>
            <a:spLocks noGrp="1" noChangeArrowheads="1"/>
          </p:cNvSpPr>
          <p:nvPr>
            <p:ph type="title"/>
          </p:nvPr>
        </p:nvSpPr>
        <p:spPr/>
        <p:txBody>
          <a:bodyPr/>
          <a:lstStyle/>
          <a:p>
            <a:pPr eaLnBrk="1" hangingPunct="1">
              <a:defRPr/>
            </a:pPr>
            <a:r>
              <a:rPr lang="en-US" dirty="0"/>
              <a:t>Definition of PDF and CDF</a:t>
            </a:r>
          </a:p>
        </p:txBody>
      </p:sp>
      <p:grpSp>
        <p:nvGrpSpPr>
          <p:cNvPr id="2" name="Group 13"/>
          <p:cNvGrpSpPr>
            <a:grpSpLocks/>
          </p:cNvGrpSpPr>
          <p:nvPr/>
        </p:nvGrpSpPr>
        <p:grpSpPr bwMode="auto">
          <a:xfrm>
            <a:off x="6761164" y="3397255"/>
            <a:ext cx="3355975" cy="1260478"/>
            <a:chOff x="3113" y="2206"/>
            <a:chExt cx="2114" cy="794"/>
          </a:xfrm>
        </p:grpSpPr>
        <p:sp>
          <p:nvSpPr>
            <p:cNvPr id="20485" name="Text Box 5"/>
            <p:cNvSpPr txBox="1">
              <a:spLocks noChangeArrowheads="1"/>
            </p:cNvSpPr>
            <p:nvPr/>
          </p:nvSpPr>
          <p:spPr bwMode="auto">
            <a:xfrm>
              <a:off x="4369" y="2206"/>
              <a:ext cx="858" cy="523"/>
            </a:xfrm>
            <a:prstGeom prst="rect">
              <a:avLst/>
            </a:prstGeom>
            <a:noFill/>
            <a:ln w="9525">
              <a:noFill/>
              <a:miter lim="800000"/>
              <a:headEnd/>
              <a:tailEnd/>
            </a:ln>
            <a:effectLst/>
          </p:spPr>
          <p:txBody>
            <a:bodyPr>
              <a:spAutoFit/>
            </a:bodyPr>
            <a:lstStyle/>
            <a:p>
              <a:pPr>
                <a:spcBef>
                  <a:spcPct val="50000"/>
                </a:spcBef>
                <a:defRPr/>
              </a:pPr>
              <a:r>
                <a:rPr lang="en-US" dirty="0" err="1">
                  <a:solidFill>
                    <a:schemeClr val="accent1">
                      <a:lumMod val="75000"/>
                    </a:schemeClr>
                  </a:solidFill>
                  <a:latin typeface="Arial" pitchFamily="34" charset="0"/>
                </a:rPr>
                <a:t>f</a:t>
              </a:r>
              <a:r>
                <a:rPr lang="en-US" baseline="-25000" dirty="0" err="1">
                  <a:solidFill>
                    <a:schemeClr val="accent1">
                      <a:lumMod val="75000"/>
                    </a:schemeClr>
                  </a:solidFill>
                  <a:latin typeface="Arial" pitchFamily="34" charset="0"/>
                </a:rPr>
                <a:t>X</a:t>
              </a:r>
              <a:r>
                <a:rPr lang="en-US" dirty="0">
                  <a:solidFill>
                    <a:schemeClr val="accent1">
                      <a:lumMod val="75000"/>
                    </a:schemeClr>
                  </a:solidFill>
                  <a:latin typeface="Arial" pitchFamily="34" charset="0"/>
                </a:rPr>
                <a:t>(x) is the PDF</a:t>
              </a:r>
            </a:p>
          </p:txBody>
        </p:sp>
        <p:sp>
          <p:nvSpPr>
            <p:cNvPr id="5132" name="Oval 6"/>
            <p:cNvSpPr>
              <a:spLocks noChangeArrowheads="1"/>
            </p:cNvSpPr>
            <p:nvPr/>
          </p:nvSpPr>
          <p:spPr bwMode="auto">
            <a:xfrm>
              <a:off x="3113" y="2514"/>
              <a:ext cx="589" cy="486"/>
            </a:xfrm>
            <a:prstGeom prst="ellipse">
              <a:avLst/>
            </a:prstGeom>
            <a:noFill/>
            <a:ln w="19050">
              <a:solidFill>
                <a:schemeClr val="accent1">
                  <a:lumMod val="75000"/>
                </a:schemeClr>
              </a:solidFill>
              <a:round/>
              <a:headEnd/>
              <a:tailEnd/>
            </a:ln>
          </p:spPr>
          <p:txBody>
            <a:bodyPr wrap="none" anchor="ctr"/>
            <a:lstStyle/>
            <a:p>
              <a:endParaRPr lang="en-US" dirty="0">
                <a:latin typeface="Calibri" panose="020F0502020204030204" pitchFamily="34" charset="0"/>
              </a:endParaRPr>
            </a:p>
          </p:txBody>
        </p:sp>
        <p:sp>
          <p:nvSpPr>
            <p:cNvPr id="5133" name="Arc 7"/>
            <p:cNvSpPr>
              <a:spLocks/>
            </p:cNvSpPr>
            <p:nvPr/>
          </p:nvSpPr>
          <p:spPr bwMode="auto">
            <a:xfrm rot="12183575" flipV="1">
              <a:off x="3613" y="2294"/>
              <a:ext cx="731" cy="40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chemeClr val="accent1">
                  <a:lumMod val="75000"/>
                </a:schemeClr>
              </a:solidFill>
              <a:round/>
              <a:headEnd/>
              <a:tailEnd/>
            </a:ln>
          </p:spPr>
          <p:txBody>
            <a:bodyPr wrap="none" anchor="ctr"/>
            <a:lstStyle/>
            <a:p>
              <a:endParaRPr lang="en-US" dirty="0">
                <a:latin typeface="Calibri" panose="020F0502020204030204" pitchFamily="34" charset="0"/>
              </a:endParaRPr>
            </a:p>
          </p:txBody>
        </p:sp>
      </p:grpSp>
      <p:grpSp>
        <p:nvGrpSpPr>
          <p:cNvPr id="3" name="Group 12"/>
          <p:cNvGrpSpPr>
            <a:grpSpLocks/>
          </p:cNvGrpSpPr>
          <p:nvPr/>
        </p:nvGrpSpPr>
        <p:grpSpPr bwMode="auto">
          <a:xfrm>
            <a:off x="6408738" y="4294192"/>
            <a:ext cx="4081462" cy="922338"/>
            <a:chOff x="2891" y="2771"/>
            <a:chExt cx="2571" cy="581"/>
          </a:xfrm>
        </p:grpSpPr>
        <p:sp>
          <p:nvSpPr>
            <p:cNvPr id="20489" name="Text Box 9"/>
            <p:cNvSpPr txBox="1">
              <a:spLocks noChangeArrowheads="1"/>
            </p:cNvSpPr>
            <p:nvPr/>
          </p:nvSpPr>
          <p:spPr bwMode="auto">
            <a:xfrm>
              <a:off x="4370" y="2771"/>
              <a:ext cx="1092" cy="523"/>
            </a:xfrm>
            <a:prstGeom prst="rect">
              <a:avLst/>
            </a:prstGeom>
            <a:noFill/>
            <a:ln w="9525">
              <a:noFill/>
              <a:miter lim="800000"/>
              <a:headEnd/>
              <a:tailEnd/>
            </a:ln>
            <a:effectLst/>
          </p:spPr>
          <p:txBody>
            <a:bodyPr>
              <a:spAutoFit/>
            </a:bodyPr>
            <a:lstStyle/>
            <a:p>
              <a:pPr>
                <a:spcBef>
                  <a:spcPct val="50000"/>
                </a:spcBef>
                <a:defRPr/>
              </a:pPr>
              <a:r>
                <a:rPr lang="en-US" dirty="0">
                  <a:solidFill>
                    <a:srgbClr val="C00000"/>
                  </a:solidFill>
                  <a:latin typeface="Arial" pitchFamily="34" charset="0"/>
                </a:rPr>
                <a:t>the integral is the CDF</a:t>
              </a:r>
            </a:p>
          </p:txBody>
        </p:sp>
        <p:sp>
          <p:nvSpPr>
            <p:cNvPr id="5129" name="AutoShape 10"/>
            <p:cNvSpPr>
              <a:spLocks/>
            </p:cNvSpPr>
            <p:nvPr/>
          </p:nvSpPr>
          <p:spPr bwMode="auto">
            <a:xfrm rot="16200000">
              <a:off x="3333" y="2674"/>
              <a:ext cx="147" cy="1031"/>
            </a:xfrm>
            <a:prstGeom prst="leftBrace">
              <a:avLst>
                <a:gd name="adj1" fmla="val 58447"/>
                <a:gd name="adj2" fmla="val 50000"/>
              </a:avLst>
            </a:prstGeom>
            <a:noFill/>
            <a:ln w="19050">
              <a:solidFill>
                <a:srgbClr val="C00000"/>
              </a:solidFill>
              <a:round/>
              <a:headEnd/>
              <a:tailEnd/>
            </a:ln>
          </p:spPr>
          <p:txBody>
            <a:bodyPr wrap="none" anchor="ctr"/>
            <a:lstStyle/>
            <a:p>
              <a:endParaRPr lang="en-US" dirty="0">
                <a:latin typeface="Calibri" panose="020F0502020204030204" pitchFamily="34" charset="0"/>
              </a:endParaRPr>
            </a:p>
          </p:txBody>
        </p:sp>
        <p:sp>
          <p:nvSpPr>
            <p:cNvPr id="5130" name="Freeform 11"/>
            <p:cNvSpPr>
              <a:spLocks/>
            </p:cNvSpPr>
            <p:nvPr/>
          </p:nvSpPr>
          <p:spPr bwMode="auto">
            <a:xfrm>
              <a:off x="3423" y="3148"/>
              <a:ext cx="951" cy="204"/>
            </a:xfrm>
            <a:custGeom>
              <a:avLst/>
              <a:gdLst>
                <a:gd name="T0" fmla="*/ 0 w 965"/>
                <a:gd name="T1" fmla="*/ 27 h 202"/>
                <a:gd name="T2" fmla="*/ 154 w 965"/>
                <a:gd name="T3" fmla="*/ 141 h 202"/>
                <a:gd name="T4" fmla="*/ 416 w 965"/>
                <a:gd name="T5" fmla="*/ 201 h 202"/>
                <a:gd name="T6" fmla="*/ 710 w 965"/>
                <a:gd name="T7" fmla="*/ 147 h 202"/>
                <a:gd name="T8" fmla="*/ 965 w 965"/>
                <a:gd name="T9" fmla="*/ 0 h 202"/>
                <a:gd name="T10" fmla="*/ 0 60000 65536"/>
                <a:gd name="T11" fmla="*/ 0 60000 65536"/>
                <a:gd name="T12" fmla="*/ 0 60000 65536"/>
                <a:gd name="T13" fmla="*/ 0 60000 65536"/>
                <a:gd name="T14" fmla="*/ 0 60000 65536"/>
                <a:gd name="T15" fmla="*/ 0 w 965"/>
                <a:gd name="T16" fmla="*/ 0 h 202"/>
                <a:gd name="T17" fmla="*/ 965 w 965"/>
                <a:gd name="T18" fmla="*/ 202 h 202"/>
                <a:gd name="connsiteX0" fmla="*/ 0 w 9858"/>
                <a:gd name="connsiteY0" fmla="*/ 5750 h 9951"/>
                <a:gd name="connsiteX1" fmla="*/ 1454 w 9858"/>
                <a:gd name="connsiteY1" fmla="*/ 6980 h 9951"/>
                <a:gd name="connsiteX2" fmla="*/ 4169 w 9858"/>
                <a:gd name="connsiteY2" fmla="*/ 9950 h 9951"/>
                <a:gd name="connsiteX3" fmla="*/ 7216 w 9858"/>
                <a:gd name="connsiteY3" fmla="*/ 7277 h 9951"/>
                <a:gd name="connsiteX4" fmla="*/ 9858 w 9858"/>
                <a:gd name="connsiteY4" fmla="*/ 0 h 9951"/>
                <a:gd name="connsiteX0" fmla="*/ 0 w 10000"/>
                <a:gd name="connsiteY0" fmla="*/ 5778 h 10156"/>
                <a:gd name="connsiteX1" fmla="*/ 2124 w 10000"/>
                <a:gd name="connsiteY1" fmla="*/ 9402 h 10156"/>
                <a:gd name="connsiteX2" fmla="*/ 4229 w 10000"/>
                <a:gd name="connsiteY2" fmla="*/ 9999 h 10156"/>
                <a:gd name="connsiteX3" fmla="*/ 7320 w 10000"/>
                <a:gd name="connsiteY3" fmla="*/ 7313 h 10156"/>
                <a:gd name="connsiteX4" fmla="*/ 10000 w 10000"/>
                <a:gd name="connsiteY4" fmla="*/ 0 h 10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56">
                  <a:moveTo>
                    <a:pt x="0" y="5778"/>
                  </a:moveTo>
                  <a:cubicBezTo>
                    <a:pt x="273" y="6723"/>
                    <a:pt x="1419" y="8699"/>
                    <a:pt x="2124" y="9402"/>
                  </a:cubicBezTo>
                  <a:cubicBezTo>
                    <a:pt x="2829" y="10106"/>
                    <a:pt x="3363" y="10347"/>
                    <a:pt x="4229" y="9999"/>
                  </a:cubicBezTo>
                  <a:cubicBezTo>
                    <a:pt x="5095" y="9651"/>
                    <a:pt x="6363" y="8955"/>
                    <a:pt x="7320" y="7313"/>
                  </a:cubicBezTo>
                  <a:cubicBezTo>
                    <a:pt x="8277" y="5672"/>
                    <a:pt x="9253" y="2786"/>
                    <a:pt x="10000" y="0"/>
                  </a:cubicBezTo>
                </a:path>
              </a:pathLst>
            </a:custGeom>
            <a:noFill/>
            <a:ln w="19050" cmpd="sng">
              <a:solidFill>
                <a:srgbClr val="C00000"/>
              </a:solidFill>
              <a:round/>
              <a:headEnd/>
              <a:tailEnd/>
            </a:ln>
          </p:spPr>
          <p:txBody>
            <a:bodyPr/>
            <a:lstStyle/>
            <a:p>
              <a:endParaRPr lang="en-US" dirty="0">
                <a:latin typeface="Calibri" panose="020F0502020204030204" pitchFamily="34" charset="0"/>
              </a:endParaRPr>
            </a:p>
          </p:txBody>
        </p:sp>
      </p:grpSp>
      <p:sp>
        <p:nvSpPr>
          <p:cNvPr id="4" name="Slide Number Placeholder 3">
            <a:extLst>
              <a:ext uri="{FF2B5EF4-FFF2-40B4-BE49-F238E27FC236}">
                <a16:creationId xmlns:a16="http://schemas.microsoft.com/office/drawing/2014/main" id="{F9275A67-09C6-BF5E-0CC3-F287C7966BDF}"/>
              </a:ext>
            </a:extLst>
          </p:cNvPr>
          <p:cNvSpPr>
            <a:spLocks noGrp="1"/>
          </p:cNvSpPr>
          <p:nvPr>
            <p:ph type="sldNum" sz="quarter" idx="12"/>
          </p:nvPr>
        </p:nvSpPr>
        <p:spPr/>
        <p:txBody>
          <a:bodyPr/>
          <a:lstStyle/>
          <a:p>
            <a:pPr>
              <a:defRPr/>
            </a:pPr>
            <a:fld id="{9CD81297-4513-4774-B1A4-8EBF832F2CC4}" type="slidenum">
              <a:rPr lang="en-US" smtClean="0"/>
              <a:pPr>
                <a:defRPr/>
              </a:pPr>
              <a:t>31</a:t>
            </a:fld>
            <a:endParaRPr lang="en-US"/>
          </a:p>
        </p:txBody>
      </p:sp>
    </p:spTree>
    <p:extLst>
      <p:ext uri="{BB962C8B-B14F-4D97-AF65-F5344CB8AC3E}">
        <p14:creationId xmlns:p14="http://schemas.microsoft.com/office/powerpoint/2010/main" val="268172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t>Example CDF</a:t>
            </a:r>
          </a:p>
        </p:txBody>
      </p:sp>
      <mc:AlternateContent xmlns:mc="http://schemas.openxmlformats.org/markup-compatibility/2006" xmlns:a14="http://schemas.microsoft.com/office/drawing/2010/main">
        <mc:Choice Requires="a14">
          <p:sp>
            <p:nvSpPr>
              <p:cNvPr id="21507" name="Rectangle 3"/>
              <p:cNvSpPr>
                <a:spLocks noGrp="1" noChangeArrowheads="1"/>
              </p:cNvSpPr>
              <p:nvPr>
                <p:ph type="body" idx="1"/>
              </p:nvPr>
            </p:nvSpPr>
            <p:spPr>
              <a:xfrm>
                <a:off x="575733" y="1676400"/>
                <a:ext cx="10042503" cy="4114800"/>
              </a:xfrm>
              <a:effectLst/>
            </p:spPr>
            <p:txBody>
              <a:bodyPr/>
              <a:lstStyle/>
              <a:p>
                <a:pPr eaLnBrk="1" hangingPunct="1">
                  <a:buFont typeface="Wingdings" pitchFamily="2" charset="2"/>
                  <a:buNone/>
                  <a:defRPr/>
                </a:pPr>
                <a:r>
                  <a:rPr lang="en-US" dirty="0">
                    <a:solidFill>
                      <a:srgbClr val="008000"/>
                    </a:solidFill>
                  </a:rPr>
                  <a:t>The Normal Distribution CDF</a:t>
                </a:r>
              </a:p>
              <a:p>
                <a:pPr eaLnBrk="1" hangingPunct="1">
                  <a:buFont typeface="Wingdings" pitchFamily="2" charset="2"/>
                  <a:buNone/>
                  <a:defRPr/>
                </a:pPr>
                <a:endParaRPr lang="en-US" sz="1050" dirty="0">
                  <a:solidFill>
                    <a:srgbClr val="FFFF00"/>
                  </a:solidFill>
                </a:endParaRPr>
              </a:p>
              <a:p>
                <a:pPr eaLnBrk="1" hangingPunct="1">
                  <a:spcBef>
                    <a:spcPts val="3600"/>
                  </a:spcBef>
                  <a:buNone/>
                  <a:defRPr/>
                </a:pPr>
                <a14:m>
                  <m:oMathPara xmlns:m="http://schemas.openxmlformats.org/officeDocument/2006/math">
                    <m:oMathParaPr>
                      <m:jc m:val="centerGroup"/>
                    </m:oMathParaPr>
                    <m:oMath xmlns:m="http://schemas.openxmlformats.org/officeDocument/2006/math">
                      <m:r>
                        <m:rPr>
                          <m:sty m:val="p"/>
                        </m:rPr>
                        <a:rPr lang="en-US" sz="3100">
                          <a:latin typeface="Cambria Math" panose="02040503050406030204" pitchFamily="18" charset="0"/>
                        </a:rPr>
                        <m:t>P</m:t>
                      </m:r>
                      <m:d>
                        <m:dPr>
                          <m:begChr m:val="["/>
                          <m:endChr m:val="]"/>
                          <m:ctrlPr>
                            <a:rPr lang="en-US" sz="3100" i="1">
                              <a:latin typeface="Cambria Math" panose="02040503050406030204" pitchFamily="18" charset="0"/>
                            </a:rPr>
                          </m:ctrlPr>
                        </m:dPr>
                        <m:e>
                          <m:r>
                            <m:rPr>
                              <m:sty m:val="p"/>
                            </m:rPr>
                            <a:rPr lang="en-US" sz="3100">
                              <a:latin typeface="Cambria Math" panose="02040503050406030204" pitchFamily="18" charset="0"/>
                            </a:rPr>
                            <m:t>Q</m:t>
                          </m:r>
                          <m:r>
                            <a:rPr lang="en-US" sz="3100">
                              <a:latin typeface="Cambria Math" panose="02040503050406030204" pitchFamily="18" charset="0"/>
                              <a:ea typeface="Cambria Math" panose="02040503050406030204" pitchFamily="18" charset="0"/>
                            </a:rPr>
                            <m:t>≤</m:t>
                          </m:r>
                          <m:r>
                            <m:rPr>
                              <m:sty m:val="p"/>
                            </m:rPr>
                            <a:rPr lang="en-US" sz="3100">
                              <a:latin typeface="Cambria Math" panose="02040503050406030204" pitchFamily="18" charset="0"/>
                              <a:ea typeface="Cambria Math" panose="02040503050406030204" pitchFamily="18" charset="0"/>
                            </a:rPr>
                            <m:t>q</m:t>
                          </m:r>
                        </m:e>
                      </m:d>
                      <m:r>
                        <a:rPr lang="en-US" sz="3100">
                          <a:latin typeface="Cambria Math" panose="02040503050406030204" pitchFamily="18" charset="0"/>
                          <a:ea typeface="Cambria Math" panose="02040503050406030204" pitchFamily="18" charset="0"/>
                        </a:rPr>
                        <m:t>=</m:t>
                      </m:r>
                      <m:sSub>
                        <m:sSubPr>
                          <m:ctrlPr>
                            <a:rPr lang="en-US" sz="3100" i="1">
                              <a:latin typeface="Cambria Math" panose="02040503050406030204" pitchFamily="18" charset="0"/>
                              <a:ea typeface="Cambria Math" panose="02040503050406030204" pitchFamily="18" charset="0"/>
                            </a:rPr>
                          </m:ctrlPr>
                        </m:sSubPr>
                        <m:e>
                          <m:r>
                            <m:rPr>
                              <m:sty m:val="p"/>
                            </m:rPr>
                            <a:rPr lang="en-US" sz="3100">
                              <a:latin typeface="Cambria Math" panose="02040503050406030204" pitchFamily="18" charset="0"/>
                              <a:ea typeface="Cambria Math" panose="02040503050406030204" pitchFamily="18" charset="0"/>
                            </a:rPr>
                            <m:t>F</m:t>
                          </m:r>
                        </m:e>
                        <m:sub>
                          <m:r>
                            <m:rPr>
                              <m:sty m:val="p"/>
                            </m:rPr>
                            <a:rPr lang="en-US" sz="3100">
                              <a:latin typeface="Cambria Math" panose="02040503050406030204" pitchFamily="18" charset="0"/>
                              <a:ea typeface="Cambria Math" panose="02040503050406030204" pitchFamily="18" charset="0"/>
                            </a:rPr>
                            <m:t>Q</m:t>
                          </m:r>
                        </m:sub>
                      </m:sSub>
                      <m:d>
                        <m:dPr>
                          <m:ctrlPr>
                            <a:rPr lang="en-US" sz="3100" i="1">
                              <a:latin typeface="Cambria Math" panose="02040503050406030204" pitchFamily="18" charset="0"/>
                              <a:ea typeface="Cambria Math" panose="02040503050406030204" pitchFamily="18" charset="0"/>
                            </a:rPr>
                          </m:ctrlPr>
                        </m:dPr>
                        <m:e>
                          <m:r>
                            <m:rPr>
                              <m:sty m:val="p"/>
                            </m:rPr>
                            <a:rPr lang="en-US" sz="3100">
                              <a:latin typeface="Cambria Math" panose="02040503050406030204" pitchFamily="18" charset="0"/>
                              <a:ea typeface="Cambria Math" panose="02040503050406030204" pitchFamily="18" charset="0"/>
                            </a:rPr>
                            <m:t>q</m:t>
                          </m:r>
                        </m:e>
                      </m:d>
                      <m:r>
                        <a:rPr lang="en-US" sz="3100">
                          <a:latin typeface="Cambria Math" panose="02040503050406030204" pitchFamily="18" charset="0"/>
                          <a:ea typeface="Cambria Math" panose="02040503050406030204" pitchFamily="18" charset="0"/>
                        </a:rPr>
                        <m:t>=</m:t>
                      </m:r>
                      <m:f>
                        <m:fPr>
                          <m:ctrlPr>
                            <a:rPr lang="en-US" sz="3100" i="1">
                              <a:latin typeface="Cambria Math" panose="02040503050406030204" pitchFamily="18" charset="0"/>
                              <a:ea typeface="Cambria Math" panose="02040503050406030204" pitchFamily="18" charset="0"/>
                            </a:rPr>
                          </m:ctrlPr>
                        </m:fPr>
                        <m:num>
                          <m:r>
                            <a:rPr lang="en-US" sz="3100">
                              <a:latin typeface="Cambria Math" panose="02040503050406030204" pitchFamily="18" charset="0"/>
                              <a:ea typeface="Cambria Math" panose="02040503050406030204" pitchFamily="18" charset="0"/>
                            </a:rPr>
                            <m:t>1</m:t>
                          </m:r>
                        </m:num>
                        <m:den>
                          <m:rad>
                            <m:radPr>
                              <m:degHide m:val="on"/>
                              <m:ctrlPr>
                                <a:rPr lang="en-US" sz="3100" i="1">
                                  <a:latin typeface="Cambria Math" panose="02040503050406030204" pitchFamily="18" charset="0"/>
                                  <a:ea typeface="Cambria Math" panose="02040503050406030204" pitchFamily="18" charset="0"/>
                                </a:rPr>
                              </m:ctrlPr>
                            </m:radPr>
                            <m:deg/>
                            <m:e>
                              <m:r>
                                <a:rPr lang="en-US" sz="3100">
                                  <a:latin typeface="Cambria Math" panose="02040503050406030204" pitchFamily="18" charset="0"/>
                                  <a:ea typeface="Cambria Math" panose="02040503050406030204" pitchFamily="18" charset="0"/>
                                </a:rPr>
                                <m:t>2</m:t>
                              </m:r>
                              <m:r>
                                <m:rPr>
                                  <m:sty m:val="p"/>
                                </m:rPr>
                                <a:rPr lang="en-US" sz="3100">
                                  <a:latin typeface="Cambria Math" panose="02040503050406030204" pitchFamily="18" charset="0"/>
                                  <a:ea typeface="Cambria Math" panose="02040503050406030204" pitchFamily="18" charset="0"/>
                                </a:rPr>
                                <m:t>π</m:t>
                              </m:r>
                            </m:e>
                          </m:rad>
                          <m:r>
                            <m:rPr>
                              <m:sty m:val="p"/>
                            </m:rPr>
                            <a:rPr lang="en-US" sz="3100">
                              <a:solidFill>
                                <a:srgbClr val="C00000"/>
                              </a:solidFill>
                              <a:latin typeface="Cambria Math" panose="02040503050406030204" pitchFamily="18" charset="0"/>
                              <a:ea typeface="Cambria Math" panose="02040503050406030204" pitchFamily="18" charset="0"/>
                            </a:rPr>
                            <m:t>σ</m:t>
                          </m:r>
                        </m:den>
                      </m:f>
                      <m:nary>
                        <m:naryPr>
                          <m:limLoc m:val="undOvr"/>
                          <m:ctrlPr>
                            <a:rPr lang="en-US" sz="3100" i="1">
                              <a:latin typeface="Cambria Math" panose="02040503050406030204" pitchFamily="18" charset="0"/>
                              <a:ea typeface="Cambria Math" panose="02040503050406030204" pitchFamily="18" charset="0"/>
                            </a:rPr>
                          </m:ctrlPr>
                        </m:naryPr>
                        <m:sub>
                          <m:r>
                            <m:rPr>
                              <m:brk m:alnAt="24"/>
                            </m:rPr>
                            <a:rPr lang="en-US" sz="3100">
                              <a:latin typeface="Cambria Math" panose="02040503050406030204" pitchFamily="18" charset="0"/>
                              <a:ea typeface="Cambria Math" panose="02040503050406030204" pitchFamily="18" charset="0"/>
                            </a:rPr>
                            <m:t>−</m:t>
                          </m:r>
                          <m:r>
                            <a:rPr lang="en-US" sz="3100">
                              <a:latin typeface="Cambria Math" panose="02040503050406030204" pitchFamily="18" charset="0"/>
                              <a:ea typeface="Cambria Math" panose="02040503050406030204" pitchFamily="18" charset="0"/>
                            </a:rPr>
                            <m:t>∞</m:t>
                          </m:r>
                        </m:sub>
                        <m:sup>
                          <m:r>
                            <m:rPr>
                              <m:sty m:val="p"/>
                            </m:rPr>
                            <a:rPr lang="en-US" sz="3100">
                              <a:latin typeface="Cambria Math" panose="02040503050406030204" pitchFamily="18" charset="0"/>
                              <a:ea typeface="Cambria Math" panose="02040503050406030204" pitchFamily="18" charset="0"/>
                            </a:rPr>
                            <m:t>q</m:t>
                          </m:r>
                        </m:sup>
                        <m:e>
                          <m:sSup>
                            <m:sSupPr>
                              <m:ctrlPr>
                                <a:rPr lang="en-US" sz="3100" i="1">
                                  <a:latin typeface="Cambria Math" panose="02040503050406030204" pitchFamily="18" charset="0"/>
                                  <a:ea typeface="Cambria Math" panose="02040503050406030204" pitchFamily="18" charset="0"/>
                                </a:rPr>
                              </m:ctrlPr>
                            </m:sSupPr>
                            <m:e>
                              <m:r>
                                <m:rPr>
                                  <m:sty m:val="p"/>
                                </m:rPr>
                                <a:rPr lang="en-US" sz="3100">
                                  <a:latin typeface="Cambria Math" panose="02040503050406030204" pitchFamily="18" charset="0"/>
                                  <a:ea typeface="Cambria Math" panose="02040503050406030204" pitchFamily="18" charset="0"/>
                                </a:rPr>
                                <m:t>e</m:t>
                              </m:r>
                            </m:e>
                            <m:sup>
                              <m:f>
                                <m:fPr>
                                  <m:ctrlPr>
                                    <a:rPr lang="en-US" sz="3100" i="1">
                                      <a:latin typeface="Cambria Math" panose="02040503050406030204" pitchFamily="18" charset="0"/>
                                      <a:ea typeface="Cambria Math" panose="02040503050406030204" pitchFamily="18" charset="0"/>
                                    </a:rPr>
                                  </m:ctrlPr>
                                </m:fPr>
                                <m:num>
                                  <m:sSup>
                                    <m:sSupPr>
                                      <m:ctrlPr>
                                        <a:rPr lang="en-US" sz="3100" i="1">
                                          <a:latin typeface="Cambria Math" panose="02040503050406030204" pitchFamily="18" charset="0"/>
                                          <a:ea typeface="Cambria Math" panose="02040503050406030204" pitchFamily="18" charset="0"/>
                                        </a:rPr>
                                      </m:ctrlPr>
                                    </m:sSupPr>
                                    <m:e>
                                      <m:r>
                                        <a:rPr lang="en-US" sz="3100">
                                          <a:latin typeface="Cambria Math" panose="02040503050406030204" pitchFamily="18" charset="0"/>
                                          <a:ea typeface="Cambria Math" panose="02040503050406030204" pitchFamily="18" charset="0"/>
                                        </a:rPr>
                                        <m:t>−(</m:t>
                                      </m:r>
                                      <m:r>
                                        <m:rPr>
                                          <m:sty m:val="p"/>
                                        </m:rPr>
                                        <a:rPr lang="en-US" sz="3100">
                                          <a:latin typeface="Cambria Math" panose="02040503050406030204" pitchFamily="18" charset="0"/>
                                          <a:ea typeface="Cambria Math" panose="02040503050406030204" pitchFamily="18" charset="0"/>
                                        </a:rPr>
                                        <m:t>x</m:t>
                                      </m:r>
                                      <m:r>
                                        <a:rPr lang="en-US" sz="3100">
                                          <a:latin typeface="Cambria Math" panose="02040503050406030204" pitchFamily="18" charset="0"/>
                                          <a:ea typeface="Cambria Math" panose="02040503050406030204" pitchFamily="18" charset="0"/>
                                        </a:rPr>
                                        <m:t>−</m:t>
                                      </m:r>
                                      <m:r>
                                        <m:rPr>
                                          <m:sty m:val="p"/>
                                        </m:rPr>
                                        <a:rPr lang="en-US" sz="3100">
                                          <a:solidFill>
                                            <a:srgbClr val="C00000"/>
                                          </a:solidFill>
                                          <a:latin typeface="Cambria Math" panose="02040503050406030204" pitchFamily="18" charset="0"/>
                                          <a:ea typeface="Cambria Math" panose="02040503050406030204" pitchFamily="18" charset="0"/>
                                        </a:rPr>
                                        <m:t>μ</m:t>
                                      </m:r>
                                      <m:r>
                                        <a:rPr lang="en-US" sz="3100">
                                          <a:latin typeface="Cambria Math" panose="02040503050406030204" pitchFamily="18" charset="0"/>
                                          <a:ea typeface="Cambria Math" panose="02040503050406030204" pitchFamily="18" charset="0"/>
                                        </a:rPr>
                                        <m:t>)</m:t>
                                      </m:r>
                                    </m:e>
                                    <m:sup>
                                      <m:r>
                                        <a:rPr lang="en-US" sz="3100">
                                          <a:latin typeface="Cambria Math" panose="02040503050406030204" pitchFamily="18" charset="0"/>
                                          <a:ea typeface="Cambria Math" panose="02040503050406030204" pitchFamily="18" charset="0"/>
                                        </a:rPr>
                                        <m:t>2</m:t>
                                      </m:r>
                                    </m:sup>
                                  </m:sSup>
                                </m:num>
                                <m:den>
                                  <m:r>
                                    <a:rPr lang="en-US" sz="3100">
                                      <a:latin typeface="Cambria Math" panose="02040503050406030204" pitchFamily="18" charset="0"/>
                                      <a:ea typeface="Cambria Math" panose="02040503050406030204" pitchFamily="18" charset="0"/>
                                    </a:rPr>
                                    <m:t>2</m:t>
                                  </m:r>
                                  <m:sSup>
                                    <m:sSupPr>
                                      <m:ctrlPr>
                                        <a:rPr lang="en-US" sz="3100" i="1">
                                          <a:latin typeface="Cambria Math" panose="02040503050406030204" pitchFamily="18" charset="0"/>
                                          <a:ea typeface="Cambria Math" panose="02040503050406030204" pitchFamily="18" charset="0"/>
                                        </a:rPr>
                                      </m:ctrlPr>
                                    </m:sSupPr>
                                    <m:e>
                                      <m:r>
                                        <m:rPr>
                                          <m:sty m:val="p"/>
                                        </m:rPr>
                                        <a:rPr lang="en-US" sz="3100">
                                          <a:solidFill>
                                            <a:srgbClr val="C00000"/>
                                          </a:solidFill>
                                          <a:latin typeface="Cambria Math" panose="02040503050406030204" pitchFamily="18" charset="0"/>
                                          <a:ea typeface="Cambria Math" panose="02040503050406030204" pitchFamily="18" charset="0"/>
                                        </a:rPr>
                                        <m:t>σ</m:t>
                                      </m:r>
                                    </m:e>
                                    <m:sup>
                                      <m:r>
                                        <a:rPr lang="en-US" sz="3100">
                                          <a:latin typeface="Cambria Math" panose="02040503050406030204" pitchFamily="18" charset="0"/>
                                          <a:ea typeface="Cambria Math" panose="02040503050406030204" pitchFamily="18" charset="0"/>
                                        </a:rPr>
                                        <m:t>2</m:t>
                                      </m:r>
                                    </m:sup>
                                  </m:sSup>
                                </m:den>
                              </m:f>
                            </m:sup>
                          </m:sSup>
                        </m:e>
                      </m:nary>
                      <m:r>
                        <m:rPr>
                          <m:sty m:val="p"/>
                        </m:rPr>
                        <a:rPr lang="en-US" sz="3100">
                          <a:latin typeface="Cambria Math" panose="02040503050406030204" pitchFamily="18" charset="0"/>
                          <a:ea typeface="Cambria Math" panose="02040503050406030204" pitchFamily="18" charset="0"/>
                        </a:rPr>
                        <m:t>dx</m:t>
                      </m:r>
                    </m:oMath>
                  </m:oMathPara>
                </a14:m>
                <a:endParaRPr lang="en-US" sz="3100" dirty="0"/>
              </a:p>
              <a:p>
                <a:pPr eaLnBrk="1" hangingPunct="1">
                  <a:spcBef>
                    <a:spcPts val="2400"/>
                  </a:spcBef>
                  <a:buNone/>
                  <a:defRPr/>
                </a:pPr>
                <a:r>
                  <a:rPr lang="en-US" sz="2600" dirty="0">
                    <a:cs typeface="Times New Roman" pitchFamily="18" charset="0"/>
                  </a:rPr>
                  <a:t>	The </a:t>
                </a:r>
                <a:r>
                  <a:rPr lang="en-US" sz="2600" dirty="0">
                    <a:solidFill>
                      <a:srgbClr val="C00000"/>
                    </a:solidFill>
                    <a:cs typeface="Times New Roman" pitchFamily="18" charset="0"/>
                  </a:rPr>
                  <a:t>parameters </a:t>
                </a:r>
                <a:r>
                  <a:rPr lang="en-US" sz="2600" dirty="0">
                    <a:cs typeface="Times New Roman" pitchFamily="18" charset="0"/>
                  </a:rPr>
                  <a:t>of the density function (</a:t>
                </a:r>
                <a:r>
                  <a:rPr lang="en-US" sz="2600" dirty="0">
                    <a:solidFill>
                      <a:srgbClr val="C00000"/>
                    </a:solidFill>
                    <a:latin typeface="Symbol" pitchFamily="18" charset="2"/>
                    <a:cs typeface="Times New Roman" pitchFamily="18" charset="0"/>
                  </a:rPr>
                  <a:t>m</a:t>
                </a:r>
                <a:r>
                  <a:rPr lang="en-US" sz="2600" dirty="0">
                    <a:cs typeface="Times New Roman" pitchFamily="18" charset="0"/>
                  </a:rPr>
                  <a:t>, the mean and </a:t>
                </a:r>
                <a:r>
                  <a:rPr lang="en-US" sz="2600" dirty="0">
                    <a:solidFill>
                      <a:srgbClr val="C00000"/>
                    </a:solidFill>
                    <a:latin typeface="Symbol" pitchFamily="18" charset="2"/>
                    <a:cs typeface="Times New Roman" pitchFamily="18" charset="0"/>
                  </a:rPr>
                  <a:t>s</a:t>
                </a:r>
                <a:r>
                  <a:rPr lang="en-US" sz="2600" dirty="0">
                    <a:cs typeface="Times New Roman" pitchFamily="18" charset="0"/>
                  </a:rPr>
                  <a:t>, the standard deviation) will be discussed later. </a:t>
                </a:r>
              </a:p>
              <a:p>
                <a:pPr eaLnBrk="1" hangingPunct="1">
                  <a:spcBef>
                    <a:spcPct val="0"/>
                  </a:spcBef>
                  <a:buFont typeface="Wingdings" pitchFamily="2" charset="2"/>
                  <a:buNone/>
                  <a:defRPr/>
                </a:pPr>
                <a:endParaRPr lang="en-US" sz="2600" dirty="0">
                  <a:cs typeface="Times New Roman" pitchFamily="18" charset="0"/>
                </a:endParaRPr>
              </a:p>
              <a:p>
                <a:pPr eaLnBrk="1" hangingPunct="1">
                  <a:buFont typeface="Wingdings" pitchFamily="2" charset="2"/>
                  <a:buNone/>
                  <a:defRPr/>
                </a:pPr>
                <a:r>
                  <a:rPr lang="en-US" sz="2600" dirty="0">
                    <a:cs typeface="Times New Roman" pitchFamily="18" charset="0"/>
                  </a:rPr>
                  <a:t>	</a:t>
                </a:r>
                <a:r>
                  <a:rPr lang="en-US" sz="2600" i="1" dirty="0">
                    <a:solidFill>
                      <a:srgbClr val="008000"/>
                    </a:solidFill>
                    <a:cs typeface="Times New Roman" pitchFamily="18" charset="0"/>
                  </a:rPr>
                  <a:t>Note, for Normal, you’ll probably never work with the function itself…</a:t>
                </a:r>
              </a:p>
              <a:p>
                <a:pPr eaLnBrk="1" hangingPunct="1">
                  <a:buFont typeface="Wingdings" pitchFamily="2" charset="2"/>
                  <a:buNone/>
                  <a:defRPr/>
                </a:pPr>
                <a:endParaRPr lang="en-US" sz="2600" dirty="0">
                  <a:solidFill>
                    <a:srgbClr val="00B050"/>
                  </a:solidFill>
                </a:endParaRPr>
              </a:p>
            </p:txBody>
          </p:sp>
        </mc:Choice>
        <mc:Fallback xmlns="">
          <p:sp>
            <p:nvSpPr>
              <p:cNvPr id="21507" name="Rectangle 3"/>
              <p:cNvSpPr>
                <a:spLocks noGrp="1" noRot="1" noChangeAspect="1" noMove="1" noResize="1" noEditPoints="1" noAdjustHandles="1" noChangeArrowheads="1" noChangeShapeType="1" noTextEdit="1"/>
              </p:cNvSpPr>
              <p:nvPr>
                <p:ph type="body" idx="1"/>
              </p:nvPr>
            </p:nvSpPr>
            <p:spPr>
              <a:xfrm>
                <a:off x="575733" y="1676400"/>
                <a:ext cx="10042503" cy="4114800"/>
              </a:xfrm>
              <a:blipFill>
                <a:blip r:embed="rId3"/>
                <a:stretch>
                  <a:fillRect l="-1517" t="-1926" b="-4000"/>
                </a:stretch>
              </a:blipFill>
              <a:effectLst/>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CE996442-B469-9BE3-15FF-77C0374B4B1B}"/>
              </a:ext>
            </a:extLst>
          </p:cNvPr>
          <p:cNvSpPr>
            <a:spLocks noGrp="1"/>
          </p:cNvSpPr>
          <p:nvPr>
            <p:ph type="sldNum" sz="quarter" idx="12"/>
          </p:nvPr>
        </p:nvSpPr>
        <p:spPr/>
        <p:txBody>
          <a:bodyPr/>
          <a:lstStyle/>
          <a:p>
            <a:pPr>
              <a:defRPr/>
            </a:pPr>
            <a:fld id="{9CD81297-4513-4774-B1A4-8EBF832F2CC4}" type="slidenum">
              <a:rPr lang="en-US" smtClean="0"/>
              <a:pPr>
                <a:defRPr/>
              </a:pPr>
              <a:t>32</a:t>
            </a:fld>
            <a:endParaRPr lang="en-US"/>
          </a:p>
        </p:txBody>
      </p:sp>
    </p:spTree>
    <p:extLst>
      <p:ext uri="{BB962C8B-B14F-4D97-AF65-F5344CB8AC3E}">
        <p14:creationId xmlns:p14="http://schemas.microsoft.com/office/powerpoint/2010/main" val="269874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50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91325"/>
            <a:ext cx="9069520" cy="3618139"/>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solidFill>
                  <a:schemeClr val="bg1"/>
                </a:solidFill>
              </a:rPr>
              <a:t>Discrete and continuous random variables</a:t>
            </a:r>
          </a:p>
          <a:p>
            <a:pPr eaLnBrk="1" hangingPunct="1">
              <a:spcBef>
                <a:spcPct val="35000"/>
              </a:spcBef>
              <a:defRPr/>
            </a:pPr>
            <a:r>
              <a:rPr lang="en-US" sz="2800" u="sng" dirty="0">
                <a:solidFill>
                  <a:schemeClr val="bg2">
                    <a:lumMod val="60000"/>
                    <a:lumOff val="40000"/>
                  </a:schemeClr>
                </a:solidFill>
              </a:rPr>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Working with the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046DB8BE-C192-60E4-F4ED-0F875CC6E977}"/>
              </a:ext>
            </a:extLst>
          </p:cNvPr>
          <p:cNvSpPr>
            <a:spLocks noGrp="1"/>
          </p:cNvSpPr>
          <p:nvPr>
            <p:ph type="sldNum" sz="quarter" idx="12"/>
          </p:nvPr>
        </p:nvSpPr>
        <p:spPr/>
        <p:txBody>
          <a:bodyPr/>
          <a:lstStyle/>
          <a:p>
            <a:pPr>
              <a:defRPr/>
            </a:pPr>
            <a:fld id="{9CD81297-4513-4774-B1A4-8EBF832F2CC4}" type="slidenum">
              <a:rPr lang="en-US" smtClean="0"/>
              <a:pPr>
                <a:defRPr/>
              </a:pPr>
              <a:t>33</a:t>
            </a:fld>
            <a:endParaRPr lang="en-US"/>
          </a:p>
        </p:txBody>
      </p:sp>
    </p:spTree>
    <p:extLst>
      <p:ext uri="{BB962C8B-B14F-4D97-AF65-F5344CB8AC3E}">
        <p14:creationId xmlns:p14="http://schemas.microsoft.com/office/powerpoint/2010/main" val="2508779049"/>
      </p:ext>
    </p:extLst>
  </p:cSld>
  <p:clrMapOvr>
    <a:masterClrMapping/>
  </p:clrMapOvr>
  <p:transition>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604562" y="304800"/>
            <a:ext cx="9649102" cy="1143000"/>
          </a:xfrm>
        </p:spPr>
        <p:txBody>
          <a:bodyPr/>
          <a:lstStyle/>
          <a:p>
            <a:pPr eaLnBrk="1" hangingPunct="1">
              <a:defRPr/>
            </a:pPr>
            <a:r>
              <a:rPr lang="en-US" dirty="0"/>
              <a:t>Probability Estimates from Data</a:t>
            </a:r>
          </a:p>
        </p:txBody>
      </p:sp>
      <p:sp>
        <p:nvSpPr>
          <p:cNvPr id="6" name="Rectangle 3"/>
          <p:cNvSpPr txBox="1">
            <a:spLocks noChangeArrowheads="1"/>
          </p:cNvSpPr>
          <p:nvPr/>
        </p:nvSpPr>
        <p:spPr bwMode="auto">
          <a:xfrm>
            <a:off x="1073098" y="2247900"/>
            <a:ext cx="8909102" cy="3276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spcBef>
                <a:spcPct val="20000"/>
              </a:spcBef>
              <a:buClr>
                <a:srgbClr val="FFFF00"/>
              </a:buClr>
              <a:buSzPct val="80000"/>
              <a:defRPr/>
            </a:pPr>
            <a:r>
              <a:rPr lang="en-US" sz="3200" kern="0" dirty="0">
                <a:solidFill>
                  <a:schemeClr val="tx1">
                    <a:lumMod val="10000"/>
                  </a:schemeClr>
                </a:solidFill>
                <a:latin typeface="Calibri" panose="020F0502020204030204" pitchFamily="34" charset="0"/>
              </a:rPr>
              <a:t> Estimated Probability =      # of Occurrences</a:t>
            </a:r>
          </a:p>
          <a:p>
            <a:pPr marL="342900" indent="-342900">
              <a:spcBef>
                <a:spcPct val="20000"/>
              </a:spcBef>
              <a:buClr>
                <a:srgbClr val="FFFF00"/>
              </a:buClr>
              <a:buSzPct val="80000"/>
              <a:defRPr/>
            </a:pPr>
            <a:r>
              <a:rPr lang="en-US" sz="3200" kern="0" dirty="0">
                <a:solidFill>
                  <a:schemeClr val="tx1">
                    <a:lumMod val="10000"/>
                  </a:schemeClr>
                </a:solidFill>
                <a:latin typeface="Calibri" panose="020F0502020204030204" pitchFamily="34" charset="0"/>
              </a:rPr>
              <a:t>   					    # of </a:t>
            </a:r>
            <a:r>
              <a:rPr lang="en-US" sz="3200" i="1" kern="0" dirty="0">
                <a:solidFill>
                  <a:srgbClr val="C00000"/>
                </a:solidFill>
                <a:latin typeface="Calibri" panose="020F0502020204030204" pitchFamily="34" charset="0"/>
              </a:rPr>
              <a:t>Independent</a:t>
            </a:r>
            <a:r>
              <a:rPr lang="en-US" sz="3200" kern="0" dirty="0">
                <a:solidFill>
                  <a:srgbClr val="008000"/>
                </a:solidFill>
                <a:latin typeface="Calibri" panose="020F0502020204030204" pitchFamily="34" charset="0"/>
              </a:rPr>
              <a:t> </a:t>
            </a:r>
            <a:r>
              <a:rPr lang="en-US" sz="3200" kern="0" dirty="0">
                <a:solidFill>
                  <a:schemeClr val="tx1">
                    <a:lumMod val="10000"/>
                  </a:schemeClr>
                </a:solidFill>
                <a:latin typeface="Calibri" panose="020F0502020204030204" pitchFamily="34" charset="0"/>
              </a:rPr>
              <a:t>Trials</a:t>
            </a:r>
          </a:p>
          <a:p>
            <a:pPr marL="342900" indent="-342900">
              <a:spcBef>
                <a:spcPct val="60000"/>
              </a:spcBef>
              <a:buClr>
                <a:srgbClr val="FFFF00"/>
              </a:buClr>
              <a:buSzPct val="80000"/>
              <a:defRPr/>
            </a:pPr>
            <a:r>
              <a:rPr lang="en-US" sz="3200" kern="0" dirty="0">
                <a:solidFill>
                  <a:schemeClr val="tx1">
                    <a:lumMod val="10000"/>
                  </a:schemeClr>
                </a:solidFill>
                <a:latin typeface="Calibri" panose="020F0502020204030204" pitchFamily="34" charset="0"/>
              </a:rPr>
              <a:t>					=   </a:t>
            </a:r>
            <a:r>
              <a:rPr lang="en-US" sz="3200" b="1" kern="0" dirty="0">
                <a:solidFill>
                  <a:schemeClr val="tx1">
                    <a:lumMod val="10000"/>
                  </a:schemeClr>
                </a:solidFill>
                <a:latin typeface="Calibri" panose="020F0502020204030204" pitchFamily="34" charset="0"/>
              </a:rPr>
              <a:t>Relative</a:t>
            </a:r>
          </a:p>
          <a:p>
            <a:pPr marL="342900" indent="-342900">
              <a:buClr>
                <a:srgbClr val="FFFF00"/>
              </a:buClr>
              <a:buSzPct val="80000"/>
              <a:defRPr/>
            </a:pPr>
            <a:r>
              <a:rPr lang="en-US" sz="3200" b="1" kern="0" dirty="0">
                <a:solidFill>
                  <a:schemeClr val="tx1">
                    <a:lumMod val="10000"/>
                  </a:schemeClr>
                </a:solidFill>
                <a:latin typeface="Calibri" panose="020F0502020204030204" pitchFamily="34" charset="0"/>
              </a:rPr>
              <a:t>   					     Frequency</a:t>
            </a:r>
          </a:p>
          <a:p>
            <a:pPr marL="342900" indent="-342900">
              <a:buClr>
                <a:srgbClr val="FFFF00"/>
              </a:buClr>
              <a:buSzPct val="80000"/>
              <a:defRPr/>
            </a:pPr>
            <a:endParaRPr lang="en-US" sz="3200" kern="0" dirty="0">
              <a:solidFill>
                <a:schemeClr val="tx1">
                  <a:lumMod val="10000"/>
                </a:schemeClr>
              </a:solidFill>
              <a:latin typeface="Calibri" panose="020F0502020204030204" pitchFamily="34" charset="0"/>
            </a:endParaRPr>
          </a:p>
          <a:p>
            <a:pPr marL="342900" indent="-342900">
              <a:buClr>
                <a:srgbClr val="FFFF00"/>
              </a:buClr>
              <a:buSzPct val="80000"/>
              <a:defRPr/>
            </a:pPr>
            <a:r>
              <a:rPr lang="en-US" sz="3200" i="1" kern="0" dirty="0">
                <a:solidFill>
                  <a:schemeClr val="tx1">
                    <a:lumMod val="10000"/>
                  </a:schemeClr>
                </a:solidFill>
                <a:latin typeface="Calibri" panose="020F0502020204030204" pitchFamily="34" charset="0"/>
              </a:rPr>
              <a:t>		</a:t>
            </a:r>
          </a:p>
        </p:txBody>
      </p:sp>
      <p:sp>
        <p:nvSpPr>
          <p:cNvPr id="7" name="Line 5"/>
          <p:cNvSpPr>
            <a:spLocks noChangeShapeType="1"/>
          </p:cNvSpPr>
          <p:nvPr/>
        </p:nvSpPr>
        <p:spPr bwMode="auto">
          <a:xfrm>
            <a:off x="5575618" y="2825750"/>
            <a:ext cx="2871788" cy="0"/>
          </a:xfrm>
          <a:prstGeom prst="line">
            <a:avLst/>
          </a:prstGeom>
          <a:noFill/>
          <a:ln w="22225">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3" name="Slide Number Placeholder 2">
            <a:extLst>
              <a:ext uri="{FF2B5EF4-FFF2-40B4-BE49-F238E27FC236}">
                <a16:creationId xmlns:a16="http://schemas.microsoft.com/office/drawing/2014/main" id="{DDB5794E-AEBF-D9E0-7217-B1AF8C850A96}"/>
              </a:ext>
            </a:extLst>
          </p:cNvPr>
          <p:cNvSpPr>
            <a:spLocks noGrp="1"/>
          </p:cNvSpPr>
          <p:nvPr>
            <p:ph type="sldNum" sz="quarter" idx="12"/>
          </p:nvPr>
        </p:nvSpPr>
        <p:spPr/>
        <p:txBody>
          <a:bodyPr/>
          <a:lstStyle/>
          <a:p>
            <a:pPr>
              <a:defRPr/>
            </a:pPr>
            <a:fld id="{9CD81297-4513-4774-B1A4-8EBF832F2CC4}"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dirty="0"/>
              <a:t>A Key Point</a:t>
            </a:r>
          </a:p>
        </p:txBody>
      </p:sp>
      <p:sp>
        <p:nvSpPr>
          <p:cNvPr id="43011" name="Rectangle 3"/>
          <p:cNvSpPr>
            <a:spLocks noGrp="1" noChangeArrowheads="1"/>
          </p:cNvSpPr>
          <p:nvPr>
            <p:ph type="body" idx="1"/>
          </p:nvPr>
        </p:nvSpPr>
        <p:spPr>
          <a:xfrm>
            <a:off x="1065540" y="1928814"/>
            <a:ext cx="9297660" cy="3862387"/>
          </a:xfrm>
        </p:spPr>
        <p:txBody>
          <a:bodyPr/>
          <a:lstStyle/>
          <a:p>
            <a:pPr eaLnBrk="1" hangingPunct="1">
              <a:spcBef>
                <a:spcPct val="50000"/>
              </a:spcBef>
              <a:defRPr/>
            </a:pPr>
            <a:r>
              <a:rPr lang="en-US" sz="3000" b="1" i="1" dirty="0">
                <a:solidFill>
                  <a:srgbClr val="008000"/>
                </a:solidFill>
              </a:rPr>
              <a:t>As the number of observations becomes very large</a:t>
            </a:r>
            <a:r>
              <a:rPr lang="en-US" sz="3000" dirty="0"/>
              <a:t>, the estimate</a:t>
            </a:r>
            <a:r>
              <a:rPr lang="en-US" sz="3000" dirty="0">
                <a:solidFill>
                  <a:srgbClr val="FF66FF"/>
                </a:solidFill>
              </a:rPr>
              <a:t> </a:t>
            </a:r>
            <a:r>
              <a:rPr lang="en-US" sz="3000" dirty="0"/>
              <a:t>of probability by relative frequency approaches the </a:t>
            </a:r>
            <a:r>
              <a:rPr lang="en-US" sz="3000" dirty="0">
                <a:solidFill>
                  <a:schemeClr val="bg1">
                    <a:lumMod val="50000"/>
                    <a:lumOff val="50000"/>
                  </a:schemeClr>
                </a:solidFill>
              </a:rPr>
              <a:t>true value</a:t>
            </a:r>
            <a:r>
              <a:rPr lang="en-US" sz="3000" dirty="0"/>
              <a:t>  </a:t>
            </a:r>
            <a:r>
              <a:rPr lang="en-US" sz="2800" b="1" dirty="0">
                <a:solidFill>
                  <a:srgbClr val="C00000"/>
                </a:solidFill>
                <a:latin typeface="Ink Free" panose="03080402000500000000" pitchFamily="66" charset="0"/>
              </a:rPr>
              <a:t>- population value</a:t>
            </a:r>
            <a:endParaRPr lang="en-US" sz="3600" b="1" dirty="0">
              <a:solidFill>
                <a:srgbClr val="C00000"/>
              </a:solidFill>
              <a:latin typeface="Ink Free" panose="03080402000500000000" pitchFamily="66" charset="0"/>
            </a:endParaRPr>
          </a:p>
          <a:p>
            <a:pPr eaLnBrk="1" hangingPunct="1">
              <a:spcBef>
                <a:spcPct val="50000"/>
              </a:spcBef>
              <a:defRPr/>
            </a:pPr>
            <a:r>
              <a:rPr lang="en-US" sz="3000" u="sng" dirty="0"/>
              <a:t>Problem</a:t>
            </a:r>
            <a:r>
              <a:rPr lang="en-US" sz="3000" dirty="0"/>
              <a:t>: we usually have relatively little data.</a:t>
            </a:r>
          </a:p>
        </p:txBody>
      </p:sp>
      <p:sp>
        <p:nvSpPr>
          <p:cNvPr id="2" name="Slide Number Placeholder 1">
            <a:extLst>
              <a:ext uri="{FF2B5EF4-FFF2-40B4-BE49-F238E27FC236}">
                <a16:creationId xmlns:a16="http://schemas.microsoft.com/office/drawing/2014/main" id="{DD4C4DCF-B646-4BC1-6117-9B8A6B5EA270}"/>
              </a:ext>
            </a:extLst>
          </p:cNvPr>
          <p:cNvSpPr>
            <a:spLocks noGrp="1"/>
          </p:cNvSpPr>
          <p:nvPr>
            <p:ph type="sldNum" sz="quarter" idx="12"/>
          </p:nvPr>
        </p:nvSpPr>
        <p:spPr/>
        <p:txBody>
          <a:bodyPr/>
          <a:lstStyle/>
          <a:p>
            <a:pPr>
              <a:defRPr/>
            </a:pPr>
            <a:fld id="{9CD81297-4513-4774-B1A4-8EBF832F2CC4}" type="slidenum">
              <a:rPr lang="en-US" smtClean="0"/>
              <a:pPr>
                <a:defRPr/>
              </a:pPr>
              <a:t>35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75096" y="1857952"/>
            <a:ext cx="7492575" cy="4452675"/>
          </a:xfrm>
          <a:prstGeom prst="rect">
            <a:avLst/>
          </a:prstGeom>
        </p:spPr>
      </p:pic>
      <p:sp>
        <p:nvSpPr>
          <p:cNvPr id="6" name="Title 5"/>
          <p:cNvSpPr>
            <a:spLocks noGrp="1"/>
          </p:cNvSpPr>
          <p:nvPr>
            <p:ph type="title"/>
          </p:nvPr>
        </p:nvSpPr>
        <p:spPr/>
        <p:txBody>
          <a:bodyPr/>
          <a:lstStyle/>
          <a:p>
            <a:pPr eaLnBrk="1" hangingPunct="1">
              <a:defRPr/>
            </a:pPr>
            <a:r>
              <a:rPr lang="en-US" dirty="0">
                <a:latin typeface="Arial" pitchFamily="34" charset="0"/>
                <a:cs typeface="Arial" pitchFamily="34" charset="0"/>
              </a:rPr>
              <a:t>Probability Estimates from Data</a:t>
            </a:r>
          </a:p>
        </p:txBody>
      </p:sp>
      <p:sp>
        <p:nvSpPr>
          <p:cNvPr id="3" name="Slide Number Placeholder 2">
            <a:extLst>
              <a:ext uri="{FF2B5EF4-FFF2-40B4-BE49-F238E27FC236}">
                <a16:creationId xmlns:a16="http://schemas.microsoft.com/office/drawing/2014/main" id="{B0FEA887-3A80-AAE1-F88A-1408D14344AC}"/>
              </a:ext>
            </a:extLst>
          </p:cNvPr>
          <p:cNvSpPr>
            <a:spLocks noGrp="1"/>
          </p:cNvSpPr>
          <p:nvPr>
            <p:ph type="sldNum" sz="quarter" idx="12"/>
          </p:nvPr>
        </p:nvSpPr>
        <p:spPr/>
        <p:txBody>
          <a:bodyPr/>
          <a:lstStyle/>
          <a:p>
            <a:pPr>
              <a:defRPr/>
            </a:pPr>
            <a:fld id="{14BD671D-5B26-4E29-98C9-5D21BAC675F2}" type="slidenum">
              <a:rPr lang="en-US" smtClean="0"/>
              <a:pPr>
                <a:defRPr/>
              </a:pPr>
              <a:t>36</a:t>
            </a:fld>
            <a:endParaRPr lang="en-US"/>
          </a:p>
        </p:txBody>
      </p:sp>
      <p:sp>
        <p:nvSpPr>
          <p:cNvPr id="4" name="Text Box 20">
            <a:extLst>
              <a:ext uri="{FF2B5EF4-FFF2-40B4-BE49-F238E27FC236}">
                <a16:creationId xmlns:a16="http://schemas.microsoft.com/office/drawing/2014/main" id="{B869AD25-FDDC-9E1B-9B29-65F5FA2B2DD2}"/>
              </a:ext>
            </a:extLst>
          </p:cNvPr>
          <p:cNvSpPr txBox="1">
            <a:spLocks noChangeArrowheads="1"/>
          </p:cNvSpPr>
          <p:nvPr/>
        </p:nvSpPr>
        <p:spPr bwMode="auto">
          <a:xfrm>
            <a:off x="9141536" y="3024655"/>
            <a:ext cx="2037139" cy="1938992"/>
          </a:xfrm>
          <a:prstGeom prst="rect">
            <a:avLst/>
          </a:prstGeom>
          <a:noFill/>
          <a:ln w="9525">
            <a:noFill/>
            <a:miter lim="800000"/>
            <a:headEnd/>
            <a:tailEnd/>
          </a:ln>
          <a:effectLst/>
        </p:spPr>
        <p:txBody>
          <a:bodyPr wrap="square">
            <a:spAutoFit/>
          </a:bodyPr>
          <a:lstStyle/>
          <a:p>
            <a:pPr>
              <a:spcBef>
                <a:spcPct val="50000"/>
              </a:spcBef>
              <a:defRPr/>
            </a:pPr>
            <a:r>
              <a:rPr lang="en-US" sz="2000" dirty="0">
                <a:solidFill>
                  <a:srgbClr val="008000"/>
                </a:solidFill>
                <a:latin typeface="Arial" pitchFamily="34" charset="0"/>
              </a:rPr>
              <a:t>note: this variable is </a:t>
            </a:r>
            <a:r>
              <a:rPr lang="en-US" sz="2000" u="sng" dirty="0">
                <a:solidFill>
                  <a:srgbClr val="008000"/>
                </a:solidFill>
                <a:latin typeface="Arial" pitchFamily="34" charset="0"/>
              </a:rPr>
              <a:t>continuous</a:t>
            </a:r>
            <a:r>
              <a:rPr lang="en-US" sz="2000" dirty="0">
                <a:solidFill>
                  <a:srgbClr val="008000"/>
                </a:solidFill>
                <a:latin typeface="Arial" pitchFamily="34" charset="0"/>
              </a:rPr>
              <a:t>, rather than </a:t>
            </a:r>
            <a:r>
              <a:rPr lang="en-US" sz="2000" u="sng" dirty="0">
                <a:solidFill>
                  <a:srgbClr val="008000"/>
                </a:solidFill>
                <a:latin typeface="Arial" pitchFamily="34" charset="0"/>
              </a:rPr>
              <a:t>discrete</a:t>
            </a:r>
            <a:r>
              <a:rPr lang="en-US" sz="2000" dirty="0">
                <a:solidFill>
                  <a:srgbClr val="008000"/>
                </a:solidFill>
                <a:latin typeface="Arial" pitchFamily="34" charset="0"/>
              </a:rPr>
              <a:t> as the 6-sided die</a:t>
            </a:r>
          </a:p>
        </p:txBody>
      </p:sp>
      <p:sp>
        <p:nvSpPr>
          <p:cNvPr id="5" name="Oval 4">
            <a:extLst>
              <a:ext uri="{FF2B5EF4-FFF2-40B4-BE49-F238E27FC236}">
                <a16:creationId xmlns:a16="http://schemas.microsoft.com/office/drawing/2014/main" id="{662B2E5F-5CAA-F402-7F6C-E61951F2F883}"/>
              </a:ext>
            </a:extLst>
          </p:cNvPr>
          <p:cNvSpPr/>
          <p:nvPr/>
        </p:nvSpPr>
        <p:spPr bwMode="auto">
          <a:xfrm>
            <a:off x="4026877" y="2018290"/>
            <a:ext cx="1896940" cy="458787"/>
          </a:xfrm>
          <a:prstGeom prst="ellipse">
            <a:avLst/>
          </a:prstGeom>
          <a:noFill/>
          <a:ln w="19050" cap="flat" cmpd="sng" algn="ctr">
            <a:solidFill>
              <a:schemeClr val="accent1">
                <a:lumMod val="75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cxnSp>
        <p:nvCxnSpPr>
          <p:cNvPr id="7" name="Straight Arrow Connector 6">
            <a:extLst>
              <a:ext uri="{FF2B5EF4-FFF2-40B4-BE49-F238E27FC236}">
                <a16:creationId xmlns:a16="http://schemas.microsoft.com/office/drawing/2014/main" id="{0BF26CE8-E1D4-20E8-EF10-30F516BC288B}"/>
              </a:ext>
            </a:extLst>
          </p:cNvPr>
          <p:cNvCxnSpPr>
            <a:cxnSpLocks/>
          </p:cNvCxnSpPr>
          <p:nvPr/>
        </p:nvCxnSpPr>
        <p:spPr bwMode="auto">
          <a:xfrm flipV="1">
            <a:off x="5457825" y="1590675"/>
            <a:ext cx="1171575" cy="458787"/>
          </a:xfrm>
          <a:prstGeom prst="straightConnector1">
            <a:avLst/>
          </a:prstGeom>
          <a:solidFill>
            <a:schemeClr val="accent1"/>
          </a:solidFill>
          <a:ln w="19050" cap="flat" cmpd="sng" algn="ctr">
            <a:solidFill>
              <a:schemeClr val="accent1">
                <a:lumMod val="75000"/>
              </a:schemeClr>
            </a:solidFill>
            <a:prstDash val="solid"/>
            <a:miter lim="800000"/>
            <a:headEnd type="none" w="med" len="med"/>
            <a:tailEnd type="arrow" w="lg" len="lg"/>
          </a:ln>
          <a:effectLst/>
        </p:spPr>
      </p:cxnSp>
      <p:sp>
        <p:nvSpPr>
          <p:cNvPr id="8" name="Text Box 20">
            <a:extLst>
              <a:ext uri="{FF2B5EF4-FFF2-40B4-BE49-F238E27FC236}">
                <a16:creationId xmlns:a16="http://schemas.microsoft.com/office/drawing/2014/main" id="{DC4EC4E2-0639-77E3-0630-E34E614C74E0}"/>
              </a:ext>
            </a:extLst>
          </p:cNvPr>
          <p:cNvSpPr txBox="1">
            <a:spLocks noChangeArrowheads="1"/>
          </p:cNvSpPr>
          <p:nvPr/>
        </p:nvSpPr>
        <p:spPr bwMode="auto">
          <a:xfrm>
            <a:off x="6635750" y="1324204"/>
            <a:ext cx="3066788" cy="400110"/>
          </a:xfrm>
          <a:prstGeom prst="rect">
            <a:avLst/>
          </a:prstGeom>
          <a:noFill/>
          <a:ln w="9525">
            <a:noFill/>
            <a:miter lim="800000"/>
            <a:headEnd/>
            <a:tailEnd/>
          </a:ln>
          <a:effectLst/>
        </p:spPr>
        <p:txBody>
          <a:bodyPr wrap="square">
            <a:spAutoFit/>
          </a:bodyPr>
          <a:lstStyle/>
          <a:p>
            <a:pPr>
              <a:spcBef>
                <a:spcPct val="50000"/>
              </a:spcBef>
              <a:defRPr/>
            </a:pPr>
            <a:r>
              <a:rPr lang="en-US" sz="2000" b="1" dirty="0">
                <a:solidFill>
                  <a:schemeClr val="accent1">
                    <a:lumMod val="75000"/>
                  </a:schemeClr>
                </a:solidFill>
                <a:latin typeface="Ink Free" panose="03080402000500000000" pitchFamily="66" charset="0"/>
              </a:rPr>
              <a:t>largest flow of each year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2"/>
          <p:cNvPicPr>
            <a:picLocks noChangeAspect="1" noChangeArrowheads="1"/>
          </p:cNvPicPr>
          <p:nvPr/>
        </p:nvPicPr>
        <p:blipFill>
          <a:blip r:embed="rId3" cstate="print"/>
          <a:srcRect/>
          <a:stretch>
            <a:fillRect/>
          </a:stretch>
        </p:blipFill>
        <p:spPr bwMode="auto">
          <a:xfrm>
            <a:off x="1725019" y="1684338"/>
            <a:ext cx="6251575" cy="4926012"/>
          </a:xfrm>
          <a:prstGeom prst="rect">
            <a:avLst/>
          </a:prstGeom>
          <a:noFill/>
          <a:ln w="9525">
            <a:noFill/>
            <a:miter lim="800000"/>
            <a:headEnd/>
            <a:tailEnd/>
          </a:ln>
        </p:spPr>
      </p:pic>
      <p:sp>
        <p:nvSpPr>
          <p:cNvPr id="6" name="Title 5"/>
          <p:cNvSpPr>
            <a:spLocks noGrp="1"/>
          </p:cNvSpPr>
          <p:nvPr>
            <p:ph type="title"/>
          </p:nvPr>
        </p:nvSpPr>
        <p:spPr/>
        <p:txBody>
          <a:bodyPr/>
          <a:lstStyle/>
          <a:p>
            <a:pPr eaLnBrk="1" hangingPunct="1">
              <a:defRPr/>
            </a:pPr>
            <a:r>
              <a:rPr lang="en-US" dirty="0">
                <a:latin typeface="Arial" pitchFamily="34" charset="0"/>
                <a:cs typeface="Arial" pitchFamily="34" charset="0"/>
              </a:rPr>
              <a:t>Probability Estimates from Data</a:t>
            </a:r>
          </a:p>
        </p:txBody>
      </p:sp>
      <p:pic>
        <p:nvPicPr>
          <p:cNvPr id="50182" name="Picture 6"/>
          <p:cNvPicPr>
            <a:picLocks noChangeAspect="1" noChangeArrowheads="1"/>
          </p:cNvPicPr>
          <p:nvPr/>
        </p:nvPicPr>
        <p:blipFill>
          <a:blip r:embed="rId4" cstate="print"/>
          <a:srcRect/>
          <a:stretch>
            <a:fillRect/>
          </a:stretch>
        </p:blipFill>
        <p:spPr bwMode="auto">
          <a:xfrm>
            <a:off x="3348238" y="5672139"/>
            <a:ext cx="4524375" cy="295275"/>
          </a:xfrm>
          <a:prstGeom prst="rect">
            <a:avLst/>
          </a:prstGeom>
          <a:noFill/>
          <a:ln w="9525">
            <a:noFill/>
            <a:miter lim="800000"/>
            <a:headEnd/>
            <a:tailEnd/>
          </a:ln>
        </p:spPr>
      </p:pic>
      <p:sp>
        <p:nvSpPr>
          <p:cNvPr id="50183" name="TextBox 6"/>
          <p:cNvSpPr txBox="1">
            <a:spLocks noChangeArrowheads="1"/>
          </p:cNvSpPr>
          <p:nvPr/>
        </p:nvSpPr>
        <p:spPr bwMode="auto">
          <a:xfrm>
            <a:off x="3300612" y="5686426"/>
            <a:ext cx="152400" cy="307975"/>
          </a:xfrm>
          <a:prstGeom prst="rect">
            <a:avLst/>
          </a:prstGeom>
          <a:noFill/>
          <a:ln w="9525">
            <a:noFill/>
            <a:miter lim="800000"/>
            <a:headEnd/>
            <a:tailEnd/>
          </a:ln>
        </p:spPr>
        <p:txBody>
          <a:bodyPr>
            <a:spAutoFit/>
          </a:bodyPr>
          <a:lstStyle/>
          <a:p>
            <a:r>
              <a:rPr lang="en-US" sz="1400">
                <a:solidFill>
                  <a:schemeClr val="bg1"/>
                </a:solidFill>
                <a:latin typeface="Arial" pitchFamily="34" charset="0"/>
                <a:cs typeface="Arial" pitchFamily="34" charset="0"/>
              </a:rPr>
              <a:t>0</a:t>
            </a:r>
          </a:p>
        </p:txBody>
      </p:sp>
      <p:sp>
        <p:nvSpPr>
          <p:cNvPr id="8" name="TextBox 7"/>
          <p:cNvSpPr txBox="1"/>
          <p:nvPr/>
        </p:nvSpPr>
        <p:spPr>
          <a:xfrm>
            <a:off x="1978755" y="2743201"/>
            <a:ext cx="905933" cy="461665"/>
          </a:xfrm>
          <a:prstGeom prst="rect">
            <a:avLst/>
          </a:prstGeom>
          <a:noFill/>
        </p:spPr>
        <p:txBody>
          <a:bodyPr wrap="square" rtlCol="0">
            <a:spAutoFit/>
          </a:bodyPr>
          <a:lstStyle/>
          <a:p>
            <a:r>
              <a:rPr lang="en-US" dirty="0">
                <a:solidFill>
                  <a:srgbClr val="000064"/>
                </a:solidFill>
                <a:latin typeface="Calibri" panose="020F0502020204030204" pitchFamily="34" charset="0"/>
              </a:rPr>
              <a:t>count</a:t>
            </a:r>
          </a:p>
        </p:txBody>
      </p:sp>
      <p:sp>
        <p:nvSpPr>
          <p:cNvPr id="9" name="Text Box 10"/>
          <p:cNvSpPr txBox="1">
            <a:spLocks noChangeArrowheads="1"/>
          </p:cNvSpPr>
          <p:nvPr/>
        </p:nvSpPr>
        <p:spPr bwMode="auto">
          <a:xfrm>
            <a:off x="5707263" y="2463800"/>
            <a:ext cx="1927605" cy="623248"/>
          </a:xfrm>
          <a:prstGeom prst="rect">
            <a:avLst/>
          </a:prstGeom>
          <a:noFill/>
          <a:ln w="9525">
            <a:noFill/>
            <a:miter lim="800000"/>
            <a:headEnd/>
            <a:tailEnd/>
          </a:ln>
        </p:spPr>
        <p:txBody>
          <a:bodyPr wrap="square">
            <a:spAutoFit/>
          </a:bodyPr>
          <a:lstStyle/>
          <a:p>
            <a:pPr algn="ctr" eaLnBrk="0" hangingPunct="0">
              <a:lnSpc>
                <a:spcPct val="120000"/>
              </a:lnSpc>
            </a:pPr>
            <a:r>
              <a:rPr lang="en-US" sz="3000" b="1" dirty="0">
                <a:solidFill>
                  <a:srgbClr val="C00000"/>
                </a:solidFill>
                <a:latin typeface="Ink Free" panose="03080402000500000000" pitchFamily="66" charset="0"/>
              </a:rPr>
              <a:t>histogram</a:t>
            </a:r>
          </a:p>
        </p:txBody>
      </p:sp>
      <p:sp>
        <p:nvSpPr>
          <p:cNvPr id="10" name="Text Box 10"/>
          <p:cNvSpPr txBox="1">
            <a:spLocks noChangeArrowheads="1"/>
          </p:cNvSpPr>
          <p:nvPr/>
        </p:nvSpPr>
        <p:spPr bwMode="auto">
          <a:xfrm>
            <a:off x="891581" y="5187495"/>
            <a:ext cx="1993107" cy="1323439"/>
          </a:xfrm>
          <a:prstGeom prst="rect">
            <a:avLst/>
          </a:prstGeom>
          <a:solidFill>
            <a:srgbClr val="FFFFFF"/>
          </a:solidFill>
          <a:ln w="9525">
            <a:noFill/>
            <a:miter lim="800000"/>
            <a:headEnd/>
            <a:tailEnd/>
          </a:ln>
        </p:spPr>
        <p:txBody>
          <a:bodyPr wrap="square">
            <a:spAutoFit/>
          </a:bodyPr>
          <a:lstStyle/>
          <a:p>
            <a:pPr algn="ctr" eaLnBrk="0" hangingPunct="0"/>
            <a:r>
              <a:rPr lang="en-US" sz="2000" b="1" dirty="0">
                <a:solidFill>
                  <a:srgbClr val="C00000"/>
                </a:solidFill>
                <a:latin typeface="Ink Free" panose="03080402000500000000" pitchFamily="66" charset="0"/>
              </a:rPr>
              <a:t>divide count by 85 to get relative frequency</a:t>
            </a:r>
          </a:p>
        </p:txBody>
      </p:sp>
      <p:cxnSp>
        <p:nvCxnSpPr>
          <p:cNvPr id="11" name="Straight Arrow Connector 9"/>
          <p:cNvCxnSpPr>
            <a:cxnSpLocks noChangeShapeType="1"/>
          </p:cNvCxnSpPr>
          <p:nvPr/>
        </p:nvCxnSpPr>
        <p:spPr bwMode="auto">
          <a:xfrm flipH="1">
            <a:off x="1912776" y="4729957"/>
            <a:ext cx="410546" cy="443705"/>
          </a:xfrm>
          <a:prstGeom prst="straightConnector1">
            <a:avLst/>
          </a:prstGeom>
          <a:noFill/>
          <a:ln w="19050" algn="ctr">
            <a:solidFill>
              <a:srgbClr val="C00000"/>
            </a:solidFill>
            <a:miter lim="800000"/>
            <a:headEnd/>
            <a:tailEnd type="arrow" w="med" len="med"/>
          </a:ln>
        </p:spPr>
      </p:cxnSp>
      <p:sp>
        <p:nvSpPr>
          <p:cNvPr id="12" name="TextBox 7"/>
          <p:cNvSpPr txBox="1">
            <a:spLocks noChangeArrowheads="1"/>
          </p:cNvSpPr>
          <p:nvPr/>
        </p:nvSpPr>
        <p:spPr bwMode="auto">
          <a:xfrm>
            <a:off x="3300612" y="5686426"/>
            <a:ext cx="152400" cy="307975"/>
          </a:xfrm>
          <a:prstGeom prst="rect">
            <a:avLst/>
          </a:prstGeom>
          <a:noFill/>
          <a:ln w="9525">
            <a:noFill/>
            <a:miter lim="800000"/>
            <a:headEnd/>
            <a:tailEnd/>
          </a:ln>
        </p:spPr>
        <p:txBody>
          <a:bodyPr>
            <a:spAutoFit/>
          </a:bodyPr>
          <a:lstStyle/>
          <a:p>
            <a:r>
              <a:rPr lang="en-US" sz="1400">
                <a:solidFill>
                  <a:schemeClr val="bg1"/>
                </a:solidFill>
                <a:latin typeface="Arial" pitchFamily="34" charset="0"/>
                <a:cs typeface="Arial" pitchFamily="34" charset="0"/>
              </a:rPr>
              <a:t>0</a:t>
            </a:r>
          </a:p>
        </p:txBody>
      </p:sp>
      <p:sp>
        <p:nvSpPr>
          <p:cNvPr id="13" name="Rectangle 10"/>
          <p:cNvSpPr>
            <a:spLocks noChangeArrowheads="1"/>
          </p:cNvSpPr>
          <p:nvPr/>
        </p:nvSpPr>
        <p:spPr bwMode="auto">
          <a:xfrm>
            <a:off x="3522862" y="48148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4" name="Rectangle 11"/>
          <p:cNvSpPr>
            <a:spLocks noChangeArrowheads="1"/>
          </p:cNvSpPr>
          <p:nvPr/>
        </p:nvSpPr>
        <p:spPr bwMode="auto">
          <a:xfrm>
            <a:off x="3522862" y="546100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5" name="Rectangle 12"/>
          <p:cNvSpPr>
            <a:spLocks noChangeArrowheads="1"/>
          </p:cNvSpPr>
          <p:nvPr/>
        </p:nvSpPr>
        <p:spPr bwMode="auto">
          <a:xfrm>
            <a:off x="3522862" y="529907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6" name="Rectangle 13"/>
          <p:cNvSpPr>
            <a:spLocks noChangeArrowheads="1"/>
          </p:cNvSpPr>
          <p:nvPr/>
        </p:nvSpPr>
        <p:spPr bwMode="auto">
          <a:xfrm>
            <a:off x="3522862" y="513715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7" name="Rectangle 14"/>
          <p:cNvSpPr>
            <a:spLocks noChangeArrowheads="1"/>
          </p:cNvSpPr>
          <p:nvPr/>
        </p:nvSpPr>
        <p:spPr bwMode="auto">
          <a:xfrm>
            <a:off x="3522862" y="4976814"/>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8" name="Rectangle 15"/>
          <p:cNvSpPr>
            <a:spLocks noChangeArrowheads="1"/>
          </p:cNvSpPr>
          <p:nvPr/>
        </p:nvSpPr>
        <p:spPr bwMode="auto">
          <a:xfrm>
            <a:off x="4013400" y="48148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9" name="Rectangle 16"/>
          <p:cNvSpPr>
            <a:spLocks noChangeArrowheads="1"/>
          </p:cNvSpPr>
          <p:nvPr/>
        </p:nvSpPr>
        <p:spPr bwMode="auto">
          <a:xfrm>
            <a:off x="4013400" y="546100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0" name="Rectangle 17"/>
          <p:cNvSpPr>
            <a:spLocks noChangeArrowheads="1"/>
          </p:cNvSpPr>
          <p:nvPr/>
        </p:nvSpPr>
        <p:spPr bwMode="auto">
          <a:xfrm>
            <a:off x="4013400" y="529907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1" name="Rectangle 18"/>
          <p:cNvSpPr>
            <a:spLocks noChangeArrowheads="1"/>
          </p:cNvSpPr>
          <p:nvPr/>
        </p:nvSpPr>
        <p:spPr bwMode="auto">
          <a:xfrm>
            <a:off x="4013400" y="513715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2" name="Rectangle 19"/>
          <p:cNvSpPr>
            <a:spLocks noChangeArrowheads="1"/>
          </p:cNvSpPr>
          <p:nvPr/>
        </p:nvSpPr>
        <p:spPr bwMode="auto">
          <a:xfrm>
            <a:off x="4013400" y="4976814"/>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3" name="Rectangle 20"/>
          <p:cNvSpPr>
            <a:spLocks noChangeArrowheads="1"/>
          </p:cNvSpPr>
          <p:nvPr/>
        </p:nvSpPr>
        <p:spPr bwMode="auto">
          <a:xfrm>
            <a:off x="4013400" y="432752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4" name="Rectangle 21"/>
          <p:cNvSpPr>
            <a:spLocks noChangeArrowheads="1"/>
          </p:cNvSpPr>
          <p:nvPr/>
        </p:nvSpPr>
        <p:spPr bwMode="auto">
          <a:xfrm>
            <a:off x="4013400" y="46497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5" name="Rectangle 22"/>
          <p:cNvSpPr>
            <a:spLocks noChangeArrowheads="1"/>
          </p:cNvSpPr>
          <p:nvPr/>
        </p:nvSpPr>
        <p:spPr bwMode="auto">
          <a:xfrm>
            <a:off x="4013400" y="4487864"/>
            <a:ext cx="292100" cy="161925"/>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6" name="Rectangle 23"/>
          <p:cNvSpPr>
            <a:spLocks noChangeArrowheads="1"/>
          </p:cNvSpPr>
          <p:nvPr/>
        </p:nvSpPr>
        <p:spPr bwMode="auto">
          <a:xfrm>
            <a:off x="4496707" y="48148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7" name="Rectangle 24"/>
          <p:cNvSpPr>
            <a:spLocks noChangeArrowheads="1"/>
          </p:cNvSpPr>
          <p:nvPr/>
        </p:nvSpPr>
        <p:spPr bwMode="auto">
          <a:xfrm>
            <a:off x="4496707" y="546100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8" name="Rectangle 25"/>
          <p:cNvSpPr>
            <a:spLocks noChangeArrowheads="1"/>
          </p:cNvSpPr>
          <p:nvPr/>
        </p:nvSpPr>
        <p:spPr bwMode="auto">
          <a:xfrm>
            <a:off x="4496707" y="529907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9" name="Rectangle 26"/>
          <p:cNvSpPr>
            <a:spLocks noChangeArrowheads="1"/>
          </p:cNvSpPr>
          <p:nvPr/>
        </p:nvSpPr>
        <p:spPr bwMode="auto">
          <a:xfrm>
            <a:off x="4496707" y="51371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0" name="Rectangle 27"/>
          <p:cNvSpPr>
            <a:spLocks noChangeArrowheads="1"/>
          </p:cNvSpPr>
          <p:nvPr/>
        </p:nvSpPr>
        <p:spPr bwMode="auto">
          <a:xfrm>
            <a:off x="4496707" y="4976814"/>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1" name="Rectangle 28"/>
          <p:cNvSpPr>
            <a:spLocks noChangeArrowheads="1"/>
          </p:cNvSpPr>
          <p:nvPr/>
        </p:nvSpPr>
        <p:spPr bwMode="auto">
          <a:xfrm>
            <a:off x="4496707" y="432752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2" name="Rectangle 29"/>
          <p:cNvSpPr>
            <a:spLocks noChangeArrowheads="1"/>
          </p:cNvSpPr>
          <p:nvPr/>
        </p:nvSpPr>
        <p:spPr bwMode="auto">
          <a:xfrm>
            <a:off x="4496707" y="46497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3" name="Rectangle 30"/>
          <p:cNvSpPr>
            <a:spLocks noChangeArrowheads="1"/>
          </p:cNvSpPr>
          <p:nvPr/>
        </p:nvSpPr>
        <p:spPr bwMode="auto">
          <a:xfrm>
            <a:off x="4496707" y="4487864"/>
            <a:ext cx="290513" cy="161925"/>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4" name="Rectangle 31"/>
          <p:cNvSpPr>
            <a:spLocks noChangeArrowheads="1"/>
          </p:cNvSpPr>
          <p:nvPr/>
        </p:nvSpPr>
        <p:spPr bwMode="auto">
          <a:xfrm>
            <a:off x="4496707" y="35115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5" name="Rectangle 32"/>
          <p:cNvSpPr>
            <a:spLocks noChangeArrowheads="1"/>
          </p:cNvSpPr>
          <p:nvPr/>
        </p:nvSpPr>
        <p:spPr bwMode="auto">
          <a:xfrm>
            <a:off x="4496707" y="4163927"/>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6" name="Rectangle 33"/>
          <p:cNvSpPr>
            <a:spLocks noChangeArrowheads="1"/>
          </p:cNvSpPr>
          <p:nvPr/>
        </p:nvSpPr>
        <p:spPr bwMode="auto">
          <a:xfrm>
            <a:off x="4496707" y="399573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7" name="Rectangle 34"/>
          <p:cNvSpPr>
            <a:spLocks noChangeArrowheads="1"/>
          </p:cNvSpPr>
          <p:nvPr/>
        </p:nvSpPr>
        <p:spPr bwMode="auto">
          <a:xfrm>
            <a:off x="4496707" y="3833814"/>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8" name="Rectangle 35"/>
          <p:cNvSpPr>
            <a:spLocks noChangeArrowheads="1"/>
          </p:cNvSpPr>
          <p:nvPr/>
        </p:nvSpPr>
        <p:spPr bwMode="auto">
          <a:xfrm>
            <a:off x="4496707" y="36718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9" name="Rectangle 36"/>
          <p:cNvSpPr>
            <a:spLocks noChangeArrowheads="1"/>
          </p:cNvSpPr>
          <p:nvPr/>
        </p:nvSpPr>
        <p:spPr bwMode="auto">
          <a:xfrm>
            <a:off x="4496707" y="33464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40" name="Rectangle 37"/>
          <p:cNvSpPr>
            <a:spLocks noChangeArrowheads="1"/>
          </p:cNvSpPr>
          <p:nvPr/>
        </p:nvSpPr>
        <p:spPr bwMode="auto">
          <a:xfrm>
            <a:off x="4496707" y="318452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11E8E68E-9638-8FDF-B9CC-1BF8280B2565}"/>
              </a:ext>
            </a:extLst>
          </p:cNvPr>
          <p:cNvSpPr>
            <a:spLocks noGrp="1"/>
          </p:cNvSpPr>
          <p:nvPr>
            <p:ph type="sldNum" sz="quarter" idx="12"/>
          </p:nvPr>
        </p:nvSpPr>
        <p:spPr/>
        <p:txBody>
          <a:bodyPr/>
          <a:lstStyle/>
          <a:p>
            <a:pPr>
              <a:defRPr/>
            </a:pPr>
            <a:fld id="{14BD671D-5B26-4E29-98C9-5D21BAC675F2}" type="slidenum">
              <a:rPr lang="en-US" smtClean="0"/>
              <a:pPr>
                <a:defRPr/>
              </a:pPr>
              <a:t>37</a:t>
            </a:fld>
            <a:endParaRPr lang="en-US"/>
          </a:p>
        </p:txBody>
      </p:sp>
      <p:sp>
        <p:nvSpPr>
          <p:cNvPr id="3" name="Text Box 10">
            <a:extLst>
              <a:ext uri="{FF2B5EF4-FFF2-40B4-BE49-F238E27FC236}">
                <a16:creationId xmlns:a16="http://schemas.microsoft.com/office/drawing/2014/main" id="{5C89F097-EE51-370F-2E05-71FBE0B80BCA}"/>
              </a:ext>
            </a:extLst>
          </p:cNvPr>
          <p:cNvSpPr txBox="1">
            <a:spLocks noChangeArrowheads="1"/>
          </p:cNvSpPr>
          <p:nvPr/>
        </p:nvSpPr>
        <p:spPr bwMode="auto">
          <a:xfrm>
            <a:off x="8587995" y="3326496"/>
            <a:ext cx="1927605" cy="1403461"/>
          </a:xfrm>
          <a:prstGeom prst="rect">
            <a:avLst/>
          </a:prstGeom>
          <a:noFill/>
          <a:ln w="9525">
            <a:noFill/>
            <a:miter lim="800000"/>
            <a:headEnd/>
            <a:tailEnd/>
          </a:ln>
        </p:spPr>
        <p:txBody>
          <a:bodyPr wrap="square">
            <a:spAutoFit/>
          </a:bodyPr>
          <a:lstStyle/>
          <a:p>
            <a:pPr algn="ctr" eaLnBrk="0" hangingPunct="0">
              <a:lnSpc>
                <a:spcPct val="120000"/>
              </a:lnSpc>
            </a:pPr>
            <a:r>
              <a:rPr lang="en-US" b="1" dirty="0">
                <a:solidFill>
                  <a:schemeClr val="bg2">
                    <a:lumMod val="60000"/>
                    <a:lumOff val="40000"/>
                  </a:schemeClr>
                </a:solidFill>
                <a:latin typeface="Ink Free" panose="03080402000500000000" pitchFamily="66" charset="0"/>
              </a:rPr>
              <a:t>histogram approximates the PDF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2119" y="163512"/>
            <a:ext cx="10809717" cy="1506589"/>
          </a:xfrm>
        </p:spPr>
        <p:txBody>
          <a:bodyPr/>
          <a:lstStyle/>
          <a:p>
            <a:pPr eaLnBrk="1" hangingPunct="1">
              <a:defRPr/>
            </a:pPr>
            <a:r>
              <a:rPr lang="en-US" dirty="0"/>
              <a:t>Histogram</a:t>
            </a:r>
            <a:r>
              <a:rPr lang="en-US" sz="4200" dirty="0"/>
              <a:t> </a:t>
            </a:r>
            <a:br>
              <a:rPr lang="en-US" sz="4200" dirty="0"/>
            </a:br>
            <a:r>
              <a:rPr lang="en-US" sz="3600" dirty="0"/>
              <a:t>Estimating the Probability Density Function, PDF</a:t>
            </a:r>
          </a:p>
        </p:txBody>
      </p:sp>
      <p:sp>
        <p:nvSpPr>
          <p:cNvPr id="19459" name="Rectangle 3"/>
          <p:cNvSpPr>
            <a:spLocks noGrp="1" noChangeArrowheads="1"/>
          </p:cNvSpPr>
          <p:nvPr>
            <p:ph type="body" idx="1"/>
          </p:nvPr>
        </p:nvSpPr>
        <p:spPr>
          <a:xfrm>
            <a:off x="1065540" y="1846264"/>
            <a:ext cx="9297660" cy="3944937"/>
          </a:xfrm>
        </p:spPr>
        <p:txBody>
          <a:bodyPr/>
          <a:lstStyle/>
          <a:p>
            <a:pPr eaLnBrk="1" hangingPunct="1">
              <a:spcBef>
                <a:spcPct val="40000"/>
              </a:spcBef>
              <a:defRPr/>
            </a:pPr>
            <a:r>
              <a:rPr lang="en-US" dirty="0">
                <a:solidFill>
                  <a:srgbClr val="C00000"/>
                </a:solidFill>
                <a:cs typeface="Times New Roman" pitchFamily="18" charset="0"/>
              </a:rPr>
              <a:t>Histogram, or class interval analysis</a:t>
            </a:r>
          </a:p>
          <a:p>
            <a:pPr eaLnBrk="1" hangingPunct="1">
              <a:spcBef>
                <a:spcPct val="40000"/>
              </a:spcBef>
              <a:buFontTx/>
              <a:buChar char="•"/>
              <a:defRPr/>
            </a:pPr>
            <a:r>
              <a:rPr lang="en-US" sz="3000" dirty="0">
                <a:cs typeface="Times New Roman" pitchFamily="18" charset="0"/>
              </a:rPr>
              <a:t>Placing observations in intervals (bins) and calculating relative frequency results in a </a:t>
            </a:r>
            <a:r>
              <a:rPr lang="en-US" sz="3000" u="sng" dirty="0">
                <a:cs typeface="Times New Roman" pitchFamily="18" charset="0"/>
              </a:rPr>
              <a:t>histogram</a:t>
            </a:r>
            <a:r>
              <a:rPr lang="en-US" sz="3000" dirty="0">
                <a:cs typeface="Times New Roman" pitchFamily="18" charset="0"/>
              </a:rPr>
              <a:t> of the observations </a:t>
            </a:r>
          </a:p>
          <a:p>
            <a:pPr eaLnBrk="1" hangingPunct="1">
              <a:spcBef>
                <a:spcPct val="40000"/>
              </a:spcBef>
              <a:buFontTx/>
              <a:buChar char="•"/>
              <a:defRPr/>
            </a:pPr>
            <a:r>
              <a:rPr lang="en-US" sz="3000" b="1" i="1" dirty="0">
                <a:solidFill>
                  <a:srgbClr val="008000"/>
                </a:solidFill>
                <a:cs typeface="Times New Roman" pitchFamily="18" charset="0"/>
              </a:rPr>
              <a:t>As the number of observations becomes very large</a:t>
            </a:r>
            <a:r>
              <a:rPr lang="en-US" sz="3000" dirty="0">
                <a:cs typeface="Times New Roman" pitchFamily="18" charset="0"/>
              </a:rPr>
              <a:t>, and the interval becomes very small, the histogram approaches the </a:t>
            </a:r>
            <a:r>
              <a:rPr lang="en-US" sz="3000" b="1" dirty="0">
                <a:solidFill>
                  <a:schemeClr val="bg2">
                    <a:lumMod val="60000"/>
                    <a:lumOff val="40000"/>
                  </a:schemeClr>
                </a:solidFill>
                <a:cs typeface="Times New Roman" pitchFamily="18" charset="0"/>
              </a:rPr>
              <a:t>true</a:t>
            </a:r>
            <a:r>
              <a:rPr lang="en-US" sz="3000" dirty="0">
                <a:cs typeface="Times New Roman" pitchFamily="18" charset="0"/>
              </a:rPr>
              <a:t> </a:t>
            </a:r>
            <a:r>
              <a:rPr lang="en-US" sz="3000" u="sng" dirty="0">
                <a:cs typeface="Times New Roman" pitchFamily="18" charset="0"/>
              </a:rPr>
              <a:t>probability density function, PDF,</a:t>
            </a:r>
            <a:r>
              <a:rPr lang="en-US" sz="3000" dirty="0">
                <a:cs typeface="Times New Roman" pitchFamily="18" charset="0"/>
              </a:rPr>
              <a:t> for a continuous random variable.</a:t>
            </a:r>
            <a:endParaRPr lang="en-US" sz="3000" dirty="0"/>
          </a:p>
        </p:txBody>
      </p:sp>
      <p:sp>
        <p:nvSpPr>
          <p:cNvPr id="2" name="Slide Number Placeholder 1">
            <a:extLst>
              <a:ext uri="{FF2B5EF4-FFF2-40B4-BE49-F238E27FC236}">
                <a16:creationId xmlns:a16="http://schemas.microsoft.com/office/drawing/2014/main" id="{9298E502-3540-FFF8-AC7A-05C4D4A41F09}"/>
              </a:ext>
            </a:extLst>
          </p:cNvPr>
          <p:cNvSpPr>
            <a:spLocks noGrp="1"/>
          </p:cNvSpPr>
          <p:nvPr>
            <p:ph type="sldNum" sz="quarter" idx="12"/>
          </p:nvPr>
        </p:nvSpPr>
        <p:spPr/>
        <p:txBody>
          <a:bodyPr/>
          <a:lstStyle/>
          <a:p>
            <a:pPr>
              <a:defRPr/>
            </a:pPr>
            <a:fld id="{9CD81297-4513-4774-B1A4-8EBF832F2CC4}" type="slidenum">
              <a:rPr lang="en-US" smtClean="0"/>
              <a:pPr>
                <a:defRPr/>
              </a:pPr>
              <a:t>38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p:cNvPicPr>
            <a:picLocks noChangeAspect="1" noChangeArrowheads="1"/>
          </p:cNvPicPr>
          <p:nvPr/>
        </p:nvPicPr>
        <p:blipFill>
          <a:blip r:embed="rId3" cstate="print"/>
          <a:srcRect/>
          <a:stretch>
            <a:fillRect/>
          </a:stretch>
        </p:blipFill>
        <p:spPr bwMode="auto">
          <a:xfrm>
            <a:off x="1718124" y="1609725"/>
            <a:ext cx="5627688" cy="4446588"/>
          </a:xfrm>
          <a:prstGeom prst="rect">
            <a:avLst/>
          </a:prstGeom>
          <a:noFill/>
          <a:ln w="9525">
            <a:noFill/>
            <a:miter lim="800000"/>
            <a:headEnd/>
            <a:tailEnd/>
          </a:ln>
        </p:spPr>
      </p:pic>
      <p:sp>
        <p:nvSpPr>
          <p:cNvPr id="22534" name="Text Box 6"/>
          <p:cNvSpPr txBox="1">
            <a:spLocks noChangeArrowheads="1"/>
          </p:cNvSpPr>
          <p:nvPr/>
        </p:nvSpPr>
        <p:spPr bwMode="auto">
          <a:xfrm>
            <a:off x="7649025" y="2665413"/>
            <a:ext cx="2707825" cy="2677656"/>
          </a:xfrm>
          <a:prstGeom prst="rect">
            <a:avLst/>
          </a:prstGeom>
          <a:noFill/>
          <a:ln w="9525">
            <a:noFill/>
            <a:miter lim="800000"/>
            <a:headEnd/>
            <a:tailEnd/>
          </a:ln>
          <a:effectLst/>
        </p:spPr>
        <p:txBody>
          <a:bodyPr wrap="square">
            <a:spAutoFit/>
          </a:bodyPr>
          <a:lstStyle/>
          <a:p>
            <a:pPr>
              <a:spcBef>
                <a:spcPct val="50000"/>
              </a:spcBef>
              <a:defRPr/>
            </a:pPr>
            <a:r>
              <a:rPr lang="en-US" dirty="0">
                <a:solidFill>
                  <a:srgbClr val="008000"/>
                </a:solidFill>
                <a:latin typeface="Calibri" panose="020F0502020204030204" pitchFamily="34" charset="0"/>
              </a:rPr>
              <a:t>area under the probability density function is </a:t>
            </a:r>
            <a:r>
              <a:rPr lang="en-US" u="sng" dirty="0">
                <a:solidFill>
                  <a:srgbClr val="008000"/>
                </a:solidFill>
                <a:latin typeface="Calibri" panose="020F0502020204030204" pitchFamily="34" charset="0"/>
              </a:rPr>
              <a:t>probability</a:t>
            </a:r>
            <a:r>
              <a:rPr lang="en-US" dirty="0">
                <a:solidFill>
                  <a:srgbClr val="008000"/>
                </a:solidFill>
                <a:latin typeface="Calibri" panose="020F0502020204030204" pitchFamily="34" charset="0"/>
              </a:rPr>
              <a:t>, and so the area under the </a:t>
            </a:r>
            <a:r>
              <a:rPr lang="en-US" i="1" dirty="0">
                <a:solidFill>
                  <a:srgbClr val="008000"/>
                </a:solidFill>
                <a:latin typeface="Calibri" panose="020F0502020204030204" pitchFamily="34" charset="0"/>
              </a:rPr>
              <a:t>entire</a:t>
            </a:r>
            <a:r>
              <a:rPr lang="en-US" dirty="0">
                <a:solidFill>
                  <a:srgbClr val="008000"/>
                </a:solidFill>
                <a:latin typeface="Calibri" panose="020F0502020204030204" pitchFamily="34" charset="0"/>
              </a:rPr>
              <a:t> curve is equal to 1.0</a:t>
            </a:r>
          </a:p>
        </p:txBody>
      </p:sp>
      <p:sp>
        <p:nvSpPr>
          <p:cNvPr id="13" name="Title 12"/>
          <p:cNvSpPr>
            <a:spLocks noGrp="1"/>
          </p:cNvSpPr>
          <p:nvPr>
            <p:ph type="title"/>
          </p:nvPr>
        </p:nvSpPr>
        <p:spPr>
          <a:xfrm>
            <a:off x="617033" y="304800"/>
            <a:ext cx="9990643" cy="1143000"/>
          </a:xfrm>
        </p:spPr>
        <p:txBody>
          <a:bodyPr/>
          <a:lstStyle/>
          <a:p>
            <a:pPr eaLnBrk="1" hangingPunct="1">
              <a:defRPr/>
            </a:pPr>
            <a:r>
              <a:rPr lang="en-US" sz="4200" dirty="0">
                <a:latin typeface="Arial" pitchFamily="34" charset="0"/>
                <a:cs typeface="Arial" pitchFamily="34" charset="0"/>
              </a:rPr>
              <a:t>Density function (PDF) vs. histogram</a:t>
            </a:r>
          </a:p>
        </p:txBody>
      </p:sp>
      <p:grpSp>
        <p:nvGrpSpPr>
          <p:cNvPr id="2" name="Group 13"/>
          <p:cNvGrpSpPr>
            <a:grpSpLocks/>
          </p:cNvGrpSpPr>
          <p:nvPr/>
        </p:nvGrpSpPr>
        <p:grpSpPr bwMode="auto">
          <a:xfrm>
            <a:off x="3145287" y="2774950"/>
            <a:ext cx="698500" cy="3213100"/>
            <a:chOff x="1583" y="1748"/>
            <a:chExt cx="440" cy="2024"/>
          </a:xfrm>
        </p:grpSpPr>
        <p:sp>
          <p:nvSpPr>
            <p:cNvPr id="52235" name="Line 7"/>
            <p:cNvSpPr>
              <a:spLocks noChangeShapeType="1"/>
            </p:cNvSpPr>
            <p:nvPr/>
          </p:nvSpPr>
          <p:spPr bwMode="auto">
            <a:xfrm>
              <a:off x="1938" y="1748"/>
              <a:ext cx="0" cy="1802"/>
            </a:xfrm>
            <a:prstGeom prst="line">
              <a:avLst/>
            </a:prstGeom>
            <a:noFill/>
            <a:ln w="28575">
              <a:solidFill>
                <a:srgbClr val="FF00FF"/>
              </a:solidFill>
              <a:round/>
              <a:headEnd/>
              <a:tailEnd/>
            </a:ln>
          </p:spPr>
          <p:txBody>
            <a:bodyPr/>
            <a:lstStyle/>
            <a:p>
              <a:endParaRPr lang="en-US" dirty="0">
                <a:latin typeface="Calibri" panose="020F0502020204030204" pitchFamily="34" charset="0"/>
              </a:endParaRPr>
            </a:p>
          </p:txBody>
        </p:sp>
        <p:sp>
          <p:nvSpPr>
            <p:cNvPr id="52236" name="Line 8"/>
            <p:cNvSpPr>
              <a:spLocks noChangeShapeType="1"/>
            </p:cNvSpPr>
            <p:nvPr/>
          </p:nvSpPr>
          <p:spPr bwMode="auto">
            <a:xfrm flipH="1">
              <a:off x="1583" y="3658"/>
              <a:ext cx="234" cy="0"/>
            </a:xfrm>
            <a:prstGeom prst="line">
              <a:avLst/>
            </a:prstGeom>
            <a:noFill/>
            <a:ln w="28575">
              <a:solidFill>
                <a:srgbClr val="FF00FF"/>
              </a:solidFill>
              <a:round/>
              <a:headEnd/>
              <a:tailEnd type="arrow" w="lg" len="lg"/>
            </a:ln>
          </p:spPr>
          <p:txBody>
            <a:bodyPr/>
            <a:lstStyle/>
            <a:p>
              <a:endParaRPr lang="en-US" dirty="0">
                <a:latin typeface="Calibri" panose="020F0502020204030204" pitchFamily="34" charset="0"/>
              </a:endParaRPr>
            </a:p>
          </p:txBody>
        </p:sp>
        <p:sp>
          <p:nvSpPr>
            <p:cNvPr id="52237" name="Text Box 9"/>
            <p:cNvSpPr txBox="1">
              <a:spLocks noChangeArrowheads="1"/>
            </p:cNvSpPr>
            <p:nvPr/>
          </p:nvSpPr>
          <p:spPr bwMode="auto">
            <a:xfrm>
              <a:off x="1823" y="3522"/>
              <a:ext cx="200" cy="250"/>
            </a:xfrm>
            <a:prstGeom prst="rect">
              <a:avLst/>
            </a:prstGeom>
            <a:noFill/>
            <a:ln w="9525">
              <a:noFill/>
              <a:miter lim="800000"/>
              <a:headEnd/>
              <a:tailEnd/>
            </a:ln>
          </p:spPr>
          <p:txBody>
            <a:bodyPr>
              <a:spAutoFit/>
            </a:bodyPr>
            <a:lstStyle/>
            <a:p>
              <a:pPr>
                <a:spcBef>
                  <a:spcPct val="50000"/>
                </a:spcBef>
              </a:pPr>
              <a:r>
                <a:rPr lang="en-US" sz="2000" dirty="0">
                  <a:solidFill>
                    <a:srgbClr val="FF00FF"/>
                  </a:solidFill>
                  <a:latin typeface="Calibri" panose="020F0502020204030204" pitchFamily="34" charset="0"/>
                </a:rPr>
                <a:t>q</a:t>
              </a:r>
            </a:p>
          </p:txBody>
        </p:sp>
      </p:grpSp>
      <p:sp>
        <p:nvSpPr>
          <p:cNvPr id="11" name="TextBox 14"/>
          <p:cNvSpPr txBox="1">
            <a:spLocks noChangeArrowheads="1"/>
          </p:cNvSpPr>
          <p:nvPr/>
        </p:nvSpPr>
        <p:spPr bwMode="auto">
          <a:xfrm>
            <a:off x="2686499" y="4068764"/>
            <a:ext cx="719138" cy="581025"/>
          </a:xfrm>
          <a:prstGeom prst="rect">
            <a:avLst/>
          </a:prstGeom>
          <a:noFill/>
          <a:ln w="9525">
            <a:noFill/>
            <a:miter lim="800000"/>
            <a:headEnd/>
            <a:tailEnd/>
          </a:ln>
        </p:spPr>
        <p:txBody>
          <a:bodyPr>
            <a:spAutoFit/>
          </a:bodyPr>
          <a:lstStyle/>
          <a:p>
            <a:pPr algn="ctr"/>
            <a:r>
              <a:rPr lang="en-US" sz="1600">
                <a:solidFill>
                  <a:srgbClr val="FF00FF"/>
                </a:solidFill>
                <a:latin typeface="Arial" pitchFamily="34" charset="0"/>
                <a:cs typeface="Arial" pitchFamily="34" charset="0"/>
              </a:rPr>
              <a:t>area = p</a:t>
            </a:r>
          </a:p>
        </p:txBody>
      </p:sp>
      <p:sp>
        <p:nvSpPr>
          <p:cNvPr id="14" name="Freeform 13"/>
          <p:cNvSpPr>
            <a:spLocks/>
          </p:cNvSpPr>
          <p:nvPr/>
        </p:nvSpPr>
        <p:spPr bwMode="auto">
          <a:xfrm>
            <a:off x="2173737" y="4657725"/>
            <a:ext cx="1511300" cy="882650"/>
          </a:xfrm>
          <a:custGeom>
            <a:avLst/>
            <a:gdLst>
              <a:gd name="T0" fmla="*/ 1516539 w 1510553"/>
              <a:gd name="T1" fmla="*/ 862176 h 883023"/>
              <a:gd name="T2" fmla="*/ 1516539 w 1510553"/>
              <a:gd name="T3" fmla="*/ 4466 h 883023"/>
              <a:gd name="T4" fmla="*/ 1368036 w 1510553"/>
              <a:gd name="T5" fmla="*/ 0 h 883023"/>
              <a:gd name="T6" fmla="*/ 1368037 w 1510553"/>
              <a:gd name="T7" fmla="*/ 183157 h 883023"/>
              <a:gd name="T8" fmla="*/ 1219533 w 1510553"/>
              <a:gd name="T9" fmla="*/ 187626 h 883023"/>
              <a:gd name="T10" fmla="*/ 1219533 w 1510553"/>
              <a:gd name="T11" fmla="*/ 656683 h 883023"/>
              <a:gd name="T12" fmla="*/ 1026027 w 1510553"/>
              <a:gd name="T13" fmla="*/ 652215 h 883023"/>
              <a:gd name="T14" fmla="*/ 1026027 w 1510553"/>
              <a:gd name="T15" fmla="*/ 625412 h 883023"/>
              <a:gd name="T16" fmla="*/ 864023 w 1510553"/>
              <a:gd name="T17" fmla="*/ 625412 h 883023"/>
              <a:gd name="T18" fmla="*/ 864023 w 1510553"/>
              <a:gd name="T19" fmla="*/ 835372 h 883023"/>
              <a:gd name="T20" fmla="*/ 513014 w 1510553"/>
              <a:gd name="T21" fmla="*/ 835372 h 883023"/>
              <a:gd name="T22" fmla="*/ 517513 w 1510553"/>
              <a:gd name="T23" fmla="*/ 862176 h 883023"/>
              <a:gd name="T24" fmla="*/ 162005 w 1510553"/>
              <a:gd name="T25" fmla="*/ 866642 h 883023"/>
              <a:gd name="T26" fmla="*/ 162005 w 1510553"/>
              <a:gd name="T27" fmla="*/ 839839 h 883023"/>
              <a:gd name="T28" fmla="*/ 0 w 1510553"/>
              <a:gd name="T29" fmla="*/ 839839 h 883023"/>
              <a:gd name="T30" fmla="*/ 0 w 1510553"/>
              <a:gd name="T31" fmla="*/ 880043 h 883023"/>
              <a:gd name="T32" fmla="*/ 1516539 w 1510553"/>
              <a:gd name="T33" fmla="*/ 862176 h 8830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10553"/>
              <a:gd name="T52" fmla="*/ 0 h 883023"/>
              <a:gd name="T53" fmla="*/ 1510553 w 1510553"/>
              <a:gd name="T54" fmla="*/ 883023 h 8830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10553" h="883023">
                <a:moveTo>
                  <a:pt x="1510553" y="865094"/>
                </a:moveTo>
                <a:lnTo>
                  <a:pt x="1510553" y="4482"/>
                </a:lnTo>
                <a:lnTo>
                  <a:pt x="1362635" y="0"/>
                </a:lnTo>
                <a:cubicBezTo>
                  <a:pt x="1362635" y="61259"/>
                  <a:pt x="1362636" y="122518"/>
                  <a:pt x="1362636" y="183777"/>
                </a:cubicBezTo>
                <a:lnTo>
                  <a:pt x="1214718" y="188259"/>
                </a:lnTo>
                <a:lnTo>
                  <a:pt x="1214718" y="658906"/>
                </a:lnTo>
                <a:lnTo>
                  <a:pt x="1021977" y="654423"/>
                </a:lnTo>
                <a:lnTo>
                  <a:pt x="1021977" y="627529"/>
                </a:lnTo>
                <a:lnTo>
                  <a:pt x="860612" y="627529"/>
                </a:lnTo>
                <a:lnTo>
                  <a:pt x="860612" y="838200"/>
                </a:lnTo>
                <a:lnTo>
                  <a:pt x="510989" y="838200"/>
                </a:lnTo>
                <a:lnTo>
                  <a:pt x="515471" y="865094"/>
                </a:lnTo>
                <a:lnTo>
                  <a:pt x="161365" y="869576"/>
                </a:lnTo>
                <a:lnTo>
                  <a:pt x="161365" y="842682"/>
                </a:lnTo>
                <a:lnTo>
                  <a:pt x="0" y="842682"/>
                </a:lnTo>
                <a:lnTo>
                  <a:pt x="0" y="883023"/>
                </a:lnTo>
                <a:lnTo>
                  <a:pt x="1510553" y="865094"/>
                </a:lnTo>
                <a:close/>
              </a:path>
            </a:pathLst>
          </a:custGeom>
          <a:solidFill>
            <a:schemeClr val="accent1"/>
          </a:solidFill>
          <a:ln w="9525" cap="flat" cmpd="sng" algn="ctr">
            <a:solidFill>
              <a:schemeClr val="tx1"/>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15" name="Freeform 11"/>
          <p:cNvSpPr>
            <a:spLocks/>
          </p:cNvSpPr>
          <p:nvPr/>
        </p:nvSpPr>
        <p:spPr bwMode="auto">
          <a:xfrm flipH="1">
            <a:off x="2300738" y="4443414"/>
            <a:ext cx="1398587" cy="1095375"/>
          </a:xfrm>
          <a:custGeom>
            <a:avLst/>
            <a:gdLst>
              <a:gd name="T0" fmla="*/ 2147483647 w 9811"/>
              <a:gd name="T1" fmla="*/ 2147483647 h 9386"/>
              <a:gd name="T2" fmla="*/ 2147483647 w 9811"/>
              <a:gd name="T3" fmla="*/ 0 h 9386"/>
              <a:gd name="T4" fmla="*/ 2147483647 w 9811"/>
              <a:gd name="T5" fmla="*/ 2147483647 h 9386"/>
              <a:gd name="T6" fmla="*/ 2147483647 w 9811"/>
              <a:gd name="T7" fmla="*/ 2147483647 h 9386"/>
              <a:gd name="T8" fmla="*/ 2147483647 w 9811"/>
              <a:gd name="T9" fmla="*/ 2147483647 h 9386"/>
              <a:gd name="T10" fmla="*/ 2147483647 w 9811"/>
              <a:gd name="T11" fmla="*/ 2147483647 h 9386"/>
              <a:gd name="T12" fmla="*/ 2147483647 w 9811"/>
              <a:gd name="T13" fmla="*/ 2147483647 h 9386"/>
              <a:gd name="T14" fmla="*/ 2147483647 w 9811"/>
              <a:gd name="T15" fmla="*/ 2147483647 h 9386"/>
              <a:gd name="T16" fmla="*/ 2147483647 w 9811"/>
              <a:gd name="T17" fmla="*/ 2147483647 h 9386"/>
              <a:gd name="T18" fmla="*/ 2147483647 w 9811"/>
              <a:gd name="T19" fmla="*/ 2147483647 h 93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811"/>
              <a:gd name="T31" fmla="*/ 0 h 9386"/>
              <a:gd name="T32" fmla="*/ 9811 w 9811"/>
              <a:gd name="T33" fmla="*/ 9386 h 93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811" h="9386">
                <a:moveTo>
                  <a:pt x="94" y="9386"/>
                </a:moveTo>
                <a:cubicBezTo>
                  <a:pt x="0" y="6027"/>
                  <a:pt x="157" y="3359"/>
                  <a:pt x="63" y="0"/>
                </a:cubicBezTo>
                <a:cubicBezTo>
                  <a:pt x="349" y="1476"/>
                  <a:pt x="500" y="1138"/>
                  <a:pt x="786" y="2052"/>
                </a:cubicBezTo>
                <a:lnTo>
                  <a:pt x="1772" y="4061"/>
                </a:lnTo>
                <a:lnTo>
                  <a:pt x="2867" y="5911"/>
                </a:lnTo>
                <a:lnTo>
                  <a:pt x="4188" y="7390"/>
                </a:lnTo>
                <a:lnTo>
                  <a:pt x="5677" y="8377"/>
                </a:lnTo>
                <a:lnTo>
                  <a:pt x="7641" y="9040"/>
                </a:lnTo>
                <a:lnTo>
                  <a:pt x="9811" y="9309"/>
                </a:lnTo>
                <a:lnTo>
                  <a:pt x="94" y="9386"/>
                </a:lnTo>
                <a:close/>
              </a:path>
            </a:pathLst>
          </a:custGeom>
          <a:solidFill>
            <a:schemeClr val="accent1"/>
          </a:solidFill>
          <a:ln w="9525">
            <a:solidFill>
              <a:schemeClr val="tx1"/>
            </a:solidFill>
            <a:round/>
            <a:headEnd/>
            <a:tailEnd/>
          </a:ln>
        </p:spPr>
        <p:txBody>
          <a:bodyPr/>
          <a:lstStyle/>
          <a:p>
            <a:endParaRPr lang="en-US" dirty="0">
              <a:latin typeface="Calibri" panose="020F0502020204030204" pitchFamily="34" charset="0"/>
            </a:endParaRPr>
          </a:p>
        </p:txBody>
      </p:sp>
      <p:cxnSp>
        <p:nvCxnSpPr>
          <p:cNvPr id="12" name="Straight Connector 16"/>
          <p:cNvCxnSpPr>
            <a:cxnSpLocks noChangeShapeType="1"/>
          </p:cNvCxnSpPr>
          <p:nvPr/>
        </p:nvCxnSpPr>
        <p:spPr bwMode="auto">
          <a:xfrm rot="16200000" flipH="1">
            <a:off x="3088138" y="4737101"/>
            <a:ext cx="503237" cy="296863"/>
          </a:xfrm>
          <a:prstGeom prst="line">
            <a:avLst/>
          </a:prstGeom>
          <a:noFill/>
          <a:ln w="19050" algn="ctr">
            <a:solidFill>
              <a:srgbClr val="FF00FF"/>
            </a:solidFill>
            <a:round/>
            <a:headEnd/>
            <a:tailEnd/>
          </a:ln>
        </p:spPr>
      </p:cxnSp>
      <p:sp>
        <p:nvSpPr>
          <p:cNvPr id="16" name="Text Box 10"/>
          <p:cNvSpPr txBox="1">
            <a:spLocks noChangeArrowheads="1"/>
          </p:cNvSpPr>
          <p:nvPr/>
        </p:nvSpPr>
        <p:spPr bwMode="auto">
          <a:xfrm>
            <a:off x="5086903" y="1489528"/>
            <a:ext cx="2196763" cy="1266501"/>
          </a:xfrm>
          <a:prstGeom prst="rect">
            <a:avLst/>
          </a:prstGeom>
          <a:solidFill>
            <a:srgbClr val="FFFFFF"/>
          </a:solidFill>
          <a:ln>
            <a:noFill/>
          </a:ln>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90000"/>
              </a:lnSpc>
              <a:spcBef>
                <a:spcPct val="0"/>
              </a:spcBef>
              <a:buClrTx/>
              <a:buSzTx/>
              <a:buFontTx/>
              <a:buNone/>
            </a:pPr>
            <a:r>
              <a:rPr lang="en-US" altLang="en-US" sz="2800" b="1" dirty="0">
                <a:solidFill>
                  <a:srgbClr val="7030A0"/>
                </a:solidFill>
                <a:latin typeface="Ink Free" panose="03080402000500000000" pitchFamily="66" charset="0"/>
              </a:rPr>
              <a:t>histogram of very large sample</a:t>
            </a:r>
          </a:p>
        </p:txBody>
      </p:sp>
      <p:sp>
        <p:nvSpPr>
          <p:cNvPr id="17" name="Text Box 10"/>
          <p:cNvSpPr txBox="1">
            <a:spLocks noChangeArrowheads="1"/>
          </p:cNvSpPr>
          <p:nvPr/>
        </p:nvSpPr>
        <p:spPr bwMode="auto">
          <a:xfrm>
            <a:off x="5436050" y="2834388"/>
            <a:ext cx="1838325" cy="58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120000"/>
              </a:lnSpc>
              <a:spcBef>
                <a:spcPct val="0"/>
              </a:spcBef>
              <a:buClrTx/>
              <a:buSzTx/>
              <a:buFontTx/>
              <a:buNone/>
            </a:pPr>
            <a:r>
              <a:rPr lang="en-US" altLang="en-US" sz="2800" b="1" dirty="0">
                <a:solidFill>
                  <a:srgbClr val="92D050"/>
                </a:solidFill>
                <a:latin typeface="Ink Free" panose="03080402000500000000" pitchFamily="66" charset="0"/>
              </a:rPr>
              <a:t>PDF</a:t>
            </a:r>
          </a:p>
        </p:txBody>
      </p:sp>
      <p:cxnSp>
        <p:nvCxnSpPr>
          <p:cNvPr id="18" name="Straight Connector 18"/>
          <p:cNvCxnSpPr>
            <a:cxnSpLocks noChangeShapeType="1"/>
          </p:cNvCxnSpPr>
          <p:nvPr/>
        </p:nvCxnSpPr>
        <p:spPr bwMode="auto">
          <a:xfrm flipH="1">
            <a:off x="5009012" y="2463800"/>
            <a:ext cx="584200" cy="787400"/>
          </a:xfrm>
          <a:prstGeom prst="line">
            <a:avLst/>
          </a:prstGeom>
          <a:noFill/>
          <a:ln w="25400" algn="ctr">
            <a:solidFill>
              <a:srgbClr val="7030A0"/>
            </a:solidFill>
            <a:miter lim="800000"/>
            <a:headEnd/>
            <a:tailEnd/>
          </a:ln>
          <a:extLst>
            <a:ext uri="{909E8E84-426E-40DD-AFC4-6F175D3DCCD1}">
              <a14:hiddenFill xmlns:a14="http://schemas.microsoft.com/office/drawing/2010/main">
                <a:noFill/>
              </a14:hiddenFill>
            </a:ext>
          </a:extLst>
        </p:spPr>
      </p:cxnSp>
      <p:cxnSp>
        <p:nvCxnSpPr>
          <p:cNvPr id="19" name="Straight Connector 19"/>
          <p:cNvCxnSpPr>
            <a:cxnSpLocks noChangeShapeType="1"/>
          </p:cNvCxnSpPr>
          <p:nvPr/>
        </p:nvCxnSpPr>
        <p:spPr bwMode="auto">
          <a:xfrm flipH="1">
            <a:off x="5491612" y="3319464"/>
            <a:ext cx="660400" cy="490537"/>
          </a:xfrm>
          <a:prstGeom prst="line">
            <a:avLst/>
          </a:prstGeom>
          <a:noFill/>
          <a:ln w="25400" algn="ctr">
            <a:solidFill>
              <a:srgbClr val="92D050"/>
            </a:solidFill>
            <a:miter lim="800000"/>
            <a:headEnd/>
            <a:tailEnd/>
          </a:ln>
          <a:extLst>
            <a:ext uri="{909E8E84-426E-40DD-AFC4-6F175D3DCCD1}">
              <a14:hiddenFill xmlns:a14="http://schemas.microsoft.com/office/drawing/2010/main">
                <a:noFill/>
              </a14:hiddenFill>
            </a:ext>
          </a:extLst>
        </p:spPr>
      </p:cxnSp>
      <p:sp>
        <p:nvSpPr>
          <p:cNvPr id="3" name="Slide Number Placeholder 2">
            <a:extLst>
              <a:ext uri="{FF2B5EF4-FFF2-40B4-BE49-F238E27FC236}">
                <a16:creationId xmlns:a16="http://schemas.microsoft.com/office/drawing/2014/main" id="{1B269C96-DE18-5272-956D-93A6DA4DEC1B}"/>
              </a:ext>
            </a:extLst>
          </p:cNvPr>
          <p:cNvSpPr>
            <a:spLocks noGrp="1"/>
          </p:cNvSpPr>
          <p:nvPr>
            <p:ph type="sldNum" sz="quarter" idx="12"/>
          </p:nvPr>
        </p:nvSpPr>
        <p:spPr/>
        <p:txBody>
          <a:bodyPr/>
          <a:lstStyle/>
          <a:p>
            <a:pPr>
              <a:defRPr/>
            </a:pPr>
            <a:fld id="{14BD671D-5B26-4E29-98C9-5D21BAC675F2}" type="slidenum">
              <a:rPr lang="en-US" smtClean="0"/>
              <a:pPr>
                <a:defRPr/>
              </a:pPr>
              <a:t>39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53848"/>
            <a:ext cx="9069520" cy="3655615"/>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Working with the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6" name="Rectangle 3">
            <a:extLst>
              <a:ext uri="{FF2B5EF4-FFF2-40B4-BE49-F238E27FC236}">
                <a16:creationId xmlns:a16="http://schemas.microsoft.com/office/drawing/2014/main" id="{B38B48B3-D5FA-4D16-9E53-F87CCD5B58EC}"/>
              </a:ext>
            </a:extLst>
          </p:cNvPr>
          <p:cNvSpPr txBox="1">
            <a:spLocks noChangeArrowheads="1"/>
          </p:cNvSpPr>
          <p:nvPr/>
        </p:nvSpPr>
        <p:spPr bwMode="auto">
          <a:xfrm>
            <a:off x="853946" y="1753848"/>
            <a:ext cx="9070762" cy="683816"/>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bg1">
                  <a:lumMod val="75000"/>
                  <a:lumOff val="25000"/>
                </a:schemeClr>
              </a:buClr>
              <a:buSzPct val="80000"/>
              <a:buFont typeface="Wingdings" pitchFamily="2" charset="2"/>
              <a:buChar char="w"/>
              <a:defRPr sz="3200">
                <a:solidFill>
                  <a:schemeClr val="tx1">
                    <a:lumMod val="10000"/>
                  </a:schemeClr>
                </a:solidFill>
                <a:effectLst/>
                <a:latin typeface="Arial Narrow" pitchFamily="34" charset="0"/>
                <a:ea typeface="+mn-ea"/>
                <a:cs typeface="+mn-cs"/>
              </a:defRPr>
            </a:lvl1pPr>
            <a:lvl2pPr marL="742950" indent="-285750" algn="l" rtl="0" eaLnBrk="0" fontAlgn="base" hangingPunct="0">
              <a:spcBef>
                <a:spcPct val="20000"/>
              </a:spcBef>
              <a:spcAft>
                <a:spcPct val="0"/>
              </a:spcAft>
              <a:buClr>
                <a:schemeClr val="bg1">
                  <a:lumMod val="75000"/>
                  <a:lumOff val="25000"/>
                </a:schemeClr>
              </a:buClr>
              <a:buSzPct val="55000"/>
              <a:buFont typeface="Wingdings" pitchFamily="2" charset="2"/>
              <a:buChar char="l"/>
              <a:defRPr sz="2800">
                <a:solidFill>
                  <a:schemeClr val="tx1">
                    <a:lumMod val="10000"/>
                  </a:schemeClr>
                </a:solidFill>
                <a:effectLst/>
                <a:latin typeface="Arial Narrow" pitchFamily="34" charset="0"/>
              </a:defRPr>
            </a:lvl2pPr>
            <a:lvl3pPr marL="11430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l"/>
              <a:defRPr sz="2400">
                <a:solidFill>
                  <a:schemeClr val="tx1">
                    <a:lumMod val="10000"/>
                  </a:schemeClr>
                </a:solidFill>
                <a:effectLst/>
                <a:latin typeface="Arial Narrow" pitchFamily="34" charset="0"/>
              </a:defRPr>
            </a:lvl3pPr>
            <a:lvl4pPr marL="16002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
              <a:defRPr sz="2000">
                <a:solidFill>
                  <a:schemeClr val="tx1">
                    <a:lumMod val="10000"/>
                  </a:schemeClr>
                </a:solidFill>
                <a:effectLst/>
                <a:latin typeface="Arial Narrow" pitchFamily="34" charset="0"/>
              </a:defRPr>
            </a:lvl4pPr>
            <a:lvl5pPr marL="2057400" indent="-228600" algn="l" rtl="0" eaLnBrk="0" fontAlgn="base" hangingPunct="0">
              <a:spcBef>
                <a:spcPct val="20000"/>
              </a:spcBef>
              <a:spcAft>
                <a:spcPct val="0"/>
              </a:spcAft>
              <a:buClr>
                <a:schemeClr val="bg1">
                  <a:lumMod val="75000"/>
                  <a:lumOff val="25000"/>
                </a:schemeClr>
              </a:buClr>
              <a:buSzPct val="55000"/>
              <a:buFont typeface="Wingdings" pitchFamily="2" charset="2"/>
              <a:buChar char="l"/>
              <a:defRPr sz="2000">
                <a:solidFill>
                  <a:schemeClr val="tx1">
                    <a:lumMod val="10000"/>
                  </a:schemeClr>
                </a:solidFill>
                <a:effectLst/>
                <a:latin typeface="Arial Narrow" pitchFamily="34" charset="0"/>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9pPr>
          </a:lstStyle>
          <a:p>
            <a:pPr eaLnBrk="1" hangingPunct="1">
              <a:spcBef>
                <a:spcPct val="50000"/>
              </a:spcBef>
              <a:defRPr/>
            </a:pPr>
            <a:r>
              <a:rPr lang="en-US" sz="2800" u="sng" kern="0" dirty="0">
                <a:solidFill>
                  <a:schemeClr val="bg2">
                    <a:lumMod val="60000"/>
                    <a:lumOff val="40000"/>
                  </a:schemeClr>
                </a:solidFill>
                <a:latin typeface="Calibri" panose="020F0502020204030204" pitchFamily="34" charset="0"/>
              </a:rPr>
              <a:t>Describing probability</a:t>
            </a:r>
          </a:p>
          <a:p>
            <a:pPr lvl="1" eaLnBrk="1" hangingPunct="1">
              <a:spcBef>
                <a:spcPts val="600"/>
              </a:spcBef>
              <a:defRPr/>
            </a:pPr>
            <a:r>
              <a:rPr lang="en-US" sz="2600" u="sng" kern="0" dirty="0">
                <a:solidFill>
                  <a:schemeClr val="bg2">
                    <a:lumMod val="60000"/>
                    <a:lumOff val="40000"/>
                  </a:schemeClr>
                </a:solidFill>
                <a:latin typeface="Calibri" panose="020F0502020204030204" pitchFamily="34" charset="0"/>
              </a:rPr>
              <a:t>Definitions </a:t>
            </a:r>
          </a:p>
        </p:txBody>
      </p:sp>
      <p:sp>
        <p:nvSpPr>
          <p:cNvPr id="2" name="Slide Number Placeholder 1">
            <a:extLst>
              <a:ext uri="{FF2B5EF4-FFF2-40B4-BE49-F238E27FC236}">
                <a16:creationId xmlns:a16="http://schemas.microsoft.com/office/drawing/2014/main" id="{D66AD5D4-A021-CA81-7649-ED4D27288182}"/>
              </a:ext>
            </a:extLst>
          </p:cNvPr>
          <p:cNvSpPr>
            <a:spLocks noGrp="1"/>
          </p:cNvSpPr>
          <p:nvPr>
            <p:ph type="sldNum" sz="quarter" idx="12"/>
          </p:nvPr>
        </p:nvSpPr>
        <p:spPr/>
        <p:txBody>
          <a:bodyPr/>
          <a:lstStyle/>
          <a:p>
            <a:pPr>
              <a:defRPr/>
            </a:pPr>
            <a:fld id="{9CD81297-4513-4774-B1A4-8EBF832F2CC4}" type="slidenum">
              <a:rPr lang="en-US" smtClean="0"/>
              <a:pPr>
                <a:defRPr/>
              </a:pPr>
              <a:t>4</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17034" y="304800"/>
            <a:ext cx="11168566" cy="1143000"/>
          </a:xfrm>
        </p:spPr>
        <p:txBody>
          <a:bodyPr/>
          <a:lstStyle/>
          <a:p>
            <a:pPr eaLnBrk="1" hangingPunct="1">
              <a:defRPr/>
            </a:pPr>
            <a:r>
              <a:rPr lang="en-US" dirty="0">
                <a:latin typeface="Arial" pitchFamily="34" charset="0"/>
                <a:cs typeface="Arial" pitchFamily="34" charset="0"/>
              </a:rPr>
              <a:t> Cumulative Histogram</a:t>
            </a:r>
          </a:p>
        </p:txBody>
      </p:sp>
      <p:pic>
        <p:nvPicPr>
          <p:cNvPr id="53252" name="Picture 3"/>
          <p:cNvPicPr>
            <a:picLocks noChangeAspect="1" noChangeArrowheads="1"/>
          </p:cNvPicPr>
          <p:nvPr/>
        </p:nvPicPr>
        <p:blipFill>
          <a:blip r:embed="rId3" cstate="print"/>
          <a:srcRect/>
          <a:stretch>
            <a:fillRect/>
          </a:stretch>
        </p:blipFill>
        <p:spPr bwMode="auto">
          <a:xfrm>
            <a:off x="1125869" y="2295525"/>
            <a:ext cx="4240213" cy="3924300"/>
          </a:xfrm>
          <a:prstGeom prst="rect">
            <a:avLst/>
          </a:prstGeom>
          <a:noFill/>
          <a:ln w="9525">
            <a:noFill/>
            <a:miter lim="800000"/>
            <a:headEnd/>
            <a:tailEnd/>
          </a:ln>
        </p:spPr>
      </p:pic>
      <p:pic>
        <p:nvPicPr>
          <p:cNvPr id="53253" name="Picture 4"/>
          <p:cNvPicPr>
            <a:picLocks noChangeAspect="1" noChangeArrowheads="1"/>
          </p:cNvPicPr>
          <p:nvPr/>
        </p:nvPicPr>
        <p:blipFill>
          <a:blip r:embed="rId4" cstate="print"/>
          <a:srcRect/>
          <a:stretch>
            <a:fillRect/>
          </a:stretch>
        </p:blipFill>
        <p:spPr bwMode="auto">
          <a:xfrm>
            <a:off x="6206355" y="2295525"/>
            <a:ext cx="4240212" cy="3924300"/>
          </a:xfrm>
          <a:prstGeom prst="rect">
            <a:avLst/>
          </a:prstGeom>
          <a:noFill/>
          <a:ln w="9525">
            <a:noFill/>
            <a:miter lim="800000"/>
            <a:headEnd/>
            <a:tailEnd/>
          </a:ln>
        </p:spPr>
      </p:pic>
      <p:sp>
        <p:nvSpPr>
          <p:cNvPr id="53254" name="TextBox 5"/>
          <p:cNvSpPr txBox="1">
            <a:spLocks noChangeArrowheads="1"/>
          </p:cNvSpPr>
          <p:nvPr/>
        </p:nvSpPr>
        <p:spPr bwMode="auto">
          <a:xfrm rot="-5400000">
            <a:off x="5512617" y="3995738"/>
            <a:ext cx="1868488" cy="277812"/>
          </a:xfrm>
          <a:prstGeom prst="rect">
            <a:avLst/>
          </a:prstGeom>
          <a:solidFill>
            <a:srgbClr val="FFFFFF"/>
          </a:solidFill>
          <a:ln w="9525">
            <a:noFill/>
            <a:miter lim="800000"/>
            <a:headEnd/>
            <a:tailEnd/>
          </a:ln>
        </p:spPr>
        <p:txBody>
          <a:bodyPr>
            <a:spAutoFit/>
          </a:bodyPr>
          <a:lstStyle/>
          <a:p>
            <a:r>
              <a:rPr lang="en-US" sz="1200" b="1">
                <a:solidFill>
                  <a:schemeClr val="bg2"/>
                </a:solidFill>
                <a:latin typeface="Arial" pitchFamily="34" charset="0"/>
                <a:cs typeface="Arial" pitchFamily="34" charset="0"/>
              </a:rPr>
              <a:t>Cumulative Frequency</a:t>
            </a:r>
          </a:p>
        </p:txBody>
      </p:sp>
      <p:sp>
        <p:nvSpPr>
          <p:cNvPr id="53255" name="TextBox 6"/>
          <p:cNvSpPr txBox="1">
            <a:spLocks noChangeArrowheads="1"/>
          </p:cNvSpPr>
          <p:nvPr/>
        </p:nvSpPr>
        <p:spPr bwMode="auto">
          <a:xfrm>
            <a:off x="1932318" y="1714501"/>
            <a:ext cx="3094038" cy="523875"/>
          </a:xfrm>
          <a:prstGeom prst="rect">
            <a:avLst/>
          </a:prstGeom>
          <a:noFill/>
          <a:ln w="9525">
            <a:noFill/>
            <a:miter lim="800000"/>
            <a:headEnd/>
            <a:tailEnd/>
          </a:ln>
        </p:spPr>
        <p:txBody>
          <a:bodyPr>
            <a:spAutoFit/>
          </a:bodyPr>
          <a:lstStyle/>
          <a:p>
            <a:r>
              <a:rPr lang="en-US" sz="2800" dirty="0">
                <a:solidFill>
                  <a:schemeClr val="tx1">
                    <a:lumMod val="10000"/>
                  </a:schemeClr>
                </a:solidFill>
                <a:latin typeface="Calibri" panose="020F0502020204030204" pitchFamily="34" charset="0"/>
                <a:cs typeface="Arial" pitchFamily="34" charset="0"/>
              </a:rPr>
              <a:t>Cumulative Count</a:t>
            </a:r>
          </a:p>
        </p:txBody>
      </p:sp>
      <p:sp>
        <p:nvSpPr>
          <p:cNvPr id="53256" name="TextBox 7"/>
          <p:cNvSpPr txBox="1">
            <a:spLocks noChangeArrowheads="1"/>
          </p:cNvSpPr>
          <p:nvPr/>
        </p:nvSpPr>
        <p:spPr bwMode="auto">
          <a:xfrm>
            <a:off x="6814367" y="1733551"/>
            <a:ext cx="3448050" cy="523875"/>
          </a:xfrm>
          <a:prstGeom prst="rect">
            <a:avLst/>
          </a:prstGeom>
          <a:noFill/>
          <a:ln w="9525">
            <a:noFill/>
            <a:miter lim="800000"/>
            <a:headEnd/>
            <a:tailEnd/>
          </a:ln>
        </p:spPr>
        <p:txBody>
          <a:bodyPr>
            <a:spAutoFit/>
          </a:bodyPr>
          <a:lstStyle/>
          <a:p>
            <a:r>
              <a:rPr lang="en-US" sz="2800" dirty="0">
                <a:solidFill>
                  <a:schemeClr val="tx1">
                    <a:lumMod val="10000"/>
                  </a:schemeClr>
                </a:solidFill>
                <a:latin typeface="Calibri" panose="020F0502020204030204" pitchFamily="34" charset="0"/>
                <a:cs typeface="Arial" pitchFamily="34" charset="0"/>
              </a:rPr>
              <a:t>Cumulative Frequency</a:t>
            </a:r>
          </a:p>
        </p:txBody>
      </p:sp>
      <p:pic>
        <p:nvPicPr>
          <p:cNvPr id="53257" name="Picture 6"/>
          <p:cNvPicPr>
            <a:picLocks noChangeAspect="1" noChangeArrowheads="1"/>
          </p:cNvPicPr>
          <p:nvPr/>
        </p:nvPicPr>
        <p:blipFill>
          <a:blip r:embed="rId5" cstate="print"/>
          <a:srcRect/>
          <a:stretch>
            <a:fillRect/>
          </a:stretch>
        </p:blipFill>
        <p:spPr bwMode="auto">
          <a:xfrm>
            <a:off x="1808494" y="5472113"/>
            <a:ext cx="3482975" cy="227012"/>
          </a:xfrm>
          <a:prstGeom prst="rect">
            <a:avLst/>
          </a:prstGeom>
          <a:noFill/>
          <a:ln w="9525">
            <a:noFill/>
            <a:miter lim="800000"/>
            <a:headEnd/>
            <a:tailEnd/>
          </a:ln>
        </p:spPr>
      </p:pic>
      <p:sp>
        <p:nvSpPr>
          <p:cNvPr id="53258" name="TextBox 9"/>
          <p:cNvSpPr txBox="1">
            <a:spLocks noChangeArrowheads="1"/>
          </p:cNvSpPr>
          <p:nvPr/>
        </p:nvSpPr>
        <p:spPr bwMode="auto">
          <a:xfrm>
            <a:off x="1779918" y="5476875"/>
            <a:ext cx="152400" cy="261938"/>
          </a:xfrm>
          <a:prstGeom prst="rect">
            <a:avLst/>
          </a:prstGeom>
          <a:noFill/>
          <a:ln w="9525">
            <a:noFill/>
            <a:miter lim="800000"/>
            <a:headEnd/>
            <a:tailEnd/>
          </a:ln>
        </p:spPr>
        <p:txBody>
          <a:bodyPr>
            <a:spAutoFit/>
          </a:bodyPr>
          <a:lstStyle/>
          <a:p>
            <a:r>
              <a:rPr lang="en-US" sz="1100">
                <a:solidFill>
                  <a:schemeClr val="bg1"/>
                </a:solidFill>
                <a:latin typeface="Arial" pitchFamily="34" charset="0"/>
                <a:cs typeface="Arial" pitchFamily="34" charset="0"/>
              </a:rPr>
              <a:t>0</a:t>
            </a:r>
          </a:p>
        </p:txBody>
      </p:sp>
      <p:pic>
        <p:nvPicPr>
          <p:cNvPr id="53259" name="Picture 6"/>
          <p:cNvPicPr>
            <a:picLocks noChangeAspect="1" noChangeArrowheads="1"/>
          </p:cNvPicPr>
          <p:nvPr/>
        </p:nvPicPr>
        <p:blipFill>
          <a:blip r:embed="rId5" cstate="print"/>
          <a:srcRect/>
          <a:stretch>
            <a:fillRect/>
          </a:stretch>
        </p:blipFill>
        <p:spPr bwMode="auto">
          <a:xfrm>
            <a:off x="6890568" y="5472113"/>
            <a:ext cx="3482975" cy="227012"/>
          </a:xfrm>
          <a:prstGeom prst="rect">
            <a:avLst/>
          </a:prstGeom>
          <a:noFill/>
          <a:ln w="9525">
            <a:noFill/>
            <a:miter lim="800000"/>
            <a:headEnd/>
            <a:tailEnd/>
          </a:ln>
        </p:spPr>
      </p:pic>
      <p:sp>
        <p:nvSpPr>
          <p:cNvPr id="53260" name="TextBox 11"/>
          <p:cNvSpPr txBox="1">
            <a:spLocks noChangeArrowheads="1"/>
          </p:cNvSpPr>
          <p:nvPr/>
        </p:nvSpPr>
        <p:spPr bwMode="auto">
          <a:xfrm>
            <a:off x="6861992" y="5476875"/>
            <a:ext cx="152400" cy="261938"/>
          </a:xfrm>
          <a:prstGeom prst="rect">
            <a:avLst/>
          </a:prstGeom>
          <a:noFill/>
          <a:ln w="9525">
            <a:noFill/>
            <a:miter lim="800000"/>
            <a:headEnd/>
            <a:tailEnd/>
          </a:ln>
        </p:spPr>
        <p:txBody>
          <a:bodyPr>
            <a:spAutoFit/>
          </a:bodyPr>
          <a:lstStyle/>
          <a:p>
            <a:r>
              <a:rPr lang="en-US" sz="1100">
                <a:solidFill>
                  <a:schemeClr val="bg1"/>
                </a:solidFill>
                <a:latin typeface="Arial" pitchFamily="34" charset="0"/>
                <a:cs typeface="Arial" pitchFamily="34" charset="0"/>
              </a:rPr>
              <a:t>0</a:t>
            </a:r>
          </a:p>
        </p:txBody>
      </p:sp>
      <p:sp>
        <p:nvSpPr>
          <p:cNvPr id="2" name="Slide Number Placeholder 1">
            <a:extLst>
              <a:ext uri="{FF2B5EF4-FFF2-40B4-BE49-F238E27FC236}">
                <a16:creationId xmlns:a16="http://schemas.microsoft.com/office/drawing/2014/main" id="{50CFE1F0-896D-6429-728C-6684FA888C5F}"/>
              </a:ext>
            </a:extLst>
          </p:cNvPr>
          <p:cNvSpPr>
            <a:spLocks noGrp="1"/>
          </p:cNvSpPr>
          <p:nvPr>
            <p:ph type="sldNum" sz="quarter" idx="12"/>
          </p:nvPr>
        </p:nvSpPr>
        <p:spPr/>
        <p:txBody>
          <a:bodyPr/>
          <a:lstStyle/>
          <a:p>
            <a:pPr>
              <a:defRPr/>
            </a:pPr>
            <a:fld id="{14BD671D-5B26-4E29-98C9-5D21BAC675F2}"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562" y="204788"/>
            <a:ext cx="9758639" cy="1465314"/>
          </a:xfrm>
        </p:spPr>
        <p:txBody>
          <a:bodyPr/>
          <a:lstStyle/>
          <a:p>
            <a:pPr eaLnBrk="1" hangingPunct="1">
              <a:defRPr/>
            </a:pPr>
            <a:r>
              <a:rPr lang="en-US" sz="4200" dirty="0">
                <a:latin typeface="Arial" pitchFamily="34" charset="0"/>
                <a:cs typeface="Arial" pitchFamily="34" charset="0"/>
              </a:rPr>
              <a:t>Cumulative Histogram vs </a:t>
            </a:r>
            <a:br>
              <a:rPr lang="en-US" sz="4200" dirty="0">
                <a:latin typeface="Arial" pitchFamily="34" charset="0"/>
                <a:cs typeface="Arial" pitchFamily="34" charset="0"/>
              </a:rPr>
            </a:br>
            <a:r>
              <a:rPr lang="en-US" sz="4200" dirty="0">
                <a:latin typeface="Arial" pitchFamily="34" charset="0"/>
                <a:cs typeface="Arial" pitchFamily="34" charset="0"/>
              </a:rPr>
              <a:t>Cumulative Distribution Function, CDF</a:t>
            </a:r>
          </a:p>
        </p:txBody>
      </p:sp>
      <p:pic>
        <p:nvPicPr>
          <p:cNvPr id="54276" name="Picture 4"/>
          <p:cNvPicPr>
            <a:picLocks noChangeAspect="1" noChangeArrowheads="1"/>
          </p:cNvPicPr>
          <p:nvPr/>
        </p:nvPicPr>
        <p:blipFill>
          <a:blip r:embed="rId3" cstate="print"/>
          <a:srcRect/>
          <a:stretch>
            <a:fillRect/>
          </a:stretch>
        </p:blipFill>
        <p:spPr bwMode="auto">
          <a:xfrm>
            <a:off x="1902708" y="1812925"/>
            <a:ext cx="6348412" cy="4637088"/>
          </a:xfrm>
          <a:prstGeom prst="rect">
            <a:avLst/>
          </a:prstGeom>
          <a:noFill/>
          <a:ln w="9525">
            <a:noFill/>
            <a:miter lim="800000"/>
            <a:headEnd/>
            <a:tailEnd/>
          </a:ln>
        </p:spPr>
      </p:pic>
      <p:sp>
        <p:nvSpPr>
          <p:cNvPr id="7" name="TextBox 6"/>
          <p:cNvSpPr txBox="1">
            <a:spLocks noChangeArrowheads="1"/>
          </p:cNvSpPr>
          <p:nvPr/>
        </p:nvSpPr>
        <p:spPr bwMode="auto">
          <a:xfrm>
            <a:off x="2806884" y="2239701"/>
            <a:ext cx="2504186" cy="1323439"/>
          </a:xfrm>
          <a:prstGeom prst="rect">
            <a:avLst/>
          </a:prstGeom>
          <a:noFill/>
          <a:ln w="9525">
            <a:noFill/>
            <a:miter lim="800000"/>
            <a:headEnd/>
            <a:tailEnd/>
          </a:ln>
        </p:spPr>
        <p:txBody>
          <a:bodyPr wrap="square">
            <a:spAutoFit/>
          </a:bodyPr>
          <a:lstStyle/>
          <a:p>
            <a:r>
              <a:rPr lang="en-US" sz="2000" dirty="0">
                <a:solidFill>
                  <a:schemeClr val="bg1">
                    <a:lumMod val="50000"/>
                    <a:lumOff val="50000"/>
                  </a:schemeClr>
                </a:solidFill>
                <a:latin typeface="Arial" pitchFamily="34" charset="0"/>
                <a:cs typeface="Arial" pitchFamily="34" charset="0"/>
              </a:rPr>
              <a:t>But, not always the best way to estimate the CDF for a </a:t>
            </a:r>
            <a:r>
              <a:rPr lang="en-US" sz="2000" b="1" u="sng" dirty="0">
                <a:solidFill>
                  <a:schemeClr val="bg1">
                    <a:lumMod val="50000"/>
                    <a:lumOff val="50000"/>
                  </a:schemeClr>
                </a:solidFill>
                <a:latin typeface="Arial" pitchFamily="34" charset="0"/>
                <a:cs typeface="Arial" pitchFamily="34" charset="0"/>
              </a:rPr>
              <a:t>smaller</a:t>
            </a:r>
            <a:r>
              <a:rPr lang="en-US" sz="2000" dirty="0">
                <a:solidFill>
                  <a:schemeClr val="bg1">
                    <a:lumMod val="50000"/>
                    <a:lumOff val="50000"/>
                  </a:schemeClr>
                </a:solidFill>
                <a:latin typeface="Arial" pitchFamily="34" charset="0"/>
                <a:cs typeface="Arial" pitchFamily="34" charset="0"/>
              </a:rPr>
              <a:t> sample</a:t>
            </a:r>
          </a:p>
        </p:txBody>
      </p:sp>
      <p:sp>
        <p:nvSpPr>
          <p:cNvPr id="54278" name="TextBox 5"/>
          <p:cNvSpPr txBox="1">
            <a:spLocks noChangeArrowheads="1"/>
          </p:cNvSpPr>
          <p:nvPr/>
        </p:nvSpPr>
        <p:spPr bwMode="auto">
          <a:xfrm rot="-5400000">
            <a:off x="1120071" y="3784601"/>
            <a:ext cx="2209800" cy="307975"/>
          </a:xfrm>
          <a:prstGeom prst="rect">
            <a:avLst/>
          </a:prstGeom>
          <a:solidFill>
            <a:srgbClr val="FFFFFF"/>
          </a:solidFill>
          <a:ln w="9525">
            <a:noFill/>
            <a:miter lim="800000"/>
            <a:headEnd/>
            <a:tailEnd/>
          </a:ln>
        </p:spPr>
        <p:txBody>
          <a:bodyPr>
            <a:spAutoFit/>
          </a:bodyPr>
          <a:lstStyle/>
          <a:p>
            <a:r>
              <a:rPr lang="en-US" sz="1400" b="1">
                <a:solidFill>
                  <a:schemeClr val="bg2"/>
                </a:solidFill>
                <a:latin typeface="Arial" pitchFamily="34" charset="0"/>
                <a:cs typeface="Arial" pitchFamily="34" charset="0"/>
              </a:rPr>
              <a:t>Cumulative Frequency</a:t>
            </a:r>
          </a:p>
        </p:txBody>
      </p:sp>
      <p:cxnSp>
        <p:nvCxnSpPr>
          <p:cNvPr id="53255" name="Straight Arrow Connector 9"/>
          <p:cNvCxnSpPr>
            <a:cxnSpLocks noChangeShapeType="1"/>
          </p:cNvCxnSpPr>
          <p:nvPr/>
        </p:nvCxnSpPr>
        <p:spPr bwMode="auto">
          <a:xfrm flipH="1">
            <a:off x="2607558" y="3913188"/>
            <a:ext cx="2703512" cy="0"/>
          </a:xfrm>
          <a:prstGeom prst="straightConnector1">
            <a:avLst/>
          </a:prstGeom>
          <a:noFill/>
          <a:ln w="28575" algn="ctr">
            <a:solidFill>
              <a:srgbClr val="7030A0"/>
            </a:solidFill>
            <a:miter lim="800000"/>
            <a:headEnd/>
            <a:tailEnd type="arrow" w="med" len="med"/>
          </a:ln>
        </p:spPr>
      </p:cxnSp>
      <p:cxnSp>
        <p:nvCxnSpPr>
          <p:cNvPr id="53256" name="Straight Arrow Connector 10"/>
          <p:cNvCxnSpPr>
            <a:cxnSpLocks noChangeShapeType="1"/>
          </p:cNvCxnSpPr>
          <p:nvPr/>
        </p:nvCxnSpPr>
        <p:spPr bwMode="auto">
          <a:xfrm flipH="1">
            <a:off x="2599622" y="3871266"/>
            <a:ext cx="2711448" cy="0"/>
          </a:xfrm>
          <a:prstGeom prst="straightConnector1">
            <a:avLst/>
          </a:prstGeom>
          <a:noFill/>
          <a:ln w="28575" algn="ctr">
            <a:solidFill>
              <a:srgbClr val="92D050"/>
            </a:solidFill>
            <a:miter lim="800000"/>
            <a:headEnd/>
            <a:tailEnd type="arrow" w="med" len="med"/>
          </a:ln>
        </p:spPr>
      </p:cxnSp>
      <p:sp>
        <p:nvSpPr>
          <p:cNvPr id="3" name="Slide Number Placeholder 2">
            <a:extLst>
              <a:ext uri="{FF2B5EF4-FFF2-40B4-BE49-F238E27FC236}">
                <a16:creationId xmlns:a16="http://schemas.microsoft.com/office/drawing/2014/main" id="{2C8EBE75-BD66-B222-7431-74D7FC7FDBC3}"/>
              </a:ext>
            </a:extLst>
          </p:cNvPr>
          <p:cNvSpPr>
            <a:spLocks noGrp="1"/>
          </p:cNvSpPr>
          <p:nvPr>
            <p:ph type="sldNum" sz="quarter" idx="12"/>
          </p:nvPr>
        </p:nvSpPr>
        <p:spPr/>
        <p:txBody>
          <a:bodyPr/>
          <a:lstStyle/>
          <a:p>
            <a:pPr>
              <a:defRPr/>
            </a:pPr>
            <a:fld id="{14BD671D-5B26-4E29-98C9-5D21BAC675F2}" type="slidenum">
              <a:rPr lang="en-US" smtClean="0"/>
              <a:pPr>
                <a:defRPr/>
              </a:pPr>
              <a:t>41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3"/>
          <p:cNvSpPr>
            <a:spLocks noGrp="1"/>
          </p:cNvSpPr>
          <p:nvPr>
            <p:ph type="title"/>
          </p:nvPr>
        </p:nvSpPr>
        <p:spPr/>
        <p:txBody>
          <a:bodyPr/>
          <a:lstStyle/>
          <a:p>
            <a:r>
              <a:rPr lang="en-US" dirty="0">
                <a:latin typeface="Arial" pitchFamily="34" charset="0"/>
                <a:cs typeface="Arial" pitchFamily="34" charset="0"/>
              </a:rPr>
              <a:t>Another Estimate of CDF</a:t>
            </a:r>
          </a:p>
        </p:txBody>
      </p:sp>
      <p:sp>
        <p:nvSpPr>
          <p:cNvPr id="2" name="TextBox 1">
            <a:extLst>
              <a:ext uri="{FF2B5EF4-FFF2-40B4-BE49-F238E27FC236}">
                <a16:creationId xmlns:a16="http://schemas.microsoft.com/office/drawing/2014/main" id="{0A1D10C2-9990-9BDF-B90B-29A358436E2E}"/>
              </a:ext>
            </a:extLst>
          </p:cNvPr>
          <p:cNvSpPr txBox="1">
            <a:spLocks noChangeArrowheads="1"/>
          </p:cNvSpPr>
          <p:nvPr/>
        </p:nvSpPr>
        <p:spPr bwMode="auto">
          <a:xfrm>
            <a:off x="9056600" y="2401113"/>
            <a:ext cx="2132874" cy="1200329"/>
          </a:xfrm>
          <a:prstGeom prst="rect">
            <a:avLst/>
          </a:prstGeom>
          <a:solidFill>
            <a:srgbClr val="FFFFFF"/>
          </a:solidFill>
          <a:ln>
            <a:noFill/>
          </a:ln>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b="1" dirty="0">
                <a:solidFill>
                  <a:srgbClr val="008000"/>
                </a:solidFill>
                <a:latin typeface="Ink Free" panose="03080402000500000000" pitchFamily="66" charset="0"/>
              </a:rPr>
              <a:t>What would non-cumulative look like?</a:t>
            </a:r>
          </a:p>
        </p:txBody>
      </p:sp>
      <p:pic>
        <p:nvPicPr>
          <p:cNvPr id="3" name="Picture 2">
            <a:extLst>
              <a:ext uri="{FF2B5EF4-FFF2-40B4-BE49-F238E27FC236}">
                <a16:creationId xmlns:a16="http://schemas.microsoft.com/office/drawing/2014/main" id="{1A0CF9D6-FE65-0127-E048-9EAC36AC1964}"/>
              </a:ext>
            </a:extLst>
          </p:cNvPr>
          <p:cNvPicPr>
            <a:picLocks noChangeAspect="1"/>
          </p:cNvPicPr>
          <p:nvPr/>
        </p:nvPicPr>
        <p:blipFill>
          <a:blip r:embed="rId3"/>
          <a:stretch>
            <a:fillRect/>
          </a:stretch>
        </p:blipFill>
        <p:spPr>
          <a:xfrm>
            <a:off x="1519382" y="1560929"/>
            <a:ext cx="7064634" cy="4731516"/>
          </a:xfrm>
          <a:prstGeom prst="rect">
            <a:avLst/>
          </a:prstGeom>
        </p:spPr>
      </p:pic>
      <p:cxnSp>
        <p:nvCxnSpPr>
          <p:cNvPr id="4" name="Straight Connector 8">
            <a:extLst>
              <a:ext uri="{FF2B5EF4-FFF2-40B4-BE49-F238E27FC236}">
                <a16:creationId xmlns:a16="http://schemas.microsoft.com/office/drawing/2014/main" id="{BAFEC821-30E8-3D1C-F9FB-E9AB997612B8}"/>
              </a:ext>
            </a:extLst>
          </p:cNvPr>
          <p:cNvCxnSpPr>
            <a:cxnSpLocks noChangeShapeType="1"/>
          </p:cNvCxnSpPr>
          <p:nvPr/>
        </p:nvCxnSpPr>
        <p:spPr bwMode="auto">
          <a:xfrm>
            <a:off x="4007667" y="4740629"/>
            <a:ext cx="0" cy="942820"/>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5" name="Straight Connector 8">
            <a:extLst>
              <a:ext uri="{FF2B5EF4-FFF2-40B4-BE49-F238E27FC236}">
                <a16:creationId xmlns:a16="http://schemas.microsoft.com/office/drawing/2014/main" id="{0A6872FF-9891-88CE-D490-D8DA6C3B7D87}"/>
              </a:ext>
            </a:extLst>
          </p:cNvPr>
          <p:cNvCxnSpPr>
            <a:cxnSpLocks noChangeShapeType="1"/>
          </p:cNvCxnSpPr>
          <p:nvPr/>
        </p:nvCxnSpPr>
        <p:spPr bwMode="auto">
          <a:xfrm>
            <a:off x="4077822" y="4681231"/>
            <a:ext cx="7937" cy="998537"/>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sp>
        <p:nvSpPr>
          <p:cNvPr id="8" name="TextBox 14">
            <a:extLst>
              <a:ext uri="{FF2B5EF4-FFF2-40B4-BE49-F238E27FC236}">
                <a16:creationId xmlns:a16="http://schemas.microsoft.com/office/drawing/2014/main" id="{A17F8122-FD06-A4C2-7830-8E582F42C3AB}"/>
              </a:ext>
            </a:extLst>
          </p:cNvPr>
          <p:cNvSpPr txBox="1">
            <a:spLocks noChangeArrowheads="1"/>
          </p:cNvSpPr>
          <p:nvPr/>
        </p:nvSpPr>
        <p:spPr bwMode="auto">
          <a:xfrm>
            <a:off x="2573896" y="1875093"/>
            <a:ext cx="1951037" cy="2062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1800" dirty="0">
                <a:solidFill>
                  <a:schemeClr val="bg2">
                    <a:lumMod val="60000"/>
                    <a:lumOff val="40000"/>
                  </a:schemeClr>
                </a:solidFill>
                <a:latin typeface="Arial" panose="020B0604020202020204" pitchFamily="34" charset="0"/>
                <a:cs typeface="Arial" panose="020B0604020202020204" pitchFamily="34" charset="0"/>
              </a:rPr>
              <a:t>adjust bins for 1 observation each</a:t>
            </a:r>
          </a:p>
          <a:p>
            <a:pPr eaLnBrk="1" hangingPunct="1">
              <a:spcBef>
                <a:spcPts val="1200"/>
              </a:spcBef>
              <a:buClrTx/>
              <a:buSzTx/>
              <a:buFontTx/>
              <a:buNone/>
            </a:pPr>
            <a:r>
              <a:rPr lang="en-US" altLang="en-US" sz="1800" dirty="0">
                <a:solidFill>
                  <a:srgbClr val="C00000"/>
                </a:solidFill>
                <a:latin typeface="Arial" panose="020B0604020202020204" pitchFamily="34" charset="0"/>
                <a:cs typeface="Arial" panose="020B0604020202020204" pitchFamily="34" charset="0"/>
              </a:rPr>
              <a:t>plot every value!</a:t>
            </a:r>
          </a:p>
          <a:p>
            <a:pPr eaLnBrk="1" hangingPunct="1">
              <a:spcBef>
                <a:spcPts val="1200"/>
              </a:spcBef>
              <a:buClrTx/>
              <a:buSzTx/>
              <a:buFontTx/>
              <a:buNone/>
            </a:pPr>
            <a:r>
              <a:rPr lang="en-US" altLang="en-US" sz="1800" dirty="0">
                <a:solidFill>
                  <a:schemeClr val="bg2">
                    <a:lumMod val="60000"/>
                    <a:lumOff val="40000"/>
                  </a:schemeClr>
                </a:solidFill>
                <a:latin typeface="Arial" panose="020B0604020202020204" pitchFamily="34" charset="0"/>
                <a:cs typeface="Arial" panose="020B0604020202020204" pitchFamily="34" charset="0"/>
              </a:rPr>
              <a:t>have a histogram  bar for every data point</a:t>
            </a:r>
          </a:p>
        </p:txBody>
      </p:sp>
      <p:sp>
        <p:nvSpPr>
          <p:cNvPr id="9" name="TextBox 9">
            <a:extLst>
              <a:ext uri="{FF2B5EF4-FFF2-40B4-BE49-F238E27FC236}">
                <a16:creationId xmlns:a16="http://schemas.microsoft.com/office/drawing/2014/main" id="{F17EFA85-B745-4299-B193-B0FE798E6FBA}"/>
              </a:ext>
            </a:extLst>
          </p:cNvPr>
          <p:cNvSpPr txBox="1">
            <a:spLocks noChangeArrowheads="1"/>
          </p:cNvSpPr>
          <p:nvPr/>
        </p:nvSpPr>
        <p:spPr bwMode="auto">
          <a:xfrm>
            <a:off x="1572010" y="2539314"/>
            <a:ext cx="347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a:solidFill>
                  <a:schemeClr val="bg1"/>
                </a:solidFill>
              </a:rPr>
              <a:t>%</a:t>
            </a:r>
          </a:p>
        </p:txBody>
      </p:sp>
      <p:cxnSp>
        <p:nvCxnSpPr>
          <p:cNvPr id="11" name="Straight Connector 8">
            <a:extLst>
              <a:ext uri="{FF2B5EF4-FFF2-40B4-BE49-F238E27FC236}">
                <a16:creationId xmlns:a16="http://schemas.microsoft.com/office/drawing/2014/main" id="{EA099093-CD08-3FAC-C5F8-B44053B85289}"/>
              </a:ext>
            </a:extLst>
          </p:cNvPr>
          <p:cNvCxnSpPr>
            <a:cxnSpLocks noChangeShapeType="1"/>
          </p:cNvCxnSpPr>
          <p:nvPr/>
        </p:nvCxnSpPr>
        <p:spPr bwMode="auto">
          <a:xfrm>
            <a:off x="3977408" y="4806740"/>
            <a:ext cx="0" cy="876709"/>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6" name="Straight Connector 8">
            <a:extLst>
              <a:ext uri="{FF2B5EF4-FFF2-40B4-BE49-F238E27FC236}">
                <a16:creationId xmlns:a16="http://schemas.microsoft.com/office/drawing/2014/main" id="{ECBBEF09-B522-AC09-4A06-8DB92CA39D3B}"/>
              </a:ext>
            </a:extLst>
          </p:cNvPr>
          <p:cNvCxnSpPr>
            <a:cxnSpLocks noChangeShapeType="1"/>
          </p:cNvCxnSpPr>
          <p:nvPr/>
        </p:nvCxnSpPr>
        <p:spPr bwMode="auto">
          <a:xfrm>
            <a:off x="3884894" y="4806740"/>
            <a:ext cx="0" cy="876709"/>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8" name="Straight Connector 8">
            <a:extLst>
              <a:ext uri="{FF2B5EF4-FFF2-40B4-BE49-F238E27FC236}">
                <a16:creationId xmlns:a16="http://schemas.microsoft.com/office/drawing/2014/main" id="{D08B688E-60BD-1DC0-01E3-6F662498B7E2}"/>
              </a:ext>
            </a:extLst>
          </p:cNvPr>
          <p:cNvCxnSpPr>
            <a:cxnSpLocks noChangeShapeType="1"/>
          </p:cNvCxnSpPr>
          <p:nvPr/>
        </p:nvCxnSpPr>
        <p:spPr bwMode="auto">
          <a:xfrm>
            <a:off x="4107366" y="4654899"/>
            <a:ext cx="9558" cy="1024360"/>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sp>
        <p:nvSpPr>
          <p:cNvPr id="12" name="Slide Number Placeholder 11">
            <a:extLst>
              <a:ext uri="{FF2B5EF4-FFF2-40B4-BE49-F238E27FC236}">
                <a16:creationId xmlns:a16="http://schemas.microsoft.com/office/drawing/2014/main" id="{AC6E7CBE-740D-2FBE-9D35-4D3CB955A85D}"/>
              </a:ext>
            </a:extLst>
          </p:cNvPr>
          <p:cNvSpPr>
            <a:spLocks noGrp="1"/>
          </p:cNvSpPr>
          <p:nvPr>
            <p:ph type="sldNum" sz="quarter" idx="12"/>
          </p:nvPr>
        </p:nvSpPr>
        <p:spPr/>
        <p:txBody>
          <a:bodyPr/>
          <a:lstStyle/>
          <a:p>
            <a:pPr>
              <a:defRPr/>
            </a:pPr>
            <a:fld id="{14BD671D-5B26-4E29-98C9-5D21BAC675F2}" type="slidenum">
              <a:rPr lang="en-US" smtClean="0"/>
              <a:pPr>
                <a:defRPr/>
              </a:pPr>
              <a:t>42</a:t>
            </a:fld>
            <a:endParaRPr lang="en-US"/>
          </a:p>
        </p:txBody>
      </p:sp>
      <p:cxnSp>
        <p:nvCxnSpPr>
          <p:cNvPr id="13" name="Straight Connector 10">
            <a:extLst>
              <a:ext uri="{FF2B5EF4-FFF2-40B4-BE49-F238E27FC236}">
                <a16:creationId xmlns:a16="http://schemas.microsoft.com/office/drawing/2014/main" id="{7D830607-7D43-05DA-25C2-910B142265B6}"/>
              </a:ext>
            </a:extLst>
          </p:cNvPr>
          <p:cNvCxnSpPr>
            <a:cxnSpLocks noChangeShapeType="1"/>
          </p:cNvCxnSpPr>
          <p:nvPr/>
        </p:nvCxnSpPr>
        <p:spPr bwMode="auto">
          <a:xfrm>
            <a:off x="6415061" y="2231923"/>
            <a:ext cx="0" cy="3449740"/>
          </a:xfrm>
          <a:prstGeom prst="line">
            <a:avLst/>
          </a:prstGeom>
          <a:noFill/>
          <a:ln w="6667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14" name="Straight Connector 12">
            <a:extLst>
              <a:ext uri="{FF2B5EF4-FFF2-40B4-BE49-F238E27FC236}">
                <a16:creationId xmlns:a16="http://schemas.microsoft.com/office/drawing/2014/main" id="{15ED26AB-BCA0-324C-9F8F-EAD050FD9499}"/>
              </a:ext>
            </a:extLst>
          </p:cNvPr>
          <p:cNvCxnSpPr>
            <a:cxnSpLocks noChangeShapeType="1"/>
          </p:cNvCxnSpPr>
          <p:nvPr/>
        </p:nvCxnSpPr>
        <p:spPr bwMode="auto">
          <a:xfrm>
            <a:off x="6818618" y="2143432"/>
            <a:ext cx="0" cy="3538231"/>
          </a:xfrm>
          <a:prstGeom prst="line">
            <a:avLst/>
          </a:prstGeom>
          <a:noFill/>
          <a:ln w="17462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17" name="Straight Connector 10">
            <a:extLst>
              <a:ext uri="{FF2B5EF4-FFF2-40B4-BE49-F238E27FC236}">
                <a16:creationId xmlns:a16="http://schemas.microsoft.com/office/drawing/2014/main" id="{3D4E8F69-A236-9515-5F91-B682CEF2E682}"/>
              </a:ext>
            </a:extLst>
          </p:cNvPr>
          <p:cNvCxnSpPr>
            <a:cxnSpLocks noChangeShapeType="1"/>
          </p:cNvCxnSpPr>
          <p:nvPr/>
        </p:nvCxnSpPr>
        <p:spPr bwMode="auto">
          <a:xfrm>
            <a:off x="6592629" y="2192594"/>
            <a:ext cx="0" cy="3484153"/>
          </a:xfrm>
          <a:prstGeom prst="line">
            <a:avLst/>
          </a:prstGeom>
          <a:noFill/>
          <a:ln w="25400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5" name="Straight Connector 10">
            <a:extLst>
              <a:ext uri="{FF2B5EF4-FFF2-40B4-BE49-F238E27FC236}">
                <a16:creationId xmlns:a16="http://schemas.microsoft.com/office/drawing/2014/main" id="{740B48AB-A121-BDD3-C538-A0E73633C146}"/>
              </a:ext>
            </a:extLst>
          </p:cNvPr>
          <p:cNvCxnSpPr>
            <a:cxnSpLocks noChangeShapeType="1"/>
          </p:cNvCxnSpPr>
          <p:nvPr/>
        </p:nvCxnSpPr>
        <p:spPr bwMode="auto">
          <a:xfrm>
            <a:off x="6342406" y="2277097"/>
            <a:ext cx="0" cy="3406352"/>
          </a:xfrm>
          <a:prstGeom prst="line">
            <a:avLst/>
          </a:prstGeom>
          <a:noFill/>
          <a:ln w="4445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6" name="Straight Connector 12">
            <a:extLst>
              <a:ext uri="{FF2B5EF4-FFF2-40B4-BE49-F238E27FC236}">
                <a16:creationId xmlns:a16="http://schemas.microsoft.com/office/drawing/2014/main" id="{E4FADEFB-69DD-95B0-A667-283A5554E0B9}"/>
              </a:ext>
            </a:extLst>
          </p:cNvPr>
          <p:cNvCxnSpPr>
            <a:cxnSpLocks noChangeShapeType="1"/>
          </p:cNvCxnSpPr>
          <p:nvPr/>
        </p:nvCxnSpPr>
        <p:spPr bwMode="auto">
          <a:xfrm>
            <a:off x="6946987" y="2089226"/>
            <a:ext cx="0" cy="3594223"/>
          </a:xfrm>
          <a:prstGeom prst="line">
            <a:avLst/>
          </a:prstGeom>
          <a:noFill/>
          <a:ln w="4127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7" name="Straight Connector 10">
            <a:extLst>
              <a:ext uri="{FF2B5EF4-FFF2-40B4-BE49-F238E27FC236}">
                <a16:creationId xmlns:a16="http://schemas.microsoft.com/office/drawing/2014/main" id="{A686354D-1CAB-C36E-69FF-18670397A8A1}"/>
              </a:ext>
            </a:extLst>
          </p:cNvPr>
          <p:cNvCxnSpPr>
            <a:cxnSpLocks noChangeShapeType="1"/>
          </p:cNvCxnSpPr>
          <p:nvPr/>
        </p:nvCxnSpPr>
        <p:spPr bwMode="auto">
          <a:xfrm>
            <a:off x="6293502" y="2319292"/>
            <a:ext cx="0" cy="3364157"/>
          </a:xfrm>
          <a:prstGeom prst="line">
            <a:avLst/>
          </a:prstGeom>
          <a:noFill/>
          <a:ln w="2857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8" name="Straight Connector 12">
            <a:extLst>
              <a:ext uri="{FF2B5EF4-FFF2-40B4-BE49-F238E27FC236}">
                <a16:creationId xmlns:a16="http://schemas.microsoft.com/office/drawing/2014/main" id="{1711CCBF-D1D7-E809-813D-69D8CE714822}"/>
              </a:ext>
            </a:extLst>
          </p:cNvPr>
          <p:cNvCxnSpPr>
            <a:cxnSpLocks noChangeShapeType="1"/>
          </p:cNvCxnSpPr>
          <p:nvPr/>
        </p:nvCxnSpPr>
        <p:spPr bwMode="auto">
          <a:xfrm>
            <a:off x="7462376" y="1928337"/>
            <a:ext cx="0" cy="3750842"/>
          </a:xfrm>
          <a:prstGeom prst="line">
            <a:avLst/>
          </a:prstGeom>
          <a:noFill/>
          <a:ln w="12065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9" name="Straight Connector 12">
            <a:extLst>
              <a:ext uri="{FF2B5EF4-FFF2-40B4-BE49-F238E27FC236}">
                <a16:creationId xmlns:a16="http://schemas.microsoft.com/office/drawing/2014/main" id="{2D1A3FBA-64A4-1E13-33DC-1D65695C0A54}"/>
              </a:ext>
            </a:extLst>
          </p:cNvPr>
          <p:cNvCxnSpPr>
            <a:cxnSpLocks noChangeShapeType="1"/>
          </p:cNvCxnSpPr>
          <p:nvPr/>
        </p:nvCxnSpPr>
        <p:spPr bwMode="auto">
          <a:xfrm>
            <a:off x="7618773" y="1882072"/>
            <a:ext cx="0" cy="3803927"/>
          </a:xfrm>
          <a:prstGeom prst="line">
            <a:avLst/>
          </a:prstGeom>
          <a:noFill/>
          <a:ln w="16192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30" name="Straight Connector 12">
            <a:extLst>
              <a:ext uri="{FF2B5EF4-FFF2-40B4-BE49-F238E27FC236}">
                <a16:creationId xmlns:a16="http://schemas.microsoft.com/office/drawing/2014/main" id="{E3656974-D5BF-847A-6D1B-CC534C270C7E}"/>
              </a:ext>
            </a:extLst>
          </p:cNvPr>
          <p:cNvCxnSpPr>
            <a:cxnSpLocks noChangeShapeType="1"/>
          </p:cNvCxnSpPr>
          <p:nvPr/>
        </p:nvCxnSpPr>
        <p:spPr bwMode="auto">
          <a:xfrm>
            <a:off x="7275223" y="1962039"/>
            <a:ext cx="0" cy="3721410"/>
          </a:xfrm>
          <a:prstGeom prst="line">
            <a:avLst/>
          </a:prstGeom>
          <a:noFill/>
          <a:ln w="22225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31" name="Straight Connector 30">
            <a:extLst>
              <a:ext uri="{FF2B5EF4-FFF2-40B4-BE49-F238E27FC236}">
                <a16:creationId xmlns:a16="http://schemas.microsoft.com/office/drawing/2014/main" id="{BD869E8B-3DDB-2F5E-8F99-F9DC30FFC2EB}"/>
              </a:ext>
            </a:extLst>
          </p:cNvPr>
          <p:cNvCxnSpPr>
            <a:cxnSpLocks noChangeShapeType="1"/>
          </p:cNvCxnSpPr>
          <p:nvPr/>
        </p:nvCxnSpPr>
        <p:spPr bwMode="auto">
          <a:xfrm>
            <a:off x="7067610" y="2009553"/>
            <a:ext cx="0" cy="3675754"/>
          </a:xfrm>
          <a:prstGeom prst="line">
            <a:avLst/>
          </a:prstGeom>
          <a:noFill/>
          <a:ln w="16510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3157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3"/>
          <p:cNvSpPr>
            <a:spLocks noGrp="1"/>
          </p:cNvSpPr>
          <p:nvPr>
            <p:ph type="title"/>
          </p:nvPr>
        </p:nvSpPr>
        <p:spPr/>
        <p:txBody>
          <a:bodyPr/>
          <a:lstStyle/>
          <a:p>
            <a:r>
              <a:rPr lang="en-US" dirty="0">
                <a:latin typeface="Arial" pitchFamily="34" charset="0"/>
                <a:cs typeface="Arial" pitchFamily="34" charset="0"/>
              </a:rPr>
              <a:t>Another Estimate of CDF</a:t>
            </a:r>
          </a:p>
        </p:txBody>
      </p:sp>
      <p:grpSp>
        <p:nvGrpSpPr>
          <p:cNvPr id="25" name="Group 24">
            <a:extLst>
              <a:ext uri="{FF2B5EF4-FFF2-40B4-BE49-F238E27FC236}">
                <a16:creationId xmlns:a16="http://schemas.microsoft.com/office/drawing/2014/main" id="{79475CC2-5845-7AF9-DD3F-742BAF64F62E}"/>
              </a:ext>
            </a:extLst>
          </p:cNvPr>
          <p:cNvGrpSpPr/>
          <p:nvPr/>
        </p:nvGrpSpPr>
        <p:grpSpPr>
          <a:xfrm>
            <a:off x="1518882" y="1562022"/>
            <a:ext cx="7064634" cy="4731516"/>
            <a:chOff x="1015025" y="1552691"/>
            <a:chExt cx="7064634" cy="4731516"/>
          </a:xfrm>
        </p:grpSpPr>
        <p:pic>
          <p:nvPicPr>
            <p:cNvPr id="2" name="Picture 1">
              <a:extLst>
                <a:ext uri="{FF2B5EF4-FFF2-40B4-BE49-F238E27FC236}">
                  <a16:creationId xmlns:a16="http://schemas.microsoft.com/office/drawing/2014/main" id="{BEBD3CCF-E6D2-2A56-2D8B-82FB8A1F1BF6}"/>
                </a:ext>
              </a:extLst>
            </p:cNvPr>
            <p:cNvPicPr>
              <a:picLocks noChangeAspect="1"/>
            </p:cNvPicPr>
            <p:nvPr/>
          </p:nvPicPr>
          <p:blipFill>
            <a:blip r:embed="rId3"/>
            <a:stretch>
              <a:fillRect/>
            </a:stretch>
          </p:blipFill>
          <p:spPr>
            <a:xfrm>
              <a:off x="1015025" y="1552691"/>
              <a:ext cx="7064634" cy="4731516"/>
            </a:xfrm>
            <a:prstGeom prst="rect">
              <a:avLst/>
            </a:prstGeom>
          </p:spPr>
        </p:pic>
        <p:cxnSp>
          <p:nvCxnSpPr>
            <p:cNvPr id="4" name="Straight Connector 7">
              <a:extLst>
                <a:ext uri="{FF2B5EF4-FFF2-40B4-BE49-F238E27FC236}">
                  <a16:creationId xmlns:a16="http://schemas.microsoft.com/office/drawing/2014/main" id="{F9970330-E337-3282-BC88-722B41B963F1}"/>
                </a:ext>
              </a:extLst>
            </p:cNvPr>
            <p:cNvCxnSpPr>
              <a:cxnSpLocks noChangeShapeType="1"/>
            </p:cNvCxnSpPr>
            <p:nvPr/>
          </p:nvCxnSpPr>
          <p:spPr bwMode="auto">
            <a:xfrm flipH="1">
              <a:off x="2034667" y="4676573"/>
              <a:ext cx="1396791"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6" name="Straight Connector 9">
              <a:extLst>
                <a:ext uri="{FF2B5EF4-FFF2-40B4-BE49-F238E27FC236}">
                  <a16:creationId xmlns:a16="http://schemas.microsoft.com/office/drawing/2014/main" id="{164E5ACF-47E5-DA78-BCE8-B5EDC76E1953}"/>
                </a:ext>
              </a:extLst>
            </p:cNvPr>
            <p:cNvCxnSpPr>
              <a:cxnSpLocks noChangeShapeType="1"/>
            </p:cNvCxnSpPr>
            <p:nvPr/>
          </p:nvCxnSpPr>
          <p:spPr bwMode="auto">
            <a:xfrm flipH="1">
              <a:off x="2034106" y="4639956"/>
              <a:ext cx="1484974"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7" name="Straight Connector 7">
              <a:extLst>
                <a:ext uri="{FF2B5EF4-FFF2-40B4-BE49-F238E27FC236}">
                  <a16:creationId xmlns:a16="http://schemas.microsoft.com/office/drawing/2014/main" id="{65A0B928-D5F6-F131-3F66-93E0B00AC63E}"/>
                </a:ext>
              </a:extLst>
            </p:cNvPr>
            <p:cNvCxnSpPr>
              <a:cxnSpLocks noChangeShapeType="1"/>
            </p:cNvCxnSpPr>
            <p:nvPr/>
          </p:nvCxnSpPr>
          <p:spPr bwMode="auto">
            <a:xfrm flipH="1">
              <a:off x="2036563" y="4703150"/>
              <a:ext cx="1345734"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sp>
          <p:nvSpPr>
            <p:cNvPr id="8" name="TextBox 11">
              <a:extLst>
                <a:ext uri="{FF2B5EF4-FFF2-40B4-BE49-F238E27FC236}">
                  <a16:creationId xmlns:a16="http://schemas.microsoft.com/office/drawing/2014/main" id="{306F51BA-C765-E2CD-F32C-E8E106802714}"/>
                </a:ext>
              </a:extLst>
            </p:cNvPr>
            <p:cNvSpPr txBox="1">
              <a:spLocks noChangeArrowheads="1"/>
            </p:cNvSpPr>
            <p:nvPr/>
          </p:nvSpPr>
          <p:spPr bwMode="auto">
            <a:xfrm>
              <a:off x="2137854" y="3433729"/>
              <a:ext cx="1968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1800" dirty="0">
                  <a:solidFill>
                    <a:schemeClr val="bg2">
                      <a:lumMod val="60000"/>
                      <a:lumOff val="40000"/>
                    </a:schemeClr>
                  </a:solidFill>
                  <a:latin typeface="Arial" panose="020B0604020202020204" pitchFamily="34" charset="0"/>
                  <a:cs typeface="Arial" panose="020B0604020202020204" pitchFamily="34" charset="0"/>
                </a:rPr>
                <a:t>then we switch the axes…</a:t>
              </a:r>
            </a:p>
          </p:txBody>
        </p:sp>
        <p:sp>
          <p:nvSpPr>
            <p:cNvPr id="10" name="TextBox 9">
              <a:extLst>
                <a:ext uri="{FF2B5EF4-FFF2-40B4-BE49-F238E27FC236}">
                  <a16:creationId xmlns:a16="http://schemas.microsoft.com/office/drawing/2014/main" id="{26A852EF-36B6-92C4-2E9E-55173C26696D}"/>
                </a:ext>
              </a:extLst>
            </p:cNvPr>
            <p:cNvSpPr txBox="1">
              <a:spLocks noChangeArrowheads="1"/>
            </p:cNvSpPr>
            <p:nvPr/>
          </p:nvSpPr>
          <p:spPr bwMode="auto">
            <a:xfrm>
              <a:off x="5724016" y="5818239"/>
              <a:ext cx="347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dirty="0">
                  <a:solidFill>
                    <a:schemeClr val="bg1"/>
                  </a:solidFill>
                </a:rPr>
                <a:t>%</a:t>
              </a:r>
            </a:p>
          </p:txBody>
        </p:sp>
        <p:sp>
          <p:nvSpPr>
            <p:cNvPr id="12" name="TextBox 11">
              <a:extLst>
                <a:ext uri="{FF2B5EF4-FFF2-40B4-BE49-F238E27FC236}">
                  <a16:creationId xmlns:a16="http://schemas.microsoft.com/office/drawing/2014/main" id="{268777DF-DECF-6134-9D06-A94AA719986D}"/>
                </a:ext>
              </a:extLst>
            </p:cNvPr>
            <p:cNvSpPr txBox="1">
              <a:spLocks noChangeArrowheads="1"/>
            </p:cNvSpPr>
            <p:nvPr/>
          </p:nvSpPr>
          <p:spPr bwMode="auto">
            <a:xfrm>
              <a:off x="5169719" y="4241485"/>
              <a:ext cx="1968500" cy="923330"/>
            </a:xfrm>
            <a:prstGeom prst="rect">
              <a:avLst/>
            </a:prstGeom>
            <a:solidFill>
              <a:srgbClr val="FFFFFF"/>
            </a:solidFill>
            <a:ln>
              <a:noFill/>
            </a:ln>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1800" dirty="0">
                  <a:solidFill>
                    <a:srgbClr val="C00000"/>
                  </a:solidFill>
                  <a:latin typeface="Arial" panose="020B0604020202020204" pitchFamily="34" charset="0"/>
                  <a:cs typeface="Arial" panose="020B0604020202020204" pitchFamily="34" charset="0"/>
                </a:rPr>
                <a:t>each event has equal frequency of 1/N</a:t>
              </a:r>
            </a:p>
          </p:txBody>
        </p:sp>
        <p:cxnSp>
          <p:nvCxnSpPr>
            <p:cNvPr id="16" name="Straight Connector 9">
              <a:extLst>
                <a:ext uri="{FF2B5EF4-FFF2-40B4-BE49-F238E27FC236}">
                  <a16:creationId xmlns:a16="http://schemas.microsoft.com/office/drawing/2014/main" id="{EEB2E2DB-A063-093C-DB79-E2984828C189}"/>
                </a:ext>
              </a:extLst>
            </p:cNvPr>
            <p:cNvCxnSpPr>
              <a:cxnSpLocks noChangeShapeType="1"/>
            </p:cNvCxnSpPr>
            <p:nvPr/>
          </p:nvCxnSpPr>
          <p:spPr bwMode="auto">
            <a:xfrm flipH="1">
              <a:off x="2033081" y="4612394"/>
              <a:ext cx="1541122"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8" name="Straight Connector 7">
              <a:extLst>
                <a:ext uri="{FF2B5EF4-FFF2-40B4-BE49-F238E27FC236}">
                  <a16:creationId xmlns:a16="http://schemas.microsoft.com/office/drawing/2014/main" id="{33E76533-5360-A806-BCE3-87623F79D3C4}"/>
                </a:ext>
              </a:extLst>
            </p:cNvPr>
            <p:cNvCxnSpPr>
              <a:cxnSpLocks noChangeShapeType="1"/>
            </p:cNvCxnSpPr>
            <p:nvPr/>
          </p:nvCxnSpPr>
          <p:spPr bwMode="auto">
            <a:xfrm flipH="1">
              <a:off x="2036563" y="4763137"/>
              <a:ext cx="1263546"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grpSp>
      <p:sp>
        <p:nvSpPr>
          <p:cNvPr id="3" name="Slide Number Placeholder 2">
            <a:extLst>
              <a:ext uri="{FF2B5EF4-FFF2-40B4-BE49-F238E27FC236}">
                <a16:creationId xmlns:a16="http://schemas.microsoft.com/office/drawing/2014/main" id="{350F913A-61E5-BA14-A272-3C0949D9480C}"/>
              </a:ext>
            </a:extLst>
          </p:cNvPr>
          <p:cNvSpPr>
            <a:spLocks noGrp="1"/>
          </p:cNvSpPr>
          <p:nvPr>
            <p:ph type="sldNum" sz="quarter" idx="12"/>
          </p:nvPr>
        </p:nvSpPr>
        <p:spPr/>
        <p:txBody>
          <a:bodyPr/>
          <a:lstStyle/>
          <a:p>
            <a:pPr>
              <a:defRPr/>
            </a:pPr>
            <a:fld id="{14BD671D-5B26-4E29-98C9-5D21BAC675F2}" type="slidenum">
              <a:rPr lang="en-US" smtClean="0"/>
              <a:pPr>
                <a:defRPr/>
              </a:pPr>
              <a:t>43</a:t>
            </a:fld>
            <a:endParaRPr lang="en-US"/>
          </a:p>
        </p:txBody>
      </p:sp>
      <p:cxnSp>
        <p:nvCxnSpPr>
          <p:cNvPr id="13" name="Straight Connector 10">
            <a:extLst>
              <a:ext uri="{FF2B5EF4-FFF2-40B4-BE49-F238E27FC236}">
                <a16:creationId xmlns:a16="http://schemas.microsoft.com/office/drawing/2014/main" id="{92F371C9-E78D-DBDF-C2B8-A6B075AFE8CE}"/>
              </a:ext>
            </a:extLst>
          </p:cNvPr>
          <p:cNvCxnSpPr>
            <a:cxnSpLocks noChangeShapeType="1"/>
          </p:cNvCxnSpPr>
          <p:nvPr/>
        </p:nvCxnSpPr>
        <p:spPr bwMode="auto">
          <a:xfrm flipH="1">
            <a:off x="2546174" y="3067795"/>
            <a:ext cx="5105138" cy="0"/>
          </a:xfrm>
          <a:prstGeom prst="line">
            <a:avLst/>
          </a:prstGeom>
          <a:noFill/>
          <a:ln w="3810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14" name="Straight Connector 12">
            <a:extLst>
              <a:ext uri="{FF2B5EF4-FFF2-40B4-BE49-F238E27FC236}">
                <a16:creationId xmlns:a16="http://schemas.microsoft.com/office/drawing/2014/main" id="{9ADD6588-D097-B0D3-9FBA-ECA9564D9715}"/>
              </a:ext>
            </a:extLst>
          </p:cNvPr>
          <p:cNvCxnSpPr>
            <a:cxnSpLocks noChangeShapeType="1"/>
          </p:cNvCxnSpPr>
          <p:nvPr/>
        </p:nvCxnSpPr>
        <p:spPr bwMode="auto">
          <a:xfrm flipH="1">
            <a:off x="2546174" y="2805028"/>
            <a:ext cx="5242153" cy="0"/>
          </a:xfrm>
          <a:prstGeom prst="line">
            <a:avLst/>
          </a:prstGeom>
          <a:noFill/>
          <a:ln w="13970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15" name="Straight Connector 10">
            <a:extLst>
              <a:ext uri="{FF2B5EF4-FFF2-40B4-BE49-F238E27FC236}">
                <a16:creationId xmlns:a16="http://schemas.microsoft.com/office/drawing/2014/main" id="{359CF94B-C5EB-1287-59CA-A68CC51AFDEE}"/>
              </a:ext>
            </a:extLst>
          </p:cNvPr>
          <p:cNvCxnSpPr>
            <a:cxnSpLocks noChangeShapeType="1"/>
          </p:cNvCxnSpPr>
          <p:nvPr/>
        </p:nvCxnSpPr>
        <p:spPr bwMode="auto">
          <a:xfrm flipH="1">
            <a:off x="2546174" y="2964133"/>
            <a:ext cx="5177517" cy="0"/>
          </a:xfrm>
          <a:prstGeom prst="line">
            <a:avLst/>
          </a:prstGeom>
          <a:noFill/>
          <a:ln w="15557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6" name="Straight Connector 10">
            <a:extLst>
              <a:ext uri="{FF2B5EF4-FFF2-40B4-BE49-F238E27FC236}">
                <a16:creationId xmlns:a16="http://schemas.microsoft.com/office/drawing/2014/main" id="{CC0AB38C-4D85-F9BB-D69E-3DAED00F450B}"/>
              </a:ext>
            </a:extLst>
          </p:cNvPr>
          <p:cNvCxnSpPr>
            <a:cxnSpLocks noChangeShapeType="1"/>
          </p:cNvCxnSpPr>
          <p:nvPr/>
        </p:nvCxnSpPr>
        <p:spPr bwMode="auto">
          <a:xfrm flipH="1">
            <a:off x="2546174" y="3105424"/>
            <a:ext cx="5061750" cy="0"/>
          </a:xfrm>
          <a:prstGeom prst="line">
            <a:avLst/>
          </a:prstGeom>
          <a:noFill/>
          <a:ln w="2540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7" name="Straight Connector 12">
            <a:extLst>
              <a:ext uri="{FF2B5EF4-FFF2-40B4-BE49-F238E27FC236}">
                <a16:creationId xmlns:a16="http://schemas.microsoft.com/office/drawing/2014/main" id="{F2D025A4-657E-AD17-A52C-45A5FCBCC397}"/>
              </a:ext>
            </a:extLst>
          </p:cNvPr>
          <p:cNvCxnSpPr>
            <a:cxnSpLocks noChangeShapeType="1"/>
          </p:cNvCxnSpPr>
          <p:nvPr/>
        </p:nvCxnSpPr>
        <p:spPr bwMode="auto">
          <a:xfrm flipH="1">
            <a:off x="2546174" y="2716287"/>
            <a:ext cx="5327273" cy="0"/>
          </a:xfrm>
          <a:prstGeom prst="line">
            <a:avLst/>
          </a:prstGeom>
          <a:noFill/>
          <a:ln w="2857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8" name="Straight Connector 10">
            <a:extLst>
              <a:ext uri="{FF2B5EF4-FFF2-40B4-BE49-F238E27FC236}">
                <a16:creationId xmlns:a16="http://schemas.microsoft.com/office/drawing/2014/main" id="{4AD7BE24-A149-4066-0970-4CE66409DCBA}"/>
              </a:ext>
            </a:extLst>
          </p:cNvPr>
          <p:cNvCxnSpPr>
            <a:cxnSpLocks noChangeShapeType="1"/>
          </p:cNvCxnSpPr>
          <p:nvPr/>
        </p:nvCxnSpPr>
        <p:spPr bwMode="auto">
          <a:xfrm flipH="1">
            <a:off x="2546174" y="3144151"/>
            <a:ext cx="4972219" cy="0"/>
          </a:xfrm>
          <a:prstGeom prst="line">
            <a:avLst/>
          </a:prstGeom>
          <a:noFill/>
          <a:ln w="2857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29" name="Straight Connector 12">
            <a:extLst>
              <a:ext uri="{FF2B5EF4-FFF2-40B4-BE49-F238E27FC236}">
                <a16:creationId xmlns:a16="http://schemas.microsoft.com/office/drawing/2014/main" id="{F1FBE359-A9A7-CDC7-49B3-A6CD027863A0}"/>
              </a:ext>
            </a:extLst>
          </p:cNvPr>
          <p:cNvCxnSpPr>
            <a:cxnSpLocks noChangeShapeType="1"/>
          </p:cNvCxnSpPr>
          <p:nvPr/>
        </p:nvCxnSpPr>
        <p:spPr bwMode="auto">
          <a:xfrm flipH="1">
            <a:off x="2546174" y="2357789"/>
            <a:ext cx="5566356" cy="0"/>
          </a:xfrm>
          <a:prstGeom prst="line">
            <a:avLst/>
          </a:prstGeom>
          <a:noFill/>
          <a:ln w="10160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30" name="Straight Connector 12">
            <a:extLst>
              <a:ext uri="{FF2B5EF4-FFF2-40B4-BE49-F238E27FC236}">
                <a16:creationId xmlns:a16="http://schemas.microsoft.com/office/drawing/2014/main" id="{072A40CC-A3E1-5AB0-5151-93B07015F954}"/>
              </a:ext>
            </a:extLst>
          </p:cNvPr>
          <p:cNvCxnSpPr>
            <a:cxnSpLocks noChangeShapeType="1"/>
          </p:cNvCxnSpPr>
          <p:nvPr/>
        </p:nvCxnSpPr>
        <p:spPr bwMode="auto">
          <a:xfrm flipH="1">
            <a:off x="2546174" y="2217705"/>
            <a:ext cx="5643801" cy="0"/>
          </a:xfrm>
          <a:prstGeom prst="line">
            <a:avLst/>
          </a:prstGeom>
          <a:noFill/>
          <a:ln w="161925"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31" name="Straight Connector 12">
            <a:extLst>
              <a:ext uri="{FF2B5EF4-FFF2-40B4-BE49-F238E27FC236}">
                <a16:creationId xmlns:a16="http://schemas.microsoft.com/office/drawing/2014/main" id="{ED68B777-B603-B49B-917B-E09CF12C4BD4}"/>
              </a:ext>
            </a:extLst>
          </p:cNvPr>
          <p:cNvCxnSpPr>
            <a:cxnSpLocks noChangeShapeType="1"/>
          </p:cNvCxnSpPr>
          <p:nvPr/>
        </p:nvCxnSpPr>
        <p:spPr bwMode="auto">
          <a:xfrm flipH="1">
            <a:off x="2546174" y="2495459"/>
            <a:ext cx="5500841" cy="0"/>
          </a:xfrm>
          <a:prstGeom prst="line">
            <a:avLst/>
          </a:prstGeom>
          <a:noFill/>
          <a:ln w="15240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cxnSp>
        <p:nvCxnSpPr>
          <p:cNvPr id="32" name="Straight Connector 31">
            <a:extLst>
              <a:ext uri="{FF2B5EF4-FFF2-40B4-BE49-F238E27FC236}">
                <a16:creationId xmlns:a16="http://schemas.microsoft.com/office/drawing/2014/main" id="{BECF18CF-DA7E-4492-26D1-5BBF253BCE18}"/>
              </a:ext>
            </a:extLst>
          </p:cNvPr>
          <p:cNvCxnSpPr>
            <a:cxnSpLocks noChangeShapeType="1"/>
          </p:cNvCxnSpPr>
          <p:nvPr/>
        </p:nvCxnSpPr>
        <p:spPr bwMode="auto">
          <a:xfrm flipH="1">
            <a:off x="2546174" y="2635606"/>
            <a:ext cx="5435431" cy="0"/>
          </a:xfrm>
          <a:prstGeom prst="line">
            <a:avLst/>
          </a:prstGeom>
          <a:noFill/>
          <a:ln w="107950" algn="ctr">
            <a:solidFill>
              <a:srgbClr val="0070C0">
                <a:alpha val="50000"/>
              </a:srgbClr>
            </a:solidFill>
            <a:miter lim="800000"/>
            <a:headEnd/>
            <a:tailEnd/>
          </a:ln>
          <a:extLst>
            <a:ext uri="{909E8E84-426E-40DD-AFC4-6F175D3DCCD1}">
              <a14:hiddenFill xmlns:a14="http://schemas.microsoft.com/office/drawing/2010/main">
                <a:noFill/>
              </a14:hiddenFill>
            </a:ext>
          </a:extLst>
        </p:spPr>
      </p:cxnSp>
      <p:sp>
        <p:nvSpPr>
          <p:cNvPr id="33" name="TextBox 32">
            <a:extLst>
              <a:ext uri="{FF2B5EF4-FFF2-40B4-BE49-F238E27FC236}">
                <a16:creationId xmlns:a16="http://schemas.microsoft.com/office/drawing/2014/main" id="{73D02BE9-18C6-5B13-5A2B-78C5D582B00E}"/>
              </a:ext>
            </a:extLst>
          </p:cNvPr>
          <p:cNvSpPr txBox="1">
            <a:spLocks noChangeArrowheads="1"/>
          </p:cNvSpPr>
          <p:nvPr/>
        </p:nvSpPr>
        <p:spPr bwMode="auto">
          <a:xfrm>
            <a:off x="8921625" y="2366677"/>
            <a:ext cx="2460750" cy="1569660"/>
          </a:xfrm>
          <a:prstGeom prst="rect">
            <a:avLst/>
          </a:prstGeom>
          <a:solidFill>
            <a:srgbClr val="FFFFFF"/>
          </a:solidFill>
          <a:ln>
            <a:noFill/>
          </a:ln>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dirty="0">
                <a:solidFill>
                  <a:srgbClr val="008000"/>
                </a:solidFill>
                <a:latin typeface="Arial" panose="020B0604020202020204" pitchFamily="34" charset="0"/>
                <a:cs typeface="Arial" panose="020B0604020202020204" pitchFamily="34" charset="0"/>
              </a:rPr>
              <a:t>If every bin has one value, every bin has an equal frequency of 1/N</a:t>
            </a:r>
          </a:p>
        </p:txBody>
      </p:sp>
    </p:spTree>
    <p:extLst>
      <p:ext uri="{BB962C8B-B14F-4D97-AF65-F5344CB8AC3E}">
        <p14:creationId xmlns:p14="http://schemas.microsoft.com/office/powerpoint/2010/main" val="1175136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522715" y="1540782"/>
            <a:ext cx="7124410" cy="4780605"/>
          </a:xfrm>
          <a:prstGeom prst="rect">
            <a:avLst/>
          </a:prstGeom>
        </p:spPr>
      </p:pic>
      <p:sp>
        <p:nvSpPr>
          <p:cNvPr id="4" name="Title 3"/>
          <p:cNvSpPr>
            <a:spLocks noGrp="1"/>
          </p:cNvSpPr>
          <p:nvPr>
            <p:ph type="title"/>
          </p:nvPr>
        </p:nvSpPr>
        <p:spPr/>
        <p:txBody>
          <a:bodyPr/>
          <a:lstStyle/>
          <a:p>
            <a:r>
              <a:rPr lang="en-US" dirty="0">
                <a:latin typeface="Arial" pitchFamily="34" charset="0"/>
                <a:cs typeface="Arial" pitchFamily="34" charset="0"/>
              </a:rPr>
              <a:t>Another Estimate of CDF</a:t>
            </a:r>
          </a:p>
        </p:txBody>
      </p:sp>
      <p:sp>
        <p:nvSpPr>
          <p:cNvPr id="5" name="TextBox 5"/>
          <p:cNvSpPr txBox="1">
            <a:spLocks noChangeArrowheads="1"/>
          </p:cNvSpPr>
          <p:nvPr/>
        </p:nvSpPr>
        <p:spPr bwMode="auto">
          <a:xfrm>
            <a:off x="2849307" y="2520432"/>
            <a:ext cx="2236571" cy="707886"/>
          </a:xfrm>
          <a:prstGeom prst="rect">
            <a:avLst/>
          </a:prstGeom>
          <a:solidFill>
            <a:srgbClr val="FFFFFF"/>
          </a:solidFill>
          <a:ln w="9525">
            <a:noFill/>
            <a:miter lim="800000"/>
            <a:headEnd/>
            <a:tailEnd/>
          </a:ln>
        </p:spPr>
        <p:txBody>
          <a:bodyPr wrap="square">
            <a:spAutoFit/>
          </a:bodyPr>
          <a:lstStyle/>
          <a:p>
            <a:r>
              <a:rPr lang="en-US" sz="2000" dirty="0">
                <a:solidFill>
                  <a:schemeClr val="bg2">
                    <a:lumMod val="60000"/>
                    <a:lumOff val="40000"/>
                  </a:schemeClr>
                </a:solidFill>
                <a:latin typeface="Calibri" panose="020F0502020204030204" pitchFamily="34" charset="0"/>
              </a:rPr>
              <a:t>change to Normal probability axis…</a:t>
            </a:r>
          </a:p>
        </p:txBody>
      </p:sp>
      <p:pic>
        <p:nvPicPr>
          <p:cNvPr id="6" name="Picture 16"/>
          <p:cNvPicPr>
            <a:picLocks noChangeAspect="1" noChangeArrowheads="1"/>
          </p:cNvPicPr>
          <p:nvPr/>
        </p:nvPicPr>
        <p:blipFill>
          <a:blip r:embed="rId4" cstate="print">
            <a:lum bright="-14000"/>
          </a:blip>
          <a:srcRect/>
          <a:stretch>
            <a:fillRect/>
          </a:stretch>
        </p:blipFill>
        <p:spPr bwMode="auto">
          <a:xfrm>
            <a:off x="1401798" y="4598498"/>
            <a:ext cx="7532687" cy="1238250"/>
          </a:xfrm>
          <a:prstGeom prst="rect">
            <a:avLst/>
          </a:prstGeom>
          <a:noFill/>
          <a:ln w="9525">
            <a:noFill/>
            <a:miter lim="800000"/>
            <a:headEnd/>
            <a:tailEnd/>
          </a:ln>
        </p:spPr>
      </p:pic>
      <p:sp>
        <p:nvSpPr>
          <p:cNvPr id="8" name="TextBox 5"/>
          <p:cNvSpPr txBox="1">
            <a:spLocks noChangeArrowheads="1"/>
          </p:cNvSpPr>
          <p:nvPr/>
        </p:nvSpPr>
        <p:spPr bwMode="auto">
          <a:xfrm>
            <a:off x="6627468" y="3997684"/>
            <a:ext cx="2986527" cy="1015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000" b="1" dirty="0">
                <a:solidFill>
                  <a:srgbClr val="C00000"/>
                </a:solidFill>
                <a:latin typeface="Ink Free" panose="03080402000500000000" pitchFamily="66" charset="0"/>
                <a:cs typeface="Arial" panose="020B0604020202020204" pitchFamily="34" charset="0"/>
              </a:rPr>
              <a:t>Normally-distributed data plots as a straight line on a Normal probability axis</a:t>
            </a:r>
          </a:p>
        </p:txBody>
      </p:sp>
      <p:sp>
        <p:nvSpPr>
          <p:cNvPr id="11" name="TextBox 9"/>
          <p:cNvSpPr txBox="1">
            <a:spLocks noChangeArrowheads="1"/>
          </p:cNvSpPr>
          <p:nvPr/>
        </p:nvSpPr>
        <p:spPr bwMode="auto">
          <a:xfrm>
            <a:off x="6445765" y="5889351"/>
            <a:ext cx="3634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dirty="0">
                <a:solidFill>
                  <a:schemeClr val="bg1"/>
                </a:solidFill>
                <a:latin typeface="Calibri" panose="020F0502020204030204" pitchFamily="34" charset="0"/>
              </a:rPr>
              <a:t>%</a:t>
            </a:r>
          </a:p>
        </p:txBody>
      </p:sp>
      <p:sp>
        <p:nvSpPr>
          <p:cNvPr id="10" name="TextBox 9">
            <a:extLst>
              <a:ext uri="{FF2B5EF4-FFF2-40B4-BE49-F238E27FC236}">
                <a16:creationId xmlns:a16="http://schemas.microsoft.com/office/drawing/2014/main" id="{4B3263AB-6357-4FC8-8FA5-3D601D87A423}"/>
              </a:ext>
            </a:extLst>
          </p:cNvPr>
          <p:cNvSpPr txBox="1"/>
          <p:nvPr/>
        </p:nvSpPr>
        <p:spPr>
          <a:xfrm rot="16200000">
            <a:off x="1350084" y="4973875"/>
            <a:ext cx="794657" cy="323165"/>
          </a:xfrm>
          <a:prstGeom prst="rect">
            <a:avLst/>
          </a:prstGeom>
          <a:noFill/>
        </p:spPr>
        <p:txBody>
          <a:bodyPr wrap="square" rtlCol="0">
            <a:spAutoFit/>
          </a:bodyPr>
          <a:lstStyle/>
          <a:p>
            <a:r>
              <a:rPr lang="en-US" sz="1500" b="1" dirty="0">
                <a:solidFill>
                  <a:schemeClr val="tx1">
                    <a:lumMod val="10000"/>
                  </a:schemeClr>
                </a:solidFill>
                <a:latin typeface="Calibri" panose="020F0502020204030204" pitchFamily="34" charset="0"/>
                <a:cs typeface="Calibri" panose="020F0502020204030204" pitchFamily="34" charset="0"/>
              </a:rPr>
              <a:t>Annual</a:t>
            </a:r>
          </a:p>
        </p:txBody>
      </p:sp>
      <p:sp>
        <p:nvSpPr>
          <p:cNvPr id="2" name="Slide Number Placeholder 1">
            <a:extLst>
              <a:ext uri="{FF2B5EF4-FFF2-40B4-BE49-F238E27FC236}">
                <a16:creationId xmlns:a16="http://schemas.microsoft.com/office/drawing/2014/main" id="{5E08F1D7-7C87-ACD2-2330-1660F5221391}"/>
              </a:ext>
            </a:extLst>
          </p:cNvPr>
          <p:cNvSpPr>
            <a:spLocks noGrp="1"/>
          </p:cNvSpPr>
          <p:nvPr>
            <p:ph type="sldNum" sz="quarter" idx="12"/>
          </p:nvPr>
        </p:nvSpPr>
        <p:spPr/>
        <p:txBody>
          <a:bodyPr/>
          <a:lstStyle/>
          <a:p>
            <a:pPr>
              <a:defRPr/>
            </a:pPr>
            <a:fld id="{14BD671D-5B26-4E29-98C9-5D21BAC675F2}" type="slidenum">
              <a:rPr lang="en-US" smtClean="0"/>
              <a:pPr>
                <a:defRPr/>
              </a:pPr>
              <a:t>44</a:t>
            </a:fld>
            <a:endParaRPr lang="en-US"/>
          </a:p>
        </p:txBody>
      </p:sp>
    </p:spTree>
    <p:extLst>
      <p:ext uri="{BB962C8B-B14F-4D97-AF65-F5344CB8AC3E}">
        <p14:creationId xmlns:p14="http://schemas.microsoft.com/office/powerpoint/2010/main" val="20436072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CD81297-4513-4774-B1A4-8EBF832F2CC4}" type="slidenum">
              <a:rPr lang="en-US" smtClean="0"/>
              <a:pPr>
                <a:defRPr/>
              </a:pPr>
              <a:t>45</a:t>
            </a:fld>
            <a:endParaRPr lang="en-US"/>
          </a:p>
        </p:txBody>
      </p:sp>
      <p:pic>
        <p:nvPicPr>
          <p:cNvPr id="5" name="Picture 4"/>
          <p:cNvPicPr>
            <a:picLocks noChangeAspect="1"/>
          </p:cNvPicPr>
          <p:nvPr/>
        </p:nvPicPr>
        <p:blipFill>
          <a:blip r:embed="rId3"/>
          <a:stretch>
            <a:fillRect/>
          </a:stretch>
        </p:blipFill>
        <p:spPr>
          <a:xfrm>
            <a:off x="2012957" y="59634"/>
            <a:ext cx="4177085" cy="3296258"/>
          </a:xfrm>
          <a:prstGeom prst="rect">
            <a:avLst/>
          </a:prstGeom>
        </p:spPr>
      </p:pic>
      <p:pic>
        <p:nvPicPr>
          <p:cNvPr id="6" name="Picture 5"/>
          <p:cNvPicPr>
            <a:picLocks noChangeAspect="1"/>
          </p:cNvPicPr>
          <p:nvPr/>
        </p:nvPicPr>
        <p:blipFill>
          <a:blip r:embed="rId4"/>
          <a:stretch>
            <a:fillRect/>
          </a:stretch>
        </p:blipFill>
        <p:spPr>
          <a:xfrm>
            <a:off x="2013565" y="3420718"/>
            <a:ext cx="4177085" cy="3298085"/>
          </a:xfrm>
          <a:prstGeom prst="rect">
            <a:avLst/>
          </a:prstGeom>
        </p:spPr>
      </p:pic>
      <p:pic>
        <p:nvPicPr>
          <p:cNvPr id="2" name="Picture 1"/>
          <p:cNvPicPr>
            <a:picLocks noChangeAspect="1"/>
          </p:cNvPicPr>
          <p:nvPr/>
        </p:nvPicPr>
        <p:blipFill>
          <a:blip r:embed="rId5"/>
          <a:stretch>
            <a:fillRect/>
          </a:stretch>
        </p:blipFill>
        <p:spPr>
          <a:xfrm>
            <a:off x="6283741" y="3416459"/>
            <a:ext cx="4177085" cy="3298085"/>
          </a:xfrm>
          <a:prstGeom prst="rect">
            <a:avLst/>
          </a:prstGeom>
        </p:spPr>
      </p:pic>
      <p:sp>
        <p:nvSpPr>
          <p:cNvPr id="3" name="Freeform 2"/>
          <p:cNvSpPr/>
          <p:nvPr/>
        </p:nvSpPr>
        <p:spPr bwMode="auto">
          <a:xfrm>
            <a:off x="2339010" y="4398711"/>
            <a:ext cx="3279913" cy="1958496"/>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8" name="Freeform 7"/>
          <p:cNvSpPr/>
          <p:nvPr/>
        </p:nvSpPr>
        <p:spPr bwMode="auto">
          <a:xfrm>
            <a:off x="2339009" y="4969565"/>
            <a:ext cx="1842052" cy="1374913"/>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9" name="Freeform 8"/>
          <p:cNvSpPr/>
          <p:nvPr/>
        </p:nvSpPr>
        <p:spPr bwMode="auto">
          <a:xfrm>
            <a:off x="2339009" y="5267739"/>
            <a:ext cx="940904" cy="1089990"/>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0" name="Freeform 9"/>
          <p:cNvSpPr/>
          <p:nvPr/>
        </p:nvSpPr>
        <p:spPr bwMode="auto">
          <a:xfrm>
            <a:off x="5539410" y="4395922"/>
            <a:ext cx="3710609" cy="1958496"/>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1" name="Freeform 10"/>
          <p:cNvSpPr/>
          <p:nvPr/>
        </p:nvSpPr>
        <p:spPr bwMode="auto">
          <a:xfrm>
            <a:off x="4247322" y="4969565"/>
            <a:ext cx="4220818" cy="1417983"/>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2" name="Freeform 11"/>
          <p:cNvSpPr/>
          <p:nvPr/>
        </p:nvSpPr>
        <p:spPr bwMode="auto">
          <a:xfrm>
            <a:off x="3213653" y="5277680"/>
            <a:ext cx="4830418" cy="1073425"/>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4" name="Freeform 13"/>
          <p:cNvSpPr/>
          <p:nvPr/>
        </p:nvSpPr>
        <p:spPr bwMode="auto">
          <a:xfrm>
            <a:off x="2348948" y="6023111"/>
            <a:ext cx="59636" cy="357810"/>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5" name="Freeform 14"/>
          <p:cNvSpPr/>
          <p:nvPr/>
        </p:nvSpPr>
        <p:spPr bwMode="auto">
          <a:xfrm>
            <a:off x="2431775" y="6052931"/>
            <a:ext cx="4618382" cy="311426"/>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6" name="TextBox 15"/>
          <p:cNvSpPr txBox="1"/>
          <p:nvPr/>
        </p:nvSpPr>
        <p:spPr>
          <a:xfrm>
            <a:off x="4386470" y="1560444"/>
            <a:ext cx="1699591" cy="646331"/>
          </a:xfrm>
          <a:prstGeom prst="rect">
            <a:avLst/>
          </a:prstGeom>
          <a:noFill/>
        </p:spPr>
        <p:txBody>
          <a:bodyPr wrap="square" rtlCol="0">
            <a:spAutoFit/>
          </a:bodyPr>
          <a:lstStyle/>
          <a:p>
            <a:r>
              <a:rPr lang="en-US" sz="1800" dirty="0">
                <a:solidFill>
                  <a:schemeClr val="tx1">
                    <a:lumMod val="25000"/>
                  </a:schemeClr>
                </a:solidFill>
              </a:rPr>
              <a:t>Standard Normal ~ N[0, 1]</a:t>
            </a:r>
          </a:p>
        </p:txBody>
      </p:sp>
      <p:sp>
        <p:nvSpPr>
          <p:cNvPr id="7" name="TextBox 6">
            <a:extLst>
              <a:ext uri="{FF2B5EF4-FFF2-40B4-BE49-F238E27FC236}">
                <a16:creationId xmlns:a16="http://schemas.microsoft.com/office/drawing/2014/main" id="{06E25BA7-39B5-7040-976F-20FA37ED76DE}"/>
              </a:ext>
            </a:extLst>
          </p:cNvPr>
          <p:cNvSpPr txBox="1"/>
          <p:nvPr/>
        </p:nvSpPr>
        <p:spPr>
          <a:xfrm rot="19324403">
            <a:off x="9222198" y="3623624"/>
            <a:ext cx="1266452" cy="584775"/>
          </a:xfrm>
          <a:prstGeom prst="rect">
            <a:avLst/>
          </a:prstGeom>
          <a:noFill/>
        </p:spPr>
        <p:txBody>
          <a:bodyPr wrap="square" rtlCol="0">
            <a:spAutoFit/>
          </a:bodyPr>
          <a:lstStyle/>
          <a:p>
            <a:pPr algn="ctr"/>
            <a:r>
              <a:rPr lang="en-US" sz="1600" dirty="0">
                <a:solidFill>
                  <a:srgbClr val="C00000"/>
                </a:solidFill>
                <a:latin typeface="Arial" panose="020B0604020202020204" pitchFamily="34" charset="0"/>
                <a:cs typeface="Arial" panose="020B0604020202020204" pitchFamily="34" charset="0"/>
              </a:rPr>
              <a:t>reflection line</a:t>
            </a:r>
          </a:p>
        </p:txBody>
      </p:sp>
    </p:spTree>
    <p:extLst>
      <p:ext uri="{BB962C8B-B14F-4D97-AF65-F5344CB8AC3E}">
        <p14:creationId xmlns:p14="http://schemas.microsoft.com/office/powerpoint/2010/main" val="22580287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t>Plotting the Data Itself – Plotting Positions</a:t>
            </a:r>
          </a:p>
        </p:txBody>
      </p:sp>
      <p:sp>
        <p:nvSpPr>
          <p:cNvPr id="24579" name="Rectangle 3"/>
          <p:cNvSpPr>
            <a:spLocks noGrp="1" noChangeArrowheads="1"/>
          </p:cNvSpPr>
          <p:nvPr>
            <p:ph type="body" idx="1"/>
          </p:nvPr>
        </p:nvSpPr>
        <p:spPr>
          <a:xfrm>
            <a:off x="1069383" y="1566864"/>
            <a:ext cx="10205169" cy="5214936"/>
          </a:xfrm>
        </p:spPr>
        <p:txBody>
          <a:bodyPr/>
          <a:lstStyle/>
          <a:p>
            <a:pPr marL="0" indent="0" eaLnBrk="1" hangingPunct="1">
              <a:buNone/>
              <a:defRPr/>
            </a:pPr>
            <a:r>
              <a:rPr lang="en-US" sz="2600" dirty="0">
                <a:cs typeface="Times New Roman" pitchFamily="18" charset="0"/>
              </a:rPr>
              <a:t>We estimate cumulative probabilities of the data points using          </a:t>
            </a:r>
            <a:r>
              <a:rPr lang="en-US" sz="2600" b="1" dirty="0">
                <a:solidFill>
                  <a:srgbClr val="008000"/>
                </a:solidFill>
                <a:cs typeface="Times New Roman" pitchFamily="18" charset="0"/>
              </a:rPr>
              <a:t>Plotting Positions</a:t>
            </a:r>
            <a:r>
              <a:rPr lang="en-US" sz="2600" dirty="0">
                <a:solidFill>
                  <a:srgbClr val="008000"/>
                </a:solidFill>
                <a:cs typeface="Times New Roman" pitchFamily="18" charset="0"/>
              </a:rPr>
              <a:t> </a:t>
            </a:r>
            <a:r>
              <a:rPr lang="en-US" sz="2600" dirty="0">
                <a:cs typeface="Times New Roman" pitchFamily="18" charset="0"/>
              </a:rPr>
              <a:t>– by the </a:t>
            </a:r>
            <a:r>
              <a:rPr lang="en-US" sz="2600" i="1" dirty="0">
                <a:solidFill>
                  <a:srgbClr val="C00000"/>
                </a:solidFill>
                <a:cs typeface="Times New Roman" pitchFamily="18" charset="0"/>
              </a:rPr>
              <a:t>relative frequency </a:t>
            </a:r>
            <a:r>
              <a:rPr lang="en-US" sz="2600" dirty="0">
                <a:cs typeface="Times New Roman" pitchFamily="18" charset="0"/>
              </a:rPr>
              <a:t>of sample values</a:t>
            </a:r>
          </a:p>
          <a:p>
            <a:pPr marL="0" indent="0" eaLnBrk="1" hangingPunct="1">
              <a:spcBef>
                <a:spcPct val="50000"/>
              </a:spcBef>
              <a:buNone/>
              <a:defRPr/>
            </a:pPr>
            <a:r>
              <a:rPr lang="en-US" sz="2600" dirty="0">
                <a:cs typeface="Times New Roman" pitchFamily="18" charset="0"/>
              </a:rPr>
              <a:t>With </a:t>
            </a:r>
            <a:r>
              <a:rPr lang="en-US" sz="2600" b="1" u="sng" dirty="0">
                <a:cs typeface="Times New Roman" pitchFamily="18" charset="0"/>
              </a:rPr>
              <a:t>histogram analysis</a:t>
            </a:r>
            <a:r>
              <a:rPr lang="en-US" sz="2600" dirty="0">
                <a:cs typeface="Times New Roman" pitchFamily="18" charset="0"/>
              </a:rPr>
              <a:t>, we estimated the cumulative distribution function CDF by:</a:t>
            </a:r>
          </a:p>
          <a:p>
            <a:pPr marL="0" indent="0" eaLnBrk="1" hangingPunct="1">
              <a:spcBef>
                <a:spcPts val="2400"/>
              </a:spcBef>
              <a:buNone/>
              <a:defRPr/>
            </a:pPr>
            <a:r>
              <a:rPr lang="en-US" sz="2200" dirty="0">
                <a:solidFill>
                  <a:srgbClr val="FFFF00"/>
                </a:solidFill>
                <a:cs typeface="Times New Roman" pitchFamily="18" charset="0"/>
              </a:rPr>
              <a:t>				      	     </a:t>
            </a:r>
            <a:r>
              <a:rPr lang="en-US" sz="2000" dirty="0">
                <a:solidFill>
                  <a:schemeClr val="bg2">
                    <a:lumMod val="60000"/>
                    <a:lumOff val="40000"/>
                  </a:schemeClr>
                </a:solidFill>
                <a:cs typeface="Times New Roman" pitchFamily="18" charset="0"/>
              </a:rPr>
              <a:t>where  m = number of values less than q</a:t>
            </a:r>
          </a:p>
          <a:p>
            <a:pPr marL="0" indent="0" eaLnBrk="1" hangingPunct="1">
              <a:spcBef>
                <a:spcPct val="0"/>
              </a:spcBef>
              <a:buNone/>
              <a:defRPr/>
            </a:pPr>
            <a:r>
              <a:rPr lang="en-US" sz="2000" dirty="0">
                <a:solidFill>
                  <a:schemeClr val="bg2">
                    <a:lumMod val="60000"/>
                    <a:lumOff val="40000"/>
                  </a:schemeClr>
                </a:solidFill>
                <a:cs typeface="Times New Roman" pitchFamily="18" charset="0"/>
              </a:rPr>
              <a:t>			 	  	    	   N = total number of values</a:t>
            </a:r>
            <a:endParaRPr lang="en-US" sz="2400" dirty="0">
              <a:solidFill>
                <a:schemeClr val="bg2">
                  <a:lumMod val="60000"/>
                  <a:lumOff val="40000"/>
                </a:schemeClr>
              </a:solidFill>
              <a:cs typeface="Times New Roman" pitchFamily="18" charset="0"/>
            </a:endParaRPr>
          </a:p>
          <a:p>
            <a:pPr marL="0" indent="0" eaLnBrk="1" hangingPunct="1">
              <a:spcBef>
                <a:spcPts val="2400"/>
              </a:spcBef>
              <a:buNone/>
              <a:defRPr/>
            </a:pPr>
            <a:r>
              <a:rPr lang="en-US" sz="2600" dirty="0">
                <a:cs typeface="Times New Roman" pitchFamily="18" charset="0"/>
              </a:rPr>
              <a:t>With </a:t>
            </a:r>
            <a:r>
              <a:rPr lang="en-US" sz="2600" b="1" u="sng" dirty="0">
                <a:cs typeface="Times New Roman" pitchFamily="18" charset="0"/>
              </a:rPr>
              <a:t>plotting positions</a:t>
            </a:r>
            <a:r>
              <a:rPr lang="en-US" sz="2600" dirty="0">
                <a:cs typeface="Times New Roman" pitchFamily="18" charset="0"/>
              </a:rPr>
              <a:t>, estimating </a:t>
            </a:r>
            <a:r>
              <a:rPr lang="en-US" sz="2600" dirty="0" err="1">
                <a:cs typeface="Times New Roman" pitchFamily="18" charset="0"/>
              </a:rPr>
              <a:t>cum.probability</a:t>
            </a:r>
            <a:r>
              <a:rPr lang="en-US" sz="2600" dirty="0">
                <a:cs typeface="Times New Roman" pitchFamily="18" charset="0"/>
              </a:rPr>
              <a:t> by place in the sample</a:t>
            </a:r>
          </a:p>
          <a:p>
            <a:pPr marL="0" indent="0" eaLnBrk="1" hangingPunct="1">
              <a:spcBef>
                <a:spcPct val="40000"/>
              </a:spcBef>
              <a:buNone/>
              <a:defRPr/>
            </a:pPr>
            <a:r>
              <a:rPr lang="en-US" sz="2400" dirty="0">
                <a:cs typeface="Times New Roman" pitchFamily="18" charset="0"/>
              </a:rPr>
              <a:t>The estimated probability is still: </a:t>
            </a:r>
            <a:r>
              <a:rPr lang="en-US" sz="2600" dirty="0">
                <a:cs typeface="Times New Roman" pitchFamily="18" charset="0"/>
              </a:rPr>
              <a:t>	         		 </a:t>
            </a:r>
            <a:r>
              <a:rPr lang="en-US" sz="2200" dirty="0">
                <a:solidFill>
                  <a:srgbClr val="FFFF00"/>
                </a:solidFill>
                <a:cs typeface="Times New Roman" pitchFamily="18" charset="0"/>
              </a:rPr>
              <a:t>	</a:t>
            </a:r>
          </a:p>
          <a:p>
            <a:pPr marL="0" indent="0" eaLnBrk="1" hangingPunct="1">
              <a:spcBef>
                <a:spcPts val="0"/>
              </a:spcBef>
              <a:buNone/>
              <a:defRPr/>
            </a:pPr>
            <a:r>
              <a:rPr lang="en-US" sz="2200" dirty="0">
                <a:solidFill>
                  <a:srgbClr val="FFFF00"/>
                </a:solidFill>
                <a:cs typeface="Times New Roman" pitchFamily="18" charset="0"/>
              </a:rPr>
              <a:t>	    							</a:t>
            </a:r>
            <a:r>
              <a:rPr lang="en-US" sz="2000" dirty="0">
                <a:solidFill>
                  <a:srgbClr val="FFFF00"/>
                </a:solidFill>
                <a:cs typeface="Times New Roman" pitchFamily="18" charset="0"/>
              </a:rPr>
              <a:t>       </a:t>
            </a:r>
            <a:r>
              <a:rPr lang="en-US" sz="2000" i="1" dirty="0">
                <a:solidFill>
                  <a:srgbClr val="FFFF00"/>
                </a:solidFill>
                <a:cs typeface="Times New Roman" pitchFamily="18" charset="0"/>
              </a:rPr>
              <a:t>						        	      	</a:t>
            </a:r>
            <a:endParaRPr lang="en-US" sz="2000" i="1" dirty="0">
              <a:solidFill>
                <a:srgbClr val="FFFF00"/>
              </a:solidFill>
            </a:endParaRPr>
          </a:p>
        </p:txBody>
      </p:sp>
      <p:grpSp>
        <p:nvGrpSpPr>
          <p:cNvPr id="13" name="Group 12"/>
          <p:cNvGrpSpPr/>
          <p:nvPr/>
        </p:nvGrpSpPr>
        <p:grpSpPr>
          <a:xfrm>
            <a:off x="2379920" y="3293418"/>
            <a:ext cx="7571317" cy="1154597"/>
            <a:chOff x="1005943" y="3301378"/>
            <a:chExt cx="7571317" cy="1154597"/>
          </a:xfrm>
        </p:grpSpPr>
        <mc:AlternateContent xmlns:mc="http://schemas.openxmlformats.org/markup-compatibility/2006">
          <mc:Choice xmlns:a14="http://schemas.microsoft.com/office/drawing/2010/main" Requires="a14">
            <p:sp>
              <p:nvSpPr>
                <p:cNvPr id="12290" name="Object 4"/>
                <p:cNvSpPr txBox="1"/>
                <p:nvPr/>
              </p:nvSpPr>
              <p:spPr bwMode="auto">
                <a:xfrm>
                  <a:off x="1005943" y="3532211"/>
                  <a:ext cx="3146156" cy="923764"/>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n-US" sz="2800" b="1" i="0" smtClean="0">
                            <a:solidFill>
                              <a:schemeClr val="bg2">
                                <a:lumMod val="60000"/>
                                <a:lumOff val="40000"/>
                              </a:schemeClr>
                            </a:solidFill>
                            <a:latin typeface="Cambria Math" panose="02040503050406030204" pitchFamily="18" charset="0"/>
                          </a:rPr>
                          <m:t>𝐩</m:t>
                        </m:r>
                        <m:r>
                          <a:rPr lang="en-US" sz="2800" b="1" i="0" smtClean="0">
                            <a:solidFill>
                              <a:schemeClr val="bg2">
                                <a:lumMod val="60000"/>
                                <a:lumOff val="40000"/>
                              </a:schemeClr>
                            </a:solidFill>
                            <a:latin typeface="Cambria Math" panose="02040503050406030204" pitchFamily="18" charset="0"/>
                          </a:rPr>
                          <m:t>=</m:t>
                        </m:r>
                        <m:r>
                          <a:rPr lang="en-US" sz="2800" b="1" i="0" smtClean="0">
                            <a:solidFill>
                              <a:schemeClr val="bg2">
                                <a:lumMod val="60000"/>
                                <a:lumOff val="40000"/>
                              </a:schemeClr>
                            </a:solidFill>
                            <a:latin typeface="Cambria Math" panose="02040503050406030204" pitchFamily="18" charset="0"/>
                          </a:rPr>
                          <m:t>𝐏</m:t>
                        </m:r>
                        <m:d>
                          <m:dPr>
                            <m:begChr m:val="["/>
                            <m:endChr m:val="]"/>
                            <m:ctrlPr>
                              <a:rPr lang="en-US" sz="2800" b="1" i="1">
                                <a:solidFill>
                                  <a:schemeClr val="bg2">
                                    <a:lumMod val="60000"/>
                                    <a:lumOff val="40000"/>
                                  </a:schemeClr>
                                </a:solidFill>
                                <a:latin typeface="Cambria Math" panose="02040503050406030204" pitchFamily="18" charset="0"/>
                              </a:rPr>
                            </m:ctrlPr>
                          </m:dPr>
                          <m:e>
                            <m:r>
                              <a:rPr lang="en-US" sz="2800" b="1" i="0" smtClean="0">
                                <a:solidFill>
                                  <a:schemeClr val="bg2">
                                    <a:lumMod val="60000"/>
                                    <a:lumOff val="40000"/>
                                  </a:schemeClr>
                                </a:solidFill>
                                <a:latin typeface="Cambria Math" panose="02040503050406030204" pitchFamily="18" charset="0"/>
                              </a:rPr>
                              <m:t>𝐐</m:t>
                            </m:r>
                            <m:r>
                              <a:rPr lang="en-US" sz="2800" b="1" i="0" smtClean="0">
                                <a:solidFill>
                                  <a:schemeClr val="bg2">
                                    <a:lumMod val="60000"/>
                                    <a:lumOff val="40000"/>
                                  </a:schemeClr>
                                </a:solidFill>
                                <a:latin typeface="Cambria Math" panose="02040503050406030204" pitchFamily="18" charset="0"/>
                              </a:rPr>
                              <m:t>≤</m:t>
                            </m:r>
                            <m:r>
                              <a:rPr lang="en-US" sz="2800" b="1" i="0" smtClean="0">
                                <a:solidFill>
                                  <a:schemeClr val="bg2">
                                    <a:lumMod val="60000"/>
                                    <a:lumOff val="40000"/>
                                  </a:schemeClr>
                                </a:solidFill>
                                <a:latin typeface="Cambria Math" panose="02040503050406030204" pitchFamily="18" charset="0"/>
                              </a:rPr>
                              <m:t>𝐪</m:t>
                            </m:r>
                          </m:e>
                        </m:d>
                        <m:r>
                          <a:rPr lang="en-US" sz="2800" b="1" i="0" smtClean="0">
                            <a:solidFill>
                              <a:schemeClr val="bg2">
                                <a:lumMod val="60000"/>
                                <a:lumOff val="40000"/>
                              </a:schemeClr>
                            </a:solidFill>
                            <a:latin typeface="Cambria Math" panose="02040503050406030204" pitchFamily="18" charset="0"/>
                          </a:rPr>
                          <m:t>=</m:t>
                        </m:r>
                        <m:f>
                          <m:fPr>
                            <m:ctrlPr>
                              <a:rPr lang="en-US" sz="2800" b="1" i="1">
                                <a:solidFill>
                                  <a:schemeClr val="bg2">
                                    <a:lumMod val="60000"/>
                                    <a:lumOff val="40000"/>
                                  </a:schemeClr>
                                </a:solidFill>
                                <a:latin typeface="Cambria Math" panose="02040503050406030204" pitchFamily="18" charset="0"/>
                              </a:rPr>
                            </m:ctrlPr>
                          </m:fPr>
                          <m:num>
                            <m:r>
                              <a:rPr lang="en-US" sz="2800" b="1" i="0" smtClean="0">
                                <a:solidFill>
                                  <a:schemeClr val="bg2">
                                    <a:lumMod val="60000"/>
                                    <a:lumOff val="40000"/>
                                  </a:schemeClr>
                                </a:solidFill>
                                <a:latin typeface="Cambria Math" panose="02040503050406030204" pitchFamily="18" charset="0"/>
                              </a:rPr>
                              <m:t>𝐦</m:t>
                            </m:r>
                          </m:num>
                          <m:den>
                            <m:r>
                              <a:rPr lang="en-US" sz="2800" b="1" i="0" smtClean="0">
                                <a:solidFill>
                                  <a:schemeClr val="bg2">
                                    <a:lumMod val="60000"/>
                                    <a:lumOff val="40000"/>
                                  </a:schemeClr>
                                </a:solidFill>
                                <a:latin typeface="Cambria Math" panose="02040503050406030204" pitchFamily="18" charset="0"/>
                              </a:rPr>
                              <m:t>𝐍</m:t>
                            </m:r>
                          </m:den>
                        </m:f>
                      </m:oMath>
                    </m:oMathPara>
                  </a14:m>
                  <a:endParaRPr lang="en-US" sz="2800" b="1" dirty="0">
                    <a:solidFill>
                      <a:schemeClr val="bg2">
                        <a:lumMod val="60000"/>
                        <a:lumOff val="40000"/>
                      </a:schemeClr>
                    </a:solidFill>
                  </a:endParaRPr>
                </a:p>
              </p:txBody>
            </p:sp>
          </mc:Choice>
          <mc:Fallback>
            <p:sp>
              <p:nvSpPr>
                <p:cNvPr id="12290" name="Object 4"/>
                <p:cNvSpPr txBox="1">
                  <a:spLocks noRot="1" noChangeAspect="1" noMove="1" noResize="1" noEditPoints="1" noAdjustHandles="1" noChangeArrowheads="1" noChangeShapeType="1" noTextEdit="1"/>
                </p:cNvSpPr>
                <p:nvPr/>
              </p:nvSpPr>
              <p:spPr bwMode="auto">
                <a:xfrm>
                  <a:off x="1005943" y="3532211"/>
                  <a:ext cx="3146156" cy="923764"/>
                </a:xfrm>
                <a:prstGeom prst="rect">
                  <a:avLst/>
                </a:prstGeom>
                <a:blipFill>
                  <a:blip r:embed="rId3"/>
                  <a:stretch>
                    <a:fillRect/>
                  </a:stretch>
                </a:blipFill>
                <a:ln>
                  <a:noFill/>
                </a:ln>
              </p:spPr>
              <p:txBody>
                <a:bodyPr/>
                <a:lstStyle/>
                <a:p>
                  <a:r>
                    <a:rPr lang="en-US">
                      <a:noFill/>
                    </a:rPr>
                    <a:t> </a:t>
                  </a:r>
                </a:p>
              </p:txBody>
            </p:sp>
          </mc:Fallback>
        </mc:AlternateContent>
        <p:sp>
          <p:nvSpPr>
            <p:cNvPr id="11" name="TextBox 10"/>
            <p:cNvSpPr txBox="1"/>
            <p:nvPr/>
          </p:nvSpPr>
          <p:spPr>
            <a:xfrm>
              <a:off x="4952550" y="3301378"/>
              <a:ext cx="3624710" cy="461665"/>
            </a:xfrm>
            <a:prstGeom prst="rect">
              <a:avLst/>
            </a:prstGeom>
            <a:noFill/>
          </p:spPr>
          <p:txBody>
            <a:bodyPr wrap="none" rtlCol="0">
              <a:spAutoFit/>
            </a:bodyPr>
            <a:lstStyle/>
            <a:p>
              <a:r>
                <a:rPr lang="en-US" b="1" dirty="0">
                  <a:solidFill>
                    <a:srgbClr val="C00000"/>
                  </a:solidFill>
                  <a:latin typeface="Ink Free" panose="03080402000500000000" pitchFamily="66" charset="0"/>
                </a:rPr>
                <a:t>for q = upper edge of a bin</a:t>
              </a:r>
            </a:p>
          </p:txBody>
        </p:sp>
      </p:grpSp>
      <p:grpSp>
        <p:nvGrpSpPr>
          <p:cNvPr id="16" name="Group 15"/>
          <p:cNvGrpSpPr/>
          <p:nvPr/>
        </p:nvGrpSpPr>
        <p:grpSpPr>
          <a:xfrm>
            <a:off x="5468435" y="5227299"/>
            <a:ext cx="4889080" cy="1467268"/>
            <a:chOff x="3907111" y="5279254"/>
            <a:chExt cx="4889080" cy="1467268"/>
          </a:xfrm>
        </p:grpSpPr>
        <p:sp>
          <p:nvSpPr>
            <p:cNvPr id="12" name="TextBox 11"/>
            <p:cNvSpPr txBox="1"/>
            <p:nvPr/>
          </p:nvSpPr>
          <p:spPr>
            <a:xfrm>
              <a:off x="5596276" y="6284857"/>
              <a:ext cx="3199915" cy="461665"/>
            </a:xfrm>
            <a:prstGeom prst="rect">
              <a:avLst/>
            </a:prstGeom>
            <a:noFill/>
            <a:ln>
              <a:noFill/>
            </a:ln>
          </p:spPr>
          <p:txBody>
            <a:bodyPr wrap="none" rtlCol="0">
              <a:spAutoFit/>
            </a:bodyPr>
            <a:lstStyle/>
            <a:p>
              <a:r>
                <a:rPr lang="en-US" b="1" dirty="0">
                  <a:solidFill>
                    <a:srgbClr val="C00000"/>
                  </a:solidFill>
                  <a:latin typeface="Ink Free" panose="03080402000500000000" pitchFamily="66" charset="0"/>
                </a:rPr>
                <a:t>for </a:t>
              </a:r>
              <a:r>
                <a:rPr lang="en-US" b="1" dirty="0" err="1">
                  <a:solidFill>
                    <a:srgbClr val="C00000"/>
                  </a:solidFill>
                  <a:latin typeface="Ink Free" panose="03080402000500000000" pitchFamily="66" charset="0"/>
                </a:rPr>
                <a:t>q</a:t>
              </a:r>
              <a:r>
                <a:rPr lang="en-US" b="1" baseline="-25000" dirty="0" err="1">
                  <a:solidFill>
                    <a:srgbClr val="C00000"/>
                  </a:solidFill>
                  <a:latin typeface="Ink Free" panose="03080402000500000000" pitchFamily="66" charset="0"/>
                </a:rPr>
                <a:t>i</a:t>
              </a:r>
              <a:r>
                <a:rPr lang="en-US" b="1" dirty="0">
                  <a:solidFill>
                    <a:srgbClr val="C00000"/>
                  </a:solidFill>
                  <a:latin typeface="Ink Free" panose="03080402000500000000" pitchFamily="66" charset="0"/>
                </a:rPr>
                <a:t> = sample member</a:t>
              </a:r>
            </a:p>
          </p:txBody>
        </p:sp>
        <mc:AlternateContent xmlns:mc="http://schemas.openxmlformats.org/markup-compatibility/2006">
          <mc:Choice xmlns:a14="http://schemas.microsoft.com/office/drawing/2010/main" Requires="a14">
            <p:sp>
              <p:nvSpPr>
                <p:cNvPr id="15" name="Object 4"/>
                <p:cNvSpPr txBox="1"/>
                <p:nvPr/>
              </p:nvSpPr>
              <p:spPr bwMode="auto">
                <a:xfrm>
                  <a:off x="3907111" y="5279254"/>
                  <a:ext cx="3252393" cy="955675"/>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en-US" sz="2800" b="1" i="0" smtClean="0">
                            <a:solidFill>
                              <a:schemeClr val="bg2">
                                <a:lumMod val="60000"/>
                                <a:lumOff val="40000"/>
                              </a:schemeClr>
                            </a:solidFill>
                            <a:latin typeface="Cambria Math" panose="02040503050406030204" pitchFamily="18" charset="0"/>
                          </a:rPr>
                          <m:t>𝐩</m:t>
                        </m:r>
                        <m:r>
                          <a:rPr lang="en-US" sz="2800" b="1" i="0" smtClean="0">
                            <a:solidFill>
                              <a:schemeClr val="bg2">
                                <a:lumMod val="60000"/>
                                <a:lumOff val="40000"/>
                              </a:schemeClr>
                            </a:solidFill>
                            <a:latin typeface="Cambria Math" panose="02040503050406030204" pitchFamily="18" charset="0"/>
                          </a:rPr>
                          <m:t>=</m:t>
                        </m:r>
                        <m:r>
                          <a:rPr lang="en-US" sz="2800" b="1" i="0" smtClean="0">
                            <a:solidFill>
                              <a:schemeClr val="bg2">
                                <a:lumMod val="60000"/>
                                <a:lumOff val="40000"/>
                              </a:schemeClr>
                            </a:solidFill>
                            <a:latin typeface="Cambria Math" panose="02040503050406030204" pitchFamily="18" charset="0"/>
                          </a:rPr>
                          <m:t>𝐏</m:t>
                        </m:r>
                        <m:d>
                          <m:dPr>
                            <m:begChr m:val="["/>
                            <m:endChr m:val="]"/>
                            <m:ctrlPr>
                              <a:rPr lang="en-US" sz="2800" b="1" i="1">
                                <a:solidFill>
                                  <a:schemeClr val="bg2">
                                    <a:lumMod val="60000"/>
                                    <a:lumOff val="40000"/>
                                  </a:schemeClr>
                                </a:solidFill>
                                <a:latin typeface="Cambria Math" panose="02040503050406030204" pitchFamily="18" charset="0"/>
                              </a:rPr>
                            </m:ctrlPr>
                          </m:dPr>
                          <m:e>
                            <m:r>
                              <a:rPr lang="en-US" sz="2800" b="1" i="0">
                                <a:solidFill>
                                  <a:schemeClr val="bg2">
                                    <a:lumMod val="60000"/>
                                    <a:lumOff val="40000"/>
                                  </a:schemeClr>
                                </a:solidFill>
                                <a:latin typeface="Cambria Math" panose="02040503050406030204" pitchFamily="18" charset="0"/>
                              </a:rPr>
                              <m:t>𝐐</m:t>
                            </m:r>
                            <m:r>
                              <a:rPr lang="en-US" sz="2800" b="1" i="0">
                                <a:solidFill>
                                  <a:schemeClr val="bg2">
                                    <a:lumMod val="60000"/>
                                    <a:lumOff val="40000"/>
                                  </a:schemeClr>
                                </a:solidFill>
                                <a:latin typeface="Cambria Math" panose="02040503050406030204" pitchFamily="18" charset="0"/>
                              </a:rPr>
                              <m:t>≤</m:t>
                            </m:r>
                            <m:sSub>
                              <m:sSubPr>
                                <m:ctrlPr>
                                  <a:rPr lang="en-US" sz="2800" b="1" i="1" smtClean="0">
                                    <a:solidFill>
                                      <a:schemeClr val="bg2">
                                        <a:lumMod val="60000"/>
                                        <a:lumOff val="40000"/>
                                      </a:schemeClr>
                                    </a:solidFill>
                                    <a:latin typeface="Cambria Math" panose="02040503050406030204" pitchFamily="18" charset="0"/>
                                  </a:rPr>
                                </m:ctrlPr>
                              </m:sSubPr>
                              <m:e>
                                <m:r>
                                  <a:rPr lang="en-US" sz="2800" b="1" i="0" smtClean="0">
                                    <a:solidFill>
                                      <a:schemeClr val="bg2">
                                        <a:lumMod val="60000"/>
                                        <a:lumOff val="40000"/>
                                      </a:schemeClr>
                                    </a:solidFill>
                                    <a:latin typeface="Cambria Math" panose="02040503050406030204" pitchFamily="18" charset="0"/>
                                  </a:rPr>
                                  <m:t>𝐪</m:t>
                                </m:r>
                              </m:e>
                              <m:sub>
                                <m:r>
                                  <a:rPr lang="en-US" sz="2800" b="1" i="0" smtClean="0">
                                    <a:solidFill>
                                      <a:schemeClr val="bg2">
                                        <a:lumMod val="60000"/>
                                        <a:lumOff val="40000"/>
                                      </a:schemeClr>
                                    </a:solidFill>
                                    <a:latin typeface="Cambria Math" panose="02040503050406030204" pitchFamily="18" charset="0"/>
                                  </a:rPr>
                                  <m:t>𝐢</m:t>
                                </m:r>
                              </m:sub>
                            </m:sSub>
                          </m:e>
                        </m:d>
                        <m:r>
                          <a:rPr lang="en-US" sz="2800" b="1" i="0">
                            <a:solidFill>
                              <a:schemeClr val="bg2">
                                <a:lumMod val="60000"/>
                                <a:lumOff val="40000"/>
                              </a:schemeClr>
                            </a:solidFill>
                            <a:latin typeface="Cambria Math" panose="02040503050406030204" pitchFamily="18" charset="0"/>
                          </a:rPr>
                          <m:t>=</m:t>
                        </m:r>
                        <m:f>
                          <m:fPr>
                            <m:ctrlPr>
                              <a:rPr lang="en-US" sz="2800" b="1" i="1">
                                <a:solidFill>
                                  <a:schemeClr val="bg2">
                                    <a:lumMod val="60000"/>
                                    <a:lumOff val="40000"/>
                                  </a:schemeClr>
                                </a:solidFill>
                                <a:latin typeface="Cambria Math" panose="02040503050406030204" pitchFamily="18" charset="0"/>
                              </a:rPr>
                            </m:ctrlPr>
                          </m:fPr>
                          <m:num>
                            <m:r>
                              <a:rPr lang="en-US" sz="2800" b="1" i="0">
                                <a:solidFill>
                                  <a:schemeClr val="bg2">
                                    <a:lumMod val="60000"/>
                                    <a:lumOff val="40000"/>
                                  </a:schemeClr>
                                </a:solidFill>
                                <a:latin typeface="Cambria Math" panose="02040503050406030204" pitchFamily="18" charset="0"/>
                              </a:rPr>
                              <m:t>𝐦</m:t>
                            </m:r>
                          </m:num>
                          <m:den>
                            <m:r>
                              <a:rPr lang="en-US" sz="2800" b="1" i="0">
                                <a:solidFill>
                                  <a:schemeClr val="bg2">
                                    <a:lumMod val="60000"/>
                                    <a:lumOff val="40000"/>
                                  </a:schemeClr>
                                </a:solidFill>
                                <a:latin typeface="Cambria Math" panose="02040503050406030204" pitchFamily="18" charset="0"/>
                              </a:rPr>
                              <m:t>𝐍</m:t>
                            </m:r>
                          </m:den>
                        </m:f>
                      </m:oMath>
                    </m:oMathPara>
                  </a14:m>
                  <a:endParaRPr lang="en-US" sz="2800" b="1" dirty="0">
                    <a:solidFill>
                      <a:schemeClr val="bg2">
                        <a:lumMod val="60000"/>
                        <a:lumOff val="40000"/>
                      </a:schemeClr>
                    </a:solidFill>
                  </a:endParaRPr>
                </a:p>
              </p:txBody>
            </p:sp>
          </mc:Choice>
          <mc:Fallback>
            <p:sp>
              <p:nvSpPr>
                <p:cNvPr id="15" name="Object 4"/>
                <p:cNvSpPr txBox="1">
                  <a:spLocks noRot="1" noChangeAspect="1" noMove="1" noResize="1" noEditPoints="1" noAdjustHandles="1" noChangeArrowheads="1" noChangeShapeType="1" noTextEdit="1"/>
                </p:cNvSpPr>
                <p:nvPr/>
              </p:nvSpPr>
              <p:spPr bwMode="auto">
                <a:xfrm>
                  <a:off x="3907111" y="5279254"/>
                  <a:ext cx="3252393" cy="955675"/>
                </a:xfrm>
                <a:prstGeom prst="rect">
                  <a:avLst/>
                </a:prstGeom>
                <a:blipFill>
                  <a:blip r:embed="rId4"/>
                  <a:stretch>
                    <a:fillRect/>
                  </a:stretch>
                </a:blipFill>
                <a:ln>
                  <a:noFill/>
                </a:ln>
              </p:spPr>
              <p:txBody>
                <a:bodyPr/>
                <a:lstStyle/>
                <a:p>
                  <a:r>
                    <a:rPr lang="en-US">
                      <a:noFill/>
                    </a:rPr>
                    <a:t> </a:t>
                  </a:r>
                </a:p>
              </p:txBody>
            </p:sp>
          </mc:Fallback>
        </mc:AlternateContent>
      </p:grpSp>
      <p:sp>
        <p:nvSpPr>
          <p:cNvPr id="2" name="TextBox 1"/>
          <p:cNvSpPr txBox="1"/>
          <p:nvPr/>
        </p:nvSpPr>
        <p:spPr>
          <a:xfrm>
            <a:off x="8875929" y="5140296"/>
            <a:ext cx="1896222" cy="1323439"/>
          </a:xfrm>
          <a:prstGeom prst="rect">
            <a:avLst/>
          </a:prstGeom>
          <a:noFill/>
        </p:spPr>
        <p:txBody>
          <a:bodyPr wrap="square" rtlCol="0">
            <a:spAutoFit/>
          </a:bodyPr>
          <a:lstStyle/>
          <a:p>
            <a:r>
              <a:rPr lang="en-US" sz="2000" dirty="0">
                <a:solidFill>
                  <a:schemeClr val="bg2">
                    <a:lumMod val="60000"/>
                    <a:lumOff val="40000"/>
                  </a:schemeClr>
                </a:solidFill>
                <a:latin typeface="Calibri" panose="020F0502020204030204" pitchFamily="34" charset="0"/>
              </a:rPr>
              <a:t>where </a:t>
            </a:r>
            <a:r>
              <a:rPr lang="en-US" sz="2000" dirty="0">
                <a:solidFill>
                  <a:schemeClr val="bg2">
                    <a:lumMod val="60000"/>
                    <a:lumOff val="40000"/>
                  </a:schemeClr>
                </a:solidFill>
                <a:latin typeface="Calibri" panose="020F0502020204030204" pitchFamily="34" charset="0"/>
                <a:cs typeface="Times New Roman" pitchFamily="18" charset="0"/>
              </a:rPr>
              <a:t>m = rank</a:t>
            </a:r>
          </a:p>
          <a:p>
            <a:r>
              <a:rPr lang="en-US" sz="2000" dirty="0">
                <a:solidFill>
                  <a:schemeClr val="bg2">
                    <a:lumMod val="60000"/>
                    <a:lumOff val="40000"/>
                  </a:schemeClr>
                </a:solidFill>
                <a:latin typeface="Calibri" panose="020F0502020204030204" pitchFamily="34" charset="0"/>
                <a:cs typeface="Times New Roman" pitchFamily="18" charset="0"/>
              </a:rPr>
              <a:t>   </a:t>
            </a:r>
            <a:r>
              <a:rPr lang="en-US" sz="2000" i="1" dirty="0">
                <a:solidFill>
                  <a:schemeClr val="bg2">
                    <a:lumMod val="60000"/>
                    <a:lumOff val="40000"/>
                  </a:schemeClr>
                </a:solidFill>
                <a:latin typeface="Calibri" panose="020F0502020204030204" pitchFamily="34" charset="0"/>
                <a:cs typeface="Times New Roman" pitchFamily="18" charset="0"/>
              </a:rPr>
              <a:t>smallest = 1,</a:t>
            </a:r>
          </a:p>
          <a:p>
            <a:r>
              <a:rPr lang="en-US" sz="2000" i="1" dirty="0">
                <a:solidFill>
                  <a:schemeClr val="bg2">
                    <a:lumMod val="60000"/>
                    <a:lumOff val="40000"/>
                  </a:schemeClr>
                </a:solidFill>
                <a:latin typeface="Calibri" panose="020F0502020204030204" pitchFamily="34" charset="0"/>
                <a:cs typeface="Times New Roman" pitchFamily="18" charset="0"/>
              </a:rPr>
              <a:t>   largest = N</a:t>
            </a:r>
            <a:endParaRPr lang="en-US" sz="2000" i="1" dirty="0">
              <a:solidFill>
                <a:schemeClr val="bg2">
                  <a:lumMod val="60000"/>
                  <a:lumOff val="40000"/>
                </a:schemeClr>
              </a:solidFill>
              <a:latin typeface="Calibri" panose="020F0502020204030204" pitchFamily="34" charset="0"/>
            </a:endParaRPr>
          </a:p>
          <a:p>
            <a:endParaRPr lang="en-US" sz="2000" dirty="0">
              <a:solidFill>
                <a:schemeClr val="bg2">
                  <a:lumMod val="60000"/>
                  <a:lumOff val="40000"/>
                </a:schemeClr>
              </a:solidFill>
              <a:latin typeface="Calibri" panose="020F0502020204030204" pitchFamily="34" charset="0"/>
            </a:endParaRPr>
          </a:p>
        </p:txBody>
      </p:sp>
      <p:sp>
        <p:nvSpPr>
          <p:cNvPr id="3" name="Slide Number Placeholder 2">
            <a:extLst>
              <a:ext uri="{FF2B5EF4-FFF2-40B4-BE49-F238E27FC236}">
                <a16:creationId xmlns:a16="http://schemas.microsoft.com/office/drawing/2014/main" id="{A489DB61-351C-E349-9482-7B131447B31C}"/>
              </a:ext>
            </a:extLst>
          </p:cNvPr>
          <p:cNvSpPr>
            <a:spLocks noGrp="1"/>
          </p:cNvSpPr>
          <p:nvPr>
            <p:ph type="sldNum" sz="quarter" idx="12"/>
          </p:nvPr>
        </p:nvSpPr>
        <p:spPr/>
        <p:txBody>
          <a:bodyPr/>
          <a:lstStyle/>
          <a:p>
            <a:pPr>
              <a:defRPr/>
            </a:pPr>
            <a:fld id="{9CD81297-4513-4774-B1A4-8EBF832F2CC4}" type="slidenum">
              <a:rPr lang="en-US" smtClean="0"/>
              <a:pPr>
                <a:defRPr/>
              </a:pPr>
              <a:t>46</a:t>
            </a:fld>
            <a:endParaRPr lang="en-US"/>
          </a:p>
        </p:txBody>
      </p:sp>
      <p:sp>
        <p:nvSpPr>
          <p:cNvPr id="4" name="TextBox 3">
            <a:extLst>
              <a:ext uri="{FF2B5EF4-FFF2-40B4-BE49-F238E27FC236}">
                <a16:creationId xmlns:a16="http://schemas.microsoft.com/office/drawing/2014/main" id="{8A2E872F-AC85-C3F7-26BB-6862CA8ABBD0}"/>
              </a:ext>
            </a:extLst>
          </p:cNvPr>
          <p:cNvSpPr txBox="1"/>
          <p:nvPr/>
        </p:nvSpPr>
        <p:spPr>
          <a:xfrm>
            <a:off x="490048" y="3524251"/>
            <a:ext cx="1789046" cy="892552"/>
          </a:xfrm>
          <a:prstGeom prst="rect">
            <a:avLst/>
          </a:prstGeom>
          <a:noFill/>
        </p:spPr>
        <p:txBody>
          <a:bodyPr wrap="square" rtlCol="0">
            <a:spAutoFit/>
          </a:bodyPr>
          <a:lstStyle/>
          <a:p>
            <a:r>
              <a:rPr lang="en-US" sz="2600" b="1" dirty="0">
                <a:solidFill>
                  <a:srgbClr val="008000"/>
                </a:solidFill>
                <a:latin typeface="Ink Free" panose="03080402000500000000" pitchFamily="66" charset="0"/>
              </a:rPr>
              <a:t>relative frequency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579">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57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579">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p:bldP spid="2" grpId="0"/>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1628446" y="1542858"/>
            <a:ext cx="7127711" cy="4773762"/>
          </a:xfrm>
          <a:prstGeom prst="rect">
            <a:avLst/>
          </a:prstGeom>
        </p:spPr>
      </p:pic>
      <p:pic>
        <p:nvPicPr>
          <p:cNvPr id="6" name="Picture 16"/>
          <p:cNvPicPr>
            <a:picLocks noChangeAspect="1" noChangeArrowheads="1"/>
          </p:cNvPicPr>
          <p:nvPr/>
        </p:nvPicPr>
        <p:blipFill>
          <a:blip r:embed="rId4" cstate="print">
            <a:lum bright="-14000"/>
          </a:blip>
          <a:srcRect/>
          <a:stretch>
            <a:fillRect/>
          </a:stretch>
        </p:blipFill>
        <p:spPr bwMode="auto">
          <a:xfrm>
            <a:off x="1512089" y="4605114"/>
            <a:ext cx="7532687" cy="1238250"/>
          </a:xfrm>
          <a:prstGeom prst="rect">
            <a:avLst/>
          </a:prstGeom>
          <a:noFill/>
          <a:ln w="9525">
            <a:noFill/>
            <a:miter lim="800000"/>
            <a:headEnd/>
            <a:tailEnd/>
          </a:ln>
        </p:spPr>
      </p:pic>
      <p:sp>
        <p:nvSpPr>
          <p:cNvPr id="7" name="Title 3"/>
          <p:cNvSpPr>
            <a:spLocks noGrp="1"/>
          </p:cNvSpPr>
          <p:nvPr>
            <p:ph type="title"/>
          </p:nvPr>
        </p:nvSpPr>
        <p:spPr>
          <a:xfrm>
            <a:off x="597005" y="304800"/>
            <a:ext cx="9766195" cy="1143000"/>
          </a:xfrm>
        </p:spPr>
        <p:txBody>
          <a:bodyPr/>
          <a:lstStyle/>
          <a:p>
            <a:r>
              <a:rPr lang="en-US" dirty="0">
                <a:latin typeface="Arial" pitchFamily="34" charset="0"/>
                <a:cs typeface="Arial" pitchFamily="34" charset="0"/>
              </a:rPr>
              <a:t>Flow Frequency Curves</a:t>
            </a:r>
          </a:p>
        </p:txBody>
      </p:sp>
      <p:grpSp>
        <p:nvGrpSpPr>
          <p:cNvPr id="8" name="Group 31"/>
          <p:cNvGrpSpPr>
            <a:grpSpLocks/>
          </p:cNvGrpSpPr>
          <p:nvPr/>
        </p:nvGrpSpPr>
        <p:grpSpPr bwMode="auto">
          <a:xfrm>
            <a:off x="7458475" y="1884944"/>
            <a:ext cx="2232026" cy="4330699"/>
            <a:chOff x="3907" y="1538"/>
            <a:chExt cx="1406" cy="2728"/>
          </a:xfrm>
        </p:grpSpPr>
        <p:sp>
          <p:nvSpPr>
            <p:cNvPr id="9" name="Line 20"/>
            <p:cNvSpPr>
              <a:spLocks noChangeShapeType="1"/>
            </p:cNvSpPr>
            <p:nvPr/>
          </p:nvSpPr>
          <p:spPr bwMode="auto">
            <a:xfrm>
              <a:off x="4024" y="1538"/>
              <a:ext cx="0" cy="2399"/>
            </a:xfrm>
            <a:prstGeom prst="line">
              <a:avLst/>
            </a:prstGeom>
            <a:noFill/>
            <a:ln w="19050">
              <a:solidFill>
                <a:srgbClr val="008000"/>
              </a:solidFill>
              <a:prstDash val="dash"/>
              <a:round/>
              <a:headEnd/>
              <a:tailEnd/>
            </a:ln>
          </p:spPr>
          <p:txBody>
            <a:bodyPr/>
            <a:lstStyle/>
            <a:p>
              <a:endParaRPr lang="en-US" dirty="0"/>
            </a:p>
          </p:txBody>
        </p:sp>
        <p:sp>
          <p:nvSpPr>
            <p:cNvPr id="10" name="Text Box 21"/>
            <p:cNvSpPr txBox="1">
              <a:spLocks noChangeArrowheads="1"/>
            </p:cNvSpPr>
            <p:nvPr/>
          </p:nvSpPr>
          <p:spPr bwMode="auto">
            <a:xfrm>
              <a:off x="4098" y="1553"/>
              <a:ext cx="1215" cy="553"/>
            </a:xfrm>
            <a:prstGeom prst="rect">
              <a:avLst/>
            </a:prstGeom>
            <a:solidFill>
              <a:srgbClr val="FFFFFF"/>
            </a:solidFill>
            <a:ln w="9525">
              <a:noFill/>
              <a:miter lim="800000"/>
              <a:headEnd/>
              <a:tailEnd/>
            </a:ln>
          </p:spPr>
          <p:txBody>
            <a:bodyPr wrap="square">
              <a:spAutoFit/>
            </a:bodyPr>
            <a:lstStyle/>
            <a:p>
              <a:pPr>
                <a:spcBef>
                  <a:spcPct val="50000"/>
                </a:spcBef>
              </a:pPr>
              <a:r>
                <a:rPr lang="en-US" sz="1700" b="1" dirty="0">
                  <a:solidFill>
                    <a:srgbClr val="008000"/>
                  </a:solidFill>
                  <a:latin typeface="Calibri" panose="020F0502020204030204" pitchFamily="34" charset="0"/>
                  <a:cs typeface="Calibri" panose="020F0502020204030204" pitchFamily="34" charset="0"/>
                </a:rPr>
                <a:t>largest in 85 years, probability ≈ 1/85  ≈ 1.2%</a:t>
              </a:r>
            </a:p>
          </p:txBody>
        </p:sp>
        <p:sp>
          <p:nvSpPr>
            <p:cNvPr id="11" name="Text Box 24"/>
            <p:cNvSpPr txBox="1">
              <a:spLocks noChangeArrowheads="1"/>
            </p:cNvSpPr>
            <p:nvPr/>
          </p:nvSpPr>
          <p:spPr bwMode="auto">
            <a:xfrm>
              <a:off x="3907" y="4043"/>
              <a:ext cx="492" cy="223"/>
            </a:xfrm>
            <a:prstGeom prst="rect">
              <a:avLst/>
            </a:prstGeom>
            <a:noFill/>
            <a:ln w="9525">
              <a:noFill/>
              <a:miter lim="800000"/>
              <a:headEnd/>
              <a:tailEnd/>
            </a:ln>
          </p:spPr>
          <p:txBody>
            <a:bodyPr>
              <a:spAutoFit/>
            </a:bodyPr>
            <a:lstStyle/>
            <a:p>
              <a:pPr>
                <a:spcBef>
                  <a:spcPct val="50000"/>
                </a:spcBef>
              </a:pPr>
              <a:r>
                <a:rPr lang="en-US" sz="1700" b="1" dirty="0">
                  <a:solidFill>
                    <a:srgbClr val="008000"/>
                  </a:solidFill>
                </a:rPr>
                <a:t>.012</a:t>
              </a:r>
            </a:p>
          </p:txBody>
        </p:sp>
        <p:sp>
          <p:nvSpPr>
            <p:cNvPr id="12" name="Oval 28"/>
            <p:cNvSpPr>
              <a:spLocks noChangeArrowheads="1"/>
            </p:cNvSpPr>
            <p:nvPr/>
          </p:nvSpPr>
          <p:spPr bwMode="auto">
            <a:xfrm>
              <a:off x="3952" y="1731"/>
              <a:ext cx="138" cy="138"/>
            </a:xfrm>
            <a:prstGeom prst="ellipse">
              <a:avLst/>
            </a:prstGeom>
            <a:noFill/>
            <a:ln w="19050">
              <a:solidFill>
                <a:srgbClr val="008000"/>
              </a:solidFill>
              <a:round/>
              <a:headEnd/>
              <a:tailEnd/>
            </a:ln>
          </p:spPr>
          <p:txBody>
            <a:bodyPr wrap="none" anchor="ctr"/>
            <a:lstStyle/>
            <a:p>
              <a:endParaRPr lang="en-US" dirty="0"/>
            </a:p>
          </p:txBody>
        </p:sp>
      </p:grpSp>
      <p:grpSp>
        <p:nvGrpSpPr>
          <p:cNvPr id="22" name="Group 21"/>
          <p:cNvGrpSpPr/>
          <p:nvPr/>
        </p:nvGrpSpPr>
        <p:grpSpPr>
          <a:xfrm>
            <a:off x="5440598" y="1879568"/>
            <a:ext cx="2168531" cy="4333876"/>
            <a:chOff x="4925497" y="1948391"/>
            <a:chExt cx="2168531" cy="4333876"/>
          </a:xfrm>
        </p:grpSpPr>
        <p:sp>
          <p:nvSpPr>
            <p:cNvPr id="21" name="Freeform 20"/>
            <p:cNvSpPr/>
            <p:nvPr/>
          </p:nvSpPr>
          <p:spPr bwMode="auto">
            <a:xfrm>
              <a:off x="5067300" y="2000250"/>
              <a:ext cx="1600200" cy="762000"/>
            </a:xfrm>
            <a:custGeom>
              <a:avLst/>
              <a:gdLst>
                <a:gd name="connsiteX0" fmla="*/ 0 w 1600200"/>
                <a:gd name="connsiteY0" fmla="*/ 0 h 762000"/>
                <a:gd name="connsiteX1" fmla="*/ 1600200 w 1600200"/>
                <a:gd name="connsiteY1" fmla="*/ 0 h 762000"/>
                <a:gd name="connsiteX2" fmla="*/ 1600200 w 1600200"/>
                <a:gd name="connsiteY2" fmla="*/ 466725 h 762000"/>
                <a:gd name="connsiteX3" fmla="*/ 1219200 w 1600200"/>
                <a:gd name="connsiteY3" fmla="*/ 762000 h 762000"/>
                <a:gd name="connsiteX4" fmla="*/ 19050 w 1600200"/>
                <a:gd name="connsiteY4" fmla="*/ 762000 h 762000"/>
                <a:gd name="connsiteX5" fmla="*/ 0 w 1600200"/>
                <a:gd name="connsiteY5"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00" h="762000">
                  <a:moveTo>
                    <a:pt x="0" y="0"/>
                  </a:moveTo>
                  <a:lnTo>
                    <a:pt x="1600200" y="0"/>
                  </a:lnTo>
                  <a:lnTo>
                    <a:pt x="1600200" y="466725"/>
                  </a:lnTo>
                  <a:lnTo>
                    <a:pt x="1219200" y="762000"/>
                  </a:lnTo>
                  <a:lnTo>
                    <a:pt x="19050" y="762000"/>
                  </a:lnTo>
                  <a:lnTo>
                    <a:pt x="0" y="0"/>
                  </a:lnTo>
                  <a:close/>
                </a:path>
              </a:pathLst>
            </a:cu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p>
          </p:txBody>
        </p:sp>
        <p:grpSp>
          <p:nvGrpSpPr>
            <p:cNvPr id="13" name="Group 33"/>
            <p:cNvGrpSpPr>
              <a:grpSpLocks/>
            </p:cNvGrpSpPr>
            <p:nvPr/>
          </p:nvGrpSpPr>
          <p:grpSpPr bwMode="auto">
            <a:xfrm>
              <a:off x="4925497" y="1948391"/>
              <a:ext cx="2168531" cy="4333876"/>
              <a:chOff x="2683" y="1345"/>
              <a:chExt cx="1366" cy="2730"/>
            </a:xfrm>
          </p:grpSpPr>
          <p:sp>
            <p:nvSpPr>
              <p:cNvPr id="14" name="Line 22"/>
              <p:cNvSpPr>
                <a:spLocks noChangeShapeType="1"/>
              </p:cNvSpPr>
              <p:nvPr/>
            </p:nvSpPr>
            <p:spPr bwMode="auto">
              <a:xfrm>
                <a:off x="3888" y="1348"/>
                <a:ext cx="0" cy="2399"/>
              </a:xfrm>
              <a:prstGeom prst="line">
                <a:avLst/>
              </a:prstGeom>
              <a:noFill/>
              <a:ln w="19050">
                <a:solidFill>
                  <a:srgbClr val="008000"/>
                </a:solidFill>
                <a:prstDash val="dash"/>
                <a:round/>
                <a:headEnd/>
                <a:tailEnd/>
              </a:ln>
            </p:spPr>
            <p:txBody>
              <a:bodyPr/>
              <a:lstStyle/>
              <a:p>
                <a:endParaRPr lang="en-US" dirty="0"/>
              </a:p>
            </p:txBody>
          </p:sp>
          <p:sp>
            <p:nvSpPr>
              <p:cNvPr id="15" name="Text Box 23"/>
              <p:cNvSpPr txBox="1">
                <a:spLocks noChangeArrowheads="1"/>
              </p:cNvSpPr>
              <p:nvPr/>
            </p:nvSpPr>
            <p:spPr bwMode="auto">
              <a:xfrm>
                <a:off x="2683" y="1345"/>
                <a:ext cx="1151" cy="553"/>
              </a:xfrm>
              <a:prstGeom prst="rect">
                <a:avLst/>
              </a:prstGeom>
              <a:noFill/>
              <a:ln w="9525">
                <a:noFill/>
                <a:miter lim="800000"/>
                <a:headEnd/>
                <a:tailEnd/>
              </a:ln>
            </p:spPr>
            <p:txBody>
              <a:bodyPr wrap="square">
                <a:spAutoFit/>
              </a:bodyPr>
              <a:lstStyle/>
              <a:p>
                <a:pPr>
                  <a:spcBef>
                    <a:spcPct val="50000"/>
                  </a:spcBef>
                </a:pPr>
                <a:r>
                  <a:rPr lang="en-US" sz="1700" b="1" dirty="0">
                    <a:solidFill>
                      <a:srgbClr val="008000"/>
                    </a:solidFill>
                    <a:latin typeface="Calibri" panose="020F0502020204030204" pitchFamily="34" charset="0"/>
                    <a:cs typeface="Calibri" panose="020F0502020204030204" pitchFamily="34" charset="0"/>
                  </a:rPr>
                  <a:t>2nd largest in 85 years, probability ≈ 2/85 ≈ 2.4%</a:t>
                </a:r>
              </a:p>
            </p:txBody>
          </p:sp>
          <p:sp>
            <p:nvSpPr>
              <p:cNvPr id="16" name="Text Box 25"/>
              <p:cNvSpPr txBox="1">
                <a:spLocks noChangeArrowheads="1"/>
              </p:cNvSpPr>
              <p:nvPr/>
            </p:nvSpPr>
            <p:spPr bwMode="auto">
              <a:xfrm>
                <a:off x="3692" y="3852"/>
                <a:ext cx="357" cy="223"/>
              </a:xfrm>
              <a:prstGeom prst="rect">
                <a:avLst/>
              </a:prstGeom>
              <a:noFill/>
              <a:ln w="9525">
                <a:noFill/>
                <a:miter lim="800000"/>
                <a:headEnd/>
                <a:tailEnd/>
              </a:ln>
            </p:spPr>
            <p:txBody>
              <a:bodyPr wrap="square">
                <a:spAutoFit/>
              </a:bodyPr>
              <a:lstStyle/>
              <a:p>
                <a:pPr>
                  <a:spcBef>
                    <a:spcPct val="50000"/>
                  </a:spcBef>
                </a:pPr>
                <a:r>
                  <a:rPr lang="en-US" sz="1700" b="1" dirty="0">
                    <a:solidFill>
                      <a:srgbClr val="008000"/>
                    </a:solidFill>
                  </a:rPr>
                  <a:t>.024</a:t>
                </a:r>
              </a:p>
            </p:txBody>
          </p:sp>
          <p:sp>
            <p:nvSpPr>
              <p:cNvPr id="17" name="Oval 29"/>
              <p:cNvSpPr>
                <a:spLocks noChangeArrowheads="1"/>
              </p:cNvSpPr>
              <p:nvPr/>
            </p:nvSpPr>
            <p:spPr bwMode="auto">
              <a:xfrm>
                <a:off x="3817" y="1601"/>
                <a:ext cx="138" cy="138"/>
              </a:xfrm>
              <a:prstGeom prst="ellipse">
                <a:avLst/>
              </a:prstGeom>
              <a:noFill/>
              <a:ln w="19050">
                <a:solidFill>
                  <a:srgbClr val="008000"/>
                </a:solidFill>
                <a:round/>
                <a:headEnd/>
                <a:tailEnd/>
              </a:ln>
            </p:spPr>
            <p:txBody>
              <a:bodyPr wrap="none" anchor="ctr"/>
              <a:lstStyle/>
              <a:p>
                <a:endParaRPr lang="en-US" dirty="0"/>
              </a:p>
            </p:txBody>
          </p:sp>
        </p:grpSp>
      </p:grpSp>
      <p:sp>
        <p:nvSpPr>
          <p:cNvPr id="24" name="TextBox 5"/>
          <p:cNvSpPr txBox="1">
            <a:spLocks noChangeArrowheads="1"/>
          </p:cNvSpPr>
          <p:nvPr/>
        </p:nvSpPr>
        <p:spPr bwMode="auto">
          <a:xfrm>
            <a:off x="2884931" y="2278461"/>
            <a:ext cx="2134652" cy="1200329"/>
          </a:xfrm>
          <a:prstGeom prst="rect">
            <a:avLst/>
          </a:prstGeom>
          <a:solidFill>
            <a:srgbClr val="FFFFFF"/>
          </a:solidFill>
          <a:ln w="9525">
            <a:noFill/>
            <a:miter lim="800000"/>
            <a:headEnd/>
            <a:tailEnd/>
          </a:ln>
        </p:spPr>
        <p:txBody>
          <a:bodyPr wrap="square">
            <a:spAutoFit/>
          </a:bodyPr>
          <a:lstStyle/>
          <a:p>
            <a:r>
              <a:rPr lang="en-US" dirty="0">
                <a:solidFill>
                  <a:schemeClr val="bg2">
                    <a:lumMod val="60000"/>
                    <a:lumOff val="40000"/>
                  </a:schemeClr>
                </a:solidFill>
                <a:latin typeface="Calibri" panose="020F0502020204030204" pitchFamily="34" charset="0"/>
              </a:rPr>
              <a:t>change to prob </a:t>
            </a:r>
            <a:r>
              <a:rPr lang="en-US" b="1" dirty="0">
                <a:solidFill>
                  <a:schemeClr val="bg2">
                    <a:lumMod val="60000"/>
                    <a:lumOff val="40000"/>
                  </a:schemeClr>
                </a:solidFill>
                <a:latin typeface="Calibri" panose="020F0502020204030204" pitchFamily="34" charset="0"/>
              </a:rPr>
              <a:t>greater</a:t>
            </a:r>
            <a:r>
              <a:rPr lang="en-US" dirty="0">
                <a:solidFill>
                  <a:schemeClr val="bg2">
                    <a:lumMod val="60000"/>
                    <a:lumOff val="40000"/>
                  </a:schemeClr>
                </a:solidFill>
                <a:latin typeface="Calibri" panose="020F0502020204030204" pitchFamily="34" charset="0"/>
              </a:rPr>
              <a:t> than, </a:t>
            </a:r>
          </a:p>
          <a:p>
            <a:r>
              <a:rPr lang="en-US" dirty="0">
                <a:solidFill>
                  <a:schemeClr val="bg2">
                    <a:lumMod val="60000"/>
                    <a:lumOff val="40000"/>
                  </a:schemeClr>
                </a:solidFill>
                <a:latin typeface="Calibri" panose="020F0502020204030204" pitchFamily="34" charset="0"/>
              </a:rPr>
              <a:t>P[Q&gt;q</a:t>
            </a:r>
            <a:r>
              <a:rPr lang="en-US" baseline="-25000" dirty="0">
                <a:solidFill>
                  <a:schemeClr val="bg2">
                    <a:lumMod val="60000"/>
                    <a:lumOff val="40000"/>
                  </a:schemeClr>
                </a:solidFill>
                <a:latin typeface="Calibri" panose="020F0502020204030204" pitchFamily="34" charset="0"/>
              </a:rPr>
              <a:t>i</a:t>
            </a:r>
            <a:r>
              <a:rPr lang="en-US" dirty="0">
                <a:solidFill>
                  <a:schemeClr val="bg2">
                    <a:lumMod val="60000"/>
                    <a:lumOff val="40000"/>
                  </a:schemeClr>
                </a:solidFill>
                <a:latin typeface="Calibri" panose="020F0502020204030204" pitchFamily="34" charset="0"/>
              </a:rPr>
              <a:t>] </a:t>
            </a:r>
            <a:r>
              <a:rPr lang="en-US" sz="2400" b="1" dirty="0">
                <a:solidFill>
                  <a:schemeClr val="bg2">
                    <a:lumMod val="60000"/>
                    <a:lumOff val="40000"/>
                  </a:schemeClr>
                </a:solidFill>
                <a:latin typeface="Calibri" panose="020F0502020204030204" pitchFamily="34" charset="0"/>
                <a:cs typeface="Calibri" panose="020F0502020204030204" pitchFamily="34" charset="0"/>
              </a:rPr>
              <a:t>≈</a:t>
            </a:r>
            <a:r>
              <a:rPr lang="en-US" dirty="0">
                <a:solidFill>
                  <a:schemeClr val="bg2">
                    <a:lumMod val="60000"/>
                    <a:lumOff val="40000"/>
                  </a:schemeClr>
                </a:solidFill>
                <a:latin typeface="Calibri" panose="020F0502020204030204" pitchFamily="34" charset="0"/>
              </a:rPr>
              <a:t> m/N</a:t>
            </a:r>
          </a:p>
        </p:txBody>
      </p:sp>
      <p:sp>
        <p:nvSpPr>
          <p:cNvPr id="26" name="TextBox 25"/>
          <p:cNvSpPr txBox="1"/>
          <p:nvPr/>
        </p:nvSpPr>
        <p:spPr>
          <a:xfrm>
            <a:off x="2884931" y="3597977"/>
            <a:ext cx="1679512" cy="1076961"/>
          </a:xfrm>
          <a:prstGeom prst="rect">
            <a:avLst/>
          </a:prstGeom>
          <a:solidFill>
            <a:srgbClr val="FFFFFF"/>
          </a:solidFill>
        </p:spPr>
        <p:txBody>
          <a:bodyPr wrap="square" rtlCol="0">
            <a:spAutoFit/>
          </a:bodyPr>
          <a:lstStyle/>
          <a:p>
            <a:pPr>
              <a:lnSpc>
                <a:spcPts val="2600"/>
              </a:lnSpc>
            </a:pPr>
            <a:r>
              <a:rPr lang="en-US" dirty="0">
                <a:solidFill>
                  <a:schemeClr val="bg2">
                    <a:lumMod val="60000"/>
                    <a:lumOff val="40000"/>
                  </a:schemeClr>
                </a:solidFill>
                <a:latin typeface="Calibri" panose="020F0502020204030204" pitchFamily="34" charset="0"/>
              </a:rPr>
              <a:t>m = rank</a:t>
            </a:r>
          </a:p>
          <a:p>
            <a:pPr>
              <a:lnSpc>
                <a:spcPts val="2600"/>
              </a:lnSpc>
            </a:pPr>
            <a:r>
              <a:rPr lang="en-US" sz="2000" dirty="0">
                <a:solidFill>
                  <a:schemeClr val="bg2">
                    <a:lumMod val="60000"/>
                    <a:lumOff val="40000"/>
                  </a:schemeClr>
                </a:solidFill>
                <a:latin typeface="Calibri" panose="020F0502020204030204" pitchFamily="34" charset="0"/>
              </a:rPr>
              <a:t>   </a:t>
            </a:r>
            <a:r>
              <a:rPr lang="en-US" sz="2000" i="1" dirty="0">
                <a:solidFill>
                  <a:schemeClr val="bg2">
                    <a:lumMod val="60000"/>
                    <a:lumOff val="40000"/>
                  </a:schemeClr>
                </a:solidFill>
                <a:latin typeface="Calibri" panose="020F0502020204030204" pitchFamily="34" charset="0"/>
              </a:rPr>
              <a:t>largest = 1</a:t>
            </a:r>
          </a:p>
          <a:p>
            <a:pPr>
              <a:lnSpc>
                <a:spcPts val="2600"/>
              </a:lnSpc>
            </a:pPr>
            <a:r>
              <a:rPr lang="en-US" sz="2000" i="1" dirty="0">
                <a:solidFill>
                  <a:schemeClr val="bg2">
                    <a:lumMod val="60000"/>
                    <a:lumOff val="40000"/>
                  </a:schemeClr>
                </a:solidFill>
                <a:latin typeface="Calibri" panose="020F0502020204030204" pitchFamily="34" charset="0"/>
              </a:rPr>
              <a:t>   smallest = N</a:t>
            </a:r>
            <a:endParaRPr lang="en-US" sz="2000" dirty="0">
              <a:solidFill>
                <a:schemeClr val="bg2">
                  <a:lumMod val="60000"/>
                  <a:lumOff val="40000"/>
                </a:schemeClr>
              </a:solidFill>
              <a:latin typeface="Calibri" panose="020F0502020204030204" pitchFamily="34" charset="0"/>
            </a:endParaRPr>
          </a:p>
        </p:txBody>
      </p:sp>
      <p:sp>
        <p:nvSpPr>
          <p:cNvPr id="27" name="TextBox 9"/>
          <p:cNvSpPr txBox="1">
            <a:spLocks noChangeArrowheads="1"/>
          </p:cNvSpPr>
          <p:nvPr/>
        </p:nvSpPr>
        <p:spPr bwMode="auto">
          <a:xfrm>
            <a:off x="6485433" y="5916828"/>
            <a:ext cx="347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dirty="0">
                <a:solidFill>
                  <a:schemeClr val="bg1"/>
                </a:solidFill>
                <a:latin typeface="Calibri" panose="020F0502020204030204" pitchFamily="34" charset="0"/>
              </a:rPr>
              <a:t>%</a:t>
            </a:r>
          </a:p>
        </p:txBody>
      </p:sp>
      <p:sp>
        <p:nvSpPr>
          <p:cNvPr id="23" name="Text Box 24"/>
          <p:cNvSpPr txBox="1">
            <a:spLocks noChangeArrowheads="1"/>
          </p:cNvSpPr>
          <p:nvPr/>
        </p:nvSpPr>
        <p:spPr bwMode="auto">
          <a:xfrm>
            <a:off x="8272410" y="5981602"/>
            <a:ext cx="309181" cy="369332"/>
          </a:xfrm>
          <a:prstGeom prst="rect">
            <a:avLst/>
          </a:prstGeom>
          <a:noFill/>
          <a:ln w="9525">
            <a:noFill/>
            <a:miter lim="800000"/>
            <a:headEnd/>
            <a:tailEnd/>
          </a:ln>
        </p:spPr>
        <p:txBody>
          <a:bodyPr wrap="square">
            <a:spAutoFit/>
          </a:bodyPr>
          <a:lstStyle/>
          <a:p>
            <a:pPr>
              <a:spcBef>
                <a:spcPct val="50000"/>
              </a:spcBef>
            </a:pPr>
            <a:r>
              <a:rPr lang="en-US" sz="1800" b="1" dirty="0">
                <a:solidFill>
                  <a:srgbClr val="FF0000"/>
                </a:solidFill>
                <a:latin typeface="Calibri" panose="020F0502020204030204" pitchFamily="34" charset="0"/>
              </a:rPr>
              <a:t>0</a:t>
            </a:r>
          </a:p>
        </p:txBody>
      </p:sp>
      <p:sp>
        <p:nvSpPr>
          <p:cNvPr id="25" name="Text Box 24"/>
          <p:cNvSpPr txBox="1">
            <a:spLocks noChangeArrowheads="1"/>
          </p:cNvSpPr>
          <p:nvPr/>
        </p:nvSpPr>
        <p:spPr bwMode="auto">
          <a:xfrm>
            <a:off x="2375076" y="5962551"/>
            <a:ext cx="605817" cy="369332"/>
          </a:xfrm>
          <a:prstGeom prst="rect">
            <a:avLst/>
          </a:prstGeom>
          <a:noFill/>
          <a:ln w="9525">
            <a:noFill/>
            <a:miter lim="800000"/>
            <a:headEnd/>
            <a:tailEnd/>
          </a:ln>
        </p:spPr>
        <p:txBody>
          <a:bodyPr wrap="square">
            <a:spAutoFit/>
          </a:bodyPr>
          <a:lstStyle/>
          <a:p>
            <a:pPr>
              <a:spcBef>
                <a:spcPct val="50000"/>
              </a:spcBef>
            </a:pPr>
            <a:r>
              <a:rPr lang="en-US" sz="1800" b="1" dirty="0">
                <a:solidFill>
                  <a:srgbClr val="FF0000"/>
                </a:solidFill>
                <a:latin typeface="Calibri" panose="020F0502020204030204" pitchFamily="34" charset="0"/>
              </a:rPr>
              <a:t>100</a:t>
            </a:r>
          </a:p>
        </p:txBody>
      </p:sp>
      <p:sp>
        <p:nvSpPr>
          <p:cNvPr id="2" name="TextBox 1">
            <a:extLst>
              <a:ext uri="{FF2B5EF4-FFF2-40B4-BE49-F238E27FC236}">
                <a16:creationId xmlns:a16="http://schemas.microsoft.com/office/drawing/2014/main" id="{958B4E4B-094C-4F5A-88FA-B50C01FE4E2F}"/>
              </a:ext>
            </a:extLst>
          </p:cNvPr>
          <p:cNvSpPr txBox="1"/>
          <p:nvPr/>
        </p:nvSpPr>
        <p:spPr>
          <a:xfrm>
            <a:off x="2980893" y="1559015"/>
            <a:ext cx="5600698" cy="307777"/>
          </a:xfrm>
          <a:prstGeom prst="rect">
            <a:avLst/>
          </a:prstGeom>
          <a:solidFill>
            <a:srgbClr val="FFFFFF"/>
          </a:solidFill>
        </p:spPr>
        <p:txBody>
          <a:bodyPr wrap="square" rtlCol="0">
            <a:spAutoFit/>
          </a:bodyPr>
          <a:lstStyle/>
          <a:p>
            <a:r>
              <a:rPr lang="en-US" sz="1400" dirty="0">
                <a:solidFill>
                  <a:schemeClr val="tx1">
                    <a:lumMod val="10000"/>
                  </a:schemeClr>
                </a:solidFill>
              </a:rPr>
              <a:t>Return Period       1.25                 2                   5        10     20      50  100 200  500</a:t>
            </a:r>
          </a:p>
        </p:txBody>
      </p:sp>
      <p:sp>
        <p:nvSpPr>
          <p:cNvPr id="3" name="TextBox 2">
            <a:extLst>
              <a:ext uri="{FF2B5EF4-FFF2-40B4-BE49-F238E27FC236}">
                <a16:creationId xmlns:a16="http://schemas.microsoft.com/office/drawing/2014/main" id="{B87C9755-E1EB-44B3-BD33-F3B148F47AA1}"/>
              </a:ext>
            </a:extLst>
          </p:cNvPr>
          <p:cNvSpPr txBox="1"/>
          <p:nvPr/>
        </p:nvSpPr>
        <p:spPr>
          <a:xfrm rot="16200000">
            <a:off x="1456620" y="4982753"/>
            <a:ext cx="794657" cy="323165"/>
          </a:xfrm>
          <a:prstGeom prst="rect">
            <a:avLst/>
          </a:prstGeom>
          <a:noFill/>
        </p:spPr>
        <p:txBody>
          <a:bodyPr wrap="square" rtlCol="0">
            <a:spAutoFit/>
          </a:bodyPr>
          <a:lstStyle/>
          <a:p>
            <a:r>
              <a:rPr lang="en-US" sz="1500" b="1" dirty="0">
                <a:solidFill>
                  <a:schemeClr val="tx1">
                    <a:lumMod val="10000"/>
                  </a:schemeClr>
                </a:solidFill>
                <a:latin typeface="Calibri" panose="020F0502020204030204" pitchFamily="34" charset="0"/>
                <a:cs typeface="Calibri" panose="020F0502020204030204" pitchFamily="34" charset="0"/>
              </a:rPr>
              <a:t>Annual</a:t>
            </a:r>
          </a:p>
        </p:txBody>
      </p:sp>
      <p:sp>
        <p:nvSpPr>
          <p:cNvPr id="4" name="Slide Number Placeholder 3">
            <a:extLst>
              <a:ext uri="{FF2B5EF4-FFF2-40B4-BE49-F238E27FC236}">
                <a16:creationId xmlns:a16="http://schemas.microsoft.com/office/drawing/2014/main" id="{82902209-4C81-A3E7-A13A-A048A75EB624}"/>
              </a:ext>
            </a:extLst>
          </p:cNvPr>
          <p:cNvSpPr>
            <a:spLocks noGrp="1"/>
          </p:cNvSpPr>
          <p:nvPr>
            <p:ph type="sldNum" sz="quarter" idx="12"/>
          </p:nvPr>
        </p:nvSpPr>
        <p:spPr/>
        <p:txBody>
          <a:bodyPr/>
          <a:lstStyle/>
          <a:p>
            <a:pPr>
              <a:defRPr/>
            </a:pPr>
            <a:fld id="{14BD671D-5B26-4E29-98C9-5D21BAC675F2}" type="slidenum">
              <a:rPr lang="en-US" smtClean="0"/>
              <a:pPr>
                <a:defRPr/>
              </a:pPr>
              <a:t>47</a:t>
            </a:fld>
            <a:endParaRPr lang="en-US"/>
          </a:p>
        </p:txBody>
      </p:sp>
    </p:spTree>
    <p:extLst>
      <p:ext uri="{BB962C8B-B14F-4D97-AF65-F5344CB8AC3E}">
        <p14:creationId xmlns:p14="http://schemas.microsoft.com/office/powerpoint/2010/main" val="2768618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a:t>Plotting Positions</a:t>
            </a:r>
          </a:p>
        </p:txBody>
      </p:sp>
      <p:sp>
        <p:nvSpPr>
          <p:cNvPr id="26627" name="Rectangle 3"/>
          <p:cNvSpPr>
            <a:spLocks noGrp="1" noChangeArrowheads="1"/>
          </p:cNvSpPr>
          <p:nvPr>
            <p:ph type="body" idx="1"/>
          </p:nvPr>
        </p:nvSpPr>
        <p:spPr>
          <a:xfrm>
            <a:off x="1073098" y="1524000"/>
            <a:ext cx="9015465" cy="4572000"/>
          </a:xfrm>
        </p:spPr>
        <p:txBody>
          <a:bodyPr/>
          <a:lstStyle/>
          <a:p>
            <a:pPr eaLnBrk="1" hangingPunct="1">
              <a:buFont typeface="Wingdings" pitchFamily="2" charset="2"/>
              <a:buNone/>
              <a:defRPr/>
            </a:pPr>
            <a:r>
              <a:rPr lang="en-US" sz="2700" dirty="0">
                <a:cs typeface="Times New Roman" pitchFamily="18" charset="0"/>
              </a:rPr>
              <a:t>	</a:t>
            </a:r>
            <a:r>
              <a:rPr lang="en-US" sz="2600" dirty="0">
                <a:cs typeface="Times New Roman" pitchFamily="18" charset="0"/>
              </a:rPr>
              <a:t>Want to avoid a value equal to 1 (N/N)!</a:t>
            </a:r>
          </a:p>
          <a:p>
            <a:pPr eaLnBrk="1" hangingPunct="1">
              <a:spcBef>
                <a:spcPct val="80000"/>
              </a:spcBef>
              <a:buFont typeface="Wingdings" pitchFamily="2" charset="2"/>
              <a:buNone/>
              <a:defRPr/>
            </a:pPr>
            <a:r>
              <a:rPr lang="en-US" sz="2600" dirty="0">
                <a:cs typeface="Times New Roman" pitchFamily="18" charset="0"/>
              </a:rPr>
              <a:t>		Some common plotting positions:</a:t>
            </a:r>
          </a:p>
          <a:p>
            <a:pPr eaLnBrk="1" hangingPunct="1">
              <a:spcBef>
                <a:spcPct val="60000"/>
              </a:spcBef>
              <a:buFont typeface="Wingdings" pitchFamily="2" charset="2"/>
              <a:buNone/>
              <a:defRPr/>
            </a:pPr>
            <a:r>
              <a:rPr lang="en-US" sz="2700" dirty="0">
                <a:cs typeface="Times New Roman" pitchFamily="18" charset="0"/>
              </a:rPr>
              <a:t>		</a:t>
            </a:r>
            <a:r>
              <a:rPr lang="en-US" sz="2400" dirty="0">
                <a:solidFill>
                  <a:schemeClr val="bg2">
                    <a:lumMod val="60000"/>
                    <a:lumOff val="40000"/>
                  </a:schemeClr>
                </a:solidFill>
                <a:cs typeface="Times New Roman" pitchFamily="18" charset="0"/>
              </a:rPr>
              <a:t>Weibull</a:t>
            </a:r>
            <a:r>
              <a:rPr lang="en-US" sz="2700" dirty="0">
                <a:cs typeface="Times New Roman" pitchFamily="18" charset="0"/>
              </a:rPr>
              <a:t>  	             	</a:t>
            </a:r>
            <a:r>
              <a:rPr lang="en-US" sz="2300" i="1" dirty="0">
                <a:cs typeface="Times New Roman" pitchFamily="18" charset="0"/>
              </a:rPr>
              <a:t>mean estimate of probability</a:t>
            </a:r>
          </a:p>
          <a:p>
            <a:pPr eaLnBrk="1" hangingPunct="1">
              <a:buFont typeface="Wingdings" pitchFamily="2" charset="2"/>
              <a:buNone/>
              <a:defRPr/>
            </a:pPr>
            <a:r>
              <a:rPr lang="en-US" sz="2700" dirty="0">
                <a:cs typeface="Times New Roman" pitchFamily="18" charset="0"/>
              </a:rPr>
              <a:t>		</a:t>
            </a:r>
          </a:p>
          <a:p>
            <a:pPr eaLnBrk="1" hangingPunct="1">
              <a:buFont typeface="Wingdings" pitchFamily="2" charset="2"/>
              <a:buNone/>
              <a:defRPr/>
            </a:pPr>
            <a:r>
              <a:rPr lang="en-US" sz="2700" dirty="0">
                <a:cs typeface="Times New Roman" pitchFamily="18" charset="0"/>
              </a:rPr>
              <a:t>		</a:t>
            </a:r>
            <a:r>
              <a:rPr lang="en-US" sz="2400" dirty="0">
                <a:solidFill>
                  <a:schemeClr val="bg2">
                    <a:lumMod val="60000"/>
                    <a:lumOff val="40000"/>
                  </a:schemeClr>
                </a:solidFill>
                <a:cs typeface="Times New Roman" pitchFamily="18" charset="0"/>
              </a:rPr>
              <a:t>Median</a:t>
            </a:r>
            <a:r>
              <a:rPr lang="en-US" sz="2700" dirty="0">
                <a:cs typeface="Times New Roman" pitchFamily="18" charset="0"/>
              </a:rPr>
              <a:t> 			</a:t>
            </a:r>
            <a:r>
              <a:rPr lang="en-US" sz="2300" i="1" dirty="0">
                <a:cs typeface="Times New Roman" pitchFamily="18" charset="0"/>
              </a:rPr>
              <a:t>median estimate of probability</a:t>
            </a:r>
          </a:p>
          <a:p>
            <a:pPr eaLnBrk="1" hangingPunct="1">
              <a:buFont typeface="Wingdings" pitchFamily="2" charset="2"/>
              <a:buNone/>
              <a:defRPr/>
            </a:pPr>
            <a:endParaRPr lang="en-US" sz="2300" i="1" dirty="0">
              <a:cs typeface="Times New Roman" pitchFamily="18" charset="0"/>
            </a:endParaRPr>
          </a:p>
          <a:p>
            <a:pPr eaLnBrk="1" hangingPunct="1">
              <a:buNone/>
              <a:defRPr/>
            </a:pPr>
            <a:r>
              <a:rPr lang="en-US" sz="2700" dirty="0">
                <a:cs typeface="Times New Roman" pitchFamily="18" charset="0"/>
              </a:rPr>
              <a:t>		</a:t>
            </a:r>
            <a:r>
              <a:rPr lang="en-US" sz="2400" dirty="0">
                <a:solidFill>
                  <a:schemeClr val="bg1">
                    <a:lumMod val="50000"/>
                    <a:lumOff val="50000"/>
                  </a:schemeClr>
                </a:solidFill>
                <a:cs typeface="Times New Roman" pitchFamily="18" charset="0"/>
              </a:rPr>
              <a:t>Hirsch-Stedinger</a:t>
            </a:r>
            <a:r>
              <a:rPr lang="en-US" sz="2700" dirty="0">
                <a:solidFill>
                  <a:schemeClr val="bg1">
                    <a:lumMod val="50000"/>
                    <a:lumOff val="50000"/>
                  </a:schemeClr>
                </a:solidFill>
                <a:cs typeface="Times New Roman" pitchFamily="18" charset="0"/>
              </a:rPr>
              <a:t>  </a:t>
            </a:r>
            <a:r>
              <a:rPr lang="en-US" sz="2700" dirty="0">
                <a:cs typeface="Times New Roman" pitchFamily="18" charset="0"/>
              </a:rPr>
              <a:t> 	</a:t>
            </a:r>
            <a:r>
              <a:rPr lang="en-US" sz="2300" i="1" dirty="0">
                <a:cs typeface="Times New Roman" pitchFamily="18" charset="0"/>
              </a:rPr>
              <a:t>based on threshold-exceedance</a:t>
            </a:r>
          </a:p>
          <a:p>
            <a:pPr eaLnBrk="1" hangingPunct="1">
              <a:buNone/>
              <a:defRPr/>
            </a:pPr>
            <a:endParaRPr lang="en-US" sz="2300" i="1" dirty="0">
              <a:cs typeface="Times New Roman" pitchFamily="18" charset="0"/>
            </a:endParaRPr>
          </a:p>
          <a:p>
            <a:pPr eaLnBrk="1" hangingPunct="1">
              <a:buFont typeface="Wingdings" pitchFamily="2" charset="2"/>
              <a:buNone/>
              <a:defRPr/>
            </a:pPr>
            <a:r>
              <a:rPr lang="en-US" sz="2300" i="1" dirty="0">
                <a:cs typeface="Times New Roman" pitchFamily="18" charset="0"/>
              </a:rPr>
              <a:t>	</a:t>
            </a:r>
            <a:endParaRPr lang="en-US" sz="2300" dirty="0">
              <a:cs typeface="Times New Roman" pitchFamily="18" charset="0"/>
            </a:endParaRPr>
          </a:p>
        </p:txBody>
      </p:sp>
      <p:sp>
        <p:nvSpPr>
          <p:cNvPr id="2" name="TextBox 1"/>
          <p:cNvSpPr txBox="1"/>
          <p:nvPr/>
        </p:nvSpPr>
        <p:spPr>
          <a:xfrm>
            <a:off x="2837979" y="5618472"/>
            <a:ext cx="3398542" cy="769441"/>
          </a:xfrm>
          <a:prstGeom prst="rect">
            <a:avLst/>
          </a:prstGeom>
          <a:noFill/>
        </p:spPr>
        <p:txBody>
          <a:bodyPr wrap="square" rtlCol="0">
            <a:spAutoFit/>
          </a:bodyPr>
          <a:lstStyle/>
          <a:p>
            <a:r>
              <a:rPr lang="en-US" sz="2200" dirty="0">
                <a:solidFill>
                  <a:schemeClr val="tx1">
                    <a:lumMod val="10000"/>
                  </a:schemeClr>
                </a:solidFill>
                <a:latin typeface="Calibri" panose="020F0502020204030204" pitchFamily="34" charset="0"/>
                <a:cs typeface="Times New Roman" pitchFamily="18" charset="0"/>
              </a:rPr>
              <a:t>where 	m = rank</a:t>
            </a:r>
          </a:p>
          <a:p>
            <a:r>
              <a:rPr lang="en-US" sz="2200" dirty="0">
                <a:solidFill>
                  <a:schemeClr val="tx1">
                    <a:lumMod val="10000"/>
                  </a:schemeClr>
                </a:solidFill>
                <a:latin typeface="Calibri" panose="020F0502020204030204" pitchFamily="34" charset="0"/>
                <a:cs typeface="Times New Roman" pitchFamily="18" charset="0"/>
              </a:rPr>
              <a:t>	N = total # of values</a:t>
            </a:r>
            <a:endParaRPr lang="en-US" sz="2200" dirty="0">
              <a:solidFill>
                <a:schemeClr val="tx1">
                  <a:lumMod val="10000"/>
                </a:schemeClr>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07F643E-7111-402F-8524-1220DC42024B}"/>
                  </a:ext>
                </a:extLst>
              </p:cNvPr>
              <p:cNvSpPr txBox="1"/>
              <p:nvPr/>
            </p:nvSpPr>
            <p:spPr>
              <a:xfrm>
                <a:off x="3303105" y="2825602"/>
                <a:ext cx="1415516" cy="6387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solidFill>
                            <a:schemeClr val="bg1">
                              <a:lumMod val="50000"/>
                              <a:lumOff val="50000"/>
                            </a:schemeClr>
                          </a:solidFill>
                          <a:latin typeface="Cambria Math" panose="02040503050406030204" pitchFamily="18" charset="0"/>
                        </a:rPr>
                        <m:t>p</m:t>
                      </m:r>
                      <m:r>
                        <a:rPr lang="en-US">
                          <a:solidFill>
                            <a:schemeClr val="bg1">
                              <a:lumMod val="50000"/>
                              <a:lumOff val="50000"/>
                            </a:schemeClr>
                          </a:solidFill>
                          <a:latin typeface="Cambria Math" panose="02040503050406030204" pitchFamily="18" charset="0"/>
                        </a:rPr>
                        <m:t>=</m:t>
                      </m:r>
                      <m:f>
                        <m:fPr>
                          <m:ctrlPr>
                            <a:rPr lang="en-US" i="1">
                              <a:solidFill>
                                <a:schemeClr val="bg1">
                                  <a:lumMod val="50000"/>
                                  <a:lumOff val="50000"/>
                                </a:schemeClr>
                              </a:solidFill>
                              <a:latin typeface="Cambria Math" panose="02040503050406030204" pitchFamily="18" charset="0"/>
                            </a:rPr>
                          </m:ctrlPr>
                        </m:fPr>
                        <m:num>
                          <m:r>
                            <m:rPr>
                              <m:sty m:val="p"/>
                            </m:rPr>
                            <a:rPr lang="en-US">
                              <a:solidFill>
                                <a:schemeClr val="bg1">
                                  <a:lumMod val="50000"/>
                                  <a:lumOff val="50000"/>
                                </a:schemeClr>
                              </a:solidFill>
                              <a:latin typeface="Cambria Math" panose="02040503050406030204" pitchFamily="18" charset="0"/>
                            </a:rPr>
                            <m:t>m</m:t>
                          </m:r>
                        </m:num>
                        <m:den>
                          <m:r>
                            <m:rPr>
                              <m:sty m:val="p"/>
                            </m:rPr>
                            <a:rPr lang="en-US">
                              <a:solidFill>
                                <a:schemeClr val="bg1">
                                  <a:lumMod val="50000"/>
                                  <a:lumOff val="50000"/>
                                </a:schemeClr>
                              </a:solidFill>
                              <a:latin typeface="Cambria Math" panose="02040503050406030204" pitchFamily="18" charset="0"/>
                            </a:rPr>
                            <m:t>N</m:t>
                          </m:r>
                          <m:r>
                            <a:rPr lang="en-US">
                              <a:solidFill>
                                <a:schemeClr val="bg1">
                                  <a:lumMod val="50000"/>
                                  <a:lumOff val="50000"/>
                                </a:schemeClr>
                              </a:solidFill>
                              <a:latin typeface="Cambria Math" panose="02040503050406030204" pitchFamily="18" charset="0"/>
                            </a:rPr>
                            <m:t>+1</m:t>
                          </m:r>
                        </m:den>
                      </m:f>
                    </m:oMath>
                  </m:oMathPara>
                </a14:m>
                <a:endParaRPr lang="en-US" dirty="0">
                  <a:solidFill>
                    <a:schemeClr val="bg1">
                      <a:lumMod val="50000"/>
                      <a:lumOff val="50000"/>
                    </a:schemeClr>
                  </a:solidFill>
                  <a:latin typeface="Calibri" panose="020F0502020204030204" pitchFamily="34" charset="0"/>
                </a:endParaRPr>
              </a:p>
            </p:txBody>
          </p:sp>
        </mc:Choice>
        <mc:Fallback xmlns="">
          <p:sp>
            <p:nvSpPr>
              <p:cNvPr id="8" name="TextBox 7">
                <a:extLst>
                  <a:ext uri="{FF2B5EF4-FFF2-40B4-BE49-F238E27FC236}">
                    <a16:creationId xmlns:a16="http://schemas.microsoft.com/office/drawing/2014/main" id="{707F643E-7111-402F-8524-1220DC42024B}"/>
                  </a:ext>
                </a:extLst>
              </p:cNvPr>
              <p:cNvSpPr txBox="1">
                <a:spLocks noRot="1" noChangeAspect="1" noMove="1" noResize="1" noEditPoints="1" noAdjustHandles="1" noChangeArrowheads="1" noChangeShapeType="1" noTextEdit="1"/>
              </p:cNvSpPr>
              <p:nvPr/>
            </p:nvSpPr>
            <p:spPr>
              <a:xfrm>
                <a:off x="3303105" y="2825602"/>
                <a:ext cx="1415516" cy="63870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9797EF7-39C5-4A0B-8B6A-B0BE5EE1887A}"/>
                  </a:ext>
                </a:extLst>
              </p:cNvPr>
              <p:cNvSpPr txBox="1"/>
              <p:nvPr/>
            </p:nvSpPr>
            <p:spPr>
              <a:xfrm>
                <a:off x="3298818" y="3756215"/>
                <a:ext cx="1667123" cy="7000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solidFill>
                            <a:schemeClr val="bg1">
                              <a:lumMod val="50000"/>
                              <a:lumOff val="50000"/>
                            </a:schemeClr>
                          </a:solidFill>
                          <a:latin typeface="Cambria Math" panose="02040503050406030204" pitchFamily="18" charset="0"/>
                        </a:rPr>
                        <m:t>p</m:t>
                      </m:r>
                      <m:r>
                        <a:rPr lang="en-US">
                          <a:solidFill>
                            <a:schemeClr val="bg1">
                              <a:lumMod val="50000"/>
                              <a:lumOff val="50000"/>
                            </a:schemeClr>
                          </a:solidFill>
                          <a:latin typeface="Cambria Math" panose="02040503050406030204" pitchFamily="18" charset="0"/>
                        </a:rPr>
                        <m:t>=</m:t>
                      </m:r>
                      <m:f>
                        <m:fPr>
                          <m:ctrlPr>
                            <a:rPr lang="en-US" i="1">
                              <a:solidFill>
                                <a:schemeClr val="bg1">
                                  <a:lumMod val="50000"/>
                                  <a:lumOff val="50000"/>
                                </a:schemeClr>
                              </a:solidFill>
                              <a:latin typeface="Cambria Math" panose="02040503050406030204" pitchFamily="18" charset="0"/>
                            </a:rPr>
                          </m:ctrlPr>
                        </m:fPr>
                        <m:num>
                          <m:r>
                            <m:rPr>
                              <m:sty m:val="p"/>
                            </m:rPr>
                            <a:rPr lang="en-US">
                              <a:solidFill>
                                <a:schemeClr val="bg1">
                                  <a:lumMod val="50000"/>
                                  <a:lumOff val="50000"/>
                                </a:schemeClr>
                              </a:solidFill>
                              <a:latin typeface="Cambria Math" panose="02040503050406030204" pitchFamily="18" charset="0"/>
                            </a:rPr>
                            <m:t>m</m:t>
                          </m:r>
                          <m:r>
                            <a:rPr lang="en-US">
                              <a:solidFill>
                                <a:schemeClr val="bg1">
                                  <a:lumMod val="50000"/>
                                  <a:lumOff val="50000"/>
                                </a:schemeClr>
                              </a:solidFill>
                              <a:latin typeface="Cambria Math" panose="02040503050406030204" pitchFamily="18" charset="0"/>
                            </a:rPr>
                            <m:t>−0.3</m:t>
                          </m:r>
                        </m:num>
                        <m:den>
                          <m:r>
                            <m:rPr>
                              <m:sty m:val="p"/>
                            </m:rPr>
                            <a:rPr lang="en-US">
                              <a:solidFill>
                                <a:schemeClr val="bg1">
                                  <a:lumMod val="50000"/>
                                  <a:lumOff val="50000"/>
                                </a:schemeClr>
                              </a:solidFill>
                              <a:latin typeface="Cambria Math" panose="02040503050406030204" pitchFamily="18" charset="0"/>
                            </a:rPr>
                            <m:t>N</m:t>
                          </m:r>
                          <m:r>
                            <a:rPr lang="en-US">
                              <a:solidFill>
                                <a:schemeClr val="bg1">
                                  <a:lumMod val="50000"/>
                                  <a:lumOff val="50000"/>
                                </a:schemeClr>
                              </a:solidFill>
                              <a:latin typeface="Cambria Math" panose="02040503050406030204" pitchFamily="18" charset="0"/>
                            </a:rPr>
                            <m:t>+0.4</m:t>
                          </m:r>
                        </m:den>
                      </m:f>
                    </m:oMath>
                  </m:oMathPara>
                </a14:m>
                <a:endParaRPr lang="en-US" dirty="0">
                  <a:solidFill>
                    <a:schemeClr val="bg1">
                      <a:lumMod val="50000"/>
                      <a:lumOff val="50000"/>
                    </a:schemeClr>
                  </a:solidFill>
                  <a:latin typeface="Calibri" panose="020F0502020204030204" pitchFamily="34" charset="0"/>
                </a:endParaRPr>
              </a:p>
            </p:txBody>
          </p:sp>
        </mc:Choice>
        <mc:Fallback xmlns="">
          <p:sp>
            <p:nvSpPr>
              <p:cNvPr id="9" name="TextBox 8">
                <a:extLst>
                  <a:ext uri="{FF2B5EF4-FFF2-40B4-BE49-F238E27FC236}">
                    <a16:creationId xmlns:a16="http://schemas.microsoft.com/office/drawing/2014/main" id="{59797EF7-39C5-4A0B-8B6A-B0BE5EE1887A}"/>
                  </a:ext>
                </a:extLst>
              </p:cNvPr>
              <p:cNvSpPr txBox="1">
                <a:spLocks noRot="1" noChangeAspect="1" noMove="1" noResize="1" noEditPoints="1" noAdjustHandles="1" noChangeArrowheads="1" noChangeShapeType="1" noTextEdit="1"/>
              </p:cNvSpPr>
              <p:nvPr/>
            </p:nvSpPr>
            <p:spPr>
              <a:xfrm>
                <a:off x="3298818" y="3756215"/>
                <a:ext cx="1667123" cy="700063"/>
              </a:xfrm>
              <a:prstGeom prst="rect">
                <a:avLst/>
              </a:prstGeom>
              <a:blipFill>
                <a:blip r:embed="rId4"/>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B2778E3C-858E-9956-0965-B6F2C829746F}"/>
              </a:ext>
            </a:extLst>
          </p:cNvPr>
          <p:cNvSpPr>
            <a:spLocks noGrp="1"/>
          </p:cNvSpPr>
          <p:nvPr>
            <p:ph type="sldNum" sz="quarter" idx="12"/>
          </p:nvPr>
        </p:nvSpPr>
        <p:spPr/>
        <p:txBody>
          <a:bodyPr/>
          <a:lstStyle/>
          <a:p>
            <a:pPr>
              <a:defRPr/>
            </a:pPr>
            <a:fld id="{9CD81297-4513-4774-B1A4-8EBF832F2CC4}" type="slidenum">
              <a:rPr lang="en-US" smtClean="0"/>
              <a:pPr>
                <a:defRPr/>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dirty="0"/>
              <a:t>Cumulative Distribution Function</a:t>
            </a:r>
          </a:p>
        </p:txBody>
      </p:sp>
      <p:sp>
        <p:nvSpPr>
          <p:cNvPr id="29699" name="Rectangle 3"/>
          <p:cNvSpPr>
            <a:spLocks noGrp="1" noChangeArrowheads="1"/>
          </p:cNvSpPr>
          <p:nvPr>
            <p:ph type="body" idx="1"/>
          </p:nvPr>
        </p:nvSpPr>
        <p:spPr>
          <a:xfrm>
            <a:off x="1080655" y="1735138"/>
            <a:ext cx="9183018" cy="4360862"/>
          </a:xfrm>
        </p:spPr>
        <p:txBody>
          <a:bodyPr/>
          <a:lstStyle/>
          <a:p>
            <a:pPr eaLnBrk="1" hangingPunct="1">
              <a:buFont typeface="Wingdings" pitchFamily="2" charset="2"/>
              <a:buNone/>
              <a:defRPr/>
            </a:pPr>
            <a:r>
              <a:rPr lang="en-US" sz="2800" dirty="0">
                <a:cs typeface="Times New Roman" pitchFamily="18" charset="0"/>
              </a:rPr>
              <a:t>	</a:t>
            </a:r>
            <a:r>
              <a:rPr lang="en-US" sz="3000" dirty="0">
                <a:cs typeface="Times New Roman" pitchFamily="18" charset="0"/>
              </a:rPr>
              <a:t>We can estimate a CDF from </a:t>
            </a:r>
            <a:r>
              <a:rPr lang="en-US" sz="3000" u="sng" dirty="0">
                <a:cs typeface="Times New Roman" pitchFamily="18" charset="0"/>
              </a:rPr>
              <a:t>ranked observations</a:t>
            </a:r>
            <a:r>
              <a:rPr lang="en-US" sz="3000" dirty="0">
                <a:cs typeface="Times New Roman" pitchFamily="18" charset="0"/>
              </a:rPr>
              <a:t> versus </a:t>
            </a:r>
            <a:r>
              <a:rPr lang="en-US" sz="3000" u="sng" dirty="0">
                <a:cs typeface="Times New Roman" pitchFamily="18" charset="0"/>
              </a:rPr>
              <a:t>plotting positions</a:t>
            </a:r>
            <a:r>
              <a:rPr lang="en-US" sz="3000" dirty="0">
                <a:cs typeface="Times New Roman" pitchFamily="18" charset="0"/>
              </a:rPr>
              <a:t>.</a:t>
            </a:r>
            <a:endParaRPr lang="en-US" sz="3000" u="sng" dirty="0">
              <a:cs typeface="Times New Roman" pitchFamily="18" charset="0"/>
            </a:endParaRPr>
          </a:p>
          <a:p>
            <a:pPr eaLnBrk="1" hangingPunct="1">
              <a:spcBef>
                <a:spcPct val="50000"/>
              </a:spcBef>
              <a:buFont typeface="Wingdings" pitchFamily="2" charset="2"/>
              <a:buNone/>
              <a:defRPr/>
            </a:pPr>
            <a:r>
              <a:rPr lang="en-US" sz="3000" dirty="0">
                <a:cs typeface="Times New Roman" pitchFamily="18" charset="0"/>
              </a:rPr>
              <a:t>	</a:t>
            </a:r>
            <a:r>
              <a:rPr lang="en-US" sz="3000" b="1" i="1" dirty="0">
                <a:solidFill>
                  <a:srgbClr val="008000"/>
                </a:solidFill>
                <a:cs typeface="Times New Roman" pitchFamily="18" charset="0"/>
              </a:rPr>
              <a:t>As the number of observations becomes very large</a:t>
            </a:r>
            <a:r>
              <a:rPr lang="en-US" sz="3000" dirty="0">
                <a:cs typeface="Times New Roman" pitchFamily="18" charset="0"/>
              </a:rPr>
              <a:t>, the </a:t>
            </a:r>
            <a:r>
              <a:rPr lang="en-US" sz="3000" i="1" dirty="0">
                <a:cs typeface="Times New Roman" pitchFamily="18" charset="0"/>
              </a:rPr>
              <a:t>estimated</a:t>
            </a:r>
            <a:r>
              <a:rPr lang="en-US" sz="3000" dirty="0">
                <a:cs typeface="Times New Roman" pitchFamily="18" charset="0"/>
              </a:rPr>
              <a:t> cumulative distribution function (CDF) approaches the </a:t>
            </a:r>
            <a:r>
              <a:rPr lang="en-US" sz="3000" i="1" dirty="0">
                <a:solidFill>
                  <a:schemeClr val="bg2">
                    <a:lumMod val="60000"/>
                    <a:lumOff val="40000"/>
                  </a:schemeClr>
                </a:solidFill>
                <a:cs typeface="Times New Roman" pitchFamily="18" charset="0"/>
              </a:rPr>
              <a:t>true</a:t>
            </a:r>
            <a:r>
              <a:rPr lang="en-US" sz="3000" dirty="0">
                <a:cs typeface="Times New Roman" pitchFamily="18" charset="0"/>
              </a:rPr>
              <a:t> </a:t>
            </a:r>
            <a:r>
              <a:rPr lang="en-US" sz="3000" u="sng" dirty="0">
                <a:cs typeface="Times New Roman" pitchFamily="18" charset="0"/>
              </a:rPr>
              <a:t>cumulative distribution function (CDF)</a:t>
            </a:r>
            <a:r>
              <a:rPr lang="en-US" sz="3000" dirty="0">
                <a:cs typeface="Times New Roman" pitchFamily="18" charset="0"/>
              </a:rPr>
              <a:t> for a continuous random variable                  </a:t>
            </a:r>
          </a:p>
          <a:p>
            <a:pPr eaLnBrk="1" hangingPunct="1">
              <a:spcBef>
                <a:spcPts val="600"/>
              </a:spcBef>
              <a:buFont typeface="Wingdings" pitchFamily="2" charset="2"/>
              <a:buNone/>
              <a:defRPr/>
            </a:pPr>
            <a:r>
              <a:rPr lang="en-US" sz="3000" b="1" dirty="0">
                <a:solidFill>
                  <a:schemeClr val="bg2">
                    <a:lumMod val="60000"/>
                    <a:lumOff val="40000"/>
                  </a:schemeClr>
                </a:solidFill>
                <a:latin typeface="Ink Free" panose="03080402000500000000" pitchFamily="66" charset="0"/>
                <a:cs typeface="Times New Roman" pitchFamily="18" charset="0"/>
              </a:rPr>
              <a:t>	</a:t>
            </a:r>
            <a:r>
              <a:rPr lang="en-US" sz="2800" b="1" dirty="0">
                <a:solidFill>
                  <a:schemeClr val="bg2">
                    <a:lumMod val="60000"/>
                    <a:lumOff val="40000"/>
                  </a:schemeClr>
                </a:solidFill>
                <a:latin typeface="Ink Free" panose="03080402000500000000" pitchFamily="66" charset="0"/>
                <a:cs typeface="Times New Roman" pitchFamily="18" charset="0"/>
              </a:rPr>
              <a:t>- population CDF</a:t>
            </a:r>
          </a:p>
          <a:p>
            <a:pPr eaLnBrk="1" hangingPunct="1">
              <a:spcBef>
                <a:spcPct val="50000"/>
              </a:spcBef>
              <a:buFont typeface="Wingdings" pitchFamily="2" charset="2"/>
              <a:buNone/>
              <a:defRPr/>
            </a:pPr>
            <a:endParaRPr lang="en-US" dirty="0">
              <a:cs typeface="Times New Roman" pitchFamily="18" charset="0"/>
            </a:endParaRPr>
          </a:p>
        </p:txBody>
      </p:sp>
      <p:sp>
        <p:nvSpPr>
          <p:cNvPr id="2" name="Slide Number Placeholder 1">
            <a:extLst>
              <a:ext uri="{FF2B5EF4-FFF2-40B4-BE49-F238E27FC236}">
                <a16:creationId xmlns:a16="http://schemas.microsoft.com/office/drawing/2014/main" id="{23678562-A297-B7BC-F873-3F8BEE2323E8}"/>
              </a:ext>
            </a:extLst>
          </p:cNvPr>
          <p:cNvSpPr>
            <a:spLocks noGrp="1"/>
          </p:cNvSpPr>
          <p:nvPr>
            <p:ph type="sldNum" sz="quarter" idx="12"/>
          </p:nvPr>
        </p:nvSpPr>
        <p:spPr/>
        <p:txBody>
          <a:bodyPr/>
          <a:lstStyle/>
          <a:p>
            <a:pPr>
              <a:defRPr/>
            </a:pPr>
            <a:fld id="{9CD81297-4513-4774-B1A4-8EBF832F2CC4}" type="slidenum">
              <a:rPr lang="en-US" smtClean="0"/>
              <a:pPr>
                <a:defRPr/>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a:t>
            </a:r>
          </a:p>
        </p:txBody>
      </p:sp>
      <p:sp>
        <p:nvSpPr>
          <p:cNvPr id="3" name="Content Placeholder 2"/>
          <p:cNvSpPr>
            <a:spLocks noGrp="1"/>
          </p:cNvSpPr>
          <p:nvPr>
            <p:ph idx="1"/>
          </p:nvPr>
        </p:nvSpPr>
        <p:spPr>
          <a:xfrm>
            <a:off x="1073098" y="1526875"/>
            <a:ext cx="9290102" cy="4264325"/>
          </a:xfrm>
        </p:spPr>
        <p:txBody>
          <a:bodyPr/>
          <a:lstStyle/>
          <a:p>
            <a:r>
              <a:rPr lang="en-US" dirty="0"/>
              <a:t>Probability, Frequency</a:t>
            </a:r>
          </a:p>
          <a:p>
            <a:r>
              <a:rPr lang="en-US" dirty="0"/>
              <a:t>Random</a:t>
            </a:r>
          </a:p>
          <a:p>
            <a:r>
              <a:rPr lang="en-US" dirty="0"/>
              <a:t>Random Variable</a:t>
            </a:r>
          </a:p>
          <a:p>
            <a:r>
              <a:rPr lang="en-US" dirty="0"/>
              <a:t>Probability Distribution</a:t>
            </a:r>
          </a:p>
          <a:p>
            <a:r>
              <a:rPr lang="en-US" i="1" dirty="0"/>
              <a:t>Natural Variability </a:t>
            </a:r>
          </a:p>
          <a:p>
            <a:r>
              <a:rPr lang="en-US" i="1" dirty="0"/>
              <a:t>Knowledge Uncertainty</a:t>
            </a:r>
          </a:p>
          <a:p>
            <a:r>
              <a:rPr lang="en-US" dirty="0"/>
              <a:t>Population and Sample</a:t>
            </a:r>
          </a:p>
          <a:p>
            <a:r>
              <a:rPr lang="en-US" dirty="0"/>
              <a:t>Parameters and Statistics</a:t>
            </a:r>
          </a:p>
        </p:txBody>
      </p:sp>
      <p:sp>
        <p:nvSpPr>
          <p:cNvPr id="4" name="Slide Number Placeholder 3">
            <a:extLst>
              <a:ext uri="{FF2B5EF4-FFF2-40B4-BE49-F238E27FC236}">
                <a16:creationId xmlns:a16="http://schemas.microsoft.com/office/drawing/2014/main" id="{F0CCC97F-688D-DB4E-3D9B-C484D453CB15}"/>
              </a:ext>
            </a:extLst>
          </p:cNvPr>
          <p:cNvSpPr>
            <a:spLocks noGrp="1"/>
          </p:cNvSpPr>
          <p:nvPr>
            <p:ph type="sldNum" sz="quarter" idx="12"/>
          </p:nvPr>
        </p:nvSpPr>
        <p:spPr/>
        <p:txBody>
          <a:bodyPr/>
          <a:lstStyle/>
          <a:p>
            <a:pPr>
              <a:defRPr/>
            </a:pPr>
            <a:fld id="{9CD81297-4513-4774-B1A4-8EBF832F2CC4}" type="slidenum">
              <a:rPr lang="en-US" smtClean="0"/>
              <a:pPr>
                <a:defRPr/>
              </a:pPr>
              <a:t>5</a:t>
            </a:fld>
            <a:endParaRPr lang="en-US"/>
          </a:p>
        </p:txBody>
      </p:sp>
    </p:spTree>
    <p:extLst>
      <p:ext uri="{BB962C8B-B14F-4D97-AF65-F5344CB8AC3E}">
        <p14:creationId xmlns:p14="http://schemas.microsoft.com/office/powerpoint/2010/main" val="19987388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677607" y="1582187"/>
            <a:ext cx="7127711" cy="4773762"/>
          </a:xfrm>
          <a:prstGeom prst="rect">
            <a:avLst/>
          </a:prstGeom>
        </p:spPr>
      </p:pic>
      <p:pic>
        <p:nvPicPr>
          <p:cNvPr id="2" name="Picture 1"/>
          <p:cNvPicPr>
            <a:picLocks noChangeAspect="1"/>
          </p:cNvPicPr>
          <p:nvPr/>
        </p:nvPicPr>
        <p:blipFill>
          <a:blip r:embed="rId4"/>
          <a:stretch>
            <a:fillRect/>
          </a:stretch>
        </p:blipFill>
        <p:spPr>
          <a:xfrm>
            <a:off x="1677607" y="1582188"/>
            <a:ext cx="7127711" cy="4773762"/>
          </a:xfrm>
          <a:prstGeom prst="rect">
            <a:avLst/>
          </a:prstGeom>
        </p:spPr>
      </p:pic>
      <p:sp>
        <p:nvSpPr>
          <p:cNvPr id="5" name="Title 4"/>
          <p:cNvSpPr>
            <a:spLocks noGrp="1"/>
          </p:cNvSpPr>
          <p:nvPr>
            <p:ph type="title"/>
          </p:nvPr>
        </p:nvSpPr>
        <p:spPr/>
        <p:txBody>
          <a:bodyPr/>
          <a:lstStyle/>
          <a:p>
            <a:r>
              <a:rPr lang="en-US" dirty="0">
                <a:latin typeface="Arial" pitchFamily="34" charset="0"/>
                <a:cs typeface="Arial" pitchFamily="34" charset="0"/>
              </a:rPr>
              <a:t>Flow Frequency Curves</a:t>
            </a:r>
          </a:p>
        </p:txBody>
      </p:sp>
      <p:sp>
        <p:nvSpPr>
          <p:cNvPr id="6" name="TextBox 5"/>
          <p:cNvSpPr txBox="1">
            <a:spLocks noChangeArrowheads="1"/>
          </p:cNvSpPr>
          <p:nvPr/>
        </p:nvSpPr>
        <p:spPr bwMode="auto">
          <a:xfrm>
            <a:off x="4467988" y="3390900"/>
            <a:ext cx="3587800" cy="400110"/>
          </a:xfrm>
          <a:prstGeom prst="rect">
            <a:avLst/>
          </a:prstGeom>
          <a:solidFill>
            <a:srgbClr val="FFFFFF"/>
          </a:solidFill>
          <a:ln w="9525">
            <a:noFill/>
            <a:miter lim="800000"/>
            <a:headEnd/>
            <a:tailEnd/>
          </a:ln>
        </p:spPr>
        <p:txBody>
          <a:bodyPr wrap="square">
            <a:spAutoFit/>
          </a:bodyPr>
          <a:lstStyle/>
          <a:p>
            <a:r>
              <a:rPr lang="en-US" sz="2000" dirty="0">
                <a:solidFill>
                  <a:schemeClr val="bg2">
                    <a:lumMod val="60000"/>
                    <a:lumOff val="40000"/>
                  </a:schemeClr>
                </a:solidFill>
                <a:latin typeface="Calibri" panose="020F0502020204030204" pitchFamily="34" charset="0"/>
              </a:rPr>
              <a:t>last change is a log axis for flow</a:t>
            </a:r>
          </a:p>
        </p:txBody>
      </p:sp>
      <p:pic>
        <p:nvPicPr>
          <p:cNvPr id="7" name="Picture 16"/>
          <p:cNvPicPr>
            <a:picLocks noChangeAspect="1" noChangeArrowheads="1"/>
          </p:cNvPicPr>
          <p:nvPr/>
        </p:nvPicPr>
        <p:blipFill>
          <a:blip r:embed="rId5" cstate="print">
            <a:lum bright="-16000"/>
          </a:blip>
          <a:srcRect/>
          <a:stretch>
            <a:fillRect/>
          </a:stretch>
        </p:blipFill>
        <p:spPr bwMode="auto">
          <a:xfrm>
            <a:off x="1550105" y="4638675"/>
            <a:ext cx="7532687" cy="1238250"/>
          </a:xfrm>
          <a:prstGeom prst="rect">
            <a:avLst/>
          </a:prstGeom>
          <a:noFill/>
          <a:ln w="9525">
            <a:noFill/>
            <a:miter lim="800000"/>
            <a:headEnd/>
            <a:tailEnd/>
          </a:ln>
        </p:spPr>
      </p:pic>
      <p:sp>
        <p:nvSpPr>
          <p:cNvPr id="8" name="TextBox 9"/>
          <p:cNvSpPr txBox="1">
            <a:spLocks noChangeArrowheads="1"/>
          </p:cNvSpPr>
          <p:nvPr/>
        </p:nvSpPr>
        <p:spPr bwMode="auto">
          <a:xfrm>
            <a:off x="6488872" y="5963534"/>
            <a:ext cx="3476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000" dirty="0">
                <a:solidFill>
                  <a:schemeClr val="bg1"/>
                </a:solidFill>
                <a:latin typeface="Calibri" panose="020F0502020204030204" pitchFamily="34" charset="0"/>
              </a:rPr>
              <a:t>%</a:t>
            </a:r>
          </a:p>
        </p:txBody>
      </p:sp>
      <p:sp>
        <p:nvSpPr>
          <p:cNvPr id="9" name="TextBox 8">
            <a:extLst>
              <a:ext uri="{FF2B5EF4-FFF2-40B4-BE49-F238E27FC236}">
                <a16:creationId xmlns:a16="http://schemas.microsoft.com/office/drawing/2014/main" id="{6E1F79B3-FFEC-489E-A8BF-E7D59E58DF30}"/>
              </a:ext>
            </a:extLst>
          </p:cNvPr>
          <p:cNvSpPr txBox="1"/>
          <p:nvPr/>
        </p:nvSpPr>
        <p:spPr>
          <a:xfrm>
            <a:off x="3021713" y="1598271"/>
            <a:ext cx="5600698" cy="307777"/>
          </a:xfrm>
          <a:prstGeom prst="rect">
            <a:avLst/>
          </a:prstGeom>
          <a:solidFill>
            <a:srgbClr val="FFFFFF"/>
          </a:solidFill>
        </p:spPr>
        <p:txBody>
          <a:bodyPr wrap="square" rtlCol="0">
            <a:spAutoFit/>
          </a:bodyPr>
          <a:lstStyle/>
          <a:p>
            <a:r>
              <a:rPr lang="en-US" sz="1400" dirty="0">
                <a:solidFill>
                  <a:schemeClr val="tx1">
                    <a:lumMod val="10000"/>
                  </a:schemeClr>
                </a:solidFill>
              </a:rPr>
              <a:t>Return Period       1.25                 2                   5        10     20      50  100 200  500</a:t>
            </a:r>
          </a:p>
        </p:txBody>
      </p:sp>
      <p:sp>
        <p:nvSpPr>
          <p:cNvPr id="4" name="Slide Number Placeholder 3">
            <a:extLst>
              <a:ext uri="{FF2B5EF4-FFF2-40B4-BE49-F238E27FC236}">
                <a16:creationId xmlns:a16="http://schemas.microsoft.com/office/drawing/2014/main" id="{1EC72D93-D361-AFF6-732C-4FC9C672B0DF}"/>
              </a:ext>
            </a:extLst>
          </p:cNvPr>
          <p:cNvSpPr>
            <a:spLocks noGrp="1"/>
          </p:cNvSpPr>
          <p:nvPr>
            <p:ph type="sldNum" sz="quarter" idx="12"/>
          </p:nvPr>
        </p:nvSpPr>
        <p:spPr/>
        <p:txBody>
          <a:bodyPr/>
          <a:lstStyle/>
          <a:p>
            <a:pPr>
              <a:defRPr/>
            </a:pPr>
            <a:fld id="{14BD671D-5B26-4E29-98C9-5D21BAC675F2}" type="slidenum">
              <a:rPr lang="en-US" smtClean="0"/>
              <a:pPr>
                <a:defRPr/>
              </a:pPr>
              <a:t>50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defRPr/>
            </a:pPr>
            <a:r>
              <a:rPr lang="en-US" dirty="0"/>
              <a:t>Assumptions</a:t>
            </a:r>
          </a:p>
        </p:txBody>
      </p:sp>
      <p:sp>
        <p:nvSpPr>
          <p:cNvPr id="28675" name="Rectangle 3"/>
          <p:cNvSpPr>
            <a:spLocks noGrp="1" noChangeArrowheads="1"/>
          </p:cNvSpPr>
          <p:nvPr>
            <p:ph type="body" idx="1"/>
          </p:nvPr>
        </p:nvSpPr>
        <p:spPr>
          <a:xfrm>
            <a:off x="1065540" y="1447801"/>
            <a:ext cx="10392452" cy="4678363"/>
          </a:xfrm>
        </p:spPr>
        <p:txBody>
          <a:bodyPr/>
          <a:lstStyle/>
          <a:p>
            <a:pPr>
              <a:spcBef>
                <a:spcPct val="40000"/>
              </a:spcBef>
              <a:defRPr/>
            </a:pPr>
            <a:r>
              <a:rPr lang="en-US" sz="2800" dirty="0"/>
              <a:t>What did we just do?</a:t>
            </a:r>
          </a:p>
          <a:p>
            <a:pPr>
              <a:spcBef>
                <a:spcPts val="900"/>
              </a:spcBef>
              <a:defRPr/>
            </a:pPr>
            <a:r>
              <a:rPr lang="en-US" sz="2800" dirty="0"/>
              <a:t>Treated observations as a random, </a:t>
            </a:r>
            <a:r>
              <a:rPr lang="en-US" sz="2800" u="sng" dirty="0"/>
              <a:t>representative sample</a:t>
            </a:r>
            <a:r>
              <a:rPr lang="en-US" sz="2800" dirty="0"/>
              <a:t>                of the population of interest</a:t>
            </a:r>
          </a:p>
          <a:p>
            <a:pPr>
              <a:spcBef>
                <a:spcPts val="900"/>
              </a:spcBef>
              <a:defRPr/>
            </a:pPr>
            <a:r>
              <a:rPr lang="en-US" sz="2800" dirty="0"/>
              <a:t>We assumed the sample is </a:t>
            </a:r>
            <a:r>
              <a:rPr lang="en-US" sz="2800" b="1" dirty="0">
                <a:solidFill>
                  <a:srgbClr val="00B050"/>
                </a:solidFill>
              </a:rPr>
              <a:t>IID</a:t>
            </a:r>
          </a:p>
          <a:p>
            <a:pPr lvl="1">
              <a:spcBef>
                <a:spcPct val="15000"/>
              </a:spcBef>
              <a:buFont typeface="Wingdings" panose="05000000000000000000" pitchFamily="2" charset="2"/>
              <a:buChar char="§"/>
              <a:defRPr/>
            </a:pPr>
            <a:r>
              <a:rPr lang="en-US" sz="2600" dirty="0"/>
              <a:t>annual peak flows are random and </a:t>
            </a:r>
            <a:r>
              <a:rPr lang="en-US" sz="2600" u="sng" dirty="0">
                <a:solidFill>
                  <a:srgbClr val="00B050"/>
                </a:solidFill>
              </a:rPr>
              <a:t>independent</a:t>
            </a:r>
          </a:p>
          <a:p>
            <a:pPr lvl="1">
              <a:spcBef>
                <a:spcPct val="15000"/>
              </a:spcBef>
              <a:buFont typeface="Wingdings" panose="05000000000000000000" pitchFamily="2" charset="2"/>
              <a:buChar char="§"/>
              <a:defRPr/>
            </a:pPr>
            <a:r>
              <a:rPr lang="en-US" sz="2600" dirty="0"/>
              <a:t>peak flows are </a:t>
            </a:r>
            <a:r>
              <a:rPr lang="en-US" sz="2600" u="sng" dirty="0">
                <a:solidFill>
                  <a:srgbClr val="00B050"/>
                </a:solidFill>
              </a:rPr>
              <a:t>identically-distributed</a:t>
            </a:r>
            <a:r>
              <a:rPr lang="en-US" sz="2600" dirty="0"/>
              <a:t> – from the same probability distribution, </a:t>
            </a:r>
            <a:r>
              <a:rPr lang="en-US" sz="2600" dirty="0">
                <a:solidFill>
                  <a:srgbClr val="0070C0"/>
                </a:solidFill>
              </a:rPr>
              <a:t>homogeneous, stationary</a:t>
            </a:r>
          </a:p>
          <a:p>
            <a:pPr lvl="1">
              <a:spcBef>
                <a:spcPct val="15000"/>
              </a:spcBef>
              <a:buFont typeface="Wingdings" panose="05000000000000000000" pitchFamily="2" charset="2"/>
              <a:buChar char="§"/>
              <a:defRPr/>
            </a:pPr>
            <a:r>
              <a:rPr lang="en-US" sz="2600" dirty="0"/>
              <a:t>sample is </a:t>
            </a:r>
            <a:r>
              <a:rPr lang="en-US" sz="2600" i="1" u="sng" dirty="0"/>
              <a:t>adequately</a:t>
            </a:r>
            <a:r>
              <a:rPr lang="en-US" sz="2600" u="sng" dirty="0"/>
              <a:t> representative</a:t>
            </a:r>
            <a:r>
              <a:rPr lang="en-US" sz="2600" dirty="0"/>
              <a:t> of the population </a:t>
            </a:r>
          </a:p>
          <a:p>
            <a:pPr lvl="1">
              <a:spcBef>
                <a:spcPts val="1200"/>
              </a:spcBef>
              <a:buFont typeface="Wingdings" panose="05000000000000000000" pitchFamily="2" charset="2"/>
              <a:buChar char="§"/>
              <a:defRPr/>
            </a:pPr>
            <a:r>
              <a:rPr lang="en-US" sz="2600" b="1" dirty="0">
                <a:solidFill>
                  <a:srgbClr val="0070C0"/>
                </a:solidFill>
                <a:latin typeface="Ink Free" panose="03080402000500000000" pitchFamily="66" charset="0"/>
              </a:rPr>
              <a:t>estimate of the distribution improves with sample size</a:t>
            </a:r>
          </a:p>
          <a:p>
            <a:pPr lvl="1">
              <a:spcBef>
                <a:spcPts val="900"/>
              </a:spcBef>
              <a:buFont typeface="Wingdings" panose="05000000000000000000" pitchFamily="2" charset="2"/>
              <a:buChar char="§"/>
              <a:defRPr/>
            </a:pPr>
            <a:r>
              <a:rPr lang="en-US" sz="2600" b="1" dirty="0">
                <a:solidFill>
                  <a:srgbClr val="C00000"/>
                </a:solidFill>
                <a:latin typeface="Ink Free" panose="03080402000500000000" pitchFamily="66" charset="0"/>
              </a:rPr>
              <a:t>we compute confidence intervals to quantify our error (uncertainty)  due to NOT being representative</a:t>
            </a:r>
            <a:endParaRPr lang="en-US" sz="2600" dirty="0"/>
          </a:p>
        </p:txBody>
      </p:sp>
      <p:sp>
        <p:nvSpPr>
          <p:cNvPr id="3" name="Slide Number Placeholder 2">
            <a:extLst>
              <a:ext uri="{FF2B5EF4-FFF2-40B4-BE49-F238E27FC236}">
                <a16:creationId xmlns:a16="http://schemas.microsoft.com/office/drawing/2014/main" id="{980A1480-70DD-7387-C30D-2F7F7CF903B6}"/>
              </a:ext>
            </a:extLst>
          </p:cNvPr>
          <p:cNvSpPr>
            <a:spLocks noGrp="1"/>
          </p:cNvSpPr>
          <p:nvPr>
            <p:ph type="sldNum" sz="quarter" idx="12"/>
          </p:nvPr>
        </p:nvSpPr>
        <p:spPr/>
        <p:txBody>
          <a:bodyPr/>
          <a:lstStyle/>
          <a:p>
            <a:pPr>
              <a:defRPr/>
            </a:pPr>
            <a:fld id="{9CD81297-4513-4774-B1A4-8EBF832F2CC4}" type="slidenum">
              <a:rPr lang="en-US" smtClean="0"/>
              <a:pPr>
                <a:defRPr/>
              </a:pPr>
              <a:t>51</a:t>
            </a:fld>
            <a:endParaRPr lang="en-US"/>
          </a:p>
        </p:txBody>
      </p:sp>
    </p:spTree>
    <p:extLst>
      <p:ext uri="{BB962C8B-B14F-4D97-AF65-F5344CB8AC3E}">
        <p14:creationId xmlns:p14="http://schemas.microsoft.com/office/powerpoint/2010/main" val="39582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67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86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bldLvl="2"/>
    </p:bld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z="4000" dirty="0"/>
              <a:t>Alternate Labels for Frequency Axis</a:t>
            </a:r>
          </a:p>
        </p:txBody>
      </p:sp>
      <p:sp>
        <p:nvSpPr>
          <p:cNvPr id="31747" name="Rectangle 3"/>
          <p:cNvSpPr>
            <a:spLocks noGrp="1" noChangeArrowheads="1"/>
          </p:cNvSpPr>
          <p:nvPr>
            <p:ph type="body" idx="1"/>
          </p:nvPr>
        </p:nvSpPr>
        <p:spPr>
          <a:xfrm>
            <a:off x="1080655" y="2105775"/>
            <a:ext cx="9307945" cy="3786187"/>
          </a:xfrm>
        </p:spPr>
        <p:txBody>
          <a:bodyPr/>
          <a:lstStyle/>
          <a:p>
            <a:pPr eaLnBrk="1" hangingPunct="1">
              <a:spcBef>
                <a:spcPct val="60000"/>
              </a:spcBef>
              <a:buNone/>
              <a:defRPr/>
            </a:pPr>
            <a:r>
              <a:rPr lang="en-US" sz="2800" dirty="0" err="1"/>
              <a:t>Exceedance</a:t>
            </a:r>
            <a:r>
              <a:rPr lang="en-US" sz="2800" dirty="0"/>
              <a:t> Probability = Prob. of being greater than value</a:t>
            </a:r>
          </a:p>
          <a:p>
            <a:pPr eaLnBrk="1" hangingPunct="1">
              <a:spcBef>
                <a:spcPct val="60000"/>
              </a:spcBef>
              <a:buNone/>
              <a:defRPr/>
            </a:pPr>
            <a:r>
              <a:rPr lang="en-US" sz="2800" dirty="0"/>
              <a:t>Exceedance Frequency = Exc. Probability * 100</a:t>
            </a:r>
          </a:p>
          <a:p>
            <a:pPr eaLnBrk="1" hangingPunct="1">
              <a:spcBef>
                <a:spcPct val="60000"/>
              </a:spcBef>
              <a:buNone/>
              <a:defRPr/>
            </a:pPr>
            <a:r>
              <a:rPr lang="en-US" sz="2800" dirty="0"/>
              <a:t>%-Chance Exceedance = Exc. Probability * 100</a:t>
            </a:r>
          </a:p>
          <a:p>
            <a:pPr eaLnBrk="1" hangingPunct="1">
              <a:spcBef>
                <a:spcPct val="60000"/>
              </a:spcBef>
              <a:buNone/>
              <a:tabLst>
                <a:tab pos="2971800" algn="l"/>
              </a:tabLst>
              <a:defRPr/>
            </a:pPr>
            <a:r>
              <a:rPr lang="en-US" sz="2800" dirty="0"/>
              <a:t>Return Period 	= 1 / Exceedance Probability</a:t>
            </a:r>
          </a:p>
          <a:p>
            <a:pPr eaLnBrk="1" hangingPunct="1">
              <a:spcBef>
                <a:spcPct val="60000"/>
              </a:spcBef>
              <a:buNone/>
              <a:tabLst>
                <a:tab pos="2971800" algn="l"/>
              </a:tabLst>
              <a:defRPr/>
            </a:pPr>
            <a:r>
              <a:rPr lang="en-US" sz="2800" dirty="0"/>
              <a:t>Recurrence Interval	= 1 / Exceedance Probability</a:t>
            </a:r>
          </a:p>
          <a:p>
            <a:pPr eaLnBrk="1" hangingPunct="1">
              <a:spcBef>
                <a:spcPct val="60000"/>
              </a:spcBef>
              <a:buNone/>
              <a:tabLst>
                <a:tab pos="2971800" algn="l"/>
              </a:tabLst>
              <a:defRPr/>
            </a:pPr>
            <a:r>
              <a:rPr lang="en-US" sz="2800" dirty="0"/>
              <a:t>Exceedance Interval	= 1 / Exceedance Probability</a:t>
            </a:r>
          </a:p>
        </p:txBody>
      </p:sp>
      <p:sp>
        <p:nvSpPr>
          <p:cNvPr id="5" name="TextBox 4"/>
          <p:cNvSpPr txBox="1"/>
          <p:nvPr/>
        </p:nvSpPr>
        <p:spPr>
          <a:xfrm>
            <a:off x="769048" y="1702492"/>
            <a:ext cx="1687286" cy="584775"/>
          </a:xfrm>
          <a:prstGeom prst="rect">
            <a:avLst/>
          </a:prstGeom>
          <a:noFill/>
        </p:spPr>
        <p:txBody>
          <a:bodyPr wrap="square" rtlCol="0">
            <a:spAutoFit/>
          </a:bodyPr>
          <a:lstStyle/>
          <a:p>
            <a:r>
              <a:rPr lang="en-US" sz="3200" b="1" dirty="0">
                <a:solidFill>
                  <a:srgbClr val="00B050"/>
                </a:solidFill>
                <a:latin typeface="Ink Free" panose="03080402000500000000" pitchFamily="66" charset="0"/>
              </a:rPr>
              <a:t>Annual</a:t>
            </a:r>
          </a:p>
        </p:txBody>
      </p:sp>
      <p:sp>
        <p:nvSpPr>
          <p:cNvPr id="2" name="Slide Number Placeholder 1">
            <a:extLst>
              <a:ext uri="{FF2B5EF4-FFF2-40B4-BE49-F238E27FC236}">
                <a16:creationId xmlns:a16="http://schemas.microsoft.com/office/drawing/2014/main" id="{84F30697-AD4A-0CF1-953A-2DCCF36807B7}"/>
              </a:ext>
            </a:extLst>
          </p:cNvPr>
          <p:cNvSpPr>
            <a:spLocks noGrp="1"/>
          </p:cNvSpPr>
          <p:nvPr>
            <p:ph type="sldNum" sz="quarter" idx="12"/>
          </p:nvPr>
        </p:nvSpPr>
        <p:spPr/>
        <p:txBody>
          <a:bodyPr/>
          <a:lstStyle/>
          <a:p>
            <a:pPr>
              <a:defRPr/>
            </a:pPr>
            <a:fld id="{9CD81297-4513-4774-B1A4-8EBF832F2CC4}" type="slidenum">
              <a:rPr lang="en-US" smtClean="0"/>
              <a:pPr>
                <a:defRPr/>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1026"/>
          <p:cNvPicPr>
            <a:picLocks noChangeAspect="1" noChangeArrowheads="1"/>
          </p:cNvPicPr>
          <p:nvPr/>
        </p:nvPicPr>
        <p:blipFill>
          <a:blip r:embed="rId3" cstate="print"/>
          <a:srcRect/>
          <a:stretch>
            <a:fillRect/>
          </a:stretch>
        </p:blipFill>
        <p:spPr bwMode="auto">
          <a:xfrm>
            <a:off x="1524000" y="0"/>
            <a:ext cx="5962650" cy="6858000"/>
          </a:xfrm>
          <a:prstGeom prst="rect">
            <a:avLst/>
          </a:prstGeom>
          <a:noFill/>
          <a:ln w="9525">
            <a:noFill/>
            <a:miter lim="800000"/>
            <a:headEnd/>
            <a:tailEnd/>
          </a:ln>
        </p:spPr>
      </p:pic>
      <p:sp>
        <p:nvSpPr>
          <p:cNvPr id="200707" name="Text Box 1027"/>
          <p:cNvSpPr txBox="1">
            <a:spLocks noChangeArrowheads="1"/>
          </p:cNvSpPr>
          <p:nvPr/>
        </p:nvSpPr>
        <p:spPr bwMode="auto">
          <a:xfrm>
            <a:off x="7720014" y="1665288"/>
            <a:ext cx="3736436" cy="4616648"/>
          </a:xfrm>
          <a:prstGeom prst="rect">
            <a:avLst/>
          </a:prstGeom>
          <a:noFill/>
          <a:ln w="9525">
            <a:noFill/>
            <a:miter lim="800000"/>
            <a:headEnd/>
            <a:tailEnd/>
          </a:ln>
          <a:effectLst/>
        </p:spPr>
        <p:txBody>
          <a:bodyPr wrap="square">
            <a:spAutoFit/>
          </a:bodyPr>
          <a:lstStyle/>
          <a:p>
            <a:pPr>
              <a:spcBef>
                <a:spcPct val="50000"/>
              </a:spcBef>
              <a:defRPr/>
            </a:pPr>
            <a:r>
              <a:rPr lang="en-US" b="1" dirty="0">
                <a:solidFill>
                  <a:schemeClr val="tx1">
                    <a:lumMod val="10000"/>
                  </a:schemeClr>
                </a:solidFill>
                <a:latin typeface="Calibri" panose="020F0502020204030204" pitchFamily="34" charset="0"/>
              </a:rPr>
              <a:t>(1)  What is the median of the distribution?</a:t>
            </a:r>
          </a:p>
          <a:p>
            <a:pPr>
              <a:spcBef>
                <a:spcPct val="75000"/>
              </a:spcBef>
              <a:defRPr/>
            </a:pPr>
            <a:r>
              <a:rPr lang="en-US" b="1" dirty="0">
                <a:solidFill>
                  <a:schemeClr val="tx1">
                    <a:lumMod val="10000"/>
                  </a:schemeClr>
                </a:solidFill>
                <a:latin typeface="Calibri" panose="020F0502020204030204" pitchFamily="34" charset="0"/>
              </a:rPr>
              <a:t>(2) What is the 2-year event?</a:t>
            </a:r>
          </a:p>
          <a:p>
            <a:pPr>
              <a:spcBef>
                <a:spcPct val="75000"/>
              </a:spcBef>
              <a:defRPr/>
            </a:pPr>
            <a:r>
              <a:rPr lang="en-US" b="1" dirty="0">
                <a:solidFill>
                  <a:schemeClr val="tx1">
                    <a:lumMod val="10000"/>
                  </a:schemeClr>
                </a:solidFill>
                <a:latin typeface="Calibri" panose="020F0502020204030204" pitchFamily="34" charset="0"/>
              </a:rPr>
              <a:t>(3) What is the 0.01 exceedance probability event?</a:t>
            </a:r>
          </a:p>
          <a:p>
            <a:pPr>
              <a:spcBef>
                <a:spcPct val="75000"/>
              </a:spcBef>
              <a:defRPr/>
            </a:pPr>
            <a:r>
              <a:rPr lang="en-US" b="1" dirty="0">
                <a:solidFill>
                  <a:schemeClr val="tx1">
                    <a:lumMod val="10000"/>
                  </a:schemeClr>
                </a:solidFill>
                <a:latin typeface="Calibri" panose="020F0502020204030204" pitchFamily="34" charset="0"/>
              </a:rPr>
              <a:t>(4) What is the likelihood of exceeding 10,000 </a:t>
            </a:r>
            <a:r>
              <a:rPr lang="en-US" b="1" dirty="0" err="1">
                <a:solidFill>
                  <a:schemeClr val="tx1">
                    <a:lumMod val="10000"/>
                  </a:schemeClr>
                </a:solidFill>
                <a:latin typeface="Calibri" panose="020F0502020204030204" pitchFamily="34" charset="0"/>
              </a:rPr>
              <a:t>cfs</a:t>
            </a:r>
            <a:r>
              <a:rPr lang="en-US" b="1" dirty="0">
                <a:solidFill>
                  <a:schemeClr val="tx1">
                    <a:lumMod val="10000"/>
                  </a:schemeClr>
                </a:solidFill>
                <a:latin typeface="Calibri" panose="020F0502020204030204" pitchFamily="34" charset="0"/>
              </a:rPr>
              <a:t> in any given year?</a:t>
            </a:r>
          </a:p>
        </p:txBody>
      </p:sp>
      <p:sp>
        <p:nvSpPr>
          <p:cNvPr id="200708" name="Text Box 1028"/>
          <p:cNvSpPr txBox="1">
            <a:spLocks noChangeArrowheads="1"/>
          </p:cNvSpPr>
          <p:nvPr/>
        </p:nvSpPr>
        <p:spPr bwMode="auto">
          <a:xfrm>
            <a:off x="7697788" y="76200"/>
            <a:ext cx="4087812" cy="1323439"/>
          </a:xfrm>
          <a:prstGeom prst="rect">
            <a:avLst/>
          </a:prstGeom>
          <a:noFill/>
          <a:ln w="9525">
            <a:noFill/>
            <a:miter lim="800000"/>
            <a:headEnd/>
            <a:tailEnd/>
          </a:ln>
          <a:effectLst/>
        </p:spPr>
        <p:txBody>
          <a:bodyPr wrap="square">
            <a:spAutoFit/>
          </a:bodyPr>
          <a:lstStyle/>
          <a:p>
            <a:pPr>
              <a:spcBef>
                <a:spcPct val="50000"/>
              </a:spcBef>
              <a:defRPr/>
            </a:pPr>
            <a:r>
              <a:rPr lang="en-US" sz="4000" b="1" dirty="0">
                <a:solidFill>
                  <a:schemeClr val="tx1">
                    <a:lumMod val="10000"/>
                  </a:schemeClr>
                </a:solidFill>
                <a:latin typeface="Calibri" panose="020F0502020204030204" pitchFamily="34" charset="0"/>
              </a:rPr>
              <a:t>Frequency Curve Review</a:t>
            </a:r>
          </a:p>
        </p:txBody>
      </p:sp>
      <p:sp>
        <p:nvSpPr>
          <p:cNvPr id="6" name="Freeform 5"/>
          <p:cNvSpPr/>
          <p:nvPr/>
        </p:nvSpPr>
        <p:spPr bwMode="auto">
          <a:xfrm>
            <a:off x="2427514" y="3374571"/>
            <a:ext cx="2449286" cy="2971800"/>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rgbClr val="00CC66"/>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8" name="Freeform 7"/>
          <p:cNvSpPr/>
          <p:nvPr/>
        </p:nvSpPr>
        <p:spPr bwMode="auto">
          <a:xfrm>
            <a:off x="2427515" y="1785258"/>
            <a:ext cx="4223657" cy="4593771"/>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rgbClr val="00CC66"/>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9" name="Freeform 8"/>
          <p:cNvSpPr/>
          <p:nvPr/>
        </p:nvSpPr>
        <p:spPr bwMode="auto">
          <a:xfrm>
            <a:off x="2405744" y="2340428"/>
            <a:ext cx="3712028" cy="3984172"/>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chemeClr val="bg2">
                <a:lumMod val="60000"/>
                <a:lumOff val="40000"/>
              </a:schemeClr>
            </a:solidFill>
            <a:prstDash val="solid"/>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0" name="Freeform 5">
            <a:extLst>
              <a:ext uri="{FF2B5EF4-FFF2-40B4-BE49-F238E27FC236}">
                <a16:creationId xmlns:a16="http://schemas.microsoft.com/office/drawing/2014/main" id="{CF94E490-222E-49B4-82B7-BA58740A0304}"/>
              </a:ext>
            </a:extLst>
          </p:cNvPr>
          <p:cNvSpPr/>
          <p:nvPr/>
        </p:nvSpPr>
        <p:spPr bwMode="auto">
          <a:xfrm flipV="1">
            <a:off x="2427514" y="335281"/>
            <a:ext cx="2449286" cy="3039291"/>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rgbClr val="00CC66"/>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2F97974D-AA8D-6CBE-33C3-DAD48F6FA20E}"/>
              </a:ext>
            </a:extLst>
          </p:cNvPr>
          <p:cNvSpPr>
            <a:spLocks noGrp="1"/>
          </p:cNvSpPr>
          <p:nvPr>
            <p:ph type="sldNum" sz="quarter" idx="12"/>
          </p:nvPr>
        </p:nvSpPr>
        <p:spPr/>
        <p:txBody>
          <a:bodyPr/>
          <a:lstStyle/>
          <a:p>
            <a:pPr>
              <a:defRPr/>
            </a:pPr>
            <a:fld id="{3CE69BB3-4CA7-428E-A98A-EFBC8766CB7A}" type="slidenum">
              <a:rPr lang="en-US" smtClean="0"/>
              <a:pPr>
                <a:defRPr/>
              </a:pPr>
              <a:t>53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843790"/>
            <a:ext cx="9069520" cy="3565674"/>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u="sng" dirty="0">
                <a:solidFill>
                  <a:schemeClr val="bg2">
                    <a:lumMod val="60000"/>
                    <a:lumOff val="40000"/>
                  </a:schemeClr>
                </a:solidFill>
              </a:rPr>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Working with the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E3B3F63B-9F30-9958-FC6A-3A70E4C45E06}"/>
              </a:ext>
            </a:extLst>
          </p:cNvPr>
          <p:cNvSpPr>
            <a:spLocks noGrp="1"/>
          </p:cNvSpPr>
          <p:nvPr>
            <p:ph type="sldNum" sz="quarter" idx="12"/>
          </p:nvPr>
        </p:nvSpPr>
        <p:spPr/>
        <p:txBody>
          <a:bodyPr/>
          <a:lstStyle/>
          <a:p>
            <a:pPr>
              <a:defRPr/>
            </a:pPr>
            <a:fld id="{9CD81297-4513-4774-B1A4-8EBF832F2CC4}" type="slidenum">
              <a:rPr lang="en-US" smtClean="0"/>
              <a:pPr>
                <a:defRPr/>
              </a:pPr>
              <a:t>54</a:t>
            </a:fld>
            <a:endParaRPr lang="en-US"/>
          </a:p>
        </p:txBody>
      </p:sp>
    </p:spTree>
    <p:extLst>
      <p:ext uri="{BB962C8B-B14F-4D97-AF65-F5344CB8AC3E}">
        <p14:creationId xmlns:p14="http://schemas.microsoft.com/office/powerpoint/2010/main" val="3613339146"/>
      </p:ext>
    </p:extLst>
  </p:cSld>
  <p:clrMapOvr>
    <a:masterClrMapping/>
  </p:clrMapOvr>
  <p:transition>
    <p:cu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dirty="0"/>
              <a:t>Some Continuous Distributions</a:t>
            </a:r>
          </a:p>
        </p:txBody>
      </p:sp>
      <p:sp>
        <p:nvSpPr>
          <p:cNvPr id="33795" name="Rectangle 3"/>
          <p:cNvSpPr>
            <a:spLocks noGrp="1" noChangeArrowheads="1"/>
          </p:cNvSpPr>
          <p:nvPr>
            <p:ph type="body" idx="1"/>
          </p:nvPr>
        </p:nvSpPr>
        <p:spPr>
          <a:xfrm>
            <a:off x="1073098" y="1920875"/>
            <a:ext cx="8469365" cy="4114800"/>
          </a:xfrm>
        </p:spPr>
        <p:txBody>
          <a:bodyPr/>
          <a:lstStyle/>
          <a:p>
            <a:pPr eaLnBrk="1" hangingPunct="1">
              <a:spcBef>
                <a:spcPts val="600"/>
              </a:spcBef>
              <a:defRPr/>
            </a:pPr>
            <a:r>
              <a:rPr lang="en-US" dirty="0"/>
              <a:t>Uniform:</a:t>
            </a:r>
          </a:p>
          <a:p>
            <a:pPr eaLnBrk="1" hangingPunct="1">
              <a:spcBef>
                <a:spcPts val="600"/>
              </a:spcBef>
              <a:defRPr/>
            </a:pPr>
            <a:endParaRPr lang="en-US" dirty="0"/>
          </a:p>
          <a:p>
            <a:pPr eaLnBrk="1" hangingPunct="1">
              <a:spcBef>
                <a:spcPts val="600"/>
              </a:spcBef>
              <a:defRPr/>
            </a:pPr>
            <a:r>
              <a:rPr lang="en-US" dirty="0"/>
              <a:t>Triangular:</a:t>
            </a:r>
          </a:p>
          <a:p>
            <a:pPr eaLnBrk="1" hangingPunct="1">
              <a:spcBef>
                <a:spcPts val="600"/>
              </a:spcBef>
              <a:defRPr/>
            </a:pPr>
            <a:endParaRPr lang="en-US" dirty="0"/>
          </a:p>
          <a:p>
            <a:pPr eaLnBrk="1" hangingPunct="1">
              <a:spcBef>
                <a:spcPts val="600"/>
              </a:spcBef>
              <a:defRPr/>
            </a:pPr>
            <a:r>
              <a:rPr lang="en-US" dirty="0"/>
              <a:t>Normal:</a:t>
            </a:r>
          </a:p>
          <a:p>
            <a:pPr eaLnBrk="1" hangingPunct="1">
              <a:spcBef>
                <a:spcPts val="600"/>
              </a:spcBef>
              <a:defRPr/>
            </a:pPr>
            <a:endParaRPr lang="en-US" dirty="0"/>
          </a:p>
          <a:p>
            <a:pPr eaLnBrk="1" hangingPunct="1">
              <a:spcBef>
                <a:spcPts val="600"/>
              </a:spcBef>
              <a:defRPr/>
            </a:pPr>
            <a:r>
              <a:rPr lang="en-US" dirty="0"/>
              <a:t>Log-Normal:</a:t>
            </a:r>
          </a:p>
        </p:txBody>
      </p:sp>
      <p:sp>
        <p:nvSpPr>
          <p:cNvPr id="33802" name="Text Box 10"/>
          <p:cNvSpPr txBox="1">
            <a:spLocks noChangeArrowheads="1"/>
          </p:cNvSpPr>
          <p:nvPr/>
        </p:nvSpPr>
        <p:spPr bwMode="auto">
          <a:xfrm>
            <a:off x="7504534" y="2797175"/>
            <a:ext cx="1838325" cy="2654573"/>
          </a:xfrm>
          <a:prstGeom prst="rect">
            <a:avLst/>
          </a:prstGeom>
          <a:noFill/>
          <a:ln w="9525">
            <a:noFill/>
            <a:miter lim="800000"/>
            <a:headEnd/>
            <a:tailEnd/>
          </a:ln>
          <a:effectLst/>
        </p:spPr>
        <p:txBody>
          <a:bodyPr>
            <a:spAutoFit/>
          </a:bodyPr>
          <a:lstStyle/>
          <a:p>
            <a:pPr algn="ctr" eaLnBrk="0" hangingPunct="0">
              <a:lnSpc>
                <a:spcPct val="120000"/>
              </a:lnSpc>
              <a:defRPr/>
            </a:pPr>
            <a:r>
              <a:rPr lang="en-US" sz="2800" b="1" dirty="0">
                <a:solidFill>
                  <a:schemeClr val="tx1">
                    <a:lumMod val="10000"/>
                  </a:schemeClr>
                </a:solidFill>
                <a:latin typeface="Ink Free" panose="03080402000500000000" pitchFamily="66" charset="0"/>
              </a:rPr>
              <a:t>these are </a:t>
            </a:r>
            <a:r>
              <a:rPr lang="en-US" sz="2800" b="1" dirty="0">
                <a:solidFill>
                  <a:srgbClr val="008000"/>
                </a:solidFill>
                <a:latin typeface="Ink Free" panose="03080402000500000000" pitchFamily="66" charset="0"/>
              </a:rPr>
              <a:t>probability density functions </a:t>
            </a:r>
            <a:r>
              <a:rPr lang="en-US" sz="2800" b="1" dirty="0">
                <a:solidFill>
                  <a:schemeClr val="tx1">
                    <a:lumMod val="10000"/>
                  </a:schemeClr>
                </a:solidFill>
                <a:latin typeface="Ink Free" panose="03080402000500000000" pitchFamily="66" charset="0"/>
              </a:rPr>
              <a:t>(</a:t>
            </a:r>
            <a:r>
              <a:rPr lang="en-US" sz="2800" dirty="0">
                <a:solidFill>
                  <a:schemeClr val="tx1">
                    <a:lumMod val="10000"/>
                  </a:schemeClr>
                </a:solidFill>
                <a:latin typeface="Arial" pitchFamily="34" charset="0"/>
              </a:rPr>
              <a:t>PDF</a:t>
            </a:r>
            <a:r>
              <a:rPr lang="en-US" sz="2800" b="1" dirty="0">
                <a:solidFill>
                  <a:schemeClr val="tx1">
                    <a:lumMod val="10000"/>
                  </a:schemeClr>
                </a:solidFill>
                <a:latin typeface="Ink Free" panose="03080402000500000000" pitchFamily="66" charset="0"/>
              </a:rPr>
              <a:t>s)</a:t>
            </a:r>
          </a:p>
        </p:txBody>
      </p:sp>
      <p:sp>
        <p:nvSpPr>
          <p:cNvPr id="10" name="Text Box 10"/>
          <p:cNvSpPr txBox="1">
            <a:spLocks noChangeArrowheads="1"/>
          </p:cNvSpPr>
          <p:nvPr/>
        </p:nvSpPr>
        <p:spPr bwMode="auto">
          <a:xfrm>
            <a:off x="2009165" y="4533792"/>
            <a:ext cx="1838325" cy="587853"/>
          </a:xfrm>
          <a:prstGeom prst="rect">
            <a:avLst/>
          </a:prstGeom>
          <a:noFill/>
          <a:ln w="9525">
            <a:noFill/>
            <a:miter lim="800000"/>
            <a:headEnd/>
            <a:tailEnd/>
          </a:ln>
          <a:effectLst/>
        </p:spPr>
        <p:txBody>
          <a:bodyPr>
            <a:spAutoFit/>
          </a:bodyPr>
          <a:lstStyle/>
          <a:p>
            <a:pPr algn="ctr" eaLnBrk="0" hangingPunct="0">
              <a:lnSpc>
                <a:spcPct val="120000"/>
              </a:lnSpc>
              <a:defRPr/>
            </a:pPr>
            <a:r>
              <a:rPr lang="en-US" sz="2800" b="1" dirty="0">
                <a:solidFill>
                  <a:srgbClr val="C00000"/>
                </a:solidFill>
                <a:latin typeface="Ink Free" panose="03080402000500000000" pitchFamily="66" charset="0"/>
              </a:rPr>
              <a:t>Gaussian</a:t>
            </a:r>
          </a:p>
        </p:txBody>
      </p:sp>
      <p:sp>
        <p:nvSpPr>
          <p:cNvPr id="7179" name="TextBox 10"/>
          <p:cNvSpPr txBox="1">
            <a:spLocks noChangeArrowheads="1"/>
          </p:cNvSpPr>
          <p:nvPr/>
        </p:nvSpPr>
        <p:spPr bwMode="auto">
          <a:xfrm>
            <a:off x="2177439" y="5825723"/>
            <a:ext cx="2463800" cy="708025"/>
          </a:xfrm>
          <a:prstGeom prst="rect">
            <a:avLst/>
          </a:prstGeom>
          <a:noFill/>
          <a:ln w="9525">
            <a:noFill/>
            <a:miter lim="800000"/>
            <a:headEnd/>
            <a:tailEnd/>
          </a:ln>
        </p:spPr>
        <p:txBody>
          <a:bodyPr>
            <a:spAutoFit/>
          </a:bodyPr>
          <a:lstStyle/>
          <a:p>
            <a:r>
              <a:rPr lang="en-US" sz="2000" i="1" dirty="0">
                <a:solidFill>
                  <a:schemeClr val="tx1">
                    <a:lumMod val="10000"/>
                  </a:schemeClr>
                </a:solidFill>
                <a:latin typeface="Calibri" panose="020F0502020204030204" pitchFamily="34" charset="0"/>
              </a:rPr>
              <a:t>log of variable is Normally distributed</a:t>
            </a:r>
          </a:p>
        </p:txBody>
      </p:sp>
      <p:sp>
        <p:nvSpPr>
          <p:cNvPr id="2" name="Slide Number Placeholder 1">
            <a:extLst>
              <a:ext uri="{FF2B5EF4-FFF2-40B4-BE49-F238E27FC236}">
                <a16:creationId xmlns:a16="http://schemas.microsoft.com/office/drawing/2014/main" id="{AB2F310E-EDFF-016A-CA34-CA2A8ABD0FEA}"/>
              </a:ext>
            </a:extLst>
          </p:cNvPr>
          <p:cNvSpPr>
            <a:spLocks noGrp="1"/>
          </p:cNvSpPr>
          <p:nvPr>
            <p:ph type="sldNum" sz="quarter" idx="12"/>
          </p:nvPr>
        </p:nvSpPr>
        <p:spPr/>
        <p:txBody>
          <a:bodyPr/>
          <a:lstStyle/>
          <a:p>
            <a:pPr>
              <a:defRPr/>
            </a:pPr>
            <a:fld id="{9CD81297-4513-4774-B1A4-8EBF832F2CC4}" type="slidenum">
              <a:rPr lang="en-US" smtClean="0"/>
              <a:pPr>
                <a:defRPr/>
              </a:pPr>
              <a:t>55</a:t>
            </a:fld>
            <a:endParaRPr lang="en-US"/>
          </a:p>
        </p:txBody>
      </p:sp>
      <p:pic>
        <p:nvPicPr>
          <p:cNvPr id="3" name="Picture 2">
            <a:extLst>
              <a:ext uri="{FF2B5EF4-FFF2-40B4-BE49-F238E27FC236}">
                <a16:creationId xmlns:a16="http://schemas.microsoft.com/office/drawing/2014/main" id="{7D162173-7B56-2376-892E-8E3A6B87A50C}"/>
              </a:ext>
            </a:extLst>
          </p:cNvPr>
          <p:cNvPicPr>
            <a:picLocks noChangeAspect="1"/>
          </p:cNvPicPr>
          <p:nvPr/>
        </p:nvPicPr>
        <p:blipFill>
          <a:blip r:embed="rId3"/>
          <a:stretch>
            <a:fillRect/>
          </a:stretch>
        </p:blipFill>
        <p:spPr>
          <a:xfrm>
            <a:off x="5373146" y="2794781"/>
            <a:ext cx="1798168" cy="1118860"/>
          </a:xfrm>
          <a:prstGeom prst="rect">
            <a:avLst/>
          </a:prstGeom>
        </p:spPr>
      </p:pic>
      <p:pic>
        <p:nvPicPr>
          <p:cNvPr id="4" name="Picture 3">
            <a:extLst>
              <a:ext uri="{FF2B5EF4-FFF2-40B4-BE49-F238E27FC236}">
                <a16:creationId xmlns:a16="http://schemas.microsoft.com/office/drawing/2014/main" id="{65131D1C-0EAE-8F39-C033-8069FBD4F669}"/>
              </a:ext>
            </a:extLst>
          </p:cNvPr>
          <p:cNvPicPr>
            <a:picLocks noChangeAspect="1"/>
          </p:cNvPicPr>
          <p:nvPr/>
        </p:nvPicPr>
        <p:blipFill>
          <a:blip r:embed="rId4"/>
          <a:stretch>
            <a:fillRect/>
          </a:stretch>
        </p:blipFill>
        <p:spPr>
          <a:xfrm>
            <a:off x="5373146" y="1568942"/>
            <a:ext cx="1798168" cy="1119729"/>
          </a:xfrm>
          <a:prstGeom prst="rect">
            <a:avLst/>
          </a:prstGeom>
        </p:spPr>
      </p:pic>
      <p:pic>
        <p:nvPicPr>
          <p:cNvPr id="5" name="Picture 4">
            <a:extLst>
              <a:ext uri="{FF2B5EF4-FFF2-40B4-BE49-F238E27FC236}">
                <a16:creationId xmlns:a16="http://schemas.microsoft.com/office/drawing/2014/main" id="{FB4A5E07-E4F2-2163-E7FC-2714CAB4BBD4}"/>
              </a:ext>
            </a:extLst>
          </p:cNvPr>
          <p:cNvPicPr>
            <a:picLocks noChangeAspect="1"/>
          </p:cNvPicPr>
          <p:nvPr/>
        </p:nvPicPr>
        <p:blipFill>
          <a:blip r:embed="rId5"/>
          <a:stretch>
            <a:fillRect/>
          </a:stretch>
        </p:blipFill>
        <p:spPr>
          <a:xfrm>
            <a:off x="5373146" y="4019751"/>
            <a:ext cx="1798168" cy="1118860"/>
          </a:xfrm>
          <a:prstGeom prst="rect">
            <a:avLst/>
          </a:prstGeom>
        </p:spPr>
      </p:pic>
      <p:pic>
        <p:nvPicPr>
          <p:cNvPr id="6" name="Picture 5">
            <a:extLst>
              <a:ext uri="{FF2B5EF4-FFF2-40B4-BE49-F238E27FC236}">
                <a16:creationId xmlns:a16="http://schemas.microsoft.com/office/drawing/2014/main" id="{8F09EAB5-1855-E20C-48A8-16B8A8A63AEE}"/>
              </a:ext>
            </a:extLst>
          </p:cNvPr>
          <p:cNvPicPr>
            <a:picLocks noChangeAspect="1"/>
          </p:cNvPicPr>
          <p:nvPr/>
        </p:nvPicPr>
        <p:blipFill>
          <a:blip r:embed="rId6"/>
          <a:stretch>
            <a:fillRect/>
          </a:stretch>
        </p:blipFill>
        <p:spPr>
          <a:xfrm>
            <a:off x="5373146" y="5244720"/>
            <a:ext cx="1798168" cy="1118860"/>
          </a:xfrm>
          <a:prstGeom prst="rect">
            <a:avLst/>
          </a:prstGeom>
        </p:spPr>
      </p:pic>
    </p:spTree>
    <p:extLst>
      <p:ext uri="{BB962C8B-B14F-4D97-AF65-F5344CB8AC3E}">
        <p14:creationId xmlns:p14="http://schemas.microsoft.com/office/powerpoint/2010/main" val="28411489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3" cstate="print"/>
          <a:srcRect/>
          <a:stretch>
            <a:fillRect/>
          </a:stretch>
        </p:blipFill>
        <p:spPr bwMode="auto">
          <a:xfrm>
            <a:off x="1576850" y="1879981"/>
            <a:ext cx="3997325" cy="3086100"/>
          </a:xfrm>
          <a:prstGeom prst="rect">
            <a:avLst/>
          </a:prstGeom>
          <a:noFill/>
          <a:ln w="9525">
            <a:noFill/>
            <a:miter lim="800000"/>
            <a:headEnd/>
            <a:tailEnd/>
          </a:ln>
        </p:spPr>
      </p:pic>
      <p:sp>
        <p:nvSpPr>
          <p:cNvPr id="35842" name="Rectangle 2"/>
          <p:cNvSpPr>
            <a:spLocks noGrp="1" noChangeArrowheads="1"/>
          </p:cNvSpPr>
          <p:nvPr>
            <p:ph type="title"/>
          </p:nvPr>
        </p:nvSpPr>
        <p:spPr>
          <a:xfrm>
            <a:off x="604562" y="304800"/>
            <a:ext cx="9758639" cy="1143000"/>
          </a:xfrm>
        </p:spPr>
        <p:txBody>
          <a:bodyPr/>
          <a:lstStyle/>
          <a:p>
            <a:pPr eaLnBrk="1" hangingPunct="1">
              <a:defRPr/>
            </a:pPr>
            <a:r>
              <a:rPr lang="en-US" dirty="0"/>
              <a:t>Uniform Distribution</a:t>
            </a:r>
          </a:p>
        </p:txBody>
      </p:sp>
      <p:sp>
        <p:nvSpPr>
          <p:cNvPr id="35844" name="Rectangle 4"/>
          <p:cNvSpPr>
            <a:spLocks noGrp="1" noChangeArrowheads="1"/>
          </p:cNvSpPr>
          <p:nvPr>
            <p:ph type="body" sz="half" idx="2"/>
          </p:nvPr>
        </p:nvSpPr>
        <p:spPr>
          <a:xfrm>
            <a:off x="6553201" y="1676400"/>
            <a:ext cx="3668959" cy="4114800"/>
          </a:xfrm>
        </p:spPr>
        <p:txBody>
          <a:bodyPr/>
          <a:lstStyle/>
          <a:p>
            <a:pPr eaLnBrk="1" hangingPunct="1">
              <a:buClr>
                <a:srgbClr val="7030A0"/>
              </a:buClr>
              <a:defRPr/>
            </a:pPr>
            <a:r>
              <a:rPr lang="en-US" sz="2400" dirty="0"/>
              <a:t>Interpretation:</a:t>
            </a:r>
          </a:p>
          <a:p>
            <a:pPr lvl="1" eaLnBrk="1" hangingPunct="1">
              <a:buClr>
                <a:srgbClr val="7030A0"/>
              </a:buClr>
              <a:defRPr/>
            </a:pPr>
            <a:r>
              <a:rPr lang="en-US" sz="2000" dirty="0"/>
              <a:t>All values in range are equally likely </a:t>
            </a:r>
          </a:p>
          <a:p>
            <a:pPr eaLnBrk="1" hangingPunct="1">
              <a:buClr>
                <a:srgbClr val="7030A0"/>
              </a:buClr>
              <a:defRPr/>
            </a:pPr>
            <a:r>
              <a:rPr lang="en-US" sz="2400" dirty="0"/>
              <a:t>Parameters:</a:t>
            </a:r>
          </a:p>
          <a:p>
            <a:pPr lvl="1" eaLnBrk="1" hangingPunct="1">
              <a:buClr>
                <a:srgbClr val="7030A0"/>
              </a:buClr>
              <a:defRPr/>
            </a:pPr>
            <a:r>
              <a:rPr lang="en-US" sz="2000" dirty="0"/>
              <a:t>Range (</a:t>
            </a:r>
            <a:r>
              <a:rPr lang="en-US" sz="2000" i="1" dirty="0"/>
              <a:t>a</a:t>
            </a:r>
            <a:r>
              <a:rPr lang="en-US" sz="2000" dirty="0"/>
              <a:t>, </a:t>
            </a:r>
            <a:r>
              <a:rPr lang="en-US" sz="2000" i="1" dirty="0"/>
              <a:t>b</a:t>
            </a:r>
            <a:r>
              <a:rPr lang="en-US" sz="2000" dirty="0"/>
              <a:t>) </a:t>
            </a:r>
            <a:r>
              <a:rPr lang="en-US" sz="2000" dirty="0">
                <a:solidFill>
                  <a:srgbClr val="00B050"/>
                </a:solidFill>
              </a:rPr>
              <a:t>(</a:t>
            </a:r>
            <a:r>
              <a:rPr lang="en-US" sz="2000" i="1" dirty="0">
                <a:solidFill>
                  <a:srgbClr val="00B050"/>
                </a:solidFill>
              </a:rPr>
              <a:t>min, max</a:t>
            </a:r>
            <a:r>
              <a:rPr lang="en-US" sz="2000" dirty="0">
                <a:solidFill>
                  <a:srgbClr val="00B050"/>
                </a:solidFill>
              </a:rPr>
              <a:t>)</a:t>
            </a:r>
          </a:p>
          <a:p>
            <a:pPr eaLnBrk="1" hangingPunct="1">
              <a:buClr>
                <a:srgbClr val="7030A0"/>
              </a:buClr>
              <a:defRPr/>
            </a:pPr>
            <a:r>
              <a:rPr lang="en-US" sz="2400" dirty="0"/>
              <a:t>What is the mean, median, mode?</a:t>
            </a:r>
          </a:p>
          <a:p>
            <a:pPr eaLnBrk="1" hangingPunct="1">
              <a:buClr>
                <a:srgbClr val="7030A0"/>
              </a:buClr>
              <a:defRPr/>
            </a:pPr>
            <a:r>
              <a:rPr lang="en-US" sz="2400" dirty="0"/>
              <a:t>What does the CDF look like?</a:t>
            </a:r>
          </a:p>
        </p:txBody>
      </p:sp>
      <p:sp>
        <p:nvSpPr>
          <p:cNvPr id="8" name="Text Box 10"/>
          <p:cNvSpPr txBox="1">
            <a:spLocks noChangeArrowheads="1"/>
          </p:cNvSpPr>
          <p:nvPr/>
        </p:nvSpPr>
        <p:spPr bwMode="auto">
          <a:xfrm>
            <a:off x="2764352" y="247314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chemeClr val="accent2"/>
                </a:solidFill>
                <a:latin typeface="Ink Free" panose="03080402000500000000" pitchFamily="66" charset="0"/>
              </a:rPr>
              <a:t>PDF</a:t>
            </a:r>
          </a:p>
        </p:txBody>
      </p:sp>
      <mc:AlternateContent xmlns:mc="http://schemas.openxmlformats.org/markup-compatibility/2006" xmlns:a14="http://schemas.microsoft.com/office/drawing/2010/main">
        <mc:Choice Requires="a14">
          <p:sp>
            <p:nvSpPr>
              <p:cNvPr id="2" name="TextBox 1"/>
              <p:cNvSpPr txBox="1"/>
              <p:nvPr/>
            </p:nvSpPr>
            <p:spPr>
              <a:xfrm>
                <a:off x="1810245" y="5304454"/>
                <a:ext cx="3816429" cy="1217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solidFill>
                            <a:schemeClr val="tx1">
                              <a:lumMod val="10000"/>
                            </a:schemeClr>
                          </a:solidFill>
                          <a:latin typeface="Cambria Math" panose="02040503050406030204" pitchFamily="18" charset="0"/>
                        </a:rPr>
                        <m:t>f</m:t>
                      </m:r>
                      <m:d>
                        <m:dPr>
                          <m:ctrlPr>
                            <a:rPr lang="en-US" i="1">
                              <a:solidFill>
                                <a:schemeClr val="tx1">
                                  <a:lumMod val="10000"/>
                                </a:schemeClr>
                              </a:solidFill>
                              <a:latin typeface="Cambria Math" panose="02040503050406030204" pitchFamily="18" charset="0"/>
                            </a:rPr>
                          </m:ctrlPr>
                        </m:dPr>
                        <m:e>
                          <m:r>
                            <m:rPr>
                              <m:sty m:val="p"/>
                            </m:rPr>
                            <a:rPr lang="en-US">
                              <a:solidFill>
                                <a:schemeClr val="tx1">
                                  <a:lumMod val="10000"/>
                                </a:schemeClr>
                              </a:solidFill>
                              <a:latin typeface="Cambria Math" panose="02040503050406030204" pitchFamily="18" charset="0"/>
                            </a:rPr>
                            <m:t>x</m:t>
                          </m:r>
                        </m:e>
                      </m:d>
                      <m:r>
                        <a:rPr lang="en-US">
                          <a:solidFill>
                            <a:schemeClr val="tx1">
                              <a:lumMod val="10000"/>
                            </a:schemeClr>
                          </a:solidFill>
                          <a:latin typeface="Cambria Math" panose="02040503050406030204" pitchFamily="18" charset="0"/>
                        </a:rPr>
                        <m:t>= </m:t>
                      </m:r>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r>
                            <m:rPr>
                              <m:sty m:val="p"/>
                            </m:rPr>
                            <a:rPr lang="en-US">
                              <a:solidFill>
                                <a:schemeClr val="tx1">
                                  <a:lumMod val="10000"/>
                                </a:schemeClr>
                              </a:solidFill>
                              <a:latin typeface="Cambria Math" panose="02040503050406030204" pitchFamily="18" charset="0"/>
                            </a:rPr>
                            <m:t>b</m:t>
                          </m:r>
                          <m:r>
                            <a:rPr lang="en-US">
                              <a:solidFill>
                                <a:schemeClr val="tx1">
                                  <a:lumMod val="10000"/>
                                </a:schemeClr>
                              </a:solidFill>
                              <a:latin typeface="Cambria Math" panose="02040503050406030204" pitchFamily="18" charset="0"/>
                            </a:rPr>
                            <m:t>−</m:t>
                          </m:r>
                          <m:r>
                            <m:rPr>
                              <m:sty m:val="p"/>
                            </m:rPr>
                            <a:rPr lang="en-US">
                              <a:solidFill>
                                <a:schemeClr val="tx1">
                                  <a:lumMod val="10000"/>
                                </a:schemeClr>
                              </a:solidFill>
                              <a:latin typeface="Cambria Math" panose="02040503050406030204" pitchFamily="18" charset="0"/>
                            </a:rPr>
                            <m:t>a</m:t>
                          </m:r>
                        </m:den>
                      </m:f>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rPr>
                        <m:t>for</m:t>
                      </m:r>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rPr>
                        <m:t>a</m:t>
                      </m:r>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ea typeface="Cambria Math" panose="02040503050406030204" pitchFamily="18" charset="0"/>
                        </a:rPr>
                        <m:t>X</m:t>
                      </m:r>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b</m:t>
                      </m:r>
                    </m:oMath>
                  </m:oMathPara>
                </a14:m>
                <a:endParaRPr lang="en-US" dirty="0">
                  <a:solidFill>
                    <a:schemeClr val="tx1">
                      <a:lumMod val="10000"/>
                    </a:schemeClr>
                  </a:solidFill>
                  <a:latin typeface="Calibri" panose="020F0502020204030204" pitchFamily="34" charset="0"/>
                  <a:ea typeface="Cambria Math" panose="02040503050406030204" pitchFamily="18" charset="0"/>
                </a:endParaRPr>
              </a:p>
              <a:p>
                <a:pPr>
                  <a:spcBef>
                    <a:spcPts val="1200"/>
                  </a:spcBef>
                </a:pPr>
                <a:r>
                  <a:rPr lang="en-US" dirty="0">
                    <a:solidFill>
                      <a:schemeClr val="tx1">
                        <a:lumMod val="10000"/>
                      </a:schemeClr>
                    </a:solidFill>
                    <a:latin typeface="Calibri" panose="020F0502020204030204" pitchFamily="34" charset="0"/>
                  </a:rPr>
                  <a:t>	      </a:t>
                </a:r>
                <a:r>
                  <a:rPr lang="en-US" dirty="0">
                    <a:solidFill>
                      <a:schemeClr val="tx1">
                        <a:lumMod val="10000"/>
                      </a:schemeClr>
                    </a:solidFill>
                    <a:latin typeface="+mn-lt"/>
                  </a:rPr>
                  <a:t>0      otherwise</a:t>
                </a:r>
              </a:p>
            </p:txBody>
          </p:sp>
        </mc:Choice>
        <mc:Fallback xmlns="">
          <p:sp>
            <p:nvSpPr>
              <p:cNvPr id="2" name="TextBox 1"/>
              <p:cNvSpPr txBox="1">
                <a:spLocks noRot="1" noChangeAspect="1" noMove="1" noResize="1" noEditPoints="1" noAdjustHandles="1" noChangeArrowheads="1" noChangeShapeType="1" noTextEdit="1"/>
              </p:cNvSpPr>
              <p:nvPr/>
            </p:nvSpPr>
            <p:spPr>
              <a:xfrm>
                <a:off x="1810245" y="5304454"/>
                <a:ext cx="3816429" cy="1217128"/>
              </a:xfrm>
              <a:prstGeom prst="rect">
                <a:avLst/>
              </a:prstGeom>
              <a:blipFill>
                <a:blip r:embed="rId5"/>
                <a:stretch>
                  <a:fillRect b="-14000"/>
                </a:stretch>
              </a:blipFill>
            </p:spPr>
            <p:txBody>
              <a:bodyPr/>
              <a:lstStyle/>
              <a:p>
                <a:r>
                  <a:rPr lang="en-US">
                    <a:noFill/>
                  </a:rPr>
                  <a:t> </a:t>
                </a:r>
              </a:p>
            </p:txBody>
          </p:sp>
        </mc:Fallback>
      </mc:AlternateContent>
      <p:sp>
        <p:nvSpPr>
          <p:cNvPr id="8201" name="TextBox 9"/>
          <p:cNvSpPr txBox="1">
            <a:spLocks noChangeArrowheads="1"/>
          </p:cNvSpPr>
          <p:nvPr/>
        </p:nvSpPr>
        <p:spPr bwMode="auto">
          <a:xfrm>
            <a:off x="2726200" y="3107118"/>
            <a:ext cx="981075" cy="369888"/>
          </a:xfrm>
          <a:prstGeom prst="rect">
            <a:avLst/>
          </a:prstGeom>
          <a:noFill/>
          <a:ln w="9525">
            <a:noFill/>
            <a:miter lim="800000"/>
            <a:headEnd/>
            <a:tailEnd/>
          </a:ln>
        </p:spPr>
        <p:txBody>
          <a:bodyPr>
            <a:spAutoFit/>
          </a:bodyPr>
          <a:lstStyle/>
          <a:p>
            <a:r>
              <a:rPr lang="en-US" sz="1800" i="1" dirty="0">
                <a:solidFill>
                  <a:schemeClr val="tx1">
                    <a:lumMod val="10000"/>
                  </a:schemeClr>
                </a:solidFill>
                <a:latin typeface="Calibri" panose="020F0502020204030204" pitchFamily="34" charset="0"/>
              </a:rPr>
              <a:t>= f(x)</a:t>
            </a:r>
          </a:p>
        </p:txBody>
      </p:sp>
      <p:graphicFrame>
        <p:nvGraphicFramePr>
          <p:cNvPr id="12" name="Object 11"/>
          <p:cNvGraphicFramePr>
            <a:graphicFrameLocks noChangeAspect="1"/>
          </p:cNvGraphicFramePr>
          <p:nvPr>
            <p:extLst>
              <p:ext uri="{D42A27DB-BD31-4B8C-83A1-F6EECF244321}">
                <p14:modId xmlns:p14="http://schemas.microsoft.com/office/powerpoint/2010/main" val="3975297668"/>
              </p:ext>
            </p:extLst>
          </p:nvPr>
        </p:nvGraphicFramePr>
        <p:xfrm>
          <a:off x="2270639" y="3046486"/>
          <a:ext cx="493713" cy="419100"/>
        </p:xfrm>
        <a:graphic>
          <a:graphicData uri="http://schemas.openxmlformats.org/presentationml/2006/ole">
            <mc:AlternateContent xmlns:mc="http://schemas.openxmlformats.org/markup-compatibility/2006">
              <mc:Choice xmlns:v="urn:schemas-microsoft-com:vml" Requires="v">
                <p:oleObj name="Equation" r:id="rId6" imgW="495000" imgH="419040" progId="">
                  <p:embed/>
                </p:oleObj>
              </mc:Choice>
              <mc:Fallback>
                <p:oleObj name="Equation" r:id="rId6" imgW="495000" imgH="419040" progId="">
                  <p:embed/>
                  <p:pic>
                    <p:nvPicPr>
                      <p:cNvPr id="12"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70639" y="3046486"/>
                        <a:ext cx="493713"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7" name="Group 16">
            <a:extLst>
              <a:ext uri="{FF2B5EF4-FFF2-40B4-BE49-F238E27FC236}">
                <a16:creationId xmlns:a16="http://schemas.microsoft.com/office/drawing/2014/main" id="{780695E5-C343-496F-9B15-A4C9F6443C4A}"/>
              </a:ext>
            </a:extLst>
          </p:cNvPr>
          <p:cNvGrpSpPr/>
          <p:nvPr/>
        </p:nvGrpSpPr>
        <p:grpSpPr>
          <a:xfrm>
            <a:off x="2156514" y="1835907"/>
            <a:ext cx="3456750" cy="2872190"/>
            <a:chOff x="1335314" y="1843464"/>
            <a:chExt cx="3456750" cy="2872190"/>
          </a:xfrm>
        </p:grpSpPr>
        <p:grpSp>
          <p:nvGrpSpPr>
            <p:cNvPr id="15" name="Group 14">
              <a:extLst>
                <a:ext uri="{FF2B5EF4-FFF2-40B4-BE49-F238E27FC236}">
                  <a16:creationId xmlns:a16="http://schemas.microsoft.com/office/drawing/2014/main" id="{3082791F-4800-4CA0-BAB5-7C33CE4D98F1}"/>
                </a:ext>
              </a:extLst>
            </p:cNvPr>
            <p:cNvGrpSpPr/>
            <p:nvPr/>
          </p:nvGrpSpPr>
          <p:grpSpPr>
            <a:xfrm>
              <a:off x="2953739" y="1843464"/>
              <a:ext cx="1838325" cy="2872190"/>
              <a:chOff x="2953739" y="1843464"/>
              <a:chExt cx="1838325" cy="2872190"/>
            </a:xfrm>
          </p:grpSpPr>
          <p:grpSp>
            <p:nvGrpSpPr>
              <p:cNvPr id="7" name="Group 6">
                <a:extLst>
                  <a:ext uri="{FF2B5EF4-FFF2-40B4-BE49-F238E27FC236}">
                    <a16:creationId xmlns:a16="http://schemas.microsoft.com/office/drawing/2014/main" id="{3ADD7DAC-D836-4DEA-A4AC-BEB08308BC8E}"/>
                  </a:ext>
                </a:extLst>
              </p:cNvPr>
              <p:cNvGrpSpPr/>
              <p:nvPr/>
            </p:nvGrpSpPr>
            <p:grpSpPr>
              <a:xfrm>
                <a:off x="4425976" y="2247618"/>
                <a:ext cx="146024" cy="2468036"/>
                <a:chOff x="4425976" y="2247618"/>
                <a:chExt cx="146024" cy="2468036"/>
              </a:xfrm>
            </p:grpSpPr>
            <p:sp>
              <p:nvSpPr>
                <p:cNvPr id="6" name="TextBox 5">
                  <a:extLst>
                    <a:ext uri="{FF2B5EF4-FFF2-40B4-BE49-F238E27FC236}">
                      <a16:creationId xmlns:a16="http://schemas.microsoft.com/office/drawing/2014/main" id="{A34955BF-1474-40F7-982A-2D8CE616DCED}"/>
                    </a:ext>
                  </a:extLst>
                </p:cNvPr>
                <p:cNvSpPr txBox="1"/>
                <p:nvPr/>
              </p:nvSpPr>
              <p:spPr>
                <a:xfrm>
                  <a:off x="4439138" y="4407877"/>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14" name="TextBox 13">
                  <a:extLst>
                    <a:ext uri="{FF2B5EF4-FFF2-40B4-BE49-F238E27FC236}">
                      <a16:creationId xmlns:a16="http://schemas.microsoft.com/office/drawing/2014/main" id="{96DE6CDA-827B-4862-8F58-2A9C84162C44}"/>
                    </a:ext>
                  </a:extLst>
                </p:cNvPr>
                <p:cNvSpPr txBox="1"/>
                <p:nvPr/>
              </p:nvSpPr>
              <p:spPr>
                <a:xfrm>
                  <a:off x="4425976" y="2247618"/>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grpSp>
          <p:sp>
            <p:nvSpPr>
              <p:cNvPr id="19" name="Text Box 10">
                <a:extLst>
                  <a:ext uri="{FF2B5EF4-FFF2-40B4-BE49-F238E27FC236}">
                    <a16:creationId xmlns:a16="http://schemas.microsoft.com/office/drawing/2014/main" id="{A4097E22-C1BE-4B0F-A5A3-45AB8EEE1B02}"/>
                  </a:ext>
                </a:extLst>
              </p:cNvPr>
              <p:cNvSpPr txBox="1">
                <a:spLocks noChangeArrowheads="1"/>
              </p:cNvSpPr>
              <p:nvPr/>
            </p:nvSpPr>
            <p:spPr bwMode="auto">
              <a:xfrm>
                <a:off x="2953739" y="1843464"/>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16" name="Freeform: Shape 15">
              <a:extLst>
                <a:ext uri="{FF2B5EF4-FFF2-40B4-BE49-F238E27FC236}">
                  <a16:creationId xmlns:a16="http://schemas.microsoft.com/office/drawing/2014/main" id="{A941DD46-66AF-47E4-8D14-FE9EDFAF9F74}"/>
                </a:ext>
              </a:extLst>
            </p:cNvPr>
            <p:cNvSpPr/>
            <p:nvPr/>
          </p:nvSpPr>
          <p:spPr bwMode="auto">
            <a:xfrm>
              <a:off x="1335314" y="2416628"/>
              <a:ext cx="3035014" cy="2126343"/>
            </a:xfrm>
            <a:custGeom>
              <a:avLst/>
              <a:gdLst>
                <a:gd name="connsiteX0" fmla="*/ 0 w 3018972"/>
                <a:gd name="connsiteY0" fmla="*/ 2431143 h 2431143"/>
                <a:gd name="connsiteX1" fmla="*/ 341086 w 3018972"/>
                <a:gd name="connsiteY1" fmla="*/ 2423886 h 2431143"/>
                <a:gd name="connsiteX2" fmla="*/ 2801257 w 3018972"/>
                <a:gd name="connsiteY2" fmla="*/ 0 h 2431143"/>
                <a:gd name="connsiteX3" fmla="*/ 3018972 w 3018972"/>
                <a:gd name="connsiteY3" fmla="*/ 0 h 2431143"/>
                <a:gd name="connsiteX0" fmla="*/ 0 w 3018972"/>
                <a:gd name="connsiteY0" fmla="*/ 2431143 h 2431143"/>
                <a:gd name="connsiteX1" fmla="*/ 341086 w 3018972"/>
                <a:gd name="connsiteY1" fmla="*/ 2423886 h 2431143"/>
                <a:gd name="connsiteX2" fmla="*/ 2737088 w 3018972"/>
                <a:gd name="connsiteY2" fmla="*/ 304800 h 2431143"/>
                <a:gd name="connsiteX3" fmla="*/ 3018972 w 3018972"/>
                <a:gd name="connsiteY3" fmla="*/ 0 h 2431143"/>
                <a:gd name="connsiteX0" fmla="*/ 0 w 3035014"/>
                <a:gd name="connsiteY0" fmla="*/ 2142385 h 2142385"/>
                <a:gd name="connsiteX1" fmla="*/ 341086 w 3035014"/>
                <a:gd name="connsiteY1" fmla="*/ 2135128 h 2142385"/>
                <a:gd name="connsiteX2" fmla="*/ 2737088 w 3035014"/>
                <a:gd name="connsiteY2" fmla="*/ 16042 h 2142385"/>
                <a:gd name="connsiteX3" fmla="*/ 3035014 w 3035014"/>
                <a:gd name="connsiteY3" fmla="*/ 0 h 2142385"/>
                <a:gd name="connsiteX0" fmla="*/ 0 w 3035014"/>
                <a:gd name="connsiteY0" fmla="*/ 2126343 h 2126343"/>
                <a:gd name="connsiteX1" fmla="*/ 341086 w 3035014"/>
                <a:gd name="connsiteY1" fmla="*/ 2119086 h 2126343"/>
                <a:gd name="connsiteX2" fmla="*/ 2737088 w 3035014"/>
                <a:gd name="connsiteY2" fmla="*/ 0 h 2126343"/>
                <a:gd name="connsiteX3" fmla="*/ 3035014 w 3035014"/>
                <a:gd name="connsiteY3" fmla="*/ 0 h 2126343"/>
                <a:gd name="connsiteX0" fmla="*/ 0 w 3035014"/>
                <a:gd name="connsiteY0" fmla="*/ 2126343 h 2126343"/>
                <a:gd name="connsiteX1" fmla="*/ 341086 w 3035014"/>
                <a:gd name="connsiteY1" fmla="*/ 2119086 h 2126343"/>
                <a:gd name="connsiteX2" fmla="*/ 2793235 w 3035014"/>
                <a:gd name="connsiteY2" fmla="*/ 0 h 2126343"/>
                <a:gd name="connsiteX3" fmla="*/ 3035014 w 3035014"/>
                <a:gd name="connsiteY3" fmla="*/ 0 h 2126343"/>
              </a:gdLst>
              <a:ahLst/>
              <a:cxnLst>
                <a:cxn ang="0">
                  <a:pos x="connsiteX0" y="connsiteY0"/>
                </a:cxn>
                <a:cxn ang="0">
                  <a:pos x="connsiteX1" y="connsiteY1"/>
                </a:cxn>
                <a:cxn ang="0">
                  <a:pos x="connsiteX2" y="connsiteY2"/>
                </a:cxn>
                <a:cxn ang="0">
                  <a:pos x="connsiteX3" y="connsiteY3"/>
                </a:cxn>
              </a:cxnLst>
              <a:rect l="l" t="t" r="r" b="b"/>
              <a:pathLst>
                <a:path w="3035014" h="2126343">
                  <a:moveTo>
                    <a:pt x="0" y="2126343"/>
                  </a:moveTo>
                  <a:lnTo>
                    <a:pt x="341086" y="2119086"/>
                  </a:lnTo>
                  <a:lnTo>
                    <a:pt x="2793235" y="0"/>
                  </a:lnTo>
                  <a:lnTo>
                    <a:pt x="3035014" y="0"/>
                  </a:lnTo>
                </a:path>
              </a:pathLst>
            </a:cu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grpSp>
      <p:sp>
        <p:nvSpPr>
          <p:cNvPr id="3" name="Slide Number Placeholder 2">
            <a:extLst>
              <a:ext uri="{FF2B5EF4-FFF2-40B4-BE49-F238E27FC236}">
                <a16:creationId xmlns:a16="http://schemas.microsoft.com/office/drawing/2014/main" id="{43498511-F03A-B6B7-A21F-AC3CA3440C35}"/>
              </a:ext>
            </a:extLst>
          </p:cNvPr>
          <p:cNvSpPr>
            <a:spLocks noGrp="1"/>
          </p:cNvSpPr>
          <p:nvPr>
            <p:ph type="sldNum" sz="quarter" idx="12"/>
          </p:nvPr>
        </p:nvSpPr>
        <p:spPr/>
        <p:txBody>
          <a:bodyPr/>
          <a:lstStyle/>
          <a:p>
            <a:pPr>
              <a:defRPr/>
            </a:pPr>
            <a:fld id="{4C6A16D8-49C7-4EFB-8B66-C888420D88DC}" type="slidenum">
              <a:rPr lang="en-US" smtClean="0"/>
              <a:pPr>
                <a:defRPr/>
              </a:pPr>
              <a:t>56</a:t>
            </a:fld>
            <a:endParaRPr lang="en-US"/>
          </a:p>
        </p:txBody>
      </p:sp>
    </p:spTree>
    <p:extLst>
      <p:ext uri="{BB962C8B-B14F-4D97-AF65-F5344CB8AC3E}">
        <p14:creationId xmlns:p14="http://schemas.microsoft.com/office/powerpoint/2010/main" val="193239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84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cstate="print"/>
          <a:srcRect/>
          <a:stretch>
            <a:fillRect/>
          </a:stretch>
        </p:blipFill>
        <p:spPr bwMode="auto">
          <a:xfrm>
            <a:off x="1576535" y="1878013"/>
            <a:ext cx="3997325" cy="3086100"/>
          </a:xfrm>
          <a:prstGeom prst="rect">
            <a:avLst/>
          </a:prstGeom>
          <a:noFill/>
          <a:ln w="9525">
            <a:noFill/>
            <a:miter lim="800000"/>
            <a:headEnd/>
            <a:tailEnd/>
          </a:ln>
        </p:spPr>
      </p:pic>
      <p:sp>
        <p:nvSpPr>
          <p:cNvPr id="36866" name="Rectangle 2"/>
          <p:cNvSpPr>
            <a:spLocks noGrp="1" noChangeArrowheads="1"/>
          </p:cNvSpPr>
          <p:nvPr>
            <p:ph type="title"/>
          </p:nvPr>
        </p:nvSpPr>
        <p:spPr>
          <a:xfrm>
            <a:off x="604562" y="304800"/>
            <a:ext cx="9758638" cy="1143000"/>
          </a:xfrm>
        </p:spPr>
        <p:txBody>
          <a:bodyPr/>
          <a:lstStyle/>
          <a:p>
            <a:pPr eaLnBrk="1" hangingPunct="1">
              <a:defRPr/>
            </a:pPr>
            <a:r>
              <a:rPr lang="en-US" dirty="0"/>
              <a:t>Triangular Distribution</a:t>
            </a:r>
          </a:p>
        </p:txBody>
      </p:sp>
      <p:sp>
        <p:nvSpPr>
          <p:cNvPr id="36867" name="Rectangle 3"/>
          <p:cNvSpPr>
            <a:spLocks noGrp="1" noChangeArrowheads="1"/>
          </p:cNvSpPr>
          <p:nvPr>
            <p:ph type="body" sz="half" idx="2"/>
          </p:nvPr>
        </p:nvSpPr>
        <p:spPr>
          <a:xfrm>
            <a:off x="6604820" y="1619865"/>
            <a:ext cx="3810000" cy="4114800"/>
          </a:xfrm>
        </p:spPr>
        <p:txBody>
          <a:bodyPr/>
          <a:lstStyle/>
          <a:p>
            <a:pPr eaLnBrk="1" hangingPunct="1">
              <a:buClr>
                <a:srgbClr val="7030A0"/>
              </a:buClr>
              <a:defRPr/>
            </a:pPr>
            <a:r>
              <a:rPr lang="en-US" sz="2400" dirty="0"/>
              <a:t>More informative than uniform distribution</a:t>
            </a:r>
          </a:p>
          <a:p>
            <a:pPr eaLnBrk="1" hangingPunct="1">
              <a:buClr>
                <a:srgbClr val="7030A0"/>
              </a:buClr>
              <a:defRPr/>
            </a:pPr>
            <a:r>
              <a:rPr lang="en-US" sz="2400" dirty="0"/>
              <a:t>Parameters:</a:t>
            </a:r>
          </a:p>
          <a:p>
            <a:pPr lvl="1" eaLnBrk="1" hangingPunct="1">
              <a:buClr>
                <a:srgbClr val="7030A0"/>
              </a:buClr>
              <a:defRPr/>
            </a:pPr>
            <a:r>
              <a:rPr lang="en-US" sz="2000" dirty="0"/>
              <a:t>Mode    </a:t>
            </a:r>
            <a:r>
              <a:rPr lang="en-US" sz="2000" i="1" dirty="0"/>
              <a:t>c</a:t>
            </a:r>
            <a:endParaRPr lang="en-US" sz="2000" dirty="0"/>
          </a:p>
          <a:p>
            <a:pPr lvl="1" eaLnBrk="1" hangingPunct="1">
              <a:buClr>
                <a:srgbClr val="7030A0"/>
              </a:buClr>
              <a:defRPr/>
            </a:pPr>
            <a:r>
              <a:rPr lang="en-US" sz="2000" dirty="0"/>
              <a:t>Range   (</a:t>
            </a:r>
            <a:r>
              <a:rPr lang="en-US" sz="2000" i="1" dirty="0"/>
              <a:t>a</a:t>
            </a:r>
            <a:r>
              <a:rPr lang="en-US" sz="2000" dirty="0"/>
              <a:t>, </a:t>
            </a:r>
            <a:r>
              <a:rPr lang="en-US" sz="2000" i="1" dirty="0"/>
              <a:t>b</a:t>
            </a:r>
            <a:r>
              <a:rPr lang="en-US" sz="2000" dirty="0"/>
              <a:t>)  </a:t>
            </a:r>
            <a:r>
              <a:rPr lang="en-US" sz="2000" dirty="0">
                <a:solidFill>
                  <a:srgbClr val="00B050"/>
                </a:solidFill>
              </a:rPr>
              <a:t>(</a:t>
            </a:r>
            <a:r>
              <a:rPr lang="en-US" sz="2000" i="1" dirty="0">
                <a:solidFill>
                  <a:srgbClr val="00B050"/>
                </a:solidFill>
              </a:rPr>
              <a:t>min, max</a:t>
            </a:r>
            <a:r>
              <a:rPr lang="en-US" sz="2000" dirty="0">
                <a:solidFill>
                  <a:srgbClr val="00B050"/>
                </a:solidFill>
              </a:rPr>
              <a:t>)</a:t>
            </a:r>
          </a:p>
          <a:p>
            <a:pPr eaLnBrk="1" hangingPunct="1">
              <a:buClr>
                <a:srgbClr val="7030A0"/>
              </a:buClr>
              <a:defRPr/>
            </a:pPr>
            <a:r>
              <a:rPr lang="en-US" sz="2400" dirty="0"/>
              <a:t>May be asymmetrical</a:t>
            </a:r>
          </a:p>
          <a:p>
            <a:pPr eaLnBrk="1" hangingPunct="1">
              <a:buClr>
                <a:srgbClr val="7030A0"/>
              </a:buClr>
              <a:defRPr/>
            </a:pPr>
            <a:r>
              <a:rPr lang="en-US" sz="2400" dirty="0"/>
              <a:t>In this case,                        Mode &lt; Median &lt; Mean</a:t>
            </a:r>
          </a:p>
          <a:p>
            <a:pPr eaLnBrk="1" hangingPunct="1">
              <a:buClr>
                <a:srgbClr val="7030A0"/>
              </a:buClr>
              <a:defRPr/>
            </a:pPr>
            <a:r>
              <a:rPr lang="en-US" sz="2400" dirty="0"/>
              <a:t>What does CDF look like?</a:t>
            </a:r>
          </a:p>
        </p:txBody>
      </p:sp>
      <p:sp>
        <p:nvSpPr>
          <p:cNvPr id="9224" name="Rectangle 5"/>
          <p:cNvSpPr>
            <a:spLocks noChangeArrowheads="1"/>
          </p:cNvSpPr>
          <p:nvPr/>
        </p:nvSpPr>
        <p:spPr bwMode="auto">
          <a:xfrm>
            <a:off x="1906734" y="1857375"/>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9" name="Text Box 10"/>
          <p:cNvSpPr txBox="1">
            <a:spLocks noChangeArrowheads="1"/>
          </p:cNvSpPr>
          <p:nvPr/>
        </p:nvSpPr>
        <p:spPr bwMode="auto">
          <a:xfrm>
            <a:off x="3341672" y="2741659"/>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0070C0"/>
                </a:solidFill>
                <a:latin typeface="Ink Free" panose="03080402000500000000" pitchFamily="66" charset="0"/>
              </a:rPr>
              <a:t>PDF</a:t>
            </a:r>
          </a:p>
        </p:txBody>
      </p:sp>
      <p:sp>
        <p:nvSpPr>
          <p:cNvPr id="9226" name="TextBox 9"/>
          <p:cNvSpPr txBox="1">
            <a:spLocks noChangeArrowheads="1"/>
          </p:cNvSpPr>
          <p:nvPr/>
        </p:nvSpPr>
        <p:spPr bwMode="auto">
          <a:xfrm>
            <a:off x="2413741" y="2041614"/>
            <a:ext cx="981075" cy="369888"/>
          </a:xfrm>
          <a:prstGeom prst="rect">
            <a:avLst/>
          </a:prstGeom>
          <a:noFill/>
          <a:ln w="9525">
            <a:noFill/>
            <a:miter lim="800000"/>
            <a:headEnd/>
            <a:tailEnd/>
          </a:ln>
        </p:spPr>
        <p:txBody>
          <a:bodyPr>
            <a:spAutoFit/>
          </a:bodyPr>
          <a:lstStyle/>
          <a:p>
            <a:r>
              <a:rPr lang="en-US" sz="1800" i="1" dirty="0">
                <a:solidFill>
                  <a:schemeClr val="tx1">
                    <a:lumMod val="10000"/>
                  </a:schemeClr>
                </a:solidFill>
                <a:latin typeface="Calibri" panose="020F0502020204030204" pitchFamily="34" charset="0"/>
              </a:rPr>
              <a:t>= f(x)</a:t>
            </a:r>
          </a:p>
        </p:txBody>
      </p:sp>
      <mc:AlternateContent xmlns:mc="http://schemas.openxmlformats.org/markup-compatibility/2006" xmlns:a14="http://schemas.microsoft.com/office/drawing/2010/main">
        <mc:Choice Requires="a14">
          <p:sp>
            <p:nvSpPr>
              <p:cNvPr id="11" name="TextBox 10"/>
              <p:cNvSpPr txBox="1"/>
              <p:nvPr/>
            </p:nvSpPr>
            <p:spPr>
              <a:xfrm>
                <a:off x="1025254" y="5368593"/>
                <a:ext cx="5776390" cy="13074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800">
                          <a:solidFill>
                            <a:schemeClr val="tx1">
                              <a:lumMod val="10000"/>
                            </a:schemeClr>
                          </a:solidFill>
                          <a:latin typeface="Cambria Math" panose="02040503050406030204" pitchFamily="18" charset="0"/>
                        </a:rPr>
                        <m:t>f</m:t>
                      </m:r>
                      <m:d>
                        <m:dPr>
                          <m:ctrlPr>
                            <a:rPr lang="en-US" sz="1800" i="1">
                              <a:solidFill>
                                <a:schemeClr val="tx1">
                                  <a:lumMod val="10000"/>
                                </a:schemeClr>
                              </a:solidFill>
                              <a:latin typeface="Cambria Math" panose="02040503050406030204" pitchFamily="18" charset="0"/>
                            </a:rPr>
                          </m:ctrlPr>
                        </m:dPr>
                        <m:e>
                          <m:r>
                            <m:rPr>
                              <m:sty m:val="p"/>
                            </m:rPr>
                            <a:rPr lang="en-US" sz="1800">
                              <a:solidFill>
                                <a:schemeClr val="tx1">
                                  <a:lumMod val="10000"/>
                                </a:schemeClr>
                              </a:solidFill>
                              <a:latin typeface="Cambria Math" panose="02040503050406030204" pitchFamily="18" charset="0"/>
                            </a:rPr>
                            <m:t>x</m:t>
                          </m:r>
                        </m:e>
                      </m:d>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&lt;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 ,   0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&lt;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&gt;</m:t>
                      </m:r>
                      <m:r>
                        <m:rPr>
                          <m:sty m:val="p"/>
                        </m:rPr>
                        <a:rPr lang="en-US" sz="1800">
                          <a:solidFill>
                            <a:schemeClr val="tx1">
                              <a:lumMod val="10000"/>
                            </a:schemeClr>
                          </a:solidFill>
                          <a:latin typeface="Cambria Math" panose="02040503050406030204" pitchFamily="18" charset="0"/>
                        </a:rPr>
                        <m:t>b</m:t>
                      </m:r>
                    </m:oMath>
                  </m:oMathPara>
                </a14:m>
                <a:endParaRPr lang="en-US" sz="1800" dirty="0">
                  <a:solidFill>
                    <a:schemeClr val="tx1">
                      <a:lumMod val="10000"/>
                    </a:schemeClr>
                  </a:solidFill>
                  <a:latin typeface="Calibri" panose="020F0502020204030204" pitchFamily="34" charset="0"/>
                </a:endParaRPr>
              </a:p>
              <a:p>
                <a:pPr>
                  <a:lnSpc>
                    <a:spcPts val="1200"/>
                  </a:lnSpc>
                </a:pPr>
                <a:endParaRPr lang="en-US" sz="1800" dirty="0">
                  <a:solidFill>
                    <a:schemeClr val="tx1">
                      <a:lumMod val="10000"/>
                    </a:schemeClr>
                  </a:solidFill>
                  <a:latin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&gt;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oMath>
                  </m:oMathPara>
                </a14:m>
                <a:endParaRPr lang="en-US" sz="1800" dirty="0">
                  <a:solidFill>
                    <a:schemeClr val="tx1">
                      <a:lumMod val="10000"/>
                    </a:schemeClr>
                  </a:solidFill>
                  <a:latin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025254" y="5368593"/>
                <a:ext cx="5776390" cy="1307409"/>
              </a:xfrm>
              <a:prstGeom prst="rect">
                <a:avLst/>
              </a:prstGeom>
              <a:blipFill>
                <a:blip r:embed="rId5"/>
                <a:stretch>
                  <a:fillRect/>
                </a:stretch>
              </a:blipFill>
            </p:spPr>
            <p:txBody>
              <a:bodyPr/>
              <a:lstStyle/>
              <a:p>
                <a:r>
                  <a:rPr lang="en-US">
                    <a:noFill/>
                  </a:rPr>
                  <a:t> </a:t>
                </a:r>
              </a:p>
            </p:txBody>
          </p:sp>
        </mc:Fallback>
      </mc:AlternateContent>
      <p:graphicFrame>
        <p:nvGraphicFramePr>
          <p:cNvPr id="13" name="Object 1"/>
          <p:cNvGraphicFramePr>
            <a:graphicFrameLocks noChangeAspect="1"/>
          </p:cNvGraphicFramePr>
          <p:nvPr>
            <p:extLst>
              <p:ext uri="{D42A27DB-BD31-4B8C-83A1-F6EECF244321}">
                <p14:modId xmlns:p14="http://schemas.microsoft.com/office/powerpoint/2010/main" val="765016862"/>
              </p:ext>
            </p:extLst>
          </p:nvPr>
        </p:nvGraphicFramePr>
        <p:xfrm>
          <a:off x="2039244" y="1952355"/>
          <a:ext cx="493712" cy="419100"/>
        </p:xfrm>
        <a:graphic>
          <a:graphicData uri="http://schemas.openxmlformats.org/presentationml/2006/ole">
            <mc:AlternateContent xmlns:mc="http://schemas.openxmlformats.org/markup-compatibility/2006">
              <mc:Choice xmlns:v="urn:schemas-microsoft-com:vml" Requires="v">
                <p:oleObj name="Equation" r:id="rId6" imgW="495000" imgH="419040" progId="">
                  <p:embed/>
                </p:oleObj>
              </mc:Choice>
              <mc:Fallback>
                <p:oleObj name="Equation" r:id="rId6" imgW="495000" imgH="419040" progId="">
                  <p:embed/>
                  <p:pic>
                    <p:nvPicPr>
                      <p:cNvPr id="13"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9244" y="1952355"/>
                        <a:ext cx="493712"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 name="Group 4">
            <a:extLst>
              <a:ext uri="{FF2B5EF4-FFF2-40B4-BE49-F238E27FC236}">
                <a16:creationId xmlns:a16="http://schemas.microsoft.com/office/drawing/2014/main" id="{A30C3B2E-30EE-48A9-8B96-5BD60DC975DD}"/>
              </a:ext>
            </a:extLst>
          </p:cNvPr>
          <p:cNvGrpSpPr/>
          <p:nvPr/>
        </p:nvGrpSpPr>
        <p:grpSpPr>
          <a:xfrm>
            <a:off x="1130532" y="1635907"/>
            <a:ext cx="6662652" cy="5247012"/>
            <a:chOff x="271548" y="1619865"/>
            <a:chExt cx="6662652" cy="5247012"/>
          </a:xfrm>
        </p:grpSpPr>
        <p:grpSp>
          <p:nvGrpSpPr>
            <p:cNvPr id="18" name="Group 17">
              <a:extLst>
                <a:ext uri="{FF2B5EF4-FFF2-40B4-BE49-F238E27FC236}">
                  <a16:creationId xmlns:a16="http://schemas.microsoft.com/office/drawing/2014/main" id="{EB7284C5-F299-4906-892A-31E1FE8D83ED}"/>
                </a:ext>
              </a:extLst>
            </p:cNvPr>
            <p:cNvGrpSpPr/>
            <p:nvPr/>
          </p:nvGrpSpPr>
          <p:grpSpPr>
            <a:xfrm>
              <a:off x="271548" y="1619865"/>
              <a:ext cx="6662652" cy="5247012"/>
              <a:chOff x="271548" y="1619865"/>
              <a:chExt cx="6662652" cy="5247012"/>
            </a:xfrm>
          </p:grpSpPr>
          <p:grpSp>
            <p:nvGrpSpPr>
              <p:cNvPr id="8" name="Group 7">
                <a:extLst>
                  <a:ext uri="{FF2B5EF4-FFF2-40B4-BE49-F238E27FC236}">
                    <a16:creationId xmlns:a16="http://schemas.microsoft.com/office/drawing/2014/main" id="{F95A8E8D-DBCB-474C-B3CF-345B35AE76C2}"/>
                  </a:ext>
                </a:extLst>
              </p:cNvPr>
              <p:cNvGrpSpPr/>
              <p:nvPr/>
            </p:nvGrpSpPr>
            <p:grpSpPr>
              <a:xfrm>
                <a:off x="271548" y="1619865"/>
                <a:ext cx="6662652" cy="5247012"/>
                <a:chOff x="271548" y="1619865"/>
                <a:chExt cx="6662652" cy="5247012"/>
              </a:xfrm>
            </p:grpSpPr>
            <p:sp>
              <p:nvSpPr>
                <p:cNvPr id="16" name="TextBox 15">
                  <a:extLst>
                    <a:ext uri="{FF2B5EF4-FFF2-40B4-BE49-F238E27FC236}">
                      <a16:creationId xmlns:a16="http://schemas.microsoft.com/office/drawing/2014/main" id="{0D7CDD29-87B2-46CF-B428-D904E2310765}"/>
                    </a:ext>
                  </a:extLst>
                </p:cNvPr>
                <p:cNvSpPr txBox="1"/>
                <p:nvPr/>
              </p:nvSpPr>
              <p:spPr>
                <a:xfrm>
                  <a:off x="4439138" y="4407877"/>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17" name="TextBox 16">
                  <a:extLst>
                    <a:ext uri="{FF2B5EF4-FFF2-40B4-BE49-F238E27FC236}">
                      <a16:creationId xmlns:a16="http://schemas.microsoft.com/office/drawing/2014/main" id="{93E57395-7B6B-43E0-9814-2E3F456942A1}"/>
                    </a:ext>
                  </a:extLst>
                </p:cNvPr>
                <p:cNvSpPr txBox="1"/>
                <p:nvPr/>
              </p:nvSpPr>
              <p:spPr>
                <a:xfrm>
                  <a:off x="4391026" y="1940634"/>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sp>
              <p:nvSpPr>
                <p:cNvPr id="6" name="Arc 5">
                  <a:extLst>
                    <a:ext uri="{FF2B5EF4-FFF2-40B4-BE49-F238E27FC236}">
                      <a16:creationId xmlns:a16="http://schemas.microsoft.com/office/drawing/2014/main" id="{0B24CE75-43CD-407B-9DE4-E8B764B8C287}"/>
                    </a:ext>
                  </a:extLst>
                </p:cNvPr>
                <p:cNvSpPr/>
                <p:nvPr/>
              </p:nvSpPr>
              <p:spPr bwMode="auto">
                <a:xfrm rot="5400000">
                  <a:off x="-101389" y="1992802"/>
                  <a:ext cx="2937794" cy="2191919"/>
                </a:xfrm>
                <a:prstGeom prst="arc">
                  <a:avLst>
                    <a:gd name="adj1" fmla="val 17935898"/>
                    <a:gd name="adj2" fmla="val 20983514"/>
                  </a:avLst>
                </a:pr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0" name="Arc 19">
                  <a:extLst>
                    <a:ext uri="{FF2B5EF4-FFF2-40B4-BE49-F238E27FC236}">
                      <a16:creationId xmlns:a16="http://schemas.microsoft.com/office/drawing/2014/main" id="{B6332780-51C1-41BD-B7D4-5B541DF63D38}"/>
                    </a:ext>
                  </a:extLst>
                </p:cNvPr>
                <p:cNvSpPr/>
                <p:nvPr/>
              </p:nvSpPr>
              <p:spPr bwMode="auto">
                <a:xfrm rot="16200000">
                  <a:off x="2177491" y="2110168"/>
                  <a:ext cx="4816385" cy="4697033"/>
                </a:xfrm>
                <a:prstGeom prst="arc">
                  <a:avLst>
                    <a:gd name="adj1" fmla="val 17422969"/>
                    <a:gd name="adj2" fmla="val 20742822"/>
                  </a:avLst>
                </a:pr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grpSp>
          <p:sp>
            <p:nvSpPr>
              <p:cNvPr id="23" name="Text Box 10">
                <a:extLst>
                  <a:ext uri="{FF2B5EF4-FFF2-40B4-BE49-F238E27FC236}">
                    <a16:creationId xmlns:a16="http://schemas.microsoft.com/office/drawing/2014/main" id="{FB927EE5-B102-49E7-ACC0-CECB8A4D5BA9}"/>
                  </a:ext>
                </a:extLst>
              </p:cNvPr>
              <p:cNvSpPr txBox="1">
                <a:spLocks noChangeArrowheads="1"/>
              </p:cNvSpPr>
              <p:nvPr/>
            </p:nvSpPr>
            <p:spPr bwMode="auto">
              <a:xfrm>
                <a:off x="2832126" y="227788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cxnSp>
          <p:nvCxnSpPr>
            <p:cNvPr id="3" name="Straight Connector 2">
              <a:extLst>
                <a:ext uri="{FF2B5EF4-FFF2-40B4-BE49-F238E27FC236}">
                  <a16:creationId xmlns:a16="http://schemas.microsoft.com/office/drawing/2014/main" id="{78A6B582-8442-4770-BA2A-A622CAD751F7}"/>
                </a:ext>
              </a:extLst>
            </p:cNvPr>
            <p:cNvCxnSpPr/>
            <p:nvPr/>
          </p:nvCxnSpPr>
          <p:spPr bwMode="auto">
            <a:xfrm flipH="1">
              <a:off x="1275192" y="4518223"/>
              <a:ext cx="347652" cy="0"/>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cxnSp>
          <p:nvCxnSpPr>
            <p:cNvPr id="21" name="Straight Connector 20">
              <a:extLst>
                <a:ext uri="{FF2B5EF4-FFF2-40B4-BE49-F238E27FC236}">
                  <a16:creationId xmlns:a16="http://schemas.microsoft.com/office/drawing/2014/main" id="{899BFEC1-581E-4A41-9BBB-858698466008}"/>
                </a:ext>
              </a:extLst>
            </p:cNvPr>
            <p:cNvCxnSpPr>
              <a:cxnSpLocks/>
            </p:cNvCxnSpPr>
            <p:nvPr/>
          </p:nvCxnSpPr>
          <p:spPr bwMode="auto">
            <a:xfrm flipH="1">
              <a:off x="3973360" y="2131521"/>
              <a:ext cx="264811" cy="0"/>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grpSp>
      <p:sp>
        <p:nvSpPr>
          <p:cNvPr id="2" name="Slide Number Placeholder 1">
            <a:extLst>
              <a:ext uri="{FF2B5EF4-FFF2-40B4-BE49-F238E27FC236}">
                <a16:creationId xmlns:a16="http://schemas.microsoft.com/office/drawing/2014/main" id="{45BDAE72-9260-999D-6C19-C19778AC89C7}"/>
              </a:ext>
            </a:extLst>
          </p:cNvPr>
          <p:cNvSpPr>
            <a:spLocks noGrp="1"/>
          </p:cNvSpPr>
          <p:nvPr>
            <p:ph type="sldNum" sz="quarter" idx="12"/>
          </p:nvPr>
        </p:nvSpPr>
        <p:spPr/>
        <p:txBody>
          <a:bodyPr/>
          <a:lstStyle/>
          <a:p>
            <a:pPr>
              <a:defRPr/>
            </a:pPr>
            <a:fld id="{4C6A16D8-49C7-4EFB-8B66-C888420D88DC}" type="slidenum">
              <a:rPr lang="en-US" smtClean="0"/>
              <a:pPr>
                <a:defRPr/>
              </a:pPr>
              <a:t>57</a:t>
            </a:fld>
            <a:endParaRPr lang="en-US"/>
          </a:p>
        </p:txBody>
      </p:sp>
    </p:spTree>
    <p:extLst>
      <p:ext uri="{BB962C8B-B14F-4D97-AF65-F5344CB8AC3E}">
        <p14:creationId xmlns:p14="http://schemas.microsoft.com/office/powerpoint/2010/main" val="344732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86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604562" y="304800"/>
            <a:ext cx="9758638" cy="1143000"/>
          </a:xfrm>
        </p:spPr>
        <p:txBody>
          <a:bodyPr/>
          <a:lstStyle/>
          <a:p>
            <a:pPr eaLnBrk="1" hangingPunct="1">
              <a:defRPr/>
            </a:pPr>
            <a:r>
              <a:rPr lang="en-US" dirty="0"/>
              <a:t>Normal (Gaussian) Distribution</a:t>
            </a:r>
          </a:p>
        </p:txBody>
      </p:sp>
      <p:sp>
        <p:nvSpPr>
          <p:cNvPr id="189443" name="Rectangle 3"/>
          <p:cNvSpPr>
            <a:spLocks noGrp="1" noChangeArrowheads="1"/>
          </p:cNvSpPr>
          <p:nvPr>
            <p:ph type="body" sz="half" idx="2"/>
          </p:nvPr>
        </p:nvSpPr>
        <p:spPr>
          <a:xfrm>
            <a:off x="6477000" y="1608138"/>
            <a:ext cx="4828310" cy="4411662"/>
          </a:xfrm>
        </p:spPr>
        <p:txBody>
          <a:bodyPr/>
          <a:lstStyle/>
          <a:p>
            <a:pPr eaLnBrk="1" hangingPunct="1">
              <a:buClr>
                <a:srgbClr val="7030A0"/>
              </a:buClr>
              <a:defRPr/>
            </a:pPr>
            <a:r>
              <a:rPr lang="en-US" sz="2400" dirty="0"/>
              <a:t>Very useful, a common distribution found in nature</a:t>
            </a:r>
          </a:p>
          <a:p>
            <a:pPr eaLnBrk="1" hangingPunct="1">
              <a:buClr>
                <a:srgbClr val="7030A0"/>
              </a:buClr>
              <a:defRPr/>
            </a:pPr>
            <a:r>
              <a:rPr lang="en-US" sz="2400" dirty="0"/>
              <a:t>Has a defined shape, </a:t>
            </a:r>
            <a:r>
              <a:rPr lang="en-US" sz="2400" dirty="0" err="1"/>
              <a:t>eqn</a:t>
            </a:r>
            <a:endParaRPr lang="en-US" sz="2400" dirty="0"/>
          </a:p>
          <a:p>
            <a:pPr eaLnBrk="1" hangingPunct="1">
              <a:buClr>
                <a:srgbClr val="7030A0"/>
              </a:buClr>
              <a:defRPr/>
            </a:pPr>
            <a:r>
              <a:rPr lang="en-US" sz="2400" dirty="0"/>
              <a:t>Parameters:</a:t>
            </a:r>
          </a:p>
          <a:p>
            <a:pPr lvl="1" eaLnBrk="1" hangingPunct="1">
              <a:buClr>
                <a:srgbClr val="7030A0"/>
              </a:buClr>
              <a:defRPr/>
            </a:pPr>
            <a:r>
              <a:rPr lang="en-US" sz="2000" dirty="0"/>
              <a:t>Mean  </a:t>
            </a:r>
            <a:r>
              <a:rPr lang="en-US" sz="2000" dirty="0">
                <a:latin typeface="Symbol" pitchFamily="18" charset="2"/>
              </a:rPr>
              <a:t>m</a:t>
            </a:r>
          </a:p>
          <a:p>
            <a:pPr lvl="1" eaLnBrk="1" hangingPunct="1">
              <a:buClr>
                <a:srgbClr val="7030A0"/>
              </a:buClr>
              <a:defRPr/>
            </a:pPr>
            <a:r>
              <a:rPr lang="en-US" sz="2000" dirty="0"/>
              <a:t>Variance  </a:t>
            </a:r>
            <a:r>
              <a:rPr lang="en-US" sz="2000" dirty="0">
                <a:latin typeface="Symbol" pitchFamily="18" charset="2"/>
              </a:rPr>
              <a:t>s</a:t>
            </a:r>
            <a:r>
              <a:rPr lang="en-US" sz="2000" baseline="30000" dirty="0"/>
              <a:t>2    </a:t>
            </a:r>
            <a:r>
              <a:rPr lang="en-US" sz="2000" dirty="0"/>
              <a:t>(standard deviation </a:t>
            </a:r>
            <a:r>
              <a:rPr lang="en-US" sz="2000" dirty="0">
                <a:latin typeface="Symbol" pitchFamily="18" charset="2"/>
              </a:rPr>
              <a:t>s)</a:t>
            </a:r>
            <a:endParaRPr lang="en-US" sz="2000" baseline="30000" dirty="0">
              <a:latin typeface="Symbol" pitchFamily="18" charset="2"/>
            </a:endParaRPr>
          </a:p>
          <a:p>
            <a:pPr eaLnBrk="1" hangingPunct="1">
              <a:buClr>
                <a:srgbClr val="7030A0"/>
              </a:buClr>
              <a:defRPr/>
            </a:pPr>
            <a:r>
              <a:rPr lang="en-US" sz="2400" dirty="0"/>
              <a:t>Symmetrical</a:t>
            </a:r>
          </a:p>
          <a:p>
            <a:pPr lvl="1" eaLnBrk="1" hangingPunct="1">
              <a:buClr>
                <a:srgbClr val="7030A0"/>
              </a:buClr>
              <a:defRPr/>
            </a:pPr>
            <a:r>
              <a:rPr lang="en-US" sz="2400" dirty="0"/>
              <a:t>Mean = Median = Mode</a:t>
            </a:r>
          </a:p>
          <a:p>
            <a:pPr lvl="1" eaLnBrk="1" hangingPunct="1">
              <a:buClr>
                <a:srgbClr val="7030A0"/>
              </a:buClr>
              <a:defRPr/>
            </a:pPr>
            <a:r>
              <a:rPr lang="en-US" sz="2400" dirty="0">
                <a:solidFill>
                  <a:srgbClr val="00B050"/>
                </a:solidFill>
              </a:rPr>
              <a:t>Skew coefficient = 0</a:t>
            </a:r>
          </a:p>
          <a:p>
            <a:pPr eaLnBrk="1" hangingPunct="1">
              <a:buClr>
                <a:srgbClr val="7030A0"/>
              </a:buClr>
              <a:defRPr/>
            </a:pPr>
            <a:r>
              <a:rPr lang="en-US" sz="2400" dirty="0"/>
              <a:t>Scalable from Standard Normal</a:t>
            </a:r>
          </a:p>
          <a:p>
            <a:pPr eaLnBrk="1" hangingPunct="1">
              <a:buClr>
                <a:srgbClr val="7030A0"/>
              </a:buClr>
              <a:buFont typeface="Wingdings" pitchFamily="2" charset="2"/>
              <a:buNone/>
              <a:defRPr/>
            </a:pPr>
            <a:r>
              <a:rPr lang="en-US" sz="2400" dirty="0"/>
              <a:t>	</a:t>
            </a:r>
            <a:r>
              <a:rPr lang="en-US" sz="2400" dirty="0">
                <a:solidFill>
                  <a:srgbClr val="FF0000"/>
                </a:solidFill>
              </a:rPr>
              <a:t>         </a:t>
            </a:r>
            <a:r>
              <a:rPr lang="en-US" sz="2200" i="1" dirty="0">
                <a:solidFill>
                  <a:schemeClr val="bg2">
                    <a:lumMod val="40000"/>
                    <a:lumOff val="60000"/>
                  </a:schemeClr>
                </a:solidFill>
              </a:rPr>
              <a:t>Mean = 0, </a:t>
            </a:r>
            <a:r>
              <a:rPr lang="en-US" sz="2200" i="1" dirty="0" err="1">
                <a:solidFill>
                  <a:schemeClr val="bg2">
                    <a:lumMod val="40000"/>
                    <a:lumOff val="60000"/>
                  </a:schemeClr>
                </a:solidFill>
              </a:rPr>
              <a:t>St.Dev</a:t>
            </a:r>
            <a:r>
              <a:rPr lang="en-US" sz="2200" i="1" dirty="0">
                <a:solidFill>
                  <a:schemeClr val="bg2">
                    <a:lumMod val="40000"/>
                    <a:lumOff val="60000"/>
                  </a:schemeClr>
                </a:solidFill>
              </a:rPr>
              <a:t> = 1   ~N(0, 1)</a:t>
            </a:r>
          </a:p>
          <a:p>
            <a:pPr eaLnBrk="1" hangingPunct="1">
              <a:buClr>
                <a:srgbClr val="7030A0"/>
              </a:buClr>
              <a:defRPr/>
            </a:pPr>
            <a:r>
              <a:rPr lang="en-US" sz="2400" dirty="0"/>
              <a:t>What does CDF look like?</a:t>
            </a:r>
          </a:p>
        </p:txBody>
      </p:sp>
      <mc:AlternateContent xmlns:mc="http://schemas.openxmlformats.org/markup-compatibility/2006" xmlns:a14="http://schemas.microsoft.com/office/drawing/2010/main">
        <mc:Choice Requires="a14">
          <p:sp>
            <p:nvSpPr>
              <p:cNvPr id="15" name="TextBox 14"/>
              <p:cNvSpPr txBox="1"/>
              <p:nvPr/>
            </p:nvSpPr>
            <p:spPr>
              <a:xfrm>
                <a:off x="1037114" y="5417387"/>
                <a:ext cx="4497356" cy="964495"/>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r>
                        <a:rPr lang="en-US" sz="2500" i="1">
                          <a:solidFill>
                            <a:schemeClr val="tx1">
                              <a:lumMod val="10000"/>
                            </a:schemeClr>
                          </a:solidFill>
                          <a:latin typeface="Cambria Math" panose="02040503050406030204" pitchFamily="18" charset="0"/>
                          <a:ea typeface="Cambria Math" panose="02040503050406030204" pitchFamily="18" charset="0"/>
                        </a:rPr>
                        <m:t>𝑓</m:t>
                      </m:r>
                      <m:r>
                        <a:rPr lang="en-US" sz="2500" i="1">
                          <a:solidFill>
                            <a:schemeClr val="tx1">
                              <a:lumMod val="10000"/>
                            </a:schemeClr>
                          </a:solidFill>
                          <a:latin typeface="Cambria Math" panose="02040503050406030204" pitchFamily="18" charset="0"/>
                          <a:ea typeface="Cambria Math" panose="02040503050406030204" pitchFamily="18" charset="0"/>
                        </a:rPr>
                        <m:t>(</m:t>
                      </m:r>
                      <m:r>
                        <a:rPr lang="en-US" sz="2500" i="1">
                          <a:solidFill>
                            <a:schemeClr val="tx1">
                              <a:lumMod val="10000"/>
                            </a:schemeClr>
                          </a:solidFill>
                          <a:latin typeface="Cambria Math" panose="02040503050406030204" pitchFamily="18" charset="0"/>
                          <a:ea typeface="Cambria Math" panose="02040503050406030204" pitchFamily="18" charset="0"/>
                        </a:rPr>
                        <m:t>𝑥</m:t>
                      </m:r>
                      <m:r>
                        <a:rPr lang="en-US" sz="2500">
                          <a:solidFill>
                            <a:schemeClr val="tx1">
                              <a:lumMod val="10000"/>
                            </a:schemeClr>
                          </a:solidFill>
                          <a:latin typeface="Cambria Math" panose="02040503050406030204" pitchFamily="18" charset="0"/>
                          <a:ea typeface="Cambria Math" panose="02040503050406030204" pitchFamily="18" charset="0"/>
                        </a:rPr>
                        <m:t>)=</m:t>
                      </m:r>
                      <m:f>
                        <m:fPr>
                          <m:ctrlPr>
                            <a:rPr lang="en-US" sz="2500" i="1">
                              <a:solidFill>
                                <a:schemeClr val="tx1">
                                  <a:lumMod val="10000"/>
                                </a:schemeClr>
                              </a:solidFill>
                              <a:latin typeface="Cambria Math" panose="02040503050406030204" pitchFamily="18" charset="0"/>
                              <a:ea typeface="Cambria Math" panose="02040503050406030204" pitchFamily="18" charset="0"/>
                            </a:rPr>
                          </m:ctrlPr>
                        </m:fPr>
                        <m:num>
                          <m:r>
                            <a:rPr lang="en-US" sz="2500">
                              <a:solidFill>
                                <a:schemeClr val="tx1">
                                  <a:lumMod val="10000"/>
                                </a:schemeClr>
                              </a:solidFill>
                              <a:latin typeface="Cambria Math" panose="02040503050406030204" pitchFamily="18" charset="0"/>
                              <a:ea typeface="Cambria Math" panose="02040503050406030204" pitchFamily="18" charset="0"/>
                            </a:rPr>
                            <m:t>1</m:t>
                          </m:r>
                        </m:num>
                        <m:den>
                          <m:rad>
                            <m:radPr>
                              <m:degHide m:val="on"/>
                              <m:ctrlPr>
                                <a:rPr lang="en-US" sz="2500" i="1">
                                  <a:solidFill>
                                    <a:schemeClr val="tx1">
                                      <a:lumMod val="10000"/>
                                    </a:schemeClr>
                                  </a:solidFill>
                                  <a:latin typeface="Cambria Math" panose="02040503050406030204" pitchFamily="18" charset="0"/>
                                  <a:ea typeface="Cambria Math" panose="02040503050406030204" pitchFamily="18" charset="0"/>
                                </a:rPr>
                              </m:ctrlPr>
                            </m:radPr>
                            <m:deg/>
                            <m:e>
                              <m:r>
                                <a:rPr lang="en-US" sz="2500">
                                  <a:solidFill>
                                    <a:schemeClr val="tx1">
                                      <a:lumMod val="10000"/>
                                    </a:schemeClr>
                                  </a:solidFill>
                                  <a:latin typeface="Cambria Math" panose="02040503050406030204" pitchFamily="18" charset="0"/>
                                  <a:ea typeface="Cambria Math" panose="02040503050406030204" pitchFamily="18" charset="0"/>
                                </a:rPr>
                                <m:t>2</m:t>
                              </m:r>
                              <m:r>
                                <m:rPr>
                                  <m:sty m:val="p"/>
                                </m:rPr>
                                <a:rPr lang="en-US" sz="2500">
                                  <a:solidFill>
                                    <a:schemeClr val="tx1">
                                      <a:lumMod val="10000"/>
                                    </a:schemeClr>
                                  </a:solidFill>
                                  <a:latin typeface="Cambria Math" panose="02040503050406030204" pitchFamily="18" charset="0"/>
                                  <a:ea typeface="Cambria Math" panose="02040503050406030204" pitchFamily="18" charset="0"/>
                                </a:rPr>
                                <m:t>π</m:t>
                              </m:r>
                            </m:e>
                          </m:rad>
                          <m:r>
                            <m:rPr>
                              <m:sty m:val="p"/>
                            </m:rPr>
                            <a:rPr lang="en-US" sz="2500">
                              <a:solidFill>
                                <a:schemeClr val="tx1">
                                  <a:lumMod val="10000"/>
                                </a:schemeClr>
                              </a:solidFill>
                              <a:latin typeface="Cambria Math" panose="02040503050406030204" pitchFamily="18" charset="0"/>
                              <a:ea typeface="Cambria Math" panose="02040503050406030204" pitchFamily="18" charset="0"/>
                            </a:rPr>
                            <m:t>σ</m:t>
                          </m:r>
                        </m:den>
                      </m:f>
                      <m:r>
                        <m:rPr>
                          <m:sty m:val="p"/>
                        </m:rPr>
                        <a:rPr lang="en-US" sz="2500">
                          <a:solidFill>
                            <a:schemeClr val="tx1">
                              <a:lumMod val="10000"/>
                            </a:schemeClr>
                          </a:solidFill>
                          <a:latin typeface="Cambria Math" panose="02040503050406030204" pitchFamily="18" charset="0"/>
                          <a:ea typeface="Cambria Math" panose="02040503050406030204" pitchFamily="18" charset="0"/>
                        </a:rPr>
                        <m:t>exp</m:t>
                      </m:r>
                      <m:d>
                        <m:dPr>
                          <m:ctrlPr>
                            <a:rPr lang="en-US" sz="2500" i="1">
                              <a:solidFill>
                                <a:schemeClr val="tx1">
                                  <a:lumMod val="10000"/>
                                </a:schemeClr>
                              </a:solidFill>
                              <a:latin typeface="Cambria Math" panose="02040503050406030204" pitchFamily="18" charset="0"/>
                              <a:ea typeface="Cambria Math" panose="02040503050406030204" pitchFamily="18" charset="0"/>
                            </a:rPr>
                          </m:ctrlPr>
                        </m:dPr>
                        <m:e>
                          <m:f>
                            <m:fPr>
                              <m:ctrlPr>
                                <a:rPr lang="en-US" sz="2500" i="1">
                                  <a:solidFill>
                                    <a:schemeClr val="tx1">
                                      <a:lumMod val="10000"/>
                                    </a:schemeClr>
                                  </a:solidFill>
                                  <a:latin typeface="Cambria Math" panose="02040503050406030204" pitchFamily="18" charset="0"/>
                                  <a:ea typeface="Cambria Math" panose="02040503050406030204" pitchFamily="18" charset="0"/>
                                </a:rPr>
                              </m:ctrlPr>
                            </m:fPr>
                            <m:num>
                              <m:sSup>
                                <m:sSupPr>
                                  <m:ctrlPr>
                                    <a:rPr lang="en-US" sz="2500" i="1">
                                      <a:solidFill>
                                        <a:schemeClr val="tx1">
                                          <a:lumMod val="10000"/>
                                        </a:schemeClr>
                                      </a:solidFill>
                                      <a:latin typeface="Cambria Math" panose="02040503050406030204" pitchFamily="18" charset="0"/>
                                      <a:ea typeface="Cambria Math" panose="02040503050406030204" pitchFamily="18" charset="0"/>
                                    </a:rPr>
                                  </m:ctrlPr>
                                </m:sSupPr>
                                <m:e>
                                  <m:r>
                                    <a:rPr lang="en-US" sz="2500">
                                      <a:solidFill>
                                        <a:schemeClr val="tx1">
                                          <a:lumMod val="10000"/>
                                        </a:schemeClr>
                                      </a:solidFill>
                                      <a:latin typeface="Cambria Math" panose="02040503050406030204" pitchFamily="18" charset="0"/>
                                      <a:ea typeface="Cambria Math" panose="02040503050406030204" pitchFamily="18" charset="0"/>
                                    </a:rPr>
                                    <m:t>−(</m:t>
                                  </m:r>
                                  <m:r>
                                    <m:rPr>
                                      <m:sty m:val="p"/>
                                    </m:rPr>
                                    <a:rPr lang="en-US" sz="2500">
                                      <a:solidFill>
                                        <a:schemeClr val="tx1">
                                          <a:lumMod val="10000"/>
                                        </a:schemeClr>
                                      </a:solidFill>
                                      <a:latin typeface="Cambria Math" panose="02040503050406030204" pitchFamily="18" charset="0"/>
                                      <a:ea typeface="Cambria Math" panose="02040503050406030204" pitchFamily="18" charset="0"/>
                                    </a:rPr>
                                    <m:t>x</m:t>
                                  </m:r>
                                  <m:r>
                                    <a:rPr lang="en-US" sz="2500">
                                      <a:solidFill>
                                        <a:schemeClr val="tx1">
                                          <a:lumMod val="10000"/>
                                        </a:schemeClr>
                                      </a:solidFill>
                                      <a:latin typeface="Cambria Math" panose="02040503050406030204" pitchFamily="18" charset="0"/>
                                      <a:ea typeface="Cambria Math" panose="02040503050406030204" pitchFamily="18" charset="0"/>
                                    </a:rPr>
                                    <m:t>−</m:t>
                                  </m:r>
                                  <m:r>
                                    <m:rPr>
                                      <m:sty m:val="p"/>
                                    </m:rPr>
                                    <a:rPr lang="en-US" sz="2500">
                                      <a:solidFill>
                                        <a:schemeClr val="tx1">
                                          <a:lumMod val="10000"/>
                                        </a:schemeClr>
                                      </a:solidFill>
                                      <a:latin typeface="Cambria Math" panose="02040503050406030204" pitchFamily="18" charset="0"/>
                                      <a:ea typeface="Cambria Math" panose="02040503050406030204" pitchFamily="18" charset="0"/>
                                    </a:rPr>
                                    <m:t>μ</m:t>
                                  </m:r>
                                  <m:r>
                                    <a:rPr lang="en-US" sz="2500">
                                      <a:solidFill>
                                        <a:schemeClr val="tx1">
                                          <a:lumMod val="10000"/>
                                        </a:schemeClr>
                                      </a:solidFill>
                                      <a:latin typeface="Cambria Math" panose="02040503050406030204" pitchFamily="18" charset="0"/>
                                      <a:ea typeface="Cambria Math" panose="02040503050406030204" pitchFamily="18" charset="0"/>
                                    </a:rPr>
                                    <m:t>)</m:t>
                                  </m:r>
                                </m:e>
                                <m:sup>
                                  <m:r>
                                    <a:rPr lang="en-US" sz="2500">
                                      <a:solidFill>
                                        <a:schemeClr val="tx1">
                                          <a:lumMod val="10000"/>
                                        </a:schemeClr>
                                      </a:solidFill>
                                      <a:latin typeface="Cambria Math" panose="02040503050406030204" pitchFamily="18" charset="0"/>
                                      <a:ea typeface="Cambria Math" panose="02040503050406030204" pitchFamily="18" charset="0"/>
                                    </a:rPr>
                                    <m:t>2</m:t>
                                  </m:r>
                                </m:sup>
                              </m:sSup>
                            </m:num>
                            <m:den>
                              <m:r>
                                <a:rPr lang="en-US" sz="2500">
                                  <a:solidFill>
                                    <a:schemeClr val="tx1">
                                      <a:lumMod val="10000"/>
                                    </a:schemeClr>
                                  </a:solidFill>
                                  <a:latin typeface="Cambria Math" panose="02040503050406030204" pitchFamily="18" charset="0"/>
                                  <a:ea typeface="Cambria Math" panose="02040503050406030204" pitchFamily="18" charset="0"/>
                                </a:rPr>
                                <m:t>2</m:t>
                              </m:r>
                              <m:sSup>
                                <m:sSupPr>
                                  <m:ctrlPr>
                                    <a:rPr lang="en-US" sz="2500"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sz="2500">
                                      <a:solidFill>
                                        <a:schemeClr val="tx1">
                                          <a:lumMod val="10000"/>
                                        </a:schemeClr>
                                      </a:solidFill>
                                      <a:latin typeface="Cambria Math" panose="02040503050406030204" pitchFamily="18" charset="0"/>
                                      <a:ea typeface="Cambria Math" panose="02040503050406030204" pitchFamily="18" charset="0"/>
                                    </a:rPr>
                                    <m:t>σ</m:t>
                                  </m:r>
                                </m:e>
                                <m:sup>
                                  <m:r>
                                    <a:rPr lang="en-US" sz="2500">
                                      <a:solidFill>
                                        <a:schemeClr val="tx1">
                                          <a:lumMod val="10000"/>
                                        </a:schemeClr>
                                      </a:solidFill>
                                      <a:latin typeface="Cambria Math" panose="02040503050406030204" pitchFamily="18" charset="0"/>
                                      <a:ea typeface="Cambria Math" panose="02040503050406030204" pitchFamily="18" charset="0"/>
                                    </a:rPr>
                                    <m:t>2</m:t>
                                  </m:r>
                                </m:sup>
                              </m:sSup>
                            </m:den>
                          </m:f>
                        </m:e>
                      </m:d>
                    </m:oMath>
                  </m:oMathPara>
                </a14:m>
                <a:endParaRPr lang="en-US" sz="2500"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037114" y="5417387"/>
                <a:ext cx="4497356" cy="964495"/>
              </a:xfrm>
              <a:prstGeom prst="rect">
                <a:avLst/>
              </a:prstGeom>
              <a:blipFill>
                <a:blip r:embed="rId3"/>
                <a:stretch>
                  <a:fillRect/>
                </a:stretch>
              </a:blipFill>
            </p:spPr>
            <p:txBody>
              <a:bodyPr/>
              <a:lstStyle/>
              <a:p>
                <a:r>
                  <a:rPr lang="en-US">
                    <a:noFill/>
                  </a:rPr>
                  <a:t> </a:t>
                </a:r>
              </a:p>
            </p:txBody>
          </p:sp>
        </mc:Fallback>
      </mc:AlternateContent>
      <p:pic>
        <p:nvPicPr>
          <p:cNvPr id="16" name="Picture 4"/>
          <p:cNvPicPr>
            <a:picLocks noChangeAspect="1" noChangeArrowheads="1"/>
          </p:cNvPicPr>
          <p:nvPr/>
        </p:nvPicPr>
        <p:blipFill>
          <a:blip r:embed="rId4" cstate="print"/>
          <a:srcRect/>
          <a:stretch>
            <a:fillRect/>
          </a:stretch>
        </p:blipFill>
        <p:spPr bwMode="auto">
          <a:xfrm>
            <a:off x="1578188" y="1900369"/>
            <a:ext cx="3997325" cy="3086100"/>
          </a:xfrm>
          <a:prstGeom prst="rect">
            <a:avLst/>
          </a:prstGeom>
          <a:noFill/>
          <a:ln w="9525">
            <a:noFill/>
            <a:miter lim="800000"/>
            <a:headEnd/>
            <a:tailEnd/>
          </a:ln>
        </p:spPr>
      </p:pic>
      <p:sp>
        <p:nvSpPr>
          <p:cNvPr id="19" name="Rectangle 4"/>
          <p:cNvSpPr>
            <a:spLocks noChangeArrowheads="1"/>
          </p:cNvSpPr>
          <p:nvPr/>
        </p:nvSpPr>
        <p:spPr bwMode="auto">
          <a:xfrm>
            <a:off x="1679787" y="2089281"/>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20" name="Line 8"/>
          <p:cNvSpPr>
            <a:spLocks noChangeShapeType="1"/>
          </p:cNvSpPr>
          <p:nvPr/>
        </p:nvSpPr>
        <p:spPr bwMode="auto">
          <a:xfrm>
            <a:off x="3721312" y="2152782"/>
            <a:ext cx="0" cy="2441575"/>
          </a:xfrm>
          <a:prstGeom prst="line">
            <a:avLst/>
          </a:prstGeom>
          <a:noFill/>
          <a:ln w="15875">
            <a:solidFill>
              <a:schemeClr val="bg1"/>
            </a:solidFill>
            <a:prstDash val="dash"/>
            <a:round/>
            <a:headEnd/>
            <a:tailEnd/>
          </a:ln>
        </p:spPr>
        <p:txBody>
          <a:bodyPr wrap="none" anchor="ctr"/>
          <a:lstStyle/>
          <a:p>
            <a:endParaRPr lang="en-US" dirty="0">
              <a:latin typeface="Calibri" panose="020F0502020204030204" pitchFamily="34" charset="0"/>
            </a:endParaRPr>
          </a:p>
        </p:txBody>
      </p:sp>
      <p:sp>
        <p:nvSpPr>
          <p:cNvPr id="21" name="Line 16"/>
          <p:cNvSpPr>
            <a:spLocks noChangeShapeType="1"/>
          </p:cNvSpPr>
          <p:nvPr/>
        </p:nvSpPr>
        <p:spPr bwMode="auto">
          <a:xfrm>
            <a:off x="3713375" y="3987931"/>
            <a:ext cx="481012" cy="0"/>
          </a:xfrm>
          <a:prstGeom prst="line">
            <a:avLst/>
          </a:prstGeom>
          <a:noFill/>
          <a:ln w="15875">
            <a:solidFill>
              <a:schemeClr val="bg1"/>
            </a:solidFill>
            <a:miter lim="800000"/>
            <a:headEnd type="arrow" w="med" len="med"/>
            <a:tailEnd type="arrow" w="med" len="med"/>
          </a:ln>
        </p:spPr>
        <p:txBody>
          <a:bodyPr wrap="none"/>
          <a:lstStyle/>
          <a:p>
            <a:endParaRPr lang="en-US" dirty="0">
              <a:latin typeface="Calibri" panose="020F0502020204030204" pitchFamily="34" charset="0"/>
            </a:endParaRPr>
          </a:p>
        </p:txBody>
      </p:sp>
      <p:sp>
        <p:nvSpPr>
          <p:cNvPr id="22" name="Text Box 19"/>
          <p:cNvSpPr txBox="1">
            <a:spLocks noChangeArrowheads="1"/>
          </p:cNvSpPr>
          <p:nvPr/>
        </p:nvSpPr>
        <p:spPr bwMode="auto">
          <a:xfrm>
            <a:off x="3551451" y="4530857"/>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m</a:t>
            </a:r>
          </a:p>
        </p:txBody>
      </p:sp>
      <p:sp>
        <p:nvSpPr>
          <p:cNvPr id="23" name="Text Box 20"/>
          <p:cNvSpPr txBox="1">
            <a:spLocks noChangeArrowheads="1"/>
          </p:cNvSpPr>
          <p:nvPr/>
        </p:nvSpPr>
        <p:spPr bwMode="auto">
          <a:xfrm>
            <a:off x="3821326" y="3583120"/>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s</a:t>
            </a:r>
          </a:p>
        </p:txBody>
      </p:sp>
      <p:sp>
        <p:nvSpPr>
          <p:cNvPr id="24" name="Line 21"/>
          <p:cNvSpPr>
            <a:spLocks noChangeShapeType="1"/>
          </p:cNvSpPr>
          <p:nvPr/>
        </p:nvSpPr>
        <p:spPr bwMode="auto">
          <a:xfrm>
            <a:off x="4200737" y="3810131"/>
            <a:ext cx="0" cy="382588"/>
          </a:xfrm>
          <a:prstGeom prst="line">
            <a:avLst/>
          </a:prstGeom>
          <a:noFill/>
          <a:ln w="9525">
            <a:solidFill>
              <a:schemeClr val="bg1"/>
            </a:solidFill>
            <a:miter lim="800000"/>
            <a:headEnd/>
            <a:tailEnd/>
          </a:ln>
        </p:spPr>
        <p:txBody>
          <a:bodyPr wrap="none"/>
          <a:lstStyle/>
          <a:p>
            <a:endParaRPr lang="en-US" dirty="0">
              <a:latin typeface="Calibri" panose="020F0502020204030204" pitchFamily="34" charset="0"/>
            </a:endParaRPr>
          </a:p>
        </p:txBody>
      </p:sp>
      <p:sp>
        <p:nvSpPr>
          <p:cNvPr id="25" name="Text Box 10"/>
          <p:cNvSpPr txBox="1">
            <a:spLocks noChangeArrowheads="1"/>
          </p:cNvSpPr>
          <p:nvPr/>
        </p:nvSpPr>
        <p:spPr bwMode="auto">
          <a:xfrm>
            <a:off x="1905213" y="2633306"/>
            <a:ext cx="1838325" cy="517065"/>
          </a:xfrm>
          <a:prstGeom prst="rect">
            <a:avLst/>
          </a:prstGeom>
          <a:noFill/>
          <a:ln w="9525">
            <a:noFill/>
            <a:miter lim="800000"/>
            <a:headEnd/>
            <a:tailEnd/>
          </a:ln>
        </p:spPr>
        <p:txBody>
          <a:bodyPr>
            <a:spAutoFit/>
          </a:bodyPr>
          <a:lstStyle/>
          <a:p>
            <a:pPr algn="ctr" eaLnBrk="0" hangingPunct="0">
              <a:lnSpc>
                <a:spcPct val="120000"/>
              </a:lnSpc>
            </a:pPr>
            <a:r>
              <a:rPr lang="en-US" b="1" dirty="0">
                <a:solidFill>
                  <a:schemeClr val="accent2"/>
                </a:solidFill>
                <a:latin typeface="Ink Free" panose="03080402000500000000" pitchFamily="66" charset="0"/>
              </a:rPr>
              <a:t>PDF</a:t>
            </a:r>
          </a:p>
        </p:txBody>
      </p:sp>
      <p:grpSp>
        <p:nvGrpSpPr>
          <p:cNvPr id="7" name="Group 6">
            <a:extLst>
              <a:ext uri="{FF2B5EF4-FFF2-40B4-BE49-F238E27FC236}">
                <a16:creationId xmlns:a16="http://schemas.microsoft.com/office/drawing/2014/main" id="{10553D38-3E19-41A2-96A3-BA8DD795CC8C}"/>
              </a:ext>
            </a:extLst>
          </p:cNvPr>
          <p:cNvGrpSpPr/>
          <p:nvPr/>
        </p:nvGrpSpPr>
        <p:grpSpPr>
          <a:xfrm>
            <a:off x="2124043" y="2001091"/>
            <a:ext cx="3560815" cy="2744579"/>
            <a:chOff x="1234830" y="1940634"/>
            <a:chExt cx="3560815" cy="2744579"/>
          </a:xfrm>
        </p:grpSpPr>
        <p:grpSp>
          <p:nvGrpSpPr>
            <p:cNvPr id="6" name="Group 5">
              <a:extLst>
                <a:ext uri="{FF2B5EF4-FFF2-40B4-BE49-F238E27FC236}">
                  <a16:creationId xmlns:a16="http://schemas.microsoft.com/office/drawing/2014/main" id="{43F893A6-99F8-4D3A-9F50-CCF137EEC1B8}"/>
                </a:ext>
              </a:extLst>
            </p:cNvPr>
            <p:cNvGrpSpPr/>
            <p:nvPr/>
          </p:nvGrpSpPr>
          <p:grpSpPr>
            <a:xfrm>
              <a:off x="1234830" y="1940634"/>
              <a:ext cx="3337169" cy="2744579"/>
              <a:chOff x="1199350" y="1940634"/>
              <a:chExt cx="3372650" cy="2778865"/>
            </a:xfrm>
          </p:grpSpPr>
          <p:sp>
            <p:nvSpPr>
              <p:cNvPr id="28" name="TextBox 27">
                <a:extLst>
                  <a:ext uri="{FF2B5EF4-FFF2-40B4-BE49-F238E27FC236}">
                    <a16:creationId xmlns:a16="http://schemas.microsoft.com/office/drawing/2014/main" id="{FA33C793-A0E1-49F9-A432-8143EF3AB7A1}"/>
                  </a:ext>
                </a:extLst>
              </p:cNvPr>
              <p:cNvSpPr txBox="1"/>
              <p:nvPr/>
            </p:nvSpPr>
            <p:spPr>
              <a:xfrm>
                <a:off x="4439138" y="4407877"/>
                <a:ext cx="132862" cy="311622"/>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29" name="TextBox 28">
                <a:extLst>
                  <a:ext uri="{FF2B5EF4-FFF2-40B4-BE49-F238E27FC236}">
                    <a16:creationId xmlns:a16="http://schemas.microsoft.com/office/drawing/2014/main" id="{EB700655-DDEA-4745-9BE8-91F7D7A8DB69}"/>
                  </a:ext>
                </a:extLst>
              </p:cNvPr>
              <p:cNvSpPr txBox="1"/>
              <p:nvPr/>
            </p:nvSpPr>
            <p:spPr>
              <a:xfrm>
                <a:off x="4391026" y="1940634"/>
                <a:ext cx="132862" cy="311622"/>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pic>
            <p:nvPicPr>
              <p:cNvPr id="5" name="Picture 4">
                <a:extLst>
                  <a:ext uri="{FF2B5EF4-FFF2-40B4-BE49-F238E27FC236}">
                    <a16:creationId xmlns:a16="http://schemas.microsoft.com/office/drawing/2014/main" id="{9F39EF7A-C652-4883-8FBD-CB505F34599A}"/>
                  </a:ext>
                </a:extLst>
              </p:cNvPr>
              <p:cNvPicPr>
                <a:picLocks noChangeAspect="1"/>
              </p:cNvPicPr>
              <p:nvPr/>
            </p:nvPicPr>
            <p:blipFill>
              <a:blip r:embed="rId5"/>
              <a:stretch>
                <a:fillRect/>
              </a:stretch>
            </p:blipFill>
            <p:spPr>
              <a:xfrm>
                <a:off x="1199350" y="1990723"/>
                <a:ext cx="3239787" cy="2648545"/>
              </a:xfrm>
              <a:prstGeom prst="rect">
                <a:avLst/>
              </a:prstGeom>
            </p:spPr>
          </p:pic>
        </p:grpSp>
        <p:sp>
          <p:nvSpPr>
            <p:cNvPr id="33" name="Text Box 10">
              <a:extLst>
                <a:ext uri="{FF2B5EF4-FFF2-40B4-BE49-F238E27FC236}">
                  <a16:creationId xmlns:a16="http://schemas.microsoft.com/office/drawing/2014/main" id="{D41A382B-DA53-4102-BF13-EB0FAE37FC24}"/>
                </a:ext>
              </a:extLst>
            </p:cNvPr>
            <p:cNvSpPr txBox="1">
              <a:spLocks noChangeArrowheads="1"/>
            </p:cNvSpPr>
            <p:nvPr/>
          </p:nvSpPr>
          <p:spPr bwMode="auto">
            <a:xfrm>
              <a:off x="2957320" y="2221599"/>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2" name="Slide Number Placeholder 1">
            <a:extLst>
              <a:ext uri="{FF2B5EF4-FFF2-40B4-BE49-F238E27FC236}">
                <a16:creationId xmlns:a16="http://schemas.microsoft.com/office/drawing/2014/main" id="{738F0507-AC7D-0861-69EE-4D7506B837DF}"/>
              </a:ext>
            </a:extLst>
          </p:cNvPr>
          <p:cNvSpPr>
            <a:spLocks noGrp="1"/>
          </p:cNvSpPr>
          <p:nvPr>
            <p:ph type="sldNum" sz="quarter" idx="12"/>
          </p:nvPr>
        </p:nvSpPr>
        <p:spPr/>
        <p:txBody>
          <a:bodyPr/>
          <a:lstStyle/>
          <a:p>
            <a:pPr>
              <a:defRPr/>
            </a:pPr>
            <a:fld id="{4C6A16D8-49C7-4EFB-8B66-C888420D88DC}" type="slidenum">
              <a:rPr lang="en-US" smtClean="0"/>
              <a:pPr>
                <a:defRPr/>
              </a:pPr>
              <a:t>58</a:t>
            </a:fld>
            <a:endParaRPr lang="en-US"/>
          </a:p>
        </p:txBody>
      </p:sp>
    </p:spTree>
    <p:extLst>
      <p:ext uri="{BB962C8B-B14F-4D97-AF65-F5344CB8AC3E}">
        <p14:creationId xmlns:p14="http://schemas.microsoft.com/office/powerpoint/2010/main" val="147028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9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944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944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94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944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944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944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9443">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944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9443">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p:bldP spid="1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8BBFFEC3-18F8-4BFF-B634-86FFA5A39338}"/>
              </a:ext>
            </a:extLst>
          </p:cNvPr>
          <p:cNvPicPr>
            <a:picLocks noChangeAspect="1"/>
          </p:cNvPicPr>
          <p:nvPr/>
        </p:nvPicPr>
        <p:blipFill>
          <a:blip r:embed="rId3"/>
          <a:stretch>
            <a:fillRect/>
          </a:stretch>
        </p:blipFill>
        <p:spPr>
          <a:xfrm>
            <a:off x="2273318" y="1559607"/>
            <a:ext cx="7652322" cy="4531453"/>
          </a:xfrm>
          <a:prstGeom prst="rect">
            <a:avLst/>
          </a:prstGeom>
        </p:spPr>
      </p:pic>
      <p:sp>
        <p:nvSpPr>
          <p:cNvPr id="5" name="Title 4"/>
          <p:cNvSpPr>
            <a:spLocks noGrp="1"/>
          </p:cNvSpPr>
          <p:nvPr>
            <p:ph type="title"/>
          </p:nvPr>
        </p:nvSpPr>
        <p:spPr/>
        <p:txBody>
          <a:bodyPr/>
          <a:lstStyle/>
          <a:p>
            <a:r>
              <a:rPr lang="en-US" dirty="0"/>
              <a:t>Normal to Standard Normal and back</a:t>
            </a:r>
          </a:p>
        </p:txBody>
      </p:sp>
      <p:sp>
        <p:nvSpPr>
          <p:cNvPr id="6" name="TextBox 5"/>
          <p:cNvSpPr txBox="1"/>
          <p:nvPr/>
        </p:nvSpPr>
        <p:spPr>
          <a:xfrm>
            <a:off x="7763792" y="4333470"/>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N(</a:t>
            </a:r>
            <a:r>
              <a:rPr lang="en-US" dirty="0">
                <a:solidFill>
                  <a:srgbClr val="C00000"/>
                </a:solidFill>
                <a:latin typeface="Symbol" panose="05050102010706020507" pitchFamily="18" charset="2"/>
              </a:rPr>
              <a:t>m</a:t>
            </a:r>
            <a:r>
              <a:rPr lang="en-US" dirty="0">
                <a:solidFill>
                  <a:srgbClr val="C00000"/>
                </a:solidFill>
                <a:latin typeface="Calibri" panose="020F0502020204030204" pitchFamily="34" charset="0"/>
              </a:rPr>
              <a:t>, </a:t>
            </a:r>
            <a:r>
              <a:rPr lang="en-US" dirty="0">
                <a:solidFill>
                  <a:srgbClr val="C00000"/>
                </a:solidFill>
                <a:latin typeface="Symbol" panose="05050102010706020507" pitchFamily="18" charset="2"/>
              </a:rPr>
              <a:t>s</a:t>
            </a:r>
            <a:r>
              <a:rPr lang="en-US" dirty="0">
                <a:solidFill>
                  <a:srgbClr val="C00000"/>
                </a:solidFill>
                <a:latin typeface="Calibri" panose="020F0502020204030204" pitchFamily="34" charset="0"/>
              </a:rPr>
              <a:t>)</a:t>
            </a:r>
          </a:p>
        </p:txBody>
      </p:sp>
      <p:sp>
        <p:nvSpPr>
          <p:cNvPr id="7" name="TextBox 6"/>
          <p:cNvSpPr txBox="1"/>
          <p:nvPr/>
        </p:nvSpPr>
        <p:spPr>
          <a:xfrm>
            <a:off x="3670762" y="4350290"/>
            <a:ext cx="2634344" cy="830997"/>
          </a:xfrm>
          <a:prstGeom prst="rect">
            <a:avLst/>
          </a:prstGeom>
          <a:noFill/>
        </p:spPr>
        <p:txBody>
          <a:bodyPr wrap="square" rtlCol="0">
            <a:spAutoFit/>
          </a:bodyPr>
          <a:lstStyle/>
          <a:p>
            <a:r>
              <a:rPr lang="en-US" dirty="0">
                <a:solidFill>
                  <a:srgbClr val="0070C0"/>
                </a:solidFill>
                <a:latin typeface="Calibri" panose="020F0502020204030204" pitchFamily="34" charset="0"/>
              </a:rPr>
              <a:t>(X - </a:t>
            </a:r>
            <a:r>
              <a:rPr lang="en-US" dirty="0">
                <a:solidFill>
                  <a:srgbClr val="0070C0"/>
                </a:solidFill>
                <a:latin typeface="Symbol" panose="05050102010706020507" pitchFamily="18" charset="2"/>
              </a:rPr>
              <a:t>m</a:t>
            </a:r>
            <a:r>
              <a:rPr lang="en-US" dirty="0">
                <a:solidFill>
                  <a:srgbClr val="0070C0"/>
                </a:solidFill>
                <a:latin typeface="Calibri" panose="020F0502020204030204" pitchFamily="34" charset="0"/>
              </a:rPr>
              <a:t>) = Z ~ N(0,1)</a:t>
            </a:r>
          </a:p>
          <a:p>
            <a:r>
              <a:rPr lang="en-US" dirty="0">
                <a:solidFill>
                  <a:srgbClr val="0070C0"/>
                </a:solidFill>
                <a:latin typeface="Calibri" panose="020F0502020204030204" pitchFamily="34" charset="0"/>
              </a:rPr>
              <a:t>    </a:t>
            </a:r>
            <a:r>
              <a:rPr lang="en-US" dirty="0">
                <a:solidFill>
                  <a:srgbClr val="0070C0"/>
                </a:solidFill>
                <a:latin typeface="Symbol" panose="05050102010706020507" pitchFamily="18" charset="2"/>
              </a:rPr>
              <a:t>s</a:t>
            </a:r>
            <a:endParaRPr lang="en-US" dirty="0">
              <a:solidFill>
                <a:srgbClr val="0070C0"/>
              </a:solidFill>
              <a:latin typeface="Calibri" panose="020F0502020204030204" pitchFamily="34" charset="0"/>
            </a:endParaRPr>
          </a:p>
        </p:txBody>
      </p:sp>
      <p:sp>
        <p:nvSpPr>
          <p:cNvPr id="2" name="TextBox 1"/>
          <p:cNvSpPr txBox="1"/>
          <p:nvPr/>
        </p:nvSpPr>
        <p:spPr>
          <a:xfrm>
            <a:off x="2941990"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sp>
        <p:nvSpPr>
          <p:cNvPr id="9" name="TextBox 8"/>
          <p:cNvSpPr txBox="1"/>
          <p:nvPr/>
        </p:nvSpPr>
        <p:spPr>
          <a:xfrm>
            <a:off x="3647904"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cxnSp>
        <p:nvCxnSpPr>
          <p:cNvPr id="16" name="Straight Arrow Connector 15"/>
          <p:cNvCxnSpPr/>
          <p:nvPr/>
        </p:nvCxnSpPr>
        <p:spPr>
          <a:xfrm flipH="1">
            <a:off x="4237316" y="5406090"/>
            <a:ext cx="2601686" cy="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85872" y="4793013"/>
            <a:ext cx="707572"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493648" y="4339369"/>
            <a:ext cx="1260182" cy="461665"/>
          </a:xfrm>
          <a:prstGeom prst="rect">
            <a:avLst/>
          </a:prstGeom>
          <a:noFill/>
        </p:spPr>
        <p:txBody>
          <a:bodyPr wrap="square" rtlCol="0">
            <a:spAutoFit/>
          </a:bodyPr>
          <a:lstStyle/>
          <a:p>
            <a:r>
              <a:rPr lang="en-US" dirty="0">
                <a:solidFill>
                  <a:srgbClr val="C00000"/>
                </a:solidFill>
                <a:latin typeface="Calibri" panose="020F0502020204030204" pitchFamily="34" charset="0"/>
              </a:rPr>
              <a:t>Normal</a:t>
            </a:r>
          </a:p>
        </p:txBody>
      </p:sp>
      <p:sp>
        <p:nvSpPr>
          <p:cNvPr id="15" name="TextBox 14"/>
          <p:cNvSpPr txBox="1"/>
          <p:nvPr/>
        </p:nvSpPr>
        <p:spPr>
          <a:xfrm>
            <a:off x="3500397" y="2666070"/>
            <a:ext cx="1335741" cy="1200329"/>
          </a:xfrm>
          <a:prstGeom prst="rect">
            <a:avLst/>
          </a:prstGeom>
          <a:noFill/>
        </p:spPr>
        <p:txBody>
          <a:bodyPr wrap="square" rtlCol="0">
            <a:spAutoFit/>
          </a:bodyPr>
          <a:lstStyle/>
          <a:p>
            <a:pPr algn="ctr"/>
            <a:r>
              <a:rPr lang="en-US" dirty="0">
                <a:solidFill>
                  <a:srgbClr val="0070C0"/>
                </a:solidFill>
                <a:latin typeface="Calibri" panose="020F0502020204030204" pitchFamily="34" charset="0"/>
              </a:rPr>
              <a:t>Standard Normal  Z</a:t>
            </a:r>
          </a:p>
        </p:txBody>
      </p:sp>
      <p:grpSp>
        <p:nvGrpSpPr>
          <p:cNvPr id="19" name="Group 18">
            <a:extLst>
              <a:ext uri="{FF2B5EF4-FFF2-40B4-BE49-F238E27FC236}">
                <a16:creationId xmlns:a16="http://schemas.microsoft.com/office/drawing/2014/main" id="{2E2CDA2F-4297-47B3-9E61-79EBC958BA61}"/>
              </a:ext>
            </a:extLst>
          </p:cNvPr>
          <p:cNvGrpSpPr/>
          <p:nvPr/>
        </p:nvGrpSpPr>
        <p:grpSpPr>
          <a:xfrm>
            <a:off x="4493444" y="3423816"/>
            <a:ext cx="4339353" cy="461665"/>
            <a:chOff x="2998053" y="3650651"/>
            <a:chExt cx="4339353" cy="461665"/>
          </a:xfrm>
        </p:grpSpPr>
        <p:cxnSp>
          <p:nvCxnSpPr>
            <p:cNvPr id="17" name="Straight Arrow Connector 16"/>
            <p:cNvCxnSpPr/>
            <p:nvPr/>
          </p:nvCxnSpPr>
          <p:spPr>
            <a:xfrm flipH="1">
              <a:off x="2998053" y="3881484"/>
              <a:ext cx="2601686" cy="0"/>
            </a:xfrm>
            <a:prstGeom prst="straightConnector1">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28348" y="3650651"/>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Z</a:t>
              </a:r>
              <a:r>
                <a:rPr lang="en-US" dirty="0">
                  <a:solidFill>
                    <a:srgbClr val="C00000"/>
                  </a:solidFill>
                  <a:latin typeface="Symbol" panose="05050102010706020507" pitchFamily="18" charset="2"/>
                </a:rPr>
                <a:t> s</a:t>
              </a:r>
              <a:r>
                <a:rPr lang="en-US" dirty="0">
                  <a:solidFill>
                    <a:srgbClr val="C00000"/>
                  </a:solidFill>
                  <a:latin typeface="Calibri" panose="020F0502020204030204" pitchFamily="34" charset="0"/>
                </a:rPr>
                <a:t> + </a:t>
              </a:r>
              <a:r>
                <a:rPr lang="en-US" dirty="0">
                  <a:solidFill>
                    <a:srgbClr val="C00000"/>
                  </a:solidFill>
                  <a:latin typeface="Symbol" panose="05050102010706020507" pitchFamily="18" charset="2"/>
                </a:rPr>
                <a:t>m</a:t>
              </a:r>
              <a:endParaRPr lang="en-US" dirty="0">
                <a:solidFill>
                  <a:srgbClr val="C00000"/>
                </a:solidFill>
                <a:latin typeface="Calibri" panose="020F0502020204030204" pitchFamily="34" charset="0"/>
              </a:endParaRPr>
            </a:p>
          </p:txBody>
        </p:sp>
      </p:grpSp>
      <p:sp>
        <p:nvSpPr>
          <p:cNvPr id="3" name="Slide Number Placeholder 2">
            <a:extLst>
              <a:ext uri="{FF2B5EF4-FFF2-40B4-BE49-F238E27FC236}">
                <a16:creationId xmlns:a16="http://schemas.microsoft.com/office/drawing/2014/main" id="{171FBBAA-FE6A-28F4-1A68-32D4798E5B15}"/>
              </a:ext>
            </a:extLst>
          </p:cNvPr>
          <p:cNvSpPr>
            <a:spLocks noGrp="1"/>
          </p:cNvSpPr>
          <p:nvPr>
            <p:ph type="sldNum" sz="quarter" idx="12"/>
          </p:nvPr>
        </p:nvSpPr>
        <p:spPr/>
        <p:txBody>
          <a:bodyPr/>
          <a:lstStyle/>
          <a:p>
            <a:pPr>
              <a:defRPr/>
            </a:pPr>
            <a:fld id="{14BD671D-5B26-4E29-98C9-5D21BAC675F2}" type="slidenum">
              <a:rPr lang="en-US" smtClean="0"/>
              <a:pPr>
                <a:defRPr/>
              </a:pPr>
              <a:t>59</a:t>
            </a:fld>
            <a:endParaRPr lang="en-US"/>
          </a:p>
        </p:txBody>
      </p:sp>
    </p:spTree>
    <p:extLst>
      <p:ext uri="{BB962C8B-B14F-4D97-AF65-F5344CB8AC3E}">
        <p14:creationId xmlns:p14="http://schemas.microsoft.com/office/powerpoint/2010/main" val="280394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697296"/>
            <a:ext cx="10020472" cy="4093906"/>
          </a:xfrm>
        </p:spPr>
        <p:txBody>
          <a:bodyPr vert="horz" wrap="square" lIns="92075" tIns="46038" rIns="92075" bIns="46038" numCol="1" anchor="t" anchorCtr="0" compatLnSpc="1">
            <a:prstTxWarp prst="textNoShape">
              <a:avLst/>
            </a:prstTxWarp>
          </a:bodyPr>
          <a:lstStyle/>
          <a:p>
            <a:pPr eaLnBrk="1" hangingPunct="1">
              <a:defRPr/>
            </a:pPr>
            <a:r>
              <a:rPr lang="en-US" dirty="0"/>
              <a:t>A measure of </a:t>
            </a:r>
            <a:r>
              <a:rPr lang="en-US" b="1" dirty="0">
                <a:solidFill>
                  <a:srgbClr val="00B050"/>
                </a:solidFill>
              </a:rPr>
              <a:t>likelihood</a:t>
            </a:r>
            <a:r>
              <a:rPr lang="en-US" dirty="0">
                <a:solidFill>
                  <a:schemeClr val="bg1"/>
                </a:solidFill>
              </a:rPr>
              <a:t> </a:t>
            </a:r>
            <a:r>
              <a:rPr lang="en-US" dirty="0"/>
              <a:t>or the chance of an outcome    or event</a:t>
            </a:r>
          </a:p>
          <a:p>
            <a:pPr eaLnBrk="1" hangingPunct="1">
              <a:spcBef>
                <a:spcPct val="60000"/>
              </a:spcBef>
              <a:defRPr/>
            </a:pPr>
            <a:r>
              <a:rPr lang="en-US" dirty="0"/>
              <a:t>Magnitude:  </a:t>
            </a:r>
            <a:r>
              <a:rPr lang="en-US" b="1" dirty="0"/>
              <a:t>0 </a:t>
            </a:r>
            <a:r>
              <a:rPr lang="en-US" b="1" dirty="0">
                <a:cs typeface="Times New Roman" pitchFamily="18" charset="0"/>
                <a:sym typeface="WP MathA" pitchFamily="2" charset="2"/>
              </a:rPr>
              <a:t>≤</a:t>
            </a:r>
            <a:r>
              <a:rPr lang="en-US" b="1" dirty="0"/>
              <a:t> probability </a:t>
            </a:r>
            <a:r>
              <a:rPr lang="en-US" b="1" dirty="0">
                <a:cs typeface="Times New Roman" pitchFamily="18" charset="0"/>
                <a:sym typeface="WP MathA" pitchFamily="2" charset="2"/>
              </a:rPr>
              <a:t>≤</a:t>
            </a:r>
            <a:r>
              <a:rPr lang="en-US" b="1" dirty="0"/>
              <a:t> 1</a:t>
            </a:r>
          </a:p>
          <a:p>
            <a:pPr eaLnBrk="1" hangingPunct="1">
              <a:spcBef>
                <a:spcPct val="60000"/>
              </a:spcBef>
              <a:buFont typeface="Wingdings" pitchFamily="2" charset="2"/>
              <a:buNone/>
              <a:defRPr/>
            </a:pPr>
            <a:r>
              <a:rPr lang="en-US" b="1" dirty="0"/>
              <a:t>			</a:t>
            </a:r>
            <a:r>
              <a:rPr lang="en-US" sz="2400" b="1" dirty="0"/>
              <a:t>  </a:t>
            </a:r>
            <a:r>
              <a:rPr lang="en-US" b="1" dirty="0"/>
              <a:t>  0% </a:t>
            </a:r>
            <a:r>
              <a:rPr lang="en-US" b="1" dirty="0">
                <a:cs typeface="Times New Roman" pitchFamily="18" charset="0"/>
                <a:sym typeface="WP MathA" pitchFamily="2" charset="2"/>
              </a:rPr>
              <a:t>≤</a:t>
            </a:r>
            <a:r>
              <a:rPr lang="en-US" b="1" dirty="0"/>
              <a:t> probability </a:t>
            </a:r>
            <a:r>
              <a:rPr lang="en-US" b="1" dirty="0">
                <a:cs typeface="Times New Roman" pitchFamily="18" charset="0"/>
                <a:sym typeface="WP MathA" pitchFamily="2" charset="2"/>
              </a:rPr>
              <a:t>≤</a:t>
            </a:r>
            <a:r>
              <a:rPr lang="en-US" b="1" dirty="0"/>
              <a:t> 100%</a:t>
            </a:r>
          </a:p>
          <a:p>
            <a:pPr eaLnBrk="1" hangingPunct="1">
              <a:spcBef>
                <a:spcPct val="60000"/>
              </a:spcBef>
              <a:buFont typeface="Wingdings" pitchFamily="2" charset="2"/>
              <a:buNone/>
              <a:defRPr/>
            </a:pPr>
            <a:endParaRPr lang="en-US" b="1" dirty="0"/>
          </a:p>
          <a:p>
            <a:pPr eaLnBrk="1" hangingPunct="1">
              <a:spcBef>
                <a:spcPts val="600"/>
              </a:spcBef>
              <a:buNone/>
              <a:defRPr/>
            </a:pPr>
            <a:endParaRPr lang="en-US" dirty="0"/>
          </a:p>
          <a:p>
            <a:pPr eaLnBrk="1" hangingPunct="1">
              <a:spcBef>
                <a:spcPts val="600"/>
              </a:spcBef>
              <a:defRPr/>
            </a:pPr>
            <a:r>
              <a:rPr lang="en-US" i="1" dirty="0"/>
              <a:t>Sum of probabilities of all possible outcomes = 1 or 100%</a:t>
            </a:r>
          </a:p>
          <a:p>
            <a:pPr eaLnBrk="1" hangingPunct="1">
              <a:spcBef>
                <a:spcPct val="60000"/>
              </a:spcBef>
              <a:buFont typeface="Wingdings" pitchFamily="2" charset="2"/>
              <a:buNone/>
              <a:defRPr/>
            </a:pPr>
            <a:endParaRPr lang="en-US" b="1" dirty="0"/>
          </a:p>
        </p:txBody>
      </p:sp>
      <p:sp>
        <p:nvSpPr>
          <p:cNvPr id="8196" name="Rectangle 4"/>
          <p:cNvSpPr>
            <a:spLocks noGrp="1" noChangeArrowheads="1"/>
          </p:cNvSpPr>
          <p:nvPr>
            <p:ph type="title"/>
          </p:nvPr>
        </p:nvSpPr>
        <p:spPr/>
        <p:txBody>
          <a:bodyPr/>
          <a:lstStyle/>
          <a:p>
            <a:pPr eaLnBrk="1" hangingPunct="1">
              <a:defRPr/>
            </a:pPr>
            <a:r>
              <a:rPr lang="en-US" dirty="0"/>
              <a:t>Probability</a:t>
            </a:r>
            <a:endParaRPr lang="en-US" i="1" dirty="0"/>
          </a:p>
        </p:txBody>
      </p:sp>
      <p:sp>
        <p:nvSpPr>
          <p:cNvPr id="27653" name="Text Box 6"/>
          <p:cNvSpPr txBox="1">
            <a:spLocks noChangeArrowheads="1"/>
          </p:cNvSpPr>
          <p:nvPr/>
        </p:nvSpPr>
        <p:spPr bwMode="auto">
          <a:xfrm>
            <a:off x="2979457" y="4486920"/>
            <a:ext cx="1808203" cy="830997"/>
          </a:xfrm>
          <a:prstGeom prst="rect">
            <a:avLst/>
          </a:prstGeom>
          <a:noFill/>
          <a:ln w="9525">
            <a:noFill/>
            <a:miter lim="800000"/>
            <a:headEnd/>
            <a:tailEnd/>
          </a:ln>
        </p:spPr>
        <p:txBody>
          <a:bodyPr wrap="square">
            <a:spAutoFit/>
          </a:bodyPr>
          <a:lstStyle/>
          <a:p>
            <a:pPr algn="ctr">
              <a:spcBef>
                <a:spcPct val="50000"/>
              </a:spcBef>
            </a:pPr>
            <a:r>
              <a:rPr lang="en-US" b="1" dirty="0">
                <a:solidFill>
                  <a:schemeClr val="bg2">
                    <a:lumMod val="60000"/>
                    <a:lumOff val="40000"/>
                  </a:schemeClr>
                </a:solidFill>
                <a:latin typeface="Ink Free" panose="03080402000500000000" pitchFamily="66" charset="0"/>
              </a:rPr>
              <a:t>won’t </a:t>
            </a:r>
            <a:r>
              <a:rPr lang="en-US" b="1" dirty="0">
                <a:solidFill>
                  <a:srgbClr val="00B0F0"/>
                </a:solidFill>
                <a:latin typeface="Ink Free" panose="03080402000500000000" pitchFamily="66" charset="0"/>
              </a:rPr>
              <a:t>/can’t </a:t>
            </a:r>
            <a:r>
              <a:rPr lang="en-US" b="1" dirty="0">
                <a:solidFill>
                  <a:schemeClr val="bg2">
                    <a:lumMod val="60000"/>
                    <a:lumOff val="40000"/>
                  </a:schemeClr>
                </a:solidFill>
                <a:latin typeface="Ink Free" panose="03080402000500000000" pitchFamily="66" charset="0"/>
              </a:rPr>
              <a:t>happen</a:t>
            </a:r>
          </a:p>
        </p:txBody>
      </p:sp>
      <p:sp>
        <p:nvSpPr>
          <p:cNvPr id="27654" name="Text Box 7"/>
          <p:cNvSpPr txBox="1">
            <a:spLocks noChangeArrowheads="1"/>
          </p:cNvSpPr>
          <p:nvPr/>
        </p:nvSpPr>
        <p:spPr bwMode="auto">
          <a:xfrm>
            <a:off x="6232702" y="4486919"/>
            <a:ext cx="1128197" cy="830997"/>
          </a:xfrm>
          <a:prstGeom prst="rect">
            <a:avLst/>
          </a:prstGeom>
          <a:noFill/>
          <a:ln w="9525">
            <a:noFill/>
            <a:miter lim="800000"/>
            <a:headEnd/>
            <a:tailEnd/>
          </a:ln>
        </p:spPr>
        <p:txBody>
          <a:bodyPr wrap="square">
            <a:spAutoFit/>
          </a:bodyPr>
          <a:lstStyle/>
          <a:p>
            <a:pPr algn="ctr">
              <a:spcBef>
                <a:spcPct val="50000"/>
              </a:spcBef>
            </a:pPr>
            <a:r>
              <a:rPr lang="en-US" b="1" dirty="0">
                <a:solidFill>
                  <a:schemeClr val="bg2">
                    <a:lumMod val="60000"/>
                    <a:lumOff val="40000"/>
                  </a:schemeClr>
                </a:solidFill>
                <a:latin typeface="Ink Free" panose="03080402000500000000" pitchFamily="66" charset="0"/>
              </a:rPr>
              <a:t>will happen</a:t>
            </a:r>
          </a:p>
        </p:txBody>
      </p:sp>
      <p:sp>
        <p:nvSpPr>
          <p:cNvPr id="2" name="Slide Number Placeholder 1">
            <a:extLst>
              <a:ext uri="{FF2B5EF4-FFF2-40B4-BE49-F238E27FC236}">
                <a16:creationId xmlns:a16="http://schemas.microsoft.com/office/drawing/2014/main" id="{EC68392B-589E-BB20-A74B-255350541A7D}"/>
              </a:ext>
            </a:extLst>
          </p:cNvPr>
          <p:cNvSpPr>
            <a:spLocks noGrp="1"/>
          </p:cNvSpPr>
          <p:nvPr>
            <p:ph type="sldNum" sz="quarter" idx="12"/>
          </p:nvPr>
        </p:nvSpPr>
        <p:spPr/>
        <p:txBody>
          <a:bodyPr/>
          <a:lstStyle/>
          <a:p>
            <a:pPr>
              <a:defRPr/>
            </a:pPr>
            <a:fld id="{9CD81297-4513-4774-B1A4-8EBF832F2CC4}" type="slidenum">
              <a:rPr lang="en-US" smtClean="0"/>
              <a:pPr>
                <a:defRPr/>
              </a:pPr>
              <a:t>6</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31"/>
          <p:cNvSpPr/>
          <p:nvPr/>
        </p:nvSpPr>
        <p:spPr>
          <a:xfrm>
            <a:off x="4414157" y="2808515"/>
            <a:ext cx="3282043" cy="2928257"/>
          </a:xfrm>
          <a:custGeom>
            <a:avLst/>
            <a:gdLst>
              <a:gd name="connsiteX0" fmla="*/ 1611086 w 1611086"/>
              <a:gd name="connsiteY0" fmla="*/ 1115786 h 2928257"/>
              <a:gd name="connsiteX1" fmla="*/ 1611086 w 1611086"/>
              <a:gd name="connsiteY1" fmla="*/ 2928257 h 2928257"/>
              <a:gd name="connsiteX2" fmla="*/ 0 w 1611086"/>
              <a:gd name="connsiteY2" fmla="*/ 2928257 h 2928257"/>
              <a:gd name="connsiteX3" fmla="*/ 0 w 1611086"/>
              <a:gd name="connsiteY3" fmla="*/ 1170215 h 2928257"/>
              <a:gd name="connsiteX4" fmla="*/ 179615 w 1611086"/>
              <a:gd name="connsiteY4" fmla="*/ 789215 h 2928257"/>
              <a:gd name="connsiteX5" fmla="*/ 332015 w 1611086"/>
              <a:gd name="connsiteY5" fmla="*/ 462643 h 2928257"/>
              <a:gd name="connsiteX6" fmla="*/ 517072 w 1611086"/>
              <a:gd name="connsiteY6" fmla="*/ 190500 h 2928257"/>
              <a:gd name="connsiteX7" fmla="*/ 658586 w 1611086"/>
              <a:gd name="connsiteY7" fmla="*/ 32657 h 2928257"/>
              <a:gd name="connsiteX8" fmla="*/ 805543 w 1611086"/>
              <a:gd name="connsiteY8" fmla="*/ 0 h 2928257"/>
              <a:gd name="connsiteX9" fmla="*/ 914400 w 1611086"/>
              <a:gd name="connsiteY9" fmla="*/ 16329 h 2928257"/>
              <a:gd name="connsiteX10" fmla="*/ 1099457 w 1611086"/>
              <a:gd name="connsiteY10" fmla="*/ 168729 h 2928257"/>
              <a:gd name="connsiteX11" fmla="*/ 1328057 w 1611086"/>
              <a:gd name="connsiteY11" fmla="*/ 522515 h 2928257"/>
              <a:gd name="connsiteX12" fmla="*/ 1611086 w 1611086"/>
              <a:gd name="connsiteY12" fmla="*/ 1115786 h 2928257"/>
              <a:gd name="connsiteX0" fmla="*/ 1611086 w 2438400"/>
              <a:gd name="connsiteY0" fmla="*/ 1115786 h 2928257"/>
              <a:gd name="connsiteX1" fmla="*/ 2438400 w 2438400"/>
              <a:gd name="connsiteY1" fmla="*/ 2928257 h 2928257"/>
              <a:gd name="connsiteX2" fmla="*/ 0 w 2438400"/>
              <a:gd name="connsiteY2" fmla="*/ 2928257 h 2928257"/>
              <a:gd name="connsiteX3" fmla="*/ 0 w 2438400"/>
              <a:gd name="connsiteY3" fmla="*/ 1170215 h 2928257"/>
              <a:gd name="connsiteX4" fmla="*/ 179615 w 2438400"/>
              <a:gd name="connsiteY4" fmla="*/ 789215 h 2928257"/>
              <a:gd name="connsiteX5" fmla="*/ 332015 w 2438400"/>
              <a:gd name="connsiteY5" fmla="*/ 462643 h 2928257"/>
              <a:gd name="connsiteX6" fmla="*/ 517072 w 2438400"/>
              <a:gd name="connsiteY6" fmla="*/ 190500 h 2928257"/>
              <a:gd name="connsiteX7" fmla="*/ 658586 w 2438400"/>
              <a:gd name="connsiteY7" fmla="*/ 32657 h 2928257"/>
              <a:gd name="connsiteX8" fmla="*/ 805543 w 2438400"/>
              <a:gd name="connsiteY8" fmla="*/ 0 h 2928257"/>
              <a:gd name="connsiteX9" fmla="*/ 914400 w 2438400"/>
              <a:gd name="connsiteY9" fmla="*/ 16329 h 2928257"/>
              <a:gd name="connsiteX10" fmla="*/ 1099457 w 2438400"/>
              <a:gd name="connsiteY10" fmla="*/ 168729 h 2928257"/>
              <a:gd name="connsiteX11" fmla="*/ 1328057 w 2438400"/>
              <a:gd name="connsiteY11" fmla="*/ 522515 h 2928257"/>
              <a:gd name="connsiteX12" fmla="*/ 1611086 w 2438400"/>
              <a:gd name="connsiteY12" fmla="*/ 1115786 h 2928257"/>
              <a:gd name="connsiteX0" fmla="*/ 2449286 w 2449286"/>
              <a:gd name="connsiteY0" fmla="*/ 2547257 h 2928257"/>
              <a:gd name="connsiteX1" fmla="*/ 2438400 w 2449286"/>
              <a:gd name="connsiteY1" fmla="*/ 2928257 h 2928257"/>
              <a:gd name="connsiteX2" fmla="*/ 0 w 2449286"/>
              <a:gd name="connsiteY2" fmla="*/ 2928257 h 2928257"/>
              <a:gd name="connsiteX3" fmla="*/ 0 w 2449286"/>
              <a:gd name="connsiteY3" fmla="*/ 1170215 h 2928257"/>
              <a:gd name="connsiteX4" fmla="*/ 179615 w 2449286"/>
              <a:gd name="connsiteY4" fmla="*/ 789215 h 2928257"/>
              <a:gd name="connsiteX5" fmla="*/ 332015 w 2449286"/>
              <a:gd name="connsiteY5" fmla="*/ 462643 h 2928257"/>
              <a:gd name="connsiteX6" fmla="*/ 517072 w 2449286"/>
              <a:gd name="connsiteY6" fmla="*/ 190500 h 2928257"/>
              <a:gd name="connsiteX7" fmla="*/ 658586 w 2449286"/>
              <a:gd name="connsiteY7" fmla="*/ 32657 h 2928257"/>
              <a:gd name="connsiteX8" fmla="*/ 805543 w 2449286"/>
              <a:gd name="connsiteY8" fmla="*/ 0 h 2928257"/>
              <a:gd name="connsiteX9" fmla="*/ 914400 w 2449286"/>
              <a:gd name="connsiteY9" fmla="*/ 16329 h 2928257"/>
              <a:gd name="connsiteX10" fmla="*/ 1099457 w 2449286"/>
              <a:gd name="connsiteY10" fmla="*/ 168729 h 2928257"/>
              <a:gd name="connsiteX11" fmla="*/ 1328057 w 2449286"/>
              <a:gd name="connsiteY11" fmla="*/ 522515 h 2928257"/>
              <a:gd name="connsiteX12" fmla="*/ 2449286 w 2449286"/>
              <a:gd name="connsiteY12" fmla="*/ 2547257 h 2928257"/>
              <a:gd name="connsiteX0" fmla="*/ 3282043 w 3282043"/>
              <a:gd name="connsiteY0" fmla="*/ 2547257 h 2928257"/>
              <a:gd name="connsiteX1" fmla="*/ 3271157 w 3282043"/>
              <a:gd name="connsiteY1" fmla="*/ 2928257 h 2928257"/>
              <a:gd name="connsiteX2" fmla="*/ 0 w 3282043"/>
              <a:gd name="connsiteY2" fmla="*/ 2922815 h 2928257"/>
              <a:gd name="connsiteX3" fmla="*/ 832757 w 3282043"/>
              <a:gd name="connsiteY3" fmla="*/ 1170215 h 2928257"/>
              <a:gd name="connsiteX4" fmla="*/ 1012372 w 3282043"/>
              <a:gd name="connsiteY4" fmla="*/ 789215 h 2928257"/>
              <a:gd name="connsiteX5" fmla="*/ 1164772 w 3282043"/>
              <a:gd name="connsiteY5" fmla="*/ 462643 h 2928257"/>
              <a:gd name="connsiteX6" fmla="*/ 1349829 w 3282043"/>
              <a:gd name="connsiteY6" fmla="*/ 190500 h 2928257"/>
              <a:gd name="connsiteX7" fmla="*/ 1491343 w 3282043"/>
              <a:gd name="connsiteY7" fmla="*/ 32657 h 2928257"/>
              <a:gd name="connsiteX8" fmla="*/ 1638300 w 3282043"/>
              <a:gd name="connsiteY8" fmla="*/ 0 h 2928257"/>
              <a:gd name="connsiteX9" fmla="*/ 1747157 w 3282043"/>
              <a:gd name="connsiteY9" fmla="*/ 16329 h 2928257"/>
              <a:gd name="connsiteX10" fmla="*/ 1932214 w 3282043"/>
              <a:gd name="connsiteY10" fmla="*/ 168729 h 2928257"/>
              <a:gd name="connsiteX11" fmla="*/ 2160814 w 3282043"/>
              <a:gd name="connsiteY11" fmla="*/ 522515 h 2928257"/>
              <a:gd name="connsiteX12" fmla="*/ 3282043 w 3282043"/>
              <a:gd name="connsiteY12" fmla="*/ 2547257 h 2928257"/>
              <a:gd name="connsiteX0" fmla="*/ 3282043 w 3282043"/>
              <a:gd name="connsiteY0" fmla="*/ 2547257 h 2928257"/>
              <a:gd name="connsiteX1" fmla="*/ 3271157 w 3282043"/>
              <a:gd name="connsiteY1" fmla="*/ 2928257 h 2928257"/>
              <a:gd name="connsiteX2" fmla="*/ 0 w 3282043"/>
              <a:gd name="connsiteY2" fmla="*/ 2922815 h 2928257"/>
              <a:gd name="connsiteX3" fmla="*/ 10886 w 3282043"/>
              <a:gd name="connsiteY3" fmla="*/ 2590800 h 2928257"/>
              <a:gd name="connsiteX4" fmla="*/ 1012372 w 3282043"/>
              <a:gd name="connsiteY4" fmla="*/ 789215 h 2928257"/>
              <a:gd name="connsiteX5" fmla="*/ 1164772 w 3282043"/>
              <a:gd name="connsiteY5" fmla="*/ 462643 h 2928257"/>
              <a:gd name="connsiteX6" fmla="*/ 1349829 w 3282043"/>
              <a:gd name="connsiteY6" fmla="*/ 190500 h 2928257"/>
              <a:gd name="connsiteX7" fmla="*/ 1491343 w 3282043"/>
              <a:gd name="connsiteY7" fmla="*/ 32657 h 2928257"/>
              <a:gd name="connsiteX8" fmla="*/ 1638300 w 3282043"/>
              <a:gd name="connsiteY8" fmla="*/ 0 h 2928257"/>
              <a:gd name="connsiteX9" fmla="*/ 1747157 w 3282043"/>
              <a:gd name="connsiteY9" fmla="*/ 16329 h 2928257"/>
              <a:gd name="connsiteX10" fmla="*/ 1932214 w 3282043"/>
              <a:gd name="connsiteY10" fmla="*/ 168729 h 2928257"/>
              <a:gd name="connsiteX11" fmla="*/ 2160814 w 3282043"/>
              <a:gd name="connsiteY11" fmla="*/ 522515 h 2928257"/>
              <a:gd name="connsiteX12" fmla="*/ 3282043 w 3282043"/>
              <a:gd name="connsiteY12"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1017815 w 3287486"/>
              <a:gd name="connsiteY4" fmla="*/ 789215 h 2928257"/>
              <a:gd name="connsiteX5" fmla="*/ 1170215 w 3287486"/>
              <a:gd name="connsiteY5" fmla="*/ 462643 h 2928257"/>
              <a:gd name="connsiteX6" fmla="*/ 1355272 w 3287486"/>
              <a:gd name="connsiteY6" fmla="*/ 190500 h 2928257"/>
              <a:gd name="connsiteX7" fmla="*/ 1496786 w 3287486"/>
              <a:gd name="connsiteY7" fmla="*/ 32657 h 2928257"/>
              <a:gd name="connsiteX8" fmla="*/ 1643743 w 3287486"/>
              <a:gd name="connsiteY8" fmla="*/ 0 h 2928257"/>
              <a:gd name="connsiteX9" fmla="*/ 1752600 w 3287486"/>
              <a:gd name="connsiteY9" fmla="*/ 16329 h 2928257"/>
              <a:gd name="connsiteX10" fmla="*/ 1937657 w 3287486"/>
              <a:gd name="connsiteY10" fmla="*/ 168729 h 2928257"/>
              <a:gd name="connsiteX11" fmla="*/ 2166257 w 3287486"/>
              <a:gd name="connsiteY11" fmla="*/ 522515 h 2928257"/>
              <a:gd name="connsiteX12" fmla="*/ 3287486 w 3287486"/>
              <a:gd name="connsiteY12"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636816 w 3287486"/>
              <a:gd name="connsiteY4" fmla="*/ 1605643 h 2928257"/>
              <a:gd name="connsiteX5" fmla="*/ 1017815 w 3287486"/>
              <a:gd name="connsiteY5" fmla="*/ 789215 h 2928257"/>
              <a:gd name="connsiteX6" fmla="*/ 1170215 w 3287486"/>
              <a:gd name="connsiteY6" fmla="*/ 462643 h 2928257"/>
              <a:gd name="connsiteX7" fmla="*/ 1355272 w 3287486"/>
              <a:gd name="connsiteY7" fmla="*/ 190500 h 2928257"/>
              <a:gd name="connsiteX8" fmla="*/ 1496786 w 3287486"/>
              <a:gd name="connsiteY8" fmla="*/ 32657 h 2928257"/>
              <a:gd name="connsiteX9" fmla="*/ 1643743 w 3287486"/>
              <a:gd name="connsiteY9" fmla="*/ 0 h 2928257"/>
              <a:gd name="connsiteX10" fmla="*/ 1752600 w 3287486"/>
              <a:gd name="connsiteY10" fmla="*/ 16329 h 2928257"/>
              <a:gd name="connsiteX11" fmla="*/ 1937657 w 3287486"/>
              <a:gd name="connsiteY11" fmla="*/ 168729 h 2928257"/>
              <a:gd name="connsiteX12" fmla="*/ 2166257 w 3287486"/>
              <a:gd name="connsiteY12" fmla="*/ 522515 h 2928257"/>
              <a:gd name="connsiteX13" fmla="*/ 3287486 w 3287486"/>
              <a:gd name="connsiteY13"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3287486 w 3287486"/>
              <a:gd name="connsiteY14"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47257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82043" h="2928257">
                <a:moveTo>
                  <a:pt x="3282043" y="2563586"/>
                </a:moveTo>
                <a:cubicBezTo>
                  <a:pt x="3272971" y="2761343"/>
                  <a:pt x="3274786" y="2806700"/>
                  <a:pt x="3271157" y="2928257"/>
                </a:cubicBezTo>
                <a:lnTo>
                  <a:pt x="0" y="2922815"/>
                </a:lnTo>
                <a:cubicBezTo>
                  <a:pt x="19958" y="2801257"/>
                  <a:pt x="7257" y="2701472"/>
                  <a:pt x="10886" y="2590800"/>
                </a:cubicBezTo>
                <a:cubicBezTo>
                  <a:pt x="125186" y="2460171"/>
                  <a:pt x="190501" y="2395765"/>
                  <a:pt x="293915" y="2231572"/>
                </a:cubicBezTo>
                <a:cubicBezTo>
                  <a:pt x="397330" y="2067379"/>
                  <a:pt x="510723" y="1830614"/>
                  <a:pt x="631373" y="1605643"/>
                </a:cubicBezTo>
                <a:lnTo>
                  <a:pt x="1012372" y="789215"/>
                </a:lnTo>
                <a:lnTo>
                  <a:pt x="1164772" y="462643"/>
                </a:lnTo>
                <a:lnTo>
                  <a:pt x="1349829" y="190500"/>
                </a:lnTo>
                <a:lnTo>
                  <a:pt x="1491343" y="32657"/>
                </a:lnTo>
                <a:lnTo>
                  <a:pt x="1638300" y="0"/>
                </a:lnTo>
                <a:lnTo>
                  <a:pt x="1747157" y="16329"/>
                </a:lnTo>
                <a:lnTo>
                  <a:pt x="1932214" y="168729"/>
                </a:lnTo>
                <a:lnTo>
                  <a:pt x="2160814" y="522515"/>
                </a:lnTo>
                <a:cubicBezTo>
                  <a:pt x="2315029" y="794658"/>
                  <a:pt x="2436586" y="1143001"/>
                  <a:pt x="2574473" y="1431472"/>
                </a:cubicBezTo>
                <a:cubicBezTo>
                  <a:pt x="2708730" y="1688193"/>
                  <a:pt x="2826659" y="1947636"/>
                  <a:pt x="2944587" y="2133600"/>
                </a:cubicBezTo>
                <a:cubicBezTo>
                  <a:pt x="3062515" y="2319564"/>
                  <a:pt x="3138714" y="2408465"/>
                  <a:pt x="3282043" y="2563586"/>
                </a:cubicBezTo>
                <a:close/>
              </a:path>
            </a:pathLst>
          </a:custGeom>
          <a:solidFill>
            <a:srgbClr val="66FF6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5246914" y="2808515"/>
            <a:ext cx="1611086" cy="2928257"/>
          </a:xfrm>
          <a:custGeom>
            <a:avLst/>
            <a:gdLst>
              <a:gd name="connsiteX0" fmla="*/ 1611086 w 1611086"/>
              <a:gd name="connsiteY0" fmla="*/ 1115786 h 2928257"/>
              <a:gd name="connsiteX1" fmla="*/ 1611086 w 1611086"/>
              <a:gd name="connsiteY1" fmla="*/ 2928257 h 2928257"/>
              <a:gd name="connsiteX2" fmla="*/ 0 w 1611086"/>
              <a:gd name="connsiteY2" fmla="*/ 2928257 h 2928257"/>
              <a:gd name="connsiteX3" fmla="*/ 0 w 1611086"/>
              <a:gd name="connsiteY3" fmla="*/ 1170215 h 2928257"/>
              <a:gd name="connsiteX4" fmla="*/ 179615 w 1611086"/>
              <a:gd name="connsiteY4" fmla="*/ 789215 h 2928257"/>
              <a:gd name="connsiteX5" fmla="*/ 332015 w 1611086"/>
              <a:gd name="connsiteY5" fmla="*/ 462643 h 2928257"/>
              <a:gd name="connsiteX6" fmla="*/ 517072 w 1611086"/>
              <a:gd name="connsiteY6" fmla="*/ 190500 h 2928257"/>
              <a:gd name="connsiteX7" fmla="*/ 658586 w 1611086"/>
              <a:gd name="connsiteY7" fmla="*/ 32657 h 2928257"/>
              <a:gd name="connsiteX8" fmla="*/ 805543 w 1611086"/>
              <a:gd name="connsiteY8" fmla="*/ 0 h 2928257"/>
              <a:gd name="connsiteX9" fmla="*/ 914400 w 1611086"/>
              <a:gd name="connsiteY9" fmla="*/ 16329 h 2928257"/>
              <a:gd name="connsiteX10" fmla="*/ 1099457 w 1611086"/>
              <a:gd name="connsiteY10" fmla="*/ 168729 h 2928257"/>
              <a:gd name="connsiteX11" fmla="*/ 1328057 w 1611086"/>
              <a:gd name="connsiteY11" fmla="*/ 522515 h 2928257"/>
              <a:gd name="connsiteX12" fmla="*/ 1611086 w 1611086"/>
              <a:gd name="connsiteY12" fmla="*/ 1115786 h 292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11086" h="2928257">
                <a:moveTo>
                  <a:pt x="1611086" y="1115786"/>
                </a:moveTo>
                <a:lnTo>
                  <a:pt x="1611086" y="2928257"/>
                </a:lnTo>
                <a:lnTo>
                  <a:pt x="0" y="2928257"/>
                </a:lnTo>
                <a:lnTo>
                  <a:pt x="0" y="1170215"/>
                </a:lnTo>
                <a:lnTo>
                  <a:pt x="179615" y="789215"/>
                </a:lnTo>
                <a:lnTo>
                  <a:pt x="332015" y="462643"/>
                </a:lnTo>
                <a:lnTo>
                  <a:pt x="517072" y="190500"/>
                </a:lnTo>
                <a:lnTo>
                  <a:pt x="658586" y="32657"/>
                </a:lnTo>
                <a:lnTo>
                  <a:pt x="805543" y="0"/>
                </a:lnTo>
                <a:lnTo>
                  <a:pt x="914400" y="16329"/>
                </a:lnTo>
                <a:lnTo>
                  <a:pt x="1099457" y="168729"/>
                </a:lnTo>
                <a:lnTo>
                  <a:pt x="1328057" y="522515"/>
                </a:lnTo>
                <a:lnTo>
                  <a:pt x="1611086" y="1115786"/>
                </a:lnTo>
                <a:close/>
              </a:path>
            </a:pathLst>
          </a:custGeom>
          <a:solidFill>
            <a:srgbClr val="FFC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dirty="0"/>
              <a:t>Normal Distribution</a:t>
            </a:r>
          </a:p>
        </p:txBody>
      </p:sp>
      <p:sp>
        <p:nvSpPr>
          <p:cNvPr id="5" name="Freeform 7"/>
          <p:cNvSpPr>
            <a:spLocks/>
          </p:cNvSpPr>
          <p:nvPr/>
        </p:nvSpPr>
        <p:spPr bwMode="auto">
          <a:xfrm>
            <a:off x="3662889" y="2793534"/>
            <a:ext cx="4782029" cy="2937094"/>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rgbClr val="66FFFF"/>
            </a:solidFill>
            <a:prstDash val="solid"/>
            <a:round/>
            <a:headEnd type="none" w="med" len="med"/>
            <a:tailEnd type="none" w="med" len="med"/>
          </a:ln>
        </p:spPr>
        <p:txBody>
          <a:bodyPr/>
          <a:lstStyle/>
          <a:p>
            <a:endParaRPr lang="en-US" dirty="0">
              <a:solidFill>
                <a:srgbClr val="66FFFF"/>
              </a:solidFill>
              <a:latin typeface="Calibri" panose="020F0502020204030204" pitchFamily="34" charset="0"/>
            </a:endParaRPr>
          </a:p>
        </p:txBody>
      </p:sp>
      <p:cxnSp>
        <p:nvCxnSpPr>
          <p:cNvPr id="6" name="Straight Connector 45"/>
          <p:cNvCxnSpPr>
            <a:cxnSpLocks noChangeShapeType="1"/>
          </p:cNvCxnSpPr>
          <p:nvPr/>
        </p:nvCxnSpPr>
        <p:spPr bwMode="auto">
          <a:xfrm flipV="1">
            <a:off x="6057581" y="2357352"/>
            <a:ext cx="0" cy="3380719"/>
          </a:xfrm>
          <a:prstGeom prst="line">
            <a:avLst/>
          </a:prstGeom>
          <a:noFill/>
          <a:ln w="19050" algn="ctr">
            <a:solidFill>
              <a:schemeClr val="bg1"/>
            </a:solidFill>
            <a:round/>
            <a:headEnd/>
            <a:tailEnd/>
          </a:ln>
        </p:spPr>
      </p:cxnSp>
      <p:cxnSp>
        <p:nvCxnSpPr>
          <p:cNvPr id="7" name="Straight Connector 46"/>
          <p:cNvCxnSpPr>
            <a:cxnSpLocks noChangeShapeType="1"/>
          </p:cNvCxnSpPr>
          <p:nvPr/>
        </p:nvCxnSpPr>
        <p:spPr bwMode="auto">
          <a:xfrm>
            <a:off x="3124159" y="5738114"/>
            <a:ext cx="6201604" cy="0"/>
          </a:xfrm>
          <a:prstGeom prst="line">
            <a:avLst/>
          </a:prstGeom>
          <a:noFill/>
          <a:ln w="19050" algn="ctr">
            <a:solidFill>
              <a:schemeClr val="bg1"/>
            </a:solidFill>
            <a:round/>
            <a:headEnd/>
            <a:tailEnd/>
          </a:ln>
        </p:spPr>
      </p:cxnSp>
      <p:sp>
        <p:nvSpPr>
          <p:cNvPr id="8" name="AutoShape 9"/>
          <p:cNvSpPr>
            <a:spLocks noChangeAspect="1" noChangeArrowheads="1"/>
          </p:cNvSpPr>
          <p:nvPr/>
        </p:nvSpPr>
        <p:spPr bwMode="auto">
          <a:xfrm>
            <a:off x="4245093" y="3420919"/>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11" name="TextBox 10"/>
          <p:cNvSpPr txBox="1"/>
          <p:nvPr/>
        </p:nvSpPr>
        <p:spPr>
          <a:xfrm>
            <a:off x="5886276" y="5721292"/>
            <a:ext cx="612397" cy="477054"/>
          </a:xfrm>
          <a:prstGeom prst="rect">
            <a:avLst/>
          </a:prstGeom>
          <a:noFill/>
        </p:spPr>
        <p:txBody>
          <a:bodyPr wrap="square" rtlCol="0">
            <a:spAutoFit/>
          </a:bodyPr>
          <a:lstStyle/>
          <a:p>
            <a:r>
              <a:rPr lang="en-US" dirty="0">
                <a:solidFill>
                  <a:schemeClr val="bg1"/>
                </a:solidFill>
                <a:latin typeface="Symbol" panose="05050102010706020507" pitchFamily="18" charset="2"/>
              </a:rPr>
              <a:t>m</a:t>
            </a:r>
          </a:p>
        </p:txBody>
      </p:sp>
      <p:sp>
        <p:nvSpPr>
          <p:cNvPr id="12" name="Line 24"/>
          <p:cNvSpPr>
            <a:spLocks noChangeShapeType="1"/>
          </p:cNvSpPr>
          <p:nvPr/>
        </p:nvSpPr>
        <p:spPr bwMode="auto">
          <a:xfrm>
            <a:off x="6064744" y="4930921"/>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13" name="Text Box 25"/>
          <p:cNvSpPr txBox="1">
            <a:spLocks noChangeArrowheads="1"/>
          </p:cNvSpPr>
          <p:nvPr/>
        </p:nvSpPr>
        <p:spPr bwMode="auto">
          <a:xfrm>
            <a:off x="6250658" y="4884116"/>
            <a:ext cx="370592" cy="461653"/>
          </a:xfrm>
          <a:prstGeom prst="rect">
            <a:avLst/>
          </a:prstGeom>
          <a:noFill/>
          <a:ln w="9525">
            <a:noFill/>
            <a:miter lim="800000"/>
            <a:headEnd/>
            <a:tailEnd/>
          </a:ln>
          <a:effectLst/>
        </p:spPr>
        <p:txBody>
          <a:bodyPr wrap="none" lIns="91429" tIns="45714" rIns="91429" bIns="45714">
            <a:spAutoFit/>
          </a:bodyPr>
          <a:lstStyle/>
          <a:p>
            <a:pPr defTabSz="914608" eaLnBrk="0" hangingPunct="0">
              <a:defRPr/>
            </a:pPr>
            <a:r>
              <a:rPr lang="en-US" dirty="0">
                <a:solidFill>
                  <a:schemeClr val="bg1"/>
                </a:solidFill>
                <a:latin typeface="Symbol" pitchFamily="18" charset="2"/>
              </a:rPr>
              <a:t>s</a:t>
            </a:r>
            <a:endParaRPr lang="en-US" sz="3200" baseline="-36000" dirty="0">
              <a:solidFill>
                <a:schemeClr val="bg1"/>
              </a:solidFill>
              <a:latin typeface="Calibri" panose="020F0502020204030204" pitchFamily="34" charset="0"/>
            </a:endParaRPr>
          </a:p>
        </p:txBody>
      </p:sp>
      <p:cxnSp>
        <p:nvCxnSpPr>
          <p:cNvPr id="14" name="Straight Connector 45"/>
          <p:cNvCxnSpPr>
            <a:cxnSpLocks noChangeShapeType="1"/>
          </p:cNvCxnSpPr>
          <p:nvPr/>
        </p:nvCxnSpPr>
        <p:spPr bwMode="auto">
          <a:xfrm flipV="1">
            <a:off x="6855933" y="3162650"/>
            <a:ext cx="0" cy="2551652"/>
          </a:xfrm>
          <a:prstGeom prst="line">
            <a:avLst/>
          </a:prstGeom>
          <a:noFill/>
          <a:ln w="19050" algn="ctr">
            <a:solidFill>
              <a:schemeClr val="bg1"/>
            </a:solidFill>
            <a:prstDash val="dash"/>
            <a:round/>
            <a:headEnd/>
            <a:tailEnd/>
          </a:ln>
        </p:spPr>
      </p:cxnSp>
      <p:cxnSp>
        <p:nvCxnSpPr>
          <p:cNvPr id="15" name="Straight Connector 45"/>
          <p:cNvCxnSpPr>
            <a:cxnSpLocks noChangeShapeType="1"/>
          </p:cNvCxnSpPr>
          <p:nvPr/>
        </p:nvCxnSpPr>
        <p:spPr bwMode="auto">
          <a:xfrm flipV="1">
            <a:off x="5246645" y="3162650"/>
            <a:ext cx="0" cy="2578218"/>
          </a:xfrm>
          <a:prstGeom prst="line">
            <a:avLst/>
          </a:prstGeom>
          <a:noFill/>
          <a:ln w="19050" algn="ctr">
            <a:solidFill>
              <a:schemeClr val="bg1"/>
            </a:solidFill>
            <a:prstDash val="dash"/>
            <a:round/>
            <a:headEnd/>
            <a:tailEnd/>
          </a:ln>
        </p:spPr>
      </p:cxnSp>
      <p:cxnSp>
        <p:nvCxnSpPr>
          <p:cNvPr id="16" name="Straight Connector 45"/>
          <p:cNvCxnSpPr>
            <a:cxnSpLocks noChangeShapeType="1"/>
          </p:cNvCxnSpPr>
          <p:nvPr/>
        </p:nvCxnSpPr>
        <p:spPr bwMode="auto">
          <a:xfrm flipV="1">
            <a:off x="7687841" y="4086226"/>
            <a:ext cx="0" cy="1646253"/>
          </a:xfrm>
          <a:prstGeom prst="line">
            <a:avLst/>
          </a:prstGeom>
          <a:noFill/>
          <a:ln w="19050" algn="ctr">
            <a:solidFill>
              <a:schemeClr val="bg1"/>
            </a:solidFill>
            <a:prstDash val="dash"/>
            <a:round/>
            <a:headEnd/>
            <a:tailEnd/>
          </a:ln>
        </p:spPr>
      </p:cxnSp>
      <p:cxnSp>
        <p:nvCxnSpPr>
          <p:cNvPr id="17" name="Straight Connector 45"/>
          <p:cNvCxnSpPr>
            <a:cxnSpLocks noChangeShapeType="1"/>
          </p:cNvCxnSpPr>
          <p:nvPr/>
        </p:nvCxnSpPr>
        <p:spPr bwMode="auto">
          <a:xfrm flipV="1">
            <a:off x="4417533" y="4010025"/>
            <a:ext cx="0" cy="1707074"/>
          </a:xfrm>
          <a:prstGeom prst="line">
            <a:avLst/>
          </a:prstGeom>
          <a:noFill/>
          <a:ln w="19050" algn="ctr">
            <a:solidFill>
              <a:schemeClr val="bg1"/>
            </a:solidFill>
            <a:prstDash val="dash"/>
            <a:round/>
            <a:headEnd/>
            <a:tailEnd/>
          </a:ln>
        </p:spPr>
      </p:cxnSp>
      <p:sp>
        <p:nvSpPr>
          <p:cNvPr id="24" name="Line 24"/>
          <p:cNvSpPr>
            <a:spLocks noChangeShapeType="1"/>
          </p:cNvSpPr>
          <p:nvPr/>
        </p:nvSpPr>
        <p:spPr bwMode="auto">
          <a:xfrm>
            <a:off x="4438678" y="4932320"/>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25" name="Line 24"/>
          <p:cNvSpPr>
            <a:spLocks noChangeShapeType="1"/>
          </p:cNvSpPr>
          <p:nvPr/>
        </p:nvSpPr>
        <p:spPr bwMode="auto">
          <a:xfrm>
            <a:off x="6864495" y="4925329"/>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26" name="Line 24"/>
          <p:cNvSpPr>
            <a:spLocks noChangeShapeType="1"/>
          </p:cNvSpPr>
          <p:nvPr/>
        </p:nvSpPr>
        <p:spPr bwMode="auto">
          <a:xfrm>
            <a:off x="5255206" y="4935116"/>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8" name="TextBox 27"/>
              <p:cNvSpPr txBox="1"/>
              <p:nvPr/>
            </p:nvSpPr>
            <p:spPr>
              <a:xfrm>
                <a:off x="6896101" y="1724026"/>
                <a:ext cx="3209925" cy="1569660"/>
              </a:xfrm>
              <a:prstGeom prst="rect">
                <a:avLst/>
              </a:prstGeom>
              <a:noFill/>
            </p:spPr>
            <p:txBody>
              <a:bodyPr wrap="square" rtlCol="0">
                <a:spAutoFit/>
              </a:bodyPr>
              <a:lstStyle/>
              <a:p>
                <a:r>
                  <a:rPr lang="en-US" dirty="0">
                    <a:solidFill>
                      <a:schemeClr val="accent1">
                        <a:lumMod val="75000"/>
                      </a:schemeClr>
                    </a:solidFill>
                    <a:latin typeface="Calibri" panose="020F0502020204030204" pitchFamily="34" charset="0"/>
                    <a:cs typeface="Times New Roman" panose="02020603050405020304" pitchFamily="18" charset="0"/>
                  </a:rPr>
                  <a:t>68% of Normal PDF is within 1 standard deviation of the mean  </a:t>
                </a:r>
                <a14:m>
                  <m:oMath xmlns:m="http://schemas.openxmlformats.org/officeDocument/2006/math">
                    <m:r>
                      <a:rPr lang="en-US" i="1">
                        <a:solidFill>
                          <a:schemeClr val="accent1">
                            <a:lumMod val="75000"/>
                          </a:schemeClr>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dirty="0">
                    <a:solidFill>
                      <a:schemeClr val="accent1">
                        <a:lumMod val="75000"/>
                      </a:schemeClr>
                    </a:solidFill>
                    <a:latin typeface="Calibri" panose="020F0502020204030204" pitchFamily="34" charset="0"/>
                    <a:cs typeface="Times New Roman" panose="02020603050405020304" pitchFamily="18" charset="0"/>
                  </a:rPr>
                  <a:t>2/3</a:t>
                </a:r>
              </a:p>
            </p:txBody>
          </p:sp>
        </mc:Choice>
        <mc:Fallback xmlns="">
          <p:sp>
            <p:nvSpPr>
              <p:cNvPr id="28" name="TextBox 27"/>
              <p:cNvSpPr txBox="1">
                <a:spLocks noRot="1" noChangeAspect="1" noMove="1" noResize="1" noEditPoints="1" noAdjustHandles="1" noChangeArrowheads="1" noChangeShapeType="1" noTextEdit="1"/>
              </p:cNvSpPr>
              <p:nvPr/>
            </p:nvSpPr>
            <p:spPr>
              <a:xfrm>
                <a:off x="6896101" y="1724026"/>
                <a:ext cx="3209925" cy="1569660"/>
              </a:xfrm>
              <a:prstGeom prst="rect">
                <a:avLst/>
              </a:prstGeom>
              <a:blipFill>
                <a:blip r:embed="rId3"/>
                <a:stretch>
                  <a:fillRect l="-2846" t="-3113" b="-8171"/>
                </a:stretch>
              </a:blipFill>
            </p:spPr>
            <p:txBody>
              <a:bodyPr/>
              <a:lstStyle/>
              <a:p>
                <a:r>
                  <a:rPr lang="en-US">
                    <a:noFill/>
                  </a:rPr>
                  <a:t> </a:t>
                </a:r>
              </a:p>
            </p:txBody>
          </p:sp>
        </mc:Fallback>
      </mc:AlternateContent>
      <p:sp>
        <p:nvSpPr>
          <p:cNvPr id="29" name="TextBox 28"/>
          <p:cNvSpPr txBox="1"/>
          <p:nvPr/>
        </p:nvSpPr>
        <p:spPr>
          <a:xfrm>
            <a:off x="2000251" y="2638426"/>
            <a:ext cx="3209925" cy="1246495"/>
          </a:xfrm>
          <a:prstGeom prst="rect">
            <a:avLst/>
          </a:prstGeom>
          <a:noFill/>
        </p:spPr>
        <p:txBody>
          <a:bodyPr wrap="square" rtlCol="0">
            <a:spAutoFit/>
          </a:bodyPr>
          <a:lstStyle/>
          <a:p>
            <a:r>
              <a:rPr lang="en-US" dirty="0">
                <a:solidFill>
                  <a:srgbClr val="0070C0"/>
                </a:solidFill>
                <a:latin typeface="Calibri" panose="020F0502020204030204" pitchFamily="34" charset="0"/>
                <a:cs typeface="Times New Roman" panose="02020603050405020304" pitchFamily="18" charset="0"/>
              </a:rPr>
              <a:t>95% of Normal PDF is within 2 standard deviations of the mean</a:t>
            </a:r>
          </a:p>
        </p:txBody>
      </p:sp>
      <p:sp>
        <p:nvSpPr>
          <p:cNvPr id="33" name="TextBox 32"/>
          <p:cNvSpPr txBox="1"/>
          <p:nvPr/>
        </p:nvSpPr>
        <p:spPr>
          <a:xfrm>
            <a:off x="8458025" y="3701993"/>
            <a:ext cx="2665915" cy="1277273"/>
          </a:xfrm>
          <a:prstGeom prst="rect">
            <a:avLst/>
          </a:prstGeom>
          <a:noFill/>
        </p:spPr>
        <p:txBody>
          <a:bodyPr wrap="square" rtlCol="0">
            <a:spAutoFit/>
          </a:bodyPr>
          <a:lstStyle/>
          <a:p>
            <a:r>
              <a:rPr lang="en-US" dirty="0">
                <a:solidFill>
                  <a:schemeClr val="bg1"/>
                </a:solidFill>
                <a:latin typeface="Symbol" panose="05050102010706020507" pitchFamily="18" charset="2"/>
              </a:rPr>
              <a:t>m</a:t>
            </a:r>
            <a:r>
              <a:rPr lang="en-US" dirty="0">
                <a:solidFill>
                  <a:schemeClr val="bg1"/>
                </a:solidFill>
                <a:latin typeface="Calibri" panose="020F0502020204030204" pitchFamily="34" charset="0"/>
              </a:rPr>
              <a:t> = mean</a:t>
            </a:r>
            <a:r>
              <a:rPr lang="en-US" dirty="0">
                <a:solidFill>
                  <a:schemeClr val="bg1"/>
                </a:solidFill>
                <a:latin typeface="Symbol" panose="05050102010706020507" pitchFamily="18" charset="2"/>
              </a:rPr>
              <a:t> </a:t>
            </a:r>
          </a:p>
          <a:p>
            <a:pPr>
              <a:spcBef>
                <a:spcPts val="600"/>
              </a:spcBef>
            </a:pPr>
            <a:r>
              <a:rPr lang="en-US" dirty="0">
                <a:solidFill>
                  <a:schemeClr val="bg1"/>
                </a:solidFill>
                <a:latin typeface="Symbol" panose="05050102010706020507" pitchFamily="18" charset="2"/>
              </a:rPr>
              <a:t>s</a:t>
            </a:r>
            <a:r>
              <a:rPr lang="en-US" dirty="0">
                <a:solidFill>
                  <a:schemeClr val="bg1"/>
                </a:solidFill>
                <a:latin typeface="Calibri" panose="020F0502020204030204" pitchFamily="34" charset="0"/>
              </a:rPr>
              <a:t> = standard  </a:t>
            </a:r>
          </a:p>
          <a:p>
            <a:r>
              <a:rPr lang="en-US" dirty="0">
                <a:solidFill>
                  <a:schemeClr val="bg1"/>
                </a:solidFill>
                <a:latin typeface="Calibri" panose="020F0502020204030204" pitchFamily="34" charset="0"/>
              </a:rPr>
              <a:t>       deviation</a:t>
            </a:r>
            <a:endParaRPr lang="en-US" dirty="0">
              <a:solidFill>
                <a:schemeClr val="bg1"/>
              </a:solidFill>
              <a:latin typeface="Symbol" panose="05050102010706020507" pitchFamily="18" charset="2"/>
            </a:endParaRPr>
          </a:p>
        </p:txBody>
      </p:sp>
      <p:sp>
        <p:nvSpPr>
          <p:cNvPr id="2" name="Slide Number Placeholder 1">
            <a:extLst>
              <a:ext uri="{FF2B5EF4-FFF2-40B4-BE49-F238E27FC236}">
                <a16:creationId xmlns:a16="http://schemas.microsoft.com/office/drawing/2014/main" id="{04BAE800-B3BA-40C1-CE67-86AC208169E8}"/>
              </a:ext>
            </a:extLst>
          </p:cNvPr>
          <p:cNvSpPr>
            <a:spLocks noGrp="1"/>
          </p:cNvSpPr>
          <p:nvPr>
            <p:ph type="sldNum" sz="quarter" idx="12"/>
          </p:nvPr>
        </p:nvSpPr>
        <p:spPr/>
        <p:txBody>
          <a:bodyPr/>
          <a:lstStyle/>
          <a:p>
            <a:pPr>
              <a:defRPr/>
            </a:pPr>
            <a:fld id="{14BD671D-5B26-4E29-98C9-5D21BAC675F2}" type="slidenum">
              <a:rPr lang="en-US" smtClean="0"/>
              <a:pPr>
                <a:defRPr/>
              </a:pPr>
              <a:t>60</a:t>
            </a:fld>
            <a:endParaRPr lang="en-US"/>
          </a:p>
        </p:txBody>
      </p:sp>
    </p:spTree>
    <p:extLst>
      <p:ext uri="{BB962C8B-B14F-4D97-AF65-F5344CB8AC3E}">
        <p14:creationId xmlns:p14="http://schemas.microsoft.com/office/powerpoint/2010/main" val="415252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7" grpId="0" animBg="1"/>
      <p:bldP spid="24" grpId="0" animBg="1"/>
      <p:bldP spid="25" grpId="0" animBg="1"/>
      <p:bldP spid="26" grpId="0" animBg="1"/>
      <p:bldP spid="28" grpId="0"/>
      <p:bldP spid="2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604562" y="304800"/>
            <a:ext cx="11181038" cy="1143000"/>
          </a:xfrm>
        </p:spPr>
        <p:txBody>
          <a:bodyPr/>
          <a:lstStyle/>
          <a:p>
            <a:pPr eaLnBrk="1" hangingPunct="1">
              <a:defRPr/>
            </a:pPr>
            <a:r>
              <a:rPr lang="en-US" dirty="0" err="1"/>
              <a:t>LogNormal</a:t>
            </a:r>
            <a:r>
              <a:rPr lang="en-US" dirty="0"/>
              <a:t> Distribution</a:t>
            </a:r>
          </a:p>
        </p:txBody>
      </p:sp>
      <p:sp>
        <p:nvSpPr>
          <p:cNvPr id="189443" name="Rectangle 3"/>
          <p:cNvSpPr>
            <a:spLocks noGrp="1" noChangeArrowheads="1"/>
          </p:cNvSpPr>
          <p:nvPr>
            <p:ph type="body" sz="half" idx="2"/>
          </p:nvPr>
        </p:nvSpPr>
        <p:spPr>
          <a:xfrm>
            <a:off x="6476999" y="1608138"/>
            <a:ext cx="4227513" cy="4411662"/>
          </a:xfrm>
        </p:spPr>
        <p:txBody>
          <a:bodyPr/>
          <a:lstStyle/>
          <a:p>
            <a:pPr eaLnBrk="1" hangingPunct="1">
              <a:buClr>
                <a:srgbClr val="7030A0"/>
              </a:buClr>
              <a:defRPr/>
            </a:pPr>
            <a:r>
              <a:rPr lang="en-US" sz="2400" dirty="0"/>
              <a:t>The </a:t>
            </a:r>
            <a:r>
              <a:rPr lang="en-US" sz="2400" b="1" u="sng" dirty="0"/>
              <a:t>LOG</a:t>
            </a:r>
            <a:r>
              <a:rPr lang="en-US" sz="2400" dirty="0"/>
              <a:t> of the variable X has a Normal distribution</a:t>
            </a:r>
          </a:p>
          <a:p>
            <a:pPr eaLnBrk="1" hangingPunct="1">
              <a:buClr>
                <a:srgbClr val="7030A0"/>
              </a:buClr>
              <a:defRPr/>
            </a:pPr>
            <a:r>
              <a:rPr lang="en-US" sz="2400" dirty="0">
                <a:solidFill>
                  <a:schemeClr val="bg1">
                    <a:lumMod val="50000"/>
                    <a:lumOff val="50000"/>
                  </a:schemeClr>
                </a:solidFill>
              </a:rPr>
              <a:t>natural or base-10 logarithm</a:t>
            </a:r>
          </a:p>
          <a:p>
            <a:pPr eaLnBrk="1" hangingPunct="1">
              <a:buClr>
                <a:srgbClr val="7030A0"/>
              </a:buClr>
              <a:defRPr/>
            </a:pPr>
            <a:r>
              <a:rPr lang="en-US" sz="2400" dirty="0"/>
              <a:t>Has a defined shape, </a:t>
            </a:r>
            <a:r>
              <a:rPr lang="en-US" sz="2400" dirty="0" err="1"/>
              <a:t>eqn</a:t>
            </a:r>
            <a:endParaRPr lang="en-US" sz="2400" dirty="0"/>
          </a:p>
          <a:p>
            <a:pPr eaLnBrk="1" hangingPunct="1">
              <a:buClr>
                <a:srgbClr val="7030A0"/>
              </a:buClr>
              <a:defRPr/>
            </a:pPr>
            <a:r>
              <a:rPr lang="en-US" sz="2400" dirty="0"/>
              <a:t>Parameters:</a:t>
            </a:r>
          </a:p>
          <a:p>
            <a:pPr lvl="1" eaLnBrk="1" hangingPunct="1">
              <a:buClr>
                <a:srgbClr val="7030A0"/>
              </a:buClr>
              <a:defRPr/>
            </a:pPr>
            <a:r>
              <a:rPr lang="en-US" sz="2000" dirty="0"/>
              <a:t>Mean of </a:t>
            </a:r>
            <a:r>
              <a:rPr lang="en-US" sz="2000" dirty="0" err="1"/>
              <a:t>logX</a:t>
            </a:r>
            <a:r>
              <a:rPr lang="en-US" sz="2000" dirty="0"/>
              <a:t> = </a:t>
            </a:r>
            <a:r>
              <a:rPr lang="en-US" sz="2000" dirty="0">
                <a:latin typeface="Symbol" pitchFamily="18" charset="2"/>
              </a:rPr>
              <a:t>m</a:t>
            </a:r>
          </a:p>
          <a:p>
            <a:pPr lvl="1" eaLnBrk="1" hangingPunct="1">
              <a:buClr>
                <a:srgbClr val="7030A0"/>
              </a:buClr>
              <a:defRPr/>
            </a:pPr>
            <a:r>
              <a:rPr lang="en-US" sz="2000" dirty="0"/>
              <a:t>Variance of </a:t>
            </a:r>
            <a:r>
              <a:rPr lang="en-US" sz="2000" dirty="0" err="1"/>
              <a:t>logX</a:t>
            </a:r>
            <a:r>
              <a:rPr lang="en-US" sz="2000" dirty="0"/>
              <a:t> = </a:t>
            </a:r>
            <a:r>
              <a:rPr lang="en-US" sz="2000" dirty="0">
                <a:latin typeface="Symbol" pitchFamily="18" charset="2"/>
              </a:rPr>
              <a:t>s</a:t>
            </a:r>
            <a:r>
              <a:rPr lang="en-US" sz="2000" baseline="30000" dirty="0"/>
              <a:t>2  </a:t>
            </a:r>
            <a:r>
              <a:rPr lang="en-US" sz="2000" dirty="0"/>
              <a:t>(st.dev </a:t>
            </a:r>
            <a:r>
              <a:rPr lang="en-US" sz="2000" dirty="0">
                <a:latin typeface="Symbol" pitchFamily="18" charset="2"/>
              </a:rPr>
              <a:t>s)</a:t>
            </a:r>
            <a:endParaRPr lang="en-US" sz="2000" baseline="30000" dirty="0">
              <a:latin typeface="Symbol" pitchFamily="18" charset="2"/>
            </a:endParaRPr>
          </a:p>
          <a:p>
            <a:pPr eaLnBrk="1" hangingPunct="1">
              <a:buClr>
                <a:srgbClr val="7030A0"/>
              </a:buClr>
              <a:defRPr/>
            </a:pPr>
            <a:r>
              <a:rPr lang="en-US" sz="2400" dirty="0"/>
              <a:t>Has “fixed” skew defined by     </a:t>
            </a:r>
            <a:r>
              <a:rPr lang="en-US" sz="2400" dirty="0">
                <a:latin typeface="Symbol" pitchFamily="18" charset="2"/>
              </a:rPr>
              <a:t>m</a:t>
            </a:r>
            <a:r>
              <a:rPr lang="en-US" sz="2400" dirty="0"/>
              <a:t> and </a:t>
            </a:r>
            <a:r>
              <a:rPr lang="en-US" sz="2400" dirty="0">
                <a:latin typeface="Symbol" pitchFamily="18" charset="2"/>
              </a:rPr>
              <a:t>s</a:t>
            </a:r>
          </a:p>
          <a:p>
            <a:pPr eaLnBrk="1" hangingPunct="1">
              <a:buClr>
                <a:srgbClr val="7030A0"/>
              </a:buClr>
              <a:defRPr/>
            </a:pPr>
            <a:r>
              <a:rPr lang="en-US" sz="2400" b="1" dirty="0">
                <a:solidFill>
                  <a:srgbClr val="C00000"/>
                </a:solidFill>
              </a:rPr>
              <a:t>Can’t be less than zero!</a:t>
            </a:r>
          </a:p>
          <a:p>
            <a:pPr eaLnBrk="1" hangingPunct="1">
              <a:buClr>
                <a:srgbClr val="7030A0"/>
              </a:buClr>
              <a:defRPr/>
            </a:pPr>
            <a:r>
              <a:rPr lang="en-US" sz="2400" dirty="0"/>
              <a:t>What does CDF look like?</a:t>
            </a:r>
          </a:p>
        </p:txBody>
      </p:sp>
      <mc:AlternateContent xmlns:mc="http://schemas.openxmlformats.org/markup-compatibility/2006" xmlns:a14="http://schemas.microsoft.com/office/drawing/2010/main">
        <mc:Choice Requires="a14">
          <p:sp>
            <p:nvSpPr>
              <p:cNvPr id="15" name="TextBox 14"/>
              <p:cNvSpPr txBox="1"/>
              <p:nvPr/>
            </p:nvSpPr>
            <p:spPr>
              <a:xfrm>
                <a:off x="653633" y="5215812"/>
                <a:ext cx="5197151" cy="964495"/>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r>
                        <a:rPr lang="en-US" i="1">
                          <a:solidFill>
                            <a:schemeClr val="tx1">
                              <a:lumMod val="10000"/>
                            </a:schemeClr>
                          </a:solidFill>
                          <a:latin typeface="Cambria Math" panose="02040503050406030204" pitchFamily="18" charset="0"/>
                          <a:ea typeface="Cambria Math" panose="02040503050406030204" pitchFamily="18" charset="0"/>
                        </a:rPr>
                        <m:t>𝑓</m:t>
                      </m:r>
                      <m:r>
                        <a:rPr lang="en-US" i="1">
                          <a:solidFill>
                            <a:schemeClr val="tx1">
                              <a:lumMod val="10000"/>
                            </a:schemeClr>
                          </a:solidFill>
                          <a:latin typeface="Cambria Math" panose="02040503050406030204" pitchFamily="18" charset="0"/>
                          <a:ea typeface="Cambria Math" panose="02040503050406030204" pitchFamily="18" charset="0"/>
                        </a:rPr>
                        <m:t>(</m:t>
                      </m:r>
                      <m:r>
                        <a:rPr lang="en-US" i="1">
                          <a:solidFill>
                            <a:schemeClr val="tx1">
                              <a:lumMod val="10000"/>
                            </a:schemeClr>
                          </a:solidFill>
                          <a:latin typeface="Cambria Math" panose="02040503050406030204" pitchFamily="18" charset="0"/>
                          <a:ea typeface="Cambria Math" panose="02040503050406030204" pitchFamily="18" charset="0"/>
                        </a:rPr>
                        <m:t>𝑥</m:t>
                      </m:r>
                      <m:r>
                        <a:rPr lang="en-US">
                          <a:solidFill>
                            <a:schemeClr val="tx1">
                              <a:lumMod val="10000"/>
                            </a:schemeClr>
                          </a:solidFill>
                          <a:latin typeface="Cambria Math" panose="02040503050406030204" pitchFamily="18" charset="0"/>
                          <a:ea typeface="Cambria Math" panose="02040503050406030204" pitchFamily="18" charset="0"/>
                        </a:rPr>
                        <m:t>)=</m:t>
                      </m:r>
                      <m:f>
                        <m:fPr>
                          <m:ctrlPr>
                            <a:rPr lang="en-US" i="1">
                              <a:solidFill>
                                <a:schemeClr val="tx1">
                                  <a:lumMod val="10000"/>
                                </a:schemeClr>
                              </a:solidFill>
                              <a:latin typeface="Cambria Math" panose="02040503050406030204" pitchFamily="18" charset="0"/>
                              <a:ea typeface="Cambria Math" panose="02040503050406030204" pitchFamily="18" charset="0"/>
                            </a:rPr>
                          </m:ctrlPr>
                        </m:fPr>
                        <m:num>
                          <m:r>
                            <a:rPr lang="en-US">
                              <a:solidFill>
                                <a:schemeClr val="tx1">
                                  <a:lumMod val="10000"/>
                                </a:schemeClr>
                              </a:solidFill>
                              <a:latin typeface="Cambria Math" panose="02040503050406030204" pitchFamily="18" charset="0"/>
                              <a:ea typeface="Cambria Math" panose="02040503050406030204" pitchFamily="18" charset="0"/>
                            </a:rPr>
                            <m:t>1</m:t>
                          </m:r>
                        </m:num>
                        <m:den>
                          <m:r>
                            <a:rPr lang="en-US" i="1">
                              <a:solidFill>
                                <a:schemeClr val="tx1">
                                  <a:lumMod val="10000"/>
                                </a:schemeClr>
                              </a:solidFill>
                              <a:latin typeface="Cambria Math" panose="02040503050406030204" pitchFamily="18" charset="0"/>
                              <a:ea typeface="Cambria Math" panose="02040503050406030204" pitchFamily="18" charset="0"/>
                            </a:rPr>
                            <m:t>𝑥</m:t>
                          </m:r>
                          <m:rad>
                            <m:radPr>
                              <m:degHide m:val="on"/>
                              <m:ctrlPr>
                                <a:rPr lang="en-US" i="1">
                                  <a:solidFill>
                                    <a:schemeClr val="tx1">
                                      <a:lumMod val="10000"/>
                                    </a:schemeClr>
                                  </a:solidFill>
                                  <a:latin typeface="Cambria Math" panose="02040503050406030204" pitchFamily="18" charset="0"/>
                                  <a:ea typeface="Cambria Math" panose="02040503050406030204" pitchFamily="18" charset="0"/>
                                </a:rPr>
                              </m:ctrlPr>
                            </m:radPr>
                            <m:deg/>
                            <m:e>
                              <m:r>
                                <a:rPr lang="en-US">
                                  <a:solidFill>
                                    <a:schemeClr val="tx1">
                                      <a:lumMod val="10000"/>
                                    </a:schemeClr>
                                  </a:solidFill>
                                  <a:latin typeface="Cambria Math" panose="02040503050406030204" pitchFamily="18" charset="0"/>
                                  <a:ea typeface="Cambria Math" panose="02040503050406030204" pitchFamily="18" charset="0"/>
                                </a:rPr>
                                <m:t>2</m:t>
                              </m:r>
                              <m:r>
                                <m:rPr>
                                  <m:sty m:val="p"/>
                                </m:rPr>
                                <a:rPr lang="en-US">
                                  <a:solidFill>
                                    <a:schemeClr val="tx1">
                                      <a:lumMod val="10000"/>
                                    </a:schemeClr>
                                  </a:solidFill>
                                  <a:latin typeface="Cambria Math" panose="02040503050406030204" pitchFamily="18" charset="0"/>
                                  <a:ea typeface="Cambria Math" panose="02040503050406030204" pitchFamily="18" charset="0"/>
                                </a:rPr>
                                <m:t>π</m:t>
                              </m:r>
                            </m:e>
                          </m:rad>
                          <m:r>
                            <m:rPr>
                              <m:sty m:val="p"/>
                            </m:rPr>
                            <a:rPr lang="en-US">
                              <a:solidFill>
                                <a:schemeClr val="tx1">
                                  <a:lumMod val="10000"/>
                                </a:schemeClr>
                              </a:solidFill>
                              <a:latin typeface="Cambria Math" panose="02040503050406030204" pitchFamily="18" charset="0"/>
                              <a:ea typeface="Cambria Math" panose="02040503050406030204" pitchFamily="18" charset="0"/>
                            </a:rPr>
                            <m:t>σ</m:t>
                          </m:r>
                        </m:den>
                      </m:f>
                      <m:r>
                        <m:rPr>
                          <m:sty m:val="p"/>
                        </m:rPr>
                        <a:rPr lang="en-US">
                          <a:solidFill>
                            <a:schemeClr val="tx1">
                              <a:lumMod val="10000"/>
                            </a:schemeClr>
                          </a:solidFill>
                          <a:latin typeface="Cambria Math" panose="02040503050406030204" pitchFamily="18" charset="0"/>
                          <a:ea typeface="Cambria Math" panose="02040503050406030204" pitchFamily="18" charset="0"/>
                        </a:rPr>
                        <m:t>exp</m:t>
                      </m:r>
                      <m:d>
                        <m:dPr>
                          <m:ctrlPr>
                            <a:rPr lang="en-US" i="1">
                              <a:solidFill>
                                <a:schemeClr val="tx1">
                                  <a:lumMod val="10000"/>
                                </a:schemeClr>
                              </a:solidFill>
                              <a:latin typeface="Cambria Math" panose="02040503050406030204" pitchFamily="18" charset="0"/>
                              <a:ea typeface="Cambria Math" panose="02040503050406030204" pitchFamily="18" charset="0"/>
                            </a:rPr>
                          </m:ctrlPr>
                        </m:dPr>
                        <m:e>
                          <m:f>
                            <m:fPr>
                              <m:ctrlPr>
                                <a:rPr lang="en-US" i="1">
                                  <a:solidFill>
                                    <a:schemeClr val="tx1">
                                      <a:lumMod val="10000"/>
                                    </a:schemeClr>
                                  </a:solidFill>
                                  <a:latin typeface="Cambria Math" panose="02040503050406030204" pitchFamily="18" charset="0"/>
                                  <a:ea typeface="Cambria Math" panose="02040503050406030204" pitchFamily="18" charset="0"/>
                                </a:rPr>
                              </m:ctrlPr>
                            </m:fPr>
                            <m:num>
                              <m:sSup>
                                <m:sSupPr>
                                  <m:ctrlPr>
                                    <a:rPr lang="en-US" i="1">
                                      <a:solidFill>
                                        <a:schemeClr val="tx1">
                                          <a:lumMod val="10000"/>
                                        </a:schemeClr>
                                      </a:solidFill>
                                      <a:latin typeface="Cambria Math" panose="02040503050406030204" pitchFamily="18" charset="0"/>
                                      <a:ea typeface="Cambria Math" panose="02040503050406030204" pitchFamily="18" charset="0"/>
                                    </a:rPr>
                                  </m:ctrlPr>
                                </m:sSupPr>
                                <m:e>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ln</m:t>
                                  </m:r>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x</m:t>
                                  </m:r>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μ</m:t>
                                  </m:r>
                                  <m:r>
                                    <a:rPr lang="en-US">
                                      <a:solidFill>
                                        <a:schemeClr val="tx1">
                                          <a:lumMod val="10000"/>
                                        </a:schemeClr>
                                      </a:solidFill>
                                      <a:latin typeface="Cambria Math" panose="02040503050406030204" pitchFamily="18" charset="0"/>
                                      <a:ea typeface="Cambria Math" panose="02040503050406030204" pitchFamily="18" charset="0"/>
                                    </a:rPr>
                                    <m:t>)</m:t>
                                  </m:r>
                                </m:e>
                                <m:sup>
                                  <m:r>
                                    <a:rPr lang="en-US">
                                      <a:solidFill>
                                        <a:schemeClr val="tx1">
                                          <a:lumMod val="10000"/>
                                        </a:schemeClr>
                                      </a:solidFill>
                                      <a:latin typeface="Cambria Math" panose="02040503050406030204" pitchFamily="18" charset="0"/>
                                      <a:ea typeface="Cambria Math" panose="02040503050406030204" pitchFamily="18" charset="0"/>
                                    </a:rPr>
                                    <m:t>2</m:t>
                                  </m:r>
                                </m:sup>
                              </m:sSup>
                            </m:num>
                            <m:den>
                              <m:r>
                                <a:rPr lang="en-US">
                                  <a:solidFill>
                                    <a:schemeClr val="tx1">
                                      <a:lumMod val="10000"/>
                                    </a:schemeClr>
                                  </a:solidFill>
                                  <a:latin typeface="Cambria Math" panose="02040503050406030204" pitchFamily="18" charset="0"/>
                                  <a:ea typeface="Cambria Math" panose="02040503050406030204" pitchFamily="18" charset="0"/>
                                </a:rPr>
                                <m:t>2</m:t>
                              </m:r>
                              <m:sSup>
                                <m:sSupPr>
                                  <m:ctrlPr>
                                    <a:rPr lang="en-US"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a:solidFill>
                                        <a:schemeClr val="tx1">
                                          <a:lumMod val="10000"/>
                                        </a:schemeClr>
                                      </a:solidFill>
                                      <a:latin typeface="Cambria Math" panose="02040503050406030204" pitchFamily="18" charset="0"/>
                                      <a:ea typeface="Cambria Math" panose="02040503050406030204" pitchFamily="18" charset="0"/>
                                    </a:rPr>
                                    <m:t>σ</m:t>
                                  </m:r>
                                </m:e>
                                <m:sup>
                                  <m:r>
                                    <a:rPr lang="en-US">
                                      <a:solidFill>
                                        <a:schemeClr val="tx1">
                                          <a:lumMod val="10000"/>
                                        </a:schemeClr>
                                      </a:solidFill>
                                      <a:latin typeface="Cambria Math" panose="02040503050406030204" pitchFamily="18" charset="0"/>
                                      <a:ea typeface="Cambria Math" panose="02040503050406030204" pitchFamily="18" charset="0"/>
                                    </a:rPr>
                                    <m:t>2</m:t>
                                  </m:r>
                                </m:sup>
                              </m:sSup>
                            </m:den>
                          </m:f>
                        </m:e>
                      </m:d>
                    </m:oMath>
                  </m:oMathPara>
                </a14:m>
                <a:endParaRPr lang="en-US"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53633" y="5215812"/>
                <a:ext cx="5197151" cy="964495"/>
              </a:xfrm>
              <a:prstGeom prst="rect">
                <a:avLst/>
              </a:prstGeom>
              <a:blipFill>
                <a:blip r:embed="rId3"/>
                <a:stretch>
                  <a:fillRect/>
                </a:stretch>
              </a:blipFill>
            </p:spPr>
            <p:txBody>
              <a:bodyPr/>
              <a:lstStyle/>
              <a:p>
                <a:r>
                  <a:rPr lang="en-US">
                    <a:noFill/>
                  </a:rPr>
                  <a:t> </a:t>
                </a:r>
              </a:p>
            </p:txBody>
          </p:sp>
        </mc:Fallback>
      </mc:AlternateContent>
      <p:sp>
        <p:nvSpPr>
          <p:cNvPr id="26" name="Rectangle 4"/>
          <p:cNvSpPr>
            <a:spLocks noChangeArrowheads="1"/>
          </p:cNvSpPr>
          <p:nvPr/>
        </p:nvSpPr>
        <p:spPr bwMode="auto">
          <a:xfrm>
            <a:off x="1767087" y="2028825"/>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27" name="Rectangle 26"/>
          <p:cNvSpPr/>
          <p:nvPr/>
        </p:nvSpPr>
        <p:spPr bwMode="auto">
          <a:xfrm>
            <a:off x="1376563" y="1838326"/>
            <a:ext cx="3990975" cy="305752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pic>
        <p:nvPicPr>
          <p:cNvPr id="28" name="Picture 7"/>
          <p:cNvPicPr>
            <a:picLocks noChangeAspect="1" noChangeArrowheads="1"/>
          </p:cNvPicPr>
          <p:nvPr/>
        </p:nvPicPr>
        <p:blipFill>
          <a:blip r:embed="rId4" cstate="print">
            <a:lum bright="-100000" contrast="70000"/>
          </a:blip>
          <a:srcRect/>
          <a:stretch>
            <a:fillRect/>
          </a:stretch>
        </p:blipFill>
        <p:spPr bwMode="black">
          <a:xfrm>
            <a:off x="1360688" y="1760539"/>
            <a:ext cx="4227513" cy="3068637"/>
          </a:xfrm>
          <a:prstGeom prst="rect">
            <a:avLst/>
          </a:prstGeom>
          <a:noFill/>
          <a:ln w="9525">
            <a:noFill/>
            <a:miter lim="800000"/>
            <a:headEnd/>
            <a:tailEnd/>
          </a:ln>
        </p:spPr>
      </p:pic>
      <p:sp>
        <p:nvSpPr>
          <p:cNvPr id="29" name="Line 8"/>
          <p:cNvSpPr>
            <a:spLocks noChangeShapeType="1"/>
          </p:cNvSpPr>
          <p:nvPr/>
        </p:nvSpPr>
        <p:spPr bwMode="auto">
          <a:xfrm>
            <a:off x="2751337" y="2066926"/>
            <a:ext cx="0" cy="2441575"/>
          </a:xfrm>
          <a:prstGeom prst="line">
            <a:avLst/>
          </a:prstGeom>
          <a:noFill/>
          <a:ln w="15875">
            <a:solidFill>
              <a:schemeClr val="bg1"/>
            </a:solidFill>
            <a:prstDash val="dash"/>
            <a:round/>
            <a:headEnd/>
            <a:tailEnd/>
          </a:ln>
        </p:spPr>
        <p:txBody>
          <a:bodyPr wrap="none" anchor="ctr"/>
          <a:lstStyle/>
          <a:p>
            <a:endParaRPr lang="en-US" dirty="0">
              <a:solidFill>
                <a:schemeClr val="bg1"/>
              </a:solidFill>
              <a:latin typeface="Calibri" panose="020F0502020204030204" pitchFamily="34" charset="0"/>
            </a:endParaRPr>
          </a:p>
        </p:txBody>
      </p:sp>
      <p:sp>
        <p:nvSpPr>
          <p:cNvPr id="30" name="Line 16"/>
          <p:cNvSpPr>
            <a:spLocks noChangeShapeType="1"/>
          </p:cNvSpPr>
          <p:nvPr/>
        </p:nvSpPr>
        <p:spPr bwMode="auto">
          <a:xfrm>
            <a:off x="2748163" y="4095750"/>
            <a:ext cx="671513" cy="0"/>
          </a:xfrm>
          <a:prstGeom prst="line">
            <a:avLst/>
          </a:prstGeom>
          <a:noFill/>
          <a:ln w="15875">
            <a:solidFill>
              <a:schemeClr val="bg1"/>
            </a:solidFill>
            <a:miter lim="800000"/>
            <a:headEnd type="arrow" w="med" len="med"/>
            <a:tailEnd type="arrow" w="med" len="med"/>
          </a:ln>
        </p:spPr>
        <p:txBody>
          <a:bodyPr wrap="none"/>
          <a:lstStyle/>
          <a:p>
            <a:endParaRPr lang="en-US" dirty="0">
              <a:solidFill>
                <a:schemeClr val="bg1"/>
              </a:solidFill>
              <a:latin typeface="Calibri" panose="020F0502020204030204" pitchFamily="34" charset="0"/>
            </a:endParaRPr>
          </a:p>
        </p:txBody>
      </p:sp>
      <p:sp>
        <p:nvSpPr>
          <p:cNvPr id="31" name="Text Box 19"/>
          <p:cNvSpPr txBox="1">
            <a:spLocks noChangeArrowheads="1"/>
          </p:cNvSpPr>
          <p:nvPr/>
        </p:nvSpPr>
        <p:spPr bwMode="auto">
          <a:xfrm>
            <a:off x="2581476" y="4445001"/>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m</a:t>
            </a:r>
          </a:p>
        </p:txBody>
      </p:sp>
      <p:sp>
        <p:nvSpPr>
          <p:cNvPr id="32" name="Text Box 20"/>
          <p:cNvSpPr txBox="1">
            <a:spLocks noChangeArrowheads="1"/>
          </p:cNvSpPr>
          <p:nvPr/>
        </p:nvSpPr>
        <p:spPr bwMode="auto">
          <a:xfrm>
            <a:off x="2900563" y="3683001"/>
            <a:ext cx="384175" cy="396875"/>
          </a:xfrm>
          <a:prstGeom prst="rect">
            <a:avLst/>
          </a:prstGeom>
          <a:noFill/>
          <a:ln w="9525">
            <a:noFill/>
            <a:miter lim="800000"/>
            <a:headEnd/>
            <a:tailEnd/>
          </a:ln>
        </p:spPr>
        <p:txBody>
          <a:bodyPr>
            <a:spAutoFit/>
          </a:bodyPr>
          <a:lstStyle/>
          <a:p>
            <a:pPr>
              <a:spcBef>
                <a:spcPct val="50000"/>
              </a:spcBef>
            </a:pPr>
            <a:r>
              <a:rPr lang="en-US" sz="2000" b="1" dirty="0">
                <a:solidFill>
                  <a:schemeClr val="bg1"/>
                </a:solidFill>
                <a:latin typeface="Symbol" pitchFamily="18" charset="2"/>
              </a:rPr>
              <a:t>s</a:t>
            </a:r>
          </a:p>
        </p:txBody>
      </p:sp>
      <p:sp>
        <p:nvSpPr>
          <p:cNvPr id="33" name="Line 21"/>
          <p:cNvSpPr>
            <a:spLocks noChangeShapeType="1"/>
          </p:cNvSpPr>
          <p:nvPr/>
        </p:nvSpPr>
        <p:spPr bwMode="auto">
          <a:xfrm>
            <a:off x="3399037" y="3910014"/>
            <a:ext cx="0" cy="382587"/>
          </a:xfrm>
          <a:prstGeom prst="line">
            <a:avLst/>
          </a:prstGeom>
          <a:noFill/>
          <a:ln w="9525">
            <a:solidFill>
              <a:schemeClr val="bg1"/>
            </a:solidFill>
            <a:miter lim="800000"/>
            <a:headEnd/>
            <a:tailEnd/>
          </a:ln>
        </p:spPr>
        <p:txBody>
          <a:bodyPr wrap="none"/>
          <a:lstStyle/>
          <a:p>
            <a:endParaRPr lang="en-US" dirty="0">
              <a:solidFill>
                <a:schemeClr val="bg1"/>
              </a:solidFill>
              <a:latin typeface="Calibri" panose="020F0502020204030204" pitchFamily="34" charset="0"/>
            </a:endParaRPr>
          </a:p>
        </p:txBody>
      </p:sp>
      <p:sp>
        <p:nvSpPr>
          <p:cNvPr id="34" name="Text Box 10"/>
          <p:cNvSpPr txBox="1">
            <a:spLocks noChangeArrowheads="1"/>
          </p:cNvSpPr>
          <p:nvPr/>
        </p:nvSpPr>
        <p:spPr bwMode="auto">
          <a:xfrm>
            <a:off x="2555281" y="2756013"/>
            <a:ext cx="1838325" cy="534988"/>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chemeClr val="accent2"/>
                </a:solidFill>
                <a:latin typeface="Ink Free" panose="03080402000500000000" pitchFamily="66" charset="0"/>
              </a:rPr>
              <a:t>PDF</a:t>
            </a:r>
          </a:p>
        </p:txBody>
      </p:sp>
      <p:grpSp>
        <p:nvGrpSpPr>
          <p:cNvPr id="5" name="Group 4">
            <a:extLst>
              <a:ext uri="{FF2B5EF4-FFF2-40B4-BE49-F238E27FC236}">
                <a16:creationId xmlns:a16="http://schemas.microsoft.com/office/drawing/2014/main" id="{B9AC012E-CF1D-4E81-AF11-8996DB8D8CE9}"/>
              </a:ext>
            </a:extLst>
          </p:cNvPr>
          <p:cNvGrpSpPr/>
          <p:nvPr/>
        </p:nvGrpSpPr>
        <p:grpSpPr>
          <a:xfrm>
            <a:off x="1690888" y="1834436"/>
            <a:ext cx="4065587" cy="2819400"/>
            <a:chOff x="990600" y="1834436"/>
            <a:chExt cx="4065587" cy="2819400"/>
          </a:xfrm>
        </p:grpSpPr>
        <p:grpSp>
          <p:nvGrpSpPr>
            <p:cNvPr id="4" name="Group 3">
              <a:extLst>
                <a:ext uri="{FF2B5EF4-FFF2-40B4-BE49-F238E27FC236}">
                  <a16:creationId xmlns:a16="http://schemas.microsoft.com/office/drawing/2014/main" id="{1EDDE915-C5DF-47B2-A750-828446E00F8C}"/>
                </a:ext>
              </a:extLst>
            </p:cNvPr>
            <p:cNvGrpSpPr/>
            <p:nvPr/>
          </p:nvGrpSpPr>
          <p:grpSpPr>
            <a:xfrm>
              <a:off x="990600" y="1834436"/>
              <a:ext cx="3818096" cy="2819400"/>
              <a:chOff x="946500" y="1834436"/>
              <a:chExt cx="3862718" cy="2859672"/>
            </a:xfrm>
          </p:grpSpPr>
          <p:sp>
            <p:nvSpPr>
              <p:cNvPr id="22" name="TextBox 21">
                <a:extLst>
                  <a:ext uri="{FF2B5EF4-FFF2-40B4-BE49-F238E27FC236}">
                    <a16:creationId xmlns:a16="http://schemas.microsoft.com/office/drawing/2014/main" id="{2979682A-626B-4EBF-B579-257BA8883ECE}"/>
                  </a:ext>
                </a:extLst>
              </p:cNvPr>
              <p:cNvSpPr txBox="1"/>
              <p:nvPr/>
            </p:nvSpPr>
            <p:spPr>
              <a:xfrm>
                <a:off x="4644697" y="1908550"/>
                <a:ext cx="132862" cy="312173"/>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pic>
            <p:nvPicPr>
              <p:cNvPr id="3" name="Picture 2">
                <a:extLst>
                  <a:ext uri="{FF2B5EF4-FFF2-40B4-BE49-F238E27FC236}">
                    <a16:creationId xmlns:a16="http://schemas.microsoft.com/office/drawing/2014/main" id="{03010576-1A40-4912-A0B6-04A8192414DF}"/>
                  </a:ext>
                </a:extLst>
              </p:cNvPr>
              <p:cNvPicPr>
                <a:picLocks noChangeAspect="1"/>
              </p:cNvPicPr>
              <p:nvPr/>
            </p:nvPicPr>
            <p:blipFill>
              <a:blip r:embed="rId5"/>
              <a:stretch>
                <a:fillRect/>
              </a:stretch>
            </p:blipFill>
            <p:spPr>
              <a:xfrm>
                <a:off x="946500" y="1834436"/>
                <a:ext cx="3720750" cy="2859672"/>
              </a:xfrm>
              <a:prstGeom prst="rect">
                <a:avLst/>
              </a:prstGeom>
            </p:spPr>
          </p:pic>
          <p:sp>
            <p:nvSpPr>
              <p:cNvPr id="35" name="TextBox 34">
                <a:extLst>
                  <a:ext uri="{FF2B5EF4-FFF2-40B4-BE49-F238E27FC236}">
                    <a16:creationId xmlns:a16="http://schemas.microsoft.com/office/drawing/2014/main" id="{F52AED0A-8674-43EC-B7A0-15698C34E868}"/>
                  </a:ext>
                </a:extLst>
              </p:cNvPr>
              <p:cNvSpPr txBox="1"/>
              <p:nvPr/>
            </p:nvSpPr>
            <p:spPr>
              <a:xfrm>
                <a:off x="4676356" y="4375793"/>
                <a:ext cx="132862" cy="312173"/>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grpSp>
        <p:sp>
          <p:nvSpPr>
            <p:cNvPr id="36" name="Text Box 10">
              <a:extLst>
                <a:ext uri="{FF2B5EF4-FFF2-40B4-BE49-F238E27FC236}">
                  <a16:creationId xmlns:a16="http://schemas.microsoft.com/office/drawing/2014/main" id="{790B41D9-9882-4863-8B04-06644630CE03}"/>
                </a:ext>
              </a:extLst>
            </p:cNvPr>
            <p:cNvSpPr txBox="1">
              <a:spLocks noChangeArrowheads="1"/>
            </p:cNvSpPr>
            <p:nvPr/>
          </p:nvSpPr>
          <p:spPr bwMode="auto">
            <a:xfrm>
              <a:off x="3217862" y="212184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2" name="Slide Number Placeholder 1">
            <a:extLst>
              <a:ext uri="{FF2B5EF4-FFF2-40B4-BE49-F238E27FC236}">
                <a16:creationId xmlns:a16="http://schemas.microsoft.com/office/drawing/2014/main" id="{BAE6F1BB-06BA-89C4-9DE8-25394E871942}"/>
              </a:ext>
            </a:extLst>
          </p:cNvPr>
          <p:cNvSpPr>
            <a:spLocks noGrp="1"/>
          </p:cNvSpPr>
          <p:nvPr>
            <p:ph type="sldNum" sz="quarter" idx="12"/>
          </p:nvPr>
        </p:nvSpPr>
        <p:spPr/>
        <p:txBody>
          <a:bodyPr/>
          <a:lstStyle/>
          <a:p>
            <a:pPr>
              <a:defRPr/>
            </a:pPr>
            <a:fld id="{4C6A16D8-49C7-4EFB-8B66-C888420D88DC}" type="slidenum">
              <a:rPr lang="en-US" smtClean="0"/>
              <a:pPr>
                <a:defRPr/>
              </a:pPr>
              <a:t>61</a:t>
            </a:fld>
            <a:endParaRPr lang="en-US"/>
          </a:p>
        </p:txBody>
      </p:sp>
    </p:spTree>
    <p:extLst>
      <p:ext uri="{BB962C8B-B14F-4D97-AF65-F5344CB8AC3E}">
        <p14:creationId xmlns:p14="http://schemas.microsoft.com/office/powerpoint/2010/main" val="68380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9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94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944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944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94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944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944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944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p:bldP spid="1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Parameters and Statistics</a:t>
            </a:r>
          </a:p>
        </p:txBody>
      </p:sp>
      <p:sp>
        <p:nvSpPr>
          <p:cNvPr id="3" name="Content Placeholder 2"/>
          <p:cNvSpPr>
            <a:spLocks noGrp="1"/>
          </p:cNvSpPr>
          <p:nvPr>
            <p:ph idx="1"/>
          </p:nvPr>
        </p:nvSpPr>
        <p:spPr>
          <a:xfrm>
            <a:off x="1080655" y="1676400"/>
            <a:ext cx="9282545" cy="4114800"/>
          </a:xfrm>
        </p:spPr>
        <p:txBody>
          <a:bodyPr/>
          <a:lstStyle/>
          <a:p>
            <a:pPr>
              <a:spcBef>
                <a:spcPts val="1200"/>
              </a:spcBef>
              <a:defRPr/>
            </a:pPr>
            <a:r>
              <a:rPr lang="en-US" dirty="0">
                <a:solidFill>
                  <a:srgbClr val="008000"/>
                </a:solidFill>
              </a:rPr>
              <a:t>Parameter</a:t>
            </a:r>
          </a:p>
          <a:p>
            <a:pPr lvl="1">
              <a:spcBef>
                <a:spcPts val="600"/>
              </a:spcBef>
              <a:defRPr/>
            </a:pPr>
            <a:r>
              <a:rPr lang="en-US" dirty="0"/>
              <a:t>A descriptive measure of a POPULATION </a:t>
            </a:r>
          </a:p>
          <a:p>
            <a:pPr>
              <a:spcBef>
                <a:spcPts val="1800"/>
              </a:spcBef>
              <a:defRPr/>
            </a:pPr>
            <a:r>
              <a:rPr lang="en-US" dirty="0">
                <a:solidFill>
                  <a:srgbClr val="008000"/>
                </a:solidFill>
              </a:rPr>
              <a:t>Statistic</a:t>
            </a:r>
          </a:p>
          <a:p>
            <a:pPr lvl="1">
              <a:spcBef>
                <a:spcPts val="600"/>
              </a:spcBef>
              <a:defRPr/>
            </a:pPr>
            <a:r>
              <a:rPr lang="en-US" dirty="0"/>
              <a:t>A descriptive measure of a SAMPLE</a:t>
            </a:r>
          </a:p>
          <a:p>
            <a:pPr>
              <a:spcBef>
                <a:spcPts val="1200"/>
              </a:spcBef>
              <a:buNone/>
              <a:defRPr/>
            </a:pPr>
            <a:endParaRPr lang="en-US" dirty="0"/>
          </a:p>
          <a:p>
            <a:pPr marL="0" indent="0">
              <a:spcBef>
                <a:spcPts val="1200"/>
              </a:spcBef>
              <a:buNone/>
              <a:defRPr/>
            </a:pPr>
            <a:r>
              <a:rPr lang="en-US" i="1" dirty="0"/>
              <a:t>A sample statistic is often used to estimate a population parameter</a:t>
            </a:r>
          </a:p>
        </p:txBody>
      </p:sp>
      <p:sp>
        <p:nvSpPr>
          <p:cNvPr id="4" name="Slide Number Placeholder 3">
            <a:extLst>
              <a:ext uri="{FF2B5EF4-FFF2-40B4-BE49-F238E27FC236}">
                <a16:creationId xmlns:a16="http://schemas.microsoft.com/office/drawing/2014/main" id="{541F1AC3-FC46-96E5-0DE9-6B082E5F0805}"/>
              </a:ext>
            </a:extLst>
          </p:cNvPr>
          <p:cNvSpPr>
            <a:spLocks noGrp="1"/>
          </p:cNvSpPr>
          <p:nvPr>
            <p:ph type="sldNum" sz="quarter" idx="12"/>
          </p:nvPr>
        </p:nvSpPr>
        <p:spPr/>
        <p:txBody>
          <a:bodyPr/>
          <a:lstStyle/>
          <a:p>
            <a:pPr>
              <a:defRPr/>
            </a:pPr>
            <a:fld id="{9CD81297-4513-4774-B1A4-8EBF832F2CC4}" type="slidenum">
              <a:rPr lang="en-US" smtClean="0"/>
              <a:pPr>
                <a:defRPr/>
              </a:pPr>
              <a:t>62</a:t>
            </a:fld>
            <a:endParaRPr lang="en-US"/>
          </a:p>
        </p:txBody>
      </p:sp>
      <p:sp>
        <p:nvSpPr>
          <p:cNvPr id="5" name="TextBox 4">
            <a:extLst>
              <a:ext uri="{FF2B5EF4-FFF2-40B4-BE49-F238E27FC236}">
                <a16:creationId xmlns:a16="http://schemas.microsoft.com/office/drawing/2014/main" id="{524F1493-AE60-BEF3-0B2B-4BA3849C9E4F}"/>
              </a:ext>
            </a:extLst>
          </p:cNvPr>
          <p:cNvSpPr txBox="1"/>
          <p:nvPr/>
        </p:nvSpPr>
        <p:spPr>
          <a:xfrm>
            <a:off x="8917577" y="2264598"/>
            <a:ext cx="3074126" cy="461665"/>
          </a:xfrm>
          <a:prstGeom prst="rect">
            <a:avLst/>
          </a:prstGeom>
          <a:noFill/>
        </p:spPr>
        <p:txBody>
          <a:bodyPr wrap="square" rtlCol="0">
            <a:spAutoFit/>
          </a:bodyPr>
          <a:lstStyle/>
          <a:p>
            <a:pPr algn="ctr"/>
            <a:r>
              <a:rPr lang="en-US" b="1" dirty="0">
                <a:solidFill>
                  <a:srgbClr val="C00000"/>
                </a:solidFill>
                <a:latin typeface="Ink Free" panose="03080402000500000000" pitchFamily="66" charset="0"/>
              </a:rPr>
              <a:t>TRUTH (unknowable)</a:t>
            </a:r>
            <a:endParaRPr lang="en-US" dirty="0">
              <a:solidFill>
                <a:srgbClr val="C00000"/>
              </a:solidFill>
              <a:latin typeface="Calibri" panose="020F0502020204030204" pitchFamily="34" charset="0"/>
            </a:endParaRPr>
          </a:p>
        </p:txBody>
      </p:sp>
      <p:sp>
        <p:nvSpPr>
          <p:cNvPr id="6" name="TextBox 5">
            <a:extLst>
              <a:ext uri="{FF2B5EF4-FFF2-40B4-BE49-F238E27FC236}">
                <a16:creationId xmlns:a16="http://schemas.microsoft.com/office/drawing/2014/main" id="{ABE64367-58D7-9E5B-AC38-9117FEA167DD}"/>
              </a:ext>
            </a:extLst>
          </p:cNvPr>
          <p:cNvSpPr txBox="1"/>
          <p:nvPr/>
        </p:nvSpPr>
        <p:spPr>
          <a:xfrm>
            <a:off x="8336413" y="3436381"/>
            <a:ext cx="2308044" cy="461665"/>
          </a:xfrm>
          <a:prstGeom prst="rect">
            <a:avLst/>
          </a:prstGeom>
          <a:noFill/>
        </p:spPr>
        <p:txBody>
          <a:bodyPr wrap="square" rtlCol="0">
            <a:spAutoFit/>
          </a:bodyPr>
          <a:lstStyle/>
          <a:p>
            <a:pPr algn="ctr"/>
            <a:r>
              <a:rPr lang="en-US" b="1" dirty="0">
                <a:solidFill>
                  <a:srgbClr val="C00000"/>
                </a:solidFill>
                <a:latin typeface="Ink Free" panose="03080402000500000000" pitchFamily="66" charset="0"/>
              </a:rPr>
              <a:t>estimate</a:t>
            </a:r>
            <a:endParaRPr lang="en-US" dirty="0">
              <a:solidFill>
                <a:srgbClr val="C00000"/>
              </a:solidFill>
              <a:latin typeface="Calibri" panose="020F0502020204030204" pitchFamily="34" charset="0"/>
            </a:endParaRPr>
          </a:p>
        </p:txBody>
      </p:sp>
      <p:cxnSp>
        <p:nvCxnSpPr>
          <p:cNvPr id="7" name="Straight Connector 6">
            <a:extLst>
              <a:ext uri="{FF2B5EF4-FFF2-40B4-BE49-F238E27FC236}">
                <a16:creationId xmlns:a16="http://schemas.microsoft.com/office/drawing/2014/main" id="{0242119F-73EA-76AF-CCAD-27820812EE7E}"/>
              </a:ext>
            </a:extLst>
          </p:cNvPr>
          <p:cNvCxnSpPr>
            <a:cxnSpLocks/>
          </p:cNvCxnSpPr>
          <p:nvPr/>
        </p:nvCxnSpPr>
        <p:spPr bwMode="auto">
          <a:xfrm>
            <a:off x="7881257" y="2495430"/>
            <a:ext cx="1036320" cy="0"/>
          </a:xfrm>
          <a:prstGeom prst="line">
            <a:avLst/>
          </a:prstGeom>
          <a:solidFill>
            <a:schemeClr val="accent1"/>
          </a:solidFill>
          <a:ln w="19050" cap="flat" cmpd="sng" algn="ctr">
            <a:solidFill>
              <a:srgbClr val="C00000"/>
            </a:solidFill>
            <a:prstDash val="solid"/>
            <a:miter lim="800000"/>
            <a:headEnd type="none" w="med" len="med"/>
            <a:tailEnd type="none" w="med" len="med"/>
          </a:ln>
          <a:effectLst/>
        </p:spPr>
      </p:cxnSp>
      <p:cxnSp>
        <p:nvCxnSpPr>
          <p:cNvPr id="8" name="Straight Connector 7">
            <a:extLst>
              <a:ext uri="{FF2B5EF4-FFF2-40B4-BE49-F238E27FC236}">
                <a16:creationId xmlns:a16="http://schemas.microsoft.com/office/drawing/2014/main" id="{F50AF2E6-4B3A-4C42-11CD-15629905214D}"/>
              </a:ext>
            </a:extLst>
          </p:cNvPr>
          <p:cNvCxnSpPr>
            <a:cxnSpLocks/>
          </p:cNvCxnSpPr>
          <p:nvPr/>
        </p:nvCxnSpPr>
        <p:spPr bwMode="auto">
          <a:xfrm>
            <a:off x="7219406" y="3707673"/>
            <a:ext cx="1571897" cy="0"/>
          </a:xfrm>
          <a:prstGeom prst="line">
            <a:avLst/>
          </a:prstGeom>
          <a:solidFill>
            <a:schemeClr val="accent1"/>
          </a:solidFill>
          <a:ln w="19050" cap="flat" cmpd="sng" algn="ctr">
            <a:solidFill>
              <a:srgbClr val="C00000"/>
            </a:solidFill>
            <a:prstDash val="solid"/>
            <a:miter lim="800000"/>
            <a:headEnd type="none" w="med" len="med"/>
            <a:tailEnd type="none" w="med" len="med"/>
          </a:ln>
          <a:effectLst/>
        </p:spPr>
      </p:cxnSp>
    </p:spTree>
    <p:extLst>
      <p:ext uri="{BB962C8B-B14F-4D97-AF65-F5344CB8AC3E}">
        <p14:creationId xmlns:p14="http://schemas.microsoft.com/office/powerpoint/2010/main" val="31949879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16374"/>
            <a:ext cx="9069520" cy="369309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u="sng" dirty="0">
                <a:solidFill>
                  <a:schemeClr val="bg2">
                    <a:lumMod val="60000"/>
                    <a:lumOff val="40000"/>
                  </a:schemeClr>
                </a:solidFill>
              </a:rPr>
              <a:t>Inferring probability distributions, parameters</a:t>
            </a:r>
          </a:p>
          <a:p>
            <a:pPr lvl="1" eaLnBrk="1" hangingPunct="1">
              <a:defRPr/>
            </a:pPr>
            <a:r>
              <a:rPr lang="en-US" sz="2600" u="sng" dirty="0">
                <a:solidFill>
                  <a:schemeClr val="bg2">
                    <a:lumMod val="60000"/>
                    <a:lumOff val="40000"/>
                  </a:schemeClr>
                </a:solidFill>
              </a:rPr>
              <a:t>Sample moments</a:t>
            </a:r>
          </a:p>
          <a:p>
            <a:pPr lvl="1" eaLnBrk="1" hangingPunct="1">
              <a:defRPr/>
            </a:pPr>
            <a:r>
              <a:rPr lang="en-US" sz="2600" dirty="0"/>
              <a:t>Working with the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732D4C52-6ADD-6B84-AAB5-63659D2CDE85}"/>
              </a:ext>
            </a:extLst>
          </p:cNvPr>
          <p:cNvSpPr>
            <a:spLocks noGrp="1"/>
          </p:cNvSpPr>
          <p:nvPr>
            <p:ph type="sldNum" sz="quarter" idx="12"/>
          </p:nvPr>
        </p:nvSpPr>
        <p:spPr/>
        <p:txBody>
          <a:bodyPr/>
          <a:lstStyle/>
          <a:p>
            <a:pPr>
              <a:defRPr/>
            </a:pPr>
            <a:fld id="{9CD81297-4513-4774-B1A4-8EBF832F2CC4}" type="slidenum">
              <a:rPr lang="en-US" smtClean="0"/>
              <a:pPr>
                <a:defRPr/>
              </a:pPr>
              <a:t>63</a:t>
            </a:fld>
            <a:endParaRPr lang="en-US"/>
          </a:p>
        </p:txBody>
      </p:sp>
    </p:spTree>
    <p:extLst>
      <p:ext uri="{BB962C8B-B14F-4D97-AF65-F5344CB8AC3E}">
        <p14:creationId xmlns:p14="http://schemas.microsoft.com/office/powerpoint/2010/main" val="1348751132"/>
      </p:ext>
    </p:extLst>
  </p:cSld>
  <p:clrMapOvr>
    <a:masterClrMapping/>
  </p:clrMapOvr>
  <p:transition>
    <p:cu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dirty="0"/>
              <a:t>Probability Distribution for Flow</a:t>
            </a:r>
          </a:p>
        </p:txBody>
      </p:sp>
      <p:sp>
        <p:nvSpPr>
          <p:cNvPr id="33795" name="Rectangle 3"/>
          <p:cNvSpPr>
            <a:spLocks noGrp="1" noChangeArrowheads="1"/>
          </p:cNvSpPr>
          <p:nvPr>
            <p:ph type="body" idx="1"/>
          </p:nvPr>
        </p:nvSpPr>
        <p:spPr>
          <a:xfrm>
            <a:off x="1080655" y="1778000"/>
            <a:ext cx="9354733" cy="4089400"/>
          </a:xfrm>
        </p:spPr>
        <p:txBody>
          <a:bodyPr/>
          <a:lstStyle/>
          <a:p>
            <a:pPr marL="0" indent="0" eaLnBrk="1" hangingPunct="1">
              <a:buNone/>
              <a:defRPr/>
            </a:pPr>
            <a:r>
              <a:rPr lang="en-US" dirty="0"/>
              <a:t>This is our “model” of probability</a:t>
            </a:r>
          </a:p>
          <a:p>
            <a:pPr marL="0" indent="0" eaLnBrk="1" hangingPunct="1">
              <a:buNone/>
              <a:defRPr/>
            </a:pPr>
            <a:r>
              <a:rPr lang="en-US" dirty="0"/>
              <a:t>Defines exceedance probability as a function of flow (or vice versa)</a:t>
            </a:r>
          </a:p>
        </p:txBody>
      </p:sp>
      <p:sp>
        <p:nvSpPr>
          <p:cNvPr id="63492" name="Freeform 4"/>
          <p:cNvSpPr>
            <a:spLocks/>
          </p:cNvSpPr>
          <p:nvPr/>
        </p:nvSpPr>
        <p:spPr bwMode="auto">
          <a:xfrm>
            <a:off x="3581760" y="3729039"/>
            <a:ext cx="2401887" cy="1855787"/>
          </a:xfrm>
          <a:custGeom>
            <a:avLst/>
            <a:gdLst>
              <a:gd name="T0" fmla="*/ 0 w 1513"/>
              <a:gd name="T1" fmla="*/ 0 h 1169"/>
              <a:gd name="T2" fmla="*/ 0 w 1513"/>
              <a:gd name="T3" fmla="*/ 2147483647 h 1169"/>
              <a:gd name="T4" fmla="*/ 2147483647 w 1513"/>
              <a:gd name="T5" fmla="*/ 2147483647 h 1169"/>
              <a:gd name="T6" fmla="*/ 0 60000 65536"/>
              <a:gd name="T7" fmla="*/ 0 60000 65536"/>
              <a:gd name="T8" fmla="*/ 0 60000 65536"/>
              <a:gd name="T9" fmla="*/ 0 w 1513"/>
              <a:gd name="T10" fmla="*/ 0 h 1169"/>
              <a:gd name="T11" fmla="*/ 1513 w 1513"/>
              <a:gd name="T12" fmla="*/ 1169 h 1169"/>
            </a:gdLst>
            <a:ahLst/>
            <a:cxnLst>
              <a:cxn ang="T6">
                <a:pos x="T0" y="T1"/>
              </a:cxn>
              <a:cxn ang="T7">
                <a:pos x="T2" y="T3"/>
              </a:cxn>
              <a:cxn ang="T8">
                <a:pos x="T4" y="T5"/>
              </a:cxn>
            </a:cxnLst>
            <a:rect l="T9" t="T10" r="T11" b="T12"/>
            <a:pathLst>
              <a:path w="1513" h="1169">
                <a:moveTo>
                  <a:pt x="0" y="0"/>
                </a:moveTo>
                <a:lnTo>
                  <a:pt x="0" y="1169"/>
                </a:lnTo>
                <a:lnTo>
                  <a:pt x="1513" y="1169"/>
                </a:lnTo>
              </a:path>
            </a:pathLst>
          </a:custGeom>
          <a:noFill/>
          <a:ln w="19050" cmpd="sng">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33797" name="Text Box 5"/>
          <p:cNvSpPr txBox="1">
            <a:spLocks noChangeArrowheads="1"/>
          </p:cNvSpPr>
          <p:nvPr/>
        </p:nvSpPr>
        <p:spPr bwMode="auto">
          <a:xfrm>
            <a:off x="3459521" y="5667375"/>
            <a:ext cx="382588"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1</a:t>
            </a:r>
          </a:p>
        </p:txBody>
      </p:sp>
      <p:sp>
        <p:nvSpPr>
          <p:cNvPr id="33798" name="Text Box 6"/>
          <p:cNvSpPr txBox="1">
            <a:spLocks noChangeArrowheads="1"/>
          </p:cNvSpPr>
          <p:nvPr/>
        </p:nvSpPr>
        <p:spPr bwMode="auto">
          <a:xfrm>
            <a:off x="5669321" y="5670550"/>
            <a:ext cx="546100"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0</a:t>
            </a:r>
          </a:p>
        </p:txBody>
      </p:sp>
      <p:sp>
        <p:nvSpPr>
          <p:cNvPr id="33799" name="Text Box 7"/>
          <p:cNvSpPr txBox="1">
            <a:spLocks noChangeArrowheads="1"/>
          </p:cNvSpPr>
          <p:nvPr/>
        </p:nvSpPr>
        <p:spPr bwMode="auto">
          <a:xfrm>
            <a:off x="4135797" y="5667375"/>
            <a:ext cx="1431925"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Exc. Prob.</a:t>
            </a:r>
          </a:p>
        </p:txBody>
      </p:sp>
      <p:sp>
        <p:nvSpPr>
          <p:cNvPr id="33800" name="Text Box 8"/>
          <p:cNvSpPr txBox="1">
            <a:spLocks noChangeArrowheads="1"/>
          </p:cNvSpPr>
          <p:nvPr/>
        </p:nvSpPr>
        <p:spPr bwMode="auto">
          <a:xfrm>
            <a:off x="2565647" y="4508500"/>
            <a:ext cx="957374" cy="457200"/>
          </a:xfrm>
          <a:prstGeom prst="rect">
            <a:avLst/>
          </a:prstGeom>
          <a:noFill/>
          <a:ln w="9525">
            <a:noFill/>
            <a:miter lim="800000"/>
            <a:headEnd/>
            <a:tailEnd/>
          </a:ln>
          <a:effectLst/>
        </p:spPr>
        <p:txBody>
          <a:bodyPr wrap="square">
            <a:spAutoFit/>
          </a:bodyPr>
          <a:lstStyle/>
          <a:p>
            <a:pPr>
              <a:spcBef>
                <a:spcPct val="50000"/>
              </a:spcBef>
              <a:defRPr/>
            </a:pPr>
            <a:r>
              <a:rPr lang="en-US" dirty="0">
                <a:solidFill>
                  <a:schemeClr val="tx1">
                    <a:lumMod val="10000"/>
                  </a:schemeClr>
                </a:solidFill>
                <a:latin typeface="Calibri" panose="020F0502020204030204" pitchFamily="34" charset="0"/>
              </a:rPr>
              <a:t>Flow</a:t>
            </a:r>
          </a:p>
        </p:txBody>
      </p:sp>
      <p:sp>
        <p:nvSpPr>
          <p:cNvPr id="63497" name="Arc 9"/>
          <p:cNvSpPr>
            <a:spLocks/>
          </p:cNvSpPr>
          <p:nvPr/>
        </p:nvSpPr>
        <p:spPr bwMode="auto">
          <a:xfrm rot="648886" flipH="1">
            <a:off x="3972285" y="3889376"/>
            <a:ext cx="2505075" cy="2232025"/>
          </a:xfrm>
          <a:custGeom>
            <a:avLst/>
            <a:gdLst>
              <a:gd name="T0" fmla="*/ 2147483647 w 20687"/>
              <a:gd name="T1" fmla="*/ 0 h 20078"/>
              <a:gd name="T2" fmla="*/ 2147483647 w 20687"/>
              <a:gd name="T3" fmla="*/ 2147483647 h 20078"/>
              <a:gd name="T4" fmla="*/ 0 w 20687"/>
              <a:gd name="T5" fmla="*/ 2147483647 h 20078"/>
              <a:gd name="T6" fmla="*/ 0 60000 65536"/>
              <a:gd name="T7" fmla="*/ 0 60000 65536"/>
              <a:gd name="T8" fmla="*/ 0 60000 65536"/>
              <a:gd name="T9" fmla="*/ 0 w 20687"/>
              <a:gd name="T10" fmla="*/ 0 h 20078"/>
              <a:gd name="T11" fmla="*/ 20687 w 20687"/>
              <a:gd name="T12" fmla="*/ 20078 h 20078"/>
            </a:gdLst>
            <a:ahLst/>
            <a:cxnLst>
              <a:cxn ang="T6">
                <a:pos x="T0" y="T1"/>
              </a:cxn>
              <a:cxn ang="T7">
                <a:pos x="T2" y="T3"/>
              </a:cxn>
              <a:cxn ang="T8">
                <a:pos x="T4" y="T5"/>
              </a:cxn>
            </a:cxnLst>
            <a:rect l="T9" t="T10" r="T11" b="T12"/>
            <a:pathLst>
              <a:path w="20687" h="20078" fill="none" extrusionOk="0">
                <a:moveTo>
                  <a:pt x="7965" y="0"/>
                </a:moveTo>
                <a:cubicBezTo>
                  <a:pt x="14101" y="2434"/>
                  <a:pt x="18787" y="7541"/>
                  <a:pt x="20686" y="13864"/>
                </a:cubicBezTo>
              </a:path>
              <a:path w="20687" h="20078" stroke="0" extrusionOk="0">
                <a:moveTo>
                  <a:pt x="7965" y="0"/>
                </a:moveTo>
                <a:cubicBezTo>
                  <a:pt x="14101" y="2434"/>
                  <a:pt x="18787" y="7541"/>
                  <a:pt x="20686" y="13864"/>
                </a:cubicBezTo>
                <a:lnTo>
                  <a:pt x="0" y="20078"/>
                </a:lnTo>
                <a:close/>
              </a:path>
            </a:pathLst>
          </a:custGeom>
          <a:noFill/>
          <a:ln w="28575">
            <a:solidFill>
              <a:srgbClr val="00B050"/>
            </a:solidFill>
            <a:round/>
            <a:headEnd/>
            <a:tailEnd/>
          </a:ln>
        </p:spPr>
        <p:txBody>
          <a:bodyPr wrap="none" anchor="ctr"/>
          <a:lstStyle/>
          <a:p>
            <a:endParaRPr lang="en-US" dirty="0">
              <a:solidFill>
                <a:srgbClr val="008000"/>
              </a:solidFill>
              <a:latin typeface="Calibri" panose="020F0502020204030204" pitchFamily="34" charset="0"/>
            </a:endParaRPr>
          </a:p>
        </p:txBody>
      </p:sp>
      <p:sp>
        <p:nvSpPr>
          <p:cNvPr id="11" name="Text Box 10"/>
          <p:cNvSpPr txBox="1">
            <a:spLocks noChangeArrowheads="1"/>
          </p:cNvSpPr>
          <p:nvPr/>
        </p:nvSpPr>
        <p:spPr bwMode="auto">
          <a:xfrm>
            <a:off x="5920813" y="3824441"/>
            <a:ext cx="2346170" cy="1621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120000"/>
              </a:lnSpc>
              <a:spcBef>
                <a:spcPct val="0"/>
              </a:spcBef>
              <a:buClrTx/>
              <a:buSzTx/>
              <a:buFontTx/>
              <a:buNone/>
            </a:pPr>
            <a:r>
              <a:rPr lang="en-US" altLang="en-US" sz="2800" b="1" dirty="0">
                <a:solidFill>
                  <a:srgbClr val="00B050"/>
                </a:solidFill>
                <a:latin typeface="Ink Free" panose="03080402000500000000" pitchFamily="66" charset="0"/>
              </a:rPr>
              <a:t>cumulative function:</a:t>
            </a:r>
          </a:p>
          <a:p>
            <a:pPr algn="ctr">
              <a:lnSpc>
                <a:spcPct val="120000"/>
              </a:lnSpc>
              <a:spcBef>
                <a:spcPct val="0"/>
              </a:spcBef>
              <a:buClrTx/>
              <a:buSzTx/>
              <a:buFontTx/>
              <a:buNone/>
            </a:pPr>
            <a:r>
              <a:rPr lang="en-US" altLang="en-US" sz="2800" b="1" dirty="0">
                <a:solidFill>
                  <a:srgbClr val="00B050"/>
                </a:solidFill>
                <a:latin typeface="Ink Free" panose="03080402000500000000" pitchFamily="66" charset="0"/>
              </a:rPr>
              <a:t>CDF</a:t>
            </a:r>
          </a:p>
        </p:txBody>
      </p:sp>
      <p:sp>
        <p:nvSpPr>
          <p:cNvPr id="2" name="Slide Number Placeholder 1">
            <a:extLst>
              <a:ext uri="{FF2B5EF4-FFF2-40B4-BE49-F238E27FC236}">
                <a16:creationId xmlns:a16="http://schemas.microsoft.com/office/drawing/2014/main" id="{5ABB04E2-A266-4777-5FFB-96B1BE8DA5EF}"/>
              </a:ext>
            </a:extLst>
          </p:cNvPr>
          <p:cNvSpPr>
            <a:spLocks noGrp="1"/>
          </p:cNvSpPr>
          <p:nvPr>
            <p:ph type="sldNum" sz="quarter" idx="12"/>
          </p:nvPr>
        </p:nvSpPr>
        <p:spPr/>
        <p:txBody>
          <a:bodyPr/>
          <a:lstStyle/>
          <a:p>
            <a:pPr>
              <a:defRPr/>
            </a:pPr>
            <a:fld id="{9CD81297-4513-4774-B1A4-8EBF832F2CC4}" type="slidenum">
              <a:rPr lang="en-US" smtClean="0"/>
              <a:pPr>
                <a:defRPr/>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4519181" y="3018276"/>
            <a:ext cx="1866903" cy="461963"/>
          </a:xfrm>
          <a:prstGeom prst="rect">
            <a:avLst/>
          </a:prstGeom>
          <a:noFill/>
          <a:ln w="9525">
            <a:noFill/>
            <a:miter lim="800000"/>
            <a:headEnd/>
            <a:tailEnd/>
          </a:ln>
          <a:effectLst/>
        </p:spPr>
        <p:txBody>
          <a:bodyPr>
            <a:spAutoFit/>
          </a:bodyPr>
          <a:lstStyle/>
          <a:p>
            <a:pPr eaLnBrk="0" hangingPunct="0">
              <a:defRPr/>
            </a:pPr>
            <a:r>
              <a:rPr lang="en-US" dirty="0">
                <a:solidFill>
                  <a:schemeClr val="tx1">
                    <a:lumMod val="10000"/>
                  </a:schemeClr>
                </a:solidFill>
                <a:latin typeface="Arial" pitchFamily="34" charset="0"/>
                <a:cs typeface="Arial" pitchFamily="34" charset="0"/>
              </a:rPr>
              <a:t>Calibration</a:t>
            </a:r>
          </a:p>
        </p:txBody>
      </p:sp>
      <p:sp>
        <p:nvSpPr>
          <p:cNvPr id="2" name="Rectangle 2"/>
          <p:cNvSpPr>
            <a:spLocks noGrp="1" noChangeArrowheads="1"/>
          </p:cNvSpPr>
          <p:nvPr>
            <p:ph type="title"/>
          </p:nvPr>
        </p:nvSpPr>
        <p:spPr>
          <a:xfrm>
            <a:off x="612119" y="322263"/>
            <a:ext cx="9708219" cy="1143000"/>
          </a:xfrm>
        </p:spPr>
        <p:txBody>
          <a:bodyPr/>
          <a:lstStyle/>
          <a:p>
            <a:pPr eaLnBrk="1" hangingPunct="1">
              <a:defRPr/>
            </a:pPr>
            <a:r>
              <a:rPr lang="en-US" dirty="0">
                <a:latin typeface="Arial" pitchFamily="34" charset="0"/>
                <a:cs typeface="Arial" pitchFamily="34" charset="0"/>
              </a:rPr>
              <a:t>Distribution Fitting Procedure</a:t>
            </a:r>
          </a:p>
        </p:txBody>
      </p:sp>
      <p:sp>
        <p:nvSpPr>
          <p:cNvPr id="64546" name="Rectangle 8"/>
          <p:cNvSpPr>
            <a:spLocks noChangeArrowheads="1"/>
          </p:cNvSpPr>
          <p:nvPr/>
        </p:nvSpPr>
        <p:spPr bwMode="auto">
          <a:xfrm>
            <a:off x="4494755" y="2067055"/>
            <a:ext cx="1589548" cy="4826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4" name="Text Box 9"/>
          <p:cNvSpPr txBox="1">
            <a:spLocks noChangeArrowheads="1"/>
          </p:cNvSpPr>
          <p:nvPr/>
        </p:nvSpPr>
        <p:spPr bwMode="auto">
          <a:xfrm>
            <a:off x="4550677" y="2068950"/>
            <a:ext cx="1452563" cy="461962"/>
          </a:xfrm>
          <a:prstGeom prst="rect">
            <a:avLst/>
          </a:prstGeom>
          <a:noFill/>
          <a:ln w="9525">
            <a:noFill/>
            <a:miter lim="800000"/>
            <a:headEnd/>
            <a:tailEnd/>
          </a:ln>
          <a:effectLst/>
        </p:spPr>
        <p:txBody>
          <a:bodyPr wrap="none">
            <a:spAutoFit/>
          </a:bodyPr>
          <a:lstStyle/>
          <a:p>
            <a:pPr eaLnBrk="0" hangingPunct="0">
              <a:defRPr/>
            </a:pPr>
            <a:r>
              <a:rPr lang="en-US" dirty="0">
                <a:solidFill>
                  <a:schemeClr val="tx1">
                    <a:lumMod val="10000"/>
                  </a:schemeClr>
                </a:solidFill>
                <a:latin typeface="Arial" pitchFamily="34" charset="0"/>
                <a:cs typeface="Arial" pitchFamily="34" charset="0"/>
              </a:rPr>
              <a:t>Selection</a:t>
            </a:r>
          </a:p>
        </p:txBody>
      </p:sp>
      <p:sp>
        <p:nvSpPr>
          <p:cNvPr id="64545" name="Rectangle 11"/>
          <p:cNvSpPr>
            <a:spLocks noChangeArrowheads="1"/>
          </p:cNvSpPr>
          <p:nvPr/>
        </p:nvSpPr>
        <p:spPr bwMode="auto">
          <a:xfrm>
            <a:off x="4459831" y="3021143"/>
            <a:ext cx="1725419" cy="4699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7" name="Text Box 6"/>
          <p:cNvSpPr txBox="1">
            <a:spLocks noChangeArrowheads="1"/>
          </p:cNvSpPr>
          <p:nvPr/>
        </p:nvSpPr>
        <p:spPr bwMode="auto">
          <a:xfrm>
            <a:off x="4456042" y="3912038"/>
            <a:ext cx="1692275" cy="461963"/>
          </a:xfrm>
          <a:prstGeom prst="rect">
            <a:avLst/>
          </a:prstGeom>
          <a:noFill/>
          <a:ln w="9525">
            <a:noFill/>
            <a:miter lim="800000"/>
            <a:headEnd/>
            <a:tailEnd/>
          </a:ln>
          <a:effectLst/>
        </p:spPr>
        <p:txBody>
          <a:bodyPr wrap="none">
            <a:spAutoFit/>
          </a:bodyPr>
          <a:lstStyle/>
          <a:p>
            <a:pPr eaLnBrk="0" hangingPunct="0">
              <a:defRPr/>
            </a:pPr>
            <a:r>
              <a:rPr lang="en-US" dirty="0">
                <a:solidFill>
                  <a:schemeClr val="tx1">
                    <a:lumMod val="10000"/>
                  </a:schemeClr>
                </a:solidFill>
                <a:latin typeface="Arial" pitchFamily="34" charset="0"/>
                <a:cs typeface="Arial" pitchFamily="34" charset="0"/>
              </a:rPr>
              <a:t>Verification</a:t>
            </a:r>
          </a:p>
        </p:txBody>
      </p:sp>
      <p:sp>
        <p:nvSpPr>
          <p:cNvPr id="64543" name="Rectangle 12"/>
          <p:cNvSpPr>
            <a:spLocks noChangeArrowheads="1"/>
          </p:cNvSpPr>
          <p:nvPr/>
        </p:nvSpPr>
        <p:spPr bwMode="auto">
          <a:xfrm>
            <a:off x="4472531" y="3903793"/>
            <a:ext cx="1609725" cy="4826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9" name="Text Box 7"/>
          <p:cNvSpPr txBox="1">
            <a:spLocks noChangeArrowheads="1"/>
          </p:cNvSpPr>
          <p:nvPr/>
        </p:nvSpPr>
        <p:spPr bwMode="auto">
          <a:xfrm>
            <a:off x="4504098" y="4815324"/>
            <a:ext cx="1547688" cy="461962"/>
          </a:xfrm>
          <a:prstGeom prst="rect">
            <a:avLst/>
          </a:prstGeom>
          <a:noFill/>
          <a:ln w="9525">
            <a:noFill/>
            <a:miter lim="800000"/>
            <a:headEnd/>
            <a:tailEnd/>
          </a:ln>
          <a:effectLst/>
        </p:spPr>
        <p:txBody>
          <a:bodyPr>
            <a:spAutoFit/>
          </a:bodyPr>
          <a:lstStyle/>
          <a:p>
            <a:pPr eaLnBrk="0" hangingPunct="0">
              <a:defRPr/>
            </a:pPr>
            <a:r>
              <a:rPr lang="en-US" dirty="0">
                <a:solidFill>
                  <a:schemeClr val="tx1">
                    <a:lumMod val="10000"/>
                  </a:schemeClr>
                </a:solidFill>
                <a:latin typeface="Arial" pitchFamily="34" charset="0"/>
                <a:cs typeface="Arial" pitchFamily="34" charset="0"/>
              </a:rPr>
              <a:t>Prediction</a:t>
            </a:r>
          </a:p>
        </p:txBody>
      </p:sp>
      <p:sp>
        <p:nvSpPr>
          <p:cNvPr id="64541" name="Rectangle 13"/>
          <p:cNvSpPr>
            <a:spLocks noChangeArrowheads="1"/>
          </p:cNvSpPr>
          <p:nvPr/>
        </p:nvSpPr>
        <p:spPr bwMode="auto">
          <a:xfrm>
            <a:off x="4512218" y="4818191"/>
            <a:ext cx="1533992" cy="481012"/>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48131" name="Text Box 3"/>
          <p:cNvSpPr txBox="1">
            <a:spLocks noChangeArrowheads="1"/>
          </p:cNvSpPr>
          <p:nvPr/>
        </p:nvSpPr>
        <p:spPr bwMode="auto">
          <a:xfrm>
            <a:off x="1991640" y="3454531"/>
            <a:ext cx="1228982" cy="461963"/>
          </a:xfrm>
          <a:prstGeom prst="rect">
            <a:avLst/>
          </a:prstGeom>
          <a:noFill/>
          <a:ln w="9525">
            <a:noFill/>
            <a:miter lim="800000"/>
            <a:headEnd/>
            <a:tailEnd/>
          </a:ln>
          <a:effectLst/>
        </p:spPr>
        <p:txBody>
          <a:bodyPr wrap="none">
            <a:spAutoFit/>
          </a:bodyPr>
          <a:lstStyle/>
          <a:p>
            <a:pPr eaLnBrk="0" hangingPunct="0">
              <a:defRPr/>
            </a:pPr>
            <a:r>
              <a:rPr lang="en-US" dirty="0">
                <a:solidFill>
                  <a:schemeClr val="tx1">
                    <a:lumMod val="10000"/>
                  </a:schemeClr>
                </a:solidFill>
                <a:latin typeface="Arial" pitchFamily="34" charset="0"/>
                <a:cs typeface="Arial" pitchFamily="34" charset="0"/>
              </a:rPr>
              <a:t>Sample</a:t>
            </a:r>
          </a:p>
        </p:txBody>
      </p:sp>
      <p:sp>
        <p:nvSpPr>
          <p:cNvPr id="64539" name="Rectangle 14"/>
          <p:cNvSpPr>
            <a:spLocks noChangeArrowheads="1"/>
          </p:cNvSpPr>
          <p:nvPr/>
        </p:nvSpPr>
        <p:spPr bwMode="auto">
          <a:xfrm>
            <a:off x="1988093" y="3476755"/>
            <a:ext cx="1260904" cy="4699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64521" name="Line 19"/>
          <p:cNvSpPr>
            <a:spLocks noChangeShapeType="1"/>
          </p:cNvSpPr>
          <p:nvPr/>
        </p:nvSpPr>
        <p:spPr bwMode="auto">
          <a:xfrm flipV="1">
            <a:off x="3261269" y="2335343"/>
            <a:ext cx="1235075" cy="1376362"/>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2" name="Line 20"/>
          <p:cNvSpPr>
            <a:spLocks noChangeShapeType="1"/>
          </p:cNvSpPr>
          <p:nvPr/>
        </p:nvSpPr>
        <p:spPr bwMode="auto">
          <a:xfrm flipV="1">
            <a:off x="3272380" y="3276731"/>
            <a:ext cx="1187450" cy="422275"/>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3" name="Line 21"/>
          <p:cNvSpPr>
            <a:spLocks noChangeShapeType="1"/>
          </p:cNvSpPr>
          <p:nvPr/>
        </p:nvSpPr>
        <p:spPr bwMode="auto">
          <a:xfrm>
            <a:off x="3272381" y="3710119"/>
            <a:ext cx="1209675" cy="458787"/>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4" name="Line 22"/>
          <p:cNvSpPr>
            <a:spLocks noChangeShapeType="1"/>
          </p:cNvSpPr>
          <p:nvPr/>
        </p:nvSpPr>
        <p:spPr bwMode="auto">
          <a:xfrm>
            <a:off x="5212305" y="2546480"/>
            <a:ext cx="0" cy="471488"/>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5" name="Line 23"/>
          <p:cNvSpPr>
            <a:spLocks noChangeShapeType="1"/>
          </p:cNvSpPr>
          <p:nvPr/>
        </p:nvSpPr>
        <p:spPr bwMode="auto">
          <a:xfrm flipH="1">
            <a:off x="5212305" y="3487868"/>
            <a:ext cx="0" cy="411162"/>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6" name="Line 24"/>
          <p:cNvSpPr>
            <a:spLocks noChangeShapeType="1"/>
          </p:cNvSpPr>
          <p:nvPr/>
        </p:nvSpPr>
        <p:spPr bwMode="auto">
          <a:xfrm>
            <a:off x="5212305" y="4391156"/>
            <a:ext cx="0" cy="434975"/>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7" name="Line 29"/>
          <p:cNvSpPr>
            <a:spLocks noChangeShapeType="1"/>
          </p:cNvSpPr>
          <p:nvPr/>
        </p:nvSpPr>
        <p:spPr bwMode="auto">
          <a:xfrm>
            <a:off x="6386084" y="2314705"/>
            <a:ext cx="701999"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48158" name="Text Box 30"/>
          <p:cNvSpPr txBox="1">
            <a:spLocks noChangeArrowheads="1"/>
          </p:cNvSpPr>
          <p:nvPr/>
        </p:nvSpPr>
        <p:spPr bwMode="auto">
          <a:xfrm>
            <a:off x="7097608" y="1943232"/>
            <a:ext cx="1866902" cy="769441"/>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200" b="1" dirty="0">
                <a:solidFill>
                  <a:srgbClr val="00B050"/>
                </a:solidFill>
                <a:latin typeface="Ink Free" panose="03080402000500000000" pitchFamily="66" charset="0"/>
              </a:rPr>
              <a:t>which distribution?</a:t>
            </a:r>
          </a:p>
        </p:txBody>
      </p:sp>
      <p:sp>
        <p:nvSpPr>
          <p:cNvPr id="64529" name="Line 31"/>
          <p:cNvSpPr>
            <a:spLocks noChangeShapeType="1"/>
          </p:cNvSpPr>
          <p:nvPr/>
        </p:nvSpPr>
        <p:spPr bwMode="auto">
          <a:xfrm>
            <a:off x="6386085" y="3260855"/>
            <a:ext cx="762324"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48160" name="Text Box 32"/>
          <p:cNvSpPr txBox="1">
            <a:spLocks noChangeArrowheads="1"/>
          </p:cNvSpPr>
          <p:nvPr/>
        </p:nvSpPr>
        <p:spPr bwMode="auto">
          <a:xfrm>
            <a:off x="7105546" y="2889382"/>
            <a:ext cx="1679575" cy="769441"/>
          </a:xfrm>
          <a:prstGeom prst="rect">
            <a:avLst/>
          </a:prstGeom>
          <a:noFill/>
          <a:ln w="9525">
            <a:noFill/>
            <a:miter lim="800000"/>
            <a:headEnd/>
            <a:tailEnd/>
          </a:ln>
          <a:effectLst/>
        </p:spPr>
        <p:txBody>
          <a:bodyPr>
            <a:spAutoFit/>
          </a:bodyPr>
          <a:lstStyle/>
          <a:p>
            <a:pPr algn="ctr" eaLnBrk="0" hangingPunct="0">
              <a:spcBef>
                <a:spcPct val="50000"/>
              </a:spcBef>
              <a:defRPr/>
            </a:pPr>
            <a:r>
              <a:rPr lang="en-US" sz="2200" b="1" dirty="0">
                <a:solidFill>
                  <a:srgbClr val="00B050"/>
                </a:solidFill>
                <a:latin typeface="Ink Free" panose="03080402000500000000" pitchFamily="66" charset="0"/>
              </a:rPr>
              <a:t>estimate parameters</a:t>
            </a:r>
          </a:p>
        </p:txBody>
      </p:sp>
      <p:sp>
        <p:nvSpPr>
          <p:cNvPr id="48161" name="Text Box 33"/>
          <p:cNvSpPr txBox="1">
            <a:spLocks noChangeArrowheads="1"/>
          </p:cNvSpPr>
          <p:nvPr/>
        </p:nvSpPr>
        <p:spPr bwMode="auto">
          <a:xfrm>
            <a:off x="7081733" y="4683257"/>
            <a:ext cx="1679575" cy="769441"/>
          </a:xfrm>
          <a:prstGeom prst="rect">
            <a:avLst/>
          </a:prstGeom>
          <a:noFill/>
          <a:ln w="9525">
            <a:noFill/>
            <a:miter lim="800000"/>
            <a:headEnd/>
            <a:tailEnd/>
          </a:ln>
          <a:effectLst/>
        </p:spPr>
        <p:txBody>
          <a:bodyPr>
            <a:spAutoFit/>
          </a:bodyPr>
          <a:lstStyle/>
          <a:p>
            <a:pPr algn="ctr" eaLnBrk="0" hangingPunct="0">
              <a:spcBef>
                <a:spcPct val="50000"/>
              </a:spcBef>
              <a:defRPr/>
            </a:pPr>
            <a:r>
              <a:rPr lang="en-US" sz="2200" b="1" dirty="0">
                <a:solidFill>
                  <a:srgbClr val="00B050"/>
                </a:solidFill>
                <a:latin typeface="Ink Free" panose="03080402000500000000" pitchFamily="66" charset="0"/>
              </a:rPr>
              <a:t>define quantiles</a:t>
            </a:r>
          </a:p>
        </p:txBody>
      </p:sp>
      <p:sp>
        <p:nvSpPr>
          <p:cNvPr id="64532" name="Line 34"/>
          <p:cNvSpPr>
            <a:spLocks noChangeShapeType="1"/>
          </p:cNvSpPr>
          <p:nvPr/>
        </p:nvSpPr>
        <p:spPr bwMode="auto">
          <a:xfrm>
            <a:off x="6386085" y="5038855"/>
            <a:ext cx="730574"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64533" name="Line 35"/>
          <p:cNvSpPr>
            <a:spLocks noChangeShapeType="1"/>
          </p:cNvSpPr>
          <p:nvPr/>
        </p:nvSpPr>
        <p:spPr bwMode="auto">
          <a:xfrm>
            <a:off x="6386085" y="4124455"/>
            <a:ext cx="748720"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48164" name="Text Box 36"/>
          <p:cNvSpPr txBox="1">
            <a:spLocks noChangeArrowheads="1"/>
          </p:cNvSpPr>
          <p:nvPr/>
        </p:nvSpPr>
        <p:spPr bwMode="auto">
          <a:xfrm>
            <a:off x="7127771" y="3806957"/>
            <a:ext cx="1957387" cy="769441"/>
          </a:xfrm>
          <a:prstGeom prst="rect">
            <a:avLst/>
          </a:prstGeom>
          <a:noFill/>
          <a:ln w="9525">
            <a:noFill/>
            <a:miter lim="800000"/>
            <a:headEnd/>
            <a:tailEnd/>
          </a:ln>
          <a:effectLst/>
        </p:spPr>
        <p:txBody>
          <a:bodyPr>
            <a:spAutoFit/>
          </a:bodyPr>
          <a:lstStyle/>
          <a:p>
            <a:pPr algn="ctr" eaLnBrk="0" hangingPunct="0">
              <a:spcBef>
                <a:spcPct val="50000"/>
              </a:spcBef>
              <a:defRPr/>
            </a:pPr>
            <a:r>
              <a:rPr lang="en-US" sz="2200" b="1" dirty="0">
                <a:solidFill>
                  <a:srgbClr val="00B050"/>
                </a:solidFill>
                <a:latin typeface="Ink Free" panose="03080402000500000000" pitchFamily="66" charset="0"/>
              </a:rPr>
              <a:t>compare to plotted data</a:t>
            </a:r>
          </a:p>
        </p:txBody>
      </p:sp>
      <p:sp>
        <p:nvSpPr>
          <p:cNvPr id="48165" name="Text Box 37"/>
          <p:cNvSpPr txBox="1">
            <a:spLocks noChangeArrowheads="1"/>
          </p:cNvSpPr>
          <p:nvPr/>
        </p:nvSpPr>
        <p:spPr bwMode="auto">
          <a:xfrm>
            <a:off x="1400719" y="4740405"/>
            <a:ext cx="1843087" cy="461665"/>
          </a:xfrm>
          <a:prstGeom prst="rect">
            <a:avLst/>
          </a:prstGeom>
          <a:noFill/>
          <a:ln w="9525">
            <a:noFill/>
            <a:miter lim="800000"/>
            <a:headEnd/>
            <a:tailEnd/>
          </a:ln>
          <a:effectLst/>
        </p:spPr>
        <p:txBody>
          <a:bodyPr>
            <a:spAutoFit/>
          </a:bodyPr>
          <a:lstStyle/>
          <a:p>
            <a:pPr algn="ctr" eaLnBrk="0" hangingPunct="0">
              <a:spcBef>
                <a:spcPct val="50000"/>
              </a:spcBef>
              <a:defRPr/>
            </a:pPr>
            <a:r>
              <a:rPr lang="en-US" b="1" dirty="0">
                <a:solidFill>
                  <a:srgbClr val="00B050"/>
                </a:solidFill>
                <a:latin typeface="Ink Free" panose="03080402000500000000" pitchFamily="66" charset="0"/>
              </a:rPr>
              <a:t>observations</a:t>
            </a:r>
          </a:p>
        </p:txBody>
      </p:sp>
      <p:sp>
        <p:nvSpPr>
          <p:cNvPr id="64536" name="Line 38"/>
          <p:cNvSpPr>
            <a:spLocks noChangeShapeType="1"/>
          </p:cNvSpPr>
          <p:nvPr/>
        </p:nvSpPr>
        <p:spPr bwMode="auto">
          <a:xfrm flipH="1">
            <a:off x="2402430" y="4043494"/>
            <a:ext cx="247650" cy="600075"/>
          </a:xfrm>
          <a:prstGeom prst="line">
            <a:avLst/>
          </a:prstGeom>
          <a:noFill/>
          <a:ln w="19050">
            <a:solidFill>
              <a:srgbClr val="00B050"/>
            </a:solidFill>
            <a:prstDash val="dash"/>
            <a:round/>
            <a:headEnd/>
            <a:tailEnd type="arrow" w="med" len="med"/>
          </a:ln>
        </p:spPr>
        <p:txBody>
          <a:bodyPr wrap="none" anchor="ctr"/>
          <a:lstStyle/>
          <a:p>
            <a:endParaRPr lang="en-US" dirty="0">
              <a:latin typeface="Calibri" panose="020F0502020204030204" pitchFamily="34" charset="0"/>
            </a:endParaRPr>
          </a:p>
        </p:txBody>
      </p:sp>
      <p:sp>
        <p:nvSpPr>
          <p:cNvPr id="36" name="Text Box 37"/>
          <p:cNvSpPr txBox="1">
            <a:spLocks noChangeArrowheads="1"/>
          </p:cNvSpPr>
          <p:nvPr/>
        </p:nvSpPr>
        <p:spPr bwMode="auto">
          <a:xfrm>
            <a:off x="1438289" y="5876924"/>
            <a:ext cx="7831667"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u="sng" dirty="0">
                <a:solidFill>
                  <a:srgbClr val="C00000"/>
                </a:solidFill>
                <a:latin typeface="Ink Free" panose="03080402000500000000" pitchFamily="66" charset="0"/>
              </a:rPr>
              <a:t>Quantile</a:t>
            </a:r>
            <a:r>
              <a:rPr lang="en-US" b="1" dirty="0">
                <a:solidFill>
                  <a:srgbClr val="C00000"/>
                </a:solidFill>
                <a:latin typeface="Ink Free" panose="03080402000500000000" pitchFamily="66" charset="0"/>
              </a:rPr>
              <a:t> = value exceeded with a certain probability, p</a:t>
            </a:r>
          </a:p>
        </p:txBody>
      </p:sp>
      <p:sp>
        <p:nvSpPr>
          <p:cNvPr id="3" name="Arc 2">
            <a:extLst>
              <a:ext uri="{FF2B5EF4-FFF2-40B4-BE49-F238E27FC236}">
                <a16:creationId xmlns:a16="http://schemas.microsoft.com/office/drawing/2014/main" id="{D874247E-D166-40C8-81E3-FE1475C3DFDD}"/>
              </a:ext>
            </a:extLst>
          </p:cNvPr>
          <p:cNvSpPr/>
          <p:nvPr/>
        </p:nvSpPr>
        <p:spPr bwMode="auto">
          <a:xfrm rot="10800000">
            <a:off x="3789552" y="4265223"/>
            <a:ext cx="1196970" cy="769440"/>
          </a:xfrm>
          <a:prstGeom prst="arc">
            <a:avLst>
              <a:gd name="adj1" fmla="val 15805108"/>
              <a:gd name="adj2" fmla="val 5536312"/>
            </a:avLst>
          </a:prstGeom>
          <a:noFill/>
          <a:ln w="19050" cap="flat" cmpd="sng" algn="ctr">
            <a:solidFill>
              <a:srgbClr val="C00000"/>
            </a:solidFill>
            <a:prstDash val="solid"/>
            <a:miter lim="800000"/>
            <a:headEnd type="arrow" w="lg" len="lg"/>
            <a:tailEnd type="arrow" w="lg" len="lg"/>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6" name="Slide Number Placeholder 5">
            <a:extLst>
              <a:ext uri="{FF2B5EF4-FFF2-40B4-BE49-F238E27FC236}">
                <a16:creationId xmlns:a16="http://schemas.microsoft.com/office/drawing/2014/main" id="{8D4D2F7F-2531-B013-45A5-44E7E9DA1BB3}"/>
              </a:ext>
            </a:extLst>
          </p:cNvPr>
          <p:cNvSpPr>
            <a:spLocks noGrp="1"/>
          </p:cNvSpPr>
          <p:nvPr>
            <p:ph type="sldNum" sz="quarter" idx="12"/>
          </p:nvPr>
        </p:nvSpPr>
        <p:spPr/>
        <p:txBody>
          <a:bodyPr/>
          <a:lstStyle/>
          <a:p>
            <a:pPr>
              <a:defRPr/>
            </a:pPr>
            <a:fld id="{14BD671D-5B26-4E29-98C9-5D21BAC675F2}" type="slidenum">
              <a:rPr lang="en-US" smtClean="0"/>
              <a:pPr>
                <a:defRPr/>
              </a:pPr>
              <a:t>65</a:t>
            </a:fld>
            <a:endParaRPr lang="en-US"/>
          </a:p>
        </p:txBody>
      </p:sp>
      <p:sp>
        <p:nvSpPr>
          <p:cNvPr id="8" name="Text Box 37">
            <a:extLst>
              <a:ext uri="{FF2B5EF4-FFF2-40B4-BE49-F238E27FC236}">
                <a16:creationId xmlns:a16="http://schemas.microsoft.com/office/drawing/2014/main" id="{56B1D74D-0B94-83D1-6EA7-A35428E66315}"/>
              </a:ext>
            </a:extLst>
          </p:cNvPr>
          <p:cNvSpPr txBox="1">
            <a:spLocks noChangeArrowheads="1"/>
          </p:cNvSpPr>
          <p:nvPr/>
        </p:nvSpPr>
        <p:spPr bwMode="auto">
          <a:xfrm>
            <a:off x="9502994" y="4043494"/>
            <a:ext cx="2434377" cy="1938992"/>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dirty="0">
                <a:solidFill>
                  <a:srgbClr val="0070C0"/>
                </a:solidFill>
                <a:latin typeface="Calibri" panose="020F0502020204030204" pitchFamily="34" charset="0"/>
                <a:cs typeface="Calibri" panose="020F0502020204030204" pitchFamily="34" charset="0"/>
              </a:rPr>
              <a:t>We don’t “</a:t>
            </a:r>
            <a:r>
              <a:rPr lang="en-US" b="1" dirty="0">
                <a:solidFill>
                  <a:srgbClr val="0070C0"/>
                </a:solidFill>
                <a:latin typeface="Calibri" panose="020F0502020204030204" pitchFamily="34" charset="0"/>
                <a:cs typeface="Calibri" panose="020F0502020204030204" pitchFamily="34" charset="0"/>
              </a:rPr>
              <a:t>predict</a:t>
            </a:r>
            <a:r>
              <a:rPr lang="en-US" dirty="0">
                <a:solidFill>
                  <a:srgbClr val="0070C0"/>
                </a:solidFill>
                <a:latin typeface="Calibri" panose="020F0502020204030204" pitchFamily="34" charset="0"/>
                <a:cs typeface="Calibri" panose="020F0502020204030204" pitchFamily="34" charset="0"/>
              </a:rPr>
              <a:t>” a future value, just the value with a certain likelihood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a:t>Elements of a Distribution</a:t>
            </a:r>
            <a:endParaRPr lang="en-US" sz="3200" dirty="0"/>
          </a:p>
        </p:txBody>
      </p:sp>
      <mc:AlternateContent xmlns:mc="http://schemas.openxmlformats.org/markup-compatibility/2006">
        <mc:Choice xmlns:a14="http://schemas.microsoft.com/office/drawing/2010/main" Requires="a14">
          <p:sp>
            <p:nvSpPr>
              <p:cNvPr id="34819" name="Rectangle 3"/>
              <p:cNvSpPr>
                <a:spLocks noGrp="1" noChangeArrowheads="1"/>
              </p:cNvSpPr>
              <p:nvPr>
                <p:ph type="body" idx="1"/>
              </p:nvPr>
            </p:nvSpPr>
            <p:spPr>
              <a:xfrm>
                <a:off x="1065541" y="1684339"/>
                <a:ext cx="9192886" cy="4078287"/>
              </a:xfrm>
            </p:spPr>
            <p:txBody>
              <a:bodyPr/>
              <a:lstStyle/>
              <a:p>
                <a:pPr eaLnBrk="1" hangingPunct="1">
                  <a:defRPr/>
                </a:pPr>
                <a:r>
                  <a:rPr lang="en-US" sz="2800" dirty="0">
                    <a:solidFill>
                      <a:schemeClr val="bg1">
                        <a:lumMod val="50000"/>
                        <a:lumOff val="50000"/>
                      </a:schemeClr>
                    </a:solidFill>
                  </a:rPr>
                  <a:t>Equation</a:t>
                </a:r>
              </a:p>
              <a:p>
                <a:pPr eaLnBrk="1" hangingPunct="1">
                  <a:buFont typeface="Wingdings" pitchFamily="2" charset="2"/>
                  <a:buNone/>
                  <a:defRPr/>
                </a:pPr>
                <a:r>
                  <a:rPr lang="en-US" sz="2600" dirty="0"/>
                  <a:t>	Defines the relationship between the variable and cumulative (or exceedance) probability</a:t>
                </a:r>
              </a:p>
              <a:p>
                <a:pPr eaLnBrk="1" hangingPunct="1">
                  <a:spcBef>
                    <a:spcPts val="1200"/>
                  </a:spcBef>
                  <a:defRPr/>
                </a:pPr>
                <a:r>
                  <a:rPr lang="en-US" sz="2800" dirty="0">
                    <a:solidFill>
                      <a:schemeClr val="bg1">
                        <a:lumMod val="50000"/>
                        <a:lumOff val="50000"/>
                      </a:schemeClr>
                    </a:solidFill>
                  </a:rPr>
                  <a:t>Parameters</a:t>
                </a:r>
                <a:r>
                  <a:rPr lang="en-US" sz="2800" dirty="0">
                    <a:solidFill>
                      <a:srgbClr val="008000"/>
                    </a:solidFill>
                  </a:rPr>
                  <a:t> </a:t>
                </a:r>
                <a:r>
                  <a:rPr lang="en-US" dirty="0"/>
                  <a:t>	</a:t>
                </a:r>
              </a:p>
              <a:p>
                <a:pPr eaLnBrk="1" hangingPunct="1">
                  <a:spcBef>
                    <a:spcPts val="0"/>
                  </a:spcBef>
                  <a:buNone/>
                  <a:defRPr/>
                </a:pPr>
                <a:r>
                  <a:rPr lang="en-US" sz="2600" dirty="0"/>
                  <a:t>	A parameter is a </a:t>
                </a:r>
                <a:r>
                  <a:rPr lang="en-US" sz="2600" dirty="0">
                    <a:solidFill>
                      <a:srgbClr val="C00000"/>
                    </a:solidFill>
                  </a:rPr>
                  <a:t>coefficient</a:t>
                </a:r>
                <a:r>
                  <a:rPr lang="en-US" sz="2600" dirty="0">
                    <a:solidFill>
                      <a:srgbClr val="0070C0"/>
                    </a:solidFill>
                  </a:rPr>
                  <a:t> </a:t>
                </a:r>
                <a:r>
                  <a:rPr lang="en-US" sz="2600" dirty="0"/>
                  <a:t>in the equation</a:t>
                </a:r>
              </a:p>
              <a:p>
                <a:pPr eaLnBrk="1" hangingPunct="1">
                  <a:spcBef>
                    <a:spcPts val="0"/>
                  </a:spcBef>
                  <a:buNone/>
                  <a:defRPr/>
                </a:pPr>
                <a:r>
                  <a:rPr lang="en-US" sz="2800" dirty="0"/>
                  <a:t> </a:t>
                </a:r>
              </a:p>
              <a:p>
                <a:pPr eaLnBrk="1" hangingPunct="1">
                  <a:spcBef>
                    <a:spcPts val="0"/>
                  </a:spcBef>
                  <a:buNone/>
                  <a:defRPr/>
                </a:pPr>
                <a:r>
                  <a:rPr lang="en-US" sz="2800" b="1" dirty="0"/>
                  <a:t>Example:</a:t>
                </a:r>
                <a:r>
                  <a:rPr lang="en-US" sz="2800" dirty="0"/>
                  <a:t> Exponential Distribution</a:t>
                </a:r>
              </a:p>
              <a:p>
                <a:pPr eaLnBrk="1" hangingPunct="1">
                  <a:spcBef>
                    <a:spcPts val="1800"/>
                  </a:spcBef>
                  <a:buNone/>
                  <a:defRPr/>
                </a:pPr>
                <a:r>
                  <a:rPr lang="en-US" sz="2800" dirty="0"/>
                  <a:t>	 </a:t>
                </a:r>
                <a:r>
                  <a:rPr lang="en-US" sz="2800" dirty="0">
                    <a:latin typeface="+mn-lt"/>
                  </a:rPr>
                  <a:t>F(X) = </a:t>
                </a:r>
                <a:r>
                  <a:rPr lang="en-US" sz="2800" dirty="0">
                    <a:latin typeface="Cambria" panose="02040503050406030204" pitchFamily="18" charset="0"/>
                    <a:ea typeface="Cambria" panose="02040503050406030204" pitchFamily="18" charset="0"/>
                  </a:rPr>
                  <a:t>Probability&lt;</a:t>
                </a:r>
                <a:r>
                  <a:rPr lang="en-US" sz="2800" dirty="0"/>
                  <a:t> = </a:t>
                </a:r>
                <a14:m>
                  <m:oMath xmlns:m="http://schemas.openxmlformats.org/officeDocument/2006/math">
                    <m:r>
                      <a:rPr lang="en-US" sz="2800">
                        <a:latin typeface="Cambria Math" panose="02040503050406030204" pitchFamily="18" charset="0"/>
                        <a:cs typeface="Times New Roman" pitchFamily="18" charset="0"/>
                      </a:rPr>
                      <m:t>1 − </m:t>
                    </m:r>
                    <m:sSup>
                      <m:sSupPr>
                        <m:ctrlPr>
                          <a:rPr lang="en-US" sz="2800" i="1">
                            <a:latin typeface="Cambria Math" panose="02040503050406030204" pitchFamily="18" charset="0"/>
                            <a:cs typeface="Times New Roman" pitchFamily="18" charset="0"/>
                          </a:rPr>
                        </m:ctrlPr>
                      </m:sSupPr>
                      <m:e>
                        <m:r>
                          <m:rPr>
                            <m:sty m:val="p"/>
                          </m:rPr>
                          <a:rPr lang="en-US" sz="2800">
                            <a:latin typeface="Cambria Math" panose="02040503050406030204" pitchFamily="18" charset="0"/>
                            <a:cs typeface="Times New Roman" pitchFamily="18" charset="0"/>
                          </a:rPr>
                          <m:t>e</m:t>
                        </m:r>
                      </m:e>
                      <m:sup>
                        <m:r>
                          <a:rPr lang="en-US" sz="2800">
                            <a:latin typeface="Cambria Math" panose="02040503050406030204" pitchFamily="18" charset="0"/>
                            <a:cs typeface="Times New Roman" pitchFamily="18" charset="0"/>
                          </a:rPr>
                          <m:t>−</m:t>
                        </m:r>
                        <m:r>
                          <m:rPr>
                            <m:sty m:val="p"/>
                          </m:rPr>
                          <a:rPr lang="el-GR" sz="2800">
                            <a:solidFill>
                              <a:srgbClr val="C00000"/>
                            </a:solidFill>
                            <a:latin typeface="Cambria Math" panose="02040503050406030204" pitchFamily="18" charset="0"/>
                            <a:cs typeface="Times New Roman" pitchFamily="18" charset="0"/>
                          </a:rPr>
                          <m:t>λ</m:t>
                        </m:r>
                        <m:r>
                          <a:rPr lang="en-US" sz="2800" b="0" i="0" smtClean="0">
                            <a:solidFill>
                              <a:srgbClr val="C00000"/>
                            </a:solidFill>
                            <a:latin typeface="Cambria Math" panose="02040503050406030204" pitchFamily="18" charset="0"/>
                            <a:cs typeface="Times New Roman" pitchFamily="18" charset="0"/>
                          </a:rPr>
                          <m:t> </m:t>
                        </m:r>
                        <m:r>
                          <m:rPr>
                            <m:sty m:val="p"/>
                          </m:rPr>
                          <a:rPr lang="en-US" sz="2800">
                            <a:latin typeface="Cambria Math" panose="02040503050406030204" pitchFamily="18" charset="0"/>
                            <a:cs typeface="Times New Roman" pitchFamily="18" charset="0"/>
                          </a:rPr>
                          <m:t>Flow</m:t>
                        </m:r>
                      </m:sup>
                    </m:sSup>
                  </m:oMath>
                </a14:m>
                <a:endParaRPr lang="en-US" sz="2800" dirty="0">
                  <a:solidFill>
                    <a:srgbClr val="008000"/>
                  </a:solidFill>
                </a:endParaRPr>
              </a:p>
              <a:p>
                <a:pPr eaLnBrk="1" hangingPunct="1">
                  <a:spcBef>
                    <a:spcPts val="1800"/>
                  </a:spcBef>
                  <a:buNone/>
                  <a:defRPr/>
                </a:pPr>
                <a:r>
                  <a:rPr lang="en-US" sz="2800" dirty="0"/>
                  <a:t>	</a:t>
                </a:r>
                <a:r>
                  <a:rPr lang="en-US" sz="2800" dirty="0">
                    <a:latin typeface="Cambria" panose="02040503050406030204" pitchFamily="18" charset="0"/>
                    <a:ea typeface="Cambria" panose="02040503050406030204" pitchFamily="18" charset="0"/>
                  </a:rPr>
                  <a:t> F</a:t>
                </a:r>
                <a:r>
                  <a:rPr lang="en-US" sz="2800" baseline="30000" dirty="0">
                    <a:latin typeface="Cambria" panose="02040503050406030204" pitchFamily="18" charset="0"/>
                    <a:ea typeface="Cambria" panose="02040503050406030204" pitchFamily="18" charset="0"/>
                  </a:rPr>
                  <a:t>-1</a:t>
                </a:r>
                <a:r>
                  <a:rPr lang="en-US" sz="2800" dirty="0">
                    <a:latin typeface="Cambria" panose="02040503050406030204" pitchFamily="18" charset="0"/>
                    <a:ea typeface="Cambria" panose="02040503050406030204" pitchFamily="18" charset="0"/>
                  </a:rPr>
                  <a:t>(p) = </a:t>
                </a:r>
                <a:r>
                  <a:rPr lang="en-US" sz="2800" dirty="0" err="1">
                    <a:latin typeface="Cambria" panose="02040503050406030204" pitchFamily="18" charset="0"/>
                    <a:ea typeface="Cambria" panose="02040503050406030204" pitchFamily="18" charset="0"/>
                  </a:rPr>
                  <a:t>Flow</a:t>
                </a:r>
                <a:r>
                  <a:rPr lang="en-US" sz="2800" baseline="-25000" dirty="0" err="1">
                    <a:latin typeface="Cambria" panose="02040503050406030204" pitchFamily="18" charset="0"/>
                    <a:ea typeface="Cambria" panose="02040503050406030204" pitchFamily="18" charset="0"/>
                  </a:rPr>
                  <a:t>p</a:t>
                </a:r>
                <a:r>
                  <a:rPr lang="en-US" sz="2800" baseline="-25000" dirty="0">
                    <a:latin typeface="Cambria" panose="02040503050406030204" pitchFamily="18" charset="0"/>
                    <a:ea typeface="Cambria" panose="02040503050406030204" pitchFamily="18" charset="0"/>
                  </a:rPr>
                  <a:t>&lt;</a:t>
                </a:r>
                <a:r>
                  <a:rPr lang="en-US" sz="2800" dirty="0"/>
                  <a:t> = </a:t>
                </a:r>
                <a:r>
                  <a:rPr lang="en-US" sz="2800" dirty="0">
                    <a:latin typeface="Cambria" panose="02040503050406030204" pitchFamily="18" charset="0"/>
                    <a:ea typeface="Cambria" panose="02040503050406030204" pitchFamily="18" charset="0"/>
                  </a:rPr>
                  <a:t>– ln(1 – Prob&lt;)</a:t>
                </a:r>
                <a:endParaRPr lang="en-US" sz="2800" dirty="0">
                  <a:solidFill>
                    <a:srgbClr val="008000"/>
                  </a:solidFill>
                  <a:latin typeface="Cambria" panose="02040503050406030204" pitchFamily="18" charset="0"/>
                  <a:ea typeface="Cambria" panose="02040503050406030204" pitchFamily="18" charset="0"/>
                </a:endParaRPr>
              </a:p>
            </p:txBody>
          </p:sp>
        </mc:Choice>
        <mc:Fallback>
          <p:sp>
            <p:nvSpPr>
              <p:cNvPr id="34819" name="Rectangle 3"/>
              <p:cNvSpPr>
                <a:spLocks noGrp="1" noRot="1" noChangeAspect="1" noMove="1" noResize="1" noEditPoints="1" noAdjustHandles="1" noChangeArrowheads="1" noChangeShapeType="1" noTextEdit="1"/>
              </p:cNvSpPr>
              <p:nvPr>
                <p:ph type="body" idx="1"/>
              </p:nvPr>
            </p:nvSpPr>
            <p:spPr>
              <a:xfrm>
                <a:off x="1065541" y="1684339"/>
                <a:ext cx="9192886" cy="4078287"/>
              </a:xfrm>
              <a:blipFill>
                <a:blip r:embed="rId3"/>
                <a:stretch>
                  <a:fillRect l="-1393" t="-1345" b="-17339"/>
                </a:stretch>
              </a:blipFill>
            </p:spPr>
            <p:txBody>
              <a:bodyPr/>
              <a:lstStyle/>
              <a:p>
                <a:r>
                  <a:rPr lang="en-US">
                    <a:noFill/>
                  </a:rPr>
                  <a:t> </a:t>
                </a:r>
              </a:p>
            </p:txBody>
          </p:sp>
        </mc:Fallback>
      </mc:AlternateContent>
      <p:sp>
        <p:nvSpPr>
          <p:cNvPr id="6" name="Text Box 37"/>
          <p:cNvSpPr txBox="1">
            <a:spLocks noChangeArrowheads="1"/>
          </p:cNvSpPr>
          <p:nvPr/>
        </p:nvSpPr>
        <p:spPr bwMode="auto">
          <a:xfrm>
            <a:off x="8210350" y="5963519"/>
            <a:ext cx="24299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quantile function</a:t>
            </a:r>
          </a:p>
        </p:txBody>
      </p:sp>
      <p:sp>
        <p:nvSpPr>
          <p:cNvPr id="7" name="Text Box 37"/>
          <p:cNvSpPr txBox="1">
            <a:spLocks noChangeArrowheads="1"/>
          </p:cNvSpPr>
          <p:nvPr/>
        </p:nvSpPr>
        <p:spPr bwMode="auto">
          <a:xfrm>
            <a:off x="8248043" y="4958368"/>
            <a:ext cx="3193017" cy="830997"/>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cumulative distribution function, CDF</a:t>
            </a:r>
          </a:p>
        </p:txBody>
      </p:sp>
      <p:sp>
        <p:nvSpPr>
          <p:cNvPr id="2" name="Slide Number Placeholder 1">
            <a:extLst>
              <a:ext uri="{FF2B5EF4-FFF2-40B4-BE49-F238E27FC236}">
                <a16:creationId xmlns:a16="http://schemas.microsoft.com/office/drawing/2014/main" id="{23098664-481F-B584-87FA-9EFD849F46E4}"/>
              </a:ext>
            </a:extLst>
          </p:cNvPr>
          <p:cNvSpPr>
            <a:spLocks noGrp="1"/>
          </p:cNvSpPr>
          <p:nvPr>
            <p:ph type="sldNum" sz="quarter" idx="12"/>
          </p:nvPr>
        </p:nvSpPr>
        <p:spPr/>
        <p:txBody>
          <a:bodyPr/>
          <a:lstStyle/>
          <a:p>
            <a:pPr>
              <a:defRPr/>
            </a:pPr>
            <a:fld id="{9CD81297-4513-4774-B1A4-8EBF832F2CC4}" type="slidenum">
              <a:rPr lang="en-US" smtClean="0"/>
              <a:pPr>
                <a:defRPr/>
              </a:pPr>
              <a:t>66</a:t>
            </a:fld>
            <a:endParaRPr lang="en-US"/>
          </a:p>
        </p:txBody>
      </p:sp>
      <p:cxnSp>
        <p:nvCxnSpPr>
          <p:cNvPr id="3" name="Straight Connector 2">
            <a:extLst>
              <a:ext uri="{FF2B5EF4-FFF2-40B4-BE49-F238E27FC236}">
                <a16:creationId xmlns:a16="http://schemas.microsoft.com/office/drawing/2014/main" id="{B0F585B7-E05A-C537-0A84-6CB1BF7C28EF}"/>
              </a:ext>
            </a:extLst>
          </p:cNvPr>
          <p:cNvCxnSpPr>
            <a:cxnSpLocks/>
          </p:cNvCxnSpPr>
          <p:nvPr/>
        </p:nvCxnSpPr>
        <p:spPr bwMode="auto">
          <a:xfrm>
            <a:off x="4157782" y="6298734"/>
            <a:ext cx="2133961" cy="0"/>
          </a:xfrm>
          <a:prstGeom prst="line">
            <a:avLst/>
          </a:prstGeom>
          <a:solidFill>
            <a:schemeClr val="accent1"/>
          </a:solidFill>
          <a:ln w="22225" cap="flat" cmpd="sng" algn="ctr">
            <a:solidFill>
              <a:schemeClr val="bg1"/>
            </a:solidFill>
            <a:prstDash val="solid"/>
            <a:miter lim="800000"/>
            <a:headEnd type="none" w="med" len="med"/>
            <a:tailEnd type="none" w="med" len="med"/>
          </a:ln>
          <a:effectLst/>
        </p:spPr>
      </p:cxnSp>
      <p:sp>
        <p:nvSpPr>
          <p:cNvPr id="4" name="TextBox 3">
            <a:extLst>
              <a:ext uri="{FF2B5EF4-FFF2-40B4-BE49-F238E27FC236}">
                <a16:creationId xmlns:a16="http://schemas.microsoft.com/office/drawing/2014/main" id="{01EBA417-18CF-B726-A5E8-0A284AF510AB}"/>
              </a:ext>
            </a:extLst>
          </p:cNvPr>
          <p:cNvSpPr txBox="1"/>
          <p:nvPr/>
        </p:nvSpPr>
        <p:spPr>
          <a:xfrm>
            <a:off x="4966283" y="6274266"/>
            <a:ext cx="460386" cy="523220"/>
          </a:xfrm>
          <a:prstGeom prst="rect">
            <a:avLst/>
          </a:prstGeom>
          <a:noFill/>
        </p:spPr>
        <p:txBody>
          <a:bodyPr wrap="square" rtlCol="0">
            <a:spAutoFit/>
          </a:bodyPr>
          <a:lstStyle/>
          <a:p>
            <a:r>
              <a:rPr lang="en-US" sz="2800" dirty="0">
                <a:solidFill>
                  <a:srgbClr val="C00000"/>
                </a:solidFill>
                <a:latin typeface="Symbol" panose="05050102010706020507" pitchFamily="18" charset="2"/>
              </a:rPr>
              <a:t>l</a:t>
            </a:r>
          </a:p>
        </p:txBody>
      </p:sp>
      <p:sp>
        <p:nvSpPr>
          <p:cNvPr id="5" name="Text Box 37">
            <a:extLst>
              <a:ext uri="{FF2B5EF4-FFF2-40B4-BE49-F238E27FC236}">
                <a16:creationId xmlns:a16="http://schemas.microsoft.com/office/drawing/2014/main" id="{D616B72D-6606-47B5-742A-5EC9546004FA}"/>
              </a:ext>
            </a:extLst>
          </p:cNvPr>
          <p:cNvSpPr txBox="1">
            <a:spLocks noChangeArrowheads="1"/>
          </p:cNvSpPr>
          <p:nvPr/>
        </p:nvSpPr>
        <p:spPr bwMode="auto">
          <a:xfrm>
            <a:off x="5906016" y="5500279"/>
            <a:ext cx="24299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dirty="0">
                <a:solidFill>
                  <a:srgbClr val="C00000"/>
                </a:solidFill>
                <a:latin typeface="Symbol" panose="05050102010706020507" pitchFamily="18" charset="2"/>
              </a:rPr>
              <a:t>l</a:t>
            </a:r>
            <a:r>
              <a:rPr lang="en-US" dirty="0">
                <a:solidFill>
                  <a:srgbClr val="C00000"/>
                </a:solidFill>
                <a:latin typeface="Ink Free" panose="03080402000500000000" pitchFamily="66" charset="0"/>
              </a:rPr>
              <a:t> </a:t>
            </a:r>
            <a:r>
              <a:rPr lang="en-US" b="1" dirty="0">
                <a:solidFill>
                  <a:srgbClr val="C00000"/>
                </a:solidFill>
                <a:latin typeface="Ink Free" panose="03080402000500000000" pitchFamily="66" charset="0"/>
              </a:rPr>
              <a:t>= rate</a:t>
            </a:r>
          </a:p>
        </p:txBody>
      </p:sp>
    </p:spTree>
    <p:extLst>
      <p:ext uri="{BB962C8B-B14F-4D97-AF65-F5344CB8AC3E}">
        <p14:creationId xmlns:p14="http://schemas.microsoft.com/office/powerpoint/2010/main" val="7506354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t>Examples</a:t>
            </a:r>
          </a:p>
        </p:txBody>
      </p:sp>
      <mc:AlternateContent xmlns:mc="http://schemas.openxmlformats.org/markup-compatibility/2006" xmlns:a14="http://schemas.microsoft.com/office/drawing/2010/main">
        <mc:Choice Requires="a14">
          <p:sp>
            <p:nvSpPr>
              <p:cNvPr id="21507" name="Rectangle 3"/>
              <p:cNvSpPr>
                <a:spLocks noGrp="1" noChangeArrowheads="1"/>
              </p:cNvSpPr>
              <p:nvPr>
                <p:ph type="body" idx="1"/>
              </p:nvPr>
            </p:nvSpPr>
            <p:spPr>
              <a:xfrm>
                <a:off x="970384" y="1482812"/>
                <a:ext cx="9366690" cy="4308389"/>
              </a:xfrm>
            </p:spPr>
            <p:txBody>
              <a:bodyPr/>
              <a:lstStyle/>
              <a:p>
                <a:pPr eaLnBrk="1" hangingPunct="1">
                  <a:buFont typeface="Wingdings" pitchFamily="2" charset="2"/>
                  <a:buNone/>
                  <a:defRPr/>
                </a:pPr>
                <a:r>
                  <a:rPr lang="en-US" dirty="0">
                    <a:solidFill>
                      <a:schemeClr val="bg1">
                        <a:lumMod val="50000"/>
                        <a:lumOff val="50000"/>
                      </a:schemeClr>
                    </a:solidFill>
                    <a:effectLst/>
                  </a:rPr>
                  <a:t>The Normal Distribution CDF</a:t>
                </a:r>
              </a:p>
              <a:p>
                <a:pPr eaLnBrk="1" hangingPunct="1">
                  <a:buFont typeface="Wingdings" pitchFamily="2" charset="2"/>
                  <a:buNone/>
                  <a:defRPr/>
                </a:pPr>
                <a:endParaRPr lang="en-US" sz="2800" dirty="0"/>
              </a:p>
              <a:p>
                <a:pPr eaLnBrk="1" hangingPunct="1">
                  <a:buFont typeface="Wingdings" pitchFamily="2" charset="2"/>
                  <a:buNone/>
                  <a:defRPr/>
                </a:pPr>
                <a:endParaRPr lang="en-US" dirty="0">
                  <a:effectLst/>
                  <a:cs typeface="Times New Roman" pitchFamily="18" charset="0"/>
                </a:endParaRPr>
              </a:p>
              <a:p>
                <a:pPr eaLnBrk="1" hangingPunct="1">
                  <a:spcBef>
                    <a:spcPts val="0"/>
                  </a:spcBef>
                  <a:buNone/>
                  <a:defRPr/>
                </a:pPr>
                <a:r>
                  <a:rPr lang="en-US" sz="2600" dirty="0">
                    <a:cs typeface="Times New Roman" pitchFamily="18" charset="0"/>
                  </a:rPr>
                  <a:t>	</a:t>
                </a:r>
                <a:r>
                  <a:rPr lang="en-US" sz="2400" dirty="0">
                    <a:cs typeface="Times New Roman" pitchFamily="18" charset="0"/>
                  </a:rPr>
                  <a:t>where the </a:t>
                </a:r>
                <a:r>
                  <a:rPr lang="en-US" sz="2400" u="sng" dirty="0">
                    <a:solidFill>
                      <a:srgbClr val="C00000"/>
                    </a:solidFill>
                    <a:cs typeface="Times New Roman" pitchFamily="18" charset="0"/>
                  </a:rPr>
                  <a:t>parameters</a:t>
                </a:r>
                <a:r>
                  <a:rPr lang="en-US" sz="2400" dirty="0">
                    <a:solidFill>
                      <a:srgbClr val="C00000"/>
                    </a:solidFill>
                    <a:cs typeface="Times New Roman" pitchFamily="18" charset="0"/>
                  </a:rPr>
                  <a:t> </a:t>
                </a:r>
                <a:r>
                  <a:rPr lang="en-US" sz="2400" dirty="0">
                    <a:cs typeface="Times New Roman" pitchFamily="18" charset="0"/>
                  </a:rPr>
                  <a:t>of the density function are </a:t>
                </a:r>
              </a:p>
              <a:p>
                <a:pPr eaLnBrk="1" hangingPunct="1">
                  <a:spcBef>
                    <a:spcPts val="300"/>
                  </a:spcBef>
                  <a:buNone/>
                  <a:defRPr/>
                </a:pPr>
                <a:r>
                  <a:rPr lang="en-US" sz="2400" dirty="0">
                    <a:latin typeface="Symbol" pitchFamily="18" charset="2"/>
                    <a:cs typeface="Times New Roman" pitchFamily="18" charset="0"/>
                  </a:rPr>
                  <a:t>	</a:t>
                </a:r>
                <a:r>
                  <a:rPr lang="en-US" sz="2400" dirty="0">
                    <a:solidFill>
                      <a:srgbClr val="C00000"/>
                    </a:solidFill>
                    <a:latin typeface="Symbol" pitchFamily="18" charset="2"/>
                    <a:cs typeface="Times New Roman" pitchFamily="18" charset="0"/>
                  </a:rPr>
                  <a:t>m</a:t>
                </a:r>
                <a:r>
                  <a:rPr lang="en-US" sz="2400" dirty="0">
                    <a:cs typeface="Times New Roman" pitchFamily="18" charset="0"/>
                  </a:rPr>
                  <a:t>, the mean </a:t>
                </a:r>
              </a:p>
              <a:p>
                <a:pPr eaLnBrk="1" hangingPunct="1">
                  <a:spcBef>
                    <a:spcPts val="300"/>
                  </a:spcBef>
                  <a:buNone/>
                  <a:defRPr/>
                </a:pPr>
                <a:r>
                  <a:rPr lang="en-US" sz="2400" dirty="0">
                    <a:latin typeface="Symbol" pitchFamily="18" charset="2"/>
                    <a:cs typeface="Times New Roman" pitchFamily="18" charset="0"/>
                  </a:rPr>
                  <a:t>	</a:t>
                </a:r>
                <a:r>
                  <a:rPr lang="en-US" sz="2400" dirty="0">
                    <a:solidFill>
                      <a:srgbClr val="C00000"/>
                    </a:solidFill>
                    <a:latin typeface="Symbol" pitchFamily="18" charset="2"/>
                    <a:cs typeface="Times New Roman" pitchFamily="18" charset="0"/>
                  </a:rPr>
                  <a:t>s</a:t>
                </a:r>
                <a:r>
                  <a:rPr lang="en-US" sz="2400" dirty="0">
                    <a:cs typeface="Times New Roman" pitchFamily="18" charset="0"/>
                  </a:rPr>
                  <a:t>, the standard deviation</a:t>
                </a:r>
              </a:p>
              <a:p>
                <a:pPr eaLnBrk="1" hangingPunct="1">
                  <a:spcBef>
                    <a:spcPts val="0"/>
                  </a:spcBef>
                  <a:buNone/>
                  <a:defRPr/>
                </a:pPr>
                <a:r>
                  <a:rPr lang="en-US" sz="1000" dirty="0">
                    <a:cs typeface="Times New Roman" pitchFamily="18" charset="0"/>
                  </a:rPr>
                  <a:t>	</a:t>
                </a:r>
              </a:p>
              <a:p>
                <a:pPr eaLnBrk="1" hangingPunct="1">
                  <a:spcBef>
                    <a:spcPts val="1800"/>
                  </a:spcBef>
                  <a:buNone/>
                  <a:defRPr/>
                </a:pPr>
                <a:r>
                  <a:rPr lang="en-US" dirty="0">
                    <a:solidFill>
                      <a:schemeClr val="bg1">
                        <a:lumMod val="50000"/>
                        <a:lumOff val="50000"/>
                      </a:schemeClr>
                    </a:solidFill>
                    <a:effectLst/>
                    <a:cs typeface="Times New Roman" pitchFamily="18" charset="0"/>
                  </a:rPr>
                  <a:t>The Exponential Distribution CDF</a:t>
                </a:r>
              </a:p>
              <a:p>
                <a:pPr eaLnBrk="1" hangingPunct="1">
                  <a:buFont typeface="Wingdings" pitchFamily="2" charset="2"/>
                  <a:buNone/>
                  <a:defRPr/>
                </a:pPr>
                <a:r>
                  <a:rPr lang="en-US" sz="2600" dirty="0">
                    <a:cs typeface="Times New Roman" pitchFamily="18" charset="0"/>
                  </a:rPr>
                  <a:t>	 	</a:t>
                </a:r>
                <a14:m>
                  <m:oMath xmlns:m="http://schemas.openxmlformats.org/officeDocument/2006/math">
                    <m:r>
                      <m:rPr>
                        <m:sty m:val="p"/>
                      </m:rPr>
                      <a:rPr lang="en-US" sz="2800">
                        <a:latin typeface="Cambria Math" panose="02040503050406030204" pitchFamily="18" charset="0"/>
                        <a:cs typeface="Times New Roman" pitchFamily="18" charset="0"/>
                      </a:rPr>
                      <m:t>P</m:t>
                    </m:r>
                    <m:d>
                      <m:dPr>
                        <m:begChr m:val="["/>
                        <m:endChr m:val="]"/>
                        <m:ctrlPr>
                          <a:rPr lang="en-US" sz="2800" i="1">
                            <a:latin typeface="Cambria Math" panose="02040503050406030204" pitchFamily="18" charset="0"/>
                            <a:cs typeface="Times New Roman" pitchFamily="18" charset="0"/>
                          </a:rPr>
                        </m:ctrlPr>
                      </m:dPr>
                      <m:e>
                        <m:r>
                          <m:rPr>
                            <m:sty m:val="p"/>
                          </m:rPr>
                          <a:rPr lang="en-US" sz="2800">
                            <a:latin typeface="Cambria Math" panose="02040503050406030204" pitchFamily="18" charset="0"/>
                            <a:cs typeface="Times New Roman" pitchFamily="18" charset="0"/>
                          </a:rPr>
                          <m:t>Q</m:t>
                        </m:r>
                        <m:r>
                          <a:rPr lang="en-US" sz="2800">
                            <a:latin typeface="Cambria Math" panose="02040503050406030204" pitchFamily="18" charset="0"/>
                            <a:ea typeface="Cambria Math" panose="02040503050406030204" pitchFamily="18" charset="0"/>
                            <a:cs typeface="Times New Roman" pitchFamily="18" charset="0"/>
                          </a:rPr>
                          <m:t>≤</m:t>
                        </m:r>
                        <m:r>
                          <m:rPr>
                            <m:sty m:val="p"/>
                          </m:rPr>
                          <a:rPr lang="en-US" sz="2800">
                            <a:latin typeface="Cambria Math" panose="02040503050406030204" pitchFamily="18" charset="0"/>
                            <a:ea typeface="Cambria Math" panose="02040503050406030204" pitchFamily="18" charset="0"/>
                            <a:cs typeface="Times New Roman" pitchFamily="18" charset="0"/>
                          </a:rPr>
                          <m:t>q</m:t>
                        </m:r>
                      </m:e>
                    </m:d>
                    <m:r>
                      <a:rPr lang="en-US" sz="2800">
                        <a:latin typeface="Cambria Math" panose="02040503050406030204" pitchFamily="18" charset="0"/>
                        <a:cs typeface="Times New Roman" pitchFamily="18" charset="0"/>
                      </a:rPr>
                      <m:t>= </m:t>
                    </m:r>
                    <m:sSub>
                      <m:sSubPr>
                        <m:ctrlPr>
                          <a:rPr lang="en-US" sz="2800" i="1">
                            <a:latin typeface="Cambria Math" panose="02040503050406030204" pitchFamily="18" charset="0"/>
                            <a:cs typeface="Times New Roman" pitchFamily="18" charset="0"/>
                          </a:rPr>
                        </m:ctrlPr>
                      </m:sSubPr>
                      <m:e>
                        <m:r>
                          <m:rPr>
                            <m:sty m:val="p"/>
                          </m:rPr>
                          <a:rPr lang="en-US" sz="2800">
                            <a:latin typeface="Cambria Math" panose="02040503050406030204" pitchFamily="18" charset="0"/>
                            <a:cs typeface="Times New Roman" pitchFamily="18" charset="0"/>
                          </a:rPr>
                          <m:t>F</m:t>
                        </m:r>
                      </m:e>
                      <m:sub>
                        <m:r>
                          <m:rPr>
                            <m:sty m:val="p"/>
                          </m:rPr>
                          <a:rPr lang="en-US" sz="2800">
                            <a:latin typeface="Cambria Math" panose="02040503050406030204" pitchFamily="18" charset="0"/>
                            <a:cs typeface="Times New Roman" pitchFamily="18" charset="0"/>
                          </a:rPr>
                          <m:t>Q</m:t>
                        </m:r>
                      </m:sub>
                    </m:sSub>
                    <m:d>
                      <m:dPr>
                        <m:ctrlPr>
                          <a:rPr lang="en-US" sz="2800" i="1">
                            <a:latin typeface="Cambria Math" panose="02040503050406030204" pitchFamily="18" charset="0"/>
                            <a:cs typeface="Times New Roman" pitchFamily="18" charset="0"/>
                          </a:rPr>
                        </m:ctrlPr>
                      </m:dPr>
                      <m:e>
                        <m:r>
                          <m:rPr>
                            <m:sty m:val="p"/>
                          </m:rPr>
                          <a:rPr lang="en-US" sz="2800">
                            <a:latin typeface="Cambria Math" panose="02040503050406030204" pitchFamily="18" charset="0"/>
                            <a:cs typeface="Times New Roman" pitchFamily="18" charset="0"/>
                          </a:rPr>
                          <m:t>q</m:t>
                        </m:r>
                      </m:e>
                    </m:d>
                    <m:r>
                      <a:rPr lang="en-US" sz="2800">
                        <a:latin typeface="Cambria Math" panose="02040503050406030204" pitchFamily="18" charset="0"/>
                        <a:cs typeface="Times New Roman" pitchFamily="18" charset="0"/>
                      </a:rPr>
                      <m:t>=1 − </m:t>
                    </m:r>
                    <m:sSup>
                      <m:sSupPr>
                        <m:ctrlPr>
                          <a:rPr lang="en-US" sz="2800" i="1">
                            <a:latin typeface="Cambria Math" panose="02040503050406030204" pitchFamily="18" charset="0"/>
                            <a:cs typeface="Times New Roman" pitchFamily="18" charset="0"/>
                          </a:rPr>
                        </m:ctrlPr>
                      </m:sSupPr>
                      <m:e>
                        <m:r>
                          <m:rPr>
                            <m:sty m:val="p"/>
                          </m:rPr>
                          <a:rPr lang="en-US" sz="2800">
                            <a:latin typeface="Cambria Math" panose="02040503050406030204" pitchFamily="18" charset="0"/>
                            <a:cs typeface="Times New Roman" pitchFamily="18" charset="0"/>
                          </a:rPr>
                          <m:t>e</m:t>
                        </m:r>
                      </m:e>
                      <m:sup>
                        <m:r>
                          <a:rPr lang="en-US" sz="2800">
                            <a:latin typeface="Cambria Math" panose="02040503050406030204" pitchFamily="18" charset="0"/>
                            <a:cs typeface="Times New Roman" pitchFamily="18" charset="0"/>
                          </a:rPr>
                          <m:t>−</m:t>
                        </m:r>
                        <m:r>
                          <m:rPr>
                            <m:sty m:val="p"/>
                          </m:rPr>
                          <a:rPr lang="el-GR" sz="2800">
                            <a:solidFill>
                              <a:srgbClr val="C00000"/>
                            </a:solidFill>
                            <a:latin typeface="Cambria Math" panose="02040503050406030204" pitchFamily="18" charset="0"/>
                            <a:cs typeface="Times New Roman" pitchFamily="18" charset="0"/>
                          </a:rPr>
                          <m:t>λ</m:t>
                        </m:r>
                        <m:r>
                          <m:rPr>
                            <m:sty m:val="p"/>
                          </m:rPr>
                          <a:rPr lang="en-US" sz="2800">
                            <a:latin typeface="Cambria Math" panose="02040503050406030204" pitchFamily="18" charset="0"/>
                            <a:cs typeface="Times New Roman" pitchFamily="18" charset="0"/>
                          </a:rPr>
                          <m:t>q</m:t>
                        </m:r>
                      </m:sup>
                    </m:sSup>
                  </m:oMath>
                </a14:m>
                <a:endParaRPr lang="en-US" sz="2800" dirty="0"/>
              </a:p>
              <a:p>
                <a:pPr eaLnBrk="1" hangingPunct="1">
                  <a:buNone/>
                  <a:defRPr/>
                </a:pPr>
                <a:r>
                  <a:rPr lang="en-US" sz="2800" dirty="0"/>
                  <a:t>		</a:t>
                </a:r>
                <a14:m>
                  <m:oMath xmlns:m="http://schemas.openxmlformats.org/officeDocument/2006/math">
                    <m:sSub>
                      <m:sSubPr>
                        <m:ctrlPr>
                          <a:rPr lang="en-US" sz="2800" i="1">
                            <a:latin typeface="Cambria Math" panose="02040503050406030204" pitchFamily="18" charset="0"/>
                          </a:rPr>
                        </m:ctrlPr>
                      </m:sSubPr>
                      <m:e>
                        <m:r>
                          <m:rPr>
                            <m:sty m:val="p"/>
                          </m:rPr>
                          <a:rPr lang="en-US" sz="2800" i="1">
                            <a:latin typeface="Cambria Math" panose="02040503050406030204" pitchFamily="18" charset="0"/>
                          </a:rPr>
                          <m:t>q</m:t>
                        </m:r>
                      </m:e>
                      <m:sub>
                        <m:r>
                          <m:rPr>
                            <m:sty m:val="p"/>
                          </m:rPr>
                          <a:rPr lang="en-US" sz="2800" i="1">
                            <a:latin typeface="Cambria Math" panose="02040503050406030204" pitchFamily="18" charset="0"/>
                          </a:rPr>
                          <m:t>p</m:t>
                        </m:r>
                      </m:sub>
                    </m:sSub>
                    <m:r>
                      <a:rPr lang="en-US" sz="2800">
                        <a:latin typeface="Cambria Math" panose="02040503050406030204" pitchFamily="18" charset="0"/>
                      </a:rPr>
                      <m:t>=</m:t>
                    </m:r>
                    <m:sSubSup>
                      <m:sSubSupPr>
                        <m:ctrlPr>
                          <a:rPr lang="en-US" sz="2800" i="1" smtClean="0">
                            <a:latin typeface="Cambria Math" panose="02040503050406030204" pitchFamily="18" charset="0"/>
                          </a:rPr>
                        </m:ctrlPr>
                      </m:sSubSupPr>
                      <m:e>
                        <m:r>
                          <m:rPr>
                            <m:sty m:val="p"/>
                          </m:rPr>
                          <a:rPr lang="en-US" sz="2800" b="0" i="0" smtClean="0">
                            <a:latin typeface="Cambria Math" panose="02040503050406030204" pitchFamily="18" charset="0"/>
                          </a:rPr>
                          <m:t>F</m:t>
                        </m:r>
                      </m:e>
                      <m:sub>
                        <m:r>
                          <m:rPr>
                            <m:sty m:val="p"/>
                          </m:rPr>
                          <a:rPr lang="en-US" sz="2800" b="0" i="0" smtClean="0">
                            <a:latin typeface="Cambria Math" panose="02040503050406030204" pitchFamily="18" charset="0"/>
                          </a:rPr>
                          <m:t>Q</m:t>
                        </m:r>
                      </m:sub>
                      <m:sup>
                        <m:r>
                          <a:rPr lang="en-US" sz="2800" b="0" i="0" smtClean="0">
                            <a:latin typeface="Cambria Math" panose="02040503050406030204" pitchFamily="18" charset="0"/>
                          </a:rPr>
                          <m:t>−1</m:t>
                        </m:r>
                      </m:sup>
                    </m:sSubSup>
                    <m:d>
                      <m:dPr>
                        <m:ctrlPr>
                          <a:rPr lang="en-US" sz="2800" b="0" i="1" smtClean="0">
                            <a:latin typeface="Cambria Math" panose="02040503050406030204" pitchFamily="18" charset="0"/>
                          </a:rPr>
                        </m:ctrlPr>
                      </m:dPr>
                      <m:e>
                        <m:sSub>
                          <m:sSubPr>
                            <m:ctrlPr>
                              <a:rPr lang="en-US" sz="2800" b="0" i="1" smtClean="0">
                                <a:latin typeface="Cambria Math" panose="02040503050406030204" pitchFamily="18" charset="0"/>
                              </a:rPr>
                            </m:ctrlPr>
                          </m:sSubPr>
                          <m:e>
                            <m:r>
                              <m:rPr>
                                <m:sty m:val="p"/>
                              </m:rPr>
                              <a:rPr lang="en-US" sz="2800" b="0" i="0" smtClean="0">
                                <a:latin typeface="Cambria Math" panose="02040503050406030204" pitchFamily="18" charset="0"/>
                              </a:rPr>
                              <m:t>p</m:t>
                            </m:r>
                          </m:e>
                          <m:sub>
                            <m:r>
                              <a:rPr lang="en-US" sz="2800" b="0" i="0" smtClean="0">
                                <a:latin typeface="Cambria Math" panose="02040503050406030204" pitchFamily="18" charset="0"/>
                              </a:rPr>
                              <m:t>&lt;</m:t>
                            </m:r>
                          </m:sub>
                        </m:sSub>
                      </m:e>
                    </m:d>
                    <m:r>
                      <a:rPr lang="en-US" sz="2800" b="0" i="0" smtClean="0">
                        <a:latin typeface="Cambria Math" panose="02040503050406030204" pitchFamily="18" charset="0"/>
                      </a:rPr>
                      <m:t>=</m:t>
                    </m:r>
                    <m:r>
                      <a:rPr lang="en-US" sz="2800">
                        <a:latin typeface="Cambria Math" panose="02040503050406030204" pitchFamily="18" charset="0"/>
                      </a:rPr>
                      <m:t> </m:t>
                    </m:r>
                    <m:f>
                      <m:fPr>
                        <m:ctrlPr>
                          <a:rPr lang="en-US" sz="2800" i="1" dirty="0">
                            <a:latin typeface="Cambria Math" panose="02040503050406030204" pitchFamily="18" charset="0"/>
                          </a:rPr>
                        </m:ctrlPr>
                      </m:fPr>
                      <m:num>
                        <m:r>
                          <m:rPr>
                            <m:sty m:val="p"/>
                          </m:rPr>
                          <a:rPr lang="en-US" sz="2800" dirty="0">
                            <a:latin typeface="Cambria Math" panose="02040503050406030204" pitchFamily="18" charset="0"/>
                          </a:rPr>
                          <m:t>log</m:t>
                        </m:r>
                        <m:r>
                          <a:rPr lang="en-US" sz="2800" dirty="0">
                            <a:latin typeface="Cambria Math" panose="02040503050406030204" pitchFamily="18" charset="0"/>
                          </a:rPr>
                          <m:t>⁡(1−</m:t>
                        </m:r>
                        <m:r>
                          <m:rPr>
                            <m:sty m:val="p"/>
                          </m:rPr>
                          <a:rPr lang="en-US" sz="2800" dirty="0">
                            <a:latin typeface="Cambria Math" panose="02040503050406030204" pitchFamily="18" charset="0"/>
                          </a:rPr>
                          <m:t>p</m:t>
                        </m:r>
                        <m:r>
                          <a:rPr lang="en-US" sz="2800" b="0" i="0" baseline="-10000" dirty="0" smtClean="0">
                            <a:latin typeface="Cambria Math" panose="02040503050406030204" pitchFamily="18" charset="0"/>
                          </a:rPr>
                          <m:t>&lt;</m:t>
                        </m:r>
                        <m:r>
                          <a:rPr lang="en-US" sz="2800" dirty="0">
                            <a:latin typeface="Cambria Math" panose="02040503050406030204" pitchFamily="18" charset="0"/>
                          </a:rPr>
                          <m:t>)</m:t>
                        </m:r>
                      </m:num>
                      <m:den>
                        <m:r>
                          <a:rPr lang="en-US" sz="2800">
                            <a:latin typeface="Cambria Math" panose="02040503050406030204" pitchFamily="18" charset="0"/>
                            <a:cs typeface="Times New Roman" pitchFamily="18" charset="0"/>
                          </a:rPr>
                          <m:t>−</m:t>
                        </m:r>
                        <m:r>
                          <m:rPr>
                            <m:nor/>
                          </m:rPr>
                          <a:rPr lang="en-US" sz="2800" dirty="0">
                            <a:solidFill>
                              <a:srgbClr val="C00000"/>
                            </a:solidFill>
                            <a:latin typeface="Symbol" panose="05050102010706020507" pitchFamily="18" charset="2"/>
                          </a:rPr>
                          <m:t>l</m:t>
                        </m:r>
                      </m:den>
                    </m:f>
                  </m:oMath>
                </a14:m>
                <a:endParaRPr lang="en-US" sz="2800" dirty="0">
                  <a:solidFill>
                    <a:srgbClr val="FFFF00"/>
                  </a:solidFill>
                </a:endParaRPr>
              </a:p>
            </p:txBody>
          </p:sp>
        </mc:Choice>
        <mc:Fallback xmlns="">
          <p:sp>
            <p:nvSpPr>
              <p:cNvPr id="21507" name="Rectangle 3"/>
              <p:cNvSpPr>
                <a:spLocks noGrp="1" noRot="1" noChangeAspect="1" noMove="1" noResize="1" noEditPoints="1" noAdjustHandles="1" noChangeArrowheads="1" noChangeShapeType="1" noTextEdit="1"/>
              </p:cNvSpPr>
              <p:nvPr>
                <p:ph type="body" idx="1"/>
              </p:nvPr>
            </p:nvSpPr>
            <p:spPr>
              <a:xfrm>
                <a:off x="970384" y="1482812"/>
                <a:ext cx="9366690" cy="4308389"/>
              </a:xfrm>
              <a:blipFill>
                <a:blip r:embed="rId2"/>
                <a:stretch>
                  <a:fillRect l="-1627" t="-1839" b="-17256"/>
                </a:stretch>
              </a:blipFill>
            </p:spPr>
            <p:txBody>
              <a:bodyPr/>
              <a:lstStyle/>
              <a:p>
                <a:r>
                  <a:rPr lang="en-US">
                    <a:noFill/>
                  </a:rPr>
                  <a:t> </a:t>
                </a:r>
              </a:p>
            </p:txBody>
          </p:sp>
        </mc:Fallback>
      </mc:AlternateContent>
      <p:sp>
        <p:nvSpPr>
          <p:cNvPr id="15365" name="Slide Number Placeholder 5"/>
          <p:cNvSpPr>
            <a:spLocks noGrp="1"/>
          </p:cNvSpPr>
          <p:nvPr>
            <p:ph type="sldNum" sz="quarter" idx="12"/>
          </p:nvPr>
        </p:nvSpPr>
        <p:spPr>
          <a:noFill/>
        </p:spPr>
        <p:txBody>
          <a:bodyPr/>
          <a:lstStyle/>
          <a:p>
            <a:fld id="{64B65C16-7A62-48A7-A97F-F38DB9286A83}" type="slidenum">
              <a:rPr lang="en-US" smtClean="0"/>
              <a:pPr/>
              <a:t>67</a:t>
            </a:fld>
            <a:endParaRPr lang="en-US"/>
          </a:p>
        </p:txBody>
      </p:sp>
      <p:sp>
        <p:nvSpPr>
          <p:cNvPr id="2" name="TextBox 1"/>
          <p:cNvSpPr txBox="1"/>
          <p:nvPr/>
        </p:nvSpPr>
        <p:spPr>
          <a:xfrm>
            <a:off x="7930529" y="4775023"/>
            <a:ext cx="1959429" cy="1200329"/>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ea typeface="Calibri" panose="020F0502020204030204" pitchFamily="34" charset="0"/>
                <a:cs typeface="Calibri" panose="020F0502020204030204" pitchFamily="34" charset="0"/>
              </a:rPr>
              <a:t>where the </a:t>
            </a:r>
            <a:r>
              <a:rPr lang="en-US" u="sng" dirty="0">
                <a:solidFill>
                  <a:srgbClr val="C00000"/>
                </a:solidFill>
                <a:latin typeface="Calibri" panose="020F0502020204030204" pitchFamily="34" charset="0"/>
                <a:ea typeface="Calibri" panose="020F0502020204030204" pitchFamily="34" charset="0"/>
                <a:cs typeface="Calibri" panose="020F0502020204030204" pitchFamily="34" charset="0"/>
              </a:rPr>
              <a:t>parameter</a:t>
            </a:r>
            <a:r>
              <a:rPr lang="en-US"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dirty="0">
                <a:solidFill>
                  <a:schemeClr val="tx1">
                    <a:lumMod val="10000"/>
                  </a:schemeClr>
                </a:solidFill>
                <a:latin typeface="Calibri" panose="020F0502020204030204" pitchFamily="34" charset="0"/>
                <a:ea typeface="Calibri" panose="020F0502020204030204" pitchFamily="34" charset="0"/>
                <a:cs typeface="Calibri" panose="020F0502020204030204" pitchFamily="34" charset="0"/>
              </a:rPr>
              <a:t>is </a:t>
            </a:r>
          </a:p>
          <a:p>
            <a:r>
              <a:rPr lang="en-US" dirty="0">
                <a:solidFill>
                  <a:srgbClr val="C00000"/>
                </a:solidFill>
                <a:latin typeface="Symbol" panose="05050102010706020507" pitchFamily="18" charset="2"/>
              </a:rPr>
              <a:t>l</a:t>
            </a:r>
            <a:r>
              <a:rPr lang="en-US" dirty="0"/>
              <a:t> </a:t>
            </a:r>
            <a:r>
              <a:rPr lang="en-US" dirty="0">
                <a:solidFill>
                  <a:schemeClr val="tx1">
                    <a:lumMod val="10000"/>
                  </a:schemeClr>
                </a:solidFill>
                <a:latin typeface="Calibri" panose="020F0502020204030204" pitchFamily="34" charset="0"/>
                <a:ea typeface="Calibri" panose="020F0502020204030204" pitchFamily="34" charset="0"/>
                <a:cs typeface="Calibri" panose="020F0502020204030204" pitchFamily="34" charset="0"/>
              </a:rPr>
              <a:t>= rate</a:t>
            </a:r>
          </a:p>
        </p:txBody>
      </p:sp>
      <mc:AlternateContent xmlns:mc="http://schemas.openxmlformats.org/markup-compatibility/2006" xmlns:a14="http://schemas.microsoft.com/office/drawing/2010/main">
        <mc:Choice Requires="a14">
          <p:sp>
            <p:nvSpPr>
              <p:cNvPr id="7" name="TextBox 6"/>
              <p:cNvSpPr txBox="1"/>
              <p:nvPr/>
            </p:nvSpPr>
            <p:spPr>
              <a:xfrm>
                <a:off x="2565162" y="1808961"/>
                <a:ext cx="6913983" cy="1353063"/>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r>
                        <m:rPr>
                          <m:sty m:val="p"/>
                        </m:rPr>
                        <a:rPr lang="en-US" sz="2800">
                          <a:solidFill>
                            <a:schemeClr val="tx1">
                              <a:lumMod val="10000"/>
                            </a:schemeClr>
                          </a:solidFill>
                          <a:latin typeface="Cambria Math" panose="02040503050406030204" pitchFamily="18" charset="0"/>
                        </a:rPr>
                        <m:t>P</m:t>
                      </m:r>
                      <m:d>
                        <m:dPr>
                          <m:begChr m:val="["/>
                          <m:endChr m:val="]"/>
                          <m:ctrlPr>
                            <a:rPr lang="en-US" sz="2800" i="1">
                              <a:solidFill>
                                <a:schemeClr val="tx1">
                                  <a:lumMod val="10000"/>
                                </a:schemeClr>
                              </a:solidFill>
                              <a:latin typeface="Cambria Math" panose="02040503050406030204" pitchFamily="18" charset="0"/>
                            </a:rPr>
                          </m:ctrlPr>
                        </m:dPr>
                        <m:e>
                          <m:r>
                            <m:rPr>
                              <m:sty m:val="p"/>
                            </m:rPr>
                            <a:rPr lang="en-US" sz="2800">
                              <a:solidFill>
                                <a:schemeClr val="tx1">
                                  <a:lumMod val="10000"/>
                                </a:schemeClr>
                              </a:solidFill>
                              <a:latin typeface="Cambria Math" panose="02040503050406030204" pitchFamily="18" charset="0"/>
                            </a:rPr>
                            <m:t>Q</m:t>
                          </m:r>
                          <m:r>
                            <a:rPr lang="en-US" sz="2800">
                              <a:solidFill>
                                <a:schemeClr val="tx1">
                                  <a:lumMod val="10000"/>
                                </a:schemeClr>
                              </a:solidFill>
                              <a:latin typeface="Cambria Math" panose="02040503050406030204" pitchFamily="18" charset="0"/>
                              <a:ea typeface="Cambria Math" panose="02040503050406030204" pitchFamily="18" charset="0"/>
                            </a:rPr>
                            <m:t>≤</m:t>
                          </m:r>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e>
                      </m:d>
                      <m:r>
                        <a:rPr lang="en-US" sz="2800">
                          <a:solidFill>
                            <a:schemeClr val="tx1">
                              <a:lumMod val="10000"/>
                            </a:schemeClr>
                          </a:solidFill>
                          <a:latin typeface="Cambria Math" panose="02040503050406030204" pitchFamily="18" charset="0"/>
                          <a:ea typeface="Cambria Math" panose="02040503050406030204" pitchFamily="18" charset="0"/>
                        </a:rPr>
                        <m:t>=</m:t>
                      </m:r>
                      <m:sSub>
                        <m:sSubPr>
                          <m:ctrlPr>
                            <a:rPr lang="en-US" sz="28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sub>
                      </m:sSub>
                      <m:d>
                        <m:dPr>
                          <m:ctrlPr>
                            <a:rPr lang="en-US" sz="2800" i="1">
                              <a:solidFill>
                                <a:schemeClr val="tx1">
                                  <a:lumMod val="10000"/>
                                </a:schemeClr>
                              </a:solidFill>
                              <a:latin typeface="Cambria Math" panose="02040503050406030204" pitchFamily="18" charset="0"/>
                              <a:ea typeface="Cambria Math" panose="02040503050406030204" pitchFamily="18" charset="0"/>
                            </a:rPr>
                          </m:ctrlPr>
                        </m:dPr>
                        <m:e>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e>
                      </m:d>
                      <m:r>
                        <a:rPr lang="en-US" sz="2800">
                          <a:solidFill>
                            <a:schemeClr val="tx1">
                              <a:lumMod val="10000"/>
                            </a:schemeClr>
                          </a:solidFill>
                          <a:latin typeface="Cambria Math" panose="02040503050406030204" pitchFamily="18" charset="0"/>
                          <a:ea typeface="Cambria Math" panose="02040503050406030204" pitchFamily="18" charset="0"/>
                        </a:rPr>
                        <m:t>=</m:t>
                      </m:r>
                      <m:f>
                        <m:fPr>
                          <m:ctrlPr>
                            <a:rPr lang="en-US" sz="2800" i="1">
                              <a:solidFill>
                                <a:schemeClr val="tx1">
                                  <a:lumMod val="10000"/>
                                </a:schemeClr>
                              </a:solidFill>
                              <a:latin typeface="Cambria Math" panose="02040503050406030204" pitchFamily="18" charset="0"/>
                              <a:ea typeface="Cambria Math" panose="02040503050406030204" pitchFamily="18" charset="0"/>
                            </a:rPr>
                          </m:ctrlPr>
                        </m:fPr>
                        <m:num>
                          <m:r>
                            <a:rPr lang="en-US" sz="2800">
                              <a:solidFill>
                                <a:schemeClr val="tx1">
                                  <a:lumMod val="10000"/>
                                </a:schemeClr>
                              </a:solidFill>
                              <a:latin typeface="Cambria Math" panose="02040503050406030204" pitchFamily="18" charset="0"/>
                              <a:ea typeface="Cambria Math" panose="02040503050406030204" pitchFamily="18" charset="0"/>
                            </a:rPr>
                            <m:t>1</m:t>
                          </m:r>
                        </m:num>
                        <m:den>
                          <m:rad>
                            <m:radPr>
                              <m:degHide m:val="on"/>
                              <m:ctrlPr>
                                <a:rPr lang="en-US" sz="2800" i="1">
                                  <a:solidFill>
                                    <a:schemeClr val="tx1">
                                      <a:lumMod val="10000"/>
                                    </a:schemeClr>
                                  </a:solidFill>
                                  <a:latin typeface="Cambria Math" panose="02040503050406030204" pitchFamily="18" charset="0"/>
                                  <a:ea typeface="Cambria Math" panose="02040503050406030204" pitchFamily="18" charset="0"/>
                                </a:rPr>
                              </m:ctrlPr>
                            </m:radPr>
                            <m:deg/>
                            <m:e>
                              <m:r>
                                <a:rPr lang="en-US" sz="2800">
                                  <a:solidFill>
                                    <a:schemeClr val="tx1">
                                      <a:lumMod val="10000"/>
                                    </a:schemeClr>
                                  </a:solidFill>
                                  <a:latin typeface="Cambria Math" panose="02040503050406030204" pitchFamily="18" charset="0"/>
                                  <a:ea typeface="Cambria Math" panose="02040503050406030204" pitchFamily="18" charset="0"/>
                                </a:rPr>
                                <m:t>2</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π</m:t>
                              </m:r>
                            </m:e>
                          </m:rad>
                          <m:r>
                            <m:rPr>
                              <m:sty m:val="p"/>
                            </m:rPr>
                            <a:rPr lang="en-US" sz="2800">
                              <a:solidFill>
                                <a:srgbClr val="C00000"/>
                              </a:solidFill>
                              <a:latin typeface="Cambria Math" panose="02040503050406030204" pitchFamily="18" charset="0"/>
                              <a:ea typeface="Cambria Math" panose="02040503050406030204" pitchFamily="18" charset="0"/>
                            </a:rPr>
                            <m:t>σ</m:t>
                          </m:r>
                        </m:den>
                      </m:f>
                      <m:nary>
                        <m:naryPr>
                          <m:limLoc m:val="undOvr"/>
                          <m:ctrlPr>
                            <a:rPr lang="en-US" sz="2800" i="1">
                              <a:solidFill>
                                <a:schemeClr val="tx1">
                                  <a:lumMod val="10000"/>
                                </a:schemeClr>
                              </a:solidFill>
                              <a:latin typeface="Cambria Math" panose="02040503050406030204" pitchFamily="18" charset="0"/>
                              <a:ea typeface="Cambria Math" panose="02040503050406030204" pitchFamily="18" charset="0"/>
                            </a:rPr>
                          </m:ctrlPr>
                        </m:naryPr>
                        <m:sub>
                          <m:r>
                            <m:rPr>
                              <m:brk m:alnAt="24"/>
                            </m:rPr>
                            <a:rPr lang="en-US" sz="2800">
                              <a:solidFill>
                                <a:schemeClr val="tx1">
                                  <a:lumMod val="10000"/>
                                </a:schemeClr>
                              </a:solidFill>
                              <a:latin typeface="Cambria Math" panose="02040503050406030204" pitchFamily="18" charset="0"/>
                              <a:ea typeface="Cambria Math" panose="02040503050406030204" pitchFamily="18" charset="0"/>
                            </a:rPr>
                            <m:t>−</m:t>
                          </m:r>
                          <m:r>
                            <a:rPr lang="en-US" sz="2800">
                              <a:solidFill>
                                <a:schemeClr val="tx1">
                                  <a:lumMod val="10000"/>
                                </a:schemeClr>
                              </a:solidFill>
                              <a:latin typeface="Cambria Math" panose="02040503050406030204" pitchFamily="18" charset="0"/>
                              <a:ea typeface="Cambria Math" panose="02040503050406030204" pitchFamily="18" charset="0"/>
                            </a:rPr>
                            <m:t>∞</m:t>
                          </m:r>
                        </m:sub>
                        <m:sup>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sup>
                        <m:e>
                          <m:sSup>
                            <m:sSupPr>
                              <m:ctrlPr>
                                <a:rPr lang="en-US" sz="2800"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sz="2800">
                                  <a:solidFill>
                                    <a:schemeClr val="tx1">
                                      <a:lumMod val="10000"/>
                                    </a:schemeClr>
                                  </a:solidFill>
                                  <a:latin typeface="Cambria Math" panose="02040503050406030204" pitchFamily="18" charset="0"/>
                                  <a:ea typeface="Cambria Math" panose="02040503050406030204" pitchFamily="18" charset="0"/>
                                </a:rPr>
                                <m:t>e</m:t>
                              </m:r>
                            </m:e>
                            <m:sup>
                              <m:f>
                                <m:fPr>
                                  <m:ctrlPr>
                                    <a:rPr lang="en-US" sz="2800" i="1">
                                      <a:solidFill>
                                        <a:schemeClr val="tx1">
                                          <a:lumMod val="10000"/>
                                        </a:schemeClr>
                                      </a:solidFill>
                                      <a:latin typeface="Cambria Math" panose="02040503050406030204" pitchFamily="18" charset="0"/>
                                      <a:ea typeface="Cambria Math" panose="02040503050406030204" pitchFamily="18" charset="0"/>
                                    </a:rPr>
                                  </m:ctrlPr>
                                </m:fPr>
                                <m:num>
                                  <m:sSup>
                                    <m:sSupPr>
                                      <m:ctrlPr>
                                        <a:rPr lang="en-US" sz="2800" i="1">
                                          <a:solidFill>
                                            <a:schemeClr val="tx1">
                                              <a:lumMod val="10000"/>
                                            </a:schemeClr>
                                          </a:solidFill>
                                          <a:latin typeface="Cambria Math" panose="02040503050406030204" pitchFamily="18" charset="0"/>
                                          <a:ea typeface="Cambria Math" panose="02040503050406030204" pitchFamily="18" charset="0"/>
                                        </a:rPr>
                                      </m:ctrlPr>
                                    </m:sSupPr>
                                    <m:e>
                                      <m:r>
                                        <a:rPr lang="en-US" sz="2800">
                                          <a:solidFill>
                                            <a:schemeClr val="tx1">
                                              <a:lumMod val="10000"/>
                                            </a:schemeClr>
                                          </a:solidFill>
                                          <a:latin typeface="Cambria Math" panose="02040503050406030204" pitchFamily="18" charset="0"/>
                                          <a:ea typeface="Cambria Math" panose="02040503050406030204" pitchFamily="18" charset="0"/>
                                        </a:rPr>
                                        <m:t>−(</m:t>
                                      </m:r>
                                      <m:r>
                                        <m:rPr>
                                          <m:sty m:val="p"/>
                                        </m:rPr>
                                        <a:rPr lang="en-US" sz="2800">
                                          <a:solidFill>
                                            <a:schemeClr val="tx1">
                                              <a:lumMod val="10000"/>
                                            </a:schemeClr>
                                          </a:solidFill>
                                          <a:latin typeface="Cambria Math" panose="02040503050406030204" pitchFamily="18" charset="0"/>
                                          <a:ea typeface="Cambria Math" panose="02040503050406030204" pitchFamily="18" charset="0"/>
                                        </a:rPr>
                                        <m:t>x</m:t>
                                      </m:r>
                                      <m:r>
                                        <a:rPr lang="en-US" sz="2800">
                                          <a:solidFill>
                                            <a:schemeClr val="tx1">
                                              <a:lumMod val="10000"/>
                                            </a:schemeClr>
                                          </a:solidFill>
                                          <a:latin typeface="Cambria Math" panose="02040503050406030204" pitchFamily="18" charset="0"/>
                                          <a:ea typeface="Cambria Math" panose="02040503050406030204" pitchFamily="18" charset="0"/>
                                        </a:rPr>
                                        <m:t>−</m:t>
                                      </m:r>
                                      <m:r>
                                        <m:rPr>
                                          <m:sty m:val="p"/>
                                        </m:rPr>
                                        <a:rPr lang="en-US" sz="2800">
                                          <a:solidFill>
                                            <a:srgbClr val="C00000"/>
                                          </a:solidFill>
                                          <a:latin typeface="Cambria Math" panose="02040503050406030204" pitchFamily="18" charset="0"/>
                                          <a:ea typeface="Cambria Math" panose="02040503050406030204" pitchFamily="18" charset="0"/>
                                        </a:rPr>
                                        <m:t>μ</m:t>
                                      </m:r>
                                      <m:r>
                                        <a:rPr lang="en-US" sz="2800">
                                          <a:solidFill>
                                            <a:schemeClr val="tx1">
                                              <a:lumMod val="10000"/>
                                            </a:schemeClr>
                                          </a:solidFill>
                                          <a:latin typeface="Cambria Math" panose="02040503050406030204" pitchFamily="18" charset="0"/>
                                          <a:ea typeface="Cambria Math" panose="02040503050406030204" pitchFamily="18" charset="0"/>
                                        </a:rPr>
                                        <m:t>)</m:t>
                                      </m:r>
                                    </m:e>
                                    <m:sup>
                                      <m:r>
                                        <a:rPr lang="en-US" sz="2800">
                                          <a:solidFill>
                                            <a:schemeClr val="tx1">
                                              <a:lumMod val="10000"/>
                                            </a:schemeClr>
                                          </a:solidFill>
                                          <a:latin typeface="Cambria Math" panose="02040503050406030204" pitchFamily="18" charset="0"/>
                                          <a:ea typeface="Cambria Math" panose="02040503050406030204" pitchFamily="18" charset="0"/>
                                        </a:rPr>
                                        <m:t>2</m:t>
                                      </m:r>
                                    </m:sup>
                                  </m:sSup>
                                </m:num>
                                <m:den>
                                  <m:r>
                                    <a:rPr lang="en-US" sz="2800">
                                      <a:solidFill>
                                        <a:schemeClr val="tx1">
                                          <a:lumMod val="10000"/>
                                        </a:schemeClr>
                                      </a:solidFill>
                                      <a:latin typeface="Cambria Math" panose="02040503050406030204" pitchFamily="18" charset="0"/>
                                      <a:ea typeface="Cambria Math" panose="02040503050406030204" pitchFamily="18" charset="0"/>
                                    </a:rPr>
                                    <m:t>2</m:t>
                                  </m:r>
                                  <m:sSup>
                                    <m:sSupPr>
                                      <m:ctrlPr>
                                        <a:rPr lang="en-US" sz="2800"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sz="2800">
                                          <a:solidFill>
                                            <a:srgbClr val="C00000"/>
                                          </a:solidFill>
                                          <a:latin typeface="Cambria Math" panose="02040503050406030204" pitchFamily="18" charset="0"/>
                                          <a:ea typeface="Cambria Math" panose="02040503050406030204" pitchFamily="18" charset="0"/>
                                        </a:rPr>
                                        <m:t>σ</m:t>
                                      </m:r>
                                    </m:e>
                                    <m:sup>
                                      <m:r>
                                        <a:rPr lang="en-US" sz="2800">
                                          <a:solidFill>
                                            <a:schemeClr val="tx1">
                                              <a:lumMod val="10000"/>
                                            </a:schemeClr>
                                          </a:solidFill>
                                          <a:latin typeface="Cambria Math" panose="02040503050406030204" pitchFamily="18" charset="0"/>
                                          <a:ea typeface="Cambria Math" panose="02040503050406030204" pitchFamily="18" charset="0"/>
                                        </a:rPr>
                                        <m:t>2</m:t>
                                      </m:r>
                                    </m:sup>
                                  </m:sSup>
                                </m:den>
                              </m:f>
                            </m:sup>
                          </m:sSup>
                        </m:e>
                      </m:nary>
                      <m:r>
                        <m:rPr>
                          <m:sty m:val="p"/>
                        </m:rPr>
                        <a:rPr lang="en-US" sz="2800">
                          <a:solidFill>
                            <a:schemeClr val="tx1">
                              <a:lumMod val="10000"/>
                            </a:schemeClr>
                          </a:solidFill>
                          <a:latin typeface="Cambria Math" panose="02040503050406030204" pitchFamily="18" charset="0"/>
                          <a:ea typeface="Cambria Math" panose="02040503050406030204" pitchFamily="18" charset="0"/>
                        </a:rPr>
                        <m:t>dx</m:t>
                      </m:r>
                    </m:oMath>
                  </m:oMathPara>
                </a14:m>
                <a:endParaRPr lang="en-US" dirty="0">
                  <a:solidFill>
                    <a:schemeClr val="tx1">
                      <a:lumMod val="10000"/>
                    </a:schemeClr>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565162" y="1808961"/>
                <a:ext cx="6913983" cy="1353063"/>
              </a:xfrm>
              <a:prstGeom prst="rect">
                <a:avLst/>
              </a:prstGeom>
              <a:blipFill>
                <a:blip r:embed="rId3"/>
                <a:stretch>
                  <a:fillRect/>
                </a:stretch>
              </a:blipFill>
            </p:spPr>
            <p:txBody>
              <a:bodyPr/>
              <a:lstStyle/>
              <a:p>
                <a:r>
                  <a:rPr lang="en-US">
                    <a:noFill/>
                  </a:rPr>
                  <a:t> </a:t>
                </a:r>
              </a:p>
            </p:txBody>
          </p:sp>
        </mc:Fallback>
      </mc:AlternateContent>
      <p:sp>
        <p:nvSpPr>
          <p:cNvPr id="3" name="TextBox 2"/>
          <p:cNvSpPr txBox="1"/>
          <p:nvPr/>
        </p:nvSpPr>
        <p:spPr>
          <a:xfrm>
            <a:off x="5982013" y="3690553"/>
            <a:ext cx="3080952" cy="769441"/>
          </a:xfrm>
          <a:prstGeom prst="rect">
            <a:avLst/>
          </a:prstGeom>
          <a:noFill/>
        </p:spPr>
        <p:txBody>
          <a:bodyPr wrap="square" rtlCol="0">
            <a:spAutoFit/>
          </a:bodyPr>
          <a:lstStyle/>
          <a:p>
            <a:r>
              <a:rPr lang="en-US" sz="2200" b="1" dirty="0">
                <a:solidFill>
                  <a:srgbClr val="00B050"/>
                </a:solidFill>
                <a:latin typeface="Ink Free" panose="03080402000500000000" pitchFamily="66" charset="0"/>
              </a:rPr>
              <a:t>no quantile function </a:t>
            </a:r>
          </a:p>
          <a:p>
            <a:r>
              <a:rPr lang="en-US" sz="2200" b="1" dirty="0">
                <a:solidFill>
                  <a:srgbClr val="00B050"/>
                </a:solidFill>
                <a:latin typeface="Ink Free" panose="03080402000500000000" pitchFamily="66" charset="0"/>
              </a:rPr>
              <a:t>- can’t solve for q</a:t>
            </a:r>
          </a:p>
        </p:txBody>
      </p:sp>
      <p:sp>
        <p:nvSpPr>
          <p:cNvPr id="8" name="Text Box 37">
            <a:extLst>
              <a:ext uri="{FF2B5EF4-FFF2-40B4-BE49-F238E27FC236}">
                <a16:creationId xmlns:a16="http://schemas.microsoft.com/office/drawing/2014/main" id="{6D41077F-760B-48D4-A9D6-C2D2F3B8FA55}"/>
              </a:ext>
            </a:extLst>
          </p:cNvPr>
          <p:cNvSpPr txBox="1">
            <a:spLocks noChangeArrowheads="1"/>
          </p:cNvSpPr>
          <p:nvPr/>
        </p:nvSpPr>
        <p:spPr bwMode="auto">
          <a:xfrm>
            <a:off x="6557433" y="6029419"/>
            <a:ext cx="24299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quantile function</a:t>
            </a:r>
          </a:p>
        </p:txBody>
      </p:sp>
      <p:sp>
        <p:nvSpPr>
          <p:cNvPr id="4" name="Text Box 37">
            <a:extLst>
              <a:ext uri="{FF2B5EF4-FFF2-40B4-BE49-F238E27FC236}">
                <a16:creationId xmlns:a16="http://schemas.microsoft.com/office/drawing/2014/main" id="{7770B186-095A-D0F6-006C-BDE58A148C9D}"/>
              </a:ext>
            </a:extLst>
          </p:cNvPr>
          <p:cNvSpPr txBox="1">
            <a:spLocks noChangeArrowheads="1"/>
          </p:cNvSpPr>
          <p:nvPr/>
        </p:nvSpPr>
        <p:spPr bwMode="auto">
          <a:xfrm>
            <a:off x="6815666" y="5317886"/>
            <a:ext cx="9567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CDF</a:t>
            </a:r>
          </a:p>
        </p:txBody>
      </p:sp>
      <p:sp>
        <p:nvSpPr>
          <p:cNvPr id="5" name="Text Box 37">
            <a:extLst>
              <a:ext uri="{FF2B5EF4-FFF2-40B4-BE49-F238E27FC236}">
                <a16:creationId xmlns:a16="http://schemas.microsoft.com/office/drawing/2014/main" id="{581EB671-FDD2-AA89-635A-D70EAA98F719}"/>
              </a:ext>
            </a:extLst>
          </p:cNvPr>
          <p:cNvSpPr txBox="1">
            <a:spLocks noChangeArrowheads="1"/>
          </p:cNvSpPr>
          <p:nvPr/>
        </p:nvSpPr>
        <p:spPr bwMode="auto">
          <a:xfrm>
            <a:off x="9558866" y="2335200"/>
            <a:ext cx="9567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CDF</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507">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7">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507">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07">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P spid="2" grpId="0"/>
      <p:bldP spid="8" grpId="0"/>
      <p:bldP spid="4" grpId="0"/>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604563" y="304800"/>
            <a:ext cx="10063438" cy="1143000"/>
          </a:xfrm>
        </p:spPr>
        <p:txBody>
          <a:bodyPr/>
          <a:lstStyle/>
          <a:p>
            <a:pPr eaLnBrk="1" hangingPunct="1">
              <a:defRPr/>
            </a:pPr>
            <a:r>
              <a:rPr lang="en-US" sz="4000" dirty="0"/>
              <a:t>Challenges in Fitting a Distribution</a:t>
            </a:r>
          </a:p>
        </p:txBody>
      </p:sp>
      <p:sp>
        <p:nvSpPr>
          <p:cNvPr id="49155" name="Rectangle 3"/>
          <p:cNvSpPr>
            <a:spLocks noGrp="1" noChangeArrowheads="1"/>
          </p:cNvSpPr>
          <p:nvPr>
            <p:ph type="body" idx="1"/>
          </p:nvPr>
        </p:nvSpPr>
        <p:spPr>
          <a:xfrm>
            <a:off x="1080654" y="1589106"/>
            <a:ext cx="9587347" cy="4202096"/>
          </a:xfrm>
        </p:spPr>
        <p:txBody>
          <a:bodyPr/>
          <a:lstStyle/>
          <a:p>
            <a:pPr eaLnBrk="1" hangingPunct="1">
              <a:spcBef>
                <a:spcPct val="75000"/>
              </a:spcBef>
              <a:defRPr/>
            </a:pPr>
            <a:r>
              <a:rPr lang="en-US" i="1" dirty="0"/>
              <a:t>Form</a:t>
            </a:r>
            <a:r>
              <a:rPr lang="en-US" dirty="0"/>
              <a:t> (equation) of parent population’s distribution is not known.</a:t>
            </a:r>
          </a:p>
          <a:p>
            <a:pPr eaLnBrk="1" hangingPunct="1">
              <a:spcBef>
                <a:spcPct val="75000"/>
              </a:spcBef>
              <a:defRPr/>
            </a:pPr>
            <a:r>
              <a:rPr lang="en-US" i="1" dirty="0"/>
              <a:t>Parameters</a:t>
            </a:r>
            <a:r>
              <a:rPr lang="en-US" dirty="0"/>
              <a:t> of parent population’s distribution are not known, and are estimated from a </a:t>
            </a:r>
            <a:r>
              <a:rPr lang="en-US" u="sng" dirty="0"/>
              <a:t>small sample</a:t>
            </a:r>
            <a:r>
              <a:rPr lang="en-US" dirty="0"/>
              <a:t>.</a:t>
            </a:r>
          </a:p>
          <a:p>
            <a:pPr eaLnBrk="1" hangingPunct="1">
              <a:spcBef>
                <a:spcPts val="600"/>
              </a:spcBef>
              <a:defRPr/>
            </a:pPr>
            <a:endParaRPr lang="en-US" dirty="0"/>
          </a:p>
          <a:p>
            <a:pPr eaLnBrk="1" hangingPunct="1">
              <a:spcBef>
                <a:spcPts val="600"/>
              </a:spcBef>
              <a:defRPr/>
            </a:pPr>
            <a:r>
              <a:rPr lang="en-US" dirty="0"/>
              <a:t>Most interested in extremes (tails), which have the most error from </a:t>
            </a:r>
            <a:r>
              <a:rPr lang="en-US" i="1" dirty="0"/>
              <a:t>calibration, selection</a:t>
            </a:r>
          </a:p>
        </p:txBody>
      </p:sp>
      <p:sp>
        <p:nvSpPr>
          <p:cNvPr id="49156" name="Text Box 4"/>
          <p:cNvSpPr txBox="1">
            <a:spLocks noChangeArrowheads="1"/>
          </p:cNvSpPr>
          <p:nvPr/>
        </p:nvSpPr>
        <p:spPr bwMode="auto">
          <a:xfrm>
            <a:off x="8936047" y="2178493"/>
            <a:ext cx="1887218"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B050"/>
                </a:solidFill>
                <a:latin typeface="Ink Free" panose="03080402000500000000" pitchFamily="66" charset="0"/>
              </a:rPr>
              <a:t>Selection</a:t>
            </a:r>
          </a:p>
        </p:txBody>
      </p:sp>
      <p:sp>
        <p:nvSpPr>
          <p:cNvPr id="49157" name="Text Box 5"/>
          <p:cNvSpPr txBox="1">
            <a:spLocks noChangeArrowheads="1"/>
          </p:cNvSpPr>
          <p:nvPr/>
        </p:nvSpPr>
        <p:spPr bwMode="auto">
          <a:xfrm>
            <a:off x="8996372" y="3986655"/>
            <a:ext cx="1887218"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B050"/>
                </a:solidFill>
                <a:latin typeface="Ink Free" panose="03080402000500000000" pitchFamily="66" charset="0"/>
              </a:rPr>
              <a:t>Calibration</a:t>
            </a:r>
          </a:p>
        </p:txBody>
      </p:sp>
      <p:sp>
        <p:nvSpPr>
          <p:cNvPr id="66567" name="Line 6"/>
          <p:cNvSpPr>
            <a:spLocks noChangeShapeType="1"/>
          </p:cNvSpPr>
          <p:nvPr/>
        </p:nvSpPr>
        <p:spPr bwMode="auto">
          <a:xfrm>
            <a:off x="8235960" y="2353118"/>
            <a:ext cx="766762" cy="0"/>
          </a:xfrm>
          <a:prstGeom prst="line">
            <a:avLst/>
          </a:prstGeom>
          <a:noFill/>
          <a:ln w="19050">
            <a:solidFill>
              <a:srgbClr val="00B050"/>
            </a:solidFill>
            <a:round/>
            <a:headEnd/>
            <a:tailEnd type="arrow" w="med" len="med"/>
          </a:ln>
        </p:spPr>
        <p:txBody>
          <a:bodyPr wrap="none" anchor="ctr"/>
          <a:lstStyle/>
          <a:p>
            <a:endParaRPr lang="en-US" dirty="0">
              <a:latin typeface="Calibri" panose="020F0502020204030204" pitchFamily="34" charset="0"/>
            </a:endParaRPr>
          </a:p>
        </p:txBody>
      </p:sp>
      <p:sp>
        <p:nvSpPr>
          <p:cNvPr id="66568" name="Line 7"/>
          <p:cNvSpPr>
            <a:spLocks noChangeShapeType="1"/>
          </p:cNvSpPr>
          <p:nvPr/>
        </p:nvSpPr>
        <p:spPr bwMode="auto">
          <a:xfrm>
            <a:off x="8269298" y="4204143"/>
            <a:ext cx="766763" cy="0"/>
          </a:xfrm>
          <a:prstGeom prst="line">
            <a:avLst/>
          </a:prstGeom>
          <a:noFill/>
          <a:ln w="19050">
            <a:solidFill>
              <a:srgbClr val="00B050"/>
            </a:solidFill>
            <a:round/>
            <a:headEnd/>
            <a:tailEnd type="arrow" w="med" len="med"/>
          </a:ln>
        </p:spPr>
        <p:txBody>
          <a:bodyPr wrap="none" anchor="ctr"/>
          <a:lstStyle/>
          <a:p>
            <a:endParaRPr lang="en-US" dirty="0">
              <a:latin typeface="Calibri" panose="020F0502020204030204" pitchFamily="34" charset="0"/>
            </a:endParaRPr>
          </a:p>
        </p:txBody>
      </p:sp>
      <p:sp>
        <p:nvSpPr>
          <p:cNvPr id="9" name="Text Box 5">
            <a:extLst>
              <a:ext uri="{FF2B5EF4-FFF2-40B4-BE49-F238E27FC236}">
                <a16:creationId xmlns:a16="http://schemas.microsoft.com/office/drawing/2014/main" id="{E26BA460-1D16-4505-9DC2-173E953B273C}"/>
              </a:ext>
            </a:extLst>
          </p:cNvPr>
          <p:cNvSpPr txBox="1">
            <a:spLocks noChangeArrowheads="1"/>
          </p:cNvSpPr>
          <p:nvPr/>
        </p:nvSpPr>
        <p:spPr bwMode="auto">
          <a:xfrm>
            <a:off x="9036060" y="5134417"/>
            <a:ext cx="1887218"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B050"/>
                </a:solidFill>
                <a:latin typeface="Ink Free" panose="03080402000500000000" pitchFamily="66" charset="0"/>
              </a:rPr>
              <a:t>Prediction</a:t>
            </a:r>
          </a:p>
        </p:txBody>
      </p:sp>
      <p:sp>
        <p:nvSpPr>
          <p:cNvPr id="10" name="Line 7">
            <a:extLst>
              <a:ext uri="{FF2B5EF4-FFF2-40B4-BE49-F238E27FC236}">
                <a16:creationId xmlns:a16="http://schemas.microsoft.com/office/drawing/2014/main" id="{9C630C7A-B790-4D9D-AD10-1B0FC0A21250}"/>
              </a:ext>
            </a:extLst>
          </p:cNvPr>
          <p:cNvSpPr>
            <a:spLocks noChangeShapeType="1"/>
          </p:cNvSpPr>
          <p:nvPr/>
        </p:nvSpPr>
        <p:spPr bwMode="auto">
          <a:xfrm>
            <a:off x="8308986" y="5351905"/>
            <a:ext cx="766763" cy="0"/>
          </a:xfrm>
          <a:prstGeom prst="line">
            <a:avLst/>
          </a:prstGeom>
          <a:noFill/>
          <a:ln w="19050">
            <a:solidFill>
              <a:srgbClr val="00B050"/>
            </a:solidFill>
            <a:round/>
            <a:headEnd/>
            <a:tailEnd type="arrow" w="med" len="med"/>
          </a:ln>
        </p:spPr>
        <p:txBody>
          <a:bodyPr wrap="none" anchor="ctr"/>
          <a:lstStyle/>
          <a:p>
            <a:endParaRPr lang="en-US" dirty="0">
              <a:latin typeface="Calibri" panose="020F0502020204030204" pitchFamily="34" charset="0"/>
            </a:endParaRPr>
          </a:p>
        </p:txBody>
      </p:sp>
      <p:sp>
        <p:nvSpPr>
          <p:cNvPr id="3" name="Slide Number Placeholder 2">
            <a:extLst>
              <a:ext uri="{FF2B5EF4-FFF2-40B4-BE49-F238E27FC236}">
                <a16:creationId xmlns:a16="http://schemas.microsoft.com/office/drawing/2014/main" id="{ABB86635-D0F4-E6FE-E88F-ACC0A94E9983}"/>
              </a:ext>
            </a:extLst>
          </p:cNvPr>
          <p:cNvSpPr>
            <a:spLocks noGrp="1"/>
          </p:cNvSpPr>
          <p:nvPr>
            <p:ph type="sldNum" sz="quarter" idx="12"/>
          </p:nvPr>
        </p:nvSpPr>
        <p:spPr/>
        <p:txBody>
          <a:bodyPr/>
          <a:lstStyle/>
          <a:p>
            <a:pPr>
              <a:defRPr/>
            </a:pPr>
            <a:fld id="{9CD81297-4513-4774-B1A4-8EBF832F2CC4}" type="slidenum">
              <a:rPr lang="en-US" smtClean="0"/>
              <a:pPr>
                <a:defRPr/>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952865" y="1714500"/>
            <a:ext cx="6307282" cy="477981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pic>
        <p:nvPicPr>
          <p:cNvPr id="12" name="Picture 11"/>
          <p:cNvPicPr>
            <a:picLocks noChangeAspect="1"/>
          </p:cNvPicPr>
          <p:nvPr/>
        </p:nvPicPr>
        <p:blipFill>
          <a:blip r:embed="rId3"/>
          <a:stretch>
            <a:fillRect/>
          </a:stretch>
        </p:blipFill>
        <p:spPr>
          <a:xfrm>
            <a:off x="1986843" y="1720759"/>
            <a:ext cx="6029527" cy="4748910"/>
          </a:xfrm>
          <a:prstGeom prst="rect">
            <a:avLst/>
          </a:prstGeom>
        </p:spPr>
      </p:pic>
      <p:pic>
        <p:nvPicPr>
          <p:cNvPr id="11" name="Picture 10"/>
          <p:cNvPicPr>
            <a:picLocks noChangeAspect="1"/>
          </p:cNvPicPr>
          <p:nvPr/>
        </p:nvPicPr>
        <p:blipFill>
          <a:blip r:embed="rId4"/>
          <a:stretch>
            <a:fillRect/>
          </a:stretch>
        </p:blipFill>
        <p:spPr>
          <a:xfrm>
            <a:off x="1986843" y="1720759"/>
            <a:ext cx="6029527" cy="4748910"/>
          </a:xfrm>
          <a:prstGeom prst="rect">
            <a:avLst/>
          </a:prstGeom>
        </p:spPr>
      </p:pic>
      <p:sp>
        <p:nvSpPr>
          <p:cNvPr id="72706" name="Rectangle 2"/>
          <p:cNvSpPr>
            <a:spLocks noGrp="1" noChangeArrowheads="1"/>
          </p:cNvSpPr>
          <p:nvPr>
            <p:ph type="title"/>
          </p:nvPr>
        </p:nvSpPr>
        <p:spPr>
          <a:xfrm>
            <a:off x="612119" y="220663"/>
            <a:ext cx="9370081" cy="1143000"/>
          </a:xfrm>
        </p:spPr>
        <p:txBody>
          <a:bodyPr/>
          <a:lstStyle/>
          <a:p>
            <a:pPr eaLnBrk="1" hangingPunct="1">
              <a:defRPr/>
            </a:pPr>
            <a:r>
              <a:rPr lang="en-US" dirty="0"/>
              <a:t>Selection of Distribution</a:t>
            </a:r>
          </a:p>
        </p:txBody>
      </p:sp>
      <p:sp>
        <p:nvSpPr>
          <p:cNvPr id="72725" name="Text Box 21"/>
          <p:cNvSpPr txBox="1">
            <a:spLocks noChangeArrowheads="1"/>
          </p:cNvSpPr>
          <p:nvPr/>
        </p:nvSpPr>
        <p:spPr bwMode="auto">
          <a:xfrm>
            <a:off x="5407843" y="2149331"/>
            <a:ext cx="1704975" cy="366712"/>
          </a:xfrm>
          <a:prstGeom prst="rect">
            <a:avLst/>
          </a:prstGeom>
          <a:noFill/>
          <a:ln w="9525">
            <a:noFill/>
            <a:miter lim="800000"/>
            <a:headEnd/>
            <a:tailEnd/>
          </a:ln>
          <a:effectLst/>
        </p:spPr>
        <p:txBody>
          <a:bodyPr>
            <a:spAutoFit/>
          </a:bodyPr>
          <a:lstStyle/>
          <a:p>
            <a:pPr>
              <a:spcBef>
                <a:spcPct val="50000"/>
              </a:spcBef>
              <a:defRPr/>
            </a:pPr>
            <a:r>
              <a:rPr lang="en-US" sz="1800" dirty="0">
                <a:solidFill>
                  <a:srgbClr val="002060"/>
                </a:solidFill>
                <a:effectLst>
                  <a:outerShdw blurRad="38100" dist="38100" dir="2700000" algn="tl">
                    <a:srgbClr val="FFFFFF"/>
                  </a:outerShdw>
                </a:effectLst>
                <a:latin typeface="Calibri" panose="020F0502020204030204" pitchFamily="34" charset="0"/>
              </a:rPr>
              <a:t>sample size = 65</a:t>
            </a:r>
          </a:p>
        </p:txBody>
      </p:sp>
      <p:sp>
        <p:nvSpPr>
          <p:cNvPr id="67591" name="Text Box 21"/>
          <p:cNvSpPr txBox="1">
            <a:spLocks noChangeArrowheads="1"/>
          </p:cNvSpPr>
          <p:nvPr/>
        </p:nvSpPr>
        <p:spPr bwMode="auto">
          <a:xfrm>
            <a:off x="5997526" y="2740748"/>
            <a:ext cx="2038350" cy="369887"/>
          </a:xfrm>
          <a:prstGeom prst="rect">
            <a:avLst/>
          </a:prstGeom>
          <a:noFill/>
          <a:ln w="9525">
            <a:noFill/>
            <a:miter lim="800000"/>
            <a:headEnd/>
            <a:tailEnd/>
          </a:ln>
        </p:spPr>
        <p:txBody>
          <a:bodyPr>
            <a:spAutoFit/>
          </a:bodyPr>
          <a:lstStyle/>
          <a:p>
            <a:pPr>
              <a:spcBef>
                <a:spcPct val="50000"/>
              </a:spcBef>
            </a:pPr>
            <a:r>
              <a:rPr lang="en-US" sz="1800" dirty="0">
                <a:solidFill>
                  <a:schemeClr val="bg1"/>
                </a:solidFill>
                <a:latin typeface="Calibri" panose="020F0502020204030204" pitchFamily="34" charset="0"/>
              </a:rPr>
              <a:t>observed histogram</a:t>
            </a:r>
          </a:p>
        </p:txBody>
      </p:sp>
      <p:cxnSp>
        <p:nvCxnSpPr>
          <p:cNvPr id="67592" name="Straight Arrow Connector 22"/>
          <p:cNvCxnSpPr>
            <a:cxnSpLocks noChangeShapeType="1"/>
          </p:cNvCxnSpPr>
          <p:nvPr/>
        </p:nvCxnSpPr>
        <p:spPr bwMode="auto">
          <a:xfrm flipH="1">
            <a:off x="5754014" y="3102338"/>
            <a:ext cx="638366" cy="416333"/>
          </a:xfrm>
          <a:prstGeom prst="straightConnector1">
            <a:avLst/>
          </a:prstGeom>
          <a:noFill/>
          <a:ln w="9525" algn="ctr">
            <a:solidFill>
              <a:schemeClr val="bg1"/>
            </a:solidFill>
            <a:miter lim="800000"/>
            <a:headEnd/>
            <a:tailEnd type="arrow" w="med" len="med"/>
          </a:ln>
        </p:spPr>
      </p:cxnSp>
      <p:sp>
        <p:nvSpPr>
          <p:cNvPr id="67593" name="Text Box 21"/>
          <p:cNvSpPr txBox="1">
            <a:spLocks noChangeArrowheads="1"/>
          </p:cNvSpPr>
          <p:nvPr/>
        </p:nvSpPr>
        <p:spPr bwMode="auto">
          <a:xfrm>
            <a:off x="3596359" y="6141173"/>
            <a:ext cx="5067300" cy="338137"/>
          </a:xfrm>
          <a:prstGeom prst="rect">
            <a:avLst/>
          </a:prstGeom>
          <a:noFill/>
          <a:ln w="9525">
            <a:noFill/>
            <a:miter lim="800000"/>
            <a:headEnd/>
            <a:tailEnd/>
          </a:ln>
        </p:spPr>
        <p:txBody>
          <a:bodyPr>
            <a:spAutoFit/>
          </a:bodyPr>
          <a:lstStyle/>
          <a:p>
            <a:pPr>
              <a:spcBef>
                <a:spcPct val="50000"/>
              </a:spcBef>
            </a:pPr>
            <a:r>
              <a:rPr lang="en-US" sz="1600" dirty="0">
                <a:solidFill>
                  <a:schemeClr val="bg1"/>
                </a:solidFill>
                <a:latin typeface="Calibri" panose="020F0502020204030204" pitchFamily="34" charset="0"/>
              </a:rPr>
              <a:t>West Branch, </a:t>
            </a:r>
            <a:r>
              <a:rPr lang="en-US" sz="1600" dirty="0" err="1">
                <a:solidFill>
                  <a:schemeClr val="bg1"/>
                </a:solidFill>
                <a:latin typeface="Calibri" panose="020F0502020204030204" pitchFamily="34" charset="0"/>
              </a:rPr>
              <a:t>Oswegatchie</a:t>
            </a:r>
            <a:r>
              <a:rPr lang="en-US" sz="1600" dirty="0">
                <a:solidFill>
                  <a:schemeClr val="bg1"/>
                </a:solidFill>
                <a:latin typeface="Calibri" panose="020F0502020204030204" pitchFamily="34" charset="0"/>
              </a:rPr>
              <a:t> River, Harrisville, NY </a:t>
            </a:r>
          </a:p>
        </p:txBody>
      </p:sp>
      <p:sp>
        <p:nvSpPr>
          <p:cNvPr id="21" name="Text Box 21"/>
          <p:cNvSpPr txBox="1">
            <a:spLocks noChangeArrowheads="1"/>
          </p:cNvSpPr>
          <p:nvPr/>
        </p:nvSpPr>
        <p:spPr bwMode="auto">
          <a:xfrm>
            <a:off x="6599039" y="4076398"/>
            <a:ext cx="1705159" cy="366754"/>
          </a:xfrm>
          <a:prstGeom prst="rect">
            <a:avLst/>
          </a:prstGeom>
          <a:noFill/>
          <a:ln w="9525">
            <a:noFill/>
            <a:miter lim="800000"/>
            <a:headEnd/>
            <a:tailEnd/>
          </a:ln>
        </p:spPr>
        <p:txBody>
          <a:bodyPr wrap="square">
            <a:spAutoFit/>
          </a:bodyPr>
          <a:lstStyle/>
          <a:p>
            <a:pPr>
              <a:spcBef>
                <a:spcPct val="50000"/>
              </a:spcBef>
            </a:pPr>
            <a:r>
              <a:rPr lang="en-US" sz="1800" dirty="0">
                <a:solidFill>
                  <a:schemeClr val="bg1"/>
                </a:solidFill>
                <a:latin typeface="Calibri" panose="020F0502020204030204" pitchFamily="34" charset="0"/>
              </a:rPr>
              <a:t>Normal PDF</a:t>
            </a:r>
          </a:p>
        </p:txBody>
      </p:sp>
      <p:cxnSp>
        <p:nvCxnSpPr>
          <p:cNvPr id="22" name="Straight Arrow Connector 25"/>
          <p:cNvCxnSpPr>
            <a:cxnSpLocks noChangeShapeType="1"/>
          </p:cNvCxnSpPr>
          <p:nvPr/>
        </p:nvCxnSpPr>
        <p:spPr bwMode="auto">
          <a:xfrm flipH="1">
            <a:off x="6377468" y="4419178"/>
            <a:ext cx="664056" cy="309841"/>
          </a:xfrm>
          <a:prstGeom prst="straightConnector1">
            <a:avLst/>
          </a:prstGeom>
          <a:noFill/>
          <a:ln w="9525" algn="ctr">
            <a:solidFill>
              <a:schemeClr val="bg1"/>
            </a:solidFill>
            <a:miter lim="800000"/>
            <a:headEnd/>
            <a:tailEnd type="arrow" w="med" len="med"/>
          </a:ln>
        </p:spPr>
      </p:cxnSp>
      <p:pic>
        <p:nvPicPr>
          <p:cNvPr id="10" name="Picture 9"/>
          <p:cNvPicPr>
            <a:picLocks noChangeAspect="1"/>
          </p:cNvPicPr>
          <p:nvPr/>
        </p:nvPicPr>
        <p:blipFill rotWithShape="1">
          <a:blip r:embed="rId5"/>
          <a:srcRect r="5799"/>
          <a:stretch/>
        </p:blipFill>
        <p:spPr>
          <a:xfrm>
            <a:off x="2842161" y="5638411"/>
            <a:ext cx="5120640" cy="236621"/>
          </a:xfrm>
          <a:prstGeom prst="rect">
            <a:avLst/>
          </a:prstGeom>
        </p:spPr>
      </p:pic>
      <p:sp>
        <p:nvSpPr>
          <p:cNvPr id="2" name="Slide Number Placeholder 1">
            <a:extLst>
              <a:ext uri="{FF2B5EF4-FFF2-40B4-BE49-F238E27FC236}">
                <a16:creationId xmlns:a16="http://schemas.microsoft.com/office/drawing/2014/main" id="{FFDB7C6A-4D3B-E98E-937D-598B18D117D6}"/>
              </a:ext>
            </a:extLst>
          </p:cNvPr>
          <p:cNvSpPr>
            <a:spLocks noGrp="1"/>
          </p:cNvSpPr>
          <p:nvPr>
            <p:ph type="sldNum" sz="quarter" idx="12"/>
          </p:nvPr>
        </p:nvSpPr>
        <p:spPr/>
        <p:txBody>
          <a:bodyPr/>
          <a:lstStyle/>
          <a:p>
            <a:pPr>
              <a:defRPr/>
            </a:pPr>
            <a:fld id="{9CD81297-4513-4774-B1A4-8EBF832F2CC4}" type="slidenum">
              <a:rPr lang="en-US" smtClean="0"/>
              <a:pPr>
                <a:defRPr/>
              </a:pPr>
              <a:t>69</a:t>
            </a:fld>
            <a:endParaRPr lang="en-US"/>
          </a:p>
        </p:txBody>
      </p:sp>
    </p:spTree>
    <p:extLst>
      <p:ext uri="{BB962C8B-B14F-4D97-AF65-F5344CB8AC3E}">
        <p14:creationId xmlns:p14="http://schemas.microsoft.com/office/powerpoint/2010/main" val="6268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811868"/>
            <a:ext cx="8697435" cy="3979333"/>
          </a:xfrm>
        </p:spPr>
        <p:txBody>
          <a:bodyPr vert="horz" wrap="square" lIns="92075" tIns="46038" rIns="92075" bIns="46038" numCol="1" anchor="t" anchorCtr="0" compatLnSpc="1">
            <a:prstTxWarp prst="textNoShape">
              <a:avLst/>
            </a:prstTxWarp>
          </a:bodyPr>
          <a:lstStyle/>
          <a:p>
            <a:pPr eaLnBrk="1" hangingPunct="1">
              <a:spcBef>
                <a:spcPts val="1800"/>
              </a:spcBef>
              <a:defRPr/>
            </a:pPr>
            <a:r>
              <a:rPr lang="en-US" dirty="0"/>
              <a:t>The rate at which something random happens, or how often it happens</a:t>
            </a:r>
          </a:p>
          <a:p>
            <a:pPr lvl="1" eaLnBrk="1" hangingPunct="1">
              <a:spcBef>
                <a:spcPts val="600"/>
              </a:spcBef>
              <a:defRPr/>
            </a:pPr>
            <a:r>
              <a:rPr lang="en-US" dirty="0"/>
              <a:t>generally based on a given data set or sample</a:t>
            </a:r>
          </a:p>
          <a:p>
            <a:pPr eaLnBrk="1" hangingPunct="1">
              <a:spcBef>
                <a:spcPts val="1800"/>
              </a:spcBef>
              <a:defRPr/>
            </a:pPr>
            <a:r>
              <a:rPr lang="en-US" dirty="0"/>
              <a:t>Used to estimate probability</a:t>
            </a:r>
          </a:p>
          <a:p>
            <a:pPr eaLnBrk="1" hangingPunct="1">
              <a:spcBef>
                <a:spcPts val="1800"/>
              </a:spcBef>
              <a:defRPr/>
            </a:pPr>
            <a:r>
              <a:rPr lang="en-US" dirty="0"/>
              <a:t>In the Corps, </a:t>
            </a:r>
            <a:r>
              <a:rPr lang="en-US" dirty="0">
                <a:solidFill>
                  <a:srgbClr val="00B050"/>
                </a:solidFill>
              </a:rPr>
              <a:t>“frequency” </a:t>
            </a:r>
            <a:r>
              <a:rPr lang="en-US" dirty="0"/>
              <a:t>is often used interchangeably with </a:t>
            </a:r>
            <a:r>
              <a:rPr lang="en-US" dirty="0">
                <a:solidFill>
                  <a:srgbClr val="00B050"/>
                </a:solidFill>
              </a:rPr>
              <a:t>“probability”</a:t>
            </a:r>
          </a:p>
          <a:p>
            <a:pPr eaLnBrk="1" hangingPunct="1">
              <a:spcBef>
                <a:spcPts val="1800"/>
              </a:spcBef>
              <a:defRPr/>
            </a:pPr>
            <a:endParaRPr lang="en-US" dirty="0"/>
          </a:p>
          <a:p>
            <a:pPr eaLnBrk="1" hangingPunct="1">
              <a:spcBef>
                <a:spcPts val="1800"/>
              </a:spcBef>
              <a:defRPr/>
            </a:pPr>
            <a:endParaRPr lang="en-US" dirty="0"/>
          </a:p>
        </p:txBody>
      </p:sp>
      <p:sp>
        <p:nvSpPr>
          <p:cNvPr id="8196" name="Rectangle 4"/>
          <p:cNvSpPr>
            <a:spLocks noGrp="1" noChangeArrowheads="1"/>
          </p:cNvSpPr>
          <p:nvPr>
            <p:ph type="title"/>
          </p:nvPr>
        </p:nvSpPr>
        <p:spPr/>
        <p:txBody>
          <a:bodyPr/>
          <a:lstStyle/>
          <a:p>
            <a:pPr eaLnBrk="1" hangingPunct="1">
              <a:defRPr/>
            </a:pPr>
            <a:r>
              <a:rPr lang="en-US" dirty="0"/>
              <a:t>Frequency</a:t>
            </a:r>
            <a:endParaRPr lang="en-US" i="1" dirty="0"/>
          </a:p>
        </p:txBody>
      </p:sp>
      <p:sp>
        <p:nvSpPr>
          <p:cNvPr id="2" name="Slide Number Placeholder 1">
            <a:extLst>
              <a:ext uri="{FF2B5EF4-FFF2-40B4-BE49-F238E27FC236}">
                <a16:creationId xmlns:a16="http://schemas.microsoft.com/office/drawing/2014/main" id="{6FE02B74-BC82-2D0A-804C-4BC45A97B524}"/>
              </a:ext>
            </a:extLst>
          </p:cNvPr>
          <p:cNvSpPr>
            <a:spLocks noGrp="1"/>
          </p:cNvSpPr>
          <p:nvPr>
            <p:ph type="sldNum" sz="quarter" idx="12"/>
          </p:nvPr>
        </p:nvSpPr>
        <p:spPr/>
        <p:txBody>
          <a:bodyPr/>
          <a:lstStyle/>
          <a:p>
            <a:pPr>
              <a:defRPr/>
            </a:pPr>
            <a:fld id="{9CD81297-4513-4774-B1A4-8EBF832F2CC4}" type="slidenum">
              <a:rPr lang="en-US" smtClean="0"/>
              <a:pPr>
                <a:defRPr/>
              </a:pPr>
              <a:t>7</a:t>
            </a:fld>
            <a:endParaRPr lang="en-US"/>
          </a:p>
        </p:txBody>
      </p:sp>
    </p:spTree>
    <p:extLst>
      <p:ext uri="{BB962C8B-B14F-4D97-AF65-F5344CB8AC3E}">
        <p14:creationId xmlns:p14="http://schemas.microsoft.com/office/powerpoint/2010/main" val="2802398832"/>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612119" y="244475"/>
            <a:ext cx="9751081" cy="1143000"/>
          </a:xfrm>
        </p:spPr>
        <p:txBody>
          <a:bodyPr/>
          <a:lstStyle/>
          <a:p>
            <a:pPr algn="ctr" eaLnBrk="1" hangingPunct="1">
              <a:defRPr/>
            </a:pPr>
            <a:r>
              <a:rPr lang="en-US" dirty="0"/>
              <a:t>Calibration:  </a:t>
            </a:r>
            <a:br>
              <a:rPr lang="en-US" dirty="0"/>
            </a:br>
            <a:r>
              <a:rPr lang="en-US" sz="3600" dirty="0"/>
              <a:t>Estimating Distribution Parameters</a:t>
            </a:r>
            <a:endParaRPr lang="en-US" dirty="0"/>
          </a:p>
        </p:txBody>
      </p:sp>
      <p:sp>
        <p:nvSpPr>
          <p:cNvPr id="168963" name="Rectangle 3"/>
          <p:cNvSpPr>
            <a:spLocks noGrp="1" noChangeArrowheads="1"/>
          </p:cNvSpPr>
          <p:nvPr>
            <p:ph type="body" idx="1"/>
          </p:nvPr>
        </p:nvSpPr>
        <p:spPr>
          <a:xfrm>
            <a:off x="1095777" y="1776414"/>
            <a:ext cx="9072161" cy="4194175"/>
          </a:xfrm>
        </p:spPr>
        <p:txBody>
          <a:bodyPr/>
          <a:lstStyle/>
          <a:p>
            <a:pPr eaLnBrk="1" hangingPunct="1">
              <a:spcBef>
                <a:spcPts val="0"/>
              </a:spcBef>
              <a:buNone/>
              <a:defRPr/>
            </a:pPr>
            <a:r>
              <a:rPr lang="en-US" sz="2800" dirty="0">
                <a:solidFill>
                  <a:srgbClr val="008000"/>
                </a:solidFill>
              </a:rPr>
              <a:t>Can estimate parameters using sample statistics.</a:t>
            </a:r>
          </a:p>
          <a:p>
            <a:pPr eaLnBrk="1" hangingPunct="1">
              <a:buFont typeface="Wingdings" pitchFamily="2" charset="2"/>
              <a:buNone/>
              <a:defRPr/>
            </a:pPr>
            <a:r>
              <a:rPr lang="en-US" sz="2800" dirty="0"/>
              <a:t>The general </a:t>
            </a:r>
            <a:r>
              <a:rPr lang="en-US" sz="2800" b="1" dirty="0"/>
              <a:t>descriptive parameters </a:t>
            </a:r>
            <a:r>
              <a:rPr lang="en-US" sz="2800" dirty="0"/>
              <a:t>are:</a:t>
            </a:r>
          </a:p>
          <a:p>
            <a:pPr eaLnBrk="1" hangingPunct="1">
              <a:spcBef>
                <a:spcPts val="1200"/>
              </a:spcBef>
              <a:defRPr/>
            </a:pPr>
            <a:r>
              <a:rPr lang="en-US" sz="2800" dirty="0"/>
              <a:t>Central Tendency</a:t>
            </a:r>
            <a:r>
              <a:rPr lang="en-US" dirty="0"/>
              <a:t>       </a:t>
            </a:r>
            <a:r>
              <a:rPr lang="en-US" sz="2400" b="1" dirty="0">
                <a:solidFill>
                  <a:schemeClr val="accent1">
                    <a:lumMod val="75000"/>
                  </a:schemeClr>
                </a:solidFill>
                <a:latin typeface="Ink Free" panose="03080402000500000000" pitchFamily="66" charset="0"/>
              </a:rPr>
              <a:t>where?		    (location)</a:t>
            </a:r>
            <a:endParaRPr lang="en-US" sz="3600" dirty="0">
              <a:solidFill>
                <a:schemeClr val="accent1">
                  <a:lumMod val="75000"/>
                </a:schemeClr>
              </a:solidFill>
            </a:endParaRPr>
          </a:p>
          <a:p>
            <a:pPr eaLnBrk="1" hangingPunct="1">
              <a:spcBef>
                <a:spcPts val="600"/>
              </a:spcBef>
              <a:defRPr/>
            </a:pPr>
            <a:r>
              <a:rPr lang="en-US" sz="2800" dirty="0"/>
              <a:t>Dispersion or Spread</a:t>
            </a:r>
            <a:r>
              <a:rPr lang="en-US" dirty="0"/>
              <a:t>    </a:t>
            </a:r>
            <a:r>
              <a:rPr lang="en-US" sz="2400" b="1" dirty="0">
                <a:solidFill>
                  <a:srgbClr val="C00000"/>
                </a:solidFill>
                <a:latin typeface="Ink Free" panose="03080402000500000000" pitchFamily="66" charset="0"/>
              </a:rPr>
              <a:t>how wide?	    (scale)</a:t>
            </a:r>
            <a:endParaRPr lang="en-US" sz="3600" dirty="0">
              <a:solidFill>
                <a:srgbClr val="C00000"/>
              </a:solidFill>
            </a:endParaRPr>
          </a:p>
          <a:p>
            <a:pPr eaLnBrk="1" hangingPunct="1">
              <a:spcBef>
                <a:spcPts val="1200"/>
              </a:spcBef>
              <a:defRPr/>
            </a:pPr>
            <a:r>
              <a:rPr lang="en-US" sz="2800" dirty="0"/>
              <a:t>Asymmetry    				</a:t>
            </a:r>
            <a:r>
              <a:rPr lang="en-US" sz="2400" dirty="0">
                <a:solidFill>
                  <a:srgbClr val="0070C0"/>
                </a:solidFill>
              </a:rPr>
              <a:t>     </a:t>
            </a:r>
            <a:r>
              <a:rPr lang="en-US" sz="2400" b="1" dirty="0">
                <a:solidFill>
                  <a:srgbClr val="0070C0"/>
                </a:solidFill>
                <a:latin typeface="Ink Free" panose="03080402000500000000" pitchFamily="66" charset="0"/>
              </a:rPr>
              <a:t>(shape)</a:t>
            </a:r>
          </a:p>
          <a:p>
            <a:pPr eaLnBrk="1" hangingPunct="1">
              <a:spcBef>
                <a:spcPts val="0"/>
              </a:spcBef>
              <a:buFont typeface="Wingdings" pitchFamily="2" charset="2"/>
              <a:buNone/>
              <a:defRPr/>
            </a:pPr>
            <a:r>
              <a:rPr lang="en-US" sz="2400" b="1" dirty="0">
                <a:solidFill>
                  <a:srgbClr val="0070C0"/>
                </a:solidFill>
                <a:latin typeface="Ink Free" panose="03080402000500000000" pitchFamily="66" charset="0"/>
              </a:rPr>
              <a:t>          symmetrical?</a:t>
            </a:r>
            <a:endParaRPr lang="en-US" sz="3600" dirty="0">
              <a:solidFill>
                <a:srgbClr val="0070C0"/>
              </a:solidFill>
            </a:endParaRPr>
          </a:p>
        </p:txBody>
      </p:sp>
      <p:sp>
        <p:nvSpPr>
          <p:cNvPr id="68613" name="Line 5"/>
          <p:cNvSpPr>
            <a:spLocks noChangeShapeType="1"/>
          </p:cNvSpPr>
          <p:nvPr/>
        </p:nvSpPr>
        <p:spPr bwMode="auto">
          <a:xfrm>
            <a:off x="4862502" y="5464175"/>
            <a:ext cx="966787" cy="0"/>
          </a:xfrm>
          <a:prstGeom prst="line">
            <a:avLst/>
          </a:prstGeom>
          <a:noFill/>
          <a:ln w="19050">
            <a:solidFill>
              <a:srgbClr val="CC0000"/>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68615" name="Arc 7"/>
          <p:cNvSpPr>
            <a:spLocks/>
          </p:cNvSpPr>
          <p:nvPr/>
        </p:nvSpPr>
        <p:spPr bwMode="auto">
          <a:xfrm rot="5040248" flipH="1">
            <a:off x="5881676" y="4800601"/>
            <a:ext cx="727075" cy="7683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0070C0"/>
            </a:solidFill>
            <a:round/>
            <a:headEnd/>
            <a:tailEnd type="arrow" w="med" len="med"/>
          </a:ln>
        </p:spPr>
        <p:txBody>
          <a:bodyPr wrap="none" anchor="ctr"/>
          <a:lstStyle/>
          <a:p>
            <a:endParaRPr lang="en-US" dirty="0">
              <a:latin typeface="Calibri" panose="020F0502020204030204" pitchFamily="34" charset="0"/>
            </a:endParaRPr>
          </a:p>
        </p:txBody>
      </p:sp>
      <p:sp>
        <p:nvSpPr>
          <p:cNvPr id="68616" name="Freeform 9"/>
          <p:cNvSpPr>
            <a:spLocks/>
          </p:cNvSpPr>
          <p:nvPr/>
        </p:nvSpPr>
        <p:spPr bwMode="auto">
          <a:xfrm>
            <a:off x="4264013" y="4189413"/>
            <a:ext cx="3868738" cy="2341562"/>
          </a:xfrm>
          <a:custGeom>
            <a:avLst/>
            <a:gdLst>
              <a:gd name="T0" fmla="*/ 0 w 3868616"/>
              <a:gd name="T1" fmla="*/ 0 h 2341266"/>
              <a:gd name="T2" fmla="*/ 10049 w 3868616"/>
              <a:gd name="T3" fmla="*/ 2336803 h 2341266"/>
              <a:gd name="T4" fmla="*/ 3870934 w 3868616"/>
              <a:gd name="T5" fmla="*/ 2346891 h 2341266"/>
              <a:gd name="T6" fmla="*/ 0 60000 65536"/>
              <a:gd name="T7" fmla="*/ 0 60000 65536"/>
              <a:gd name="T8" fmla="*/ 0 60000 65536"/>
              <a:gd name="T9" fmla="*/ 0 w 3868616"/>
              <a:gd name="T10" fmla="*/ 0 h 2341266"/>
              <a:gd name="T11" fmla="*/ 3868616 w 3868616"/>
              <a:gd name="T12" fmla="*/ 2341266 h 2341266"/>
            </a:gdLst>
            <a:ahLst/>
            <a:cxnLst>
              <a:cxn ang="T6">
                <a:pos x="T0" y="T1"/>
              </a:cxn>
              <a:cxn ang="T7">
                <a:pos x="T2" y="T3"/>
              </a:cxn>
              <a:cxn ang="T8">
                <a:pos x="T4" y="T5"/>
              </a:cxn>
            </a:cxnLst>
            <a:rect l="T9" t="T10" r="T11" b="T12"/>
            <a:pathLst>
              <a:path w="3868616" h="2341266">
                <a:moveTo>
                  <a:pt x="0" y="0"/>
                </a:moveTo>
                <a:cubicBezTo>
                  <a:pt x="3350" y="777072"/>
                  <a:pt x="6699" y="1554145"/>
                  <a:pt x="10049" y="2331217"/>
                </a:cubicBezTo>
                <a:lnTo>
                  <a:pt x="3868616" y="2341266"/>
                </a:lnTo>
              </a:path>
            </a:pathLst>
          </a:custGeom>
          <a:noFill/>
          <a:ln w="190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68617" name="Freeform 10"/>
          <p:cNvSpPr>
            <a:spLocks/>
          </p:cNvSpPr>
          <p:nvPr/>
        </p:nvSpPr>
        <p:spPr bwMode="auto">
          <a:xfrm>
            <a:off x="4435464" y="4383089"/>
            <a:ext cx="3694113" cy="2141537"/>
          </a:xfrm>
          <a:custGeom>
            <a:avLst/>
            <a:gdLst>
              <a:gd name="T0" fmla="*/ 0 w 3694176"/>
              <a:gd name="T1" fmla="*/ 2155462 h 2140470"/>
              <a:gd name="T2" fmla="*/ 173694 w 3694176"/>
              <a:gd name="T3" fmla="*/ 1980507 h 2140470"/>
              <a:gd name="T4" fmla="*/ 319970 w 3694176"/>
              <a:gd name="T5" fmla="*/ 1418821 h 2140470"/>
              <a:gd name="T6" fmla="*/ 507366 w 3694176"/>
              <a:gd name="T7" fmla="*/ 557868 h 2140470"/>
              <a:gd name="T8" fmla="*/ 685632 w 3694176"/>
              <a:gd name="T9" fmla="*/ 102072 h 2140470"/>
              <a:gd name="T10" fmla="*/ 884106 w 3694176"/>
              <a:gd name="T11" fmla="*/ 23790 h 2140470"/>
              <a:gd name="T12" fmla="*/ 1042164 w 3694176"/>
              <a:gd name="T13" fmla="*/ 244792 h 2140470"/>
              <a:gd name="T14" fmla="*/ 1279852 w 3694176"/>
              <a:gd name="T15" fmla="*/ 705196 h 2140470"/>
              <a:gd name="T16" fmla="*/ 1549544 w 3694176"/>
              <a:gd name="T17" fmla="*/ 1188621 h 2140470"/>
              <a:gd name="T18" fmla="*/ 1874072 w 3694176"/>
              <a:gd name="T19" fmla="*/ 1598377 h 2140470"/>
              <a:gd name="T20" fmla="*/ 2294585 w 3694176"/>
              <a:gd name="T21" fmla="*/ 1888430 h 2140470"/>
              <a:gd name="T22" fmla="*/ 2769961 w 3694176"/>
              <a:gd name="T23" fmla="*/ 2049571 h 2140470"/>
              <a:gd name="T24" fmla="*/ 3693281 w 3694176"/>
              <a:gd name="T25" fmla="*/ 2146255 h 21404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94176"/>
              <a:gd name="T40" fmla="*/ 0 h 2140470"/>
              <a:gd name="T41" fmla="*/ 3694176 w 3694176"/>
              <a:gd name="T42" fmla="*/ 2140470 h 21404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94176" h="2140470">
                <a:moveTo>
                  <a:pt x="0" y="2140470"/>
                </a:moveTo>
                <a:cubicBezTo>
                  <a:pt x="60198" y="2114562"/>
                  <a:pt x="120396" y="2088654"/>
                  <a:pt x="173736" y="1966734"/>
                </a:cubicBezTo>
                <a:cubicBezTo>
                  <a:pt x="227076" y="1844814"/>
                  <a:pt x="264414" y="1644408"/>
                  <a:pt x="320040" y="1408950"/>
                </a:cubicBezTo>
                <a:cubicBezTo>
                  <a:pt x="375666" y="1173492"/>
                  <a:pt x="446532" y="771918"/>
                  <a:pt x="507492" y="553986"/>
                </a:cubicBezTo>
                <a:cubicBezTo>
                  <a:pt x="568452" y="336054"/>
                  <a:pt x="622996" y="189752"/>
                  <a:pt x="685800" y="101358"/>
                </a:cubicBezTo>
                <a:cubicBezTo>
                  <a:pt x="748604" y="12964"/>
                  <a:pt x="824880" y="0"/>
                  <a:pt x="884316" y="23622"/>
                </a:cubicBezTo>
                <a:cubicBezTo>
                  <a:pt x="943752" y="47244"/>
                  <a:pt x="976442" y="130312"/>
                  <a:pt x="1042416" y="243090"/>
                </a:cubicBezTo>
                <a:cubicBezTo>
                  <a:pt x="1108390" y="355868"/>
                  <a:pt x="1195578" y="544080"/>
                  <a:pt x="1280160" y="700290"/>
                </a:cubicBezTo>
                <a:cubicBezTo>
                  <a:pt x="1364742" y="856500"/>
                  <a:pt x="1450848" y="1032522"/>
                  <a:pt x="1549908" y="1180350"/>
                </a:cubicBezTo>
                <a:cubicBezTo>
                  <a:pt x="1648968" y="1328178"/>
                  <a:pt x="1750314" y="1471434"/>
                  <a:pt x="1874520" y="1587258"/>
                </a:cubicBezTo>
                <a:cubicBezTo>
                  <a:pt x="1998726" y="1703082"/>
                  <a:pt x="2145792" y="1800618"/>
                  <a:pt x="2295144" y="1875294"/>
                </a:cubicBezTo>
                <a:cubicBezTo>
                  <a:pt x="2444496" y="1949970"/>
                  <a:pt x="2537460" y="1992642"/>
                  <a:pt x="2770632" y="2035314"/>
                </a:cubicBezTo>
                <a:cubicBezTo>
                  <a:pt x="3003804" y="2077986"/>
                  <a:pt x="3694176" y="2131326"/>
                  <a:pt x="3694176" y="2131326"/>
                </a:cubicBezTo>
              </a:path>
            </a:pathLst>
          </a:custGeom>
          <a:noFill/>
          <a:ln w="317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68614" name="Line 6"/>
          <p:cNvSpPr>
            <a:spLocks noChangeShapeType="1"/>
          </p:cNvSpPr>
          <p:nvPr/>
        </p:nvSpPr>
        <p:spPr bwMode="auto">
          <a:xfrm>
            <a:off x="5410188" y="4338639"/>
            <a:ext cx="0" cy="2155825"/>
          </a:xfrm>
          <a:prstGeom prst="line">
            <a:avLst/>
          </a:prstGeom>
          <a:noFill/>
          <a:ln w="19050">
            <a:solidFill>
              <a:schemeClr val="accent1"/>
            </a:solidFill>
            <a:round/>
            <a:headEnd/>
            <a:tailEnd type="arrow" w="med" len="med"/>
          </a:ln>
        </p:spPr>
        <p:txBody>
          <a:bodyPr wrap="none" anchor="ctr"/>
          <a:lstStyle/>
          <a:p>
            <a:endParaRPr lang="en-US" dirty="0">
              <a:latin typeface="Calibri" panose="020F0502020204030204" pitchFamily="34" charset="0"/>
            </a:endParaRPr>
          </a:p>
        </p:txBody>
      </p:sp>
      <p:sp>
        <p:nvSpPr>
          <p:cNvPr id="2" name="TextBox 1"/>
          <p:cNvSpPr txBox="1"/>
          <p:nvPr/>
        </p:nvSpPr>
        <p:spPr>
          <a:xfrm>
            <a:off x="6667126" y="5808618"/>
            <a:ext cx="1288869"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PDF</a:t>
            </a:r>
          </a:p>
        </p:txBody>
      </p:sp>
      <p:sp>
        <p:nvSpPr>
          <p:cNvPr id="3" name="TextBox 2">
            <a:extLst>
              <a:ext uri="{FF2B5EF4-FFF2-40B4-BE49-F238E27FC236}">
                <a16:creationId xmlns:a16="http://schemas.microsoft.com/office/drawing/2014/main" id="{116AA00A-8554-4500-BBF4-F9285600ABEA}"/>
              </a:ext>
            </a:extLst>
          </p:cNvPr>
          <p:cNvSpPr txBox="1"/>
          <p:nvPr/>
        </p:nvSpPr>
        <p:spPr>
          <a:xfrm>
            <a:off x="8788752" y="3150258"/>
            <a:ext cx="3042599" cy="954107"/>
          </a:xfrm>
          <a:prstGeom prst="rect">
            <a:avLst/>
          </a:prstGeom>
          <a:noFill/>
        </p:spPr>
        <p:txBody>
          <a:bodyPr wrap="square" rtlCol="0">
            <a:spAutoFit/>
          </a:bodyPr>
          <a:lstStyle/>
          <a:p>
            <a:pPr algn="ctr"/>
            <a:r>
              <a:rPr lang="en-US" sz="2800" dirty="0">
                <a:solidFill>
                  <a:schemeClr val="bg2">
                    <a:lumMod val="60000"/>
                    <a:lumOff val="40000"/>
                  </a:schemeClr>
                </a:solidFill>
                <a:latin typeface="Arial" panose="020B0604020202020204" pitchFamily="34" charset="0"/>
                <a:cs typeface="Arial" panose="020B0604020202020204" pitchFamily="34" charset="0"/>
              </a:rPr>
              <a:t>Distribution Moments</a:t>
            </a:r>
          </a:p>
        </p:txBody>
      </p:sp>
      <p:sp>
        <p:nvSpPr>
          <p:cNvPr id="4" name="Slide Number Placeholder 3">
            <a:extLst>
              <a:ext uri="{FF2B5EF4-FFF2-40B4-BE49-F238E27FC236}">
                <a16:creationId xmlns:a16="http://schemas.microsoft.com/office/drawing/2014/main" id="{AAFCD8A0-37D9-23B2-BA13-D91A06B75828}"/>
              </a:ext>
            </a:extLst>
          </p:cNvPr>
          <p:cNvSpPr>
            <a:spLocks noGrp="1"/>
          </p:cNvSpPr>
          <p:nvPr>
            <p:ph type="sldNum" sz="quarter" idx="12"/>
          </p:nvPr>
        </p:nvSpPr>
        <p:spPr/>
        <p:txBody>
          <a:bodyPr/>
          <a:lstStyle/>
          <a:p>
            <a:pPr>
              <a:defRPr/>
            </a:pPr>
            <a:fld id="{9CD81297-4513-4774-B1A4-8EBF832F2CC4}" type="slidenum">
              <a:rPr lang="en-US" smtClean="0"/>
              <a:pPr>
                <a:defRPr/>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Central Tendency Statistics</a:t>
            </a:r>
          </a:p>
        </p:txBody>
      </p:sp>
      <p:sp>
        <p:nvSpPr>
          <p:cNvPr id="36867" name="Rectangle 3"/>
          <p:cNvSpPr>
            <a:spLocks noGrp="1" noChangeArrowheads="1"/>
          </p:cNvSpPr>
          <p:nvPr>
            <p:ph type="body" idx="1"/>
          </p:nvPr>
        </p:nvSpPr>
        <p:spPr>
          <a:xfrm>
            <a:off x="1073098" y="1854200"/>
            <a:ext cx="8909103" cy="4241800"/>
          </a:xfrm>
        </p:spPr>
        <p:txBody>
          <a:bodyPr/>
          <a:lstStyle/>
          <a:p>
            <a:pPr eaLnBrk="1" hangingPunct="1">
              <a:spcBef>
                <a:spcPct val="50000"/>
              </a:spcBef>
              <a:buFont typeface="Wingdings" pitchFamily="2" charset="2"/>
              <a:buNone/>
              <a:defRPr/>
            </a:pPr>
            <a:r>
              <a:rPr lang="en-US" dirty="0"/>
              <a:t>		</a:t>
            </a:r>
            <a:r>
              <a:rPr lang="en-US" dirty="0">
                <a:solidFill>
                  <a:schemeClr val="bg1">
                    <a:lumMod val="50000"/>
                    <a:lumOff val="50000"/>
                  </a:schemeClr>
                </a:solidFill>
              </a:rPr>
              <a:t>Mode</a:t>
            </a:r>
            <a:r>
              <a:rPr lang="en-US" dirty="0">
                <a:solidFill>
                  <a:srgbClr val="C00000"/>
                </a:solidFill>
              </a:rPr>
              <a:t> </a:t>
            </a:r>
            <a:r>
              <a:rPr lang="en-US" dirty="0"/>
              <a:t>= most frequently occurring</a:t>
            </a:r>
          </a:p>
          <a:p>
            <a:pPr eaLnBrk="1" hangingPunct="1">
              <a:spcBef>
                <a:spcPct val="90000"/>
              </a:spcBef>
              <a:buFont typeface="Wingdings" pitchFamily="2" charset="2"/>
              <a:buNone/>
              <a:defRPr/>
            </a:pPr>
            <a:r>
              <a:rPr lang="en-US" dirty="0"/>
              <a:t>		</a:t>
            </a:r>
            <a:r>
              <a:rPr lang="en-US" dirty="0">
                <a:solidFill>
                  <a:schemeClr val="bg1">
                    <a:lumMod val="50000"/>
                    <a:lumOff val="50000"/>
                  </a:schemeClr>
                </a:solidFill>
              </a:rPr>
              <a:t>Median</a:t>
            </a:r>
            <a:r>
              <a:rPr lang="en-US" dirty="0">
                <a:solidFill>
                  <a:srgbClr val="C00000"/>
                </a:solidFill>
              </a:rPr>
              <a:t> </a:t>
            </a:r>
            <a:r>
              <a:rPr lang="en-US" dirty="0"/>
              <a:t>= middle of ranked list</a:t>
            </a:r>
          </a:p>
          <a:p>
            <a:pPr lvl="1" eaLnBrk="1" hangingPunct="1">
              <a:spcBef>
                <a:spcPts val="0"/>
              </a:spcBef>
              <a:buNone/>
              <a:defRPr/>
            </a:pPr>
            <a:r>
              <a:rPr lang="en-US" dirty="0"/>
              <a:t>			      (50% of data above, 50% of data below)</a:t>
            </a:r>
          </a:p>
          <a:p>
            <a:pPr eaLnBrk="1" hangingPunct="1">
              <a:spcBef>
                <a:spcPct val="90000"/>
              </a:spcBef>
              <a:buFont typeface="Wingdings" pitchFamily="2" charset="2"/>
              <a:buNone/>
              <a:defRPr/>
            </a:pPr>
            <a:r>
              <a:rPr lang="en-US" dirty="0"/>
              <a:t>		</a:t>
            </a:r>
            <a:r>
              <a:rPr lang="en-US" dirty="0">
                <a:solidFill>
                  <a:schemeClr val="bg1">
                    <a:lumMod val="50000"/>
                    <a:lumOff val="50000"/>
                  </a:schemeClr>
                </a:solidFill>
              </a:rPr>
              <a:t>Mean X</a:t>
            </a:r>
            <a:r>
              <a:rPr lang="en-US" dirty="0"/>
              <a:t> (average) =    sum of values</a:t>
            </a:r>
          </a:p>
          <a:p>
            <a:pPr eaLnBrk="1" hangingPunct="1">
              <a:buFont typeface="Wingdings" pitchFamily="2" charset="2"/>
              <a:buNone/>
              <a:defRPr/>
            </a:pPr>
            <a:r>
              <a:rPr lang="en-US" dirty="0"/>
              <a:t>		  </a:t>
            </a:r>
            <a:r>
              <a:rPr lang="en-US" i="1" dirty="0">
                <a:solidFill>
                  <a:schemeClr val="bg1">
                    <a:lumMod val="50000"/>
                    <a:lumOff val="50000"/>
                  </a:schemeClr>
                </a:solidFill>
              </a:rPr>
              <a:t>expected value</a:t>
            </a:r>
            <a:r>
              <a:rPr lang="en-US" i="1" dirty="0">
                <a:solidFill>
                  <a:srgbClr val="C00000"/>
                </a:solidFill>
              </a:rPr>
              <a:t>         </a:t>
            </a:r>
            <a:r>
              <a:rPr lang="en-US" dirty="0"/>
              <a:t>number of values</a:t>
            </a:r>
          </a:p>
        </p:txBody>
      </p:sp>
      <p:sp>
        <p:nvSpPr>
          <p:cNvPr id="36868" name="Line 4"/>
          <p:cNvSpPr>
            <a:spLocks noChangeShapeType="1"/>
          </p:cNvSpPr>
          <p:nvPr/>
        </p:nvSpPr>
        <p:spPr bwMode="auto">
          <a:xfrm>
            <a:off x="5562671" y="4740804"/>
            <a:ext cx="2511425" cy="0"/>
          </a:xfrm>
          <a:prstGeom prst="line">
            <a:avLst/>
          </a:prstGeom>
          <a:noFill/>
          <a:ln w="22225">
            <a:solidFill>
              <a:schemeClr val="tx1">
                <a:lumMod val="10000"/>
              </a:schemeClr>
            </a:solidFill>
            <a:round/>
            <a:headEnd/>
            <a:tailEnd/>
          </a:ln>
          <a:effectLst/>
        </p:spPr>
        <p:txBody>
          <a:bodyPr/>
          <a:lstStyle/>
          <a:p>
            <a:pPr>
              <a:defRPr/>
            </a:pPr>
            <a:endParaRPr lang="en-US" dirty="0">
              <a:latin typeface="Calibri" panose="020F0502020204030204" pitchFamily="34" charset="0"/>
            </a:endParaRPr>
          </a:p>
        </p:txBody>
      </p:sp>
      <p:sp>
        <p:nvSpPr>
          <p:cNvPr id="6" name="Line 4">
            <a:extLst>
              <a:ext uri="{FF2B5EF4-FFF2-40B4-BE49-F238E27FC236}">
                <a16:creationId xmlns:a16="http://schemas.microsoft.com/office/drawing/2014/main" id="{036579AC-1B8E-4408-B67F-8106477D3056}"/>
              </a:ext>
            </a:extLst>
          </p:cNvPr>
          <p:cNvSpPr>
            <a:spLocks noChangeShapeType="1"/>
          </p:cNvSpPr>
          <p:nvPr/>
        </p:nvSpPr>
        <p:spPr bwMode="auto">
          <a:xfrm>
            <a:off x="3128919" y="4237065"/>
            <a:ext cx="194691" cy="0"/>
          </a:xfrm>
          <a:prstGeom prst="line">
            <a:avLst/>
          </a:prstGeom>
          <a:noFill/>
          <a:ln w="25400">
            <a:solidFill>
              <a:schemeClr val="bg1">
                <a:lumMod val="50000"/>
                <a:lumOff val="50000"/>
              </a:schemeClr>
            </a:solidFill>
            <a:round/>
            <a:headEnd/>
            <a:tailEnd/>
          </a:ln>
        </p:spPr>
        <p:txBody>
          <a:bodyPr/>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C638896D-4977-5169-1C9C-BDBBD3A3CFFF}"/>
              </a:ext>
            </a:extLst>
          </p:cNvPr>
          <p:cNvSpPr>
            <a:spLocks noGrp="1"/>
          </p:cNvSpPr>
          <p:nvPr>
            <p:ph type="sldNum" sz="quarter" idx="12"/>
          </p:nvPr>
        </p:nvSpPr>
        <p:spPr/>
        <p:txBody>
          <a:bodyPr/>
          <a:lstStyle/>
          <a:p>
            <a:pPr>
              <a:defRPr/>
            </a:pPr>
            <a:fld id="{9CD81297-4513-4774-B1A4-8EBF832F2CC4}" type="slidenum">
              <a:rPr lang="en-US" smtClean="0"/>
              <a:pPr>
                <a:defRPr/>
              </a:pPr>
              <a:t>71</a:t>
            </a:fld>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1065540" y="1617215"/>
            <a:ext cx="9602460" cy="4114800"/>
          </a:xfrm>
        </p:spPr>
        <p:txBody>
          <a:bodyPr/>
          <a:lstStyle/>
          <a:p>
            <a:pPr eaLnBrk="1" hangingPunct="1">
              <a:spcBef>
                <a:spcPct val="50000"/>
              </a:spcBef>
              <a:buFont typeface="Wingdings" pitchFamily="2" charset="2"/>
              <a:buNone/>
              <a:defRPr/>
            </a:pPr>
            <a:r>
              <a:rPr lang="en-US" sz="2800" dirty="0"/>
              <a:t>Central value statistic</a:t>
            </a:r>
          </a:p>
          <a:p>
            <a:pPr eaLnBrk="1" hangingPunct="1">
              <a:spcBef>
                <a:spcPct val="50000"/>
              </a:spcBef>
              <a:buFont typeface="Wingdings" pitchFamily="2" charset="2"/>
              <a:buNone/>
              <a:defRPr/>
            </a:pPr>
            <a:r>
              <a:rPr lang="en-US" sz="2800" dirty="0"/>
              <a:t>Sample mean is an estimate of </a:t>
            </a:r>
            <a:r>
              <a:rPr lang="en-US" sz="2800" dirty="0">
                <a:solidFill>
                  <a:srgbClr val="C00000"/>
                </a:solidFill>
              </a:rPr>
              <a:t>population mean, </a:t>
            </a:r>
            <a:r>
              <a:rPr lang="en-US" sz="2800" b="1" dirty="0">
                <a:solidFill>
                  <a:srgbClr val="C00000"/>
                </a:solidFill>
                <a:latin typeface="Symbol" pitchFamily="18" charset="2"/>
              </a:rPr>
              <a:t>m</a:t>
            </a:r>
          </a:p>
          <a:p>
            <a:pPr eaLnBrk="1" hangingPunct="1">
              <a:spcBef>
                <a:spcPct val="50000"/>
              </a:spcBef>
              <a:buFont typeface="Wingdings" pitchFamily="2" charset="2"/>
              <a:buNone/>
              <a:defRPr/>
            </a:pPr>
            <a:r>
              <a:rPr lang="en-US" dirty="0"/>
              <a:t>	</a:t>
            </a:r>
          </a:p>
          <a:p>
            <a:pPr eaLnBrk="1" hangingPunct="1">
              <a:spcBef>
                <a:spcPct val="50000"/>
              </a:spcBef>
              <a:buFont typeface="Wingdings" pitchFamily="2" charset="2"/>
              <a:buNone/>
              <a:defRPr/>
            </a:pPr>
            <a:endParaRPr lang="en-US" dirty="0"/>
          </a:p>
          <a:p>
            <a:pPr eaLnBrk="1" hangingPunct="1">
              <a:spcBef>
                <a:spcPct val="50000"/>
              </a:spcBef>
              <a:buFont typeface="Wingdings" pitchFamily="2" charset="2"/>
              <a:buNone/>
              <a:defRPr/>
            </a:pPr>
            <a:endParaRPr lang="en-US" sz="2400" dirty="0"/>
          </a:p>
          <a:p>
            <a:pPr eaLnBrk="1" hangingPunct="1">
              <a:spcBef>
                <a:spcPct val="0"/>
              </a:spcBef>
              <a:buFont typeface="Wingdings" pitchFamily="2" charset="2"/>
              <a:buNone/>
              <a:defRPr/>
            </a:pPr>
            <a:r>
              <a:rPr lang="en-US" sz="2400" dirty="0"/>
              <a:t>where: X</a:t>
            </a:r>
            <a:r>
              <a:rPr lang="en-US" sz="2400" baseline="-25000" dirty="0"/>
              <a:t>i</a:t>
            </a:r>
            <a:r>
              <a:rPr lang="en-US" sz="2400" dirty="0"/>
              <a:t> = sample member, i</a:t>
            </a:r>
          </a:p>
          <a:p>
            <a:pPr eaLnBrk="1" hangingPunct="1">
              <a:spcBef>
                <a:spcPct val="0"/>
              </a:spcBef>
              <a:buFont typeface="Wingdings" pitchFamily="2" charset="2"/>
              <a:buNone/>
              <a:defRPr/>
            </a:pPr>
            <a:r>
              <a:rPr lang="en-US" sz="2400" dirty="0"/>
              <a:t>		</a:t>
            </a:r>
            <a:r>
              <a:rPr lang="en-US" sz="2400" dirty="0">
                <a:solidFill>
                  <a:schemeClr val="bg2">
                    <a:lumMod val="60000"/>
                    <a:lumOff val="40000"/>
                  </a:schemeClr>
                </a:solidFill>
              </a:rPr>
              <a:t>N</a:t>
            </a:r>
            <a:r>
              <a:rPr lang="en-US" sz="2400" dirty="0"/>
              <a:t> = sample size</a:t>
            </a:r>
          </a:p>
        </p:txBody>
      </p:sp>
      <p:sp>
        <p:nvSpPr>
          <p:cNvPr id="37890" name="Rectangle 2"/>
          <p:cNvSpPr>
            <a:spLocks noGrp="1" noChangeArrowheads="1"/>
          </p:cNvSpPr>
          <p:nvPr>
            <p:ph type="title"/>
          </p:nvPr>
        </p:nvSpPr>
        <p:spPr/>
        <p:txBody>
          <a:bodyPr/>
          <a:lstStyle/>
          <a:p>
            <a:pPr eaLnBrk="1" hangingPunct="1">
              <a:defRPr/>
            </a:pPr>
            <a:r>
              <a:rPr lang="en-US" dirty="0"/>
              <a:t>Sample Mean, X     </a:t>
            </a:r>
            <a:r>
              <a:rPr lang="en-US" sz="4000" b="1" dirty="0">
                <a:solidFill>
                  <a:srgbClr val="008000"/>
                </a:solidFill>
                <a:latin typeface="Ink Free" panose="03080402000500000000" pitchFamily="66" charset="0"/>
              </a:rPr>
              <a:t>average</a:t>
            </a:r>
            <a:endParaRPr lang="en-US" b="1" dirty="0">
              <a:solidFill>
                <a:srgbClr val="008000"/>
              </a:solidFill>
              <a:latin typeface="Ink Free" panose="03080402000500000000" pitchFamily="66" charset="0"/>
            </a:endParaRPr>
          </a:p>
        </p:txBody>
      </p:sp>
      <p:sp>
        <p:nvSpPr>
          <p:cNvPr id="16390" name="Freeform 7"/>
          <p:cNvSpPr>
            <a:spLocks/>
          </p:cNvSpPr>
          <p:nvPr/>
        </p:nvSpPr>
        <p:spPr bwMode="auto">
          <a:xfrm>
            <a:off x="6691314" y="3693665"/>
            <a:ext cx="3449637" cy="1589088"/>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6391" name="Straight Connector 45"/>
          <p:cNvCxnSpPr>
            <a:cxnSpLocks noChangeShapeType="1"/>
          </p:cNvCxnSpPr>
          <p:nvPr/>
        </p:nvCxnSpPr>
        <p:spPr bwMode="auto">
          <a:xfrm rot="5400000" flipH="1" flipV="1">
            <a:off x="7508875" y="4384228"/>
            <a:ext cx="1828800" cy="0"/>
          </a:xfrm>
          <a:prstGeom prst="line">
            <a:avLst/>
          </a:prstGeom>
          <a:noFill/>
          <a:ln w="19050" algn="ctr">
            <a:solidFill>
              <a:schemeClr val="tx1">
                <a:lumMod val="10000"/>
              </a:schemeClr>
            </a:solidFill>
            <a:round/>
            <a:headEnd/>
            <a:tailEnd/>
          </a:ln>
        </p:spPr>
      </p:cxnSp>
      <p:cxnSp>
        <p:nvCxnSpPr>
          <p:cNvPr id="16392" name="Straight Connector 46"/>
          <p:cNvCxnSpPr>
            <a:cxnSpLocks noChangeShapeType="1"/>
          </p:cNvCxnSpPr>
          <p:nvPr/>
        </p:nvCxnSpPr>
        <p:spPr bwMode="auto">
          <a:xfrm>
            <a:off x="6605589" y="5298628"/>
            <a:ext cx="3633787" cy="0"/>
          </a:xfrm>
          <a:prstGeom prst="line">
            <a:avLst/>
          </a:prstGeom>
          <a:noFill/>
          <a:ln w="19050" algn="ctr">
            <a:solidFill>
              <a:schemeClr val="tx1">
                <a:lumMod val="10000"/>
              </a:schemeClr>
            </a:solidFill>
            <a:round/>
            <a:headEnd/>
            <a:tailEnd/>
          </a:ln>
        </p:spPr>
      </p:cxnSp>
      <p:sp>
        <p:nvSpPr>
          <p:cNvPr id="16393" name="AutoShape 9"/>
          <p:cNvSpPr>
            <a:spLocks noChangeAspect="1" noChangeArrowheads="1"/>
          </p:cNvSpPr>
          <p:nvPr/>
        </p:nvSpPr>
        <p:spPr bwMode="auto">
          <a:xfrm>
            <a:off x="6543675" y="3384104"/>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graphicFrame>
        <p:nvGraphicFramePr>
          <p:cNvPr id="16387" name="Object 4"/>
          <p:cNvGraphicFramePr>
            <a:graphicFrameLocks noChangeAspect="1"/>
          </p:cNvGraphicFramePr>
          <p:nvPr>
            <p:extLst>
              <p:ext uri="{D42A27DB-BD31-4B8C-83A1-F6EECF244321}">
                <p14:modId xmlns:p14="http://schemas.microsoft.com/office/powerpoint/2010/main" val="916750585"/>
              </p:ext>
            </p:extLst>
          </p:nvPr>
        </p:nvGraphicFramePr>
        <p:xfrm>
          <a:off x="8261351" y="5408165"/>
          <a:ext cx="352425" cy="393700"/>
        </p:xfrm>
        <a:graphic>
          <a:graphicData uri="http://schemas.openxmlformats.org/presentationml/2006/ole">
            <mc:AlternateContent xmlns:mc="http://schemas.openxmlformats.org/markup-compatibility/2006">
              <mc:Choice xmlns:v="urn:schemas-microsoft-com:vml" Requires="v">
                <p:oleObj name="Microsoft Equation 3.0" r:id="rId3" imgW="152280" imgH="164880" progId="Equation.3">
                  <p:embed/>
                </p:oleObj>
              </mc:Choice>
              <mc:Fallback>
                <p:oleObj name="Microsoft Equation 3.0" r:id="rId3" imgW="152280" imgH="164880" progId="Equation.3">
                  <p:embed/>
                  <p:pic>
                    <p:nvPicPr>
                      <p:cNvPr id="0" name=""/>
                      <p:cNvPicPr>
                        <a:picLocks noChangeAspect="1" noChangeArrowheads="1"/>
                      </p:cNvPicPr>
                      <p:nvPr/>
                    </p:nvPicPr>
                    <p:blipFill>
                      <a:blip r:embed="rId4">
                        <a:lum bright="-100000" contrast="4000"/>
                        <a:extLst>
                          <a:ext uri="{28A0092B-C50C-407E-A947-70E740481C1C}">
                            <a14:useLocalDpi xmlns:a14="http://schemas.microsoft.com/office/drawing/2010/main" val="0"/>
                          </a:ext>
                        </a:extLst>
                      </a:blip>
                      <a:srcRect/>
                      <a:stretch>
                        <a:fillRect/>
                      </a:stretch>
                    </p:blipFill>
                    <p:spPr bwMode="auto">
                      <a:xfrm>
                        <a:off x="8261351" y="5408165"/>
                        <a:ext cx="352425"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4831540" y="3380700"/>
            <a:ext cx="1533525" cy="584200"/>
          </a:xfrm>
          <a:prstGeom prst="rect">
            <a:avLst/>
          </a:prstGeom>
          <a:noFill/>
        </p:spPr>
        <p:txBody>
          <a:bodyPr>
            <a:spAutoFit/>
          </a:bodyPr>
          <a:lstStyle/>
          <a:p>
            <a:pPr>
              <a:defRPr/>
            </a:pPr>
            <a:r>
              <a:rPr lang="en-US" sz="3200" dirty="0">
                <a:solidFill>
                  <a:srgbClr val="C00000"/>
                </a:solidFill>
                <a:latin typeface="+mj-lt"/>
                <a:cs typeface="Arial" pitchFamily="34" charset="0"/>
              </a:rPr>
              <a:t>X =</a:t>
            </a:r>
            <a:r>
              <a:rPr lang="en-US" sz="3200" dirty="0">
                <a:solidFill>
                  <a:srgbClr val="C00000"/>
                </a:solidFill>
                <a:latin typeface="Arial" pitchFamily="34" charset="0"/>
                <a:cs typeface="Arial" pitchFamily="34" charset="0"/>
              </a:rPr>
              <a:t> </a:t>
            </a:r>
            <a:r>
              <a:rPr lang="en-US" sz="3200" dirty="0">
                <a:solidFill>
                  <a:srgbClr val="C00000"/>
                </a:solidFill>
                <a:latin typeface="Symbol" pitchFamily="18" charset="2"/>
                <a:cs typeface="Arial" pitchFamily="34" charset="0"/>
              </a:rPr>
              <a:t>m</a:t>
            </a:r>
          </a:p>
        </p:txBody>
      </p:sp>
      <p:sp>
        <p:nvSpPr>
          <p:cNvPr id="16396" name="Freeform 15"/>
          <p:cNvSpPr>
            <a:spLocks/>
          </p:cNvSpPr>
          <p:nvPr/>
        </p:nvSpPr>
        <p:spPr bwMode="auto">
          <a:xfrm>
            <a:off x="5676917" y="3477538"/>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16397" name="Line 4"/>
          <p:cNvSpPr>
            <a:spLocks noChangeShapeType="1"/>
          </p:cNvSpPr>
          <p:nvPr/>
        </p:nvSpPr>
        <p:spPr bwMode="auto">
          <a:xfrm>
            <a:off x="4936252" y="3487063"/>
            <a:ext cx="276225" cy="0"/>
          </a:xfrm>
          <a:prstGeom prst="line">
            <a:avLst/>
          </a:prstGeom>
          <a:noFill/>
          <a:ln w="19050">
            <a:solidFill>
              <a:srgbClr val="C00000"/>
            </a:solidFill>
            <a:round/>
            <a:headEnd/>
            <a:tailEnd/>
          </a:ln>
        </p:spPr>
        <p:txBody>
          <a:bodyPr/>
          <a:lstStyle/>
          <a:p>
            <a:endParaRPr lang="en-US" dirty="0">
              <a:latin typeface="Calibri" panose="020F0502020204030204" pitchFamily="34" charset="0"/>
            </a:endParaRPr>
          </a:p>
        </p:txBody>
      </p:sp>
      <p:sp>
        <p:nvSpPr>
          <p:cNvPr id="14" name="Text Box 13"/>
          <p:cNvSpPr txBox="1">
            <a:spLocks noChangeArrowheads="1"/>
          </p:cNvSpPr>
          <p:nvPr/>
        </p:nvSpPr>
        <p:spPr bwMode="auto">
          <a:xfrm>
            <a:off x="9543920" y="1852173"/>
            <a:ext cx="2540000"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1</a:t>
            </a:r>
            <a:r>
              <a:rPr lang="en-US" sz="2800" b="1" baseline="30000" dirty="0">
                <a:solidFill>
                  <a:srgbClr val="008000"/>
                </a:solidFill>
                <a:latin typeface="Ink Free" panose="03080402000500000000" pitchFamily="66" charset="0"/>
              </a:rPr>
              <a:t>st</a:t>
            </a:r>
            <a:r>
              <a:rPr lang="en-US" sz="2800" b="1" dirty="0">
                <a:solidFill>
                  <a:srgbClr val="008000"/>
                </a:solidFill>
                <a:latin typeface="Ink Free" panose="03080402000500000000" pitchFamily="66" charset="0"/>
              </a:rPr>
              <a:t> moment about 0</a:t>
            </a:r>
          </a:p>
        </p:txBody>
      </p:sp>
      <p:sp>
        <p:nvSpPr>
          <p:cNvPr id="2" name="TextBox 1"/>
          <p:cNvSpPr txBox="1"/>
          <p:nvPr/>
        </p:nvSpPr>
        <p:spPr>
          <a:xfrm>
            <a:off x="4822013" y="3882351"/>
            <a:ext cx="762000" cy="430887"/>
          </a:xfrm>
          <a:prstGeom prst="rect">
            <a:avLst/>
          </a:prstGeom>
          <a:noFill/>
        </p:spPr>
        <p:txBody>
          <a:bodyPr wrap="square" rtlCol="0">
            <a:spAutoFit/>
          </a:bodyPr>
          <a:lstStyle/>
          <a:p>
            <a:r>
              <a:rPr lang="en-US" sz="2200" i="1" dirty="0" err="1">
                <a:solidFill>
                  <a:srgbClr val="C00000"/>
                </a:solidFill>
                <a:latin typeface="Calibri" panose="020F0502020204030204" pitchFamily="34" charset="0"/>
              </a:rPr>
              <a:t>X</a:t>
            </a:r>
            <a:r>
              <a:rPr lang="en-US" sz="2200" i="1" baseline="-25000" dirty="0" err="1">
                <a:solidFill>
                  <a:srgbClr val="C00000"/>
                </a:solidFill>
                <a:latin typeface="Calibri" panose="020F0502020204030204" pitchFamily="34" charset="0"/>
              </a:rPr>
              <a:t>bar</a:t>
            </a:r>
            <a:endParaRPr lang="en-US" sz="2200" i="1" baseline="-25000" dirty="0">
              <a:solidFill>
                <a:srgbClr val="C00000"/>
              </a:solidFill>
              <a:latin typeface="Calibri" panose="020F0502020204030204" pitchFamily="34" charset="0"/>
            </a:endParaRPr>
          </a:p>
        </p:txBody>
      </p:sp>
      <p:sp>
        <p:nvSpPr>
          <p:cNvPr id="16" name="TextBox 15"/>
          <p:cNvSpPr txBox="1"/>
          <p:nvPr/>
        </p:nvSpPr>
        <p:spPr>
          <a:xfrm>
            <a:off x="5524745" y="3890818"/>
            <a:ext cx="937897" cy="430887"/>
          </a:xfrm>
          <a:prstGeom prst="rect">
            <a:avLst/>
          </a:prstGeom>
          <a:noFill/>
        </p:spPr>
        <p:txBody>
          <a:bodyPr wrap="square" rtlCol="0">
            <a:spAutoFit/>
          </a:bodyPr>
          <a:lstStyle/>
          <a:p>
            <a:r>
              <a:rPr lang="en-US" sz="2200" i="1" dirty="0" err="1">
                <a:solidFill>
                  <a:srgbClr val="C00000"/>
                </a:solidFill>
                <a:latin typeface="Calibri" panose="020F0502020204030204" pitchFamily="34" charset="0"/>
              </a:rPr>
              <a:t>mu</a:t>
            </a:r>
            <a:r>
              <a:rPr lang="en-US" sz="2200" i="1" baseline="-25000" dirty="0" err="1">
                <a:solidFill>
                  <a:srgbClr val="C00000"/>
                </a:solidFill>
                <a:latin typeface="Calibri" panose="020F0502020204030204" pitchFamily="34" charset="0"/>
              </a:rPr>
              <a:t>hat</a:t>
            </a:r>
            <a:endParaRPr lang="en-US" sz="2200" i="1" baseline="-25000" dirty="0">
              <a:solidFill>
                <a:srgbClr val="C000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1698048" y="3009032"/>
                <a:ext cx="2181879" cy="13920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r>
                        <a:rPr lang="en-US" sz="3200">
                          <a:solidFill>
                            <a:schemeClr val="tx1">
                              <a:lumMod val="10000"/>
                            </a:schemeClr>
                          </a:solidFill>
                          <a:latin typeface="Cambria Math" panose="02040503050406030204" pitchFamily="18" charset="0"/>
                        </a:rPr>
                        <m:t>=</m:t>
                      </m:r>
                      <m:f>
                        <m:fPr>
                          <m:ctrlPr>
                            <a:rPr lang="en-US" sz="3200" i="1">
                              <a:solidFill>
                                <a:schemeClr val="tx1">
                                  <a:lumMod val="10000"/>
                                </a:schemeClr>
                              </a:solidFill>
                              <a:latin typeface="Cambria Math" panose="02040503050406030204" pitchFamily="18" charset="0"/>
                            </a:rPr>
                          </m:ctrlPr>
                        </m:fPr>
                        <m:num>
                          <m:r>
                            <a:rPr lang="en-US" sz="3200">
                              <a:solidFill>
                                <a:schemeClr val="tx1">
                                  <a:lumMod val="10000"/>
                                </a:schemeClr>
                              </a:solidFill>
                              <a:latin typeface="Cambria Math" panose="02040503050406030204" pitchFamily="18" charset="0"/>
                            </a:rPr>
                            <m:t>1</m:t>
                          </m:r>
                        </m:num>
                        <m:den>
                          <m:r>
                            <m:rPr>
                              <m:sty m:val="p"/>
                            </m:rPr>
                            <a:rPr lang="en-US" sz="3200">
                              <a:solidFill>
                                <a:schemeClr val="bg1">
                                  <a:lumMod val="50000"/>
                                  <a:lumOff val="50000"/>
                                </a:schemeClr>
                              </a:solidFill>
                              <a:latin typeface="Cambria Math" panose="02040503050406030204" pitchFamily="18" charset="0"/>
                            </a:rPr>
                            <m:t>N</m:t>
                          </m:r>
                        </m:den>
                      </m:f>
                      <m:nary>
                        <m:naryPr>
                          <m:chr m:val="∑"/>
                          <m:ctrlPr>
                            <a:rPr lang="en-US" sz="3200" i="1">
                              <a:solidFill>
                                <a:schemeClr val="tx1">
                                  <a:lumMod val="10000"/>
                                </a:schemeClr>
                              </a:solidFill>
                              <a:latin typeface="Cambria Math" panose="02040503050406030204" pitchFamily="18" charset="0"/>
                            </a:rPr>
                          </m:ctrlPr>
                        </m:naryPr>
                        <m:sub>
                          <m:r>
                            <m:rPr>
                              <m:sty m:val="p"/>
                              <m:brk m:alnAt="23"/>
                            </m:rPr>
                            <a:rPr lang="en-US" sz="3200">
                              <a:solidFill>
                                <a:schemeClr val="tx1">
                                  <a:lumMod val="10000"/>
                                </a:schemeClr>
                              </a:solidFill>
                              <a:latin typeface="Cambria Math" panose="02040503050406030204" pitchFamily="18" charset="0"/>
                            </a:rPr>
                            <m:t>i</m:t>
                          </m:r>
                          <m:r>
                            <a:rPr lang="en-US" sz="3200">
                              <a:solidFill>
                                <a:schemeClr val="tx1">
                                  <a:lumMod val="10000"/>
                                </a:schemeClr>
                              </a:solidFill>
                              <a:latin typeface="Cambria Math" panose="02040503050406030204" pitchFamily="18" charset="0"/>
                            </a:rPr>
                            <m:t>=1</m:t>
                          </m:r>
                        </m:sub>
                        <m:sup>
                          <m:r>
                            <m:rPr>
                              <m:sty m:val="p"/>
                            </m:rPr>
                            <a:rPr lang="en-US" sz="3200">
                              <a:solidFill>
                                <a:schemeClr val="tx1">
                                  <a:lumMod val="10000"/>
                                </a:schemeClr>
                              </a:solidFill>
                              <a:latin typeface="Cambria Math" panose="02040503050406030204" pitchFamily="18" charset="0"/>
                            </a:rPr>
                            <m:t>N</m:t>
                          </m:r>
                        </m:sup>
                        <m:e>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X</m:t>
                              </m:r>
                            </m:e>
                            <m:sub>
                              <m:r>
                                <m:rPr>
                                  <m:sty m:val="p"/>
                                </m:rPr>
                                <a:rPr lang="en-US" sz="3200">
                                  <a:solidFill>
                                    <a:schemeClr val="tx1">
                                      <a:lumMod val="10000"/>
                                    </a:schemeClr>
                                  </a:solidFill>
                                  <a:latin typeface="Cambria Math" panose="02040503050406030204" pitchFamily="18" charset="0"/>
                                </a:rPr>
                                <m:t>i</m:t>
                              </m:r>
                            </m:sub>
                          </m:sSub>
                        </m:e>
                      </m:nary>
                    </m:oMath>
                  </m:oMathPara>
                </a14:m>
                <a:endParaRPr lang="en-US" sz="3200" dirty="0">
                  <a:solidFill>
                    <a:schemeClr val="tx1">
                      <a:lumMod val="10000"/>
                    </a:schemeClr>
                  </a:solidFill>
                  <a:latin typeface="Calibri" panose="020F050202020403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698048" y="3009032"/>
                <a:ext cx="2181879" cy="1392048"/>
              </a:xfrm>
              <a:prstGeom prst="rect">
                <a:avLst/>
              </a:prstGeom>
              <a:blipFill>
                <a:blip r:embed="rId6"/>
                <a:stretch>
                  <a:fillRect/>
                </a:stretch>
              </a:blipFill>
            </p:spPr>
            <p:txBody>
              <a:bodyPr/>
              <a:lstStyle/>
              <a:p>
                <a:r>
                  <a:rPr lang="en-US">
                    <a:noFill/>
                  </a:rPr>
                  <a:t> </a:t>
                </a:r>
              </a:p>
            </p:txBody>
          </p:sp>
        </mc:Fallback>
      </mc:AlternateContent>
      <p:sp>
        <p:nvSpPr>
          <p:cNvPr id="17" name="Text Box 13">
            <a:extLst>
              <a:ext uri="{FF2B5EF4-FFF2-40B4-BE49-F238E27FC236}">
                <a16:creationId xmlns:a16="http://schemas.microsoft.com/office/drawing/2014/main" id="{7B211A49-F04C-4782-B8A0-4E6FCFECF0BC}"/>
              </a:ext>
            </a:extLst>
          </p:cNvPr>
          <p:cNvSpPr txBox="1">
            <a:spLocks noChangeArrowheads="1"/>
          </p:cNvSpPr>
          <p:nvPr/>
        </p:nvSpPr>
        <p:spPr bwMode="auto">
          <a:xfrm>
            <a:off x="1524000" y="5704985"/>
            <a:ext cx="5257287" cy="523220"/>
          </a:xfrm>
          <a:prstGeom prst="rect">
            <a:avLst/>
          </a:prstGeom>
          <a:noFill/>
          <a:ln w="9525">
            <a:noFill/>
            <a:miter lim="800000"/>
            <a:headEnd/>
            <a:tailEnd/>
          </a:ln>
        </p:spPr>
        <p:txBody>
          <a:bodyPr wrap="square">
            <a:spAutoFit/>
          </a:bodyPr>
          <a:lstStyle/>
          <a:p>
            <a:pPr>
              <a:spcBef>
                <a:spcPct val="50000"/>
              </a:spcBef>
            </a:pPr>
            <a:r>
              <a:rPr lang="en-US" sz="2800" b="1" dirty="0">
                <a:solidFill>
                  <a:schemeClr val="accent5">
                    <a:lumMod val="75000"/>
                  </a:schemeClr>
                </a:solidFill>
                <a:latin typeface="Ink Free" panose="03080402000500000000" pitchFamily="66" charset="0"/>
              </a:rPr>
              <a:t>has same unit as variable</a:t>
            </a:r>
          </a:p>
        </p:txBody>
      </p:sp>
      <p:cxnSp>
        <p:nvCxnSpPr>
          <p:cNvPr id="5" name="Straight Connector 4">
            <a:extLst>
              <a:ext uri="{FF2B5EF4-FFF2-40B4-BE49-F238E27FC236}">
                <a16:creationId xmlns:a16="http://schemas.microsoft.com/office/drawing/2014/main" id="{940CDF96-6795-42C7-B0A4-06E2290E5410}"/>
              </a:ext>
            </a:extLst>
          </p:cNvPr>
          <p:cNvCxnSpPr>
            <a:cxnSpLocks/>
          </p:cNvCxnSpPr>
          <p:nvPr/>
        </p:nvCxnSpPr>
        <p:spPr bwMode="auto">
          <a:xfrm>
            <a:off x="4434481" y="564550"/>
            <a:ext cx="363040" cy="0"/>
          </a:xfrm>
          <a:prstGeom prst="line">
            <a:avLst/>
          </a:prstGeom>
          <a:solidFill>
            <a:schemeClr val="accent1"/>
          </a:solidFill>
          <a:ln w="28575" cap="flat" cmpd="sng" algn="ctr">
            <a:solidFill>
              <a:schemeClr val="bg1">
                <a:lumMod val="75000"/>
                <a:lumOff val="25000"/>
              </a:schemeClr>
            </a:solidFill>
            <a:prstDash val="solid"/>
            <a:miter lim="800000"/>
            <a:headEnd type="none" w="med" len="med"/>
            <a:tailEnd type="none" w="med" len="med"/>
          </a:ln>
          <a:effectLst/>
        </p:spPr>
      </p:cxnSp>
      <p:sp>
        <p:nvSpPr>
          <p:cNvPr id="4" name="Slide Number Placeholder 3">
            <a:extLst>
              <a:ext uri="{FF2B5EF4-FFF2-40B4-BE49-F238E27FC236}">
                <a16:creationId xmlns:a16="http://schemas.microsoft.com/office/drawing/2014/main" id="{B2CA4AF2-F8DA-AADA-BB78-80A70CFED721}"/>
              </a:ext>
            </a:extLst>
          </p:cNvPr>
          <p:cNvSpPr>
            <a:spLocks noGrp="1"/>
          </p:cNvSpPr>
          <p:nvPr>
            <p:ph type="sldNum" sz="quarter" idx="12"/>
          </p:nvPr>
        </p:nvSpPr>
        <p:spPr/>
        <p:txBody>
          <a:bodyPr/>
          <a:lstStyle/>
          <a:p>
            <a:pPr>
              <a:defRPr/>
            </a:pPr>
            <a:fld id="{9CD81297-4513-4774-B1A4-8EBF832F2CC4}" type="slidenum">
              <a:rPr lang="en-US" smtClean="0"/>
              <a:pPr>
                <a:defRPr/>
              </a:pPr>
              <a:t>72</a:t>
            </a:fld>
            <a:endParaRPr lang="en-US"/>
          </a:p>
        </p:txBody>
      </p:sp>
      <p:sp>
        <p:nvSpPr>
          <p:cNvPr id="10" name="TextBox 9">
            <a:extLst>
              <a:ext uri="{FF2B5EF4-FFF2-40B4-BE49-F238E27FC236}">
                <a16:creationId xmlns:a16="http://schemas.microsoft.com/office/drawing/2014/main" id="{22AD008A-6BBF-9DDB-A2BD-05FEAAC61C44}"/>
              </a:ext>
            </a:extLst>
          </p:cNvPr>
          <p:cNvSpPr txBox="1"/>
          <p:nvPr/>
        </p:nvSpPr>
        <p:spPr>
          <a:xfrm>
            <a:off x="9842490" y="3675703"/>
            <a:ext cx="2439316" cy="1200329"/>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X was initially used for the center of inertia</a:t>
            </a:r>
          </a:p>
        </p:txBody>
      </p:sp>
      <p:sp>
        <p:nvSpPr>
          <p:cNvPr id="11" name="Line 4">
            <a:extLst>
              <a:ext uri="{FF2B5EF4-FFF2-40B4-BE49-F238E27FC236}">
                <a16:creationId xmlns:a16="http://schemas.microsoft.com/office/drawing/2014/main" id="{DA2ADCEC-FC1A-DE47-BBC0-2BC8B5C677AA}"/>
              </a:ext>
            </a:extLst>
          </p:cNvPr>
          <p:cNvSpPr>
            <a:spLocks noChangeShapeType="1"/>
          </p:cNvSpPr>
          <p:nvPr/>
        </p:nvSpPr>
        <p:spPr bwMode="auto">
          <a:xfrm>
            <a:off x="9921592" y="3782640"/>
            <a:ext cx="180647" cy="0"/>
          </a:xfrm>
          <a:prstGeom prst="line">
            <a:avLst/>
          </a:prstGeom>
          <a:noFill/>
          <a:ln w="19050">
            <a:solidFill>
              <a:schemeClr val="tx1">
                <a:lumMod val="10000"/>
              </a:schemeClr>
            </a:solidFill>
            <a:round/>
            <a:headEnd/>
            <a:tailEnd/>
          </a:ln>
        </p:spPr>
        <p:txBody>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69955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39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396" grpId="0" animBg="1"/>
      <p:bldP spid="16397" grpId="0" animBg="1"/>
      <p:bldP spid="14" grpId="0"/>
      <p:bldP spid="2" grpId="0"/>
      <p:bldP spid="16"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dirty="0"/>
              <a:t>Dispersion Statistics</a:t>
            </a:r>
          </a:p>
        </p:txBody>
      </p:sp>
      <p:sp>
        <p:nvSpPr>
          <p:cNvPr id="39939" name="Rectangle 3"/>
          <p:cNvSpPr>
            <a:spLocks noGrp="1" noChangeArrowheads="1"/>
          </p:cNvSpPr>
          <p:nvPr>
            <p:ph type="body" idx="1"/>
          </p:nvPr>
        </p:nvSpPr>
        <p:spPr>
          <a:xfrm>
            <a:off x="1080656" y="2690814"/>
            <a:ext cx="8996796" cy="3405187"/>
          </a:xfrm>
        </p:spPr>
        <p:txBody>
          <a:bodyPr/>
          <a:lstStyle/>
          <a:p>
            <a:pPr eaLnBrk="1" hangingPunct="1">
              <a:buFont typeface="Wingdings" pitchFamily="2" charset="2"/>
              <a:buNone/>
              <a:defRPr/>
            </a:pPr>
            <a:r>
              <a:rPr lang="en-US" dirty="0"/>
              <a:t>		</a:t>
            </a:r>
            <a:r>
              <a:rPr lang="en-US" dirty="0">
                <a:solidFill>
                  <a:srgbClr val="C00000"/>
                </a:solidFill>
              </a:rPr>
              <a:t>Standard Deviation, S</a:t>
            </a:r>
            <a:r>
              <a:rPr lang="en-US" dirty="0">
                <a:solidFill>
                  <a:srgbClr val="C00000"/>
                </a:solidFill>
                <a:latin typeface="Symbol" pitchFamily="18" charset="2"/>
              </a:rPr>
              <a:t> </a:t>
            </a:r>
            <a:r>
              <a:rPr lang="en-US" dirty="0"/>
              <a:t>= average distance</a:t>
            </a:r>
          </a:p>
          <a:p>
            <a:pPr eaLnBrk="1" hangingPunct="1">
              <a:spcBef>
                <a:spcPct val="0"/>
              </a:spcBef>
              <a:buFont typeface="Wingdings" pitchFamily="2" charset="2"/>
              <a:buNone/>
              <a:defRPr/>
            </a:pPr>
            <a:r>
              <a:rPr lang="en-US" dirty="0"/>
              <a:t>					               from mean</a:t>
            </a:r>
          </a:p>
          <a:p>
            <a:pPr eaLnBrk="1" hangingPunct="1">
              <a:spcBef>
                <a:spcPct val="90000"/>
              </a:spcBef>
              <a:buFont typeface="Wingdings" pitchFamily="2" charset="2"/>
              <a:buNone/>
              <a:defRPr/>
            </a:pPr>
            <a:r>
              <a:rPr lang="en-US" dirty="0"/>
              <a:t>		</a:t>
            </a:r>
            <a:r>
              <a:rPr lang="en-US" dirty="0">
                <a:solidFill>
                  <a:srgbClr val="C00000"/>
                </a:solidFill>
              </a:rPr>
              <a:t>Variance, S</a:t>
            </a:r>
            <a:r>
              <a:rPr lang="en-US" baseline="30000" dirty="0">
                <a:solidFill>
                  <a:srgbClr val="C00000"/>
                </a:solidFill>
              </a:rPr>
              <a:t>2</a:t>
            </a:r>
            <a:r>
              <a:rPr lang="en-US" dirty="0">
                <a:solidFill>
                  <a:srgbClr val="C00000"/>
                </a:solidFill>
                <a:latin typeface="Symbol" pitchFamily="18" charset="2"/>
              </a:rPr>
              <a:t> </a:t>
            </a:r>
            <a:r>
              <a:rPr lang="en-US" dirty="0"/>
              <a:t>= (standard deviation)</a:t>
            </a:r>
            <a:r>
              <a:rPr lang="en-US" baseline="30000" dirty="0"/>
              <a:t>2</a:t>
            </a:r>
          </a:p>
        </p:txBody>
      </p:sp>
      <p:sp>
        <p:nvSpPr>
          <p:cNvPr id="2" name="Slide Number Placeholder 1">
            <a:extLst>
              <a:ext uri="{FF2B5EF4-FFF2-40B4-BE49-F238E27FC236}">
                <a16:creationId xmlns:a16="http://schemas.microsoft.com/office/drawing/2014/main" id="{13622C9C-55E0-902F-C967-54BF3DD8561E}"/>
              </a:ext>
            </a:extLst>
          </p:cNvPr>
          <p:cNvSpPr>
            <a:spLocks noGrp="1"/>
          </p:cNvSpPr>
          <p:nvPr>
            <p:ph type="sldNum" sz="quarter" idx="12"/>
          </p:nvPr>
        </p:nvSpPr>
        <p:spPr/>
        <p:txBody>
          <a:bodyPr/>
          <a:lstStyle/>
          <a:p>
            <a:pPr>
              <a:defRPr/>
            </a:pPr>
            <a:fld id="{9CD81297-4513-4774-B1A4-8EBF832F2CC4}" type="slidenum">
              <a:rPr lang="en-US" smtClean="0"/>
              <a:pPr>
                <a:defRPr/>
              </a:pPr>
              <a:t>73</a:t>
            </a:fld>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dirty="0"/>
              <a:t>Sample Standard Deviation, S</a:t>
            </a:r>
            <a:endParaRPr lang="en-US" dirty="0">
              <a:latin typeface="Symbol" pitchFamily="18" charset="2"/>
            </a:endParaRPr>
          </a:p>
        </p:txBody>
      </p:sp>
      <p:sp>
        <p:nvSpPr>
          <p:cNvPr id="40963" name="Rectangle 3"/>
          <p:cNvSpPr>
            <a:spLocks noGrp="1" noChangeArrowheads="1"/>
          </p:cNvSpPr>
          <p:nvPr>
            <p:ph type="body" idx="1"/>
          </p:nvPr>
        </p:nvSpPr>
        <p:spPr>
          <a:xfrm>
            <a:off x="1073098" y="1651518"/>
            <a:ext cx="8909102" cy="4444482"/>
          </a:xfrm>
        </p:spPr>
        <p:txBody>
          <a:bodyPr/>
          <a:lstStyle/>
          <a:p>
            <a:pPr eaLnBrk="1" hangingPunct="1">
              <a:buFont typeface="Wingdings" pitchFamily="2" charset="2"/>
              <a:buNone/>
              <a:defRPr/>
            </a:pPr>
            <a:r>
              <a:rPr lang="en-US" sz="2800" dirty="0"/>
              <a:t>Dispersion Statistic (average distance from mean)</a:t>
            </a:r>
            <a:endParaRPr lang="en-US" dirty="0"/>
          </a:p>
          <a:p>
            <a:pPr marL="0" indent="0" eaLnBrk="1" hangingPunct="1">
              <a:spcBef>
                <a:spcPts val="1200"/>
              </a:spcBef>
              <a:buNone/>
              <a:defRPr/>
            </a:pPr>
            <a:r>
              <a:rPr lang="en-US" sz="2800" dirty="0"/>
              <a:t>Sample standard deviation S is an estimate of           </a:t>
            </a:r>
            <a:r>
              <a:rPr lang="en-US" sz="2800" dirty="0">
                <a:solidFill>
                  <a:srgbClr val="C00000"/>
                </a:solidFill>
              </a:rPr>
              <a:t>population standard deviation, </a:t>
            </a:r>
            <a:r>
              <a:rPr lang="en-US" sz="2800" b="1" dirty="0">
                <a:solidFill>
                  <a:srgbClr val="C00000"/>
                </a:solidFill>
                <a:latin typeface="Symbol" pitchFamily="18" charset="2"/>
              </a:rPr>
              <a:t>s</a:t>
            </a:r>
            <a:r>
              <a:rPr lang="en-US" sz="2800" dirty="0">
                <a:solidFill>
                  <a:srgbClr val="C00000"/>
                </a:solidFill>
              </a:rPr>
              <a:t> </a:t>
            </a:r>
            <a:endParaRPr lang="en-US" dirty="0">
              <a:solidFill>
                <a:srgbClr val="C00000"/>
              </a:solidFill>
            </a:endParaRPr>
          </a:p>
          <a:p>
            <a:pPr eaLnBrk="1" hangingPunct="1">
              <a:spcBef>
                <a:spcPct val="0"/>
              </a:spcBef>
              <a:buFont typeface="Wingdings" pitchFamily="2" charset="2"/>
              <a:buNone/>
              <a:defRPr/>
            </a:pPr>
            <a:r>
              <a:rPr lang="en-US" sz="2700" dirty="0"/>
              <a:t>	</a:t>
            </a:r>
          </a:p>
          <a:p>
            <a:pPr eaLnBrk="1" hangingPunct="1">
              <a:spcBef>
                <a:spcPct val="0"/>
              </a:spcBef>
              <a:buFont typeface="Wingdings" pitchFamily="2" charset="2"/>
              <a:buNone/>
              <a:defRPr/>
            </a:pPr>
            <a:endParaRPr lang="en-US" sz="2700" dirty="0"/>
          </a:p>
          <a:p>
            <a:pPr eaLnBrk="1" hangingPunct="1">
              <a:spcBef>
                <a:spcPct val="0"/>
              </a:spcBef>
              <a:buFont typeface="Wingdings" pitchFamily="2" charset="2"/>
              <a:buNone/>
              <a:defRPr/>
            </a:pPr>
            <a:endParaRPr lang="en-US" sz="2700" dirty="0"/>
          </a:p>
          <a:p>
            <a:pPr eaLnBrk="1" hangingPunct="1">
              <a:spcBef>
                <a:spcPts val="600"/>
              </a:spcBef>
              <a:buNone/>
              <a:defRPr/>
            </a:pPr>
            <a:endParaRPr lang="en-US" sz="2700" dirty="0"/>
          </a:p>
          <a:p>
            <a:pPr eaLnBrk="1" hangingPunct="1">
              <a:spcBef>
                <a:spcPts val="600"/>
              </a:spcBef>
              <a:buNone/>
              <a:defRPr/>
            </a:pPr>
            <a:endParaRPr lang="en-US" sz="2200" dirty="0"/>
          </a:p>
          <a:p>
            <a:pPr eaLnBrk="1" hangingPunct="1">
              <a:spcBef>
                <a:spcPts val="600"/>
              </a:spcBef>
              <a:buNone/>
              <a:defRPr/>
            </a:pPr>
            <a:r>
              <a:rPr lang="en-US" sz="2200" dirty="0"/>
              <a:t>where: 	X</a:t>
            </a:r>
            <a:r>
              <a:rPr lang="en-US" sz="2200" baseline="-25000" dirty="0"/>
              <a:t>i</a:t>
            </a:r>
            <a:r>
              <a:rPr lang="en-US" sz="2200" dirty="0"/>
              <a:t> = sample member, i</a:t>
            </a:r>
          </a:p>
          <a:p>
            <a:pPr eaLnBrk="1" hangingPunct="1">
              <a:spcBef>
                <a:spcPct val="0"/>
              </a:spcBef>
              <a:buFont typeface="Wingdings" pitchFamily="2" charset="2"/>
              <a:buNone/>
              <a:defRPr/>
            </a:pPr>
            <a:r>
              <a:rPr lang="en-US" sz="2200" dirty="0"/>
              <a:t>		</a:t>
            </a:r>
            <a:r>
              <a:rPr lang="en-US" sz="2200" dirty="0">
                <a:solidFill>
                  <a:schemeClr val="bg2">
                    <a:lumMod val="60000"/>
                    <a:lumOff val="40000"/>
                  </a:schemeClr>
                </a:solidFill>
              </a:rPr>
              <a:t>N</a:t>
            </a:r>
            <a:r>
              <a:rPr lang="en-US" sz="2200" dirty="0"/>
              <a:t> = sample size</a:t>
            </a:r>
          </a:p>
          <a:p>
            <a:pPr eaLnBrk="1" hangingPunct="1">
              <a:spcBef>
                <a:spcPct val="0"/>
              </a:spcBef>
              <a:buFont typeface="Wingdings" pitchFamily="2" charset="2"/>
              <a:buNone/>
              <a:defRPr/>
            </a:pPr>
            <a:r>
              <a:rPr lang="en-US" sz="2200" dirty="0"/>
              <a:t>		X = sample mean</a:t>
            </a:r>
          </a:p>
        </p:txBody>
      </p:sp>
      <p:sp>
        <p:nvSpPr>
          <p:cNvPr id="17413" name="Line 6"/>
          <p:cNvSpPr>
            <a:spLocks noChangeShapeType="1"/>
          </p:cNvSpPr>
          <p:nvPr/>
        </p:nvSpPr>
        <p:spPr bwMode="auto">
          <a:xfrm flipH="1">
            <a:off x="8735720" y="5011222"/>
            <a:ext cx="490538" cy="0"/>
          </a:xfrm>
          <a:prstGeom prst="line">
            <a:avLst/>
          </a:prstGeom>
          <a:noFill/>
          <a:ln w="19050">
            <a:solidFill>
              <a:schemeClr val="tx1">
                <a:lumMod val="10000"/>
              </a:schemeClr>
            </a:solidFill>
            <a:round/>
            <a:headEnd type="arrow" w="med" len="med"/>
            <a:tailEnd type="arrow" w="med" len="med"/>
          </a:ln>
        </p:spPr>
        <p:txBody>
          <a:bodyPr/>
          <a:lstStyle/>
          <a:p>
            <a:endParaRPr lang="en-US" dirty="0">
              <a:latin typeface="Calibri" panose="020F0502020204030204" pitchFamily="34" charset="0"/>
            </a:endParaRPr>
          </a:p>
        </p:txBody>
      </p:sp>
      <p:sp>
        <p:nvSpPr>
          <p:cNvPr id="40967" name="Text Box 7"/>
          <p:cNvSpPr txBox="1">
            <a:spLocks noChangeArrowheads="1"/>
          </p:cNvSpPr>
          <p:nvPr/>
        </p:nvSpPr>
        <p:spPr bwMode="auto">
          <a:xfrm>
            <a:off x="8802396" y="5073134"/>
            <a:ext cx="4365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S</a:t>
            </a:r>
          </a:p>
        </p:txBody>
      </p:sp>
      <p:sp>
        <p:nvSpPr>
          <p:cNvPr id="17415" name="Freeform 8"/>
          <p:cNvSpPr>
            <a:spLocks/>
          </p:cNvSpPr>
          <p:nvPr/>
        </p:nvSpPr>
        <p:spPr bwMode="auto">
          <a:xfrm>
            <a:off x="7524459" y="4400034"/>
            <a:ext cx="3449637" cy="1589088"/>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7416" name="Straight Connector 45"/>
          <p:cNvCxnSpPr>
            <a:cxnSpLocks noChangeShapeType="1"/>
          </p:cNvCxnSpPr>
          <p:nvPr/>
        </p:nvCxnSpPr>
        <p:spPr bwMode="auto">
          <a:xfrm rot="5400000" flipH="1" flipV="1">
            <a:off x="8342020" y="5090597"/>
            <a:ext cx="1828800" cy="0"/>
          </a:xfrm>
          <a:prstGeom prst="line">
            <a:avLst/>
          </a:prstGeom>
          <a:noFill/>
          <a:ln w="19050" algn="ctr">
            <a:solidFill>
              <a:schemeClr val="tx1">
                <a:lumMod val="10000"/>
              </a:schemeClr>
            </a:solidFill>
            <a:round/>
            <a:headEnd/>
            <a:tailEnd/>
          </a:ln>
        </p:spPr>
      </p:cxnSp>
      <p:cxnSp>
        <p:nvCxnSpPr>
          <p:cNvPr id="17417" name="Straight Connector 46"/>
          <p:cNvCxnSpPr>
            <a:cxnSpLocks noChangeShapeType="1"/>
          </p:cNvCxnSpPr>
          <p:nvPr/>
        </p:nvCxnSpPr>
        <p:spPr bwMode="auto">
          <a:xfrm>
            <a:off x="7438734" y="6004997"/>
            <a:ext cx="3633787" cy="0"/>
          </a:xfrm>
          <a:prstGeom prst="line">
            <a:avLst/>
          </a:prstGeom>
          <a:noFill/>
          <a:ln w="19050" algn="ctr">
            <a:solidFill>
              <a:schemeClr val="tx1">
                <a:lumMod val="10000"/>
              </a:schemeClr>
            </a:solidFill>
            <a:round/>
            <a:headEnd/>
            <a:tailEnd/>
          </a:ln>
        </p:spPr>
      </p:cxnSp>
      <p:sp>
        <p:nvSpPr>
          <p:cNvPr id="17418" name="AutoShape 9"/>
          <p:cNvSpPr>
            <a:spLocks noChangeAspect="1" noChangeArrowheads="1"/>
          </p:cNvSpPr>
          <p:nvPr/>
        </p:nvSpPr>
        <p:spPr bwMode="auto">
          <a:xfrm>
            <a:off x="7376820" y="4090473"/>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cxnSp>
        <p:nvCxnSpPr>
          <p:cNvPr id="17420" name="Straight Connector 13"/>
          <p:cNvCxnSpPr>
            <a:cxnSpLocks noChangeShapeType="1"/>
          </p:cNvCxnSpPr>
          <p:nvPr/>
        </p:nvCxnSpPr>
        <p:spPr bwMode="auto">
          <a:xfrm>
            <a:off x="2072334" y="6063036"/>
            <a:ext cx="153987" cy="0"/>
          </a:xfrm>
          <a:prstGeom prst="line">
            <a:avLst/>
          </a:prstGeom>
          <a:noFill/>
          <a:ln w="15875" algn="ctr">
            <a:solidFill>
              <a:schemeClr val="tx1">
                <a:lumMod val="10000"/>
              </a:schemeClr>
            </a:solidFill>
            <a:round/>
            <a:headEnd/>
            <a:tailEnd/>
          </a:ln>
        </p:spPr>
      </p:cxnSp>
      <p:sp>
        <p:nvSpPr>
          <p:cNvPr id="14" name="TextBox 13"/>
          <p:cNvSpPr txBox="1"/>
          <p:nvPr/>
        </p:nvSpPr>
        <p:spPr>
          <a:xfrm>
            <a:off x="6514278" y="3849462"/>
            <a:ext cx="1276605" cy="584200"/>
          </a:xfrm>
          <a:prstGeom prst="rect">
            <a:avLst/>
          </a:prstGeom>
          <a:noFill/>
        </p:spPr>
        <p:txBody>
          <a:bodyPr wrap="square">
            <a:spAutoFit/>
          </a:bodyPr>
          <a:lstStyle/>
          <a:p>
            <a:pPr>
              <a:defRPr/>
            </a:pPr>
            <a:r>
              <a:rPr lang="en-US" sz="3200" dirty="0">
                <a:solidFill>
                  <a:srgbClr val="C00000"/>
                </a:solidFill>
                <a:latin typeface="+mj-lt"/>
                <a:cs typeface="Arial" pitchFamily="34" charset="0"/>
              </a:rPr>
              <a:t>S = </a:t>
            </a:r>
            <a:r>
              <a:rPr lang="en-US" sz="3200" dirty="0">
                <a:solidFill>
                  <a:srgbClr val="C00000"/>
                </a:solidFill>
                <a:latin typeface="Symbol" pitchFamily="18" charset="2"/>
                <a:cs typeface="Arial" pitchFamily="34" charset="0"/>
              </a:rPr>
              <a:t>s</a:t>
            </a:r>
          </a:p>
        </p:txBody>
      </p:sp>
      <p:sp>
        <p:nvSpPr>
          <p:cNvPr id="17422" name="Freeform 15"/>
          <p:cNvSpPr>
            <a:spLocks/>
          </p:cNvSpPr>
          <p:nvPr/>
        </p:nvSpPr>
        <p:spPr bwMode="auto">
          <a:xfrm>
            <a:off x="7282023" y="3954238"/>
            <a:ext cx="185737" cy="93663"/>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15" name="Text Box 13"/>
          <p:cNvSpPr txBox="1">
            <a:spLocks noChangeArrowheads="1"/>
          </p:cNvSpPr>
          <p:nvPr/>
        </p:nvSpPr>
        <p:spPr bwMode="auto">
          <a:xfrm>
            <a:off x="9410700" y="1854617"/>
            <a:ext cx="2209800"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2</a:t>
            </a:r>
            <a:r>
              <a:rPr lang="en-US" sz="2800" b="1" baseline="30000" dirty="0">
                <a:solidFill>
                  <a:srgbClr val="008000"/>
                </a:solidFill>
                <a:latin typeface="Ink Free" panose="03080402000500000000" pitchFamily="66" charset="0"/>
              </a:rPr>
              <a:t>nd</a:t>
            </a:r>
            <a:r>
              <a:rPr lang="en-US" sz="2800" b="1" dirty="0">
                <a:solidFill>
                  <a:srgbClr val="008000"/>
                </a:solidFill>
                <a:latin typeface="Ink Free" panose="03080402000500000000" pitchFamily="66" charset="0"/>
              </a:rPr>
              <a:t> moment about mean</a:t>
            </a:r>
          </a:p>
        </p:txBody>
      </p:sp>
      <p:sp>
        <p:nvSpPr>
          <p:cNvPr id="19" name="Freeform 18"/>
          <p:cNvSpPr/>
          <p:nvPr/>
        </p:nvSpPr>
        <p:spPr bwMode="auto">
          <a:xfrm>
            <a:off x="2563048" y="3551466"/>
            <a:ext cx="3249924" cy="1391331"/>
          </a:xfrm>
          <a:custGeom>
            <a:avLst/>
            <a:gdLst>
              <a:gd name="connsiteX0" fmla="*/ 0 w 2955472"/>
              <a:gd name="connsiteY0" fmla="*/ 702128 h 1094014"/>
              <a:gd name="connsiteX1" fmla="*/ 97972 w 2955472"/>
              <a:gd name="connsiteY1" fmla="*/ 1088571 h 1094014"/>
              <a:gd name="connsiteX2" fmla="*/ 114300 w 2955472"/>
              <a:gd name="connsiteY2" fmla="*/ 1094014 h 1094014"/>
              <a:gd name="connsiteX3" fmla="*/ 206829 w 2955472"/>
              <a:gd name="connsiteY3" fmla="*/ 10885 h 1094014"/>
              <a:gd name="connsiteX4" fmla="*/ 2955472 w 2955472"/>
              <a:gd name="connsiteY4" fmla="*/ 0 h 1094014"/>
              <a:gd name="connsiteX0" fmla="*/ 0 w 2955472"/>
              <a:gd name="connsiteY0" fmla="*/ 702128 h 1094014"/>
              <a:gd name="connsiteX1" fmla="*/ 27214 w 2955472"/>
              <a:gd name="connsiteY1" fmla="*/ 685799 h 1094014"/>
              <a:gd name="connsiteX2" fmla="*/ 97972 w 2955472"/>
              <a:gd name="connsiteY2" fmla="*/ 1088571 h 1094014"/>
              <a:gd name="connsiteX3" fmla="*/ 114300 w 2955472"/>
              <a:gd name="connsiteY3" fmla="*/ 1094014 h 1094014"/>
              <a:gd name="connsiteX4" fmla="*/ 206829 w 2955472"/>
              <a:gd name="connsiteY4" fmla="*/ 10885 h 1094014"/>
              <a:gd name="connsiteX5" fmla="*/ 2955472 w 2955472"/>
              <a:gd name="connsiteY5" fmla="*/ 0 h 1094014"/>
              <a:gd name="connsiteX0" fmla="*/ 0 w 2977243"/>
              <a:gd name="connsiteY0" fmla="*/ 723899 h 1094014"/>
              <a:gd name="connsiteX1" fmla="*/ 48985 w 2977243"/>
              <a:gd name="connsiteY1" fmla="*/ 685799 h 1094014"/>
              <a:gd name="connsiteX2" fmla="*/ 119743 w 2977243"/>
              <a:gd name="connsiteY2" fmla="*/ 1088571 h 1094014"/>
              <a:gd name="connsiteX3" fmla="*/ 136071 w 2977243"/>
              <a:gd name="connsiteY3" fmla="*/ 1094014 h 1094014"/>
              <a:gd name="connsiteX4" fmla="*/ 228600 w 2977243"/>
              <a:gd name="connsiteY4" fmla="*/ 10885 h 1094014"/>
              <a:gd name="connsiteX5" fmla="*/ 2977243 w 2977243"/>
              <a:gd name="connsiteY5" fmla="*/ 0 h 109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7243" h="1094014">
                <a:moveTo>
                  <a:pt x="0" y="723899"/>
                </a:moveTo>
                <a:cubicBezTo>
                  <a:pt x="3629" y="740228"/>
                  <a:pt x="45356" y="669470"/>
                  <a:pt x="48985" y="685799"/>
                </a:cubicBezTo>
                <a:lnTo>
                  <a:pt x="119743" y="1088571"/>
                </a:lnTo>
                <a:lnTo>
                  <a:pt x="136071" y="1094014"/>
                </a:lnTo>
                <a:lnTo>
                  <a:pt x="228600" y="10885"/>
                </a:lnTo>
                <a:lnTo>
                  <a:pt x="2977243" y="0"/>
                </a:lnTo>
              </a:path>
            </a:pathLst>
          </a:custGeom>
          <a:noFill/>
          <a:ln w="19050"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1534513" y="3593840"/>
                <a:ext cx="4518350" cy="12179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solidFill>
                            <a:schemeClr val="tx1">
                              <a:lumMod val="10000"/>
                            </a:schemeClr>
                          </a:solidFill>
                          <a:latin typeface="Cambria Math" panose="02040503050406030204" pitchFamily="18" charset="0"/>
                        </a:rPr>
                        <m:t>S</m:t>
                      </m:r>
                      <m:r>
                        <a:rPr lang="en-US" sz="2800">
                          <a:solidFill>
                            <a:schemeClr val="tx1">
                              <a:lumMod val="10000"/>
                            </a:schemeClr>
                          </a:solidFill>
                          <a:latin typeface="Cambria Math" panose="02040503050406030204" pitchFamily="18" charset="0"/>
                        </a:rPr>
                        <m:t>=   </m:t>
                      </m:r>
                      <m:f>
                        <m:fPr>
                          <m:ctrlPr>
                            <a:rPr lang="en-US" sz="2800" i="1">
                              <a:solidFill>
                                <a:schemeClr val="tx1">
                                  <a:lumMod val="10000"/>
                                </a:schemeClr>
                              </a:solidFill>
                              <a:latin typeface="Cambria Math" panose="02040503050406030204" pitchFamily="18" charset="0"/>
                            </a:rPr>
                          </m:ctrlPr>
                        </m:fPr>
                        <m:num>
                          <m:r>
                            <a:rPr lang="en-US" sz="2800">
                              <a:solidFill>
                                <a:schemeClr val="tx1">
                                  <a:lumMod val="10000"/>
                                </a:schemeClr>
                              </a:solidFill>
                              <a:latin typeface="Cambria Math" panose="02040503050406030204" pitchFamily="18" charset="0"/>
                            </a:rPr>
                            <m:t>1</m:t>
                          </m:r>
                        </m:num>
                        <m:den>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−1</m:t>
                          </m:r>
                        </m:den>
                      </m:f>
                      <m:nary>
                        <m:naryPr>
                          <m:chr m:val="∑"/>
                          <m:ctrlPr>
                            <a:rPr lang="en-US" sz="2800" i="1">
                              <a:solidFill>
                                <a:schemeClr val="tx1">
                                  <a:lumMod val="10000"/>
                                </a:schemeClr>
                              </a:solidFill>
                              <a:latin typeface="Cambria Math" panose="02040503050406030204" pitchFamily="18" charset="0"/>
                            </a:rPr>
                          </m:ctrlPr>
                        </m:naryPr>
                        <m:sub>
                          <m:r>
                            <m:rPr>
                              <m:sty m:val="p"/>
                              <m:brk m:alnAt="23"/>
                            </m:rPr>
                            <a:rPr lang="en-US" sz="2800">
                              <a:solidFill>
                                <a:schemeClr val="tx1">
                                  <a:lumMod val="10000"/>
                                </a:schemeClr>
                              </a:solidFill>
                              <a:latin typeface="Cambria Math" panose="02040503050406030204" pitchFamily="18" charset="0"/>
                            </a:rPr>
                            <m:t>i</m:t>
                          </m:r>
                          <m:r>
                            <a:rPr lang="en-US" sz="2800">
                              <a:solidFill>
                                <a:schemeClr val="tx1">
                                  <a:lumMod val="10000"/>
                                </a:schemeClr>
                              </a:solidFill>
                              <a:latin typeface="Cambria Math" panose="02040503050406030204" pitchFamily="18" charset="0"/>
                            </a:rPr>
                            <m:t>=1</m:t>
                          </m:r>
                        </m:sub>
                        <m:sup>
                          <m:r>
                            <m:rPr>
                              <m:sty m:val="p"/>
                            </m:rPr>
                            <a:rPr lang="en-US" sz="2800">
                              <a:solidFill>
                                <a:schemeClr val="tx1">
                                  <a:lumMod val="10000"/>
                                </a:schemeClr>
                              </a:solidFill>
                              <a:latin typeface="Cambria Math" panose="02040503050406030204" pitchFamily="18" charset="0"/>
                            </a:rPr>
                            <m:t>N</m:t>
                          </m:r>
                        </m:sup>
                        <m:e>
                          <m:sSup>
                            <m:sSupPr>
                              <m:ctrlPr>
                                <a:rPr lang="en-US" sz="2800" i="1">
                                  <a:solidFill>
                                    <a:schemeClr val="tx1">
                                      <a:lumMod val="10000"/>
                                    </a:schemeClr>
                                  </a:solidFill>
                                  <a:latin typeface="Cambria Math" panose="02040503050406030204" pitchFamily="18" charset="0"/>
                                </a:rPr>
                              </m:ctrlPr>
                            </m:sSupPr>
                            <m:e>
                              <m:d>
                                <m:dPr>
                                  <m:ctrlPr>
                                    <a:rPr lang="en-US" sz="2800" i="1">
                                      <a:solidFill>
                                        <a:schemeClr val="tx1">
                                          <a:lumMod val="10000"/>
                                        </a:schemeClr>
                                      </a:solidFill>
                                      <a:latin typeface="Cambria Math" panose="02040503050406030204" pitchFamily="18" charset="0"/>
                                    </a:rPr>
                                  </m:ctrlPr>
                                </m:dPr>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e>
                              </m:d>
                            </m:e>
                            <m:sup>
                              <m:r>
                                <a:rPr lang="en-US" sz="2800">
                                  <a:solidFill>
                                    <a:schemeClr val="tx1">
                                      <a:lumMod val="10000"/>
                                    </a:schemeClr>
                                  </a:solidFill>
                                  <a:latin typeface="Cambria Math" panose="02040503050406030204" pitchFamily="18" charset="0"/>
                                </a:rPr>
                                <m:t>2</m:t>
                              </m:r>
                            </m:sup>
                          </m:sSup>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1534513" y="3593840"/>
                <a:ext cx="4518350" cy="1217962"/>
              </a:xfrm>
              <a:prstGeom prst="rect">
                <a:avLst/>
              </a:prstGeom>
              <a:blipFill>
                <a:blip r:embed="rId3"/>
                <a:stretch>
                  <a:fillRect/>
                </a:stretch>
              </a:blipFill>
            </p:spPr>
            <p:txBody>
              <a:bodyPr/>
              <a:lstStyle/>
              <a:p>
                <a:r>
                  <a:rPr lang="en-US">
                    <a:noFill/>
                  </a:rPr>
                  <a:t> </a:t>
                </a:r>
              </a:p>
            </p:txBody>
          </p:sp>
        </mc:Fallback>
      </mc:AlternateContent>
      <p:sp>
        <p:nvSpPr>
          <p:cNvPr id="17" name="Text Box 13">
            <a:extLst>
              <a:ext uri="{FF2B5EF4-FFF2-40B4-BE49-F238E27FC236}">
                <a16:creationId xmlns:a16="http://schemas.microsoft.com/office/drawing/2014/main" id="{F82F8F2E-8049-4A53-A208-620AEB7BA410}"/>
              </a:ext>
            </a:extLst>
          </p:cNvPr>
          <p:cNvSpPr txBox="1">
            <a:spLocks noChangeArrowheads="1"/>
          </p:cNvSpPr>
          <p:nvPr/>
        </p:nvSpPr>
        <p:spPr bwMode="auto">
          <a:xfrm>
            <a:off x="5184788" y="4976847"/>
            <a:ext cx="2642089" cy="954107"/>
          </a:xfrm>
          <a:prstGeom prst="rect">
            <a:avLst/>
          </a:prstGeom>
          <a:noFill/>
          <a:ln w="9525">
            <a:noFill/>
            <a:miter lim="800000"/>
            <a:headEnd/>
            <a:tailEnd/>
          </a:ln>
        </p:spPr>
        <p:txBody>
          <a:bodyPr wrap="square">
            <a:spAutoFit/>
          </a:bodyPr>
          <a:lstStyle/>
          <a:p>
            <a:pPr>
              <a:spcBef>
                <a:spcPct val="50000"/>
              </a:spcBef>
            </a:pPr>
            <a:r>
              <a:rPr lang="en-US" sz="2800" b="1" dirty="0">
                <a:solidFill>
                  <a:schemeClr val="accent5">
                    <a:lumMod val="75000"/>
                  </a:schemeClr>
                </a:solidFill>
                <a:latin typeface="Ink Free" panose="03080402000500000000" pitchFamily="66" charset="0"/>
              </a:rPr>
              <a:t>has same unit as variable</a:t>
            </a:r>
          </a:p>
        </p:txBody>
      </p:sp>
      <p:sp>
        <p:nvSpPr>
          <p:cNvPr id="2" name="Slide Number Placeholder 1">
            <a:extLst>
              <a:ext uri="{FF2B5EF4-FFF2-40B4-BE49-F238E27FC236}">
                <a16:creationId xmlns:a16="http://schemas.microsoft.com/office/drawing/2014/main" id="{2617BF79-1F97-5625-F1EE-9B3DA2837734}"/>
              </a:ext>
            </a:extLst>
          </p:cNvPr>
          <p:cNvSpPr>
            <a:spLocks noGrp="1"/>
          </p:cNvSpPr>
          <p:nvPr>
            <p:ph type="sldNum" sz="quarter" idx="12"/>
          </p:nvPr>
        </p:nvSpPr>
        <p:spPr/>
        <p:txBody>
          <a:bodyPr/>
          <a:lstStyle/>
          <a:p>
            <a:pPr>
              <a:defRPr/>
            </a:pPr>
            <a:fld id="{9CD81297-4513-4774-B1A4-8EBF832F2CC4}" type="slidenum">
              <a:rPr lang="en-US" smtClean="0"/>
              <a:pPr>
                <a:defRPr/>
              </a:pPr>
              <a:t>74</a:t>
            </a:fld>
            <a:endParaRPr lang="en-US"/>
          </a:p>
        </p:txBody>
      </p:sp>
    </p:spTree>
    <p:extLst>
      <p:ext uri="{BB962C8B-B14F-4D97-AF65-F5344CB8AC3E}">
        <p14:creationId xmlns:p14="http://schemas.microsoft.com/office/powerpoint/2010/main" val="166843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422" grpId="0" animBg="1"/>
      <p:bldP spid="1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04563" y="301625"/>
            <a:ext cx="10004702" cy="1143000"/>
          </a:xfrm>
        </p:spPr>
        <p:txBody>
          <a:bodyPr/>
          <a:lstStyle/>
          <a:p>
            <a:pPr eaLnBrk="1" hangingPunct="1">
              <a:defRPr/>
            </a:pPr>
            <a:r>
              <a:rPr lang="en-US" dirty="0"/>
              <a:t>Sample Skew Coefficient, g</a:t>
            </a:r>
            <a:endParaRPr lang="en-US" dirty="0">
              <a:latin typeface="Symbol" pitchFamily="18" charset="2"/>
            </a:endParaRPr>
          </a:p>
        </p:txBody>
      </p:sp>
      <p:sp>
        <p:nvSpPr>
          <p:cNvPr id="41987" name="Rectangle 3"/>
          <p:cNvSpPr>
            <a:spLocks noGrp="1" noChangeArrowheads="1"/>
          </p:cNvSpPr>
          <p:nvPr>
            <p:ph type="body" idx="1"/>
          </p:nvPr>
        </p:nvSpPr>
        <p:spPr>
          <a:xfrm>
            <a:off x="1073099" y="1621974"/>
            <a:ext cx="7897090" cy="4528457"/>
          </a:xfrm>
        </p:spPr>
        <p:txBody>
          <a:bodyPr/>
          <a:lstStyle/>
          <a:p>
            <a:pPr eaLnBrk="1" hangingPunct="1">
              <a:buFont typeface="Wingdings" pitchFamily="2" charset="2"/>
              <a:buNone/>
              <a:defRPr/>
            </a:pPr>
            <a:r>
              <a:rPr lang="en-US" sz="2800" dirty="0"/>
              <a:t>Asymmetry statistic</a:t>
            </a:r>
            <a:endParaRPr lang="en-US" sz="2800" dirty="0">
              <a:solidFill>
                <a:srgbClr val="C00000"/>
              </a:solidFill>
            </a:endParaRPr>
          </a:p>
          <a:p>
            <a:pPr marL="0" indent="0" eaLnBrk="1" hangingPunct="1">
              <a:spcBef>
                <a:spcPct val="60000"/>
              </a:spcBef>
              <a:buNone/>
              <a:defRPr/>
            </a:pPr>
            <a:r>
              <a:rPr lang="en-US" sz="2800" dirty="0"/>
              <a:t>Sample skew is an estimate of </a:t>
            </a:r>
            <a:r>
              <a:rPr lang="en-US" sz="2800" dirty="0">
                <a:solidFill>
                  <a:srgbClr val="C00000"/>
                </a:solidFill>
              </a:rPr>
              <a:t>population skew, </a:t>
            </a:r>
            <a:r>
              <a:rPr lang="en-US" sz="2800" b="1" dirty="0">
                <a:solidFill>
                  <a:srgbClr val="C00000"/>
                </a:solidFill>
                <a:latin typeface="Symbol" pitchFamily="18" charset="2"/>
              </a:rPr>
              <a:t>g</a:t>
            </a:r>
            <a:r>
              <a:rPr lang="en-US" sz="2800" dirty="0"/>
              <a:t>, but is </a:t>
            </a:r>
            <a:r>
              <a:rPr lang="en-US" sz="2800" b="1" dirty="0">
                <a:solidFill>
                  <a:srgbClr val="FF00FF"/>
                </a:solidFill>
              </a:rPr>
              <a:t>volatile</a:t>
            </a:r>
            <a:r>
              <a:rPr lang="en-US" sz="2800" dirty="0"/>
              <a:t> for small samples</a:t>
            </a:r>
          </a:p>
          <a:p>
            <a:pPr eaLnBrk="1" hangingPunct="1">
              <a:spcBef>
                <a:spcPct val="60000"/>
              </a:spcBef>
              <a:buFont typeface="Wingdings" pitchFamily="2" charset="2"/>
              <a:buNone/>
              <a:defRPr/>
            </a:pPr>
            <a:r>
              <a:rPr lang="en-US" dirty="0"/>
              <a:t>	</a:t>
            </a:r>
          </a:p>
          <a:p>
            <a:pPr eaLnBrk="1" hangingPunct="1">
              <a:spcBef>
                <a:spcPct val="60000"/>
              </a:spcBef>
              <a:buFont typeface="Wingdings" pitchFamily="2" charset="2"/>
              <a:buNone/>
              <a:defRPr/>
            </a:pPr>
            <a:endParaRPr lang="en-US" dirty="0"/>
          </a:p>
          <a:p>
            <a:pPr eaLnBrk="1" hangingPunct="1">
              <a:spcBef>
                <a:spcPct val="60000"/>
              </a:spcBef>
              <a:buFont typeface="Wingdings" pitchFamily="2" charset="2"/>
              <a:buNone/>
              <a:defRPr/>
            </a:pPr>
            <a:endParaRPr lang="en-US" dirty="0"/>
          </a:p>
          <a:p>
            <a:pPr eaLnBrk="1" hangingPunct="1">
              <a:spcBef>
                <a:spcPts val="600"/>
              </a:spcBef>
              <a:buNone/>
              <a:defRPr/>
            </a:pPr>
            <a:r>
              <a:rPr lang="en-US" sz="2200" dirty="0"/>
              <a:t>where: 	X</a:t>
            </a:r>
            <a:r>
              <a:rPr lang="en-US" sz="2200" baseline="-25000" dirty="0"/>
              <a:t>i</a:t>
            </a:r>
            <a:r>
              <a:rPr lang="en-US" sz="2200" dirty="0"/>
              <a:t> = sample member, </a:t>
            </a:r>
            <a:r>
              <a:rPr lang="en-US" sz="2200" dirty="0" err="1"/>
              <a:t>i</a:t>
            </a:r>
            <a:endParaRPr lang="en-US" sz="2200" dirty="0"/>
          </a:p>
          <a:p>
            <a:pPr eaLnBrk="1" hangingPunct="1">
              <a:spcBef>
                <a:spcPct val="0"/>
              </a:spcBef>
              <a:buFont typeface="Wingdings" pitchFamily="2" charset="2"/>
              <a:buNone/>
              <a:defRPr/>
            </a:pPr>
            <a:r>
              <a:rPr lang="en-US" sz="2200" dirty="0"/>
              <a:t>		</a:t>
            </a:r>
            <a:r>
              <a:rPr lang="en-US" sz="2200" dirty="0">
                <a:solidFill>
                  <a:schemeClr val="bg2">
                    <a:lumMod val="60000"/>
                    <a:lumOff val="40000"/>
                  </a:schemeClr>
                </a:solidFill>
              </a:rPr>
              <a:t>N</a:t>
            </a:r>
            <a:r>
              <a:rPr lang="en-US" sz="2200" dirty="0"/>
              <a:t> = sample size</a:t>
            </a:r>
          </a:p>
          <a:p>
            <a:pPr eaLnBrk="1" hangingPunct="1">
              <a:spcBef>
                <a:spcPct val="0"/>
              </a:spcBef>
              <a:buFont typeface="Wingdings" pitchFamily="2" charset="2"/>
              <a:buNone/>
              <a:defRPr/>
            </a:pPr>
            <a:r>
              <a:rPr lang="en-US" sz="2200" dirty="0"/>
              <a:t>		S = sample standard deviation</a:t>
            </a:r>
          </a:p>
        </p:txBody>
      </p:sp>
      <p:sp>
        <p:nvSpPr>
          <p:cNvPr id="41989" name="Text Box 5"/>
          <p:cNvSpPr txBox="1">
            <a:spLocks noChangeArrowheads="1"/>
          </p:cNvSpPr>
          <p:nvPr/>
        </p:nvSpPr>
        <p:spPr bwMode="auto">
          <a:xfrm>
            <a:off x="7010401" y="6113464"/>
            <a:ext cx="3057525" cy="427037"/>
          </a:xfrm>
          <a:prstGeom prst="rect">
            <a:avLst/>
          </a:prstGeom>
          <a:noFill/>
          <a:ln w="9525">
            <a:noFill/>
            <a:miter lim="800000"/>
            <a:headEnd/>
            <a:tailEnd/>
          </a:ln>
          <a:effectLst/>
        </p:spPr>
        <p:txBody>
          <a:bodyPr>
            <a:spAutoFit/>
          </a:bodyPr>
          <a:lstStyle/>
          <a:p>
            <a:pPr algn="ctr">
              <a:spcBef>
                <a:spcPct val="50000"/>
              </a:spcBef>
              <a:defRPr/>
            </a:pPr>
            <a:r>
              <a:rPr lang="en-US" sz="2200" dirty="0">
                <a:solidFill>
                  <a:schemeClr val="tx1">
                    <a:lumMod val="10000"/>
                  </a:schemeClr>
                </a:solidFill>
                <a:latin typeface="Calibri" panose="020F0502020204030204" pitchFamily="34" charset="0"/>
              </a:rPr>
              <a:t>Normal Distribution</a:t>
            </a:r>
          </a:p>
        </p:txBody>
      </p:sp>
      <p:sp>
        <p:nvSpPr>
          <p:cNvPr id="41990" name="Text Box 6"/>
          <p:cNvSpPr txBox="1">
            <a:spLocks noChangeArrowheads="1"/>
          </p:cNvSpPr>
          <p:nvPr/>
        </p:nvSpPr>
        <p:spPr bwMode="auto">
          <a:xfrm>
            <a:off x="7966869" y="3723143"/>
            <a:ext cx="1144587" cy="427037"/>
          </a:xfrm>
          <a:prstGeom prst="rect">
            <a:avLst/>
          </a:prstGeom>
          <a:noFill/>
          <a:ln w="9525">
            <a:noFill/>
            <a:miter lim="800000"/>
            <a:headEnd/>
            <a:tailEnd/>
          </a:ln>
          <a:effectLst/>
        </p:spPr>
        <p:txBody>
          <a:bodyPr>
            <a:spAutoFit/>
          </a:bodyPr>
          <a:lstStyle/>
          <a:p>
            <a:pPr>
              <a:spcBef>
                <a:spcPct val="50000"/>
              </a:spcBef>
              <a:defRPr/>
            </a:pPr>
            <a:r>
              <a:rPr lang="en-US" sz="2200" dirty="0">
                <a:solidFill>
                  <a:schemeClr val="tx1">
                    <a:lumMod val="10000"/>
                  </a:schemeClr>
                </a:solidFill>
                <a:latin typeface="Symbol" pitchFamily="18" charset="2"/>
              </a:rPr>
              <a:t>g</a:t>
            </a:r>
            <a:r>
              <a:rPr lang="en-US" sz="2200" dirty="0">
                <a:solidFill>
                  <a:schemeClr val="tx1">
                    <a:lumMod val="10000"/>
                  </a:schemeClr>
                </a:solidFill>
                <a:latin typeface="Calibri" panose="020F0502020204030204" pitchFamily="34" charset="0"/>
              </a:rPr>
              <a:t> = 0</a:t>
            </a:r>
          </a:p>
        </p:txBody>
      </p:sp>
      <p:sp>
        <p:nvSpPr>
          <p:cNvPr id="18439" name="Freeform 8"/>
          <p:cNvSpPr>
            <a:spLocks/>
          </p:cNvSpPr>
          <p:nvPr/>
        </p:nvSpPr>
        <p:spPr bwMode="auto">
          <a:xfrm>
            <a:off x="6847349" y="4414838"/>
            <a:ext cx="3859212" cy="1560512"/>
          </a:xfrm>
          <a:custGeom>
            <a:avLst/>
            <a:gdLst>
              <a:gd name="T0" fmla="*/ 0 w 2431"/>
              <a:gd name="T1" fmla="*/ 2147483647 h 983"/>
              <a:gd name="T2" fmla="*/ 2147483647 w 2431"/>
              <a:gd name="T3" fmla="*/ 2147483647 h 983"/>
              <a:gd name="T4" fmla="*/ 2147483647 w 2431"/>
              <a:gd name="T5" fmla="*/ 2147483647 h 983"/>
              <a:gd name="T6" fmla="*/ 2147483647 w 2431"/>
              <a:gd name="T7" fmla="*/ 2147483647 h 983"/>
              <a:gd name="T8" fmla="*/ 2147483647 w 2431"/>
              <a:gd name="T9" fmla="*/ 2147483647 h 983"/>
              <a:gd name="T10" fmla="*/ 2147483647 w 2431"/>
              <a:gd name="T11" fmla="*/ 2147483647 h 983"/>
              <a:gd name="T12" fmla="*/ 2147483647 w 2431"/>
              <a:gd name="T13" fmla="*/ 2147483647 h 983"/>
              <a:gd name="T14" fmla="*/ 2147483647 w 2431"/>
              <a:gd name="T15" fmla="*/ 2147483647 h 983"/>
              <a:gd name="T16" fmla="*/ 2147483647 w 2431"/>
              <a:gd name="T17" fmla="*/ 2147483647 h 983"/>
              <a:gd name="T18" fmla="*/ 2147483647 w 2431"/>
              <a:gd name="T19" fmla="*/ 2147483647 h 9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1"/>
              <a:gd name="T31" fmla="*/ 0 h 983"/>
              <a:gd name="T32" fmla="*/ 2431 w 2431"/>
              <a:gd name="T33" fmla="*/ 983 h 9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1" h="983">
                <a:moveTo>
                  <a:pt x="0" y="983"/>
                </a:moveTo>
                <a:cubicBezTo>
                  <a:pt x="85" y="980"/>
                  <a:pt x="170" y="978"/>
                  <a:pt x="241" y="909"/>
                </a:cubicBezTo>
                <a:cubicBezTo>
                  <a:pt x="312" y="840"/>
                  <a:pt x="366" y="698"/>
                  <a:pt x="428" y="568"/>
                </a:cubicBezTo>
                <a:cubicBezTo>
                  <a:pt x="490" y="438"/>
                  <a:pt x="554" y="219"/>
                  <a:pt x="616" y="126"/>
                </a:cubicBezTo>
                <a:cubicBezTo>
                  <a:pt x="678" y="33"/>
                  <a:pt x="738" y="0"/>
                  <a:pt x="803" y="12"/>
                </a:cubicBezTo>
                <a:cubicBezTo>
                  <a:pt x="868" y="24"/>
                  <a:pt x="915" y="98"/>
                  <a:pt x="1004" y="199"/>
                </a:cubicBezTo>
                <a:cubicBezTo>
                  <a:pt x="1093" y="300"/>
                  <a:pt x="1205" y="506"/>
                  <a:pt x="1339" y="621"/>
                </a:cubicBezTo>
                <a:cubicBezTo>
                  <a:pt x="1473" y="736"/>
                  <a:pt x="1671" y="832"/>
                  <a:pt x="1808" y="889"/>
                </a:cubicBezTo>
                <a:cubicBezTo>
                  <a:pt x="1945" y="946"/>
                  <a:pt x="2059" y="949"/>
                  <a:pt x="2163" y="963"/>
                </a:cubicBezTo>
                <a:cubicBezTo>
                  <a:pt x="2267" y="977"/>
                  <a:pt x="2375" y="973"/>
                  <a:pt x="2431" y="976"/>
                </a:cubicBezTo>
              </a:path>
            </a:pathLst>
          </a:custGeom>
          <a:noFill/>
          <a:ln w="28575" cmpd="sng">
            <a:solidFill>
              <a:srgbClr val="00CC66"/>
            </a:solidFill>
            <a:round/>
            <a:headEnd/>
            <a:tailEnd/>
          </a:ln>
        </p:spPr>
        <p:txBody>
          <a:bodyPr/>
          <a:lstStyle/>
          <a:p>
            <a:endParaRPr lang="en-US" dirty="0">
              <a:latin typeface="Calibri" panose="020F0502020204030204" pitchFamily="34" charset="0"/>
            </a:endParaRPr>
          </a:p>
        </p:txBody>
      </p:sp>
      <p:sp>
        <p:nvSpPr>
          <p:cNvPr id="41993" name="Text Box 9"/>
          <p:cNvSpPr txBox="1">
            <a:spLocks noChangeArrowheads="1"/>
          </p:cNvSpPr>
          <p:nvPr/>
        </p:nvSpPr>
        <p:spPr bwMode="auto">
          <a:xfrm>
            <a:off x="9589074" y="5216940"/>
            <a:ext cx="1144588" cy="427037"/>
          </a:xfrm>
          <a:prstGeom prst="rect">
            <a:avLst/>
          </a:prstGeom>
          <a:noFill/>
          <a:ln w="9525">
            <a:noFill/>
            <a:miter lim="800000"/>
            <a:headEnd/>
            <a:tailEnd/>
          </a:ln>
          <a:effectLst/>
        </p:spPr>
        <p:txBody>
          <a:bodyPr>
            <a:spAutoFit/>
          </a:bodyPr>
          <a:lstStyle/>
          <a:p>
            <a:pPr>
              <a:spcBef>
                <a:spcPct val="50000"/>
              </a:spcBef>
              <a:defRPr/>
            </a:pPr>
            <a:r>
              <a:rPr lang="en-US" sz="2200" dirty="0">
                <a:solidFill>
                  <a:srgbClr val="00CC66"/>
                </a:solidFill>
                <a:latin typeface="Symbol" pitchFamily="18" charset="2"/>
              </a:rPr>
              <a:t>g</a:t>
            </a:r>
            <a:r>
              <a:rPr lang="en-US" sz="2200" dirty="0">
                <a:solidFill>
                  <a:srgbClr val="00CC66"/>
                </a:solidFill>
                <a:latin typeface="Calibri" panose="020F0502020204030204" pitchFamily="34" charset="0"/>
              </a:rPr>
              <a:t> &gt; 0</a:t>
            </a:r>
          </a:p>
        </p:txBody>
      </p:sp>
      <p:sp>
        <p:nvSpPr>
          <p:cNvPr id="18441" name="Freeform 10"/>
          <p:cNvSpPr>
            <a:spLocks/>
          </p:cNvSpPr>
          <p:nvPr/>
        </p:nvSpPr>
        <p:spPr bwMode="auto">
          <a:xfrm flipH="1">
            <a:off x="6045874" y="4418013"/>
            <a:ext cx="3859212" cy="1560512"/>
          </a:xfrm>
          <a:custGeom>
            <a:avLst/>
            <a:gdLst>
              <a:gd name="T0" fmla="*/ 0 w 2431"/>
              <a:gd name="T1" fmla="*/ 2147483647 h 983"/>
              <a:gd name="T2" fmla="*/ 2147483647 w 2431"/>
              <a:gd name="T3" fmla="*/ 2147483647 h 983"/>
              <a:gd name="T4" fmla="*/ 2147483647 w 2431"/>
              <a:gd name="T5" fmla="*/ 2147483647 h 983"/>
              <a:gd name="T6" fmla="*/ 2147483647 w 2431"/>
              <a:gd name="T7" fmla="*/ 2147483647 h 983"/>
              <a:gd name="T8" fmla="*/ 2147483647 w 2431"/>
              <a:gd name="T9" fmla="*/ 2147483647 h 983"/>
              <a:gd name="T10" fmla="*/ 2147483647 w 2431"/>
              <a:gd name="T11" fmla="*/ 2147483647 h 983"/>
              <a:gd name="T12" fmla="*/ 2147483647 w 2431"/>
              <a:gd name="T13" fmla="*/ 2147483647 h 983"/>
              <a:gd name="T14" fmla="*/ 2147483647 w 2431"/>
              <a:gd name="T15" fmla="*/ 2147483647 h 983"/>
              <a:gd name="T16" fmla="*/ 2147483647 w 2431"/>
              <a:gd name="T17" fmla="*/ 2147483647 h 983"/>
              <a:gd name="T18" fmla="*/ 2147483647 w 2431"/>
              <a:gd name="T19" fmla="*/ 2147483647 h 9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1"/>
              <a:gd name="T31" fmla="*/ 0 h 983"/>
              <a:gd name="T32" fmla="*/ 2431 w 2431"/>
              <a:gd name="T33" fmla="*/ 983 h 9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1" h="983">
                <a:moveTo>
                  <a:pt x="0" y="983"/>
                </a:moveTo>
                <a:cubicBezTo>
                  <a:pt x="85" y="980"/>
                  <a:pt x="170" y="978"/>
                  <a:pt x="241" y="909"/>
                </a:cubicBezTo>
                <a:cubicBezTo>
                  <a:pt x="312" y="840"/>
                  <a:pt x="366" y="698"/>
                  <a:pt x="428" y="568"/>
                </a:cubicBezTo>
                <a:cubicBezTo>
                  <a:pt x="490" y="438"/>
                  <a:pt x="554" y="219"/>
                  <a:pt x="616" y="126"/>
                </a:cubicBezTo>
                <a:cubicBezTo>
                  <a:pt x="678" y="33"/>
                  <a:pt x="738" y="0"/>
                  <a:pt x="803" y="12"/>
                </a:cubicBezTo>
                <a:cubicBezTo>
                  <a:pt x="868" y="24"/>
                  <a:pt x="915" y="98"/>
                  <a:pt x="1004" y="199"/>
                </a:cubicBezTo>
                <a:cubicBezTo>
                  <a:pt x="1093" y="300"/>
                  <a:pt x="1205" y="506"/>
                  <a:pt x="1339" y="621"/>
                </a:cubicBezTo>
                <a:cubicBezTo>
                  <a:pt x="1473" y="736"/>
                  <a:pt x="1671" y="832"/>
                  <a:pt x="1808" y="889"/>
                </a:cubicBezTo>
                <a:cubicBezTo>
                  <a:pt x="1945" y="946"/>
                  <a:pt x="2059" y="949"/>
                  <a:pt x="2163" y="963"/>
                </a:cubicBezTo>
                <a:cubicBezTo>
                  <a:pt x="2267" y="977"/>
                  <a:pt x="2375" y="973"/>
                  <a:pt x="2431" y="976"/>
                </a:cubicBezTo>
              </a:path>
            </a:pathLst>
          </a:custGeom>
          <a:noFill/>
          <a:ln w="28575" cmpd="sng">
            <a:solidFill>
              <a:srgbClr val="FF00FF"/>
            </a:solidFill>
            <a:round/>
            <a:headEnd/>
            <a:tailEnd/>
          </a:ln>
        </p:spPr>
        <p:txBody>
          <a:bodyPr/>
          <a:lstStyle/>
          <a:p>
            <a:endParaRPr lang="en-US" dirty="0">
              <a:latin typeface="Calibri" panose="020F0502020204030204" pitchFamily="34" charset="0"/>
            </a:endParaRPr>
          </a:p>
        </p:txBody>
      </p:sp>
      <p:sp>
        <p:nvSpPr>
          <p:cNvPr id="41995" name="Text Box 11"/>
          <p:cNvSpPr txBox="1">
            <a:spLocks noChangeArrowheads="1"/>
          </p:cNvSpPr>
          <p:nvPr/>
        </p:nvSpPr>
        <p:spPr bwMode="auto">
          <a:xfrm>
            <a:off x="6767798" y="5003420"/>
            <a:ext cx="1144587" cy="427038"/>
          </a:xfrm>
          <a:prstGeom prst="rect">
            <a:avLst/>
          </a:prstGeom>
          <a:noFill/>
          <a:ln w="9525">
            <a:noFill/>
            <a:miter lim="800000"/>
            <a:headEnd/>
            <a:tailEnd/>
          </a:ln>
          <a:effectLst/>
        </p:spPr>
        <p:txBody>
          <a:bodyPr>
            <a:spAutoFit/>
          </a:bodyPr>
          <a:lstStyle/>
          <a:p>
            <a:pPr>
              <a:spcBef>
                <a:spcPct val="50000"/>
              </a:spcBef>
              <a:defRPr/>
            </a:pPr>
            <a:r>
              <a:rPr lang="en-US" sz="2200" dirty="0">
                <a:solidFill>
                  <a:srgbClr val="FF00FF"/>
                </a:solidFill>
                <a:latin typeface="Symbol" pitchFamily="18" charset="2"/>
              </a:rPr>
              <a:t>g</a:t>
            </a:r>
            <a:r>
              <a:rPr lang="en-US" sz="2200" dirty="0">
                <a:solidFill>
                  <a:srgbClr val="FF00FF"/>
                </a:solidFill>
                <a:latin typeface="Calibri" panose="020F0502020204030204" pitchFamily="34" charset="0"/>
              </a:rPr>
              <a:t> &lt; 0</a:t>
            </a:r>
          </a:p>
        </p:txBody>
      </p:sp>
      <p:sp>
        <p:nvSpPr>
          <p:cNvPr id="18443" name="Line 12"/>
          <p:cNvSpPr>
            <a:spLocks noChangeShapeType="1"/>
          </p:cNvSpPr>
          <p:nvPr/>
        </p:nvSpPr>
        <p:spPr bwMode="auto">
          <a:xfrm>
            <a:off x="8355686" y="4200525"/>
            <a:ext cx="0" cy="1817688"/>
          </a:xfrm>
          <a:prstGeom prst="line">
            <a:avLst/>
          </a:prstGeom>
          <a:noFill/>
          <a:ln w="19050">
            <a:solidFill>
              <a:srgbClr val="CCFFCC"/>
            </a:solidFill>
            <a:round/>
            <a:headEnd/>
            <a:tailEnd/>
          </a:ln>
        </p:spPr>
        <p:txBody>
          <a:bodyPr/>
          <a:lstStyle/>
          <a:p>
            <a:endParaRPr lang="en-US" dirty="0">
              <a:latin typeface="Calibri" panose="020F0502020204030204" pitchFamily="34" charset="0"/>
            </a:endParaRPr>
          </a:p>
        </p:txBody>
      </p:sp>
      <p:sp>
        <p:nvSpPr>
          <p:cNvPr id="18444" name="Line 13"/>
          <p:cNvSpPr>
            <a:spLocks noChangeShapeType="1"/>
          </p:cNvSpPr>
          <p:nvPr/>
        </p:nvSpPr>
        <p:spPr bwMode="auto">
          <a:xfrm>
            <a:off x="8360236" y="4194175"/>
            <a:ext cx="0" cy="1817688"/>
          </a:xfrm>
          <a:prstGeom prst="line">
            <a:avLst/>
          </a:prstGeom>
          <a:noFill/>
          <a:ln w="19050">
            <a:solidFill>
              <a:srgbClr val="FFFF00"/>
            </a:solidFill>
            <a:round/>
            <a:headEnd/>
            <a:tailEnd/>
          </a:ln>
        </p:spPr>
        <p:txBody>
          <a:bodyPr/>
          <a:lstStyle/>
          <a:p>
            <a:endParaRPr lang="en-US" dirty="0">
              <a:latin typeface="Calibri" panose="020F0502020204030204" pitchFamily="34" charset="0"/>
            </a:endParaRPr>
          </a:p>
        </p:txBody>
      </p:sp>
      <p:sp>
        <p:nvSpPr>
          <p:cNvPr id="18445" name="Freeform 14"/>
          <p:cNvSpPr>
            <a:spLocks/>
          </p:cNvSpPr>
          <p:nvPr/>
        </p:nvSpPr>
        <p:spPr bwMode="auto">
          <a:xfrm>
            <a:off x="6629400" y="4386264"/>
            <a:ext cx="3449638" cy="1589087"/>
          </a:xfrm>
          <a:custGeom>
            <a:avLst/>
            <a:gdLst>
              <a:gd name="T0" fmla="*/ 0 w 3448919"/>
              <a:gd name="T1" fmla="*/ 1588213 h 1589133"/>
              <a:gd name="T2" fmla="*/ 213358 w 3448919"/>
              <a:gd name="T3" fmla="*/ 1554085 h 1589133"/>
              <a:gd name="T4" fmla="*/ 441966 w 3448919"/>
              <a:gd name="T5" fmla="*/ 1470653 h 1589133"/>
              <a:gd name="T6" fmla="*/ 678190 w 3448919"/>
              <a:gd name="T7" fmla="*/ 1292446 h 1589133"/>
              <a:gd name="T8" fmla="*/ 906797 w 3448919"/>
              <a:gd name="T9" fmla="*/ 1011836 h 1589133"/>
              <a:gd name="T10" fmla="*/ 1085871 w 3448919"/>
              <a:gd name="T11" fmla="*/ 738814 h 1589133"/>
              <a:gd name="T12" fmla="*/ 1291614 w 3448919"/>
              <a:gd name="T13" fmla="*/ 397517 h 1589133"/>
              <a:gd name="T14" fmla="*/ 1440206 w 3448919"/>
              <a:gd name="T15" fmla="*/ 185183 h 1589133"/>
              <a:gd name="T16" fmla="*/ 1626897 w 3448919"/>
              <a:gd name="T17" fmla="*/ 29701 h 1589133"/>
              <a:gd name="T18" fmla="*/ 1741198 w 3448919"/>
              <a:gd name="T19" fmla="*/ 6956 h 1589133"/>
              <a:gd name="T20" fmla="*/ 1805971 w 3448919"/>
              <a:gd name="T21" fmla="*/ 18318 h 1589133"/>
              <a:gd name="T22" fmla="*/ 1905029 w 3448919"/>
              <a:gd name="T23" fmla="*/ 75211 h 1589133"/>
              <a:gd name="T24" fmla="*/ 2061243 w 3448919"/>
              <a:gd name="T25" fmla="*/ 234467 h 1589133"/>
              <a:gd name="T26" fmla="*/ 2282225 w 3448919"/>
              <a:gd name="T27" fmla="*/ 568176 h 1589133"/>
              <a:gd name="T28" fmla="*/ 2446057 w 3448919"/>
              <a:gd name="T29" fmla="*/ 841198 h 1589133"/>
              <a:gd name="T30" fmla="*/ 2575598 w 3448919"/>
              <a:gd name="T31" fmla="*/ 1042170 h 1589133"/>
              <a:gd name="T32" fmla="*/ 2766098 w 3448919"/>
              <a:gd name="T33" fmla="*/ 1262113 h 1589133"/>
              <a:gd name="T34" fmla="*/ 2960416 w 3448919"/>
              <a:gd name="T35" fmla="*/ 1425163 h 1589133"/>
              <a:gd name="T36" fmla="*/ 3181396 w 3448919"/>
              <a:gd name="T37" fmla="*/ 1538909 h 1589133"/>
              <a:gd name="T38" fmla="*/ 3463339 w 3448919"/>
              <a:gd name="T39" fmla="*/ 158441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8446" name="Straight Connector 45"/>
          <p:cNvCxnSpPr>
            <a:cxnSpLocks noChangeShapeType="1"/>
          </p:cNvCxnSpPr>
          <p:nvPr/>
        </p:nvCxnSpPr>
        <p:spPr bwMode="auto">
          <a:xfrm rot="5400000" flipH="1" flipV="1">
            <a:off x="7446963" y="5076825"/>
            <a:ext cx="1828800" cy="0"/>
          </a:xfrm>
          <a:prstGeom prst="line">
            <a:avLst/>
          </a:prstGeom>
          <a:noFill/>
          <a:ln w="19050" algn="ctr">
            <a:solidFill>
              <a:schemeClr val="tx1">
                <a:lumMod val="10000"/>
              </a:schemeClr>
            </a:solidFill>
            <a:round/>
            <a:headEnd/>
            <a:tailEnd/>
          </a:ln>
        </p:spPr>
      </p:cxnSp>
      <p:cxnSp>
        <p:nvCxnSpPr>
          <p:cNvPr id="18447" name="Straight Connector 46"/>
          <p:cNvCxnSpPr>
            <a:cxnSpLocks noChangeShapeType="1"/>
          </p:cNvCxnSpPr>
          <p:nvPr/>
        </p:nvCxnSpPr>
        <p:spPr bwMode="auto">
          <a:xfrm>
            <a:off x="6543675" y="5991225"/>
            <a:ext cx="3633788" cy="0"/>
          </a:xfrm>
          <a:prstGeom prst="line">
            <a:avLst/>
          </a:prstGeom>
          <a:noFill/>
          <a:ln w="19050" algn="ctr">
            <a:solidFill>
              <a:schemeClr val="tx1">
                <a:lumMod val="10000"/>
              </a:schemeClr>
            </a:solidFill>
            <a:round/>
            <a:headEnd/>
            <a:tailEnd/>
          </a:ln>
        </p:spPr>
      </p:cxnSp>
      <p:sp>
        <p:nvSpPr>
          <p:cNvPr id="18448" name="AutoShape 9"/>
          <p:cNvSpPr>
            <a:spLocks noChangeAspect="1" noChangeArrowheads="1"/>
          </p:cNvSpPr>
          <p:nvPr/>
        </p:nvSpPr>
        <p:spPr bwMode="auto">
          <a:xfrm>
            <a:off x="6481763" y="4076701"/>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19" name="TextBox 18"/>
          <p:cNvSpPr txBox="1"/>
          <p:nvPr/>
        </p:nvSpPr>
        <p:spPr>
          <a:xfrm>
            <a:off x="5841486" y="3475850"/>
            <a:ext cx="1533525" cy="584200"/>
          </a:xfrm>
          <a:prstGeom prst="rect">
            <a:avLst/>
          </a:prstGeom>
          <a:noFill/>
        </p:spPr>
        <p:txBody>
          <a:bodyPr>
            <a:spAutoFit/>
          </a:bodyPr>
          <a:lstStyle/>
          <a:p>
            <a:pPr>
              <a:defRPr/>
            </a:pPr>
            <a:r>
              <a:rPr lang="en-US" sz="3200" dirty="0">
                <a:solidFill>
                  <a:srgbClr val="C00000"/>
                </a:solidFill>
                <a:latin typeface="+mn-lt"/>
                <a:cs typeface="Arial" pitchFamily="34" charset="0"/>
              </a:rPr>
              <a:t>g =</a:t>
            </a:r>
            <a:r>
              <a:rPr lang="en-US" sz="3200" dirty="0">
                <a:solidFill>
                  <a:srgbClr val="C00000"/>
                </a:solidFill>
                <a:latin typeface="Arial" pitchFamily="34" charset="0"/>
                <a:cs typeface="Arial" pitchFamily="34" charset="0"/>
              </a:rPr>
              <a:t> </a:t>
            </a:r>
            <a:r>
              <a:rPr lang="en-US" sz="3200" dirty="0">
                <a:solidFill>
                  <a:srgbClr val="C00000"/>
                </a:solidFill>
                <a:latin typeface="Symbol" pitchFamily="18" charset="2"/>
                <a:cs typeface="Arial" pitchFamily="34" charset="0"/>
              </a:rPr>
              <a:t>g</a:t>
            </a:r>
          </a:p>
        </p:txBody>
      </p:sp>
      <p:sp>
        <p:nvSpPr>
          <p:cNvPr id="18451" name="Freeform 15"/>
          <p:cNvSpPr>
            <a:spLocks/>
          </p:cNvSpPr>
          <p:nvPr/>
        </p:nvSpPr>
        <p:spPr bwMode="auto">
          <a:xfrm>
            <a:off x="6567169" y="3544696"/>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21" name="Text Box 13"/>
          <p:cNvSpPr txBox="1">
            <a:spLocks noChangeArrowheads="1"/>
          </p:cNvSpPr>
          <p:nvPr/>
        </p:nvSpPr>
        <p:spPr bwMode="auto">
          <a:xfrm>
            <a:off x="9439249" y="1866445"/>
            <a:ext cx="2346351"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3</a:t>
            </a:r>
            <a:r>
              <a:rPr lang="en-US" sz="2800" b="1" baseline="30000" dirty="0">
                <a:solidFill>
                  <a:srgbClr val="008000"/>
                </a:solidFill>
                <a:latin typeface="Ink Free" panose="03080402000500000000" pitchFamily="66" charset="0"/>
              </a:rPr>
              <a:t>rd</a:t>
            </a:r>
            <a:r>
              <a:rPr lang="en-US" sz="2800" b="1" dirty="0">
                <a:solidFill>
                  <a:srgbClr val="008000"/>
                </a:solidFill>
                <a:latin typeface="Ink Free" panose="03080402000500000000" pitchFamily="66" charset="0"/>
              </a:rPr>
              <a:t> moment about mean</a:t>
            </a:r>
          </a:p>
        </p:txBody>
      </p:sp>
      <mc:AlternateContent xmlns:mc="http://schemas.openxmlformats.org/markup-compatibility/2006" xmlns:a14="http://schemas.microsoft.com/office/drawing/2010/main">
        <mc:Choice Requires="a14">
          <p:sp>
            <p:nvSpPr>
              <p:cNvPr id="22" name="TextBox 21"/>
              <p:cNvSpPr txBox="1"/>
              <p:nvPr/>
            </p:nvSpPr>
            <p:spPr>
              <a:xfrm>
                <a:off x="2581702" y="3396343"/>
                <a:ext cx="2274405" cy="12179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a:solidFill>
                            <a:schemeClr val="bg1">
                              <a:lumMod val="50000"/>
                              <a:lumOff val="50000"/>
                            </a:schemeClr>
                          </a:solidFill>
                          <a:latin typeface="Cambria Math" panose="02040503050406030204" pitchFamily="18" charset="0"/>
                        </a:rPr>
                        <m:t>N</m:t>
                      </m:r>
                      <m:nary>
                        <m:naryPr>
                          <m:chr m:val="∑"/>
                          <m:ctrlPr>
                            <a:rPr lang="en-US" sz="2800" i="1">
                              <a:solidFill>
                                <a:schemeClr val="tx1">
                                  <a:lumMod val="10000"/>
                                </a:schemeClr>
                              </a:solidFill>
                              <a:latin typeface="Cambria Math" panose="02040503050406030204" pitchFamily="18" charset="0"/>
                            </a:rPr>
                          </m:ctrlPr>
                        </m:naryPr>
                        <m:sub>
                          <m:r>
                            <m:rPr>
                              <m:sty m:val="p"/>
                              <m:brk m:alnAt="23"/>
                            </m:rPr>
                            <a:rPr lang="en-US" sz="2800">
                              <a:solidFill>
                                <a:schemeClr val="tx1">
                                  <a:lumMod val="10000"/>
                                </a:schemeClr>
                              </a:solidFill>
                              <a:latin typeface="Cambria Math" panose="02040503050406030204" pitchFamily="18" charset="0"/>
                            </a:rPr>
                            <m:t>i</m:t>
                          </m:r>
                          <m:r>
                            <a:rPr lang="en-US" sz="2800">
                              <a:solidFill>
                                <a:schemeClr val="tx1">
                                  <a:lumMod val="10000"/>
                                </a:schemeClr>
                              </a:solidFill>
                              <a:latin typeface="Cambria Math" panose="02040503050406030204" pitchFamily="18" charset="0"/>
                            </a:rPr>
                            <m:t>=1</m:t>
                          </m:r>
                        </m:sub>
                        <m:sup>
                          <m:r>
                            <m:rPr>
                              <m:sty m:val="p"/>
                            </m:rPr>
                            <a:rPr lang="en-US" sz="2800">
                              <a:solidFill>
                                <a:schemeClr val="tx1">
                                  <a:lumMod val="10000"/>
                                </a:schemeClr>
                              </a:solidFill>
                              <a:latin typeface="Cambria Math" panose="02040503050406030204" pitchFamily="18" charset="0"/>
                            </a:rPr>
                            <m:t>N</m:t>
                          </m:r>
                        </m:sup>
                        <m:e>
                          <m:sSup>
                            <m:sSupPr>
                              <m:ctrlPr>
                                <a:rPr lang="en-US" sz="2800" i="1">
                                  <a:solidFill>
                                    <a:schemeClr val="tx1">
                                      <a:lumMod val="10000"/>
                                    </a:schemeClr>
                                  </a:solidFill>
                                  <a:latin typeface="Cambria Math" panose="02040503050406030204" pitchFamily="18" charset="0"/>
                                </a:rPr>
                              </m:ctrlPr>
                            </m:sSupPr>
                            <m:e>
                              <m:d>
                                <m:dPr>
                                  <m:ctrlPr>
                                    <a:rPr lang="en-US" sz="2800" i="1">
                                      <a:solidFill>
                                        <a:schemeClr val="tx1">
                                          <a:lumMod val="10000"/>
                                        </a:schemeClr>
                                      </a:solidFill>
                                      <a:latin typeface="Cambria Math" panose="02040503050406030204" pitchFamily="18" charset="0"/>
                                    </a:rPr>
                                  </m:ctrlPr>
                                </m:dPr>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e>
                              </m:d>
                            </m:e>
                            <m:sup>
                              <m:r>
                                <a:rPr lang="en-US" sz="2800">
                                  <a:solidFill>
                                    <a:schemeClr val="tx1">
                                      <a:lumMod val="10000"/>
                                    </a:schemeClr>
                                  </a:solidFill>
                                  <a:latin typeface="Cambria Math" panose="02040503050406030204" pitchFamily="18" charset="0"/>
                                </a:rPr>
                                <m:t>3</m:t>
                              </m:r>
                            </m:sup>
                          </m:sSup>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2581702" y="3396343"/>
                <a:ext cx="2274405" cy="121796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p:cNvSpPr txBox="1"/>
              <p:nvPr/>
            </p:nvSpPr>
            <p:spPr>
              <a:xfrm>
                <a:off x="2298672" y="4462054"/>
                <a:ext cx="2852448" cy="6606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a:solidFill>
                                <a:schemeClr val="tx1">
                                  <a:lumMod val="10000"/>
                                </a:schemeClr>
                              </a:solidFill>
                              <a:latin typeface="Cambria Math" panose="02040503050406030204" pitchFamily="18" charset="0"/>
                            </a:rPr>
                          </m:ctrlPr>
                        </m:fPr>
                        <m:num>
                          <m:r>
                            <m:rPr>
                              <m:nor/>
                            </m:rPr>
                            <a:rPr lang="en-US" sz="2800" dirty="0">
                              <a:solidFill>
                                <a:schemeClr val="tx1">
                                  <a:lumMod val="10000"/>
                                </a:schemeClr>
                              </a:solidFill>
                              <a:latin typeface="Calibri" panose="020F0502020204030204" pitchFamily="34" charset="0"/>
                            </a:rPr>
                            <m:t> </m:t>
                          </m:r>
                        </m:num>
                        <m:den>
                          <m:r>
                            <a:rPr lang="en-US" sz="2800">
                              <a:solidFill>
                                <a:schemeClr val="bg1">
                                  <a:lumMod val="50000"/>
                                  <a:lumOff val="50000"/>
                                </a:schemeClr>
                              </a:solidFill>
                              <a:latin typeface="Cambria Math" panose="02040503050406030204" pitchFamily="18" charset="0"/>
                            </a:rPr>
                            <m:t>(</m:t>
                          </m:r>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−1)(</m:t>
                          </m:r>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−2)</m:t>
                          </m:r>
                          <m:sSup>
                            <m:sSupPr>
                              <m:ctrlPr>
                                <a:rPr lang="en-US" sz="2800" i="1" smtClean="0">
                                  <a:solidFill>
                                    <a:schemeClr val="accent1">
                                      <a:lumMod val="75000"/>
                                    </a:schemeClr>
                                  </a:solidFill>
                                  <a:latin typeface="Cambria Math" panose="02040503050406030204" pitchFamily="18" charset="0"/>
                                </a:rPr>
                              </m:ctrlPr>
                            </m:sSupPr>
                            <m:e>
                              <m:r>
                                <a:rPr lang="en-US" sz="2800">
                                  <a:solidFill>
                                    <a:schemeClr val="accent1">
                                      <a:lumMod val="75000"/>
                                    </a:schemeClr>
                                  </a:solidFill>
                                  <a:latin typeface="Cambria Math" panose="02040503050406030204" pitchFamily="18" charset="0"/>
                                </a:rPr>
                                <m:t> </m:t>
                              </m:r>
                              <m:r>
                                <m:rPr>
                                  <m:sty m:val="p"/>
                                </m:rPr>
                                <a:rPr lang="en-US" sz="2800">
                                  <a:solidFill>
                                    <a:schemeClr val="accent1">
                                      <a:lumMod val="75000"/>
                                    </a:schemeClr>
                                  </a:solidFill>
                                  <a:latin typeface="Cambria Math" panose="02040503050406030204" pitchFamily="18" charset="0"/>
                                </a:rPr>
                                <m:t>S</m:t>
                              </m:r>
                            </m:e>
                            <m:sup>
                              <m:r>
                                <a:rPr lang="en-US" sz="2800">
                                  <a:solidFill>
                                    <a:schemeClr val="accent1">
                                      <a:lumMod val="75000"/>
                                    </a:schemeClr>
                                  </a:solidFill>
                                  <a:latin typeface="Cambria Math" panose="02040503050406030204" pitchFamily="18" charset="0"/>
                                </a:rPr>
                                <m:t>3</m:t>
                              </m:r>
                            </m:sup>
                          </m:sSup>
                        </m:den>
                      </m:f>
                    </m:oMath>
                  </m:oMathPara>
                </a14:m>
                <a:endParaRPr lang="en-US" sz="2800" dirty="0">
                  <a:solidFill>
                    <a:schemeClr val="tx1">
                      <a:lumMod val="10000"/>
                    </a:schemeClr>
                  </a:solidFill>
                  <a:latin typeface="Calibri" panose="020F0502020204030204" pitchFamily="34" charset="0"/>
                </a:endParaRPr>
              </a:p>
            </p:txBody>
          </p:sp>
        </mc:Choice>
        <mc:Fallback>
          <p:sp>
            <p:nvSpPr>
              <p:cNvPr id="24" name="TextBox 23"/>
              <p:cNvSpPr txBox="1">
                <a:spLocks noRot="1" noChangeAspect="1" noMove="1" noResize="1" noEditPoints="1" noAdjustHandles="1" noChangeArrowheads="1" noChangeShapeType="1" noTextEdit="1"/>
              </p:cNvSpPr>
              <p:nvPr/>
            </p:nvSpPr>
            <p:spPr>
              <a:xfrm>
                <a:off x="2298672" y="4462054"/>
                <a:ext cx="2852448" cy="66063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666965" y="4215727"/>
                <a:ext cx="627159"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a:solidFill>
                            <a:schemeClr val="tx1">
                              <a:lumMod val="10000"/>
                            </a:schemeClr>
                          </a:solidFill>
                          <a:latin typeface="Cambria Math" panose="02040503050406030204" pitchFamily="18" charset="0"/>
                        </a:rPr>
                        <m:t>g</m:t>
                      </m:r>
                      <m:r>
                        <a:rPr lang="en-US" sz="2800">
                          <a:solidFill>
                            <a:schemeClr val="tx1">
                              <a:lumMod val="10000"/>
                            </a:schemeClr>
                          </a:solidFill>
                          <a:latin typeface="Cambria Math" panose="02040503050406030204" pitchFamily="18" charset="0"/>
                        </a:rPr>
                        <m:t>=</m:t>
                      </m:r>
                    </m:oMath>
                  </m:oMathPara>
                </a14:m>
                <a:endParaRPr lang="en-US" sz="2800" dirty="0">
                  <a:solidFill>
                    <a:schemeClr val="tx1">
                      <a:lumMod val="10000"/>
                    </a:schemeClr>
                  </a:solidFill>
                  <a:latin typeface="Calibri" panose="020F0502020204030204" pitchFamily="34" charset="0"/>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666965" y="4215727"/>
                <a:ext cx="627159" cy="430887"/>
              </a:xfrm>
              <a:prstGeom prst="rect">
                <a:avLst/>
              </a:prstGeom>
              <a:blipFill>
                <a:blip r:embed="rId5"/>
                <a:stretch>
                  <a:fillRect/>
                </a:stretch>
              </a:blipFill>
            </p:spPr>
            <p:txBody>
              <a:bodyPr/>
              <a:lstStyle/>
              <a:p>
                <a:r>
                  <a:rPr lang="en-US">
                    <a:noFill/>
                  </a:rPr>
                  <a:t> </a:t>
                </a:r>
              </a:p>
            </p:txBody>
          </p:sp>
        </mc:Fallback>
      </mc:AlternateContent>
      <p:sp>
        <p:nvSpPr>
          <p:cNvPr id="23" name="Text Box 13">
            <a:extLst>
              <a:ext uri="{FF2B5EF4-FFF2-40B4-BE49-F238E27FC236}">
                <a16:creationId xmlns:a16="http://schemas.microsoft.com/office/drawing/2014/main" id="{42B654B0-6980-4D40-A3BA-3C2586FB4A4A}"/>
              </a:ext>
            </a:extLst>
          </p:cNvPr>
          <p:cNvSpPr txBox="1">
            <a:spLocks noChangeArrowheads="1"/>
          </p:cNvSpPr>
          <p:nvPr/>
        </p:nvSpPr>
        <p:spPr bwMode="auto">
          <a:xfrm>
            <a:off x="4363071" y="5168848"/>
            <a:ext cx="2262627" cy="523220"/>
          </a:xfrm>
          <a:prstGeom prst="rect">
            <a:avLst/>
          </a:prstGeom>
          <a:noFill/>
          <a:ln w="9525">
            <a:noFill/>
            <a:miter lim="800000"/>
            <a:headEnd/>
            <a:tailEnd/>
          </a:ln>
        </p:spPr>
        <p:txBody>
          <a:bodyPr wrap="square">
            <a:spAutoFit/>
          </a:bodyPr>
          <a:lstStyle/>
          <a:p>
            <a:pPr>
              <a:spcBef>
                <a:spcPct val="50000"/>
              </a:spcBef>
            </a:pPr>
            <a:r>
              <a:rPr lang="en-US" sz="2800" b="1" dirty="0">
                <a:solidFill>
                  <a:schemeClr val="accent1">
                    <a:lumMod val="75000"/>
                  </a:schemeClr>
                </a:solidFill>
                <a:latin typeface="Ink Free" panose="03080402000500000000" pitchFamily="66" charset="0"/>
              </a:rPr>
              <a:t>dimensionless</a:t>
            </a:r>
          </a:p>
        </p:txBody>
      </p:sp>
      <p:sp>
        <p:nvSpPr>
          <p:cNvPr id="3" name="Slide Number Placeholder 2">
            <a:extLst>
              <a:ext uri="{FF2B5EF4-FFF2-40B4-BE49-F238E27FC236}">
                <a16:creationId xmlns:a16="http://schemas.microsoft.com/office/drawing/2014/main" id="{2F89FEF2-7D08-ECA6-23C8-A46730084AC7}"/>
              </a:ext>
            </a:extLst>
          </p:cNvPr>
          <p:cNvSpPr>
            <a:spLocks noGrp="1"/>
          </p:cNvSpPr>
          <p:nvPr>
            <p:ph type="sldNum" sz="quarter" idx="12"/>
          </p:nvPr>
        </p:nvSpPr>
        <p:spPr/>
        <p:txBody>
          <a:bodyPr/>
          <a:lstStyle/>
          <a:p>
            <a:pPr>
              <a:defRPr/>
            </a:pPr>
            <a:fld id="{9CD81297-4513-4774-B1A4-8EBF832F2CC4}" type="slidenum">
              <a:rPr lang="en-US" smtClean="0"/>
              <a:pPr>
                <a:defRPr/>
              </a:pPr>
              <a:t>75</a:t>
            </a:fld>
            <a:endParaRPr lang="en-US"/>
          </a:p>
        </p:txBody>
      </p:sp>
    </p:spTree>
    <p:extLst>
      <p:ext uri="{BB962C8B-B14F-4D97-AF65-F5344CB8AC3E}">
        <p14:creationId xmlns:p14="http://schemas.microsoft.com/office/powerpoint/2010/main" val="697436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439"/>
                                        </p:tgtEl>
                                        <p:attrNameLst>
                                          <p:attrName>style.visibility</p:attrName>
                                        </p:attrNameLst>
                                      </p:cBhvr>
                                      <p:to>
                                        <p:strVal val="visible"/>
                                      </p:to>
                                    </p:set>
                                  </p:childTnLst>
                                  <p:subTnLst>
                                    <p:set>
                                      <p:cBhvr override="childStyle">
                                        <p:cTn dur="1" fill="hold" display="0" masterRel="nextClick" afterEffect="1"/>
                                        <p:tgtEl>
                                          <p:spTgt spid="18439"/>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18444"/>
                                        </p:tgtEl>
                                        <p:attrNameLst>
                                          <p:attrName>style.visibility</p:attrName>
                                        </p:attrNameLst>
                                      </p:cBhvr>
                                      <p:to>
                                        <p:strVal val="visible"/>
                                      </p:to>
                                    </p:set>
                                  </p:childTnLst>
                                  <p:subTnLst>
                                    <p:set>
                                      <p:cBhvr override="childStyle">
                                        <p:cTn dur="1" fill="hold" display="0" masterRel="nextClick" afterEffect="1"/>
                                        <p:tgtEl>
                                          <p:spTgt spid="18444"/>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41993"/>
                                        </p:tgtEl>
                                        <p:attrNameLst>
                                          <p:attrName>style.visibility</p:attrName>
                                        </p:attrNameLst>
                                      </p:cBhvr>
                                      <p:to>
                                        <p:strVal val="visible"/>
                                      </p:to>
                                    </p:set>
                                  </p:childTnLst>
                                  <p:subTnLst>
                                    <p:set>
                                      <p:cBhvr override="childStyle">
                                        <p:cTn dur="1" fill="hold" display="0" masterRel="nextClick" afterEffect="1"/>
                                        <p:tgtEl>
                                          <p:spTgt spid="41993"/>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199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4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44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animBg="1"/>
      <p:bldP spid="41993" grpId="0"/>
      <p:bldP spid="18441" grpId="0" animBg="1"/>
      <p:bldP spid="41995" grpId="0"/>
      <p:bldP spid="18443" grpId="0" animBg="1"/>
      <p:bldP spid="18444" grpId="0" animBg="1"/>
      <p:bldP spid="19" grpId="0"/>
      <p:bldP spid="18451" grpId="0" animBg="1"/>
      <p:bldP spid="21" grpId="0"/>
      <p:bldP spid="2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9C53C-8ECD-4187-A5CE-BE1354632A61}"/>
              </a:ext>
            </a:extLst>
          </p:cNvPr>
          <p:cNvSpPr>
            <a:spLocks noGrp="1"/>
          </p:cNvSpPr>
          <p:nvPr>
            <p:ph type="title"/>
          </p:nvPr>
        </p:nvSpPr>
        <p:spPr/>
        <p:txBody>
          <a:bodyPr/>
          <a:lstStyle/>
          <a:p>
            <a:r>
              <a:rPr lang="en-US" dirty="0"/>
              <a:t>Distribution Moments</a:t>
            </a:r>
          </a:p>
        </p:txBody>
      </p:sp>
      <p:sp>
        <p:nvSpPr>
          <p:cNvPr id="3" name="Slide Number Placeholder 2">
            <a:extLst>
              <a:ext uri="{FF2B5EF4-FFF2-40B4-BE49-F238E27FC236}">
                <a16:creationId xmlns:a16="http://schemas.microsoft.com/office/drawing/2014/main" id="{D34C3C19-5B23-A91C-3E14-B23DE5301FCC}"/>
              </a:ext>
            </a:extLst>
          </p:cNvPr>
          <p:cNvSpPr>
            <a:spLocks noGrp="1"/>
          </p:cNvSpPr>
          <p:nvPr>
            <p:ph type="sldNum" sz="quarter" idx="12"/>
          </p:nvPr>
        </p:nvSpPr>
        <p:spPr/>
        <p:txBody>
          <a:bodyPr/>
          <a:lstStyle/>
          <a:p>
            <a:pPr>
              <a:defRPr/>
            </a:pPr>
            <a:fld id="{9CD81297-4513-4774-B1A4-8EBF832F2CC4}" type="slidenum">
              <a:rPr lang="en-US" smtClean="0"/>
              <a:pPr>
                <a:defRPr/>
              </a:pPr>
              <a:t>76</a:t>
            </a:fld>
            <a:endParaRPr lang="en-US"/>
          </a:p>
        </p:txBody>
      </p:sp>
      <mc:AlternateContent xmlns:mc="http://schemas.openxmlformats.org/markup-compatibility/2006">
        <mc:Choice xmlns:a14="http://schemas.microsoft.com/office/drawing/2010/main" Requires="a14">
          <p:sp>
            <p:nvSpPr>
              <p:cNvPr id="4" name="Content Placeholder 2">
                <a:extLst>
                  <a:ext uri="{FF2B5EF4-FFF2-40B4-BE49-F238E27FC236}">
                    <a16:creationId xmlns:a16="http://schemas.microsoft.com/office/drawing/2014/main" id="{E0346064-9E79-03D6-8D9A-071D2D49FBF8}"/>
                  </a:ext>
                </a:extLst>
              </p:cNvPr>
              <p:cNvSpPr>
                <a:spLocks noGrp="1"/>
              </p:cNvSpPr>
              <p:nvPr/>
            </p:nvSpPr>
            <p:spPr>
              <a:xfrm>
                <a:off x="1040236" y="1447801"/>
                <a:ext cx="8518494" cy="5284033"/>
              </a:xfrm>
              <a:prstGeom prst="rect">
                <a:avLst/>
              </a:prstGeom>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US" dirty="0">
                    <a:solidFill>
                      <a:schemeClr val="tx1">
                        <a:lumMod val="10000"/>
                      </a:schemeClr>
                    </a:solidFill>
                  </a:rPr>
                  <a:t>First moment: </a:t>
                </a:r>
                <a:r>
                  <a:rPr lang="en-US" b="1" u="sng" dirty="0">
                    <a:solidFill>
                      <a:schemeClr val="tx1">
                        <a:lumMod val="10000"/>
                      </a:schemeClr>
                    </a:solidFill>
                  </a:rPr>
                  <a:t>mean</a:t>
                </a:r>
              </a:p>
              <a:p>
                <a:pPr marL="457200" lvl="1" indent="0">
                  <a:spcBef>
                    <a:spcPts val="1200"/>
                  </a:spcBef>
                  <a:buNone/>
                </a:pPr>
                <a14:m>
                  <m:oMathPara xmlns:m="http://schemas.openxmlformats.org/officeDocument/2006/math">
                    <m:oMathParaPr>
                      <m:jc m:val="left"/>
                    </m:oMathParaPr>
                    <m:oMath xmlns:m="http://schemas.openxmlformats.org/officeDocument/2006/math">
                      <m:acc>
                        <m:accPr>
                          <m:chr m:val="̅"/>
                          <m:ctrlPr>
                            <a:rPr lang="en-US" i="1">
                              <a:solidFill>
                                <a:schemeClr val="tx1">
                                  <a:lumMod val="10000"/>
                                </a:schemeClr>
                              </a:solidFill>
                              <a:latin typeface="Cambria Math" panose="02040503050406030204" pitchFamily="18" charset="0"/>
                            </a:rPr>
                          </m:ctrlPr>
                        </m:accPr>
                        <m:e>
                          <m:r>
                            <m:rPr>
                              <m:sty m:val="p"/>
                            </m:rPr>
                            <a:rPr lang="en-US">
                              <a:solidFill>
                                <a:schemeClr val="tx1">
                                  <a:lumMod val="10000"/>
                                </a:schemeClr>
                              </a:solidFill>
                              <a:latin typeface="Cambria Math" panose="02040503050406030204" pitchFamily="18" charset="0"/>
                            </a:rPr>
                            <m:t>X</m:t>
                          </m:r>
                        </m:e>
                      </m:acc>
                      <m:r>
                        <a:rPr lang="en-US">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r>
                            <m:rPr>
                              <m:sty m:val="p"/>
                            </m:rPr>
                            <a:rPr lang="en-US">
                              <a:solidFill>
                                <a:schemeClr val="tx1">
                                  <a:lumMod val="10000"/>
                                </a:schemeClr>
                              </a:solidFill>
                              <a:latin typeface="Cambria Math" panose="02040503050406030204" pitchFamily="18" charset="0"/>
                            </a:rPr>
                            <m:t>N</m:t>
                          </m:r>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a:solidFill>
                                <a:schemeClr val="tx1">
                                  <a:lumMod val="10000"/>
                                </a:schemeClr>
                              </a:solidFill>
                              <a:latin typeface="Cambria Math" panose="02040503050406030204" pitchFamily="18" charset="0"/>
                            </a:rPr>
                            <m:t>i</m:t>
                          </m:r>
                          <m:r>
                            <a:rPr lang="en-US">
                              <a:solidFill>
                                <a:schemeClr val="tx1">
                                  <a:lumMod val="10000"/>
                                </a:schemeClr>
                              </a:solidFill>
                              <a:latin typeface="Cambria Math" panose="02040503050406030204" pitchFamily="18" charset="0"/>
                            </a:rPr>
                            <m:t>=1</m:t>
                          </m:r>
                        </m:sub>
                        <m:sup>
                          <m:r>
                            <m:rPr>
                              <m:sty m:val="p"/>
                            </m:rPr>
                            <a:rPr lang="en-US">
                              <a:solidFill>
                                <a:schemeClr val="tx1">
                                  <a:lumMod val="10000"/>
                                </a:schemeClr>
                              </a:solidFill>
                              <a:latin typeface="Cambria Math" panose="02040503050406030204" pitchFamily="18" charset="0"/>
                            </a:rPr>
                            <m:t>N</m:t>
                          </m:r>
                        </m:sup>
                        <m:e>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X</m:t>
                              </m:r>
                            </m:e>
                            <m:sub>
                              <m:r>
                                <m:rPr>
                                  <m:sty m:val="p"/>
                                </m:rPr>
                                <a:rPr lang="en-US">
                                  <a:solidFill>
                                    <a:schemeClr val="tx1">
                                      <a:lumMod val="10000"/>
                                    </a:schemeClr>
                                  </a:solidFill>
                                  <a:latin typeface="Cambria Math" panose="02040503050406030204" pitchFamily="18" charset="0"/>
                                </a:rPr>
                                <m:t>i</m:t>
                              </m:r>
                            </m:sub>
                          </m:sSub>
                        </m:e>
                      </m:nary>
                    </m:oMath>
                  </m:oMathPara>
                </a14:m>
                <a:endParaRPr lang="en-US" dirty="0">
                  <a:solidFill>
                    <a:schemeClr val="tx1">
                      <a:lumMod val="10000"/>
                    </a:schemeClr>
                  </a:solidFill>
                </a:endParaRPr>
              </a:p>
              <a:p>
                <a:endParaRPr lang="en-US" sz="1900" dirty="0"/>
              </a:p>
              <a:p>
                <a:pPr>
                  <a:spcAft>
                    <a:spcPts val="1200"/>
                  </a:spcAft>
                </a:pPr>
                <a:r>
                  <a:rPr lang="en-US" dirty="0">
                    <a:solidFill>
                      <a:srgbClr val="C00000"/>
                    </a:solidFill>
                  </a:rPr>
                  <a:t>Second</a:t>
                </a:r>
                <a:r>
                  <a:rPr lang="en-US" dirty="0"/>
                  <a:t> </a:t>
                </a:r>
                <a:r>
                  <a:rPr lang="en-US" dirty="0">
                    <a:solidFill>
                      <a:schemeClr val="bg1">
                        <a:lumMod val="50000"/>
                        <a:lumOff val="50000"/>
                      </a:schemeClr>
                    </a:solidFill>
                  </a:rPr>
                  <a:t>central</a:t>
                </a:r>
                <a:r>
                  <a:rPr lang="en-US" dirty="0"/>
                  <a:t> </a:t>
                </a:r>
                <a:r>
                  <a:rPr lang="en-US" dirty="0">
                    <a:solidFill>
                      <a:schemeClr val="tx1">
                        <a:lumMod val="10000"/>
                      </a:schemeClr>
                    </a:solidFill>
                  </a:rPr>
                  <a:t>moment: </a:t>
                </a:r>
                <a:r>
                  <a:rPr lang="en-US" b="1" u="sng" dirty="0">
                    <a:solidFill>
                      <a:schemeClr val="tx1">
                        <a:lumMod val="10000"/>
                      </a:schemeClr>
                    </a:solidFill>
                  </a:rPr>
                  <a:t>variance</a:t>
                </a:r>
              </a:p>
              <a:p>
                <a:pPr marL="457200" lvl="1" indent="0">
                  <a:spcBef>
                    <a:spcPts val="1200"/>
                  </a:spcBef>
                  <a:buNone/>
                </a:pPr>
                <a14:m>
                  <m:oMathPara xmlns:m="http://schemas.openxmlformats.org/officeDocument/2006/math">
                    <m:oMathParaPr>
                      <m:jc m:val="left"/>
                    </m:oMathParaPr>
                    <m:oMath xmlns:m="http://schemas.openxmlformats.org/officeDocument/2006/math">
                      <m:sSubSup>
                        <m:sSubSupPr>
                          <m:ctrlPr>
                            <a:rPr lang="en-US" i="1">
                              <a:solidFill>
                                <a:schemeClr val="tx1">
                                  <a:lumMod val="10000"/>
                                </a:schemeClr>
                              </a:solidFill>
                              <a:latin typeface="Cambria Math" panose="02040503050406030204" pitchFamily="18" charset="0"/>
                            </a:rPr>
                          </m:ctrlPr>
                        </m:sSubSupPr>
                        <m:e>
                          <m:r>
                            <m:rPr>
                              <m:sty m:val="p"/>
                            </m:rPr>
                            <a:rPr lang="en-US">
                              <a:solidFill>
                                <a:schemeClr val="tx1">
                                  <a:lumMod val="10000"/>
                                </a:schemeClr>
                              </a:solidFill>
                              <a:latin typeface="Cambria Math" panose="02040503050406030204" pitchFamily="18" charset="0"/>
                            </a:rPr>
                            <m:t>S</m:t>
                          </m:r>
                        </m:e>
                        <m:sub>
                          <m:r>
                            <m:rPr>
                              <m:sty m:val="p"/>
                            </m:rPr>
                            <a:rPr lang="en-US">
                              <a:solidFill>
                                <a:schemeClr val="tx1">
                                  <a:lumMod val="10000"/>
                                </a:schemeClr>
                              </a:solidFill>
                              <a:latin typeface="Cambria Math" panose="02040503050406030204" pitchFamily="18" charset="0"/>
                            </a:rPr>
                            <m:t>x</m:t>
                          </m:r>
                        </m:sub>
                        <m:sup>
                          <m:r>
                            <a:rPr lang="en-US">
                              <a:solidFill>
                                <a:schemeClr val="tx1">
                                  <a:lumMod val="10000"/>
                                </a:schemeClr>
                              </a:solidFill>
                              <a:latin typeface="Cambria Math" panose="02040503050406030204" pitchFamily="18" charset="0"/>
                            </a:rPr>
                            <m:t>2</m:t>
                          </m:r>
                        </m:sup>
                      </m:sSubSup>
                      <m:r>
                        <a:rPr lang="en-US">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r>
                            <m:rPr>
                              <m:sty m:val="p"/>
                            </m:rPr>
                            <a:rPr lang="en-US">
                              <a:solidFill>
                                <a:schemeClr val="tx1">
                                  <a:lumMod val="10000"/>
                                </a:schemeClr>
                              </a:solidFill>
                              <a:latin typeface="Cambria Math" panose="02040503050406030204" pitchFamily="18" charset="0"/>
                            </a:rPr>
                            <m:t>N</m:t>
                          </m:r>
                          <m:r>
                            <a:rPr lang="en-US">
                              <a:solidFill>
                                <a:schemeClr val="tx1">
                                  <a:lumMod val="10000"/>
                                </a:schemeClr>
                              </a:solidFill>
                              <a:latin typeface="Cambria Math" panose="02040503050406030204" pitchFamily="18" charset="0"/>
                            </a:rPr>
                            <m:t>−1</m:t>
                          </m:r>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a:solidFill>
                                <a:schemeClr val="tx1">
                                  <a:lumMod val="10000"/>
                                </a:schemeClr>
                              </a:solidFill>
                              <a:latin typeface="Cambria Math" panose="02040503050406030204" pitchFamily="18" charset="0"/>
                            </a:rPr>
                            <m:t>i</m:t>
                          </m:r>
                          <m:r>
                            <a:rPr lang="en-US">
                              <a:solidFill>
                                <a:schemeClr val="tx1">
                                  <a:lumMod val="10000"/>
                                </a:schemeClr>
                              </a:solidFill>
                              <a:latin typeface="Cambria Math" panose="02040503050406030204" pitchFamily="18" charset="0"/>
                            </a:rPr>
                            <m:t>=1</m:t>
                          </m:r>
                        </m:sub>
                        <m:sup>
                          <m:r>
                            <m:rPr>
                              <m:sty m:val="p"/>
                            </m:rPr>
                            <a:rPr lang="en-US">
                              <a:solidFill>
                                <a:schemeClr val="tx1">
                                  <a:lumMod val="10000"/>
                                </a:schemeClr>
                              </a:solidFill>
                              <a:latin typeface="Cambria Math" panose="02040503050406030204" pitchFamily="18" charset="0"/>
                            </a:rPr>
                            <m:t>N</m:t>
                          </m:r>
                        </m:sup>
                        <m:e>
                          <m:sSup>
                            <m:sSupPr>
                              <m:ctrlPr>
                                <a:rPr lang="en-US" i="1">
                                  <a:solidFill>
                                    <a:schemeClr val="tx1">
                                      <a:lumMod val="10000"/>
                                    </a:schemeClr>
                                  </a:solidFill>
                                  <a:latin typeface="Cambria Math" panose="02040503050406030204" pitchFamily="18" charset="0"/>
                                </a:rPr>
                              </m:ctrlPr>
                            </m:sSupPr>
                            <m:e>
                              <m:d>
                                <m:dPr>
                                  <m:ctrlPr>
                                    <a:rPr lang="en-US" i="1">
                                      <a:solidFill>
                                        <a:schemeClr val="tx1">
                                          <a:lumMod val="10000"/>
                                        </a:schemeClr>
                                      </a:solidFill>
                                      <a:latin typeface="Cambria Math" panose="02040503050406030204" pitchFamily="18" charset="0"/>
                                    </a:rPr>
                                  </m:ctrlPr>
                                </m:dPr>
                                <m:e>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X</m:t>
                                      </m:r>
                                    </m:e>
                                    <m:sub>
                                      <m:r>
                                        <m:rPr>
                                          <m:sty m:val="p"/>
                                        </m:rPr>
                                        <a:rPr lang="en-US">
                                          <a:solidFill>
                                            <a:schemeClr val="tx1">
                                              <a:lumMod val="10000"/>
                                            </a:schemeClr>
                                          </a:solidFill>
                                          <a:latin typeface="Cambria Math" panose="02040503050406030204" pitchFamily="18" charset="0"/>
                                        </a:rPr>
                                        <m:t>i</m:t>
                                      </m:r>
                                    </m:sub>
                                  </m:sSub>
                                  <m:r>
                                    <a:rPr lang="en-US" smtClean="0">
                                      <a:solidFill>
                                        <a:schemeClr val="bg1">
                                          <a:lumMod val="50000"/>
                                          <a:lumOff val="50000"/>
                                        </a:schemeClr>
                                      </a:solidFill>
                                      <a:latin typeface="Cambria Math" panose="02040503050406030204" pitchFamily="18" charset="0"/>
                                    </a:rPr>
                                    <m:t>−</m:t>
                                  </m:r>
                                  <m:acc>
                                    <m:accPr>
                                      <m:chr m:val="̅"/>
                                      <m:ctrlPr>
                                        <a:rPr lang="en-US" i="1">
                                          <a:solidFill>
                                            <a:schemeClr val="bg1">
                                              <a:lumMod val="50000"/>
                                              <a:lumOff val="50000"/>
                                            </a:schemeClr>
                                          </a:solidFill>
                                          <a:latin typeface="Cambria Math" panose="02040503050406030204" pitchFamily="18" charset="0"/>
                                        </a:rPr>
                                      </m:ctrlPr>
                                    </m:accPr>
                                    <m:e>
                                      <m:r>
                                        <m:rPr>
                                          <m:sty m:val="p"/>
                                        </m:rPr>
                                        <a:rPr lang="en-US">
                                          <a:solidFill>
                                            <a:schemeClr val="bg1">
                                              <a:lumMod val="50000"/>
                                              <a:lumOff val="50000"/>
                                            </a:schemeClr>
                                          </a:solidFill>
                                          <a:latin typeface="Cambria Math" panose="02040503050406030204" pitchFamily="18" charset="0"/>
                                        </a:rPr>
                                        <m:t>X</m:t>
                                      </m:r>
                                    </m:e>
                                  </m:acc>
                                </m:e>
                              </m:d>
                            </m:e>
                            <m:sup>
                              <m:r>
                                <a:rPr lang="en-US">
                                  <a:solidFill>
                                    <a:srgbClr val="C00000"/>
                                  </a:solidFill>
                                  <a:latin typeface="Cambria Math" panose="02040503050406030204" pitchFamily="18" charset="0"/>
                                </a:rPr>
                                <m:t>2</m:t>
                              </m:r>
                            </m:sup>
                          </m:sSup>
                        </m:e>
                      </m:nary>
                    </m:oMath>
                  </m:oMathPara>
                </a14:m>
                <a:endParaRPr lang="en-US" dirty="0"/>
              </a:p>
              <a:p>
                <a:endParaRPr lang="en-US" sz="1900" dirty="0"/>
              </a:p>
              <a:p>
                <a:pPr>
                  <a:spcAft>
                    <a:spcPts val="1200"/>
                  </a:spcAft>
                </a:pPr>
                <a:r>
                  <a:rPr lang="en-US" dirty="0">
                    <a:solidFill>
                      <a:srgbClr val="C00000"/>
                    </a:solidFill>
                  </a:rPr>
                  <a:t>Third</a:t>
                </a:r>
                <a:r>
                  <a:rPr lang="en-US" dirty="0"/>
                  <a:t> </a:t>
                </a:r>
                <a:r>
                  <a:rPr lang="en-US" dirty="0">
                    <a:solidFill>
                      <a:schemeClr val="accent1">
                        <a:lumMod val="75000"/>
                      </a:schemeClr>
                    </a:solidFill>
                  </a:rPr>
                  <a:t>standardized</a:t>
                </a:r>
                <a:r>
                  <a:rPr lang="en-US" dirty="0"/>
                  <a:t> </a:t>
                </a:r>
                <a:r>
                  <a:rPr lang="en-US" dirty="0">
                    <a:solidFill>
                      <a:schemeClr val="bg1">
                        <a:lumMod val="50000"/>
                        <a:lumOff val="50000"/>
                      </a:schemeClr>
                    </a:solidFill>
                  </a:rPr>
                  <a:t>central</a:t>
                </a:r>
                <a:r>
                  <a:rPr lang="en-US" dirty="0"/>
                  <a:t> </a:t>
                </a:r>
                <a:r>
                  <a:rPr lang="en-US" dirty="0">
                    <a:solidFill>
                      <a:schemeClr val="tx1">
                        <a:lumMod val="10000"/>
                      </a:schemeClr>
                    </a:solidFill>
                  </a:rPr>
                  <a:t>moment: </a:t>
                </a:r>
                <a:r>
                  <a:rPr lang="en-US" b="1" u="sng" dirty="0">
                    <a:solidFill>
                      <a:schemeClr val="tx1">
                        <a:lumMod val="10000"/>
                      </a:schemeClr>
                    </a:solidFill>
                  </a:rPr>
                  <a:t>skew</a:t>
                </a:r>
              </a:p>
              <a:p>
                <a:pPr marL="457200" lvl="1" indent="0">
                  <a:spcBef>
                    <a:spcPts val="1200"/>
                  </a:spcBef>
                  <a:buNone/>
                </a:pPr>
                <a14:m>
                  <m:oMathPara xmlns:m="http://schemas.openxmlformats.org/officeDocument/2006/math">
                    <m:oMathParaPr>
                      <m:jc m:val="left"/>
                    </m:oMathParaPr>
                    <m:oMath xmlns:m="http://schemas.openxmlformats.org/officeDocument/2006/math">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g</m:t>
                          </m:r>
                        </m:e>
                        <m:sub>
                          <m:r>
                            <m:rPr>
                              <m:sty m:val="p"/>
                            </m:rPr>
                            <a:rPr lang="en-US">
                              <a:solidFill>
                                <a:schemeClr val="tx1">
                                  <a:lumMod val="10000"/>
                                </a:schemeClr>
                              </a:solidFill>
                              <a:latin typeface="Cambria Math" panose="02040503050406030204" pitchFamily="18" charset="0"/>
                            </a:rPr>
                            <m:t>x</m:t>
                          </m:r>
                        </m:sub>
                      </m:sSub>
                      <m:r>
                        <a:rPr lang="en-US">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m:rPr>
                              <m:sty m:val="p"/>
                            </m:rPr>
                            <a:rPr lang="en-US">
                              <a:solidFill>
                                <a:schemeClr val="tx1">
                                  <a:lumMod val="10000"/>
                                </a:schemeClr>
                              </a:solidFill>
                              <a:latin typeface="Cambria Math" panose="02040503050406030204" pitchFamily="18" charset="0"/>
                            </a:rPr>
                            <m:t>N</m:t>
                          </m:r>
                        </m:num>
                        <m:den>
                          <m:d>
                            <m:dPr>
                              <m:ctrlPr>
                                <a:rPr lang="en-US" i="1">
                                  <a:solidFill>
                                    <a:schemeClr val="tx1">
                                      <a:lumMod val="10000"/>
                                    </a:schemeClr>
                                  </a:solidFill>
                                  <a:latin typeface="Cambria Math" panose="02040503050406030204" pitchFamily="18" charset="0"/>
                                </a:rPr>
                              </m:ctrlPr>
                            </m:dPr>
                            <m:e>
                              <m:r>
                                <m:rPr>
                                  <m:sty m:val="p"/>
                                </m:rPr>
                                <a:rPr lang="en-US">
                                  <a:solidFill>
                                    <a:schemeClr val="tx1">
                                      <a:lumMod val="10000"/>
                                    </a:schemeClr>
                                  </a:solidFill>
                                  <a:latin typeface="Cambria Math" panose="02040503050406030204" pitchFamily="18" charset="0"/>
                                </a:rPr>
                                <m:t>N</m:t>
                              </m:r>
                              <m:r>
                                <a:rPr lang="en-US">
                                  <a:solidFill>
                                    <a:schemeClr val="tx1">
                                      <a:lumMod val="10000"/>
                                    </a:schemeClr>
                                  </a:solidFill>
                                  <a:latin typeface="Cambria Math" panose="02040503050406030204" pitchFamily="18" charset="0"/>
                                </a:rPr>
                                <m:t>−1</m:t>
                              </m:r>
                            </m:e>
                          </m:d>
                          <m:d>
                            <m:dPr>
                              <m:ctrlPr>
                                <a:rPr lang="en-US" i="1">
                                  <a:solidFill>
                                    <a:schemeClr val="tx1">
                                      <a:lumMod val="10000"/>
                                    </a:schemeClr>
                                  </a:solidFill>
                                  <a:latin typeface="Cambria Math" panose="02040503050406030204" pitchFamily="18" charset="0"/>
                                </a:rPr>
                              </m:ctrlPr>
                            </m:dPr>
                            <m:e>
                              <m:r>
                                <m:rPr>
                                  <m:sty m:val="p"/>
                                </m:rPr>
                                <a:rPr lang="en-US">
                                  <a:solidFill>
                                    <a:schemeClr val="tx1">
                                      <a:lumMod val="10000"/>
                                    </a:schemeClr>
                                  </a:solidFill>
                                  <a:latin typeface="Cambria Math" panose="02040503050406030204" pitchFamily="18" charset="0"/>
                                </a:rPr>
                                <m:t>N</m:t>
                              </m:r>
                              <m:r>
                                <a:rPr lang="en-US">
                                  <a:solidFill>
                                    <a:schemeClr val="tx1">
                                      <a:lumMod val="10000"/>
                                    </a:schemeClr>
                                  </a:solidFill>
                                  <a:latin typeface="Cambria Math" panose="02040503050406030204" pitchFamily="18" charset="0"/>
                                </a:rPr>
                                <m:t>−2</m:t>
                              </m:r>
                            </m:e>
                          </m:d>
                        </m:den>
                      </m:f>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sSubSup>
                            <m:sSubSupPr>
                              <m:ctrlPr>
                                <a:rPr lang="en-US" i="1">
                                  <a:solidFill>
                                    <a:schemeClr val="accent1"/>
                                  </a:solidFill>
                                  <a:latin typeface="Cambria Math" panose="02040503050406030204" pitchFamily="18" charset="0"/>
                                </a:rPr>
                              </m:ctrlPr>
                            </m:sSubSupPr>
                            <m:e>
                              <m:r>
                                <m:rPr>
                                  <m:sty m:val="p"/>
                                </m:rPr>
                                <a:rPr lang="en-US" smtClean="0">
                                  <a:solidFill>
                                    <a:schemeClr val="accent1">
                                      <a:lumMod val="75000"/>
                                    </a:schemeClr>
                                  </a:solidFill>
                                  <a:latin typeface="Cambria Math" panose="02040503050406030204" pitchFamily="18" charset="0"/>
                                </a:rPr>
                                <m:t>S</m:t>
                              </m:r>
                            </m:e>
                            <m:sub>
                              <m:r>
                                <m:rPr>
                                  <m:sty m:val="p"/>
                                </m:rPr>
                                <a:rPr lang="en-US" smtClean="0">
                                  <a:solidFill>
                                    <a:schemeClr val="accent1">
                                      <a:lumMod val="75000"/>
                                    </a:schemeClr>
                                  </a:solidFill>
                                  <a:latin typeface="Cambria Math" panose="02040503050406030204" pitchFamily="18" charset="0"/>
                                </a:rPr>
                                <m:t>x</m:t>
                              </m:r>
                            </m:sub>
                            <m:sup>
                              <m:r>
                                <a:rPr lang="en-US">
                                  <a:solidFill>
                                    <a:srgbClr val="C00000"/>
                                  </a:solidFill>
                                  <a:latin typeface="Cambria Math" panose="02040503050406030204" pitchFamily="18" charset="0"/>
                                </a:rPr>
                                <m:t>3</m:t>
                              </m:r>
                            </m:sup>
                          </m:sSubSup>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a:solidFill>
                                <a:schemeClr val="tx1">
                                  <a:lumMod val="10000"/>
                                </a:schemeClr>
                              </a:solidFill>
                              <a:latin typeface="Cambria Math" panose="02040503050406030204" pitchFamily="18" charset="0"/>
                            </a:rPr>
                            <m:t>i</m:t>
                          </m:r>
                          <m:r>
                            <a:rPr lang="en-US">
                              <a:solidFill>
                                <a:schemeClr val="tx1">
                                  <a:lumMod val="10000"/>
                                </a:schemeClr>
                              </a:solidFill>
                              <a:latin typeface="Cambria Math" panose="02040503050406030204" pitchFamily="18" charset="0"/>
                            </a:rPr>
                            <m:t>=1</m:t>
                          </m:r>
                        </m:sub>
                        <m:sup>
                          <m:r>
                            <m:rPr>
                              <m:sty m:val="p"/>
                            </m:rPr>
                            <a:rPr lang="en-US">
                              <a:solidFill>
                                <a:schemeClr val="tx1">
                                  <a:lumMod val="10000"/>
                                </a:schemeClr>
                              </a:solidFill>
                              <a:latin typeface="Cambria Math" panose="02040503050406030204" pitchFamily="18" charset="0"/>
                            </a:rPr>
                            <m:t>N</m:t>
                          </m:r>
                        </m:sup>
                        <m:e>
                          <m:sSup>
                            <m:sSupPr>
                              <m:ctrlPr>
                                <a:rPr lang="en-US" i="1">
                                  <a:solidFill>
                                    <a:schemeClr val="tx1">
                                      <a:lumMod val="10000"/>
                                    </a:schemeClr>
                                  </a:solidFill>
                                  <a:latin typeface="Cambria Math" panose="02040503050406030204" pitchFamily="18" charset="0"/>
                                </a:rPr>
                              </m:ctrlPr>
                            </m:sSupPr>
                            <m:e>
                              <m:d>
                                <m:dPr>
                                  <m:ctrlPr>
                                    <a:rPr lang="en-US" i="1">
                                      <a:solidFill>
                                        <a:schemeClr val="tx1">
                                          <a:lumMod val="10000"/>
                                        </a:schemeClr>
                                      </a:solidFill>
                                      <a:latin typeface="Cambria Math" panose="02040503050406030204" pitchFamily="18" charset="0"/>
                                    </a:rPr>
                                  </m:ctrlPr>
                                </m:dPr>
                                <m:e>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X</m:t>
                                      </m:r>
                                    </m:e>
                                    <m:sub>
                                      <m:r>
                                        <m:rPr>
                                          <m:sty m:val="p"/>
                                        </m:rPr>
                                        <a:rPr lang="en-US">
                                          <a:solidFill>
                                            <a:schemeClr val="tx1">
                                              <a:lumMod val="10000"/>
                                            </a:schemeClr>
                                          </a:solidFill>
                                          <a:latin typeface="Cambria Math" panose="02040503050406030204" pitchFamily="18" charset="0"/>
                                        </a:rPr>
                                        <m:t>i</m:t>
                                      </m:r>
                                    </m:sub>
                                  </m:sSub>
                                  <m:r>
                                    <a:rPr lang="en-US" smtClean="0">
                                      <a:solidFill>
                                        <a:schemeClr val="bg1">
                                          <a:lumMod val="50000"/>
                                          <a:lumOff val="50000"/>
                                        </a:schemeClr>
                                      </a:solidFill>
                                      <a:latin typeface="Cambria Math" panose="02040503050406030204" pitchFamily="18" charset="0"/>
                                    </a:rPr>
                                    <m:t>−</m:t>
                                  </m:r>
                                  <m:acc>
                                    <m:accPr>
                                      <m:chr m:val="̅"/>
                                      <m:ctrlPr>
                                        <a:rPr lang="en-US" i="1">
                                          <a:solidFill>
                                            <a:schemeClr val="bg1">
                                              <a:lumMod val="50000"/>
                                              <a:lumOff val="50000"/>
                                            </a:schemeClr>
                                          </a:solidFill>
                                          <a:latin typeface="Cambria Math" panose="02040503050406030204" pitchFamily="18" charset="0"/>
                                        </a:rPr>
                                      </m:ctrlPr>
                                    </m:accPr>
                                    <m:e>
                                      <m:r>
                                        <m:rPr>
                                          <m:sty m:val="p"/>
                                        </m:rPr>
                                        <a:rPr lang="en-US">
                                          <a:solidFill>
                                            <a:schemeClr val="bg1">
                                              <a:lumMod val="50000"/>
                                              <a:lumOff val="50000"/>
                                            </a:schemeClr>
                                          </a:solidFill>
                                          <a:latin typeface="Cambria Math" panose="02040503050406030204" pitchFamily="18" charset="0"/>
                                        </a:rPr>
                                        <m:t>X</m:t>
                                      </m:r>
                                    </m:e>
                                  </m:acc>
                                </m:e>
                              </m:d>
                            </m:e>
                            <m:sup>
                              <m:r>
                                <a:rPr lang="en-US">
                                  <a:solidFill>
                                    <a:srgbClr val="C00000"/>
                                  </a:solidFill>
                                  <a:latin typeface="Cambria Math" panose="02040503050406030204" pitchFamily="18" charset="0"/>
                                </a:rPr>
                                <m:t>3</m:t>
                              </m:r>
                            </m:sup>
                          </m:sSup>
                        </m:e>
                      </m:nary>
                    </m:oMath>
                  </m:oMathPara>
                </a14:m>
                <a:endParaRPr lang="en-US" dirty="0"/>
              </a:p>
            </p:txBody>
          </p:sp>
        </mc:Choice>
        <mc:Fallback>
          <p:sp>
            <p:nvSpPr>
              <p:cNvPr id="4" name="Content Placeholder 2">
                <a:extLst>
                  <a:ext uri="{FF2B5EF4-FFF2-40B4-BE49-F238E27FC236}">
                    <a16:creationId xmlns:a16="http://schemas.microsoft.com/office/drawing/2014/main" id="{E0346064-9E79-03D6-8D9A-071D2D49FBF8}"/>
                  </a:ext>
                </a:extLst>
              </p:cNvPr>
              <p:cNvSpPr>
                <a:spLocks noGrp="1" noRot="1" noChangeAspect="1" noMove="1" noResize="1" noEditPoints="1" noAdjustHandles="1" noChangeArrowheads="1" noChangeShapeType="1" noTextEdit="1"/>
              </p:cNvSpPr>
              <p:nvPr/>
            </p:nvSpPr>
            <p:spPr>
              <a:xfrm>
                <a:off x="1040236" y="1447801"/>
                <a:ext cx="8518494" cy="5284033"/>
              </a:xfrm>
              <a:prstGeom prst="rect">
                <a:avLst/>
              </a:prstGeom>
              <a:blipFill>
                <a:blip r:embed="rId3"/>
                <a:stretch>
                  <a:fillRect l="-1432" t="-2079"/>
                </a:stretch>
              </a:blipFill>
            </p:spPr>
            <p:txBody>
              <a:bodyPr/>
              <a:lstStyle/>
              <a:p>
                <a:r>
                  <a:rPr lang="en-US">
                    <a:noFill/>
                  </a:rPr>
                  <a:t> </a:t>
                </a:r>
              </a:p>
            </p:txBody>
          </p:sp>
        </mc:Fallback>
      </mc:AlternateContent>
    </p:spTree>
    <p:extLst>
      <p:ext uri="{BB962C8B-B14F-4D97-AF65-F5344CB8AC3E}">
        <p14:creationId xmlns:p14="http://schemas.microsoft.com/office/powerpoint/2010/main" val="38236349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10"/>
          <p:cNvPicPr>
            <a:picLocks noChangeAspect="1" noChangeArrowheads="1"/>
          </p:cNvPicPr>
          <p:nvPr/>
        </p:nvPicPr>
        <p:blipFill>
          <a:blip r:embed="rId3" cstate="print"/>
          <a:srcRect/>
          <a:stretch>
            <a:fillRect/>
          </a:stretch>
        </p:blipFill>
        <p:spPr bwMode="auto">
          <a:xfrm>
            <a:off x="1904635" y="1968500"/>
            <a:ext cx="6489700" cy="4287838"/>
          </a:xfrm>
          <a:prstGeom prst="rect">
            <a:avLst/>
          </a:prstGeom>
          <a:noFill/>
          <a:ln w="9525">
            <a:noFill/>
            <a:miter lim="800000"/>
            <a:headEnd/>
            <a:tailEnd/>
          </a:ln>
        </p:spPr>
      </p:pic>
      <p:grpSp>
        <p:nvGrpSpPr>
          <p:cNvPr id="2" name="Group 12"/>
          <p:cNvGrpSpPr>
            <a:grpSpLocks/>
          </p:cNvGrpSpPr>
          <p:nvPr/>
        </p:nvGrpSpPr>
        <p:grpSpPr bwMode="auto">
          <a:xfrm>
            <a:off x="3688986" y="2155825"/>
            <a:ext cx="4683125" cy="2255838"/>
            <a:chOff x="1816" y="1358"/>
            <a:chExt cx="2950" cy="1421"/>
          </a:xfrm>
        </p:grpSpPr>
        <p:sp>
          <p:nvSpPr>
            <p:cNvPr id="72716" name="Text Box 13"/>
            <p:cNvSpPr txBox="1">
              <a:spLocks noChangeArrowheads="1"/>
            </p:cNvSpPr>
            <p:nvPr/>
          </p:nvSpPr>
          <p:spPr bwMode="auto">
            <a:xfrm>
              <a:off x="3644" y="2003"/>
              <a:ext cx="1122" cy="523"/>
            </a:xfrm>
            <a:prstGeom prst="rect">
              <a:avLst/>
            </a:prstGeom>
            <a:noFill/>
            <a:ln w="9525">
              <a:noFill/>
              <a:miter lim="800000"/>
              <a:headEnd/>
              <a:tailEnd/>
            </a:ln>
          </p:spPr>
          <p:txBody>
            <a:bodyPr>
              <a:spAutoFit/>
            </a:bodyPr>
            <a:lstStyle/>
            <a:p>
              <a:pPr algn="ctr">
                <a:spcBef>
                  <a:spcPct val="50000"/>
                </a:spcBef>
              </a:pPr>
              <a:r>
                <a:rPr lang="en-US" b="1" dirty="0">
                  <a:solidFill>
                    <a:schemeClr val="accent2"/>
                  </a:solidFill>
                  <a:latin typeface="Ink Free" panose="03080402000500000000" pitchFamily="66" charset="0"/>
                </a:rPr>
                <a:t>difference in the mean</a:t>
              </a:r>
            </a:p>
          </p:txBody>
        </p:sp>
        <p:sp>
          <p:nvSpPr>
            <p:cNvPr id="72717" name="Line 14"/>
            <p:cNvSpPr>
              <a:spLocks noChangeShapeType="1"/>
            </p:cNvSpPr>
            <p:nvPr/>
          </p:nvSpPr>
          <p:spPr bwMode="auto">
            <a:xfrm>
              <a:off x="4003" y="1539"/>
              <a:ext cx="0" cy="307"/>
            </a:xfrm>
            <a:prstGeom prst="line">
              <a:avLst/>
            </a:prstGeom>
            <a:noFill/>
            <a:ln w="22225">
              <a:solidFill>
                <a:schemeClr val="accent2"/>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72718" name="Freeform 15"/>
            <p:cNvSpPr>
              <a:spLocks/>
            </p:cNvSpPr>
            <p:nvPr/>
          </p:nvSpPr>
          <p:spPr bwMode="auto">
            <a:xfrm>
              <a:off x="1816" y="1358"/>
              <a:ext cx="2447" cy="1421"/>
            </a:xfrm>
            <a:custGeom>
              <a:avLst/>
              <a:gdLst>
                <a:gd name="T0" fmla="*/ 0 w 2447"/>
                <a:gd name="T1" fmla="*/ 1421 h 1421"/>
                <a:gd name="T2" fmla="*/ 1247 w 2447"/>
                <a:gd name="T3" fmla="*/ 798 h 1421"/>
                <a:gd name="T4" fmla="*/ 2447 w 2447"/>
                <a:gd name="T5" fmla="*/ 0 h 1421"/>
                <a:gd name="T6" fmla="*/ 0 60000 65536"/>
                <a:gd name="T7" fmla="*/ 0 60000 65536"/>
                <a:gd name="T8" fmla="*/ 0 60000 65536"/>
                <a:gd name="T9" fmla="*/ 0 w 2447"/>
                <a:gd name="T10" fmla="*/ 0 h 1421"/>
                <a:gd name="T11" fmla="*/ 2447 w 2447"/>
                <a:gd name="T12" fmla="*/ 1421 h 1421"/>
              </a:gdLst>
              <a:ahLst/>
              <a:cxnLst>
                <a:cxn ang="T6">
                  <a:pos x="T0" y="T1"/>
                </a:cxn>
                <a:cxn ang="T7">
                  <a:pos x="T2" y="T3"/>
                </a:cxn>
                <a:cxn ang="T8">
                  <a:pos x="T4" y="T5"/>
                </a:cxn>
              </a:cxnLst>
              <a:rect l="T9" t="T10" r="T11" b="T12"/>
              <a:pathLst>
                <a:path w="2447" h="1421">
                  <a:moveTo>
                    <a:pt x="0" y="1421"/>
                  </a:moveTo>
                  <a:cubicBezTo>
                    <a:pt x="419" y="1228"/>
                    <a:pt x="839" y="1035"/>
                    <a:pt x="1247" y="798"/>
                  </a:cubicBezTo>
                  <a:cubicBezTo>
                    <a:pt x="1655" y="561"/>
                    <a:pt x="2051" y="280"/>
                    <a:pt x="2447" y="0"/>
                  </a:cubicBezTo>
                </a:path>
              </a:pathLst>
            </a:custGeom>
            <a:noFill/>
            <a:ln w="22225" cap="flat">
              <a:solidFill>
                <a:schemeClr val="accent2"/>
              </a:solidFill>
              <a:prstDash val="dash"/>
              <a:round/>
              <a:headEnd/>
              <a:tailEnd/>
            </a:ln>
          </p:spPr>
          <p:txBody>
            <a:bodyPr wrap="none" anchor="ctr"/>
            <a:lstStyle/>
            <a:p>
              <a:endParaRPr lang="en-US" dirty="0">
                <a:latin typeface="Calibri" panose="020F0502020204030204" pitchFamily="34" charset="0"/>
              </a:endParaRPr>
            </a:p>
          </p:txBody>
        </p:sp>
        <p:sp>
          <p:nvSpPr>
            <p:cNvPr id="72719" name="Line 16"/>
            <p:cNvSpPr>
              <a:spLocks noChangeShapeType="1"/>
            </p:cNvSpPr>
            <p:nvPr/>
          </p:nvSpPr>
          <p:spPr bwMode="auto">
            <a:xfrm>
              <a:off x="2574" y="2419"/>
              <a:ext cx="4" cy="287"/>
            </a:xfrm>
            <a:prstGeom prst="line">
              <a:avLst/>
            </a:prstGeom>
            <a:noFill/>
            <a:ln w="22225">
              <a:solidFill>
                <a:schemeClr val="accent2"/>
              </a:solidFill>
              <a:round/>
              <a:headEnd type="arrow" w="med" len="med"/>
              <a:tailEnd type="arrow" w="med" len="med"/>
            </a:ln>
          </p:spPr>
          <p:txBody>
            <a:bodyPr wrap="none" anchor="ctr"/>
            <a:lstStyle/>
            <a:p>
              <a:endParaRPr lang="en-US" dirty="0">
                <a:latin typeface="Calibri" panose="020F0502020204030204" pitchFamily="34" charset="0"/>
              </a:endParaRPr>
            </a:p>
          </p:txBody>
        </p:sp>
      </p:grpSp>
      <p:grpSp>
        <p:nvGrpSpPr>
          <p:cNvPr id="3" name="Group 17"/>
          <p:cNvGrpSpPr>
            <a:grpSpLocks/>
          </p:cNvGrpSpPr>
          <p:nvPr/>
        </p:nvGrpSpPr>
        <p:grpSpPr bwMode="auto">
          <a:xfrm>
            <a:off x="3490548" y="2684464"/>
            <a:ext cx="3884612" cy="2900363"/>
            <a:chOff x="1682" y="1691"/>
            <a:chExt cx="2447" cy="1827"/>
          </a:xfrm>
        </p:grpSpPr>
        <p:sp>
          <p:nvSpPr>
            <p:cNvPr id="72712" name="Freeform 18"/>
            <p:cNvSpPr>
              <a:spLocks/>
            </p:cNvSpPr>
            <p:nvPr/>
          </p:nvSpPr>
          <p:spPr bwMode="auto">
            <a:xfrm rot="-819715">
              <a:off x="1682" y="1691"/>
              <a:ext cx="2447" cy="1421"/>
            </a:xfrm>
            <a:custGeom>
              <a:avLst/>
              <a:gdLst>
                <a:gd name="T0" fmla="*/ 0 w 2447"/>
                <a:gd name="T1" fmla="*/ 1421 h 1421"/>
                <a:gd name="T2" fmla="*/ 1247 w 2447"/>
                <a:gd name="T3" fmla="*/ 798 h 1421"/>
                <a:gd name="T4" fmla="*/ 2447 w 2447"/>
                <a:gd name="T5" fmla="*/ 0 h 1421"/>
                <a:gd name="T6" fmla="*/ 0 60000 65536"/>
                <a:gd name="T7" fmla="*/ 0 60000 65536"/>
                <a:gd name="T8" fmla="*/ 0 60000 65536"/>
                <a:gd name="T9" fmla="*/ 0 w 2447"/>
                <a:gd name="T10" fmla="*/ 0 h 1421"/>
                <a:gd name="T11" fmla="*/ 2447 w 2447"/>
                <a:gd name="T12" fmla="*/ 1421 h 1421"/>
              </a:gdLst>
              <a:ahLst/>
              <a:cxnLst>
                <a:cxn ang="T6">
                  <a:pos x="T0" y="T1"/>
                </a:cxn>
                <a:cxn ang="T7">
                  <a:pos x="T2" y="T3"/>
                </a:cxn>
                <a:cxn ang="T8">
                  <a:pos x="T4" y="T5"/>
                </a:cxn>
              </a:cxnLst>
              <a:rect l="T9" t="T10" r="T11" b="T12"/>
              <a:pathLst>
                <a:path w="2447" h="1421">
                  <a:moveTo>
                    <a:pt x="0" y="1421"/>
                  </a:moveTo>
                  <a:cubicBezTo>
                    <a:pt x="419" y="1228"/>
                    <a:pt x="839" y="1035"/>
                    <a:pt x="1247" y="798"/>
                  </a:cubicBezTo>
                  <a:cubicBezTo>
                    <a:pt x="1655" y="561"/>
                    <a:pt x="2051" y="280"/>
                    <a:pt x="2447" y="0"/>
                  </a:cubicBezTo>
                </a:path>
              </a:pathLst>
            </a:custGeom>
            <a:noFill/>
            <a:ln w="22225" cap="flat">
              <a:solidFill>
                <a:srgbClr val="009900"/>
              </a:solidFill>
              <a:prstDash val="dash"/>
              <a:round/>
              <a:headEnd/>
              <a:tailEnd/>
            </a:ln>
          </p:spPr>
          <p:txBody>
            <a:bodyPr wrap="none" anchor="ctr"/>
            <a:lstStyle/>
            <a:p>
              <a:endParaRPr lang="en-US" dirty="0">
                <a:latin typeface="Calibri" panose="020F0502020204030204" pitchFamily="34" charset="0"/>
              </a:endParaRPr>
            </a:p>
          </p:txBody>
        </p:sp>
        <p:sp>
          <p:nvSpPr>
            <p:cNvPr id="72713" name="Text Box 19"/>
            <p:cNvSpPr txBox="1">
              <a:spLocks noChangeArrowheads="1"/>
            </p:cNvSpPr>
            <p:nvPr/>
          </p:nvSpPr>
          <p:spPr bwMode="auto">
            <a:xfrm>
              <a:off x="2209" y="2995"/>
              <a:ext cx="1750" cy="523"/>
            </a:xfrm>
            <a:prstGeom prst="rect">
              <a:avLst/>
            </a:prstGeom>
            <a:noFill/>
            <a:ln w="9525">
              <a:noFill/>
              <a:miter lim="800000"/>
              <a:headEnd/>
              <a:tailEnd/>
            </a:ln>
          </p:spPr>
          <p:txBody>
            <a:bodyPr>
              <a:spAutoFit/>
            </a:bodyPr>
            <a:lstStyle/>
            <a:p>
              <a:pPr algn="ctr">
                <a:spcBef>
                  <a:spcPct val="50000"/>
                </a:spcBef>
              </a:pPr>
              <a:r>
                <a:rPr lang="en-US" b="1" dirty="0">
                  <a:solidFill>
                    <a:srgbClr val="009900"/>
                  </a:solidFill>
                  <a:latin typeface="Ink Free" panose="03080402000500000000" pitchFamily="66" charset="0"/>
                </a:rPr>
                <a:t>difference in the standard deviation</a:t>
              </a:r>
            </a:p>
          </p:txBody>
        </p:sp>
        <p:sp>
          <p:nvSpPr>
            <p:cNvPr id="72714" name="Freeform 20"/>
            <p:cNvSpPr>
              <a:spLocks/>
            </p:cNvSpPr>
            <p:nvPr/>
          </p:nvSpPr>
          <p:spPr bwMode="auto">
            <a:xfrm rot="934113">
              <a:off x="2025" y="2984"/>
              <a:ext cx="139" cy="176"/>
            </a:xfrm>
            <a:custGeom>
              <a:avLst/>
              <a:gdLst>
                <a:gd name="T0" fmla="*/ 3 w 163"/>
                <a:gd name="T1" fmla="*/ 0 h 208"/>
                <a:gd name="T2" fmla="*/ 3 w 163"/>
                <a:gd name="T3" fmla="*/ 4 h 208"/>
                <a:gd name="T4" fmla="*/ 3 w 163"/>
                <a:gd name="T5" fmla="*/ 8 h 208"/>
                <a:gd name="T6" fmla="*/ 8 w 163"/>
                <a:gd name="T7" fmla="*/ 9 h 208"/>
                <a:gd name="T8" fmla="*/ 0 60000 65536"/>
                <a:gd name="T9" fmla="*/ 0 60000 65536"/>
                <a:gd name="T10" fmla="*/ 0 60000 65536"/>
                <a:gd name="T11" fmla="*/ 0 60000 65536"/>
                <a:gd name="T12" fmla="*/ 0 w 163"/>
                <a:gd name="T13" fmla="*/ 0 h 208"/>
                <a:gd name="T14" fmla="*/ 163 w 163"/>
                <a:gd name="T15" fmla="*/ 208 h 208"/>
              </a:gdLst>
              <a:ahLst/>
              <a:cxnLst>
                <a:cxn ang="T8">
                  <a:pos x="T0" y="T1"/>
                </a:cxn>
                <a:cxn ang="T9">
                  <a:pos x="T2" y="T3"/>
                </a:cxn>
                <a:cxn ang="T10">
                  <a:pos x="T4" y="T5"/>
                </a:cxn>
                <a:cxn ang="T11">
                  <a:pos x="T6" y="T7"/>
                </a:cxn>
              </a:cxnLst>
              <a:rect l="T12" t="T13" r="T14" b="T15"/>
              <a:pathLst>
                <a:path w="163" h="208">
                  <a:moveTo>
                    <a:pt x="11" y="0"/>
                  </a:moveTo>
                  <a:cubicBezTo>
                    <a:pt x="5" y="37"/>
                    <a:pt x="0" y="74"/>
                    <a:pt x="7" y="104"/>
                  </a:cubicBezTo>
                  <a:cubicBezTo>
                    <a:pt x="14" y="134"/>
                    <a:pt x="25" y="163"/>
                    <a:pt x="51" y="180"/>
                  </a:cubicBezTo>
                  <a:cubicBezTo>
                    <a:pt x="77" y="197"/>
                    <a:pt x="120" y="202"/>
                    <a:pt x="163" y="208"/>
                  </a:cubicBezTo>
                </a:path>
              </a:pathLst>
            </a:custGeom>
            <a:noFill/>
            <a:ln w="22225">
              <a:solidFill>
                <a:srgbClr val="009900"/>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72715" name="Freeform 21"/>
            <p:cNvSpPr>
              <a:spLocks/>
            </p:cNvSpPr>
            <p:nvPr/>
          </p:nvSpPr>
          <p:spPr bwMode="auto">
            <a:xfrm rot="10049585">
              <a:off x="3541" y="1884"/>
              <a:ext cx="139" cy="176"/>
            </a:xfrm>
            <a:custGeom>
              <a:avLst/>
              <a:gdLst>
                <a:gd name="T0" fmla="*/ 3 w 163"/>
                <a:gd name="T1" fmla="*/ 0 h 208"/>
                <a:gd name="T2" fmla="*/ 3 w 163"/>
                <a:gd name="T3" fmla="*/ 4 h 208"/>
                <a:gd name="T4" fmla="*/ 3 w 163"/>
                <a:gd name="T5" fmla="*/ 8 h 208"/>
                <a:gd name="T6" fmla="*/ 8 w 163"/>
                <a:gd name="T7" fmla="*/ 9 h 208"/>
                <a:gd name="T8" fmla="*/ 0 60000 65536"/>
                <a:gd name="T9" fmla="*/ 0 60000 65536"/>
                <a:gd name="T10" fmla="*/ 0 60000 65536"/>
                <a:gd name="T11" fmla="*/ 0 60000 65536"/>
                <a:gd name="T12" fmla="*/ 0 w 163"/>
                <a:gd name="T13" fmla="*/ 0 h 208"/>
                <a:gd name="T14" fmla="*/ 163 w 163"/>
                <a:gd name="T15" fmla="*/ 208 h 208"/>
              </a:gdLst>
              <a:ahLst/>
              <a:cxnLst>
                <a:cxn ang="T8">
                  <a:pos x="T0" y="T1"/>
                </a:cxn>
                <a:cxn ang="T9">
                  <a:pos x="T2" y="T3"/>
                </a:cxn>
                <a:cxn ang="T10">
                  <a:pos x="T4" y="T5"/>
                </a:cxn>
                <a:cxn ang="T11">
                  <a:pos x="T6" y="T7"/>
                </a:cxn>
              </a:cxnLst>
              <a:rect l="T12" t="T13" r="T14" b="T15"/>
              <a:pathLst>
                <a:path w="163" h="208">
                  <a:moveTo>
                    <a:pt x="11" y="0"/>
                  </a:moveTo>
                  <a:cubicBezTo>
                    <a:pt x="5" y="37"/>
                    <a:pt x="0" y="74"/>
                    <a:pt x="7" y="104"/>
                  </a:cubicBezTo>
                  <a:cubicBezTo>
                    <a:pt x="14" y="134"/>
                    <a:pt x="25" y="163"/>
                    <a:pt x="51" y="180"/>
                  </a:cubicBezTo>
                  <a:cubicBezTo>
                    <a:pt x="77" y="197"/>
                    <a:pt x="120" y="202"/>
                    <a:pt x="163" y="208"/>
                  </a:cubicBezTo>
                </a:path>
              </a:pathLst>
            </a:custGeom>
            <a:noFill/>
            <a:ln w="22225">
              <a:solidFill>
                <a:srgbClr val="009900"/>
              </a:solidFill>
              <a:round/>
              <a:headEnd type="arrow" w="med" len="med"/>
              <a:tailEnd type="arrow" w="med" len="med"/>
            </a:ln>
          </p:spPr>
          <p:txBody>
            <a:bodyPr wrap="none" anchor="ctr"/>
            <a:lstStyle/>
            <a:p>
              <a:endParaRPr lang="en-US" dirty="0">
                <a:latin typeface="Calibri" panose="020F0502020204030204" pitchFamily="34" charset="0"/>
              </a:endParaRPr>
            </a:p>
          </p:txBody>
        </p:sp>
      </p:grpSp>
      <p:sp>
        <p:nvSpPr>
          <p:cNvPr id="204822" name="Text Box 22"/>
          <p:cNvSpPr txBox="1">
            <a:spLocks noChangeArrowheads="1"/>
          </p:cNvSpPr>
          <p:nvPr/>
        </p:nvSpPr>
        <p:spPr bwMode="auto">
          <a:xfrm>
            <a:off x="3578884" y="6265556"/>
            <a:ext cx="4243388" cy="461665"/>
          </a:xfrm>
          <a:prstGeom prst="rect">
            <a:avLst/>
          </a:prstGeom>
          <a:noFill/>
          <a:ln w="9525">
            <a:noFill/>
            <a:miter lim="800000"/>
            <a:headEnd/>
            <a:tailEnd/>
          </a:ln>
          <a:effectLst/>
        </p:spPr>
        <p:txBody>
          <a:bodyPr>
            <a:spAutoFit/>
          </a:bodyPr>
          <a:lstStyle/>
          <a:p>
            <a:pPr algn="ctr">
              <a:spcBef>
                <a:spcPct val="50000"/>
              </a:spcBef>
              <a:defRPr/>
            </a:pPr>
            <a:r>
              <a:rPr lang="en-US" b="1" dirty="0">
                <a:solidFill>
                  <a:schemeClr val="tx1">
                    <a:lumMod val="10000"/>
                  </a:schemeClr>
                </a:solidFill>
                <a:latin typeface="Ink Free" panose="03080402000500000000" pitchFamily="66" charset="0"/>
              </a:rPr>
              <a:t>100 x probability of exceeding</a:t>
            </a:r>
          </a:p>
        </p:txBody>
      </p:sp>
      <p:sp>
        <p:nvSpPr>
          <p:cNvPr id="204824" name="Rectangle 24"/>
          <p:cNvSpPr>
            <a:spLocks noGrp="1" noChangeArrowheads="1"/>
          </p:cNvSpPr>
          <p:nvPr>
            <p:ph type="title"/>
          </p:nvPr>
        </p:nvSpPr>
        <p:spPr>
          <a:xfrm>
            <a:off x="1073098" y="304800"/>
            <a:ext cx="9319599" cy="1143000"/>
          </a:xfrm>
        </p:spPr>
        <p:txBody>
          <a:bodyPr/>
          <a:lstStyle/>
          <a:p>
            <a:pPr eaLnBrk="1" hangingPunct="1">
              <a:defRPr/>
            </a:pPr>
            <a:r>
              <a:rPr lang="en-US" dirty="0">
                <a:latin typeface="Arial" pitchFamily="34" charset="0"/>
                <a:cs typeface="Arial" pitchFamily="34" charset="0"/>
              </a:rPr>
              <a:t>Distribution Parameters</a:t>
            </a:r>
          </a:p>
        </p:txBody>
      </p:sp>
      <p:sp>
        <p:nvSpPr>
          <p:cNvPr id="4" name="TextBox 3"/>
          <p:cNvSpPr txBox="1"/>
          <p:nvPr/>
        </p:nvSpPr>
        <p:spPr>
          <a:xfrm rot="16200000">
            <a:off x="1585020" y="4385733"/>
            <a:ext cx="1337733" cy="338554"/>
          </a:xfrm>
          <a:prstGeom prst="rect">
            <a:avLst/>
          </a:prstGeom>
          <a:noFill/>
        </p:spPr>
        <p:txBody>
          <a:bodyPr wrap="square" rtlCol="0">
            <a:spAutoFit/>
          </a:bodyPr>
          <a:lstStyle/>
          <a:p>
            <a:r>
              <a:rPr lang="en-US" sz="1600" dirty="0">
                <a:solidFill>
                  <a:schemeClr val="tx1">
                    <a:lumMod val="10000"/>
                  </a:schemeClr>
                </a:solidFill>
                <a:latin typeface="Arial" panose="020B0604020202020204" pitchFamily="34" charset="0"/>
                <a:cs typeface="Arial" panose="020B0604020202020204" pitchFamily="34" charset="0"/>
              </a:rPr>
              <a:t>Peak</a:t>
            </a:r>
          </a:p>
        </p:txBody>
      </p:sp>
      <p:sp>
        <p:nvSpPr>
          <p:cNvPr id="17" name="Text Box 22"/>
          <p:cNvSpPr txBox="1">
            <a:spLocks noChangeArrowheads="1"/>
          </p:cNvSpPr>
          <p:nvPr/>
        </p:nvSpPr>
        <p:spPr bwMode="auto">
          <a:xfrm>
            <a:off x="3016807" y="1485903"/>
            <a:ext cx="4719638" cy="523220"/>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dirty="0">
                <a:solidFill>
                  <a:srgbClr val="008000"/>
                </a:solidFill>
                <a:latin typeface="Ink Free" panose="03080402000500000000" pitchFamily="66" charset="0"/>
              </a:rPr>
              <a:t>CDF, frequency curve form</a:t>
            </a:r>
          </a:p>
        </p:txBody>
      </p:sp>
      <p:sp>
        <p:nvSpPr>
          <p:cNvPr id="5" name="Slide Number Placeholder 4">
            <a:extLst>
              <a:ext uri="{FF2B5EF4-FFF2-40B4-BE49-F238E27FC236}">
                <a16:creationId xmlns:a16="http://schemas.microsoft.com/office/drawing/2014/main" id="{8FEFDB5F-4CAA-1966-DDF3-0788A3A04149}"/>
              </a:ext>
            </a:extLst>
          </p:cNvPr>
          <p:cNvSpPr>
            <a:spLocks noGrp="1"/>
          </p:cNvSpPr>
          <p:nvPr>
            <p:ph type="sldNum" sz="quarter" idx="12"/>
          </p:nvPr>
        </p:nvSpPr>
        <p:spPr/>
        <p:txBody>
          <a:bodyPr/>
          <a:lstStyle/>
          <a:p>
            <a:pPr>
              <a:defRPr/>
            </a:pPr>
            <a:fld id="{14BD671D-5B26-4E29-98C9-5D21BAC675F2}" type="slidenum">
              <a:rPr lang="en-US" smtClean="0"/>
              <a:pPr>
                <a:defRPr/>
              </a:pPr>
              <a:t>77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1" name="Picture 1026"/>
          <p:cNvPicPr>
            <a:picLocks noChangeAspect="1" noChangeArrowheads="1"/>
          </p:cNvPicPr>
          <p:nvPr/>
        </p:nvPicPr>
        <p:blipFill>
          <a:blip r:embed="rId3" cstate="print"/>
          <a:srcRect/>
          <a:stretch>
            <a:fillRect/>
          </a:stretch>
        </p:blipFill>
        <p:spPr bwMode="auto">
          <a:xfrm>
            <a:off x="1904635" y="1968500"/>
            <a:ext cx="6489700" cy="4287838"/>
          </a:xfrm>
          <a:prstGeom prst="rect">
            <a:avLst/>
          </a:prstGeom>
          <a:noFill/>
          <a:ln w="9525">
            <a:noFill/>
            <a:miter lim="800000"/>
            <a:headEnd/>
            <a:tailEnd/>
          </a:ln>
        </p:spPr>
      </p:pic>
      <p:sp>
        <p:nvSpPr>
          <p:cNvPr id="73732" name="Text Box 1027"/>
          <p:cNvSpPr txBox="1">
            <a:spLocks noChangeArrowheads="1"/>
          </p:cNvSpPr>
          <p:nvPr/>
        </p:nvSpPr>
        <p:spPr bwMode="auto">
          <a:xfrm>
            <a:off x="6486161" y="3537301"/>
            <a:ext cx="1528763" cy="830997"/>
          </a:xfrm>
          <a:prstGeom prst="rect">
            <a:avLst/>
          </a:prstGeom>
          <a:noFill/>
          <a:ln w="9525">
            <a:noFill/>
            <a:miter lim="800000"/>
            <a:headEnd/>
            <a:tailEnd/>
          </a:ln>
        </p:spPr>
        <p:txBody>
          <a:bodyPr wrap="square">
            <a:spAutoFit/>
          </a:bodyPr>
          <a:lstStyle/>
          <a:p>
            <a:pPr algn="ctr">
              <a:spcBef>
                <a:spcPct val="50000"/>
              </a:spcBef>
            </a:pPr>
            <a:r>
              <a:rPr lang="en-US" b="1" dirty="0">
                <a:solidFill>
                  <a:srgbClr val="333399"/>
                </a:solidFill>
                <a:latin typeface="Ink Free" panose="03080402000500000000" pitchFamily="66" charset="0"/>
              </a:rPr>
              <a:t>changing the skew</a:t>
            </a:r>
          </a:p>
        </p:txBody>
      </p:sp>
      <p:grpSp>
        <p:nvGrpSpPr>
          <p:cNvPr id="2" name="Group 1028"/>
          <p:cNvGrpSpPr>
            <a:grpSpLocks/>
          </p:cNvGrpSpPr>
          <p:nvPr/>
        </p:nvGrpSpPr>
        <p:grpSpPr bwMode="auto">
          <a:xfrm>
            <a:off x="3769535" y="2274594"/>
            <a:ext cx="3802063" cy="2727325"/>
            <a:chOff x="1822" y="1444"/>
            <a:chExt cx="2395" cy="1718"/>
          </a:xfrm>
        </p:grpSpPr>
        <p:sp>
          <p:nvSpPr>
            <p:cNvPr id="73740" name="Text Box 1029"/>
            <p:cNvSpPr txBox="1">
              <a:spLocks noChangeArrowheads="1"/>
            </p:cNvSpPr>
            <p:nvPr/>
          </p:nvSpPr>
          <p:spPr bwMode="auto">
            <a:xfrm>
              <a:off x="2720" y="2910"/>
              <a:ext cx="855" cy="252"/>
            </a:xfrm>
            <a:prstGeom prst="rect">
              <a:avLst/>
            </a:prstGeom>
            <a:noFill/>
            <a:ln w="9525">
              <a:noFill/>
              <a:miter lim="800000"/>
              <a:headEnd/>
              <a:tailEnd/>
            </a:ln>
          </p:spPr>
          <p:txBody>
            <a:bodyPr>
              <a:spAutoFit/>
            </a:bodyPr>
            <a:lstStyle/>
            <a:p>
              <a:pPr algn="ctr">
                <a:spcBef>
                  <a:spcPct val="50000"/>
                </a:spcBef>
              </a:pPr>
              <a:r>
                <a:rPr lang="en-US" sz="2000" b="1" dirty="0">
                  <a:solidFill>
                    <a:srgbClr val="000000"/>
                  </a:solidFill>
                  <a:latin typeface="Ink Free" panose="03080402000500000000" pitchFamily="66" charset="0"/>
                </a:rPr>
                <a:t>positive</a:t>
              </a:r>
            </a:p>
          </p:txBody>
        </p:sp>
        <p:sp>
          <p:nvSpPr>
            <p:cNvPr id="73741" name="Line 1030"/>
            <p:cNvSpPr>
              <a:spLocks noChangeShapeType="1"/>
            </p:cNvSpPr>
            <p:nvPr/>
          </p:nvSpPr>
          <p:spPr bwMode="auto">
            <a:xfrm flipV="1">
              <a:off x="3141" y="2500"/>
              <a:ext cx="0" cy="442"/>
            </a:xfrm>
            <a:prstGeom prst="line">
              <a:avLst/>
            </a:prstGeom>
            <a:noFill/>
            <a:ln w="15875">
              <a:solidFill>
                <a:srgbClr val="000000"/>
              </a:solidFill>
              <a:round/>
              <a:headEnd/>
              <a:tailEnd type="arrow" w="med" len="med"/>
            </a:ln>
          </p:spPr>
          <p:txBody>
            <a:bodyPr wrap="none" anchor="ctr"/>
            <a:lstStyle/>
            <a:p>
              <a:endParaRPr lang="en-US" dirty="0">
                <a:latin typeface="Calibri" panose="020F0502020204030204" pitchFamily="34" charset="0"/>
              </a:endParaRPr>
            </a:p>
          </p:txBody>
        </p:sp>
        <p:sp>
          <p:nvSpPr>
            <p:cNvPr id="73742" name="Freeform 1031"/>
            <p:cNvSpPr>
              <a:spLocks/>
            </p:cNvSpPr>
            <p:nvPr/>
          </p:nvSpPr>
          <p:spPr bwMode="auto">
            <a:xfrm>
              <a:off x="1822" y="1444"/>
              <a:ext cx="2395" cy="1432"/>
            </a:xfrm>
            <a:custGeom>
              <a:avLst/>
              <a:gdLst>
                <a:gd name="T0" fmla="*/ 0 w 2283"/>
                <a:gd name="T1" fmla="*/ 1292 h 1292"/>
                <a:gd name="T2" fmla="*/ 600 w 2283"/>
                <a:gd name="T3" fmla="*/ 1200 h 1292"/>
                <a:gd name="T4" fmla="*/ 1425 w 2283"/>
                <a:gd name="T5" fmla="*/ 834 h 1292"/>
                <a:gd name="T6" fmla="*/ 1950 w 2283"/>
                <a:gd name="T7" fmla="*/ 425 h 1292"/>
                <a:gd name="T8" fmla="*/ 2283 w 2283"/>
                <a:gd name="T9" fmla="*/ 0 h 1292"/>
                <a:gd name="T10" fmla="*/ 0 60000 65536"/>
                <a:gd name="T11" fmla="*/ 0 60000 65536"/>
                <a:gd name="T12" fmla="*/ 0 60000 65536"/>
                <a:gd name="T13" fmla="*/ 0 60000 65536"/>
                <a:gd name="T14" fmla="*/ 0 60000 65536"/>
                <a:gd name="T15" fmla="*/ 0 w 2283"/>
                <a:gd name="T16" fmla="*/ 0 h 1292"/>
                <a:gd name="T17" fmla="*/ 2283 w 2283"/>
                <a:gd name="T18" fmla="*/ 1292 h 1292"/>
                <a:gd name="connsiteX0" fmla="*/ 0 w 10490"/>
                <a:gd name="connsiteY0" fmla="*/ 11082 h 11082"/>
                <a:gd name="connsiteX1" fmla="*/ 2628 w 10490"/>
                <a:gd name="connsiteY1" fmla="*/ 10370 h 11082"/>
                <a:gd name="connsiteX2" fmla="*/ 6242 w 10490"/>
                <a:gd name="connsiteY2" fmla="*/ 7537 h 11082"/>
                <a:gd name="connsiteX3" fmla="*/ 8541 w 10490"/>
                <a:gd name="connsiteY3" fmla="*/ 4371 h 11082"/>
                <a:gd name="connsiteX4" fmla="*/ 10490 w 10490"/>
                <a:gd name="connsiteY4" fmla="*/ 0 h 11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90" h="11082">
                  <a:moveTo>
                    <a:pt x="0" y="11082"/>
                  </a:moveTo>
                  <a:cubicBezTo>
                    <a:pt x="793" y="11020"/>
                    <a:pt x="1590" y="10958"/>
                    <a:pt x="2628" y="10370"/>
                  </a:cubicBezTo>
                  <a:cubicBezTo>
                    <a:pt x="3666" y="9782"/>
                    <a:pt x="5256" y="8536"/>
                    <a:pt x="6242" y="7537"/>
                  </a:cubicBezTo>
                  <a:cubicBezTo>
                    <a:pt x="7227" y="6539"/>
                    <a:pt x="7915" y="5447"/>
                    <a:pt x="8541" y="4371"/>
                  </a:cubicBezTo>
                  <a:cubicBezTo>
                    <a:pt x="9168" y="3296"/>
                    <a:pt x="10074" y="1107"/>
                    <a:pt x="10490" y="0"/>
                  </a:cubicBezTo>
                </a:path>
              </a:pathLst>
            </a:custGeom>
            <a:noFill/>
            <a:ln w="22225" cap="flat">
              <a:solidFill>
                <a:srgbClr val="333399"/>
              </a:solidFill>
              <a:prstDash val="dash"/>
              <a:round/>
              <a:headEnd/>
              <a:tailEnd/>
            </a:ln>
          </p:spPr>
          <p:txBody>
            <a:bodyPr wrap="none" anchor="ctr"/>
            <a:lstStyle/>
            <a:p>
              <a:endParaRPr lang="en-US" dirty="0">
                <a:latin typeface="Calibri" panose="020F0502020204030204" pitchFamily="34" charset="0"/>
              </a:endParaRPr>
            </a:p>
          </p:txBody>
        </p:sp>
      </p:grpSp>
      <p:grpSp>
        <p:nvGrpSpPr>
          <p:cNvPr id="3" name="Group 1032"/>
          <p:cNvGrpSpPr>
            <a:grpSpLocks/>
          </p:cNvGrpSpPr>
          <p:nvPr/>
        </p:nvGrpSpPr>
        <p:grpSpPr bwMode="auto">
          <a:xfrm>
            <a:off x="3792527" y="2901951"/>
            <a:ext cx="4005263" cy="2205038"/>
            <a:chOff x="1898" y="1828"/>
            <a:chExt cx="2523" cy="1389"/>
          </a:xfrm>
        </p:grpSpPr>
        <p:sp>
          <p:nvSpPr>
            <p:cNvPr id="73737" name="Freeform 1033"/>
            <p:cNvSpPr>
              <a:spLocks/>
            </p:cNvSpPr>
            <p:nvPr/>
          </p:nvSpPr>
          <p:spPr bwMode="auto">
            <a:xfrm>
              <a:off x="1898" y="1828"/>
              <a:ext cx="2523" cy="1389"/>
            </a:xfrm>
            <a:custGeom>
              <a:avLst/>
              <a:gdLst>
                <a:gd name="T0" fmla="*/ 0 w 2567"/>
                <a:gd name="T1" fmla="*/ 1383 h 1383"/>
                <a:gd name="T2" fmla="*/ 817 w 2567"/>
                <a:gd name="T3" fmla="*/ 750 h 1383"/>
                <a:gd name="T4" fmla="*/ 1759 w 2567"/>
                <a:gd name="T5" fmla="*/ 208 h 1383"/>
                <a:gd name="T6" fmla="*/ 2567 w 2567"/>
                <a:gd name="T7" fmla="*/ 0 h 1383"/>
                <a:gd name="T8" fmla="*/ 0 60000 65536"/>
                <a:gd name="T9" fmla="*/ 0 60000 65536"/>
                <a:gd name="T10" fmla="*/ 0 60000 65536"/>
                <a:gd name="T11" fmla="*/ 0 60000 65536"/>
                <a:gd name="T12" fmla="*/ 0 w 2567"/>
                <a:gd name="T13" fmla="*/ 0 h 1383"/>
                <a:gd name="T14" fmla="*/ 2567 w 2567"/>
                <a:gd name="T15" fmla="*/ 1383 h 1383"/>
                <a:gd name="connsiteX0" fmla="*/ 0 w 9586"/>
                <a:gd name="connsiteY0" fmla="*/ 9919 h 9919"/>
                <a:gd name="connsiteX1" fmla="*/ 3183 w 9586"/>
                <a:gd name="connsiteY1" fmla="*/ 5342 h 9919"/>
                <a:gd name="connsiteX2" fmla="*/ 6852 w 9586"/>
                <a:gd name="connsiteY2" fmla="*/ 1423 h 9919"/>
                <a:gd name="connsiteX3" fmla="*/ 9586 w 9586"/>
                <a:gd name="connsiteY3" fmla="*/ 0 h 9919"/>
                <a:gd name="connsiteX0" fmla="*/ 0 w 10000"/>
                <a:gd name="connsiteY0" fmla="*/ 10000 h 10000"/>
                <a:gd name="connsiteX1" fmla="*/ 3320 w 10000"/>
                <a:gd name="connsiteY1" fmla="*/ 5386 h 10000"/>
                <a:gd name="connsiteX2" fmla="*/ 7148 w 10000"/>
                <a:gd name="connsiteY2" fmla="*/ 1435 h 10000"/>
                <a:gd name="connsiteX3" fmla="*/ 10000 w 10000"/>
                <a:gd name="connsiteY3" fmla="*/ 0 h 10000"/>
                <a:gd name="connsiteX0" fmla="*/ 0 w 10250"/>
                <a:gd name="connsiteY0" fmla="*/ 10122 h 10122"/>
                <a:gd name="connsiteX1" fmla="*/ 3320 w 10250"/>
                <a:gd name="connsiteY1" fmla="*/ 5508 h 10122"/>
                <a:gd name="connsiteX2" fmla="*/ 7148 w 10250"/>
                <a:gd name="connsiteY2" fmla="*/ 1557 h 10122"/>
                <a:gd name="connsiteX3" fmla="*/ 10250 w 10250"/>
                <a:gd name="connsiteY3" fmla="*/ 0 h 10122"/>
              </a:gdLst>
              <a:ahLst/>
              <a:cxnLst>
                <a:cxn ang="0">
                  <a:pos x="connsiteX0" y="connsiteY0"/>
                </a:cxn>
                <a:cxn ang="0">
                  <a:pos x="connsiteX1" y="connsiteY1"/>
                </a:cxn>
                <a:cxn ang="0">
                  <a:pos x="connsiteX2" y="connsiteY2"/>
                </a:cxn>
                <a:cxn ang="0">
                  <a:pos x="connsiteX3" y="connsiteY3"/>
                </a:cxn>
              </a:cxnLst>
              <a:rect l="l" t="t" r="r" b="b"/>
              <a:pathLst>
                <a:path w="10250" h="10122">
                  <a:moveTo>
                    <a:pt x="0" y="10122"/>
                  </a:moveTo>
                  <a:cubicBezTo>
                    <a:pt x="1065" y="8525"/>
                    <a:pt x="2129" y="6936"/>
                    <a:pt x="3320" y="5508"/>
                  </a:cubicBezTo>
                  <a:cubicBezTo>
                    <a:pt x="4511" y="4079"/>
                    <a:pt x="5962" y="2468"/>
                    <a:pt x="7148" y="1557"/>
                  </a:cubicBezTo>
                  <a:cubicBezTo>
                    <a:pt x="8335" y="645"/>
                    <a:pt x="9202" y="380"/>
                    <a:pt x="10250" y="0"/>
                  </a:cubicBezTo>
                </a:path>
              </a:pathLst>
            </a:custGeom>
            <a:noFill/>
            <a:ln w="22225" cap="flat">
              <a:solidFill>
                <a:srgbClr val="333399"/>
              </a:solidFill>
              <a:prstDash val="dash"/>
              <a:round/>
              <a:headEnd/>
              <a:tailEnd/>
            </a:ln>
          </p:spPr>
          <p:txBody>
            <a:bodyPr wrap="none" anchor="ctr"/>
            <a:lstStyle/>
            <a:p>
              <a:endParaRPr lang="en-US" dirty="0">
                <a:latin typeface="Calibri" panose="020F0502020204030204" pitchFamily="34" charset="0"/>
              </a:endParaRPr>
            </a:p>
          </p:txBody>
        </p:sp>
        <p:sp>
          <p:nvSpPr>
            <p:cNvPr id="73738" name="Text Box 1034"/>
            <p:cNvSpPr txBox="1">
              <a:spLocks noChangeArrowheads="1"/>
            </p:cNvSpPr>
            <p:nvPr/>
          </p:nvSpPr>
          <p:spPr bwMode="auto">
            <a:xfrm>
              <a:off x="2127" y="2037"/>
              <a:ext cx="855" cy="252"/>
            </a:xfrm>
            <a:prstGeom prst="rect">
              <a:avLst/>
            </a:prstGeom>
            <a:noFill/>
            <a:ln w="9525">
              <a:noFill/>
              <a:miter lim="800000"/>
              <a:headEnd/>
              <a:tailEnd/>
            </a:ln>
          </p:spPr>
          <p:txBody>
            <a:bodyPr>
              <a:spAutoFit/>
            </a:bodyPr>
            <a:lstStyle/>
            <a:p>
              <a:pPr algn="ctr">
                <a:spcBef>
                  <a:spcPct val="50000"/>
                </a:spcBef>
              </a:pPr>
              <a:r>
                <a:rPr lang="en-US" sz="2000" b="1" dirty="0">
                  <a:solidFill>
                    <a:srgbClr val="000000"/>
                  </a:solidFill>
                  <a:latin typeface="Ink Free" panose="03080402000500000000" pitchFamily="66" charset="0"/>
                </a:rPr>
                <a:t>negative</a:t>
              </a:r>
            </a:p>
          </p:txBody>
        </p:sp>
        <p:sp>
          <p:nvSpPr>
            <p:cNvPr id="73739" name="Line 1035"/>
            <p:cNvSpPr>
              <a:spLocks noChangeShapeType="1"/>
            </p:cNvSpPr>
            <p:nvPr/>
          </p:nvSpPr>
          <p:spPr bwMode="auto">
            <a:xfrm>
              <a:off x="2682" y="2242"/>
              <a:ext cx="350" cy="125"/>
            </a:xfrm>
            <a:prstGeom prst="line">
              <a:avLst/>
            </a:prstGeom>
            <a:noFill/>
            <a:ln w="15875">
              <a:solidFill>
                <a:srgbClr val="000000"/>
              </a:solidFill>
              <a:round/>
              <a:headEnd/>
              <a:tailEnd type="arrow" w="med" len="med"/>
            </a:ln>
          </p:spPr>
          <p:txBody>
            <a:bodyPr wrap="none" anchor="ctr"/>
            <a:lstStyle/>
            <a:p>
              <a:endParaRPr lang="en-US" dirty="0">
                <a:latin typeface="Calibri" panose="020F0502020204030204" pitchFamily="34" charset="0"/>
              </a:endParaRPr>
            </a:p>
          </p:txBody>
        </p:sp>
      </p:grpSp>
      <p:sp>
        <p:nvSpPr>
          <p:cNvPr id="15" name="TextBox 14"/>
          <p:cNvSpPr txBox="1"/>
          <p:nvPr/>
        </p:nvSpPr>
        <p:spPr>
          <a:xfrm rot="16200000">
            <a:off x="1585020" y="4385733"/>
            <a:ext cx="1337733" cy="338554"/>
          </a:xfrm>
          <a:prstGeom prst="rect">
            <a:avLst/>
          </a:prstGeom>
          <a:noFill/>
        </p:spPr>
        <p:txBody>
          <a:bodyPr wrap="square" rtlCol="0">
            <a:spAutoFit/>
          </a:bodyPr>
          <a:lstStyle/>
          <a:p>
            <a:r>
              <a:rPr lang="en-US" sz="1600" dirty="0">
                <a:solidFill>
                  <a:schemeClr val="tx1">
                    <a:lumMod val="10000"/>
                  </a:schemeClr>
                </a:solidFill>
                <a:latin typeface="Arial" panose="020B0604020202020204" pitchFamily="34" charset="0"/>
                <a:cs typeface="Arial" panose="020B0604020202020204" pitchFamily="34" charset="0"/>
              </a:rPr>
              <a:t>Peak</a:t>
            </a:r>
          </a:p>
        </p:txBody>
      </p:sp>
      <p:sp>
        <p:nvSpPr>
          <p:cNvPr id="17" name="Text Box 22"/>
          <p:cNvSpPr txBox="1">
            <a:spLocks noChangeArrowheads="1"/>
          </p:cNvSpPr>
          <p:nvPr/>
        </p:nvSpPr>
        <p:spPr bwMode="auto">
          <a:xfrm>
            <a:off x="3578884" y="6213518"/>
            <a:ext cx="4243388" cy="461665"/>
          </a:xfrm>
          <a:prstGeom prst="rect">
            <a:avLst/>
          </a:prstGeom>
          <a:noFill/>
          <a:ln w="9525">
            <a:noFill/>
            <a:miter lim="800000"/>
            <a:headEnd/>
            <a:tailEnd/>
          </a:ln>
          <a:effectLst/>
        </p:spPr>
        <p:txBody>
          <a:bodyPr>
            <a:spAutoFit/>
          </a:bodyPr>
          <a:lstStyle/>
          <a:p>
            <a:pPr algn="ctr">
              <a:spcBef>
                <a:spcPct val="50000"/>
              </a:spcBef>
              <a:defRPr/>
            </a:pPr>
            <a:r>
              <a:rPr lang="en-US" b="1" dirty="0">
                <a:solidFill>
                  <a:schemeClr val="tx1">
                    <a:lumMod val="10000"/>
                  </a:schemeClr>
                </a:solidFill>
                <a:latin typeface="Ink Free" panose="03080402000500000000" pitchFamily="66" charset="0"/>
              </a:rPr>
              <a:t>100 x probability of exceeding</a:t>
            </a:r>
          </a:p>
        </p:txBody>
      </p:sp>
      <p:sp>
        <p:nvSpPr>
          <p:cNvPr id="19" name="Text Box 22"/>
          <p:cNvSpPr txBox="1">
            <a:spLocks noChangeArrowheads="1"/>
          </p:cNvSpPr>
          <p:nvPr/>
        </p:nvSpPr>
        <p:spPr bwMode="auto">
          <a:xfrm>
            <a:off x="3016807" y="1491013"/>
            <a:ext cx="4719638" cy="523220"/>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dirty="0">
                <a:solidFill>
                  <a:srgbClr val="008000"/>
                </a:solidFill>
                <a:latin typeface="Ink Free" panose="03080402000500000000" pitchFamily="66" charset="0"/>
              </a:rPr>
              <a:t>CDF, frequency curve form</a:t>
            </a:r>
          </a:p>
        </p:txBody>
      </p:sp>
      <p:sp>
        <p:nvSpPr>
          <p:cNvPr id="20" name="Rectangle 24"/>
          <p:cNvSpPr txBox="1">
            <a:spLocks noChangeArrowheads="1"/>
          </p:cNvSpPr>
          <p:nvPr/>
        </p:nvSpPr>
        <p:spPr>
          <a:xfrm>
            <a:off x="1072491" y="304800"/>
            <a:ext cx="9312042" cy="1143000"/>
          </a:xfrm>
          <a:prstGeom prst="rect">
            <a:avLst/>
          </a:prstGeom>
        </p:spPr>
        <p:txBody>
          <a:bodyPr anchor="ctr" anchorCtr="0"/>
          <a:lstStyle>
            <a:lvl1pPr algn="l" rtl="0" eaLnBrk="0" fontAlgn="base" hangingPunct="0">
              <a:spcBef>
                <a:spcPct val="0"/>
              </a:spcBef>
              <a:spcAft>
                <a:spcPct val="0"/>
              </a:spcAft>
              <a:defRPr sz="4400">
                <a:solidFill>
                  <a:schemeClr val="bg1">
                    <a:lumMod val="75000"/>
                    <a:lumOff val="25000"/>
                  </a:schemeClr>
                </a:solidFill>
                <a:effectLst/>
                <a:latin typeface="Arial Narrow" pitchFamily="34" charset="0"/>
                <a:ea typeface="+mj-ea"/>
                <a:cs typeface="+mj-cs"/>
              </a:defRPr>
            </a:lvl1pPr>
            <a:lvl2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2pPr>
            <a:lvl3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3pPr>
            <a:lvl4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4pPr>
            <a:lvl5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5pPr>
            <a:lvl6pPr marL="4572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9pPr>
          </a:lstStyle>
          <a:p>
            <a:pPr eaLnBrk="1" hangingPunct="1">
              <a:defRPr/>
            </a:pPr>
            <a:r>
              <a:rPr lang="en-US" kern="0" dirty="0">
                <a:latin typeface="Arial" pitchFamily="34" charset="0"/>
                <a:cs typeface="Arial" pitchFamily="34" charset="0"/>
              </a:rPr>
              <a:t>Distribution Parameters</a:t>
            </a:r>
          </a:p>
        </p:txBody>
      </p:sp>
      <p:sp>
        <p:nvSpPr>
          <p:cNvPr id="18" name="Text Box 1029"/>
          <p:cNvSpPr txBox="1">
            <a:spLocks noChangeArrowheads="1"/>
          </p:cNvSpPr>
          <p:nvPr/>
        </p:nvSpPr>
        <p:spPr bwMode="auto">
          <a:xfrm>
            <a:off x="8422824" y="3335069"/>
            <a:ext cx="1756873" cy="1938992"/>
          </a:xfrm>
          <a:prstGeom prst="rect">
            <a:avLst/>
          </a:prstGeom>
          <a:noFill/>
          <a:ln w="9525">
            <a:noFill/>
            <a:miter lim="800000"/>
            <a:headEnd/>
            <a:tailEnd/>
          </a:ln>
        </p:spPr>
        <p:txBody>
          <a:bodyPr wrap="square">
            <a:spAutoFit/>
          </a:bodyPr>
          <a:lstStyle/>
          <a:p>
            <a:pPr algn="ctr">
              <a:spcBef>
                <a:spcPct val="50000"/>
              </a:spcBef>
            </a:pPr>
            <a:r>
              <a:rPr lang="en-US" b="1" dirty="0">
                <a:solidFill>
                  <a:srgbClr val="C00000"/>
                </a:solidFill>
                <a:latin typeface="Ink Free" panose="03080402000500000000" pitchFamily="66" charset="0"/>
              </a:rPr>
              <a:t>skew = 0  is straight line on this Normal prob axis</a:t>
            </a:r>
          </a:p>
        </p:txBody>
      </p:sp>
      <p:sp>
        <p:nvSpPr>
          <p:cNvPr id="5" name="Slide Number Placeholder 4">
            <a:extLst>
              <a:ext uri="{FF2B5EF4-FFF2-40B4-BE49-F238E27FC236}">
                <a16:creationId xmlns:a16="http://schemas.microsoft.com/office/drawing/2014/main" id="{79CB2ABB-0D8B-AA95-28A2-F22EC6C872C5}"/>
              </a:ext>
            </a:extLst>
          </p:cNvPr>
          <p:cNvSpPr>
            <a:spLocks noGrp="1"/>
          </p:cNvSpPr>
          <p:nvPr>
            <p:ph type="sldNum" sz="quarter" idx="12"/>
          </p:nvPr>
        </p:nvSpPr>
        <p:spPr/>
        <p:txBody>
          <a:bodyPr/>
          <a:lstStyle/>
          <a:p>
            <a:pPr>
              <a:defRPr/>
            </a:pPr>
            <a:fld id="{3CE69BB3-4CA7-428E-A98A-EFBC8766CB7A}" type="slidenum">
              <a:rPr lang="en-US" smtClean="0"/>
              <a:pPr>
                <a:defRPr/>
              </a:pPr>
              <a:t>78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671403"/>
            <a:ext cx="9069520" cy="3738061"/>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u="sng" dirty="0">
                <a:solidFill>
                  <a:schemeClr val="bg2">
                    <a:lumMod val="60000"/>
                    <a:lumOff val="40000"/>
                  </a:schemeClr>
                </a:solidFill>
              </a:rPr>
              <a:t>Working with the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DA59B6DC-20B6-CC15-5410-E8670E58A9C1}"/>
              </a:ext>
            </a:extLst>
          </p:cNvPr>
          <p:cNvSpPr>
            <a:spLocks noGrp="1"/>
          </p:cNvSpPr>
          <p:nvPr>
            <p:ph type="sldNum" sz="quarter" idx="12"/>
          </p:nvPr>
        </p:nvSpPr>
        <p:spPr/>
        <p:txBody>
          <a:bodyPr/>
          <a:lstStyle/>
          <a:p>
            <a:pPr>
              <a:defRPr/>
            </a:pPr>
            <a:fld id="{9CD81297-4513-4774-B1A4-8EBF832F2CC4}" type="slidenum">
              <a:rPr lang="en-US" smtClean="0"/>
              <a:pPr>
                <a:defRPr/>
              </a:pPr>
              <a:t>79</a:t>
            </a:fld>
            <a:endParaRPr lang="en-US"/>
          </a:p>
        </p:txBody>
      </p:sp>
    </p:spTree>
    <p:extLst>
      <p:ext uri="{BB962C8B-B14F-4D97-AF65-F5344CB8AC3E}">
        <p14:creationId xmlns:p14="http://schemas.microsoft.com/office/powerpoint/2010/main" val="2251113968"/>
      </p:ext>
    </p:extLst>
  </p:cSld>
  <p:clrMapOvr>
    <a:masterClrMapping/>
  </p:clrMapOvr>
  <p:transition>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811868"/>
            <a:ext cx="8697435" cy="3979333"/>
          </a:xfrm>
        </p:spPr>
        <p:txBody>
          <a:bodyPr vert="horz" wrap="square" lIns="92075" tIns="46038" rIns="92075" bIns="46038" numCol="1" anchor="t" anchorCtr="0" compatLnSpc="1">
            <a:prstTxWarp prst="textNoShape">
              <a:avLst/>
            </a:prstTxWarp>
          </a:bodyPr>
          <a:lstStyle/>
          <a:p>
            <a:pPr marL="514350" indent="-514350" eaLnBrk="1" hangingPunct="1">
              <a:spcBef>
                <a:spcPts val="1800"/>
              </a:spcBef>
              <a:buFont typeface="+mj-lt"/>
              <a:buAutoNum type="arabicPeriod"/>
              <a:defRPr/>
            </a:pPr>
            <a:r>
              <a:rPr lang="en-US" dirty="0"/>
              <a:t>Lacks a clear purpose, intention or method.</a:t>
            </a:r>
          </a:p>
          <a:p>
            <a:pPr marL="514350" indent="-514350" eaLnBrk="1" hangingPunct="1">
              <a:spcBef>
                <a:spcPts val="1800"/>
              </a:spcBef>
              <a:buFont typeface="+mj-lt"/>
              <a:buAutoNum type="arabicPeriod"/>
              <a:defRPr/>
            </a:pPr>
            <a:r>
              <a:rPr lang="en-US" dirty="0"/>
              <a:t>Has no pattern, is unpredictable</a:t>
            </a:r>
          </a:p>
          <a:p>
            <a:pPr marL="457200" lvl="1" indent="0" eaLnBrk="1" hangingPunct="1">
              <a:spcBef>
                <a:spcPts val="600"/>
              </a:spcBef>
              <a:buNone/>
              <a:defRPr/>
            </a:pPr>
            <a:r>
              <a:rPr lang="en-US" dirty="0"/>
              <a:t>    …but frequency of outcome might be predictable</a:t>
            </a:r>
          </a:p>
          <a:p>
            <a:pPr marL="514350" indent="-514350" eaLnBrk="1" hangingPunct="1">
              <a:spcBef>
                <a:spcPts val="1800"/>
              </a:spcBef>
              <a:buFont typeface="+mj-lt"/>
              <a:buAutoNum type="arabicPeriod"/>
              <a:defRPr/>
            </a:pPr>
            <a:r>
              <a:rPr lang="en-US" dirty="0"/>
              <a:t>Happens by chance rather than by plan</a:t>
            </a:r>
          </a:p>
          <a:p>
            <a:pPr marL="514350" indent="-514350" eaLnBrk="1" hangingPunct="1">
              <a:spcBef>
                <a:spcPts val="1800"/>
              </a:spcBef>
              <a:buFont typeface="+mj-lt"/>
              <a:buAutoNum type="arabicPeriod"/>
              <a:defRPr/>
            </a:pPr>
            <a:r>
              <a:rPr lang="en-US" dirty="0"/>
              <a:t>Outcome is uncertain</a:t>
            </a:r>
          </a:p>
          <a:p>
            <a:pPr marL="514350" indent="-514350" eaLnBrk="1" hangingPunct="1">
              <a:spcBef>
                <a:spcPts val="1800"/>
              </a:spcBef>
              <a:buFont typeface="+mj-lt"/>
              <a:buAutoNum type="arabicPeriod"/>
              <a:defRPr/>
            </a:pPr>
            <a:r>
              <a:rPr lang="en-US" dirty="0"/>
              <a:t>Has a probability of occurrence</a:t>
            </a:r>
          </a:p>
          <a:p>
            <a:pPr marL="514350" indent="-514350" eaLnBrk="1" hangingPunct="1">
              <a:spcBef>
                <a:spcPts val="1800"/>
              </a:spcBef>
              <a:buFont typeface="+mj-lt"/>
              <a:buAutoNum type="arabicPeriod"/>
              <a:defRPr/>
            </a:pPr>
            <a:endParaRPr lang="en-US" dirty="0"/>
          </a:p>
          <a:p>
            <a:pPr marL="514350" indent="-514350" eaLnBrk="1" hangingPunct="1">
              <a:spcBef>
                <a:spcPts val="1800"/>
              </a:spcBef>
              <a:buFont typeface="+mj-lt"/>
              <a:buAutoNum type="arabicPeriod"/>
              <a:defRPr/>
            </a:pPr>
            <a:endParaRPr lang="en-US" dirty="0"/>
          </a:p>
        </p:txBody>
      </p:sp>
      <p:sp>
        <p:nvSpPr>
          <p:cNvPr id="8196" name="Rectangle 4"/>
          <p:cNvSpPr>
            <a:spLocks noGrp="1" noChangeArrowheads="1"/>
          </p:cNvSpPr>
          <p:nvPr>
            <p:ph type="title"/>
          </p:nvPr>
        </p:nvSpPr>
        <p:spPr/>
        <p:txBody>
          <a:bodyPr/>
          <a:lstStyle/>
          <a:p>
            <a:pPr eaLnBrk="1" hangingPunct="1">
              <a:defRPr/>
            </a:pPr>
            <a:r>
              <a:rPr lang="en-US" dirty="0"/>
              <a:t>Random</a:t>
            </a:r>
            <a:endParaRPr lang="en-US" i="1" dirty="0"/>
          </a:p>
        </p:txBody>
      </p:sp>
      <p:sp>
        <p:nvSpPr>
          <p:cNvPr id="2" name="Slide Number Placeholder 1">
            <a:extLst>
              <a:ext uri="{FF2B5EF4-FFF2-40B4-BE49-F238E27FC236}">
                <a16:creationId xmlns:a16="http://schemas.microsoft.com/office/drawing/2014/main" id="{5692BADA-F8C1-7D53-F4C8-10C726BC3797}"/>
              </a:ext>
            </a:extLst>
          </p:cNvPr>
          <p:cNvSpPr>
            <a:spLocks noGrp="1"/>
          </p:cNvSpPr>
          <p:nvPr>
            <p:ph type="sldNum" sz="quarter" idx="12"/>
          </p:nvPr>
        </p:nvSpPr>
        <p:spPr/>
        <p:txBody>
          <a:bodyPr/>
          <a:lstStyle/>
          <a:p>
            <a:pPr>
              <a:defRPr/>
            </a:pPr>
            <a:fld id="{9CD81297-4513-4774-B1A4-8EBF832F2CC4}" type="slidenum">
              <a:rPr lang="en-US" smtClean="0"/>
              <a:pPr>
                <a:defRPr/>
              </a:pPr>
              <a:t>8</a:t>
            </a:fld>
            <a:endParaRPr lang="en-US"/>
          </a:p>
        </p:txBody>
      </p:sp>
    </p:spTree>
    <p:extLst>
      <p:ext uri="{BB962C8B-B14F-4D97-AF65-F5344CB8AC3E}">
        <p14:creationId xmlns:p14="http://schemas.microsoft.com/office/powerpoint/2010/main" val="3016842730"/>
      </p:ext>
    </p:extLst>
  </p:cSld>
  <p:clrMapOvr>
    <a:masterClrMapping/>
  </p:clrMapOvr>
  <p:transition>
    <p:cu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8BBFFEC3-18F8-4BFF-B634-86FFA5A39338}"/>
              </a:ext>
            </a:extLst>
          </p:cNvPr>
          <p:cNvPicPr>
            <a:picLocks noChangeAspect="1"/>
          </p:cNvPicPr>
          <p:nvPr/>
        </p:nvPicPr>
        <p:blipFill>
          <a:blip r:embed="rId3"/>
          <a:stretch>
            <a:fillRect/>
          </a:stretch>
        </p:blipFill>
        <p:spPr>
          <a:xfrm>
            <a:off x="2273318" y="1559607"/>
            <a:ext cx="7652322" cy="4531453"/>
          </a:xfrm>
          <a:prstGeom prst="rect">
            <a:avLst/>
          </a:prstGeom>
        </p:spPr>
      </p:pic>
      <p:sp>
        <p:nvSpPr>
          <p:cNvPr id="5" name="Title 4"/>
          <p:cNvSpPr>
            <a:spLocks noGrp="1"/>
          </p:cNvSpPr>
          <p:nvPr>
            <p:ph type="title"/>
          </p:nvPr>
        </p:nvSpPr>
        <p:spPr/>
        <p:txBody>
          <a:bodyPr/>
          <a:lstStyle/>
          <a:p>
            <a:r>
              <a:rPr lang="en-US" dirty="0"/>
              <a:t>Normal to Standard Normal and back</a:t>
            </a:r>
          </a:p>
        </p:txBody>
      </p:sp>
      <p:sp>
        <p:nvSpPr>
          <p:cNvPr id="6" name="TextBox 5"/>
          <p:cNvSpPr txBox="1"/>
          <p:nvPr/>
        </p:nvSpPr>
        <p:spPr>
          <a:xfrm>
            <a:off x="7763792" y="4285344"/>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N(</a:t>
            </a:r>
            <a:r>
              <a:rPr lang="en-US" dirty="0">
                <a:solidFill>
                  <a:srgbClr val="C00000"/>
                </a:solidFill>
                <a:latin typeface="Symbol" panose="05050102010706020507" pitchFamily="18" charset="2"/>
              </a:rPr>
              <a:t>m</a:t>
            </a:r>
            <a:r>
              <a:rPr lang="en-US" dirty="0">
                <a:solidFill>
                  <a:srgbClr val="C00000"/>
                </a:solidFill>
                <a:latin typeface="Calibri" panose="020F0502020204030204" pitchFamily="34" charset="0"/>
              </a:rPr>
              <a:t>, </a:t>
            </a:r>
            <a:r>
              <a:rPr lang="en-US" dirty="0">
                <a:solidFill>
                  <a:srgbClr val="C00000"/>
                </a:solidFill>
                <a:latin typeface="Symbol" panose="05050102010706020507" pitchFamily="18" charset="2"/>
              </a:rPr>
              <a:t>s</a:t>
            </a:r>
            <a:r>
              <a:rPr lang="en-US" dirty="0">
                <a:solidFill>
                  <a:srgbClr val="C00000"/>
                </a:solidFill>
                <a:latin typeface="Calibri" panose="020F0502020204030204" pitchFamily="34" charset="0"/>
              </a:rPr>
              <a:t>)</a:t>
            </a:r>
          </a:p>
        </p:txBody>
      </p:sp>
      <p:sp>
        <p:nvSpPr>
          <p:cNvPr id="7" name="TextBox 6"/>
          <p:cNvSpPr txBox="1"/>
          <p:nvPr/>
        </p:nvSpPr>
        <p:spPr>
          <a:xfrm>
            <a:off x="3670762" y="4302164"/>
            <a:ext cx="2634344" cy="830997"/>
          </a:xfrm>
          <a:prstGeom prst="rect">
            <a:avLst/>
          </a:prstGeom>
          <a:noFill/>
        </p:spPr>
        <p:txBody>
          <a:bodyPr wrap="square" rtlCol="0">
            <a:spAutoFit/>
          </a:bodyPr>
          <a:lstStyle/>
          <a:p>
            <a:r>
              <a:rPr lang="en-US" dirty="0">
                <a:solidFill>
                  <a:srgbClr val="0070C0"/>
                </a:solidFill>
                <a:latin typeface="Calibri" panose="020F0502020204030204" pitchFamily="34" charset="0"/>
              </a:rPr>
              <a:t>(X - </a:t>
            </a:r>
            <a:r>
              <a:rPr lang="en-US" dirty="0">
                <a:solidFill>
                  <a:srgbClr val="0070C0"/>
                </a:solidFill>
                <a:latin typeface="Symbol" panose="05050102010706020507" pitchFamily="18" charset="2"/>
              </a:rPr>
              <a:t>m</a:t>
            </a:r>
            <a:r>
              <a:rPr lang="en-US" dirty="0">
                <a:solidFill>
                  <a:srgbClr val="0070C0"/>
                </a:solidFill>
                <a:latin typeface="Calibri" panose="020F0502020204030204" pitchFamily="34" charset="0"/>
              </a:rPr>
              <a:t>) = Z ~ N(0,1)</a:t>
            </a:r>
          </a:p>
          <a:p>
            <a:r>
              <a:rPr lang="en-US" dirty="0">
                <a:solidFill>
                  <a:srgbClr val="0070C0"/>
                </a:solidFill>
                <a:latin typeface="Calibri" panose="020F0502020204030204" pitchFamily="34" charset="0"/>
              </a:rPr>
              <a:t>    </a:t>
            </a:r>
            <a:r>
              <a:rPr lang="en-US" dirty="0">
                <a:solidFill>
                  <a:srgbClr val="0070C0"/>
                </a:solidFill>
                <a:latin typeface="Symbol" panose="05050102010706020507" pitchFamily="18" charset="2"/>
              </a:rPr>
              <a:t>s</a:t>
            </a:r>
            <a:endParaRPr lang="en-US" dirty="0">
              <a:solidFill>
                <a:srgbClr val="0070C0"/>
              </a:solidFill>
              <a:latin typeface="Calibri" panose="020F0502020204030204" pitchFamily="34" charset="0"/>
            </a:endParaRPr>
          </a:p>
        </p:txBody>
      </p:sp>
      <p:sp>
        <p:nvSpPr>
          <p:cNvPr id="2" name="TextBox 1"/>
          <p:cNvSpPr txBox="1"/>
          <p:nvPr/>
        </p:nvSpPr>
        <p:spPr>
          <a:xfrm>
            <a:off x="2941990"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sp>
        <p:nvSpPr>
          <p:cNvPr id="9" name="TextBox 8"/>
          <p:cNvSpPr txBox="1"/>
          <p:nvPr/>
        </p:nvSpPr>
        <p:spPr>
          <a:xfrm>
            <a:off x="3647904"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cxnSp>
        <p:nvCxnSpPr>
          <p:cNvPr id="16" name="Straight Arrow Connector 15"/>
          <p:cNvCxnSpPr/>
          <p:nvPr/>
        </p:nvCxnSpPr>
        <p:spPr>
          <a:xfrm flipH="1">
            <a:off x="4237316" y="5406090"/>
            <a:ext cx="2601686" cy="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85872" y="4744887"/>
            <a:ext cx="707572"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493648" y="4283222"/>
            <a:ext cx="1260182" cy="461665"/>
          </a:xfrm>
          <a:prstGeom prst="rect">
            <a:avLst/>
          </a:prstGeom>
          <a:noFill/>
        </p:spPr>
        <p:txBody>
          <a:bodyPr wrap="square" rtlCol="0">
            <a:spAutoFit/>
          </a:bodyPr>
          <a:lstStyle/>
          <a:p>
            <a:r>
              <a:rPr lang="en-US" dirty="0">
                <a:solidFill>
                  <a:srgbClr val="C00000"/>
                </a:solidFill>
                <a:latin typeface="Calibri" panose="020F0502020204030204" pitchFamily="34" charset="0"/>
              </a:rPr>
              <a:t>Normal</a:t>
            </a:r>
          </a:p>
        </p:txBody>
      </p:sp>
      <p:sp>
        <p:nvSpPr>
          <p:cNvPr id="15" name="TextBox 14"/>
          <p:cNvSpPr txBox="1"/>
          <p:nvPr/>
        </p:nvSpPr>
        <p:spPr>
          <a:xfrm>
            <a:off x="3500397" y="2666070"/>
            <a:ext cx="1335741" cy="1200329"/>
          </a:xfrm>
          <a:prstGeom prst="rect">
            <a:avLst/>
          </a:prstGeom>
          <a:noFill/>
        </p:spPr>
        <p:txBody>
          <a:bodyPr wrap="square" rtlCol="0">
            <a:spAutoFit/>
          </a:bodyPr>
          <a:lstStyle/>
          <a:p>
            <a:pPr algn="ctr"/>
            <a:r>
              <a:rPr lang="en-US" dirty="0">
                <a:solidFill>
                  <a:srgbClr val="0070C0"/>
                </a:solidFill>
                <a:latin typeface="Calibri" panose="020F0502020204030204" pitchFamily="34" charset="0"/>
              </a:rPr>
              <a:t>Standard Normal  Z</a:t>
            </a:r>
          </a:p>
        </p:txBody>
      </p:sp>
      <p:grpSp>
        <p:nvGrpSpPr>
          <p:cNvPr id="19" name="Group 18">
            <a:extLst>
              <a:ext uri="{FF2B5EF4-FFF2-40B4-BE49-F238E27FC236}">
                <a16:creationId xmlns:a16="http://schemas.microsoft.com/office/drawing/2014/main" id="{2E2CDA2F-4297-47B3-9E61-79EBC958BA61}"/>
              </a:ext>
            </a:extLst>
          </p:cNvPr>
          <p:cNvGrpSpPr/>
          <p:nvPr/>
        </p:nvGrpSpPr>
        <p:grpSpPr>
          <a:xfrm>
            <a:off x="4493444" y="3423816"/>
            <a:ext cx="4339353" cy="461665"/>
            <a:chOff x="2998053" y="3650651"/>
            <a:chExt cx="4339353" cy="461665"/>
          </a:xfrm>
        </p:grpSpPr>
        <p:cxnSp>
          <p:nvCxnSpPr>
            <p:cNvPr id="17" name="Straight Arrow Connector 16"/>
            <p:cNvCxnSpPr/>
            <p:nvPr/>
          </p:nvCxnSpPr>
          <p:spPr>
            <a:xfrm flipH="1">
              <a:off x="2998053" y="3881484"/>
              <a:ext cx="2601686" cy="0"/>
            </a:xfrm>
            <a:prstGeom prst="straightConnector1">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28348" y="3650651"/>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Z</a:t>
              </a:r>
              <a:r>
                <a:rPr lang="en-US" dirty="0">
                  <a:solidFill>
                    <a:srgbClr val="C00000"/>
                  </a:solidFill>
                  <a:latin typeface="Symbol" panose="05050102010706020507" pitchFamily="18" charset="2"/>
                </a:rPr>
                <a:t> s</a:t>
              </a:r>
              <a:r>
                <a:rPr lang="en-US" dirty="0">
                  <a:solidFill>
                    <a:srgbClr val="C00000"/>
                  </a:solidFill>
                  <a:latin typeface="Calibri" panose="020F0502020204030204" pitchFamily="34" charset="0"/>
                </a:rPr>
                <a:t> + </a:t>
              </a:r>
              <a:r>
                <a:rPr lang="en-US" dirty="0">
                  <a:solidFill>
                    <a:srgbClr val="C00000"/>
                  </a:solidFill>
                  <a:latin typeface="Symbol" panose="05050102010706020507" pitchFamily="18" charset="2"/>
                </a:rPr>
                <a:t>m</a:t>
              </a:r>
              <a:endParaRPr lang="en-US" dirty="0">
                <a:solidFill>
                  <a:srgbClr val="C00000"/>
                </a:solidFill>
                <a:latin typeface="Calibri" panose="020F0502020204030204" pitchFamily="34" charset="0"/>
              </a:endParaRPr>
            </a:p>
          </p:txBody>
        </p:sp>
      </p:grpSp>
      <p:sp>
        <p:nvSpPr>
          <p:cNvPr id="3" name="Slide Number Placeholder 2">
            <a:extLst>
              <a:ext uri="{FF2B5EF4-FFF2-40B4-BE49-F238E27FC236}">
                <a16:creationId xmlns:a16="http://schemas.microsoft.com/office/drawing/2014/main" id="{171FBBAA-FE6A-28F4-1A68-32D4798E5B15}"/>
              </a:ext>
            </a:extLst>
          </p:cNvPr>
          <p:cNvSpPr>
            <a:spLocks noGrp="1"/>
          </p:cNvSpPr>
          <p:nvPr>
            <p:ph type="sldNum" sz="quarter" idx="12"/>
          </p:nvPr>
        </p:nvSpPr>
        <p:spPr/>
        <p:txBody>
          <a:bodyPr/>
          <a:lstStyle/>
          <a:p>
            <a:pPr>
              <a:defRPr/>
            </a:pPr>
            <a:fld id="{14BD671D-5B26-4E29-98C9-5D21BAC675F2}" type="slidenum">
              <a:rPr lang="en-US" smtClean="0"/>
              <a:pPr>
                <a:defRPr/>
              </a:pPr>
              <a:t>80</a:t>
            </a:fld>
            <a:endParaRPr lang="en-US"/>
          </a:p>
        </p:txBody>
      </p:sp>
      <p:grpSp>
        <p:nvGrpSpPr>
          <p:cNvPr id="10" name="Group 9">
            <a:extLst>
              <a:ext uri="{FF2B5EF4-FFF2-40B4-BE49-F238E27FC236}">
                <a16:creationId xmlns:a16="http://schemas.microsoft.com/office/drawing/2014/main" id="{2C2414E6-C804-89C2-AFA7-1B452999C2F8}"/>
              </a:ext>
            </a:extLst>
          </p:cNvPr>
          <p:cNvGrpSpPr/>
          <p:nvPr/>
        </p:nvGrpSpPr>
        <p:grpSpPr>
          <a:xfrm>
            <a:off x="3028417" y="5898709"/>
            <a:ext cx="5027956" cy="834285"/>
            <a:chOff x="2285503" y="4941247"/>
            <a:chExt cx="5027956" cy="834285"/>
          </a:xfrm>
        </p:grpSpPr>
        <p:cxnSp>
          <p:nvCxnSpPr>
            <p:cNvPr id="11" name="Straight Connector 10">
              <a:extLst>
                <a:ext uri="{FF2B5EF4-FFF2-40B4-BE49-F238E27FC236}">
                  <a16:creationId xmlns:a16="http://schemas.microsoft.com/office/drawing/2014/main" id="{95245088-C25E-8CD1-C9EE-53F1CC55745F}"/>
                </a:ext>
              </a:extLst>
            </p:cNvPr>
            <p:cNvCxnSpPr/>
            <p:nvPr/>
          </p:nvCxnSpPr>
          <p:spPr>
            <a:xfrm>
              <a:off x="2455386" y="5360033"/>
              <a:ext cx="707572" cy="0"/>
            </a:xfrm>
            <a:prstGeom prst="line">
              <a:avLst/>
            </a:prstGeom>
            <a:ln w="19050">
              <a:solidFill>
                <a:schemeClr val="tx1">
                  <a:lumMod val="10000"/>
                </a:schemeClr>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52CE665A-1BF6-840E-6879-2CD85E5315E3}"/>
                </a:ext>
              </a:extLst>
            </p:cNvPr>
            <p:cNvGrpSpPr/>
            <p:nvPr/>
          </p:nvGrpSpPr>
          <p:grpSpPr>
            <a:xfrm>
              <a:off x="2285503" y="4941247"/>
              <a:ext cx="5027956" cy="834285"/>
              <a:chOff x="2285503" y="4941247"/>
              <a:chExt cx="5027956" cy="834285"/>
            </a:xfrm>
          </p:grpSpPr>
          <p:sp>
            <p:nvSpPr>
              <p:cNvPr id="20" name="TextBox 19">
                <a:extLst>
                  <a:ext uri="{FF2B5EF4-FFF2-40B4-BE49-F238E27FC236}">
                    <a16:creationId xmlns:a16="http://schemas.microsoft.com/office/drawing/2014/main" id="{D27E1CBC-FEB8-286C-97F8-C4CA0C58FB74}"/>
                  </a:ext>
                </a:extLst>
              </p:cNvPr>
              <p:cNvSpPr txBox="1"/>
              <p:nvPr/>
            </p:nvSpPr>
            <p:spPr>
              <a:xfrm>
                <a:off x="6053277" y="4941247"/>
                <a:ext cx="1260182"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N(40, 5)</a:t>
                </a:r>
              </a:p>
            </p:txBody>
          </p:sp>
          <p:sp>
            <p:nvSpPr>
              <p:cNvPr id="22" name="TextBox 21">
                <a:extLst>
                  <a:ext uri="{FF2B5EF4-FFF2-40B4-BE49-F238E27FC236}">
                    <a16:creationId xmlns:a16="http://schemas.microsoft.com/office/drawing/2014/main" id="{62911991-5EC4-E1D2-1225-7434B4709C46}"/>
                  </a:ext>
                </a:extLst>
              </p:cNvPr>
              <p:cNvSpPr txBox="1"/>
              <p:nvPr/>
            </p:nvSpPr>
            <p:spPr>
              <a:xfrm>
                <a:off x="2285503" y="4944535"/>
                <a:ext cx="2540852" cy="830997"/>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(X - 40) = Z </a:t>
                </a:r>
              </a:p>
              <a:p>
                <a:r>
                  <a:rPr lang="en-US" dirty="0">
                    <a:solidFill>
                      <a:schemeClr val="tx1">
                        <a:lumMod val="10000"/>
                      </a:schemeClr>
                    </a:solidFill>
                    <a:latin typeface="Calibri" panose="020F0502020204030204" pitchFamily="34" charset="0"/>
                  </a:rPr>
                  <a:t>     5</a:t>
                </a:r>
              </a:p>
            </p:txBody>
          </p:sp>
        </p:grpSp>
      </p:grpSp>
      <p:sp>
        <p:nvSpPr>
          <p:cNvPr id="23" name="TextBox 22">
            <a:extLst>
              <a:ext uri="{FF2B5EF4-FFF2-40B4-BE49-F238E27FC236}">
                <a16:creationId xmlns:a16="http://schemas.microsoft.com/office/drawing/2014/main" id="{D755800E-041A-49BC-4579-6AA004160649}"/>
              </a:ext>
            </a:extLst>
          </p:cNvPr>
          <p:cNvSpPr txBox="1"/>
          <p:nvPr/>
        </p:nvSpPr>
        <p:spPr>
          <a:xfrm>
            <a:off x="7095130" y="2986788"/>
            <a:ext cx="2540852"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X = 40 + Z * 5 </a:t>
            </a:r>
          </a:p>
        </p:txBody>
      </p:sp>
    </p:spTree>
    <p:extLst>
      <p:ext uri="{BB962C8B-B14F-4D97-AF65-F5344CB8AC3E}">
        <p14:creationId xmlns:p14="http://schemas.microsoft.com/office/powerpoint/2010/main" val="288049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1485023" y="1914526"/>
            <a:ext cx="7854832" cy="3870325"/>
          </a:xfrm>
          <a:prstGeom prst="rect">
            <a:avLst/>
          </a:prstGeom>
          <a:noFill/>
          <a:ln w="9525">
            <a:noFill/>
            <a:miter lim="800000"/>
            <a:headEnd/>
            <a:tailEnd/>
          </a:ln>
          <a:effectLst/>
        </p:spPr>
        <p:txBody>
          <a:bodyPr/>
          <a:lstStyle/>
          <a:p>
            <a:pPr>
              <a:spcBef>
                <a:spcPct val="20000"/>
              </a:spcBef>
              <a:buClr>
                <a:srgbClr val="FFFF00"/>
              </a:buClr>
              <a:buSzPct val="80000"/>
              <a:defRPr/>
            </a:pPr>
            <a:r>
              <a:rPr lang="en-US" sz="3200" kern="0" dirty="0">
                <a:solidFill>
                  <a:schemeClr val="tx1">
                    <a:lumMod val="10000"/>
                  </a:schemeClr>
                </a:solidFill>
                <a:latin typeface="Arial" pitchFamily="34" charset="0"/>
                <a:cs typeface="Arial" pitchFamily="34" charset="0"/>
              </a:rPr>
              <a:t>Normal Distribution, N[</a:t>
            </a:r>
            <a:r>
              <a:rPr lang="en-US" sz="3200" kern="0" dirty="0" err="1">
                <a:solidFill>
                  <a:schemeClr val="tx1">
                    <a:lumMod val="10000"/>
                  </a:schemeClr>
                </a:solidFill>
                <a:latin typeface="Symbol" pitchFamily="18" charset="2"/>
              </a:rPr>
              <a:t>m</a:t>
            </a:r>
            <a:r>
              <a:rPr lang="en-US" sz="3200" kern="0" dirty="0" err="1">
                <a:solidFill>
                  <a:schemeClr val="tx1">
                    <a:lumMod val="10000"/>
                  </a:schemeClr>
                </a:solidFill>
                <a:latin typeface="Calibri" panose="020F0502020204030204" pitchFamily="34" charset="0"/>
              </a:rPr>
              <a:t>,</a:t>
            </a:r>
            <a:r>
              <a:rPr lang="en-US" sz="3200" kern="0" dirty="0" err="1">
                <a:solidFill>
                  <a:schemeClr val="tx1">
                    <a:lumMod val="10000"/>
                  </a:schemeClr>
                </a:solidFill>
                <a:latin typeface="Symbol" pitchFamily="18" charset="2"/>
              </a:rPr>
              <a:t>s</a:t>
            </a:r>
            <a:r>
              <a:rPr lang="en-US" sz="3200" kern="0" dirty="0">
                <a:solidFill>
                  <a:schemeClr val="tx1">
                    <a:lumMod val="10000"/>
                  </a:schemeClr>
                </a:solidFill>
                <a:latin typeface="Arial" pitchFamily="34" charset="0"/>
                <a:cs typeface="Arial" pitchFamily="34" charset="0"/>
              </a:rPr>
              <a:t>]</a:t>
            </a:r>
          </a:p>
          <a:p>
            <a:pPr marL="342900" indent="-342900" algn="ctr">
              <a:spcBef>
                <a:spcPts val="1800"/>
              </a:spcBef>
              <a:buClr>
                <a:srgbClr val="FFFF00"/>
              </a:buClr>
              <a:buSzPct val="80000"/>
              <a:defRPr/>
            </a:pPr>
            <a:r>
              <a:rPr lang="en-US" sz="3200" kern="0" dirty="0">
                <a:solidFill>
                  <a:schemeClr val="bg2">
                    <a:lumMod val="60000"/>
                    <a:lumOff val="40000"/>
                  </a:schemeClr>
                </a:solidFill>
                <a:latin typeface="+mn-lt"/>
              </a:rPr>
              <a:t> </a:t>
            </a:r>
            <a:r>
              <a:rPr lang="en-US" sz="3200" kern="0" dirty="0" err="1">
                <a:solidFill>
                  <a:schemeClr val="bg2">
                    <a:lumMod val="60000"/>
                    <a:lumOff val="40000"/>
                  </a:schemeClr>
                </a:solidFill>
                <a:latin typeface="+mn-lt"/>
              </a:rPr>
              <a:t>Q</a:t>
            </a:r>
            <a:r>
              <a:rPr lang="en-US" sz="3200" kern="0" baseline="-25000" dirty="0" err="1">
                <a:solidFill>
                  <a:schemeClr val="bg2">
                    <a:lumMod val="60000"/>
                    <a:lumOff val="40000"/>
                  </a:schemeClr>
                </a:solidFill>
                <a:latin typeface="+mn-lt"/>
              </a:rPr>
              <a:t>p</a:t>
            </a:r>
            <a:r>
              <a:rPr lang="en-US" sz="3200" kern="0" dirty="0">
                <a:solidFill>
                  <a:schemeClr val="bg2">
                    <a:lumMod val="60000"/>
                    <a:lumOff val="40000"/>
                  </a:schemeClr>
                </a:solidFill>
                <a:latin typeface="+mn-lt"/>
              </a:rPr>
              <a:t> = </a:t>
            </a:r>
            <a:r>
              <a:rPr lang="en-US" sz="3600" kern="0" dirty="0">
                <a:solidFill>
                  <a:schemeClr val="bg2">
                    <a:lumMod val="60000"/>
                    <a:lumOff val="40000"/>
                  </a:schemeClr>
                </a:solidFill>
                <a:latin typeface="Symbol" pitchFamily="18" charset="2"/>
              </a:rPr>
              <a:t>m</a:t>
            </a:r>
            <a:r>
              <a:rPr lang="en-US" sz="3200" kern="0" dirty="0">
                <a:solidFill>
                  <a:schemeClr val="bg2">
                    <a:lumMod val="60000"/>
                    <a:lumOff val="40000"/>
                  </a:schemeClr>
                </a:solidFill>
                <a:latin typeface="+mn-lt"/>
              </a:rPr>
              <a:t> + </a:t>
            </a:r>
            <a:r>
              <a:rPr lang="en-US" sz="3200" kern="0" dirty="0" err="1">
                <a:solidFill>
                  <a:schemeClr val="bg2">
                    <a:lumMod val="60000"/>
                    <a:lumOff val="40000"/>
                  </a:schemeClr>
                </a:solidFill>
                <a:latin typeface="+mn-lt"/>
              </a:rPr>
              <a:t>Z</a:t>
            </a:r>
            <a:r>
              <a:rPr lang="en-US" sz="3200" kern="0" baseline="-25000" dirty="0" err="1">
                <a:solidFill>
                  <a:schemeClr val="bg2">
                    <a:lumMod val="60000"/>
                    <a:lumOff val="40000"/>
                  </a:schemeClr>
                </a:solidFill>
                <a:latin typeface="+mn-lt"/>
              </a:rPr>
              <a:t>p</a:t>
            </a:r>
            <a:r>
              <a:rPr lang="en-US" sz="3200" kern="0" dirty="0">
                <a:solidFill>
                  <a:schemeClr val="bg2">
                    <a:lumMod val="60000"/>
                    <a:lumOff val="40000"/>
                  </a:schemeClr>
                </a:solidFill>
                <a:latin typeface="+mn-lt"/>
              </a:rPr>
              <a:t> </a:t>
            </a:r>
            <a:r>
              <a:rPr lang="en-US" sz="3600" kern="0" dirty="0">
                <a:solidFill>
                  <a:schemeClr val="bg2">
                    <a:lumMod val="60000"/>
                    <a:lumOff val="40000"/>
                  </a:schemeClr>
                </a:solidFill>
                <a:latin typeface="Symbol" pitchFamily="18" charset="2"/>
              </a:rPr>
              <a:t>s</a:t>
            </a:r>
          </a:p>
        </p:txBody>
      </p:sp>
      <p:sp>
        <p:nvSpPr>
          <p:cNvPr id="74768" name="Freeform 19"/>
          <p:cNvSpPr>
            <a:spLocks/>
          </p:cNvSpPr>
          <p:nvPr/>
        </p:nvSpPr>
        <p:spPr bwMode="auto">
          <a:xfrm>
            <a:off x="5797551" y="5874393"/>
            <a:ext cx="828675" cy="457200"/>
          </a:xfrm>
          <a:custGeom>
            <a:avLst/>
            <a:gdLst>
              <a:gd name="T0" fmla="*/ 0 w 522"/>
              <a:gd name="T1" fmla="*/ 0 h 288"/>
              <a:gd name="T2" fmla="*/ 0 w 522"/>
              <a:gd name="T3" fmla="*/ 2147483647 h 288"/>
              <a:gd name="T4" fmla="*/ 2147483647 w 522"/>
              <a:gd name="T5" fmla="*/ 2147483647 h 288"/>
              <a:gd name="T6" fmla="*/ 2147483647 w 522"/>
              <a:gd name="T7" fmla="*/ 2147483647 h 288"/>
              <a:gd name="T8" fmla="*/ 2147483647 w 522"/>
              <a:gd name="T9" fmla="*/ 2147483647 h 288"/>
              <a:gd name="T10" fmla="*/ 2147483647 w 522"/>
              <a:gd name="T11" fmla="*/ 2147483647 h 288"/>
              <a:gd name="T12" fmla="*/ 2147483647 w 522"/>
              <a:gd name="T13" fmla="*/ 2147483647 h 288"/>
              <a:gd name="T14" fmla="*/ 0 w 522"/>
              <a:gd name="T15" fmla="*/ 0 h 28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288"/>
              <a:gd name="T26" fmla="*/ 522 w 522"/>
              <a:gd name="T27" fmla="*/ 288 h 2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288">
                <a:moveTo>
                  <a:pt x="0" y="0"/>
                </a:moveTo>
                <a:lnTo>
                  <a:pt x="0" y="288"/>
                </a:lnTo>
                <a:lnTo>
                  <a:pt x="522" y="288"/>
                </a:lnTo>
                <a:lnTo>
                  <a:pt x="415" y="261"/>
                </a:lnTo>
                <a:lnTo>
                  <a:pt x="281" y="221"/>
                </a:lnTo>
                <a:lnTo>
                  <a:pt x="174" y="160"/>
                </a:lnTo>
                <a:lnTo>
                  <a:pt x="94" y="100"/>
                </a:lnTo>
                <a:lnTo>
                  <a:pt x="0" y="0"/>
                </a:lnTo>
                <a:close/>
              </a:path>
            </a:pathLst>
          </a:custGeom>
          <a:solidFill>
            <a:srgbClr val="FF00FF"/>
          </a:solidFill>
          <a:ln w="9525">
            <a:solidFill>
              <a:schemeClr val="tx1"/>
            </a:solidFill>
            <a:round/>
            <a:headEnd/>
            <a:tailEnd/>
          </a:ln>
        </p:spPr>
        <p:txBody>
          <a:bodyPr/>
          <a:lstStyle/>
          <a:p>
            <a:endParaRPr lang="en-US" dirty="0">
              <a:latin typeface="Calibri" panose="020F0502020204030204" pitchFamily="34" charset="0"/>
            </a:endParaRPr>
          </a:p>
        </p:txBody>
      </p:sp>
      <p:sp>
        <p:nvSpPr>
          <p:cNvPr id="53250" name="Rectangle 2"/>
          <p:cNvSpPr>
            <a:spLocks noGrp="1" noChangeArrowheads="1"/>
          </p:cNvSpPr>
          <p:nvPr>
            <p:ph type="title"/>
          </p:nvPr>
        </p:nvSpPr>
        <p:spPr>
          <a:xfrm>
            <a:off x="575733" y="319566"/>
            <a:ext cx="11209867" cy="1143000"/>
          </a:xfrm>
        </p:spPr>
        <p:txBody>
          <a:bodyPr/>
          <a:lstStyle/>
          <a:p>
            <a:pPr eaLnBrk="1" hangingPunct="1">
              <a:defRPr/>
            </a:pPr>
            <a:r>
              <a:rPr lang="en-US" dirty="0"/>
              <a:t>Computing </a:t>
            </a:r>
            <a:r>
              <a:rPr lang="en-US" dirty="0" err="1"/>
              <a:t>Quantiles</a:t>
            </a:r>
            <a:endParaRPr lang="en-US" dirty="0"/>
          </a:p>
        </p:txBody>
      </p:sp>
      <p:sp>
        <p:nvSpPr>
          <p:cNvPr id="19" name="Text Box 5"/>
          <p:cNvSpPr txBox="1">
            <a:spLocks noChangeArrowheads="1"/>
          </p:cNvSpPr>
          <p:nvPr/>
        </p:nvSpPr>
        <p:spPr bwMode="auto">
          <a:xfrm>
            <a:off x="3627439" y="3814448"/>
            <a:ext cx="1965325" cy="415498"/>
          </a:xfrm>
          <a:prstGeom prst="rect">
            <a:avLst/>
          </a:prstGeom>
          <a:noFill/>
          <a:ln w="9525">
            <a:noFill/>
            <a:miter lim="800000"/>
            <a:headEnd/>
            <a:tailEnd/>
          </a:ln>
          <a:effectLst/>
        </p:spPr>
        <p:txBody>
          <a:bodyPr>
            <a:spAutoFit/>
          </a:bodyPr>
          <a:lstStyle/>
          <a:p>
            <a:pPr algn="ctr">
              <a:spcBef>
                <a:spcPct val="50000"/>
              </a:spcBef>
              <a:defRPr/>
            </a:pPr>
            <a:r>
              <a:rPr lang="en-US" sz="2100" dirty="0">
                <a:solidFill>
                  <a:schemeClr val="tx1">
                    <a:lumMod val="10000"/>
                  </a:schemeClr>
                </a:solidFill>
                <a:latin typeface="Calibri" panose="020F0502020204030204" pitchFamily="34" charset="0"/>
              </a:rPr>
              <a:t>mean</a:t>
            </a:r>
          </a:p>
        </p:txBody>
      </p:sp>
      <p:sp>
        <p:nvSpPr>
          <p:cNvPr id="20" name="Text Box 6"/>
          <p:cNvSpPr txBox="1">
            <a:spLocks noChangeArrowheads="1"/>
          </p:cNvSpPr>
          <p:nvPr/>
        </p:nvSpPr>
        <p:spPr bwMode="auto">
          <a:xfrm>
            <a:off x="7741757" y="2690336"/>
            <a:ext cx="1965325" cy="738664"/>
          </a:xfrm>
          <a:prstGeom prst="rect">
            <a:avLst/>
          </a:prstGeom>
          <a:noFill/>
          <a:ln w="9525">
            <a:noFill/>
            <a:miter lim="800000"/>
            <a:headEnd/>
            <a:tailEnd/>
          </a:ln>
          <a:effectLst/>
        </p:spPr>
        <p:txBody>
          <a:bodyPr>
            <a:spAutoFit/>
          </a:bodyPr>
          <a:lstStyle/>
          <a:p>
            <a:pPr algn="ctr">
              <a:spcBef>
                <a:spcPct val="50000"/>
              </a:spcBef>
              <a:defRPr/>
            </a:pPr>
            <a:r>
              <a:rPr lang="en-US" sz="2100" dirty="0">
                <a:solidFill>
                  <a:schemeClr val="tx1">
                    <a:lumMod val="10000"/>
                  </a:schemeClr>
                </a:solidFill>
                <a:latin typeface="Calibri" panose="020F0502020204030204" pitchFamily="34" charset="0"/>
              </a:rPr>
              <a:t>standard deviation</a:t>
            </a:r>
          </a:p>
        </p:txBody>
      </p:sp>
      <p:sp>
        <p:nvSpPr>
          <p:cNvPr id="21" name="Text Box 7"/>
          <p:cNvSpPr txBox="1">
            <a:spLocks noChangeArrowheads="1"/>
          </p:cNvSpPr>
          <p:nvPr/>
        </p:nvSpPr>
        <p:spPr bwMode="auto">
          <a:xfrm>
            <a:off x="5545361" y="3754438"/>
            <a:ext cx="3956645" cy="1061829"/>
          </a:xfrm>
          <a:prstGeom prst="rect">
            <a:avLst/>
          </a:prstGeom>
          <a:noFill/>
          <a:ln w="9525">
            <a:noFill/>
            <a:miter lim="800000"/>
            <a:headEnd/>
            <a:tailEnd/>
          </a:ln>
          <a:effectLst/>
        </p:spPr>
        <p:txBody>
          <a:bodyPr wrap="square">
            <a:spAutoFit/>
          </a:bodyPr>
          <a:lstStyle/>
          <a:p>
            <a:pPr algn="ctr">
              <a:spcBef>
                <a:spcPct val="50000"/>
              </a:spcBef>
              <a:defRPr/>
            </a:pPr>
            <a:r>
              <a:rPr lang="en-US" sz="2100" u="sng" dirty="0">
                <a:solidFill>
                  <a:schemeClr val="tx1">
                    <a:lumMod val="10000"/>
                  </a:schemeClr>
                </a:solidFill>
                <a:latin typeface="Calibri" panose="020F0502020204030204" pitchFamily="34" charset="0"/>
              </a:rPr>
              <a:t>Standard Normal Deviate</a:t>
            </a:r>
            <a:r>
              <a:rPr lang="en-US" sz="2100" dirty="0">
                <a:solidFill>
                  <a:schemeClr val="tx1">
                    <a:lumMod val="10000"/>
                  </a:schemeClr>
                </a:solidFill>
                <a:latin typeface="Calibri" panose="020F0502020204030204" pitchFamily="34" charset="0"/>
              </a:rPr>
              <a:t>, N[0,1]: number of standard deviations away from the mean</a:t>
            </a:r>
          </a:p>
        </p:txBody>
      </p:sp>
      <p:grpSp>
        <p:nvGrpSpPr>
          <p:cNvPr id="2" name="Group 1"/>
          <p:cNvGrpSpPr/>
          <p:nvPr/>
        </p:nvGrpSpPr>
        <p:grpSpPr>
          <a:xfrm>
            <a:off x="1591269" y="2735263"/>
            <a:ext cx="2606675" cy="1384995"/>
            <a:chOff x="709613" y="2735263"/>
            <a:chExt cx="2606675" cy="1384995"/>
          </a:xfrm>
        </p:grpSpPr>
        <p:sp>
          <p:nvSpPr>
            <p:cNvPr id="18" name="Text Box 4"/>
            <p:cNvSpPr txBox="1">
              <a:spLocks noChangeArrowheads="1"/>
            </p:cNvSpPr>
            <p:nvPr/>
          </p:nvSpPr>
          <p:spPr bwMode="auto">
            <a:xfrm>
              <a:off x="709613" y="2735263"/>
              <a:ext cx="1965325" cy="1384995"/>
            </a:xfrm>
            <a:prstGeom prst="rect">
              <a:avLst/>
            </a:prstGeom>
            <a:noFill/>
            <a:ln w="9525">
              <a:noFill/>
              <a:miter lim="800000"/>
              <a:headEnd/>
              <a:tailEnd/>
            </a:ln>
            <a:effectLst/>
          </p:spPr>
          <p:txBody>
            <a:bodyPr wrap="square">
              <a:spAutoFit/>
            </a:bodyPr>
            <a:lstStyle/>
            <a:p>
              <a:pPr algn="ctr">
                <a:spcBef>
                  <a:spcPct val="50000"/>
                </a:spcBef>
                <a:defRPr/>
              </a:pPr>
              <a:r>
                <a:rPr lang="en-US" sz="2100" dirty="0">
                  <a:solidFill>
                    <a:schemeClr val="tx1">
                      <a:lumMod val="10000"/>
                    </a:schemeClr>
                  </a:solidFill>
                  <a:latin typeface="Calibri" panose="020F0502020204030204" pitchFamily="34" charset="0"/>
                </a:rPr>
                <a:t>discharge of specified probability (</a:t>
              </a:r>
              <a:r>
                <a:rPr lang="en-US" sz="2100" b="1" dirty="0">
                  <a:solidFill>
                    <a:schemeClr val="tx1">
                      <a:lumMod val="10000"/>
                    </a:schemeClr>
                  </a:solidFill>
                  <a:latin typeface="Calibri" panose="020F0502020204030204" pitchFamily="34" charset="0"/>
                </a:rPr>
                <a:t>quantile</a:t>
              </a:r>
              <a:r>
                <a:rPr lang="en-US" sz="2100" dirty="0">
                  <a:solidFill>
                    <a:schemeClr val="tx1">
                      <a:lumMod val="10000"/>
                    </a:schemeClr>
                  </a:solidFill>
                  <a:latin typeface="Calibri" panose="020F0502020204030204" pitchFamily="34" charset="0"/>
                </a:rPr>
                <a:t>)</a:t>
              </a:r>
            </a:p>
          </p:txBody>
        </p:sp>
        <p:sp>
          <p:nvSpPr>
            <p:cNvPr id="74761" name="Line 8"/>
            <p:cNvSpPr>
              <a:spLocks noChangeShapeType="1"/>
            </p:cNvSpPr>
            <p:nvPr/>
          </p:nvSpPr>
          <p:spPr bwMode="auto">
            <a:xfrm flipV="1">
              <a:off x="2497138" y="3138488"/>
              <a:ext cx="819150" cy="163512"/>
            </a:xfrm>
            <a:prstGeom prst="line">
              <a:avLst/>
            </a:prstGeom>
            <a:noFill/>
            <a:ln w="19050">
              <a:solidFill>
                <a:schemeClr val="tx1">
                  <a:lumMod val="10000"/>
                </a:schemeClr>
              </a:solidFill>
              <a:round/>
              <a:headEnd type="arrow" w="med" len="med"/>
              <a:tailEnd/>
            </a:ln>
          </p:spPr>
          <p:txBody>
            <a:bodyPr/>
            <a:lstStyle/>
            <a:p>
              <a:endParaRPr lang="en-US" dirty="0">
                <a:solidFill>
                  <a:schemeClr val="tx1">
                    <a:lumMod val="10000"/>
                  </a:schemeClr>
                </a:solidFill>
                <a:latin typeface="Calibri" panose="020F0502020204030204" pitchFamily="34" charset="0"/>
              </a:endParaRPr>
            </a:p>
          </p:txBody>
        </p:sp>
      </p:grpSp>
      <p:sp>
        <p:nvSpPr>
          <p:cNvPr id="74762" name="Line 9"/>
          <p:cNvSpPr>
            <a:spLocks noChangeShapeType="1"/>
          </p:cNvSpPr>
          <p:nvPr/>
        </p:nvSpPr>
        <p:spPr bwMode="auto">
          <a:xfrm flipV="1">
            <a:off x="4845644" y="3411539"/>
            <a:ext cx="225425" cy="376237"/>
          </a:xfrm>
          <a:prstGeom prst="line">
            <a:avLst/>
          </a:prstGeom>
          <a:noFill/>
          <a:ln w="19050">
            <a:solidFill>
              <a:schemeClr val="tx1">
                <a:lumMod val="10000"/>
              </a:schemeClr>
            </a:solidFill>
            <a:round/>
            <a:headEnd type="arrow" w="med" len="med"/>
            <a:tailEnd/>
          </a:ln>
        </p:spPr>
        <p:txBody>
          <a:bodyPr/>
          <a:lstStyle/>
          <a:p>
            <a:endParaRPr lang="en-US" dirty="0">
              <a:latin typeface="Calibri" panose="020F0502020204030204" pitchFamily="34" charset="0"/>
            </a:endParaRPr>
          </a:p>
        </p:txBody>
      </p:sp>
      <p:sp>
        <p:nvSpPr>
          <p:cNvPr id="74763" name="Line 10"/>
          <p:cNvSpPr>
            <a:spLocks noChangeShapeType="1"/>
          </p:cNvSpPr>
          <p:nvPr/>
        </p:nvSpPr>
        <p:spPr bwMode="auto">
          <a:xfrm flipH="1" flipV="1">
            <a:off x="6044206" y="3378200"/>
            <a:ext cx="180975" cy="387350"/>
          </a:xfrm>
          <a:prstGeom prst="line">
            <a:avLst/>
          </a:prstGeom>
          <a:noFill/>
          <a:ln w="19050">
            <a:solidFill>
              <a:schemeClr val="tx1">
                <a:lumMod val="10000"/>
              </a:schemeClr>
            </a:solidFill>
            <a:round/>
            <a:headEnd type="arrow" w="med" len="med"/>
            <a:tailEnd/>
          </a:ln>
        </p:spPr>
        <p:txBody>
          <a:bodyPr/>
          <a:lstStyle/>
          <a:p>
            <a:endParaRPr lang="en-US" dirty="0">
              <a:latin typeface="Calibri" panose="020F0502020204030204" pitchFamily="34" charset="0"/>
            </a:endParaRPr>
          </a:p>
        </p:txBody>
      </p:sp>
      <p:sp>
        <p:nvSpPr>
          <p:cNvPr id="74764" name="Line 11"/>
          <p:cNvSpPr>
            <a:spLocks noChangeShapeType="1"/>
          </p:cNvSpPr>
          <p:nvPr/>
        </p:nvSpPr>
        <p:spPr bwMode="auto">
          <a:xfrm flipH="1" flipV="1">
            <a:off x="6718354" y="3020981"/>
            <a:ext cx="1307205" cy="47579"/>
          </a:xfrm>
          <a:prstGeom prst="line">
            <a:avLst/>
          </a:prstGeom>
          <a:noFill/>
          <a:ln w="19050">
            <a:solidFill>
              <a:schemeClr val="tx1">
                <a:lumMod val="10000"/>
              </a:schemeClr>
            </a:solidFill>
            <a:round/>
            <a:headEnd type="arrow" w="med" len="med"/>
            <a:tailEnd/>
          </a:ln>
        </p:spPr>
        <p:txBody>
          <a:bodyPr/>
          <a:lstStyle/>
          <a:p>
            <a:endParaRPr lang="en-US" dirty="0">
              <a:latin typeface="Calibri" panose="020F0502020204030204" pitchFamily="34" charset="0"/>
            </a:endParaRPr>
          </a:p>
        </p:txBody>
      </p:sp>
      <p:sp>
        <p:nvSpPr>
          <p:cNvPr id="74766" name="Line 13"/>
          <p:cNvSpPr>
            <a:spLocks noChangeShapeType="1"/>
          </p:cNvSpPr>
          <p:nvPr/>
        </p:nvSpPr>
        <p:spPr bwMode="auto">
          <a:xfrm flipH="1">
            <a:off x="4491039" y="5487043"/>
            <a:ext cx="490537" cy="0"/>
          </a:xfrm>
          <a:prstGeom prst="line">
            <a:avLst/>
          </a:prstGeom>
          <a:noFill/>
          <a:ln w="19050">
            <a:solidFill>
              <a:schemeClr val="tx1">
                <a:lumMod val="10000"/>
              </a:schemeClr>
            </a:solidFill>
            <a:round/>
            <a:headEnd type="arrow" w="med" len="med"/>
            <a:tailEnd type="arrow" w="med" len="med"/>
          </a:ln>
        </p:spPr>
        <p:txBody>
          <a:bodyPr/>
          <a:lstStyle/>
          <a:p>
            <a:endParaRPr lang="en-US" dirty="0">
              <a:latin typeface="Calibri" panose="020F0502020204030204" pitchFamily="34" charset="0"/>
            </a:endParaRPr>
          </a:p>
        </p:txBody>
      </p:sp>
      <p:sp>
        <p:nvSpPr>
          <p:cNvPr id="29" name="Text Box 16"/>
          <p:cNvSpPr txBox="1">
            <a:spLocks noChangeArrowheads="1"/>
          </p:cNvSpPr>
          <p:nvPr/>
        </p:nvSpPr>
        <p:spPr bwMode="auto">
          <a:xfrm>
            <a:off x="6877051" y="6322068"/>
            <a:ext cx="4365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Q</a:t>
            </a:r>
          </a:p>
        </p:txBody>
      </p:sp>
      <p:sp>
        <p:nvSpPr>
          <p:cNvPr id="31" name="Text Box 20"/>
          <p:cNvSpPr txBox="1">
            <a:spLocks noChangeArrowheads="1"/>
          </p:cNvSpPr>
          <p:nvPr/>
        </p:nvSpPr>
        <p:spPr bwMode="auto">
          <a:xfrm>
            <a:off x="6205539" y="5583880"/>
            <a:ext cx="1645121" cy="667299"/>
          </a:xfrm>
          <a:prstGeom prst="rect">
            <a:avLst/>
          </a:prstGeom>
          <a:noFill/>
          <a:ln w="9525">
            <a:noFill/>
            <a:miter lim="800000"/>
            <a:headEnd/>
            <a:tailEnd/>
          </a:ln>
          <a:effectLst/>
        </p:spPr>
        <p:txBody>
          <a:bodyPr wrap="square">
            <a:spAutoFit/>
          </a:bodyPr>
          <a:lstStyle/>
          <a:p>
            <a:pPr>
              <a:lnSpc>
                <a:spcPts val="2200"/>
              </a:lnSpc>
              <a:spcBef>
                <a:spcPct val="50000"/>
              </a:spcBef>
              <a:defRPr/>
            </a:pPr>
            <a:r>
              <a:rPr lang="en-US" dirty="0">
                <a:solidFill>
                  <a:srgbClr val="FF00FF"/>
                </a:solidFill>
                <a:latin typeface="Calibri" panose="020F0502020204030204" pitchFamily="34" charset="0"/>
              </a:rPr>
              <a:t>p = </a:t>
            </a:r>
            <a:r>
              <a:rPr lang="en-US" dirty="0" err="1">
                <a:solidFill>
                  <a:srgbClr val="FF00FF"/>
                </a:solidFill>
                <a:latin typeface="Calibri" panose="020F0502020204030204" pitchFamily="34" charset="0"/>
              </a:rPr>
              <a:t>prob</a:t>
            </a:r>
            <a:r>
              <a:rPr lang="en-US" dirty="0">
                <a:solidFill>
                  <a:srgbClr val="FF00FF"/>
                </a:solidFill>
                <a:latin typeface="Calibri" panose="020F0502020204030204" pitchFamily="34" charset="0"/>
              </a:rPr>
              <a:t>   </a:t>
            </a:r>
          </a:p>
          <a:p>
            <a:pPr>
              <a:lnSpc>
                <a:spcPts val="2200"/>
              </a:lnSpc>
              <a:spcBef>
                <a:spcPts val="0"/>
              </a:spcBef>
              <a:defRPr/>
            </a:pPr>
            <a:r>
              <a:rPr lang="en-US" dirty="0">
                <a:solidFill>
                  <a:srgbClr val="FF00FF"/>
                </a:solidFill>
                <a:latin typeface="Calibri" panose="020F0502020204030204" pitchFamily="34" charset="0"/>
              </a:rPr>
              <a:t>    greater</a:t>
            </a:r>
            <a:endParaRPr lang="en-US" baseline="-25000" dirty="0">
              <a:solidFill>
                <a:srgbClr val="FF00FF"/>
              </a:solidFill>
              <a:latin typeface="Calibri" panose="020F0502020204030204" pitchFamily="34" charset="0"/>
            </a:endParaRPr>
          </a:p>
        </p:txBody>
      </p:sp>
      <p:sp>
        <p:nvSpPr>
          <p:cNvPr id="74771" name="Line 22"/>
          <p:cNvSpPr>
            <a:spLocks noChangeShapeType="1"/>
          </p:cNvSpPr>
          <p:nvPr/>
        </p:nvSpPr>
        <p:spPr bwMode="auto">
          <a:xfrm>
            <a:off x="3054351" y="6341118"/>
            <a:ext cx="4029075" cy="0"/>
          </a:xfrm>
          <a:prstGeom prst="line">
            <a:avLst/>
          </a:prstGeom>
          <a:noFill/>
          <a:ln w="28575">
            <a:solidFill>
              <a:schemeClr val="tx1">
                <a:lumMod val="10000"/>
              </a:schemeClr>
            </a:solidFill>
            <a:round/>
            <a:headEnd/>
            <a:tailEnd type="arrow" w="med" len="med"/>
          </a:ln>
        </p:spPr>
        <p:txBody>
          <a:bodyPr/>
          <a:lstStyle/>
          <a:p>
            <a:endParaRPr lang="en-US" dirty="0">
              <a:latin typeface="Calibri" panose="020F0502020204030204" pitchFamily="34" charset="0"/>
            </a:endParaRPr>
          </a:p>
        </p:txBody>
      </p:sp>
      <p:sp>
        <p:nvSpPr>
          <p:cNvPr id="34" name="Text Box 23"/>
          <p:cNvSpPr txBox="1">
            <a:spLocks noChangeArrowheads="1"/>
          </p:cNvSpPr>
          <p:nvPr/>
        </p:nvSpPr>
        <p:spPr bwMode="auto">
          <a:xfrm>
            <a:off x="4527551" y="5460055"/>
            <a:ext cx="511175"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Symbol" pitchFamily="18" charset="2"/>
              </a:rPr>
              <a:t>s</a:t>
            </a:r>
          </a:p>
        </p:txBody>
      </p:sp>
      <p:sp>
        <p:nvSpPr>
          <p:cNvPr id="35" name="Text Box 24"/>
          <p:cNvSpPr txBox="1">
            <a:spLocks noChangeArrowheads="1"/>
          </p:cNvSpPr>
          <p:nvPr/>
        </p:nvSpPr>
        <p:spPr bwMode="auto">
          <a:xfrm>
            <a:off x="4824414" y="6266505"/>
            <a:ext cx="352425"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Symbol" pitchFamily="18" charset="2"/>
              </a:rPr>
              <a:t>m</a:t>
            </a:r>
          </a:p>
        </p:txBody>
      </p:sp>
      <p:sp>
        <p:nvSpPr>
          <p:cNvPr id="36" name="Text Box 25"/>
          <p:cNvSpPr txBox="1">
            <a:spLocks noChangeArrowheads="1"/>
          </p:cNvSpPr>
          <p:nvPr/>
        </p:nvSpPr>
        <p:spPr bwMode="auto">
          <a:xfrm>
            <a:off x="8973982" y="5139342"/>
            <a:ext cx="2450588" cy="523220"/>
          </a:xfrm>
          <a:prstGeom prst="rect">
            <a:avLst/>
          </a:prstGeom>
          <a:noFill/>
          <a:ln w="9525">
            <a:noFill/>
            <a:miter lim="800000"/>
            <a:headEnd/>
            <a:tailEnd/>
          </a:ln>
          <a:effectLst/>
        </p:spPr>
        <p:txBody>
          <a:bodyPr wrap="square">
            <a:spAutoFit/>
          </a:bodyPr>
          <a:lstStyle/>
          <a:p>
            <a:pPr algn="ctr">
              <a:spcBef>
                <a:spcPct val="50000"/>
              </a:spcBef>
              <a:defRPr/>
            </a:pPr>
            <a:r>
              <a:rPr lang="en-US" sz="2800" b="1" dirty="0">
                <a:solidFill>
                  <a:schemeClr val="bg2">
                    <a:lumMod val="60000"/>
                    <a:lumOff val="40000"/>
                  </a:schemeClr>
                </a:solidFill>
                <a:latin typeface="Ink Free" panose="03080402000500000000" pitchFamily="66" charset="0"/>
              </a:rPr>
              <a:t>use estimates:</a:t>
            </a:r>
          </a:p>
        </p:txBody>
      </p:sp>
      <p:sp>
        <p:nvSpPr>
          <p:cNvPr id="37" name="Text Box 26"/>
          <p:cNvSpPr txBox="1">
            <a:spLocks noChangeArrowheads="1"/>
          </p:cNvSpPr>
          <p:nvPr/>
        </p:nvSpPr>
        <p:spPr bwMode="auto">
          <a:xfrm>
            <a:off x="5592764" y="6274443"/>
            <a:ext cx="585787" cy="457200"/>
          </a:xfrm>
          <a:prstGeom prst="rect">
            <a:avLst/>
          </a:prstGeom>
          <a:noFill/>
          <a:ln w="9525">
            <a:noFill/>
            <a:miter lim="800000"/>
            <a:headEnd/>
            <a:tailEnd/>
          </a:ln>
          <a:effectLst/>
        </p:spPr>
        <p:txBody>
          <a:bodyPr>
            <a:spAutoFit/>
          </a:bodyPr>
          <a:lstStyle/>
          <a:p>
            <a:pPr>
              <a:spcBef>
                <a:spcPct val="50000"/>
              </a:spcBef>
              <a:defRPr/>
            </a:pPr>
            <a:r>
              <a:rPr lang="en-US" dirty="0" err="1">
                <a:solidFill>
                  <a:schemeClr val="tx1">
                    <a:lumMod val="10000"/>
                  </a:schemeClr>
                </a:solidFill>
                <a:latin typeface="Calibri" panose="020F0502020204030204" pitchFamily="34" charset="0"/>
              </a:rPr>
              <a:t>Q</a:t>
            </a:r>
            <a:r>
              <a:rPr lang="en-US" baseline="-25000" dirty="0" err="1">
                <a:solidFill>
                  <a:schemeClr val="tx1">
                    <a:lumMod val="10000"/>
                  </a:schemeClr>
                </a:solidFill>
                <a:latin typeface="Calibri" panose="020F0502020204030204" pitchFamily="34" charset="0"/>
              </a:rPr>
              <a:t>p</a:t>
            </a:r>
            <a:endParaRPr lang="en-US" baseline="-25000" dirty="0">
              <a:solidFill>
                <a:schemeClr val="tx1">
                  <a:lumMod val="10000"/>
                </a:schemeClr>
              </a:solidFill>
              <a:latin typeface="Calibri" panose="020F0502020204030204" pitchFamily="34" charset="0"/>
            </a:endParaRPr>
          </a:p>
        </p:txBody>
      </p:sp>
      <p:sp>
        <p:nvSpPr>
          <p:cNvPr id="39" name="Text Box 28"/>
          <p:cNvSpPr txBox="1">
            <a:spLocks noChangeArrowheads="1"/>
          </p:cNvSpPr>
          <p:nvPr/>
        </p:nvSpPr>
        <p:spPr bwMode="auto">
          <a:xfrm>
            <a:off x="7189270" y="1546416"/>
            <a:ext cx="1876425" cy="584775"/>
          </a:xfrm>
          <a:prstGeom prst="rect">
            <a:avLst/>
          </a:prstGeom>
          <a:noFill/>
          <a:ln w="9525">
            <a:noFill/>
            <a:miter lim="800000"/>
            <a:headEnd/>
            <a:tailEnd/>
          </a:ln>
          <a:effectLst/>
        </p:spPr>
        <p:txBody>
          <a:bodyPr wrap="square">
            <a:spAutoFit/>
          </a:bodyPr>
          <a:lstStyle/>
          <a:p>
            <a:pPr algn="ctr">
              <a:spcBef>
                <a:spcPct val="50000"/>
              </a:spcBef>
              <a:defRPr/>
            </a:pPr>
            <a:r>
              <a:rPr lang="en-US" sz="3200" b="1" dirty="0">
                <a:solidFill>
                  <a:srgbClr val="C00000"/>
                </a:solidFill>
                <a:latin typeface="Ink Free" panose="03080402000500000000" pitchFamily="66" charset="0"/>
              </a:rPr>
              <a:t>prediction</a:t>
            </a:r>
          </a:p>
        </p:txBody>
      </p:sp>
      <p:sp>
        <p:nvSpPr>
          <p:cNvPr id="41" name="Text Box 5"/>
          <p:cNvSpPr txBox="1">
            <a:spLocks noChangeArrowheads="1"/>
          </p:cNvSpPr>
          <p:nvPr/>
        </p:nvSpPr>
        <p:spPr bwMode="auto">
          <a:xfrm>
            <a:off x="8457574" y="5765380"/>
            <a:ext cx="3095625" cy="523220"/>
          </a:xfrm>
          <a:prstGeom prst="rect">
            <a:avLst/>
          </a:prstGeom>
          <a:noFill/>
          <a:ln w="9525">
            <a:noFill/>
            <a:miter lim="800000"/>
            <a:headEnd/>
            <a:tailEnd/>
          </a:ln>
          <a:effectLst/>
        </p:spPr>
        <p:txBody>
          <a:bodyPr>
            <a:spAutoFit/>
          </a:bodyPr>
          <a:lstStyle/>
          <a:p>
            <a:pPr algn="ctr" eaLnBrk="0" hangingPunct="0">
              <a:spcBef>
                <a:spcPct val="50000"/>
              </a:spcBef>
              <a:defRPr/>
            </a:pPr>
            <a:r>
              <a:rPr lang="en-US" sz="2800" b="1" dirty="0" err="1">
                <a:solidFill>
                  <a:schemeClr val="bg2">
                    <a:lumMod val="60000"/>
                    <a:lumOff val="40000"/>
                  </a:schemeClr>
                </a:solidFill>
                <a:latin typeface="Ink Free" panose="03080402000500000000" pitchFamily="66" charset="0"/>
              </a:rPr>
              <a:t>Q</a:t>
            </a:r>
            <a:r>
              <a:rPr lang="en-US" sz="2800" b="1" baseline="-25000" dirty="0" err="1">
                <a:solidFill>
                  <a:schemeClr val="bg2">
                    <a:lumMod val="60000"/>
                    <a:lumOff val="40000"/>
                  </a:schemeClr>
                </a:solidFill>
                <a:latin typeface="Ink Free" panose="03080402000500000000" pitchFamily="66" charset="0"/>
              </a:rPr>
              <a:t>p</a:t>
            </a:r>
            <a:r>
              <a:rPr lang="en-US" sz="2800" b="1" dirty="0">
                <a:solidFill>
                  <a:schemeClr val="bg2">
                    <a:lumMod val="60000"/>
                    <a:lumOff val="40000"/>
                  </a:schemeClr>
                </a:solidFill>
                <a:latin typeface="Ink Free" panose="03080402000500000000" pitchFamily="66" charset="0"/>
              </a:rPr>
              <a:t> = X + </a:t>
            </a:r>
            <a:r>
              <a:rPr lang="en-US" sz="2800" b="1" dirty="0" err="1">
                <a:solidFill>
                  <a:schemeClr val="bg2">
                    <a:lumMod val="60000"/>
                    <a:lumOff val="40000"/>
                  </a:schemeClr>
                </a:solidFill>
                <a:latin typeface="Ink Free" panose="03080402000500000000" pitchFamily="66" charset="0"/>
              </a:rPr>
              <a:t>Z</a:t>
            </a:r>
            <a:r>
              <a:rPr lang="en-US" sz="2800" b="1" baseline="-25000" dirty="0" err="1">
                <a:solidFill>
                  <a:schemeClr val="bg2">
                    <a:lumMod val="60000"/>
                    <a:lumOff val="40000"/>
                  </a:schemeClr>
                </a:solidFill>
                <a:latin typeface="Ink Free" panose="03080402000500000000" pitchFamily="66" charset="0"/>
              </a:rPr>
              <a:t>p</a:t>
            </a:r>
            <a:r>
              <a:rPr lang="en-US" sz="2800" b="1" dirty="0" err="1">
                <a:solidFill>
                  <a:schemeClr val="bg2">
                    <a:lumMod val="60000"/>
                    <a:lumOff val="40000"/>
                  </a:schemeClr>
                </a:solidFill>
                <a:latin typeface="Ink Free" panose="03080402000500000000" pitchFamily="66" charset="0"/>
              </a:rPr>
              <a:t>S</a:t>
            </a:r>
            <a:endParaRPr lang="en-US" sz="2800" b="1" dirty="0">
              <a:solidFill>
                <a:schemeClr val="bg2">
                  <a:lumMod val="60000"/>
                  <a:lumOff val="40000"/>
                </a:schemeClr>
              </a:solidFill>
              <a:latin typeface="Ink Free" panose="03080402000500000000" pitchFamily="66" charset="0"/>
            </a:endParaRPr>
          </a:p>
        </p:txBody>
      </p:sp>
      <p:sp>
        <p:nvSpPr>
          <p:cNvPr id="74778" name="Line 6"/>
          <p:cNvSpPr>
            <a:spLocks noChangeShapeType="1"/>
          </p:cNvSpPr>
          <p:nvPr/>
        </p:nvSpPr>
        <p:spPr bwMode="auto">
          <a:xfrm flipV="1">
            <a:off x="9819248" y="5827934"/>
            <a:ext cx="211138" cy="26988"/>
          </a:xfrm>
          <a:prstGeom prst="line">
            <a:avLst/>
          </a:prstGeom>
          <a:noFill/>
          <a:ln w="15875">
            <a:solidFill>
              <a:schemeClr val="bg2">
                <a:lumMod val="60000"/>
                <a:lumOff val="40000"/>
              </a:schemeClr>
            </a:solidFill>
            <a:round/>
            <a:headEnd/>
            <a:tailEnd/>
          </a:ln>
        </p:spPr>
        <p:txBody>
          <a:bodyPr wrap="none" anchor="ctr"/>
          <a:lstStyle/>
          <a:p>
            <a:endParaRPr lang="en-US" dirty="0">
              <a:solidFill>
                <a:schemeClr val="bg1">
                  <a:lumMod val="50000"/>
                  <a:lumOff val="50000"/>
                </a:schemeClr>
              </a:solidFill>
              <a:latin typeface="Calibri" panose="020F0502020204030204" pitchFamily="34" charset="0"/>
            </a:endParaRPr>
          </a:p>
        </p:txBody>
      </p:sp>
      <p:sp>
        <p:nvSpPr>
          <p:cNvPr id="74779" name="Freeform 15"/>
          <p:cNvSpPr>
            <a:spLocks/>
          </p:cNvSpPr>
          <p:nvPr/>
        </p:nvSpPr>
        <p:spPr bwMode="auto">
          <a:xfrm>
            <a:off x="9159423" y="5739390"/>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19050" cap="flat" cmpd="sng">
            <a:solidFill>
              <a:schemeClr val="bg2">
                <a:lumMod val="60000"/>
                <a:lumOff val="40000"/>
              </a:schemeClr>
            </a:solidFill>
            <a:prstDash val="solid"/>
            <a:round/>
            <a:headEnd/>
            <a:tailEnd/>
          </a:ln>
        </p:spPr>
        <p:txBody>
          <a:bodyPr wrap="none" anchor="ctr"/>
          <a:lstStyle/>
          <a:p>
            <a:endParaRPr lang="en-US" dirty="0">
              <a:solidFill>
                <a:schemeClr val="bg1">
                  <a:lumMod val="50000"/>
                  <a:lumOff val="50000"/>
                </a:schemeClr>
              </a:solidFill>
              <a:latin typeface="Calibri" panose="020F0502020204030204" pitchFamily="34" charset="0"/>
            </a:endParaRPr>
          </a:p>
        </p:txBody>
      </p:sp>
      <p:sp>
        <p:nvSpPr>
          <p:cNvPr id="44" name="Text Box 4"/>
          <p:cNvSpPr txBox="1">
            <a:spLocks noChangeArrowheads="1"/>
          </p:cNvSpPr>
          <p:nvPr/>
        </p:nvSpPr>
        <p:spPr bwMode="auto">
          <a:xfrm>
            <a:off x="6205539" y="643873"/>
            <a:ext cx="4300539" cy="58477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3200" i="1" dirty="0">
                <a:solidFill>
                  <a:srgbClr val="008000"/>
                </a:solidFill>
                <a:latin typeface="Arial" pitchFamily="34" charset="0"/>
                <a:cs typeface="Arial" pitchFamily="34" charset="0"/>
              </a:rPr>
              <a:t>specify p, compute </a:t>
            </a:r>
            <a:r>
              <a:rPr lang="en-US" sz="3200" i="1" dirty="0" err="1">
                <a:solidFill>
                  <a:srgbClr val="008000"/>
                </a:solidFill>
                <a:latin typeface="Arial" pitchFamily="34" charset="0"/>
                <a:cs typeface="Arial" pitchFamily="34" charset="0"/>
              </a:rPr>
              <a:t>Q</a:t>
            </a:r>
            <a:r>
              <a:rPr lang="en-US" sz="3200" i="1" baseline="-25000" dirty="0" err="1">
                <a:solidFill>
                  <a:srgbClr val="008000"/>
                </a:solidFill>
                <a:latin typeface="Arial" pitchFamily="34" charset="0"/>
                <a:cs typeface="Arial" pitchFamily="34" charset="0"/>
              </a:rPr>
              <a:t>p</a:t>
            </a:r>
            <a:endParaRPr lang="en-US" sz="3200" i="1" baseline="-25000" dirty="0">
              <a:solidFill>
                <a:srgbClr val="008000"/>
              </a:solidFill>
              <a:latin typeface="Arial" pitchFamily="34" charset="0"/>
              <a:cs typeface="Arial" pitchFamily="34" charset="0"/>
            </a:endParaRPr>
          </a:p>
        </p:txBody>
      </p:sp>
      <p:sp>
        <p:nvSpPr>
          <p:cNvPr id="74781" name="Line 11"/>
          <p:cNvSpPr>
            <a:spLocks noChangeShapeType="1"/>
          </p:cNvSpPr>
          <p:nvPr/>
        </p:nvSpPr>
        <p:spPr bwMode="auto">
          <a:xfrm flipH="1" flipV="1">
            <a:off x="5986460" y="1174523"/>
            <a:ext cx="1191221" cy="616178"/>
          </a:xfrm>
          <a:prstGeom prst="line">
            <a:avLst/>
          </a:prstGeom>
          <a:noFill/>
          <a:ln w="19050">
            <a:solidFill>
              <a:srgbClr val="C00000"/>
            </a:solidFill>
            <a:round/>
            <a:headEnd type="arrow" w="med" len="med"/>
            <a:tailEnd/>
          </a:ln>
        </p:spPr>
        <p:txBody>
          <a:bodyPr/>
          <a:lstStyle/>
          <a:p>
            <a:endParaRPr lang="en-US" dirty="0">
              <a:latin typeface="Calibri" panose="020F0502020204030204" pitchFamily="34" charset="0"/>
            </a:endParaRPr>
          </a:p>
        </p:txBody>
      </p:sp>
      <p:sp>
        <p:nvSpPr>
          <p:cNvPr id="30" name="TextBox 29"/>
          <p:cNvSpPr txBox="1"/>
          <p:nvPr/>
        </p:nvSpPr>
        <p:spPr>
          <a:xfrm>
            <a:off x="112344" y="4702036"/>
            <a:ext cx="3199608" cy="1569660"/>
          </a:xfrm>
          <a:prstGeom prst="rect">
            <a:avLst/>
          </a:prstGeom>
          <a:noFill/>
        </p:spPr>
        <p:txBody>
          <a:bodyPr wrap="square" rtlCol="0">
            <a:spAutoFit/>
          </a:bodyPr>
          <a:lstStyle/>
          <a:p>
            <a:pPr algn="ctr"/>
            <a:r>
              <a:rPr lang="en-US" dirty="0">
                <a:solidFill>
                  <a:srgbClr val="008000"/>
                </a:solidFill>
                <a:latin typeface="Calibri" panose="020F0502020204030204" pitchFamily="34" charset="0"/>
              </a:rPr>
              <a:t>Why?  </a:t>
            </a:r>
          </a:p>
          <a:p>
            <a:pPr algn="ctr"/>
            <a:r>
              <a:rPr lang="en-US" dirty="0">
                <a:solidFill>
                  <a:srgbClr val="008000"/>
                </a:solidFill>
                <a:latin typeface="Calibri" panose="020F0502020204030204" pitchFamily="34" charset="0"/>
              </a:rPr>
              <a:t>Equation is ugly, and can’t be solved for </a:t>
            </a:r>
            <a:r>
              <a:rPr lang="en-US" dirty="0" err="1">
                <a:solidFill>
                  <a:srgbClr val="008000"/>
                </a:solidFill>
                <a:latin typeface="Calibri" panose="020F0502020204030204" pitchFamily="34" charset="0"/>
              </a:rPr>
              <a:t>Q</a:t>
            </a:r>
            <a:r>
              <a:rPr lang="en-US" baseline="-25000" dirty="0" err="1">
                <a:solidFill>
                  <a:srgbClr val="008000"/>
                </a:solidFill>
                <a:latin typeface="Calibri" panose="020F0502020204030204" pitchFamily="34" charset="0"/>
              </a:rPr>
              <a:t>p</a:t>
            </a:r>
            <a:r>
              <a:rPr lang="en-US" dirty="0">
                <a:solidFill>
                  <a:srgbClr val="008000"/>
                </a:solidFill>
                <a:latin typeface="Calibri" panose="020F0502020204030204" pitchFamily="34" charset="0"/>
              </a:rPr>
              <a:t> </a:t>
            </a:r>
          </a:p>
          <a:p>
            <a:pPr algn="ctr"/>
            <a:r>
              <a:rPr lang="en-US" dirty="0">
                <a:solidFill>
                  <a:srgbClr val="008000"/>
                </a:solidFill>
                <a:latin typeface="Calibri" panose="020F0502020204030204" pitchFamily="34" charset="0"/>
              </a:rPr>
              <a:t>(no quantile function)</a:t>
            </a:r>
          </a:p>
        </p:txBody>
      </p:sp>
      <p:grpSp>
        <p:nvGrpSpPr>
          <p:cNvPr id="4" name="Group 3"/>
          <p:cNvGrpSpPr/>
          <p:nvPr/>
        </p:nvGrpSpPr>
        <p:grpSpPr>
          <a:xfrm>
            <a:off x="3254604" y="4884586"/>
            <a:ext cx="3449637" cy="1463556"/>
            <a:chOff x="1306060" y="1298688"/>
            <a:chExt cx="3449637" cy="1463556"/>
          </a:xfrm>
        </p:grpSpPr>
        <p:sp>
          <p:nvSpPr>
            <p:cNvPr id="40" name="Freeform 8"/>
            <p:cNvSpPr>
              <a:spLocks/>
            </p:cNvSpPr>
            <p:nvPr/>
          </p:nvSpPr>
          <p:spPr bwMode="auto">
            <a:xfrm>
              <a:off x="1306060" y="1477821"/>
              <a:ext cx="3449637" cy="1271719"/>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42" name="Straight Connector 45"/>
            <p:cNvCxnSpPr>
              <a:cxnSpLocks noChangeShapeType="1"/>
            </p:cNvCxnSpPr>
            <p:nvPr/>
          </p:nvCxnSpPr>
          <p:spPr bwMode="auto">
            <a:xfrm rot="5400000" flipH="1" flipV="1">
              <a:off x="2306244" y="2030466"/>
              <a:ext cx="1463556" cy="0"/>
            </a:xfrm>
            <a:prstGeom prst="line">
              <a:avLst/>
            </a:prstGeom>
            <a:noFill/>
            <a:ln w="19050" algn="ctr">
              <a:solidFill>
                <a:schemeClr val="tx1">
                  <a:lumMod val="10000"/>
                </a:schemeClr>
              </a:solidFill>
              <a:round/>
              <a:headEnd/>
              <a:tailEnd/>
            </a:ln>
          </p:spPr>
        </p:cxnSp>
      </p:grpSp>
      <p:sp>
        <p:nvSpPr>
          <p:cNvPr id="45" name="AutoShape 9"/>
          <p:cNvSpPr>
            <a:spLocks noChangeAspect="1" noChangeArrowheads="1"/>
          </p:cNvSpPr>
          <p:nvPr/>
        </p:nvSpPr>
        <p:spPr bwMode="auto">
          <a:xfrm>
            <a:off x="2704194" y="968828"/>
            <a:ext cx="3771900" cy="1669369"/>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74770" name="Line 21"/>
          <p:cNvSpPr>
            <a:spLocks noChangeShapeType="1"/>
          </p:cNvSpPr>
          <p:nvPr/>
        </p:nvSpPr>
        <p:spPr bwMode="auto">
          <a:xfrm flipH="1">
            <a:off x="5988050" y="5852168"/>
            <a:ext cx="255588" cy="298450"/>
          </a:xfrm>
          <a:prstGeom prst="line">
            <a:avLst/>
          </a:prstGeom>
          <a:noFill/>
          <a:ln w="19050">
            <a:solidFill>
              <a:srgbClr val="FF00FF"/>
            </a:solidFill>
            <a:round/>
            <a:headEnd/>
            <a:tailEnd/>
          </a:ln>
        </p:spPr>
        <p:txBody>
          <a:bodyPr/>
          <a:lstStyle/>
          <a:p>
            <a:endParaRPr lang="en-US" dirty="0">
              <a:latin typeface="Calibri" panose="020F0502020204030204" pitchFamily="34" charset="0"/>
            </a:endParaRPr>
          </a:p>
        </p:txBody>
      </p:sp>
      <p:sp>
        <p:nvSpPr>
          <p:cNvPr id="3" name="Slide Number Placeholder 2">
            <a:extLst>
              <a:ext uri="{FF2B5EF4-FFF2-40B4-BE49-F238E27FC236}">
                <a16:creationId xmlns:a16="http://schemas.microsoft.com/office/drawing/2014/main" id="{01AA2994-7276-72EE-A06E-81B1A9CB48A7}"/>
              </a:ext>
            </a:extLst>
          </p:cNvPr>
          <p:cNvSpPr>
            <a:spLocks noGrp="1"/>
          </p:cNvSpPr>
          <p:nvPr>
            <p:ph type="sldNum" sz="quarter" idx="12"/>
          </p:nvPr>
        </p:nvSpPr>
        <p:spPr/>
        <p:txBody>
          <a:bodyPr/>
          <a:lstStyle/>
          <a:p>
            <a:pPr>
              <a:defRPr/>
            </a:pPr>
            <a:fld id="{9CD81297-4513-4774-B1A4-8EBF832F2CC4}" type="slidenum">
              <a:rPr lang="en-US" smtClean="0"/>
              <a:pPr>
                <a:defRPr/>
              </a:pPr>
              <a:t>81</a:t>
            </a:fld>
            <a:endParaRPr lang="en-US"/>
          </a:p>
        </p:txBody>
      </p:sp>
    </p:spTree>
    <p:extLst>
      <p:ext uri="{BB962C8B-B14F-4D97-AF65-F5344CB8AC3E}">
        <p14:creationId xmlns:p14="http://schemas.microsoft.com/office/powerpoint/2010/main" val="203388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76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476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76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477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47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1" grpId="0"/>
      <p:bldP spid="74778" grpId="0" animBg="1"/>
      <p:bldP spid="74779" grpId="0" animBg="1"/>
      <p:bldP spid="30" grpId="0"/>
    </p:bld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Normal CDF, </a:t>
            </a:r>
            <a:r>
              <a:rPr lang="en-US" dirty="0" err="1"/>
              <a:t>Zp</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753441" y="1507485"/>
            <a:ext cx="6354209" cy="4885485"/>
          </a:xfrm>
          <a:prstGeom prst="rect">
            <a:avLst/>
          </a:prstGeom>
          <a:noFill/>
          <a:ln w="9525">
            <a:noFill/>
            <a:miter lim="800000"/>
            <a:headEnd/>
            <a:tailEnd/>
          </a:ln>
          <a:effectLst/>
        </p:spPr>
      </p:pic>
      <p:grpSp>
        <p:nvGrpSpPr>
          <p:cNvPr id="16" name="Group 15"/>
          <p:cNvGrpSpPr/>
          <p:nvPr/>
        </p:nvGrpSpPr>
        <p:grpSpPr>
          <a:xfrm>
            <a:off x="2750192" y="1568741"/>
            <a:ext cx="5426279" cy="4358902"/>
            <a:chOff x="1226191" y="1568741"/>
            <a:chExt cx="5426279" cy="4358902"/>
          </a:xfrm>
        </p:grpSpPr>
        <p:sp>
          <p:nvSpPr>
            <p:cNvPr id="4" name="Freeform 3"/>
            <p:cNvSpPr/>
            <p:nvPr/>
          </p:nvSpPr>
          <p:spPr>
            <a:xfrm>
              <a:off x="2172749" y="1761688"/>
              <a:ext cx="4068660" cy="3808602"/>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5" name="TextBox 4"/>
            <p:cNvSpPr txBox="1"/>
            <p:nvPr/>
          </p:nvSpPr>
          <p:spPr>
            <a:xfrm>
              <a:off x="1333850" y="1568741"/>
              <a:ext cx="578840" cy="369332"/>
            </a:xfrm>
            <a:prstGeom prst="rect">
              <a:avLst/>
            </a:prstGeom>
            <a:noFill/>
          </p:spPr>
          <p:txBody>
            <a:bodyPr wrap="square" rtlCol="0">
              <a:spAutoFit/>
            </a:bodyPr>
            <a:lstStyle/>
            <a:p>
              <a:r>
                <a:rPr lang="en-US" sz="1800" dirty="0">
                  <a:solidFill>
                    <a:srgbClr val="00B050"/>
                  </a:solidFill>
                </a:rPr>
                <a:t>1%</a:t>
              </a:r>
            </a:p>
          </p:txBody>
        </p:sp>
        <p:sp>
          <p:nvSpPr>
            <p:cNvPr id="6" name="TextBox 5"/>
            <p:cNvSpPr txBox="1"/>
            <p:nvPr/>
          </p:nvSpPr>
          <p:spPr>
            <a:xfrm>
              <a:off x="5991138" y="5555815"/>
              <a:ext cx="661332" cy="369332"/>
            </a:xfrm>
            <a:prstGeom prst="rect">
              <a:avLst/>
            </a:prstGeom>
            <a:noFill/>
          </p:spPr>
          <p:txBody>
            <a:bodyPr wrap="square" rtlCol="0">
              <a:spAutoFit/>
            </a:bodyPr>
            <a:lstStyle/>
            <a:p>
              <a:r>
                <a:rPr lang="en-US" sz="1800" dirty="0">
                  <a:solidFill>
                    <a:srgbClr val="00B050"/>
                  </a:solidFill>
                </a:rPr>
                <a:t>2.32</a:t>
              </a:r>
            </a:p>
          </p:txBody>
        </p:sp>
        <p:sp>
          <p:nvSpPr>
            <p:cNvPr id="7" name="Freeform 6"/>
            <p:cNvSpPr/>
            <p:nvPr/>
          </p:nvSpPr>
          <p:spPr>
            <a:xfrm>
              <a:off x="2174147" y="2115424"/>
              <a:ext cx="3387754" cy="3463255"/>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8" name="TextBox 7"/>
            <p:cNvSpPr txBox="1"/>
            <p:nvPr/>
          </p:nvSpPr>
          <p:spPr>
            <a:xfrm>
              <a:off x="5363361" y="5557213"/>
              <a:ext cx="661332" cy="369332"/>
            </a:xfrm>
            <a:prstGeom prst="rect">
              <a:avLst/>
            </a:prstGeom>
            <a:noFill/>
          </p:spPr>
          <p:txBody>
            <a:bodyPr wrap="square" rtlCol="0">
              <a:spAutoFit/>
            </a:bodyPr>
            <a:lstStyle/>
            <a:p>
              <a:r>
                <a:rPr lang="en-US" sz="1800" dirty="0">
                  <a:solidFill>
                    <a:srgbClr val="00B050"/>
                  </a:solidFill>
                </a:rPr>
                <a:t>1.28</a:t>
              </a:r>
            </a:p>
          </p:txBody>
        </p:sp>
        <p:sp>
          <p:nvSpPr>
            <p:cNvPr id="9" name="Freeform 8"/>
            <p:cNvSpPr/>
            <p:nvPr/>
          </p:nvSpPr>
          <p:spPr>
            <a:xfrm>
              <a:off x="2167157" y="2695662"/>
              <a:ext cx="3008850" cy="2899795"/>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10" name="TextBox 9"/>
            <p:cNvSpPr txBox="1"/>
            <p:nvPr/>
          </p:nvSpPr>
          <p:spPr>
            <a:xfrm>
              <a:off x="4844642" y="5558311"/>
              <a:ext cx="661332" cy="369332"/>
            </a:xfrm>
            <a:prstGeom prst="rect">
              <a:avLst/>
            </a:prstGeom>
            <a:noFill/>
          </p:spPr>
          <p:txBody>
            <a:bodyPr wrap="square" rtlCol="0">
              <a:spAutoFit/>
            </a:bodyPr>
            <a:lstStyle/>
            <a:p>
              <a:r>
                <a:rPr lang="en-US" sz="1800" dirty="0">
                  <a:solidFill>
                    <a:srgbClr val="00B050"/>
                  </a:solidFill>
                </a:rPr>
                <a:t>0.67</a:t>
              </a:r>
            </a:p>
          </p:txBody>
        </p:sp>
        <p:sp>
          <p:nvSpPr>
            <p:cNvPr id="11" name="TextBox 10"/>
            <p:cNvSpPr txBox="1"/>
            <p:nvPr/>
          </p:nvSpPr>
          <p:spPr>
            <a:xfrm>
              <a:off x="4040697" y="5551019"/>
              <a:ext cx="661332" cy="369332"/>
            </a:xfrm>
            <a:prstGeom prst="rect">
              <a:avLst/>
            </a:prstGeom>
            <a:noFill/>
          </p:spPr>
          <p:txBody>
            <a:bodyPr wrap="square" rtlCol="0">
              <a:spAutoFit/>
            </a:bodyPr>
            <a:lstStyle/>
            <a:p>
              <a:r>
                <a:rPr lang="en-US" sz="1800" dirty="0">
                  <a:solidFill>
                    <a:srgbClr val="00B050"/>
                  </a:solidFill>
                </a:rPr>
                <a:t>-0.67</a:t>
              </a:r>
            </a:p>
          </p:txBody>
        </p:sp>
        <p:sp>
          <p:nvSpPr>
            <p:cNvPr id="12" name="Freeform 11"/>
            <p:cNvSpPr/>
            <p:nvPr/>
          </p:nvSpPr>
          <p:spPr>
            <a:xfrm>
              <a:off x="2160167" y="4613945"/>
              <a:ext cx="2176941" cy="1006679"/>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13" name="TextBox 12"/>
            <p:cNvSpPr txBox="1"/>
            <p:nvPr/>
          </p:nvSpPr>
          <p:spPr>
            <a:xfrm>
              <a:off x="1226191" y="1922476"/>
              <a:ext cx="578840" cy="369332"/>
            </a:xfrm>
            <a:prstGeom prst="rect">
              <a:avLst/>
            </a:prstGeom>
            <a:noFill/>
          </p:spPr>
          <p:txBody>
            <a:bodyPr wrap="square" rtlCol="0">
              <a:spAutoFit/>
            </a:bodyPr>
            <a:lstStyle/>
            <a:p>
              <a:r>
                <a:rPr lang="en-US" sz="1800" dirty="0">
                  <a:solidFill>
                    <a:srgbClr val="00B050"/>
                  </a:solidFill>
                </a:rPr>
                <a:t>10%</a:t>
              </a:r>
            </a:p>
          </p:txBody>
        </p:sp>
        <p:sp>
          <p:nvSpPr>
            <p:cNvPr id="14" name="TextBox 13"/>
            <p:cNvSpPr txBox="1"/>
            <p:nvPr/>
          </p:nvSpPr>
          <p:spPr>
            <a:xfrm>
              <a:off x="1643386" y="2484655"/>
              <a:ext cx="578840" cy="369332"/>
            </a:xfrm>
            <a:prstGeom prst="rect">
              <a:avLst/>
            </a:prstGeom>
            <a:noFill/>
          </p:spPr>
          <p:txBody>
            <a:bodyPr wrap="square" rtlCol="0">
              <a:spAutoFit/>
            </a:bodyPr>
            <a:lstStyle/>
            <a:p>
              <a:r>
                <a:rPr lang="en-US" sz="1800" dirty="0">
                  <a:solidFill>
                    <a:srgbClr val="00B050"/>
                  </a:solidFill>
                </a:rPr>
                <a:t>25%</a:t>
              </a:r>
            </a:p>
          </p:txBody>
        </p:sp>
        <p:sp>
          <p:nvSpPr>
            <p:cNvPr id="15" name="TextBox 14"/>
            <p:cNvSpPr txBox="1"/>
            <p:nvPr/>
          </p:nvSpPr>
          <p:spPr>
            <a:xfrm>
              <a:off x="1649873" y="4431163"/>
              <a:ext cx="578840" cy="369332"/>
            </a:xfrm>
            <a:prstGeom prst="rect">
              <a:avLst/>
            </a:prstGeom>
            <a:noFill/>
          </p:spPr>
          <p:txBody>
            <a:bodyPr wrap="square" rtlCol="0">
              <a:spAutoFit/>
            </a:bodyPr>
            <a:lstStyle/>
            <a:p>
              <a:r>
                <a:rPr lang="en-US" sz="1800" dirty="0">
                  <a:solidFill>
                    <a:srgbClr val="00B050"/>
                  </a:solidFill>
                </a:rPr>
                <a:t>75%</a:t>
              </a:r>
            </a:p>
          </p:txBody>
        </p:sp>
      </p:grpSp>
      <p:sp>
        <p:nvSpPr>
          <p:cNvPr id="17" name="Text Box 5"/>
          <p:cNvSpPr txBox="1">
            <a:spLocks noChangeArrowheads="1"/>
          </p:cNvSpPr>
          <p:nvPr/>
        </p:nvSpPr>
        <p:spPr bwMode="auto">
          <a:xfrm>
            <a:off x="9160476" y="2889079"/>
            <a:ext cx="1812324" cy="1200329"/>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C00000"/>
                </a:solidFill>
                <a:latin typeface="Ink Free" panose="03080402000500000000" pitchFamily="66" charset="0"/>
              </a:rPr>
              <a:t>why is 10% noted at 0.9?</a:t>
            </a:r>
          </a:p>
        </p:txBody>
      </p:sp>
      <p:sp>
        <p:nvSpPr>
          <p:cNvPr id="3" name="Slide Number Placeholder 2">
            <a:extLst>
              <a:ext uri="{FF2B5EF4-FFF2-40B4-BE49-F238E27FC236}">
                <a16:creationId xmlns:a16="http://schemas.microsoft.com/office/drawing/2014/main" id="{59160046-4CB0-B839-58D2-0E9893FAC410}"/>
              </a:ext>
            </a:extLst>
          </p:cNvPr>
          <p:cNvSpPr>
            <a:spLocks noGrp="1"/>
          </p:cNvSpPr>
          <p:nvPr>
            <p:ph type="sldNum" sz="quarter" idx="12"/>
          </p:nvPr>
        </p:nvSpPr>
        <p:spPr/>
        <p:txBody>
          <a:bodyPr/>
          <a:lstStyle/>
          <a:p>
            <a:pPr>
              <a:defRPr/>
            </a:pPr>
            <a:fld id="{14BD671D-5B26-4E29-98C9-5D21BAC675F2}" type="slidenum">
              <a:rPr lang="en-US" smtClean="0"/>
              <a:pPr>
                <a:defRPr/>
              </a:pPr>
              <a:t>82</a:t>
            </a:fld>
            <a:endParaRPr lang="en-US"/>
          </a:p>
        </p:txBody>
      </p:sp>
    </p:spTree>
    <p:extLst>
      <p:ext uri="{BB962C8B-B14F-4D97-AF65-F5344CB8AC3E}">
        <p14:creationId xmlns:p14="http://schemas.microsoft.com/office/powerpoint/2010/main" val="206696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extLst>
              <p:ext uri="{D42A27DB-BD31-4B8C-83A1-F6EECF244321}">
                <p14:modId xmlns:p14="http://schemas.microsoft.com/office/powerpoint/2010/main" val="1252668978"/>
              </p:ext>
            </p:extLst>
          </p:nvPr>
        </p:nvGraphicFramePr>
        <p:xfrm>
          <a:off x="1173953" y="1763487"/>
          <a:ext cx="8439435" cy="4332515"/>
        </p:xfrm>
        <a:graphic>
          <a:graphicData uri="http://schemas.openxmlformats.org/drawingml/2006/table">
            <a:tbl>
              <a:tblPr firstRow="1" bandRow="1">
                <a:tableStyleId>{5C22544A-7EE6-4342-B048-85BDC9FD1C3A}</a:tableStyleId>
              </a:tblPr>
              <a:tblGrid>
                <a:gridCol w="2813145">
                  <a:extLst>
                    <a:ext uri="{9D8B030D-6E8A-4147-A177-3AD203B41FA5}">
                      <a16:colId xmlns:a16="http://schemas.microsoft.com/office/drawing/2014/main" val="20000"/>
                    </a:ext>
                  </a:extLst>
                </a:gridCol>
                <a:gridCol w="2201431">
                  <a:extLst>
                    <a:ext uri="{9D8B030D-6E8A-4147-A177-3AD203B41FA5}">
                      <a16:colId xmlns:a16="http://schemas.microsoft.com/office/drawing/2014/main" val="20001"/>
                    </a:ext>
                  </a:extLst>
                </a:gridCol>
                <a:gridCol w="3424859">
                  <a:extLst>
                    <a:ext uri="{9D8B030D-6E8A-4147-A177-3AD203B41FA5}">
                      <a16:colId xmlns:a16="http://schemas.microsoft.com/office/drawing/2014/main" val="20002"/>
                    </a:ext>
                  </a:extLst>
                </a:gridCol>
              </a:tblGrid>
              <a:tr h="973702">
                <a:tc>
                  <a:txBody>
                    <a:bodyPr/>
                    <a:lstStyle/>
                    <a:p>
                      <a:pPr algn="ctr"/>
                      <a:r>
                        <a:rPr lang="en-US" sz="2600" b="0" dirty="0">
                          <a:solidFill>
                            <a:schemeClr val="tx1">
                              <a:lumMod val="10000"/>
                            </a:schemeClr>
                          </a:solidFill>
                          <a:effectLst/>
                          <a:latin typeface="+mj-lt"/>
                          <a:cs typeface="Arial" panose="020B0604020202020204" pitchFamily="34" charset="0"/>
                        </a:rPr>
                        <a:t>Probability</a:t>
                      </a:r>
                      <a:r>
                        <a:rPr lang="en-US" sz="2600" b="0" baseline="0" dirty="0">
                          <a:solidFill>
                            <a:schemeClr val="tx1">
                              <a:lumMod val="10000"/>
                            </a:schemeClr>
                          </a:solidFill>
                          <a:effectLst/>
                          <a:latin typeface="+mj-lt"/>
                          <a:cs typeface="Arial" panose="020B0604020202020204" pitchFamily="34" charset="0"/>
                        </a:rPr>
                        <a:t> of exceeding, p</a:t>
                      </a:r>
                      <a:endParaRPr lang="en-US" sz="2600" b="0" dirty="0">
                        <a:solidFill>
                          <a:schemeClr val="tx1">
                            <a:lumMod val="10000"/>
                          </a:schemeClr>
                        </a:solidFill>
                        <a:effectLst/>
                        <a:latin typeface="+mj-lt"/>
                        <a:cs typeface="Arial" panose="020B0604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Return Period, 1/p</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Standard Normal Deviate,</a:t>
                      </a:r>
                      <a:r>
                        <a:rPr lang="en-US" sz="2600" b="0" baseline="0" dirty="0">
                          <a:solidFill>
                            <a:schemeClr val="tx1">
                              <a:lumMod val="10000"/>
                            </a:schemeClr>
                          </a:solidFill>
                          <a:effectLst/>
                          <a:latin typeface="+mj-lt"/>
                          <a:cs typeface="Arial" panose="020B0604020202020204" pitchFamily="34" charset="0"/>
                        </a:rPr>
                        <a:t> Z(p)</a:t>
                      </a:r>
                      <a:endParaRPr lang="en-US" sz="2600" b="0" dirty="0">
                        <a:solidFill>
                          <a:schemeClr val="tx1">
                            <a:lumMod val="10000"/>
                          </a:schemeClr>
                        </a:solidFill>
                        <a:effectLst/>
                        <a:latin typeface="+mj-lt"/>
                        <a:cs typeface="Arial" panose="020B0604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88983">
                <a:tc>
                  <a:txBody>
                    <a:bodyPr/>
                    <a:lstStyle/>
                    <a:p>
                      <a:pPr algn="ctr" defTabSz="914400">
                        <a:tabLst>
                          <a:tab pos="822960" algn="dec"/>
                        </a:tabLst>
                      </a:pPr>
                      <a:r>
                        <a:rPr lang="en-US" sz="2600" b="0" dirty="0">
                          <a:solidFill>
                            <a:schemeClr val="tx1">
                              <a:lumMod val="10000"/>
                            </a:schemeClr>
                          </a:solidFill>
                          <a:effectLst/>
                          <a:latin typeface="+mj-lt"/>
                          <a:cs typeface="Arial" panose="020B0604020202020204" pitchFamily="34" charset="0"/>
                        </a:rPr>
                        <a:t>0.75</a:t>
                      </a:r>
                    </a:p>
                  </a:txBody>
                  <a:tcPr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1.333</a:t>
                      </a:r>
                    </a:p>
                  </a:txBody>
                  <a:tcPr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-0.67</a:t>
                      </a:r>
                    </a:p>
                  </a:txBody>
                  <a:tcPr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33966">
                <a:tc>
                  <a:txBody>
                    <a:bodyPr/>
                    <a:lstStyle/>
                    <a:p>
                      <a:pPr algn="ctr">
                        <a:tabLst>
                          <a:tab pos="822960" algn="dec"/>
                        </a:tabLst>
                      </a:pPr>
                      <a:r>
                        <a:rPr lang="en-US" sz="2600" b="0" dirty="0">
                          <a:solidFill>
                            <a:schemeClr val="tx1">
                              <a:lumMod val="10000"/>
                            </a:schemeClr>
                          </a:solidFill>
                          <a:effectLst/>
                          <a:latin typeface="+mj-lt"/>
                          <a:cs typeface="Arial" panose="020B0604020202020204" pitchFamily="34" charset="0"/>
                        </a:rPr>
                        <a:t>0.5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 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33966">
                <a:tc>
                  <a:txBody>
                    <a:bodyPr/>
                    <a:lstStyle/>
                    <a:p>
                      <a:pPr algn="ctr">
                        <a:tabLst>
                          <a:tab pos="822960" algn="dec"/>
                        </a:tabLst>
                      </a:pPr>
                      <a:r>
                        <a:rPr lang="en-US" sz="2600" b="0" dirty="0">
                          <a:solidFill>
                            <a:schemeClr val="tx1">
                              <a:lumMod val="10000"/>
                            </a:schemeClr>
                          </a:solidFill>
                          <a:effectLst/>
                          <a:latin typeface="+mj-lt"/>
                          <a:cs typeface="Arial" panose="020B0604020202020204" pitchFamily="34" charset="0"/>
                        </a:rPr>
                        <a:t>0.25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 0.67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33966">
                <a:tc>
                  <a:txBody>
                    <a:bodyPr/>
                    <a:lstStyle/>
                    <a:p>
                      <a:pPr algn="ctr">
                        <a:tabLst>
                          <a:tab pos="822960" algn="dec"/>
                        </a:tabLst>
                      </a:pPr>
                      <a:r>
                        <a:rPr lang="en-US" sz="2600" b="0" dirty="0">
                          <a:solidFill>
                            <a:schemeClr val="tx1">
                              <a:lumMod val="10000"/>
                            </a:schemeClr>
                          </a:solidFill>
                          <a:effectLst/>
                          <a:latin typeface="+mj-lt"/>
                          <a:cs typeface="Arial" panose="020B0604020202020204" pitchFamily="34" charset="0"/>
                        </a:rPr>
                        <a:t>0.1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 1.28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33966">
                <a:tc>
                  <a:txBody>
                    <a:bodyPr/>
                    <a:lstStyle/>
                    <a:p>
                      <a:pPr algn="ctr">
                        <a:tabLst>
                          <a:tab pos="822960" algn="dec"/>
                        </a:tabLst>
                      </a:pPr>
                      <a:r>
                        <a:rPr lang="en-US" sz="2600" b="0" dirty="0">
                          <a:solidFill>
                            <a:schemeClr val="tx1">
                              <a:lumMod val="10000"/>
                            </a:schemeClr>
                          </a:solidFill>
                          <a:effectLst/>
                          <a:latin typeface="+mj-lt"/>
                          <a:cs typeface="Arial" panose="020B0604020202020204" pitchFamily="34" charset="0"/>
                        </a:rPr>
                        <a:t>0.01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 2.33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33966">
                <a:tc>
                  <a:txBody>
                    <a:bodyPr/>
                    <a:lstStyle/>
                    <a:p>
                      <a:pPr algn="ctr">
                        <a:tabLst>
                          <a:tab pos="822960" algn="dec"/>
                        </a:tabLst>
                      </a:pPr>
                      <a:r>
                        <a:rPr lang="en-US" sz="2600" b="0" dirty="0">
                          <a:solidFill>
                            <a:schemeClr val="tx1">
                              <a:lumMod val="10000"/>
                            </a:schemeClr>
                          </a:solidFill>
                          <a:effectLst/>
                          <a:latin typeface="+mj-lt"/>
                          <a:cs typeface="Arial" panose="020B0604020202020204" pitchFamily="34" charset="0"/>
                        </a:rPr>
                        <a:t>0.001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 3.09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6" name="Rectangle 2"/>
          <p:cNvSpPr>
            <a:spLocks noGrp="1" noChangeArrowheads="1"/>
          </p:cNvSpPr>
          <p:nvPr>
            <p:ph type="title"/>
          </p:nvPr>
        </p:nvSpPr>
        <p:spPr>
          <a:xfrm>
            <a:off x="1073098" y="304800"/>
            <a:ext cx="9290103" cy="1143000"/>
          </a:xfrm>
        </p:spPr>
        <p:txBody>
          <a:bodyPr/>
          <a:lstStyle/>
          <a:p>
            <a:pPr eaLnBrk="1" hangingPunct="1">
              <a:defRPr/>
            </a:pPr>
            <a:r>
              <a:rPr lang="en-US" dirty="0">
                <a:latin typeface="Arial" pitchFamily="34" charset="0"/>
                <a:cs typeface="Arial" pitchFamily="34" charset="0"/>
              </a:rPr>
              <a:t>Selected Values of </a:t>
            </a:r>
            <a:r>
              <a:rPr lang="en-US" dirty="0" err="1">
                <a:latin typeface="Arial" pitchFamily="34" charset="0"/>
                <a:cs typeface="Arial" pitchFamily="34" charset="0"/>
              </a:rPr>
              <a:t>Z</a:t>
            </a:r>
            <a:r>
              <a:rPr lang="en-US" baseline="-25000" dirty="0" err="1">
                <a:latin typeface="Arial" pitchFamily="34" charset="0"/>
                <a:cs typeface="Arial" pitchFamily="34" charset="0"/>
              </a:rPr>
              <a:t>p</a:t>
            </a:r>
            <a:endParaRPr lang="en-US" baseline="-25000" dirty="0">
              <a:latin typeface="Arial" pitchFamily="34" charset="0"/>
              <a:cs typeface="Arial" pitchFamily="34" charset="0"/>
            </a:endParaRPr>
          </a:p>
        </p:txBody>
      </p:sp>
      <p:cxnSp>
        <p:nvCxnSpPr>
          <p:cNvPr id="7" name="Straight Connector 6"/>
          <p:cNvCxnSpPr/>
          <p:nvPr/>
        </p:nvCxnSpPr>
        <p:spPr bwMode="auto">
          <a:xfrm>
            <a:off x="1173951" y="2732314"/>
            <a:ext cx="7641772" cy="0"/>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sp>
        <p:nvSpPr>
          <p:cNvPr id="8" name="Text Box 4"/>
          <p:cNvSpPr txBox="1">
            <a:spLocks noChangeArrowheads="1"/>
          </p:cNvSpPr>
          <p:nvPr/>
        </p:nvSpPr>
        <p:spPr bwMode="auto">
          <a:xfrm>
            <a:off x="9245599" y="3344767"/>
            <a:ext cx="2540001" cy="1815882"/>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8000"/>
                </a:solidFill>
                <a:latin typeface="Ink Free" panose="03080402000500000000" pitchFamily="66" charset="0"/>
              </a:rPr>
              <a:t>values from Standard Normal distribution</a:t>
            </a:r>
          </a:p>
        </p:txBody>
      </p:sp>
      <p:sp>
        <p:nvSpPr>
          <p:cNvPr id="9" name="Line 5"/>
          <p:cNvSpPr>
            <a:spLocks noChangeShapeType="1"/>
          </p:cNvSpPr>
          <p:nvPr/>
        </p:nvSpPr>
        <p:spPr bwMode="auto">
          <a:xfrm flipV="1">
            <a:off x="8593584" y="4304062"/>
            <a:ext cx="980347" cy="170283"/>
          </a:xfrm>
          <a:prstGeom prst="line">
            <a:avLst/>
          </a:prstGeom>
          <a:noFill/>
          <a:ln w="19050">
            <a:solidFill>
              <a:srgbClr val="008000"/>
            </a:solidFill>
            <a:round/>
            <a:headEnd/>
            <a:tailEnd type="arrow" w="lg" len="lg"/>
          </a:ln>
        </p:spPr>
        <p:txBody>
          <a:bodyPr wrap="none" anchor="ctr"/>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199F92CE-90C2-DD0E-8C8B-9ECF85423108}"/>
              </a:ext>
            </a:extLst>
          </p:cNvPr>
          <p:cNvSpPr>
            <a:spLocks noGrp="1"/>
          </p:cNvSpPr>
          <p:nvPr>
            <p:ph type="sldNum" sz="quarter" idx="12"/>
          </p:nvPr>
        </p:nvSpPr>
        <p:spPr/>
        <p:txBody>
          <a:bodyPr/>
          <a:lstStyle/>
          <a:p>
            <a:pPr>
              <a:defRPr/>
            </a:pPr>
            <a:fld id="{532EB304-5C56-43BC-9678-DB36EDED4520}" type="slidenum">
              <a:rPr lang="en-US" smtClean="0"/>
              <a:pPr>
                <a:defRPr/>
              </a:pPr>
              <a:t>83</a:t>
            </a:fld>
            <a:endParaRPr lang="en-US"/>
          </a:p>
        </p:txBody>
      </p:sp>
    </p:spTree>
    <p:extLst>
      <p:ext uri="{BB962C8B-B14F-4D97-AF65-F5344CB8AC3E}">
        <p14:creationId xmlns:p14="http://schemas.microsoft.com/office/powerpoint/2010/main" val="34097044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9F5C4CD-E696-3BBF-F48D-F8EAA377FC9A}"/>
              </a:ext>
            </a:extLst>
          </p:cNvPr>
          <p:cNvSpPr/>
          <p:nvPr/>
        </p:nvSpPr>
        <p:spPr bwMode="auto">
          <a:xfrm>
            <a:off x="10002253" y="1163052"/>
            <a:ext cx="1235242" cy="1331495"/>
          </a:xfrm>
          <a:prstGeom prst="rect">
            <a:avLst/>
          </a:prstGeom>
          <a:solidFill>
            <a:schemeClr val="accent1">
              <a:lumMod val="40000"/>
              <a:lumOff val="60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1560816815"/>
              </p:ext>
            </p:extLst>
          </p:nvPr>
        </p:nvGraphicFramePr>
        <p:xfrm>
          <a:off x="1514017" y="1766545"/>
          <a:ext cx="7619999" cy="4550226"/>
        </p:xfrm>
        <a:graphic>
          <a:graphicData uri="http://schemas.openxmlformats.org/drawingml/2006/table">
            <a:tbl>
              <a:tblPr firstRow="1" bandRow="1">
                <a:tableStyleId>{5C22544A-7EE6-4342-B048-85BDC9FD1C3A}</a:tableStyleId>
              </a:tblPr>
              <a:tblGrid>
                <a:gridCol w="1430084">
                  <a:extLst>
                    <a:ext uri="{9D8B030D-6E8A-4147-A177-3AD203B41FA5}">
                      <a16:colId xmlns:a16="http://schemas.microsoft.com/office/drawing/2014/main" val="20000"/>
                    </a:ext>
                  </a:extLst>
                </a:gridCol>
                <a:gridCol w="1243600">
                  <a:extLst>
                    <a:ext uri="{9D8B030D-6E8A-4147-A177-3AD203B41FA5}">
                      <a16:colId xmlns:a16="http://schemas.microsoft.com/office/drawing/2014/main" val="20001"/>
                    </a:ext>
                  </a:extLst>
                </a:gridCol>
                <a:gridCol w="1408826">
                  <a:extLst>
                    <a:ext uri="{9D8B030D-6E8A-4147-A177-3AD203B41FA5}">
                      <a16:colId xmlns:a16="http://schemas.microsoft.com/office/drawing/2014/main" val="20002"/>
                    </a:ext>
                  </a:extLst>
                </a:gridCol>
                <a:gridCol w="3537489">
                  <a:extLst>
                    <a:ext uri="{9D8B030D-6E8A-4147-A177-3AD203B41FA5}">
                      <a16:colId xmlns:a16="http://schemas.microsoft.com/office/drawing/2014/main" val="20003"/>
                    </a:ext>
                  </a:extLst>
                </a:gridCol>
              </a:tblGrid>
              <a:tr h="1022631">
                <a:tc>
                  <a:txBody>
                    <a:bodyPr/>
                    <a:lstStyle/>
                    <a:p>
                      <a:pPr algn="ctr"/>
                      <a:r>
                        <a:rPr lang="en-US" sz="2600" b="0" dirty="0" err="1">
                          <a:solidFill>
                            <a:schemeClr val="tx1">
                              <a:lumMod val="10000"/>
                            </a:schemeClr>
                          </a:solidFill>
                          <a:effectLst/>
                          <a:latin typeface="+mj-lt"/>
                          <a:cs typeface="Arial" panose="020B0604020202020204" pitchFamily="34" charset="0"/>
                        </a:rPr>
                        <a:t>Prob</a:t>
                      </a:r>
                      <a:r>
                        <a:rPr lang="en-US" sz="2600" b="0" baseline="0" dirty="0">
                          <a:solidFill>
                            <a:schemeClr val="tx1">
                              <a:lumMod val="10000"/>
                            </a:schemeClr>
                          </a:solidFill>
                          <a:effectLst/>
                          <a:latin typeface="+mj-lt"/>
                          <a:cs typeface="Arial" panose="020B0604020202020204" pitchFamily="34" charset="0"/>
                        </a:rPr>
                        <a:t> of exceed, p</a:t>
                      </a:r>
                      <a:endParaRPr lang="en-US" sz="2600" b="0" dirty="0">
                        <a:solidFill>
                          <a:schemeClr val="tx1">
                            <a:lumMod val="10000"/>
                          </a:schemeClr>
                        </a:solidFill>
                        <a:effectLst/>
                        <a:latin typeface="+mj-lt"/>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Return Period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baseline="0" dirty="0">
                          <a:solidFill>
                            <a:schemeClr val="tx1">
                              <a:lumMod val="10000"/>
                            </a:schemeClr>
                          </a:solidFill>
                          <a:effectLst/>
                          <a:latin typeface="+mj-lt"/>
                          <a:cs typeface="Arial" panose="020B0604020202020204" pitchFamily="34" charset="0"/>
                        </a:rPr>
                        <a:t>Z(p)</a:t>
                      </a:r>
                      <a:endParaRPr lang="en-US" sz="2600" b="0" dirty="0">
                        <a:solidFill>
                          <a:schemeClr val="tx1">
                            <a:lumMod val="10000"/>
                          </a:schemeClr>
                        </a:solidFill>
                        <a:effectLst/>
                        <a:latin typeface="+mj-lt"/>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Symbol" panose="05050102010706020507" pitchFamily="18" charset="2"/>
                          <a:cs typeface="Arial" panose="020B0604020202020204" pitchFamily="34" charset="0"/>
                        </a:rPr>
                        <a:t>m </a:t>
                      </a:r>
                      <a:r>
                        <a:rPr lang="en-US" sz="2600" b="0" dirty="0">
                          <a:solidFill>
                            <a:schemeClr val="tx1">
                              <a:lumMod val="10000"/>
                            </a:schemeClr>
                          </a:solidFill>
                          <a:effectLst/>
                          <a:latin typeface="+mj-lt"/>
                          <a:cs typeface="Arial" panose="020B0604020202020204" pitchFamily="34" charset="0"/>
                        </a:rPr>
                        <a:t>+ Z(p)*</a:t>
                      </a:r>
                      <a:r>
                        <a:rPr lang="en-US" sz="2600" b="0" dirty="0">
                          <a:solidFill>
                            <a:schemeClr val="tx1">
                              <a:lumMod val="10000"/>
                            </a:schemeClr>
                          </a:solidFill>
                          <a:effectLst/>
                          <a:latin typeface="Symbol" panose="05050102010706020507" pitchFamily="18" charset="2"/>
                          <a:cs typeface="Arial" panose="020B0604020202020204" pitchFamily="34" charset="0"/>
                        </a:rPr>
                        <a:t>s</a:t>
                      </a:r>
                      <a:r>
                        <a:rPr lang="en-US" sz="2600" b="0" baseline="0" dirty="0">
                          <a:solidFill>
                            <a:schemeClr val="tx1">
                              <a:lumMod val="10000"/>
                            </a:schemeClr>
                          </a:solidFill>
                          <a:effectLst/>
                          <a:latin typeface="+mn-lt"/>
                          <a:cs typeface="Arial" panose="020B0604020202020204" pitchFamily="34" charset="0"/>
                        </a:rPr>
                        <a:t> </a:t>
                      </a:r>
                    </a:p>
                    <a:p>
                      <a:pPr algn="ctr"/>
                      <a:r>
                        <a:rPr lang="en-US" sz="2400" b="0" baseline="0" dirty="0">
                          <a:solidFill>
                            <a:schemeClr val="tx1">
                              <a:lumMod val="10000"/>
                            </a:schemeClr>
                          </a:solidFill>
                          <a:effectLst/>
                          <a:latin typeface="+mn-lt"/>
                          <a:cs typeface="Arial" panose="020B0604020202020204" pitchFamily="34" charset="0"/>
                        </a:rPr>
                        <a:t>from sample N[397,77]</a:t>
                      </a:r>
                      <a:endParaRPr lang="en-US" sz="2400" b="0" dirty="0">
                        <a:solidFill>
                          <a:schemeClr val="tx1">
                            <a:lumMod val="10000"/>
                          </a:schemeClr>
                        </a:solidFill>
                        <a:effectLst/>
                        <a:latin typeface="Symbol" panose="05050102010706020507" pitchFamily="18" charset="2"/>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23605">
                <a:tc>
                  <a:txBody>
                    <a:bodyPr/>
                    <a:lstStyle/>
                    <a:p>
                      <a:pPr algn="ctr"/>
                      <a:r>
                        <a:rPr lang="en-US" sz="2600" b="0" dirty="0">
                          <a:solidFill>
                            <a:schemeClr val="tx1">
                              <a:lumMod val="10000"/>
                            </a:schemeClr>
                          </a:solidFill>
                          <a:effectLst/>
                          <a:latin typeface="+mj-lt"/>
                          <a:cs typeface="Arial" panose="020B0604020202020204" pitchFamily="34" charset="0"/>
                        </a:rPr>
                        <a:t>0.75</a:t>
                      </a:r>
                    </a:p>
                  </a:txBody>
                  <a:tcPr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1.333</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-0.67</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2600" b="0" dirty="0">
                          <a:solidFill>
                            <a:schemeClr val="tx1">
                              <a:lumMod val="10000"/>
                            </a:schemeClr>
                          </a:solidFill>
                          <a:effectLst/>
                          <a:latin typeface="+mj-lt"/>
                          <a:cs typeface="Arial" panose="020B0604020202020204" pitchFamily="34" charset="0"/>
                        </a:rPr>
                        <a:t>  397 + (-0.67)(77) = 345</a:t>
                      </a:r>
                    </a:p>
                  </a:txBody>
                  <a:tcPr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0.5</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(0.00)(77) = 397</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0.25</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(0.67)(77) = 449</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0.1</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(1.28)(77) = 496</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0.01</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2.33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(2.33)(77) = 576</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0.001</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3.09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(3.09)(77) = 635</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6" name="Rectangle 2"/>
          <p:cNvSpPr>
            <a:spLocks noGrp="1" noChangeArrowheads="1"/>
          </p:cNvSpPr>
          <p:nvPr>
            <p:ph type="title"/>
          </p:nvPr>
        </p:nvSpPr>
        <p:spPr>
          <a:xfrm>
            <a:off x="581906" y="304800"/>
            <a:ext cx="9781296" cy="1143000"/>
          </a:xfrm>
        </p:spPr>
        <p:txBody>
          <a:bodyPr/>
          <a:lstStyle/>
          <a:p>
            <a:pPr eaLnBrk="1" hangingPunct="1">
              <a:defRPr/>
            </a:pPr>
            <a:r>
              <a:rPr lang="en-US" dirty="0">
                <a:latin typeface="Arial" pitchFamily="34" charset="0"/>
                <a:cs typeface="Arial" pitchFamily="34" charset="0"/>
              </a:rPr>
              <a:t>Quantile Computation</a:t>
            </a:r>
            <a:endParaRPr lang="en-US" baseline="-25000" dirty="0">
              <a:latin typeface="Arial" pitchFamily="34" charset="0"/>
              <a:cs typeface="Arial" pitchFamily="34" charset="0"/>
            </a:endParaRPr>
          </a:p>
        </p:txBody>
      </p:sp>
      <p:sp>
        <p:nvSpPr>
          <p:cNvPr id="7" name="Text Box 4"/>
          <p:cNvSpPr txBox="1">
            <a:spLocks noChangeArrowheads="1"/>
          </p:cNvSpPr>
          <p:nvPr/>
        </p:nvSpPr>
        <p:spPr bwMode="auto">
          <a:xfrm>
            <a:off x="8809488" y="2188165"/>
            <a:ext cx="966787" cy="396875"/>
          </a:xfrm>
          <a:prstGeom prst="rect">
            <a:avLst/>
          </a:prstGeom>
          <a:noFill/>
          <a:ln w="9525">
            <a:noFill/>
            <a:miter lim="800000"/>
            <a:headEnd/>
            <a:tailEnd/>
          </a:ln>
          <a:effectLst/>
        </p:spPr>
        <p:txBody>
          <a:bodyPr>
            <a:spAutoFit/>
          </a:bodyPr>
          <a:lstStyle/>
          <a:p>
            <a:pPr algn="ctr" eaLnBrk="0" hangingPunct="0">
              <a:spcBef>
                <a:spcPct val="50000"/>
              </a:spcBef>
              <a:defRPr/>
            </a:pPr>
            <a:r>
              <a:rPr lang="en-US" sz="2000" dirty="0">
                <a:solidFill>
                  <a:srgbClr val="C00000"/>
                </a:solidFill>
                <a:latin typeface="Times New Roman" pitchFamily="18" charset="0"/>
              </a:rPr>
              <a:t>N(</a:t>
            </a:r>
            <a:r>
              <a:rPr lang="en-US" sz="2000" dirty="0" err="1">
                <a:solidFill>
                  <a:srgbClr val="C00000"/>
                </a:solidFill>
                <a:latin typeface="Symbol" pitchFamily="18" charset="2"/>
              </a:rPr>
              <a:t>m</a:t>
            </a:r>
            <a:r>
              <a:rPr lang="en-US" sz="2000" dirty="0" err="1">
                <a:solidFill>
                  <a:srgbClr val="C00000"/>
                </a:solidFill>
                <a:latin typeface="Times New Roman" pitchFamily="18" charset="0"/>
              </a:rPr>
              <a:t>,</a:t>
            </a:r>
            <a:r>
              <a:rPr lang="en-US" sz="2000" dirty="0" err="1">
                <a:solidFill>
                  <a:srgbClr val="C00000"/>
                </a:solidFill>
                <a:latin typeface="Symbol" pitchFamily="18" charset="2"/>
              </a:rPr>
              <a:t>s</a:t>
            </a:r>
            <a:r>
              <a:rPr lang="en-US" sz="2000" dirty="0">
                <a:solidFill>
                  <a:srgbClr val="C00000"/>
                </a:solidFill>
                <a:latin typeface="Times New Roman" pitchFamily="18" charset="0"/>
              </a:rPr>
              <a:t>)</a:t>
            </a:r>
          </a:p>
        </p:txBody>
      </p:sp>
      <p:sp>
        <p:nvSpPr>
          <p:cNvPr id="9" name="Text Box 6"/>
          <p:cNvSpPr txBox="1">
            <a:spLocks noChangeArrowheads="1"/>
          </p:cNvSpPr>
          <p:nvPr/>
        </p:nvSpPr>
        <p:spPr bwMode="auto">
          <a:xfrm>
            <a:off x="6618402" y="1252565"/>
            <a:ext cx="1801813"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C00000"/>
                </a:solidFill>
                <a:latin typeface="Ink Free" panose="03080402000500000000" pitchFamily="66" charset="0"/>
              </a:rPr>
              <a:t>Quantile</a:t>
            </a:r>
          </a:p>
        </p:txBody>
      </p:sp>
      <p:cxnSp>
        <p:nvCxnSpPr>
          <p:cNvPr id="3" name="Straight Connector 2"/>
          <p:cNvCxnSpPr/>
          <p:nvPr/>
        </p:nvCxnSpPr>
        <p:spPr bwMode="auto">
          <a:xfrm>
            <a:off x="1535788" y="2778916"/>
            <a:ext cx="7641772" cy="0"/>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cxnSp>
        <p:nvCxnSpPr>
          <p:cNvPr id="15" name="Straight Connector 14"/>
          <p:cNvCxnSpPr/>
          <p:nvPr/>
        </p:nvCxnSpPr>
        <p:spPr bwMode="auto">
          <a:xfrm>
            <a:off x="2940045" y="1733889"/>
            <a:ext cx="0" cy="4604657"/>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cxnSp>
        <p:nvCxnSpPr>
          <p:cNvPr id="16" name="Straight Connector 15"/>
          <p:cNvCxnSpPr/>
          <p:nvPr/>
        </p:nvCxnSpPr>
        <p:spPr bwMode="auto">
          <a:xfrm>
            <a:off x="4181017" y="1733889"/>
            <a:ext cx="0" cy="4604657"/>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cxnSp>
        <p:nvCxnSpPr>
          <p:cNvPr id="17" name="Straight Connector 16"/>
          <p:cNvCxnSpPr/>
          <p:nvPr/>
        </p:nvCxnSpPr>
        <p:spPr bwMode="auto">
          <a:xfrm>
            <a:off x="5607045" y="1733889"/>
            <a:ext cx="0" cy="4604657"/>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sp>
        <p:nvSpPr>
          <p:cNvPr id="12" name="TextBox 11"/>
          <p:cNvSpPr txBox="1"/>
          <p:nvPr/>
        </p:nvSpPr>
        <p:spPr>
          <a:xfrm>
            <a:off x="10186309" y="1364511"/>
            <a:ext cx="15811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accent6">
                    <a:lumMod val="60000"/>
                    <a:lumOff val="40000"/>
                  </a:schemeClr>
                </a:solidFill>
                <a:latin typeface="Calibri" panose="020F0502020204030204" pitchFamily="34" charset="0"/>
              </a:rPr>
              <a:t>g = 0.4</a:t>
            </a:r>
          </a:p>
        </p:txBody>
      </p:sp>
      <p:cxnSp>
        <p:nvCxnSpPr>
          <p:cNvPr id="13" name="Straight Connector 12"/>
          <p:cNvCxnSpPr/>
          <p:nvPr/>
        </p:nvCxnSpPr>
        <p:spPr bwMode="auto">
          <a:xfrm>
            <a:off x="10270521" y="1447800"/>
            <a:ext cx="146050" cy="0"/>
          </a:xfrm>
          <a:prstGeom prst="line">
            <a:avLst/>
          </a:prstGeom>
          <a:solidFill>
            <a:schemeClr val="accent1"/>
          </a:solidFill>
          <a:ln w="12700" cap="flat" cmpd="sng" algn="ctr">
            <a:solidFill>
              <a:schemeClr val="tx1">
                <a:lumMod val="10000"/>
              </a:schemeClr>
            </a:solidFill>
            <a:prstDash val="solid"/>
            <a:miter lim="800000"/>
            <a:headEnd type="none" w="med" len="med"/>
            <a:tailEnd type="none" w="med" len="med"/>
          </a:ln>
          <a:effectLst/>
        </p:spPr>
      </p:cxnSp>
      <p:sp>
        <p:nvSpPr>
          <p:cNvPr id="2" name="Slide Number Placeholder 1">
            <a:extLst>
              <a:ext uri="{FF2B5EF4-FFF2-40B4-BE49-F238E27FC236}">
                <a16:creationId xmlns:a16="http://schemas.microsoft.com/office/drawing/2014/main" id="{16E0C4F5-DC42-1ADD-66E2-619393688CC9}"/>
              </a:ext>
            </a:extLst>
          </p:cNvPr>
          <p:cNvSpPr>
            <a:spLocks noGrp="1"/>
          </p:cNvSpPr>
          <p:nvPr>
            <p:ph type="sldNum" sz="quarter" idx="12"/>
          </p:nvPr>
        </p:nvSpPr>
        <p:spPr/>
        <p:txBody>
          <a:bodyPr/>
          <a:lstStyle/>
          <a:p>
            <a:pPr>
              <a:defRPr/>
            </a:pPr>
            <a:fld id="{532EB304-5C56-43BC-9678-DB36EDED4520}" type="slidenum">
              <a:rPr lang="en-US" smtClean="0"/>
              <a:pPr>
                <a:defRPr/>
              </a:pPr>
              <a:t>84</a:t>
            </a:fld>
            <a:endParaRPr lang="en-US"/>
          </a:p>
        </p:txBody>
      </p:sp>
    </p:spTree>
    <p:extLst>
      <p:ext uri="{BB962C8B-B14F-4D97-AF65-F5344CB8AC3E}">
        <p14:creationId xmlns:p14="http://schemas.microsoft.com/office/powerpoint/2010/main" val="305480933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568689" y="1692185"/>
            <a:ext cx="6072905" cy="4783075"/>
          </a:xfrm>
          <a:prstGeom prst="rect">
            <a:avLst/>
          </a:prstGeom>
        </p:spPr>
      </p:pic>
      <p:sp>
        <p:nvSpPr>
          <p:cNvPr id="215043" name="Rectangle 3"/>
          <p:cNvSpPr>
            <a:spLocks noGrp="1" noChangeArrowheads="1"/>
          </p:cNvSpPr>
          <p:nvPr>
            <p:ph type="title"/>
          </p:nvPr>
        </p:nvSpPr>
        <p:spPr/>
        <p:txBody>
          <a:bodyPr/>
          <a:lstStyle/>
          <a:p>
            <a:pPr eaLnBrk="1" hangingPunct="1">
              <a:defRPr/>
            </a:pPr>
            <a:r>
              <a:rPr lang="en-US" dirty="0">
                <a:latin typeface="Arial" pitchFamily="34" charset="0"/>
                <a:cs typeface="Arial" pitchFamily="34" charset="0"/>
              </a:rPr>
              <a:t>Verification</a:t>
            </a:r>
          </a:p>
        </p:txBody>
      </p:sp>
      <p:sp>
        <p:nvSpPr>
          <p:cNvPr id="4" name="TextBox 3"/>
          <p:cNvSpPr txBox="1"/>
          <p:nvPr/>
        </p:nvSpPr>
        <p:spPr>
          <a:xfrm>
            <a:off x="7547583" y="3429000"/>
            <a:ext cx="15811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cxnSp>
        <p:nvCxnSpPr>
          <p:cNvPr id="6" name="Straight Connector 5"/>
          <p:cNvCxnSpPr/>
          <p:nvPr/>
        </p:nvCxnSpPr>
        <p:spPr bwMode="auto">
          <a:xfrm>
            <a:off x="7621468" y="3504832"/>
            <a:ext cx="146050"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2" name="Slide Number Placeholder 1">
            <a:extLst>
              <a:ext uri="{FF2B5EF4-FFF2-40B4-BE49-F238E27FC236}">
                <a16:creationId xmlns:a16="http://schemas.microsoft.com/office/drawing/2014/main" id="{D8783864-EB69-A7F6-BAFD-D2FABC63B29B}"/>
              </a:ext>
            </a:extLst>
          </p:cNvPr>
          <p:cNvSpPr>
            <a:spLocks noGrp="1"/>
          </p:cNvSpPr>
          <p:nvPr>
            <p:ph type="sldNum" sz="quarter" idx="12"/>
          </p:nvPr>
        </p:nvSpPr>
        <p:spPr/>
        <p:txBody>
          <a:bodyPr/>
          <a:lstStyle/>
          <a:p>
            <a:pPr>
              <a:defRPr/>
            </a:pPr>
            <a:fld id="{14BD671D-5B26-4E29-98C9-5D21BAC675F2}" type="slidenum">
              <a:rPr lang="en-US" smtClean="0"/>
              <a:pPr>
                <a:defRPr/>
              </a:pPr>
              <a:t>85</a:t>
            </a:fld>
            <a:endParaRPr lang="en-US"/>
          </a:p>
        </p:txBody>
      </p:sp>
    </p:spTree>
    <p:extLst>
      <p:ext uri="{BB962C8B-B14F-4D97-AF65-F5344CB8AC3E}">
        <p14:creationId xmlns:p14="http://schemas.microsoft.com/office/powerpoint/2010/main" val="192774709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1549141" y="1485343"/>
            <a:ext cx="6749111" cy="5064612"/>
          </a:xfrm>
          <a:prstGeom prst="rect">
            <a:avLst/>
          </a:prstGeom>
          <a:ln w="19050">
            <a:noFill/>
            <a:prstDash val="dash"/>
          </a:ln>
        </p:spPr>
      </p:pic>
      <p:sp>
        <p:nvSpPr>
          <p:cNvPr id="217090" name="Rectangle 2"/>
          <p:cNvSpPr>
            <a:spLocks noGrp="1" noChangeArrowheads="1"/>
          </p:cNvSpPr>
          <p:nvPr>
            <p:ph type="title"/>
          </p:nvPr>
        </p:nvSpPr>
        <p:spPr/>
        <p:txBody>
          <a:bodyPr/>
          <a:lstStyle/>
          <a:p>
            <a:pPr eaLnBrk="1" hangingPunct="1">
              <a:defRPr/>
            </a:pPr>
            <a:r>
              <a:rPr lang="en-US" dirty="0">
                <a:latin typeface="Arial" pitchFamily="34" charset="0"/>
                <a:cs typeface="Arial" pitchFamily="34" charset="0"/>
              </a:rPr>
              <a:t>Verification</a:t>
            </a:r>
          </a:p>
        </p:txBody>
      </p:sp>
      <p:sp>
        <p:nvSpPr>
          <p:cNvPr id="77828" name="Picture 10"/>
          <p:cNvSpPr>
            <a:spLocks noChangeAspect="1" noChangeArrowheads="1"/>
          </p:cNvSpPr>
          <p:nvPr/>
        </p:nvSpPr>
        <p:spPr bwMode="auto">
          <a:xfrm>
            <a:off x="1958967" y="1909763"/>
            <a:ext cx="6618287" cy="4286250"/>
          </a:xfrm>
          <a:prstGeom prst="rect">
            <a:avLst/>
          </a:prstGeom>
          <a:noFill/>
          <a:ln w="9525">
            <a:noFill/>
            <a:miter lim="800000"/>
            <a:headEnd/>
            <a:tailEnd/>
          </a:ln>
        </p:spPr>
        <p:txBody>
          <a:bodyPr/>
          <a:lstStyle/>
          <a:p>
            <a:endParaRPr lang="en-US" dirty="0">
              <a:latin typeface="Calibri" panose="020F0502020204030204" pitchFamily="34" charset="0"/>
            </a:endParaRPr>
          </a:p>
        </p:txBody>
      </p:sp>
      <p:grpSp>
        <p:nvGrpSpPr>
          <p:cNvPr id="26" name="Group 25"/>
          <p:cNvGrpSpPr/>
          <p:nvPr/>
        </p:nvGrpSpPr>
        <p:grpSpPr>
          <a:xfrm>
            <a:off x="2560628" y="1859493"/>
            <a:ext cx="4409015" cy="3983367"/>
            <a:chOff x="2235199" y="1916642"/>
            <a:chExt cx="4409015" cy="3983367"/>
          </a:xfrm>
        </p:grpSpPr>
        <p:sp>
          <p:nvSpPr>
            <p:cNvPr id="18" name="Freeform 17"/>
            <p:cNvSpPr/>
            <p:nvPr/>
          </p:nvSpPr>
          <p:spPr bwMode="auto">
            <a:xfrm>
              <a:off x="2235199" y="2257425"/>
              <a:ext cx="3346451" cy="3324225"/>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9" name="TextBox 18"/>
            <p:cNvSpPr txBox="1"/>
            <p:nvPr/>
          </p:nvSpPr>
          <p:spPr>
            <a:xfrm>
              <a:off x="5265203" y="5582708"/>
              <a:ext cx="618067" cy="307777"/>
            </a:xfrm>
            <a:prstGeom prst="rect">
              <a:avLst/>
            </a:prstGeom>
            <a:noFill/>
            <a:ln w="19050">
              <a:noFill/>
              <a:prstDash val="dash"/>
            </a:ln>
          </p:spPr>
          <p:txBody>
            <a:bodyPr wrap="square" rtlCol="0">
              <a:spAutoFit/>
            </a:bodyPr>
            <a:lstStyle/>
            <a:p>
              <a:r>
                <a:rPr lang="en-US" sz="1400" dirty="0">
                  <a:solidFill>
                    <a:srgbClr val="008000"/>
                  </a:solidFill>
                  <a:latin typeface="Calibri" panose="020F0502020204030204" pitchFamily="34" charset="0"/>
                </a:rPr>
                <a:t>497</a:t>
              </a:r>
            </a:p>
          </p:txBody>
        </p:sp>
        <p:sp>
          <p:nvSpPr>
            <p:cNvPr id="20" name="Freeform 19"/>
            <p:cNvSpPr/>
            <p:nvPr/>
          </p:nvSpPr>
          <p:spPr bwMode="auto">
            <a:xfrm>
              <a:off x="2269066" y="2803526"/>
              <a:ext cx="2931584" cy="2778124"/>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1" name="Freeform 20"/>
            <p:cNvSpPr/>
            <p:nvPr/>
          </p:nvSpPr>
          <p:spPr bwMode="auto">
            <a:xfrm>
              <a:off x="2269066" y="1916642"/>
              <a:ext cx="3969809" cy="3665008"/>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3" name="TextBox 22"/>
            <p:cNvSpPr txBox="1"/>
            <p:nvPr/>
          </p:nvSpPr>
          <p:spPr>
            <a:xfrm>
              <a:off x="4962519" y="5581650"/>
              <a:ext cx="462948" cy="307777"/>
            </a:xfrm>
            <a:prstGeom prst="rect">
              <a:avLst/>
            </a:prstGeom>
            <a:noFill/>
            <a:ln w="19050">
              <a:noFill/>
              <a:prstDash val="dash"/>
            </a:ln>
          </p:spPr>
          <p:txBody>
            <a:bodyPr wrap="square" rtlCol="0">
              <a:spAutoFit/>
            </a:bodyPr>
            <a:lstStyle/>
            <a:p>
              <a:r>
                <a:rPr lang="en-US" sz="1400" dirty="0">
                  <a:solidFill>
                    <a:srgbClr val="008000"/>
                  </a:solidFill>
                  <a:latin typeface="Calibri" panose="020F0502020204030204" pitchFamily="34" charset="0"/>
                </a:rPr>
                <a:t>449</a:t>
              </a:r>
            </a:p>
          </p:txBody>
        </p:sp>
        <p:sp>
          <p:nvSpPr>
            <p:cNvPr id="24" name="TextBox 23"/>
            <p:cNvSpPr txBox="1"/>
            <p:nvPr/>
          </p:nvSpPr>
          <p:spPr>
            <a:xfrm>
              <a:off x="6026147" y="5592232"/>
              <a:ext cx="618067" cy="307777"/>
            </a:xfrm>
            <a:prstGeom prst="rect">
              <a:avLst/>
            </a:prstGeom>
            <a:noFill/>
            <a:ln w="19050">
              <a:noFill/>
              <a:prstDash val="dash"/>
            </a:ln>
          </p:spPr>
          <p:txBody>
            <a:bodyPr wrap="square" rtlCol="0">
              <a:spAutoFit/>
            </a:bodyPr>
            <a:lstStyle/>
            <a:p>
              <a:r>
                <a:rPr lang="en-US" sz="1400" dirty="0">
                  <a:solidFill>
                    <a:srgbClr val="008000"/>
                  </a:solidFill>
                  <a:latin typeface="Calibri" panose="020F0502020204030204" pitchFamily="34" charset="0"/>
                </a:rPr>
                <a:t>576</a:t>
              </a:r>
            </a:p>
          </p:txBody>
        </p:sp>
      </p:grpSp>
      <p:sp>
        <p:nvSpPr>
          <p:cNvPr id="16" name="TextBox 15"/>
          <p:cNvSpPr txBox="1"/>
          <p:nvPr/>
        </p:nvSpPr>
        <p:spPr>
          <a:xfrm>
            <a:off x="8174028" y="3257551"/>
            <a:ext cx="12382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cxnSp>
        <p:nvCxnSpPr>
          <p:cNvPr id="17" name="Straight Connector 16"/>
          <p:cNvCxnSpPr/>
          <p:nvPr/>
        </p:nvCxnSpPr>
        <p:spPr bwMode="auto">
          <a:xfrm>
            <a:off x="8257311" y="3327400"/>
            <a:ext cx="173160"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2" name="Slide Number Placeholder 1">
            <a:extLst>
              <a:ext uri="{FF2B5EF4-FFF2-40B4-BE49-F238E27FC236}">
                <a16:creationId xmlns:a16="http://schemas.microsoft.com/office/drawing/2014/main" id="{7AEDFD1C-83A0-BE35-40D2-2194A8AB7F4B}"/>
              </a:ext>
            </a:extLst>
          </p:cNvPr>
          <p:cNvSpPr>
            <a:spLocks noGrp="1"/>
          </p:cNvSpPr>
          <p:nvPr>
            <p:ph type="sldNum" sz="quarter" idx="12"/>
          </p:nvPr>
        </p:nvSpPr>
        <p:spPr/>
        <p:txBody>
          <a:bodyPr/>
          <a:lstStyle/>
          <a:p>
            <a:pPr>
              <a:defRPr/>
            </a:pPr>
            <a:fld id="{14BD671D-5B26-4E29-98C9-5D21BAC675F2}" type="slidenum">
              <a:rPr lang="en-US" smtClean="0"/>
              <a:pPr>
                <a:defRPr/>
              </a:pPr>
              <a:t>86</a:t>
            </a:fld>
            <a:endParaRPr lang="en-US"/>
          </a:p>
        </p:txBody>
      </p:sp>
    </p:spTree>
    <p:extLst>
      <p:ext uri="{BB962C8B-B14F-4D97-AF65-F5344CB8AC3E}">
        <p14:creationId xmlns:p14="http://schemas.microsoft.com/office/powerpoint/2010/main" val="424546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srcRect t="3961" b="-3261"/>
          <a:stretch/>
        </p:blipFill>
        <p:spPr>
          <a:xfrm>
            <a:off x="1550215" y="1558329"/>
            <a:ext cx="6650006" cy="5029200"/>
          </a:xfrm>
          <a:prstGeom prst="rect">
            <a:avLst/>
          </a:prstGeom>
        </p:spPr>
      </p:pic>
      <p:sp>
        <p:nvSpPr>
          <p:cNvPr id="219139" name="Rectangle 3"/>
          <p:cNvSpPr>
            <a:spLocks noGrp="1" noChangeArrowheads="1"/>
          </p:cNvSpPr>
          <p:nvPr>
            <p:ph type="title"/>
          </p:nvPr>
        </p:nvSpPr>
        <p:spPr/>
        <p:txBody>
          <a:bodyPr/>
          <a:lstStyle/>
          <a:p>
            <a:pPr eaLnBrk="1" hangingPunct="1">
              <a:defRPr/>
            </a:pPr>
            <a:r>
              <a:rPr lang="en-US" dirty="0">
                <a:latin typeface="Arial" pitchFamily="34" charset="0"/>
                <a:cs typeface="Arial" pitchFamily="34" charset="0"/>
              </a:rPr>
              <a:t>Verification</a:t>
            </a:r>
          </a:p>
        </p:txBody>
      </p:sp>
      <p:pic>
        <p:nvPicPr>
          <p:cNvPr id="78853" name="Picture 16"/>
          <p:cNvPicPr>
            <a:picLocks noChangeAspect="1" noChangeArrowheads="1"/>
          </p:cNvPicPr>
          <p:nvPr/>
        </p:nvPicPr>
        <p:blipFill>
          <a:blip r:embed="rId4" cstate="print">
            <a:lum bright="-14000"/>
          </a:blip>
          <a:srcRect/>
          <a:stretch>
            <a:fillRect/>
          </a:stretch>
        </p:blipFill>
        <p:spPr bwMode="auto">
          <a:xfrm>
            <a:off x="1924045" y="4620690"/>
            <a:ext cx="6460595" cy="1238250"/>
          </a:xfrm>
          <a:prstGeom prst="rect">
            <a:avLst/>
          </a:prstGeom>
          <a:noFill/>
          <a:ln w="9525">
            <a:noFill/>
            <a:miter lim="800000"/>
            <a:headEnd/>
            <a:tailEnd/>
          </a:ln>
        </p:spPr>
      </p:pic>
      <p:grpSp>
        <p:nvGrpSpPr>
          <p:cNvPr id="9" name="Group 8"/>
          <p:cNvGrpSpPr/>
          <p:nvPr/>
        </p:nvGrpSpPr>
        <p:grpSpPr>
          <a:xfrm>
            <a:off x="2208198" y="2443690"/>
            <a:ext cx="5326597" cy="3260726"/>
            <a:chOff x="1787519" y="2319865"/>
            <a:chExt cx="5326597" cy="3260726"/>
          </a:xfrm>
        </p:grpSpPr>
        <p:sp>
          <p:nvSpPr>
            <p:cNvPr id="10" name="Freeform 9"/>
            <p:cNvSpPr/>
            <p:nvPr/>
          </p:nvSpPr>
          <p:spPr bwMode="auto">
            <a:xfrm>
              <a:off x="2209800" y="3067050"/>
              <a:ext cx="3850453" cy="2504017"/>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1" name="TextBox 10"/>
            <p:cNvSpPr txBox="1"/>
            <p:nvPr/>
          </p:nvSpPr>
          <p:spPr>
            <a:xfrm>
              <a:off x="1797046" y="2934758"/>
              <a:ext cx="618067" cy="307777"/>
            </a:xfrm>
            <a:prstGeom prst="rect">
              <a:avLst/>
            </a:prstGeom>
            <a:noFill/>
            <a:ln>
              <a:noFill/>
            </a:ln>
          </p:spPr>
          <p:txBody>
            <a:bodyPr wrap="square" rtlCol="0">
              <a:spAutoFit/>
            </a:bodyPr>
            <a:lstStyle/>
            <a:p>
              <a:r>
                <a:rPr lang="en-US" sz="1400" dirty="0">
                  <a:solidFill>
                    <a:srgbClr val="008000"/>
                  </a:solidFill>
                  <a:latin typeface="Calibri" panose="020F0502020204030204" pitchFamily="34" charset="0"/>
                </a:rPr>
                <a:t>496</a:t>
              </a:r>
            </a:p>
          </p:txBody>
        </p:sp>
        <p:sp>
          <p:nvSpPr>
            <p:cNvPr id="12" name="Freeform 11"/>
            <p:cNvSpPr/>
            <p:nvPr/>
          </p:nvSpPr>
          <p:spPr bwMode="auto">
            <a:xfrm>
              <a:off x="2209801" y="3429000"/>
              <a:ext cx="3257550" cy="2151591"/>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3" name="Freeform 12"/>
            <p:cNvSpPr/>
            <p:nvPr/>
          </p:nvSpPr>
          <p:spPr bwMode="auto">
            <a:xfrm>
              <a:off x="2209800" y="2476499"/>
              <a:ext cx="4904316" cy="3103033"/>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4" name="TextBox 13"/>
            <p:cNvSpPr txBox="1"/>
            <p:nvPr/>
          </p:nvSpPr>
          <p:spPr>
            <a:xfrm>
              <a:off x="1787519" y="3318932"/>
              <a:ext cx="618067" cy="307777"/>
            </a:xfrm>
            <a:prstGeom prst="rect">
              <a:avLst/>
            </a:prstGeom>
            <a:noFill/>
            <a:ln>
              <a:noFill/>
            </a:ln>
          </p:spPr>
          <p:txBody>
            <a:bodyPr wrap="square" rtlCol="0">
              <a:spAutoFit/>
            </a:bodyPr>
            <a:lstStyle/>
            <a:p>
              <a:r>
                <a:rPr lang="en-US" sz="1400" dirty="0">
                  <a:solidFill>
                    <a:srgbClr val="008000"/>
                  </a:solidFill>
                  <a:latin typeface="Calibri" panose="020F0502020204030204" pitchFamily="34" charset="0"/>
                </a:rPr>
                <a:t>449</a:t>
              </a:r>
            </a:p>
          </p:txBody>
        </p:sp>
        <p:sp>
          <p:nvSpPr>
            <p:cNvPr id="15" name="TextBox 14"/>
            <p:cNvSpPr txBox="1"/>
            <p:nvPr/>
          </p:nvSpPr>
          <p:spPr>
            <a:xfrm>
              <a:off x="1797048" y="2319865"/>
              <a:ext cx="618067" cy="307777"/>
            </a:xfrm>
            <a:prstGeom prst="rect">
              <a:avLst/>
            </a:prstGeom>
            <a:noFill/>
            <a:ln>
              <a:noFill/>
            </a:ln>
          </p:spPr>
          <p:txBody>
            <a:bodyPr wrap="square" rtlCol="0">
              <a:spAutoFit/>
            </a:bodyPr>
            <a:lstStyle/>
            <a:p>
              <a:r>
                <a:rPr lang="en-US" sz="1400" dirty="0">
                  <a:solidFill>
                    <a:srgbClr val="008000"/>
                  </a:solidFill>
                  <a:latin typeface="Calibri" panose="020F0502020204030204" pitchFamily="34" charset="0"/>
                </a:rPr>
                <a:t>576</a:t>
              </a:r>
            </a:p>
          </p:txBody>
        </p:sp>
      </p:grpSp>
      <p:cxnSp>
        <p:nvCxnSpPr>
          <p:cNvPr id="17" name="Straight Connector 16"/>
          <p:cNvCxnSpPr/>
          <p:nvPr/>
        </p:nvCxnSpPr>
        <p:spPr bwMode="auto">
          <a:xfrm>
            <a:off x="8266104" y="3327400"/>
            <a:ext cx="146783"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19" name="TextBox 18"/>
          <p:cNvSpPr txBox="1"/>
          <p:nvPr/>
        </p:nvSpPr>
        <p:spPr>
          <a:xfrm>
            <a:off x="8174028" y="3257551"/>
            <a:ext cx="12382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sp>
        <p:nvSpPr>
          <p:cNvPr id="2" name="Slide Number Placeholder 1">
            <a:extLst>
              <a:ext uri="{FF2B5EF4-FFF2-40B4-BE49-F238E27FC236}">
                <a16:creationId xmlns:a16="http://schemas.microsoft.com/office/drawing/2014/main" id="{27CEE704-04DF-0267-1399-26BDD9C1A141}"/>
              </a:ext>
            </a:extLst>
          </p:cNvPr>
          <p:cNvSpPr>
            <a:spLocks noGrp="1"/>
          </p:cNvSpPr>
          <p:nvPr>
            <p:ph type="sldNum" sz="quarter" idx="12"/>
          </p:nvPr>
        </p:nvSpPr>
        <p:spPr/>
        <p:txBody>
          <a:bodyPr/>
          <a:lstStyle/>
          <a:p>
            <a:pPr>
              <a:defRPr/>
            </a:pPr>
            <a:fld id="{14BD671D-5B26-4E29-98C9-5D21BAC675F2}" type="slidenum">
              <a:rPr lang="en-US" smtClean="0"/>
              <a:pPr>
                <a:defRPr/>
              </a:pPr>
              <a:t>87</a:t>
            </a:fld>
            <a:endParaRPr lang="en-US"/>
          </a:p>
        </p:txBody>
      </p:sp>
    </p:spTree>
    <p:extLst>
      <p:ext uri="{BB962C8B-B14F-4D97-AF65-F5344CB8AC3E}">
        <p14:creationId xmlns:p14="http://schemas.microsoft.com/office/powerpoint/2010/main" val="899491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174604" y="1573564"/>
            <a:ext cx="5041593" cy="4144824"/>
          </a:xfrm>
          <a:prstGeom prst="rect">
            <a:avLst/>
          </a:prstGeom>
        </p:spPr>
      </p:pic>
      <p:pic>
        <p:nvPicPr>
          <p:cNvPr id="7" name="Picture 6"/>
          <p:cNvPicPr>
            <a:picLocks noChangeAspect="1"/>
          </p:cNvPicPr>
          <p:nvPr/>
        </p:nvPicPr>
        <p:blipFill>
          <a:blip r:embed="rId4"/>
          <a:stretch>
            <a:fillRect/>
          </a:stretch>
        </p:blipFill>
        <p:spPr>
          <a:xfrm>
            <a:off x="5082355" y="2565219"/>
            <a:ext cx="5039916" cy="4144824"/>
          </a:xfrm>
          <a:prstGeom prst="rect">
            <a:avLst/>
          </a:prstGeom>
        </p:spPr>
      </p:pic>
      <p:sp>
        <p:nvSpPr>
          <p:cNvPr id="2" name="Title 1"/>
          <p:cNvSpPr>
            <a:spLocks noGrp="1"/>
          </p:cNvSpPr>
          <p:nvPr>
            <p:ph type="title"/>
          </p:nvPr>
        </p:nvSpPr>
        <p:spPr/>
        <p:txBody>
          <a:bodyPr/>
          <a:lstStyle/>
          <a:p>
            <a:r>
              <a:rPr lang="en-US" dirty="0"/>
              <a:t>Goodness of Fit -- QQ and PP plots</a:t>
            </a:r>
          </a:p>
        </p:txBody>
      </p:sp>
      <p:sp>
        <p:nvSpPr>
          <p:cNvPr id="9" name="TextBox 8"/>
          <p:cNvSpPr txBox="1"/>
          <p:nvPr/>
        </p:nvSpPr>
        <p:spPr>
          <a:xfrm>
            <a:off x="6828561" y="1533526"/>
            <a:ext cx="12382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cxnSp>
        <p:nvCxnSpPr>
          <p:cNvPr id="10" name="Straight Connector 9"/>
          <p:cNvCxnSpPr/>
          <p:nvPr/>
        </p:nvCxnSpPr>
        <p:spPr bwMode="auto">
          <a:xfrm>
            <a:off x="6920637" y="1603375"/>
            <a:ext cx="143601"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11" name="TextBox 10"/>
          <p:cNvSpPr txBox="1"/>
          <p:nvPr/>
        </p:nvSpPr>
        <p:spPr>
          <a:xfrm>
            <a:off x="7942985" y="1743075"/>
            <a:ext cx="1838326" cy="400110"/>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Vol ~ N(397,77)</a:t>
            </a:r>
          </a:p>
        </p:txBody>
      </p:sp>
      <p:sp>
        <p:nvSpPr>
          <p:cNvPr id="12" name="TextBox 11"/>
          <p:cNvSpPr txBox="1"/>
          <p:nvPr/>
        </p:nvSpPr>
        <p:spPr>
          <a:xfrm>
            <a:off x="6780936" y="3771901"/>
            <a:ext cx="742950"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 = 0.997</a:t>
            </a:r>
          </a:p>
        </p:txBody>
      </p:sp>
      <p:sp>
        <p:nvSpPr>
          <p:cNvPr id="18" name="TextBox 17"/>
          <p:cNvSpPr txBox="1"/>
          <p:nvPr/>
        </p:nvSpPr>
        <p:spPr>
          <a:xfrm>
            <a:off x="2875686" y="2895601"/>
            <a:ext cx="742950"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 = 0.992</a:t>
            </a:r>
          </a:p>
        </p:txBody>
      </p:sp>
      <p:sp>
        <p:nvSpPr>
          <p:cNvPr id="4" name="TextBox 3"/>
          <p:cNvSpPr txBox="1"/>
          <p:nvPr/>
        </p:nvSpPr>
        <p:spPr>
          <a:xfrm>
            <a:off x="2948711" y="5520267"/>
            <a:ext cx="1989667" cy="292388"/>
          </a:xfrm>
          <a:prstGeom prst="rect">
            <a:avLst/>
          </a:prstGeom>
          <a:solidFill>
            <a:srgbClr val="FFFFFF"/>
          </a:solidFill>
        </p:spPr>
        <p:txBody>
          <a:bodyPr wrap="square" rtlCol="0">
            <a:spAutoFit/>
          </a:bodyPr>
          <a:lstStyle/>
          <a:p>
            <a:r>
              <a:rPr lang="en-US" sz="1300" dirty="0">
                <a:solidFill>
                  <a:schemeClr val="accent3">
                    <a:lumMod val="50000"/>
                  </a:schemeClr>
                </a:solidFill>
                <a:latin typeface="Calibri" panose="020F0502020204030204" pitchFamily="34" charset="0"/>
                <a:cs typeface="Calibri" panose="020F0502020204030204" pitchFamily="34" charset="0"/>
              </a:rPr>
              <a:t>based on plotting position</a:t>
            </a:r>
          </a:p>
        </p:txBody>
      </p:sp>
      <p:sp>
        <p:nvSpPr>
          <p:cNvPr id="13" name="TextBox 12"/>
          <p:cNvSpPr txBox="1"/>
          <p:nvPr/>
        </p:nvSpPr>
        <p:spPr>
          <a:xfrm>
            <a:off x="6919578" y="6565612"/>
            <a:ext cx="1989667" cy="292388"/>
          </a:xfrm>
          <a:prstGeom prst="rect">
            <a:avLst/>
          </a:prstGeom>
          <a:solidFill>
            <a:srgbClr val="FFFFFF"/>
          </a:solidFill>
        </p:spPr>
        <p:txBody>
          <a:bodyPr wrap="square" rtlCol="0">
            <a:spAutoFit/>
          </a:bodyPr>
          <a:lstStyle/>
          <a:p>
            <a:r>
              <a:rPr lang="en-US" sz="1300" dirty="0">
                <a:solidFill>
                  <a:schemeClr val="accent3">
                    <a:lumMod val="50000"/>
                  </a:schemeClr>
                </a:solidFill>
                <a:latin typeface="Calibri" panose="020F0502020204030204" pitchFamily="34" charset="0"/>
                <a:cs typeface="Calibri" panose="020F0502020204030204" pitchFamily="34" charset="0"/>
              </a:rPr>
              <a:t>based on sample volume</a:t>
            </a:r>
          </a:p>
        </p:txBody>
      </p:sp>
      <p:sp>
        <p:nvSpPr>
          <p:cNvPr id="3" name="Slide Number Placeholder 2">
            <a:extLst>
              <a:ext uri="{FF2B5EF4-FFF2-40B4-BE49-F238E27FC236}">
                <a16:creationId xmlns:a16="http://schemas.microsoft.com/office/drawing/2014/main" id="{BC5B3CD7-6118-D595-6A2A-9FF96BE628BA}"/>
              </a:ext>
            </a:extLst>
          </p:cNvPr>
          <p:cNvSpPr>
            <a:spLocks noGrp="1"/>
          </p:cNvSpPr>
          <p:nvPr>
            <p:ph type="sldNum" sz="quarter" idx="12"/>
          </p:nvPr>
        </p:nvSpPr>
        <p:spPr/>
        <p:txBody>
          <a:bodyPr/>
          <a:lstStyle/>
          <a:p>
            <a:pPr>
              <a:defRPr/>
            </a:pPr>
            <a:fld id="{14BD671D-5B26-4E29-98C9-5D21BAC675F2}" type="slidenum">
              <a:rPr lang="en-US" smtClean="0"/>
              <a:pPr>
                <a:defRPr/>
              </a:pPr>
              <a:t>88</a:t>
            </a:fld>
            <a:endParaRPr lang="en-US"/>
          </a:p>
        </p:txBody>
      </p:sp>
      <p:sp>
        <p:nvSpPr>
          <p:cNvPr id="5" name="Text Box 6">
            <a:extLst>
              <a:ext uri="{FF2B5EF4-FFF2-40B4-BE49-F238E27FC236}">
                <a16:creationId xmlns:a16="http://schemas.microsoft.com/office/drawing/2014/main" id="{22E31678-6DB2-05D9-4E61-E3F3A6CFF456}"/>
              </a:ext>
            </a:extLst>
          </p:cNvPr>
          <p:cNvSpPr txBox="1">
            <a:spLocks noChangeArrowheads="1"/>
          </p:cNvSpPr>
          <p:nvPr/>
        </p:nvSpPr>
        <p:spPr bwMode="auto">
          <a:xfrm>
            <a:off x="202997" y="3178314"/>
            <a:ext cx="1183276" cy="646331"/>
          </a:xfrm>
          <a:prstGeom prst="rect">
            <a:avLst/>
          </a:prstGeom>
          <a:noFill/>
          <a:ln w="9525">
            <a:noFill/>
            <a:miter lim="800000"/>
            <a:headEnd/>
            <a:tailEnd/>
          </a:ln>
          <a:effectLst/>
        </p:spPr>
        <p:txBody>
          <a:bodyPr wrap="square">
            <a:spAutoFit/>
          </a:bodyPr>
          <a:lstStyle/>
          <a:p>
            <a:pPr algn="ctr">
              <a:spcBef>
                <a:spcPct val="50000"/>
              </a:spcBef>
              <a:defRPr/>
            </a:pPr>
            <a:r>
              <a:rPr lang="en-US" sz="1800" b="1" dirty="0">
                <a:solidFill>
                  <a:srgbClr val="C00000"/>
                </a:solidFill>
                <a:latin typeface="Ink Free" panose="03080402000500000000" pitchFamily="66" charset="0"/>
              </a:rPr>
              <a:t>sample members</a:t>
            </a:r>
          </a:p>
        </p:txBody>
      </p:sp>
      <p:sp>
        <p:nvSpPr>
          <p:cNvPr id="6" name="Text Box 6">
            <a:extLst>
              <a:ext uri="{FF2B5EF4-FFF2-40B4-BE49-F238E27FC236}">
                <a16:creationId xmlns:a16="http://schemas.microsoft.com/office/drawing/2014/main" id="{E364F477-0B70-BE86-8047-EB5FDA2F9281}"/>
              </a:ext>
            </a:extLst>
          </p:cNvPr>
          <p:cNvSpPr txBox="1">
            <a:spLocks noChangeArrowheads="1"/>
          </p:cNvSpPr>
          <p:nvPr/>
        </p:nvSpPr>
        <p:spPr bwMode="auto">
          <a:xfrm>
            <a:off x="3109712" y="5760721"/>
            <a:ext cx="1538488" cy="646331"/>
          </a:xfrm>
          <a:prstGeom prst="rect">
            <a:avLst/>
          </a:prstGeom>
          <a:noFill/>
          <a:ln w="9525">
            <a:noFill/>
            <a:miter lim="800000"/>
            <a:headEnd/>
            <a:tailEnd/>
          </a:ln>
          <a:effectLst/>
        </p:spPr>
        <p:txBody>
          <a:bodyPr wrap="square">
            <a:spAutoFit/>
          </a:bodyPr>
          <a:lstStyle/>
          <a:p>
            <a:pPr algn="ctr">
              <a:spcBef>
                <a:spcPct val="50000"/>
              </a:spcBef>
              <a:defRPr/>
            </a:pPr>
            <a:r>
              <a:rPr lang="en-US" sz="1800" b="1" dirty="0" err="1">
                <a:solidFill>
                  <a:srgbClr val="C00000"/>
                </a:solidFill>
                <a:latin typeface="Ink Free" panose="03080402000500000000" pitchFamily="66" charset="0"/>
              </a:rPr>
              <a:t>Qpp</a:t>
            </a:r>
            <a:r>
              <a:rPr lang="en-US" sz="1800" b="1" dirty="0">
                <a:solidFill>
                  <a:srgbClr val="C00000"/>
                </a:solidFill>
                <a:latin typeface="Ink Free" panose="03080402000500000000" pitchFamily="66" charset="0"/>
              </a:rPr>
              <a:t> from Normal</a:t>
            </a:r>
          </a:p>
        </p:txBody>
      </p:sp>
      <p:sp>
        <p:nvSpPr>
          <p:cNvPr id="14" name="Text Box 6">
            <a:extLst>
              <a:ext uri="{FF2B5EF4-FFF2-40B4-BE49-F238E27FC236}">
                <a16:creationId xmlns:a16="http://schemas.microsoft.com/office/drawing/2014/main" id="{D5E19120-7010-D760-5673-CF2D6ADF42B3}"/>
              </a:ext>
            </a:extLst>
          </p:cNvPr>
          <p:cNvSpPr txBox="1">
            <a:spLocks noChangeArrowheads="1"/>
          </p:cNvSpPr>
          <p:nvPr/>
        </p:nvSpPr>
        <p:spPr bwMode="auto">
          <a:xfrm>
            <a:off x="10107278" y="4121744"/>
            <a:ext cx="1183276" cy="646331"/>
          </a:xfrm>
          <a:prstGeom prst="rect">
            <a:avLst/>
          </a:prstGeom>
          <a:noFill/>
          <a:ln w="9525">
            <a:noFill/>
            <a:miter lim="800000"/>
            <a:headEnd/>
            <a:tailEnd/>
          </a:ln>
          <a:effectLst/>
        </p:spPr>
        <p:txBody>
          <a:bodyPr wrap="square">
            <a:spAutoFit/>
          </a:bodyPr>
          <a:lstStyle/>
          <a:p>
            <a:pPr algn="ctr">
              <a:spcBef>
                <a:spcPct val="50000"/>
              </a:spcBef>
              <a:defRPr/>
            </a:pPr>
            <a:r>
              <a:rPr lang="en-US" sz="1800" b="1" dirty="0">
                <a:solidFill>
                  <a:srgbClr val="C00000"/>
                </a:solidFill>
                <a:latin typeface="Ink Free" panose="03080402000500000000" pitchFamily="66" charset="0"/>
              </a:rPr>
              <a:t>plotting positions</a:t>
            </a:r>
          </a:p>
        </p:txBody>
      </p:sp>
      <p:sp>
        <p:nvSpPr>
          <p:cNvPr id="15" name="Text Box 6">
            <a:extLst>
              <a:ext uri="{FF2B5EF4-FFF2-40B4-BE49-F238E27FC236}">
                <a16:creationId xmlns:a16="http://schemas.microsoft.com/office/drawing/2014/main" id="{8777D473-3001-E5C2-8EEA-F31C099DDC08}"/>
              </a:ext>
            </a:extLst>
          </p:cNvPr>
          <p:cNvSpPr txBox="1">
            <a:spLocks noChangeArrowheads="1"/>
          </p:cNvSpPr>
          <p:nvPr/>
        </p:nvSpPr>
        <p:spPr bwMode="auto">
          <a:xfrm>
            <a:off x="5121277" y="6230034"/>
            <a:ext cx="1494304" cy="646331"/>
          </a:xfrm>
          <a:prstGeom prst="rect">
            <a:avLst/>
          </a:prstGeom>
          <a:noFill/>
          <a:ln w="9525">
            <a:noFill/>
            <a:miter lim="800000"/>
            <a:headEnd/>
            <a:tailEnd/>
          </a:ln>
          <a:effectLst/>
        </p:spPr>
        <p:txBody>
          <a:bodyPr wrap="square">
            <a:spAutoFit/>
          </a:bodyPr>
          <a:lstStyle/>
          <a:p>
            <a:pPr algn="ctr">
              <a:spcBef>
                <a:spcPct val="50000"/>
              </a:spcBef>
              <a:defRPr/>
            </a:pPr>
            <a:r>
              <a:rPr lang="en-US" sz="1800" b="1" dirty="0">
                <a:solidFill>
                  <a:srgbClr val="C00000"/>
                </a:solidFill>
                <a:latin typeface="Ink Free" panose="03080402000500000000" pitchFamily="66" charset="0"/>
              </a:rPr>
              <a:t>F(Qi) from Normal</a:t>
            </a:r>
          </a:p>
        </p:txBody>
      </p:sp>
    </p:spTree>
    <p:extLst>
      <p:ext uri="{BB962C8B-B14F-4D97-AF65-F5344CB8AC3E}">
        <p14:creationId xmlns:p14="http://schemas.microsoft.com/office/powerpoint/2010/main" val="144015032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defRPr/>
            </a:pPr>
            <a:r>
              <a:rPr lang="en-US" sz="4800" dirty="0"/>
              <a:t>Part 2 of Excel Exercises</a:t>
            </a:r>
          </a:p>
          <a:p>
            <a:pPr>
              <a:buNone/>
              <a:defRPr/>
            </a:pPr>
            <a:endParaRPr lang="en-US" sz="4000" dirty="0"/>
          </a:p>
          <a:p>
            <a:pPr>
              <a:buNone/>
              <a:defRPr/>
            </a:pPr>
            <a:r>
              <a:rPr lang="en-US" sz="4000" dirty="0"/>
              <a:t>	fitting probability distributions</a:t>
            </a:r>
          </a:p>
        </p:txBody>
      </p:sp>
      <p:sp>
        <p:nvSpPr>
          <p:cNvPr id="2" name="Slide Number Placeholder 1">
            <a:extLst>
              <a:ext uri="{FF2B5EF4-FFF2-40B4-BE49-F238E27FC236}">
                <a16:creationId xmlns:a16="http://schemas.microsoft.com/office/drawing/2014/main" id="{F4EDA055-EC7E-4925-ED95-04C85115228F}"/>
              </a:ext>
            </a:extLst>
          </p:cNvPr>
          <p:cNvSpPr>
            <a:spLocks noGrp="1"/>
          </p:cNvSpPr>
          <p:nvPr>
            <p:ph type="sldNum" sz="quarter" idx="12"/>
          </p:nvPr>
        </p:nvSpPr>
        <p:spPr/>
        <p:txBody>
          <a:bodyPr/>
          <a:lstStyle/>
          <a:p>
            <a:pPr>
              <a:defRPr/>
            </a:pPr>
            <a:fld id="{9CD81297-4513-4774-B1A4-8EBF832F2CC4}" type="slidenum">
              <a:rPr lang="en-US" smtClean="0"/>
              <a:pPr>
                <a:defRPr/>
              </a:pPr>
              <a:t>89</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hangingPunct="1">
              <a:defRPr/>
            </a:pPr>
            <a:r>
              <a:rPr lang="en-US" dirty="0"/>
              <a:t>Random Variable, RV    </a:t>
            </a:r>
            <a:endParaRPr lang="en-US" sz="3600" i="1" dirty="0"/>
          </a:p>
        </p:txBody>
      </p:sp>
      <p:sp>
        <p:nvSpPr>
          <p:cNvPr id="7" name="Rectangle 3"/>
          <p:cNvSpPr txBox="1">
            <a:spLocks noChangeArrowheads="1"/>
          </p:cNvSpPr>
          <p:nvPr/>
        </p:nvSpPr>
        <p:spPr bwMode="auto">
          <a:xfrm>
            <a:off x="1073098" y="1828801"/>
            <a:ext cx="9657425" cy="1228725"/>
          </a:xfrm>
          <a:prstGeom prst="rect">
            <a:avLst/>
          </a:prstGeom>
          <a:noFill/>
          <a:ln w="9525">
            <a:noFill/>
            <a:miter lim="800000"/>
            <a:headEnd/>
            <a:tailEnd/>
          </a:ln>
          <a:effectLst/>
        </p:spPr>
        <p:txBody>
          <a:bodyPr lIns="92075" tIns="46038" rIns="92075" bIns="46038"/>
          <a:lstStyle/>
          <a:p>
            <a:pPr marL="342900" indent="-342900">
              <a:spcBef>
                <a:spcPts val="12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variable that’s </a:t>
            </a:r>
            <a:r>
              <a:rPr lang="en-US" sz="3000" kern="0" dirty="0">
                <a:solidFill>
                  <a:srgbClr val="00B050"/>
                </a:solidFill>
                <a:latin typeface="Calibri" panose="020F0502020204030204" pitchFamily="34" charset="0"/>
              </a:rPr>
              <a:t>subject to chance</a:t>
            </a:r>
            <a:r>
              <a:rPr lang="en-US" sz="3000" kern="0" dirty="0">
                <a:solidFill>
                  <a:schemeClr val="tx1">
                    <a:lumMod val="10000"/>
                  </a:schemeClr>
                </a:solidFill>
                <a:latin typeface="Calibri" panose="020F0502020204030204" pitchFamily="34" charset="0"/>
              </a:rPr>
              <a:t>, and can take on different values with associated probabilities</a:t>
            </a:r>
            <a:endParaRPr lang="en-US" sz="2600" i="1" kern="0" dirty="0">
              <a:solidFill>
                <a:schemeClr val="tx1">
                  <a:lumMod val="10000"/>
                </a:schemeClr>
              </a:solidFill>
              <a:latin typeface="Calibri" panose="020F0502020204030204" pitchFamily="34" charset="0"/>
            </a:endParaRPr>
          </a:p>
        </p:txBody>
      </p:sp>
      <p:sp>
        <p:nvSpPr>
          <p:cNvPr id="6" name="Rectangle 3"/>
          <p:cNvSpPr txBox="1">
            <a:spLocks noChangeArrowheads="1"/>
          </p:cNvSpPr>
          <p:nvPr/>
        </p:nvSpPr>
        <p:spPr bwMode="auto">
          <a:xfrm>
            <a:off x="1073099" y="2984740"/>
            <a:ext cx="10133968" cy="2931337"/>
          </a:xfrm>
          <a:prstGeom prst="rect">
            <a:avLst/>
          </a:prstGeom>
          <a:noFill/>
          <a:ln w="9525">
            <a:noFill/>
            <a:miter lim="800000"/>
            <a:headEnd/>
            <a:tailEnd/>
          </a:ln>
          <a:effectLst/>
        </p:spPr>
        <p:txBody>
          <a:bodyPr lIns="92075" tIns="46038" rIns="92075" bIns="46038"/>
          <a:lstStyle/>
          <a:p>
            <a:pPr marL="342900" indent="-342900">
              <a:spcBef>
                <a:spcPts val="24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Use RV to describe something that:</a:t>
            </a:r>
          </a:p>
          <a:p>
            <a:pPr marL="800100" lvl="1" indent="-342900">
              <a:spcBef>
                <a:spcPts val="6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naturally keeps changing, or</a:t>
            </a:r>
            <a:endParaRPr lang="en-US" sz="3000" dirty="0">
              <a:solidFill>
                <a:schemeClr val="tx1">
                  <a:lumMod val="10000"/>
                </a:schemeClr>
              </a:solidFill>
              <a:latin typeface="Calibri" panose="020F0502020204030204" pitchFamily="34" charset="0"/>
            </a:endParaRPr>
          </a:p>
          <a:p>
            <a:pPr marL="800100" lvl="1" indent="-342900">
              <a:spcBef>
                <a:spcPts val="6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we can’t estimate well</a:t>
            </a:r>
          </a:p>
          <a:p>
            <a:pPr marL="342900" indent="-342900">
              <a:spcBef>
                <a:spcPts val="1200"/>
              </a:spcBef>
              <a:buClr>
                <a:srgbClr val="7030A0"/>
              </a:buClr>
              <a:buSzPct val="80000"/>
              <a:buFont typeface="Wingdings" pitchFamily="2" charset="2"/>
              <a:buChar char="w"/>
              <a:defRPr/>
            </a:pPr>
            <a:r>
              <a:rPr lang="en-US" sz="3000" dirty="0">
                <a:solidFill>
                  <a:schemeClr val="tx1">
                    <a:lumMod val="10000"/>
                  </a:schemeClr>
                </a:solidFill>
                <a:latin typeface="Calibri" panose="020F0502020204030204" pitchFamily="34" charset="0"/>
              </a:rPr>
              <a:t>We describe a random variable with a                         </a:t>
            </a:r>
            <a:r>
              <a:rPr lang="en-US" sz="3000" u="sng" dirty="0">
                <a:solidFill>
                  <a:schemeClr val="tx1">
                    <a:lumMod val="10000"/>
                  </a:schemeClr>
                </a:solidFill>
                <a:latin typeface="Calibri" panose="020F0502020204030204" pitchFamily="34" charset="0"/>
              </a:rPr>
              <a:t>probability distribution</a:t>
            </a:r>
            <a:r>
              <a:rPr lang="en-US" sz="3000" dirty="0">
                <a:solidFill>
                  <a:schemeClr val="tx1">
                    <a:lumMod val="10000"/>
                  </a:schemeClr>
                </a:solidFill>
                <a:latin typeface="Calibri" panose="020F0502020204030204" pitchFamily="34" charset="0"/>
              </a:rPr>
              <a:t>: outcome vs probability</a:t>
            </a:r>
            <a:endParaRPr lang="en-US" sz="2600" i="1" kern="0" dirty="0">
              <a:solidFill>
                <a:schemeClr val="tx1">
                  <a:lumMod val="10000"/>
                </a:schemeClr>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DB949AB7-0A4B-FAFD-6448-4A9C3243C4E6}"/>
              </a:ext>
            </a:extLst>
          </p:cNvPr>
          <p:cNvSpPr>
            <a:spLocks noGrp="1"/>
          </p:cNvSpPr>
          <p:nvPr>
            <p:ph type="sldNum" sz="quarter" idx="12"/>
          </p:nvPr>
        </p:nvSpPr>
        <p:spPr/>
        <p:txBody>
          <a:bodyPr/>
          <a:lstStyle/>
          <a:p>
            <a:pPr>
              <a:defRPr/>
            </a:pPr>
            <a:fld id="{9CD81297-4513-4774-B1A4-8EBF832F2CC4}" type="slidenum">
              <a:rPr lang="en-US" smtClean="0"/>
              <a:pPr>
                <a:defRPr/>
              </a:pPr>
              <a:t>9</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6"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1682306" y="2971801"/>
                <a:ext cx="5181600" cy="6565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log</m:t>
                          </m:r>
                        </m:e>
                        <m:sub>
                          <m:r>
                            <a:rPr lang="en-US" sz="3200">
                              <a:solidFill>
                                <a:schemeClr val="tx1">
                                  <a:lumMod val="10000"/>
                                </a:schemeClr>
                              </a:solidFill>
                              <a:latin typeface="Cambria Math" panose="02040503050406030204" pitchFamily="18" charset="0"/>
                            </a:rPr>
                            <m:t>10</m:t>
                          </m:r>
                        </m:sub>
                      </m:sSub>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r>
                        <a:rPr lang="en-US" sz="3200">
                          <a:solidFill>
                            <a:schemeClr val="tx1">
                              <a:lumMod val="10000"/>
                            </a:schemeClr>
                          </a:solidFill>
                          <a:latin typeface="Cambria Math" panose="02040503050406030204" pitchFamily="18" charset="0"/>
                        </a:rPr>
                        <m:t>+</m:t>
                      </m:r>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K</m:t>
                          </m:r>
                        </m:e>
                        <m:sub>
                          <m:r>
                            <m:rPr>
                              <m:sty m:val="p"/>
                            </m:rPr>
                            <a:rPr lang="en-US" sz="3200">
                              <a:solidFill>
                                <a:schemeClr val="tx1">
                                  <a:lumMod val="10000"/>
                                </a:schemeClr>
                              </a:solidFill>
                              <a:latin typeface="Cambria Math" panose="02040503050406030204" pitchFamily="18" charset="0"/>
                            </a:rPr>
                            <m:t>p</m:t>
                          </m:r>
                          <m:r>
                            <a:rPr lang="en-US" sz="3200">
                              <a:solidFill>
                                <a:schemeClr val="tx1">
                                  <a:lumMod val="10000"/>
                                </a:schemeClr>
                              </a:solidFill>
                              <a:latin typeface="Cambria Math" panose="02040503050406030204" pitchFamily="18" charset="0"/>
                            </a:rPr>
                            <m:t>,</m:t>
                          </m:r>
                          <m:r>
                            <m:rPr>
                              <m:sty m:val="p"/>
                            </m:rPr>
                            <a:rPr lang="en-US" sz="3200">
                              <a:solidFill>
                                <a:schemeClr val="tx1">
                                  <a:lumMod val="10000"/>
                                </a:schemeClr>
                              </a:solidFill>
                              <a:latin typeface="Cambria Math" panose="02040503050406030204" pitchFamily="18" charset="0"/>
                            </a:rPr>
                            <m:t>G</m:t>
                          </m:r>
                        </m:sub>
                      </m:sSub>
                      <m:r>
                        <m:rPr>
                          <m:sty m:val="p"/>
                        </m:rPr>
                        <a:rPr lang="en-US" sz="3200">
                          <a:solidFill>
                            <a:schemeClr val="tx1">
                              <a:lumMod val="10000"/>
                            </a:schemeClr>
                          </a:solidFill>
                          <a:latin typeface="Cambria Math" panose="02040503050406030204" pitchFamily="18" charset="0"/>
                        </a:rPr>
                        <m:t>S</m:t>
                      </m:r>
                    </m:oMath>
                  </m:oMathPara>
                </a14:m>
                <a:endParaRPr lang="en-US" sz="3200" dirty="0">
                  <a:solidFill>
                    <a:schemeClr val="tx1">
                      <a:lumMod val="10000"/>
                    </a:schemeClr>
                  </a:solidFill>
                  <a:latin typeface="Calibri" panose="020F0502020204030204"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682306" y="2971801"/>
                <a:ext cx="5181600" cy="65659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649650" y="3733800"/>
                <a:ext cx="3341913" cy="7064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sSup>
                        <m:sSupPr>
                          <m:ctrlPr>
                            <a:rPr lang="en-US" sz="3200" i="1">
                              <a:solidFill>
                                <a:schemeClr val="tx1">
                                  <a:lumMod val="10000"/>
                                </a:schemeClr>
                              </a:solidFill>
                              <a:latin typeface="Cambria Math" panose="02040503050406030204" pitchFamily="18" charset="0"/>
                            </a:rPr>
                          </m:ctrlPr>
                        </m:sSupPr>
                        <m:e>
                          <m:r>
                            <a:rPr lang="en-US" sz="3200">
                              <a:solidFill>
                                <a:schemeClr val="tx1">
                                  <a:lumMod val="10000"/>
                                </a:schemeClr>
                              </a:solidFill>
                              <a:latin typeface="Cambria Math" panose="02040503050406030204" pitchFamily="18" charset="0"/>
                            </a:rPr>
                            <m:t>10</m:t>
                          </m:r>
                        </m:e>
                        <m:sup>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sSub>
                            <m:sSubPr>
                              <m:ctrlPr>
                                <a:rPr lang="en-US" sz="3200" i="1">
                                  <a:solidFill>
                                    <a:schemeClr val="tx1">
                                      <a:lumMod val="10000"/>
                                    </a:schemeClr>
                                  </a:solidFill>
                                  <a:latin typeface="Cambria Math" panose="02040503050406030204" pitchFamily="18" charset="0"/>
                                </a:rPr>
                              </m:ctrlPr>
                            </m:sSubPr>
                            <m:e>
                              <m:r>
                                <a:rPr lang="en-US" sz="3200">
                                  <a:solidFill>
                                    <a:schemeClr val="tx1">
                                      <a:lumMod val="10000"/>
                                    </a:schemeClr>
                                  </a:solidFill>
                                  <a:latin typeface="Cambria Math" panose="02040503050406030204" pitchFamily="18" charset="0"/>
                                </a:rPr>
                                <m:t>+</m:t>
                              </m:r>
                              <m:r>
                                <m:rPr>
                                  <m:sty m:val="p"/>
                                </m:rPr>
                                <a:rPr lang="en-US" sz="3200">
                                  <a:solidFill>
                                    <a:schemeClr val="tx1">
                                      <a:lumMod val="10000"/>
                                    </a:schemeClr>
                                  </a:solidFill>
                                  <a:latin typeface="Cambria Math" panose="02040503050406030204" pitchFamily="18" charset="0"/>
                                </a:rPr>
                                <m:t>K</m:t>
                              </m:r>
                            </m:e>
                            <m:sub>
                              <m:r>
                                <m:rPr>
                                  <m:sty m:val="p"/>
                                </m:rPr>
                                <a:rPr lang="en-US" sz="3200">
                                  <a:solidFill>
                                    <a:schemeClr val="tx1">
                                      <a:lumMod val="10000"/>
                                    </a:schemeClr>
                                  </a:solidFill>
                                  <a:latin typeface="Cambria Math" panose="02040503050406030204" pitchFamily="18" charset="0"/>
                                </a:rPr>
                                <m:t>p</m:t>
                              </m:r>
                              <m:r>
                                <a:rPr lang="en-US" sz="3200">
                                  <a:solidFill>
                                    <a:schemeClr val="tx1">
                                      <a:lumMod val="10000"/>
                                    </a:schemeClr>
                                  </a:solidFill>
                                  <a:latin typeface="Cambria Math" panose="02040503050406030204" pitchFamily="18" charset="0"/>
                                </a:rPr>
                                <m:t>,</m:t>
                              </m:r>
                              <m:r>
                                <m:rPr>
                                  <m:sty m:val="p"/>
                                </m:rPr>
                                <a:rPr lang="en-US" sz="3200">
                                  <a:solidFill>
                                    <a:schemeClr val="tx1">
                                      <a:lumMod val="10000"/>
                                    </a:schemeClr>
                                  </a:solidFill>
                                  <a:latin typeface="Cambria Math" panose="02040503050406030204" pitchFamily="18" charset="0"/>
                                </a:rPr>
                                <m:t>G</m:t>
                              </m:r>
                            </m:sub>
                          </m:sSub>
                          <m:r>
                            <m:rPr>
                              <m:sty m:val="p"/>
                            </m:rPr>
                            <a:rPr lang="en-US" sz="3200">
                              <a:solidFill>
                                <a:schemeClr val="tx1">
                                  <a:lumMod val="10000"/>
                                </a:schemeClr>
                              </a:solidFill>
                              <a:latin typeface="Cambria Math" panose="02040503050406030204" pitchFamily="18" charset="0"/>
                            </a:rPr>
                            <m:t>S</m:t>
                          </m:r>
                        </m:sup>
                      </m:sSup>
                    </m:oMath>
                  </m:oMathPara>
                </a14:m>
                <a:endParaRPr lang="en-US" sz="3200" dirty="0">
                  <a:solidFill>
                    <a:schemeClr val="tx1">
                      <a:lumMod val="10000"/>
                    </a:schemeClr>
                  </a:solidFill>
                  <a:latin typeface="Calibri" panose="020F0502020204030204" pitchFamily="34" charset="0"/>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1649650" y="3733800"/>
                <a:ext cx="3341913" cy="70641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1421048" y="5159828"/>
                <a:ext cx="3516086" cy="6565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r>
                        <a:rPr lang="en-US" sz="3200">
                          <a:solidFill>
                            <a:schemeClr val="tx1">
                              <a:lumMod val="10000"/>
                            </a:schemeClr>
                          </a:solidFill>
                          <a:latin typeface="Cambria Math" panose="02040503050406030204" pitchFamily="18" charset="0"/>
                        </a:rPr>
                        <m:t>+</m:t>
                      </m:r>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Z</m:t>
                          </m:r>
                        </m:e>
                        <m:sub>
                          <m:r>
                            <m:rPr>
                              <m:sty m:val="p"/>
                            </m:rPr>
                            <a:rPr lang="en-US" sz="3200">
                              <a:solidFill>
                                <a:schemeClr val="tx1">
                                  <a:lumMod val="10000"/>
                                </a:schemeClr>
                              </a:solidFill>
                              <a:latin typeface="Cambria Math" panose="02040503050406030204" pitchFamily="18" charset="0"/>
                            </a:rPr>
                            <m:t>p</m:t>
                          </m:r>
                        </m:sub>
                      </m:sSub>
                      <m:r>
                        <m:rPr>
                          <m:sty m:val="p"/>
                        </m:rPr>
                        <a:rPr lang="en-US" sz="3200">
                          <a:solidFill>
                            <a:schemeClr val="tx1">
                              <a:lumMod val="10000"/>
                            </a:schemeClr>
                          </a:solidFill>
                          <a:latin typeface="Cambria Math" panose="02040503050406030204" pitchFamily="18" charset="0"/>
                        </a:rPr>
                        <m:t>S</m:t>
                      </m:r>
                    </m:oMath>
                  </m:oMathPara>
                </a14:m>
                <a:endParaRPr lang="en-US" sz="3200" dirty="0">
                  <a:solidFill>
                    <a:schemeClr val="tx1">
                      <a:lumMod val="10000"/>
                    </a:schemeClr>
                  </a:solidFill>
                  <a:latin typeface="Calibri" panose="020F0502020204030204" pitchFamily="34" charset="0"/>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1421048" y="5159828"/>
                <a:ext cx="3516086" cy="656590"/>
              </a:xfrm>
              <a:prstGeom prst="rect">
                <a:avLst/>
              </a:prstGeom>
              <a:blipFill>
                <a:blip r:embed="rId5"/>
                <a:stretch>
                  <a:fillRect/>
                </a:stretch>
              </a:blipFill>
            </p:spPr>
            <p:txBody>
              <a:bodyPr/>
              <a:lstStyle/>
              <a:p>
                <a:r>
                  <a:rPr lang="en-US">
                    <a:noFill/>
                  </a:rPr>
                  <a:t> </a:t>
                </a:r>
              </a:p>
            </p:txBody>
          </p:sp>
        </mc:Fallback>
      </mc:AlternateContent>
      <p:sp>
        <p:nvSpPr>
          <p:cNvPr id="48132" name="Rectangle 4"/>
          <p:cNvSpPr>
            <a:spLocks noGrp="1" noChangeArrowheads="1"/>
          </p:cNvSpPr>
          <p:nvPr>
            <p:ph type="body" idx="1"/>
          </p:nvPr>
        </p:nvSpPr>
        <p:spPr>
          <a:xfrm>
            <a:off x="1069383" y="1693334"/>
            <a:ext cx="9598617" cy="1878542"/>
          </a:xfrm>
        </p:spPr>
        <p:txBody>
          <a:bodyPr/>
          <a:lstStyle/>
          <a:p>
            <a:pPr eaLnBrk="1" hangingPunct="1">
              <a:buFontTx/>
              <a:buNone/>
              <a:defRPr/>
            </a:pPr>
            <a:r>
              <a:rPr lang="en-US" dirty="0">
                <a:solidFill>
                  <a:srgbClr val="008000"/>
                </a:solidFill>
                <a:cs typeface="Times New Roman" pitchFamily="18" charset="0"/>
              </a:rPr>
              <a:t>Log-Pearson type III is similar to Log-Normal, w/skew</a:t>
            </a:r>
          </a:p>
        </p:txBody>
      </p:sp>
      <p:sp>
        <p:nvSpPr>
          <p:cNvPr id="48131" name="Rectangle 3"/>
          <p:cNvSpPr>
            <a:spLocks noGrp="1" noChangeArrowheads="1"/>
          </p:cNvSpPr>
          <p:nvPr>
            <p:ph type="title"/>
          </p:nvPr>
        </p:nvSpPr>
        <p:spPr/>
        <p:txBody>
          <a:bodyPr/>
          <a:lstStyle/>
          <a:p>
            <a:pPr eaLnBrk="1" hangingPunct="1">
              <a:defRPr/>
            </a:pPr>
            <a:r>
              <a:rPr lang="en-US" dirty="0"/>
              <a:t>Computing Quantiles: LP3</a:t>
            </a:r>
          </a:p>
        </p:txBody>
      </p:sp>
      <p:sp>
        <p:nvSpPr>
          <p:cNvPr id="38920" name="Text Box 14"/>
          <p:cNvSpPr txBox="1">
            <a:spLocks noChangeArrowheads="1"/>
          </p:cNvSpPr>
          <p:nvPr/>
        </p:nvSpPr>
        <p:spPr bwMode="auto">
          <a:xfrm>
            <a:off x="7211618" y="2974976"/>
            <a:ext cx="2047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lgn="r" eaLnBrk="1" hangingPunct="1">
              <a:spcBef>
                <a:spcPct val="50000"/>
              </a:spcBef>
              <a:buFontTx/>
              <a:buNone/>
            </a:pPr>
            <a:r>
              <a:rPr lang="en-US" altLang="en-US" sz="2000">
                <a:solidFill>
                  <a:srgbClr val="C00000"/>
                </a:solidFill>
                <a:latin typeface="Arial" panose="020B0604020202020204" pitchFamily="34" charset="0"/>
              </a:rPr>
              <a:t>p = exceedance probability </a:t>
            </a:r>
          </a:p>
        </p:txBody>
      </p:sp>
      <p:sp>
        <p:nvSpPr>
          <p:cNvPr id="21" name="Rectangle 4"/>
          <p:cNvSpPr txBox="1">
            <a:spLocks noChangeArrowheads="1"/>
          </p:cNvSpPr>
          <p:nvPr/>
        </p:nvSpPr>
        <p:spPr bwMode="auto">
          <a:xfrm>
            <a:off x="1050333" y="4629151"/>
            <a:ext cx="9598617" cy="619125"/>
          </a:xfrm>
          <a:prstGeom prst="rect">
            <a:avLst/>
          </a:prstGeom>
          <a:noFill/>
          <a:ln w="9525">
            <a:noFill/>
            <a:miter lim="800000"/>
            <a:headEnd/>
            <a:tailEnd/>
          </a:ln>
          <a:effectLst/>
        </p:spPr>
        <p:txBody>
          <a:bodyPr/>
          <a:lstStyle/>
          <a:p>
            <a:pPr marL="342900" indent="-342900">
              <a:spcBef>
                <a:spcPct val="20000"/>
              </a:spcBef>
              <a:defRPr/>
            </a:pPr>
            <a:r>
              <a:rPr lang="en-US" sz="2800" kern="0" dirty="0">
                <a:solidFill>
                  <a:schemeClr val="tx1">
                    <a:lumMod val="10000"/>
                  </a:schemeClr>
                </a:solidFill>
                <a:latin typeface="Calibri" panose="020F0502020204030204" pitchFamily="34" charset="0"/>
                <a:cs typeface="Times New Roman" pitchFamily="18" charset="0"/>
              </a:rPr>
              <a:t>	</a:t>
            </a:r>
            <a:r>
              <a:rPr lang="en-US" sz="2600" kern="0" dirty="0">
                <a:solidFill>
                  <a:schemeClr val="tx1">
                    <a:lumMod val="10000"/>
                  </a:schemeClr>
                </a:solidFill>
                <a:latin typeface="Calibri" panose="020F0502020204030204" pitchFamily="34" charset="0"/>
                <a:cs typeface="Times New Roman" pitchFamily="18" charset="0"/>
              </a:rPr>
              <a:t>Remember normal distribution frequency equation…</a:t>
            </a:r>
          </a:p>
          <a:p>
            <a:pPr marL="342900" indent="-342900">
              <a:spcBef>
                <a:spcPct val="20000"/>
              </a:spcBef>
              <a:defRPr/>
            </a:pPr>
            <a:r>
              <a:rPr lang="en-US" sz="2800" kern="0" dirty="0">
                <a:solidFill>
                  <a:schemeClr val="tx1">
                    <a:lumMod val="10000"/>
                  </a:schemeClr>
                </a:solidFill>
                <a:latin typeface="Calibri" panose="020F0502020204030204" pitchFamily="34" charset="0"/>
                <a:cs typeface="Times New Roman" pitchFamily="18" charset="0"/>
              </a:rPr>
              <a:t> </a:t>
            </a:r>
          </a:p>
        </p:txBody>
      </p:sp>
      <p:grpSp>
        <p:nvGrpSpPr>
          <p:cNvPr id="3" name="Group 22"/>
          <p:cNvGrpSpPr>
            <a:grpSpLocks/>
          </p:cNvGrpSpPr>
          <p:nvPr/>
        </p:nvGrpSpPr>
        <p:grpSpPr bwMode="auto">
          <a:xfrm>
            <a:off x="4482539" y="2379663"/>
            <a:ext cx="3026687" cy="1333500"/>
            <a:chOff x="2296203" y="2379663"/>
            <a:chExt cx="3026687" cy="1333500"/>
          </a:xfrm>
        </p:grpSpPr>
        <p:sp>
          <p:nvSpPr>
            <p:cNvPr id="14" name="Text Box 12"/>
            <p:cNvSpPr txBox="1">
              <a:spLocks noChangeArrowheads="1"/>
            </p:cNvSpPr>
            <p:nvPr/>
          </p:nvSpPr>
          <p:spPr bwMode="auto">
            <a:xfrm>
              <a:off x="2296203" y="2522538"/>
              <a:ext cx="1100137" cy="400050"/>
            </a:xfrm>
            <a:prstGeom prst="rect">
              <a:avLst/>
            </a:prstGeom>
            <a:noFill/>
            <a:ln w="9525">
              <a:noFill/>
              <a:miter lim="800000"/>
              <a:headEnd/>
              <a:tailEnd/>
            </a:ln>
            <a:effectLst/>
          </p:spPr>
          <p:txBody>
            <a:bodyPr>
              <a:spAutoFit/>
            </a:bodyPr>
            <a:lstStyle/>
            <a:p>
              <a:pPr algn="ctr">
                <a:spcBef>
                  <a:spcPct val="50000"/>
                </a:spcBef>
                <a:defRPr/>
              </a:pPr>
              <a:r>
                <a:rPr lang="en-US" sz="2000" b="1" dirty="0">
                  <a:solidFill>
                    <a:srgbClr val="FF33CC"/>
                  </a:solidFill>
                  <a:latin typeface="Calibri" panose="020F0502020204030204" pitchFamily="34" charset="0"/>
                </a:rPr>
                <a:t>mean</a:t>
              </a:r>
            </a:p>
          </p:txBody>
        </p:sp>
        <p:sp>
          <p:nvSpPr>
            <p:cNvPr id="15" name="Text Box 12"/>
            <p:cNvSpPr txBox="1">
              <a:spLocks noChangeArrowheads="1"/>
            </p:cNvSpPr>
            <p:nvPr/>
          </p:nvSpPr>
          <p:spPr bwMode="auto">
            <a:xfrm>
              <a:off x="3741740" y="2379663"/>
              <a:ext cx="1581150" cy="564001"/>
            </a:xfrm>
            <a:prstGeom prst="rect">
              <a:avLst/>
            </a:prstGeom>
            <a:noFill/>
            <a:ln w="9525">
              <a:noFill/>
              <a:miter lim="800000"/>
              <a:headEnd/>
              <a:tailEnd/>
            </a:ln>
            <a:effectLst/>
          </p:spPr>
          <p:txBody>
            <a:bodyPr>
              <a:spAutoFit/>
            </a:bodyPr>
            <a:lstStyle/>
            <a:p>
              <a:pPr algn="ctr">
                <a:lnSpc>
                  <a:spcPts val="1800"/>
                </a:lnSpc>
                <a:spcBef>
                  <a:spcPct val="50000"/>
                </a:spcBef>
                <a:defRPr/>
              </a:pPr>
              <a:r>
                <a:rPr lang="en-US" sz="2000" b="1" dirty="0">
                  <a:solidFill>
                    <a:srgbClr val="FF33CC"/>
                  </a:solidFill>
                  <a:latin typeface="Calibri" panose="020F0502020204030204" pitchFamily="34" charset="0"/>
                </a:rPr>
                <a:t>standard deviation</a:t>
              </a:r>
            </a:p>
          </p:txBody>
        </p:sp>
        <p:sp>
          <p:nvSpPr>
            <p:cNvPr id="16" name="Oval 15"/>
            <p:cNvSpPr/>
            <p:nvPr/>
          </p:nvSpPr>
          <p:spPr>
            <a:xfrm>
              <a:off x="2471325" y="2906713"/>
              <a:ext cx="661987" cy="806450"/>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7" name="Oval 16"/>
            <p:cNvSpPr/>
            <p:nvPr/>
          </p:nvSpPr>
          <p:spPr>
            <a:xfrm>
              <a:off x="3995740" y="2905125"/>
              <a:ext cx="660400" cy="806450"/>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38924" name="Text Box 14"/>
          <p:cNvSpPr txBox="1">
            <a:spLocks noChangeArrowheads="1"/>
          </p:cNvSpPr>
          <p:nvPr/>
        </p:nvSpPr>
        <p:spPr bwMode="auto">
          <a:xfrm>
            <a:off x="7260829" y="3822701"/>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50000"/>
              </a:spcBef>
              <a:buFontTx/>
              <a:buNone/>
            </a:pPr>
            <a:r>
              <a:rPr lang="en-US" altLang="en-US" sz="2000" dirty="0" err="1">
                <a:solidFill>
                  <a:srgbClr val="C00000"/>
                </a:solidFill>
                <a:latin typeface="Arial" panose="020B0604020202020204" pitchFamily="34" charset="0"/>
              </a:rPr>
              <a:t>K</a:t>
            </a:r>
            <a:r>
              <a:rPr lang="en-US" altLang="en-US" sz="2000" baseline="-25000" dirty="0" err="1">
                <a:solidFill>
                  <a:srgbClr val="C00000"/>
                </a:solidFill>
                <a:latin typeface="Arial" panose="020B0604020202020204" pitchFamily="34" charset="0"/>
              </a:rPr>
              <a:t>p,g</a:t>
            </a:r>
            <a:r>
              <a:rPr lang="en-US" altLang="en-US" sz="2000" dirty="0">
                <a:solidFill>
                  <a:srgbClr val="C00000"/>
                </a:solidFill>
                <a:latin typeface="Arial" panose="020B0604020202020204" pitchFamily="34" charset="0"/>
              </a:rPr>
              <a:t> is a lookup value from B17B</a:t>
            </a:r>
          </a:p>
        </p:txBody>
      </p:sp>
      <p:grpSp>
        <p:nvGrpSpPr>
          <p:cNvPr id="4" name="Group 26"/>
          <p:cNvGrpSpPr>
            <a:grpSpLocks/>
          </p:cNvGrpSpPr>
          <p:nvPr/>
        </p:nvGrpSpPr>
        <p:grpSpPr bwMode="auto">
          <a:xfrm>
            <a:off x="3579703" y="2923068"/>
            <a:ext cx="3787215" cy="3484293"/>
            <a:chOff x="3334310" y="2940320"/>
            <a:chExt cx="3787215" cy="3484293"/>
          </a:xfrm>
        </p:grpSpPr>
        <p:grpSp>
          <p:nvGrpSpPr>
            <p:cNvPr id="38927" name="Group 23"/>
            <p:cNvGrpSpPr>
              <a:grpSpLocks/>
            </p:cNvGrpSpPr>
            <p:nvPr/>
          </p:nvGrpSpPr>
          <p:grpSpPr bwMode="auto">
            <a:xfrm>
              <a:off x="3765099" y="3823057"/>
              <a:ext cx="3356426" cy="2601556"/>
              <a:chOff x="3765099" y="3823057"/>
              <a:chExt cx="3356426" cy="2601556"/>
            </a:xfrm>
          </p:grpSpPr>
          <p:grpSp>
            <p:nvGrpSpPr>
              <p:cNvPr id="38930" name="Group 23"/>
              <p:cNvGrpSpPr>
                <a:grpSpLocks/>
              </p:cNvGrpSpPr>
              <p:nvPr/>
            </p:nvGrpSpPr>
            <p:grpSpPr bwMode="auto">
              <a:xfrm>
                <a:off x="3765099" y="5418138"/>
                <a:ext cx="3356426" cy="1006475"/>
                <a:chOff x="3765099" y="5418138"/>
                <a:chExt cx="3356426" cy="1006475"/>
              </a:xfrm>
            </p:grpSpPr>
            <p:sp>
              <p:nvSpPr>
                <p:cNvPr id="48140" name="Text Box 12"/>
                <p:cNvSpPr txBox="1">
                  <a:spLocks noChangeArrowheads="1"/>
                </p:cNvSpPr>
                <p:nvPr/>
              </p:nvSpPr>
              <p:spPr bwMode="auto">
                <a:xfrm>
                  <a:off x="4691063" y="5418138"/>
                  <a:ext cx="2430462" cy="1006475"/>
                </a:xfrm>
                <a:prstGeom prst="rect">
                  <a:avLst/>
                </a:prstGeom>
                <a:noFill/>
                <a:ln w="9525">
                  <a:noFill/>
                  <a:miter lim="800000"/>
                  <a:headEnd/>
                  <a:tailEnd/>
                </a:ln>
                <a:effectLst/>
              </p:spPr>
              <p:txBody>
                <a:bodyPr>
                  <a:spAutoFit/>
                </a:bodyPr>
                <a:lstStyle/>
                <a:p>
                  <a:pPr algn="ctr">
                    <a:spcBef>
                      <a:spcPct val="50000"/>
                    </a:spcBef>
                    <a:defRPr/>
                  </a:pPr>
                  <a:r>
                    <a:rPr lang="en-US" sz="2000" b="1" i="1" dirty="0">
                      <a:solidFill>
                        <a:schemeClr val="accent1">
                          <a:lumMod val="75000"/>
                        </a:schemeClr>
                      </a:solidFill>
                      <a:latin typeface="Calibri" panose="020F0502020204030204" pitchFamily="34" charset="0"/>
                    </a:rPr>
                    <a:t># of standard deviations from the mean</a:t>
                  </a:r>
                </a:p>
              </p:txBody>
            </p:sp>
            <p:sp>
              <p:nvSpPr>
                <p:cNvPr id="38933" name="Freeform 13"/>
                <p:cNvSpPr>
                  <a:spLocks/>
                </p:cNvSpPr>
                <p:nvPr/>
              </p:nvSpPr>
              <p:spPr bwMode="auto">
                <a:xfrm rot="589204">
                  <a:off x="3765099" y="5945188"/>
                  <a:ext cx="1236663" cy="341312"/>
                </a:xfrm>
                <a:custGeom>
                  <a:avLst/>
                  <a:gdLst>
                    <a:gd name="T0" fmla="*/ 2147483646 w 678"/>
                    <a:gd name="T1" fmla="*/ 2147483646 h 215"/>
                    <a:gd name="T2" fmla="*/ 2147483646 w 678"/>
                    <a:gd name="T3" fmla="*/ 2147483646 h 215"/>
                    <a:gd name="T4" fmla="*/ 0 w 678"/>
                    <a:gd name="T5" fmla="*/ 0 h 215"/>
                    <a:gd name="T6" fmla="*/ 0 60000 65536"/>
                    <a:gd name="T7" fmla="*/ 0 60000 65536"/>
                    <a:gd name="T8" fmla="*/ 0 60000 65536"/>
                    <a:gd name="T9" fmla="*/ 0 w 678"/>
                    <a:gd name="T10" fmla="*/ 0 h 215"/>
                    <a:gd name="T11" fmla="*/ 678 w 678"/>
                    <a:gd name="T12" fmla="*/ 215 h 215"/>
                  </a:gdLst>
                  <a:ahLst/>
                  <a:cxnLst>
                    <a:cxn ang="T6">
                      <a:pos x="T0" y="T1"/>
                    </a:cxn>
                    <a:cxn ang="T7">
                      <a:pos x="T2" y="T3"/>
                    </a:cxn>
                    <a:cxn ang="T8">
                      <a:pos x="T4" y="T5"/>
                    </a:cxn>
                  </a:cxnLst>
                  <a:rect l="T9" t="T10" r="T11" b="T12"/>
                  <a:pathLst>
                    <a:path w="678" h="215">
                      <a:moveTo>
                        <a:pt x="678" y="68"/>
                      </a:moveTo>
                      <a:cubicBezTo>
                        <a:pt x="582" y="141"/>
                        <a:pt x="486" y="215"/>
                        <a:pt x="373" y="204"/>
                      </a:cubicBezTo>
                      <a:cubicBezTo>
                        <a:pt x="260" y="193"/>
                        <a:pt x="130" y="96"/>
                        <a:pt x="0" y="0"/>
                      </a:cubicBezTo>
                    </a:path>
                  </a:pathLst>
                </a:custGeom>
                <a:noFill/>
                <a:ln w="19050">
                  <a:solidFill>
                    <a:schemeClr val="accent1">
                      <a:lumMod val="75000"/>
                    </a:schemeClr>
                  </a:solidFill>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grpSp>
          <p:sp>
            <p:nvSpPr>
              <p:cNvPr id="23" name="Freeform 22"/>
              <p:cNvSpPr/>
              <p:nvPr/>
            </p:nvSpPr>
            <p:spPr>
              <a:xfrm rot="1700156">
                <a:off x="5391041" y="3823057"/>
                <a:ext cx="643207" cy="1570564"/>
              </a:xfrm>
              <a:custGeom>
                <a:avLst/>
                <a:gdLst>
                  <a:gd name="connsiteX0" fmla="*/ 1200150 w 1200150"/>
                  <a:gd name="connsiteY0" fmla="*/ 1800225 h 1800225"/>
                  <a:gd name="connsiteX1" fmla="*/ 904875 w 1200150"/>
                  <a:gd name="connsiteY1" fmla="*/ 638175 h 1800225"/>
                  <a:gd name="connsiteX2" fmla="*/ 0 w 1200150"/>
                  <a:gd name="connsiteY2" fmla="*/ 0 h 1800225"/>
                </a:gdLst>
                <a:ahLst/>
                <a:cxnLst>
                  <a:cxn ang="0">
                    <a:pos x="connsiteX0" y="connsiteY0"/>
                  </a:cxn>
                  <a:cxn ang="0">
                    <a:pos x="connsiteX1" y="connsiteY1"/>
                  </a:cxn>
                  <a:cxn ang="0">
                    <a:pos x="connsiteX2" y="connsiteY2"/>
                  </a:cxn>
                </a:cxnLst>
                <a:rect l="l" t="t" r="r" b="b"/>
                <a:pathLst>
                  <a:path w="1200150" h="1800225">
                    <a:moveTo>
                      <a:pt x="1200150" y="1800225"/>
                    </a:moveTo>
                    <a:cubicBezTo>
                      <a:pt x="1152525" y="1369219"/>
                      <a:pt x="1104900" y="938213"/>
                      <a:pt x="904875" y="638175"/>
                    </a:cubicBezTo>
                    <a:cubicBezTo>
                      <a:pt x="704850" y="338137"/>
                      <a:pt x="352425" y="169068"/>
                      <a:pt x="0" y="0"/>
                    </a:cubicBezTo>
                  </a:path>
                </a:pathLst>
              </a:cu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p>
            </p:txBody>
          </p:sp>
        </p:grpSp>
        <p:sp>
          <p:nvSpPr>
            <p:cNvPr id="25" name="Oval 24"/>
            <p:cNvSpPr/>
            <p:nvPr/>
          </p:nvSpPr>
          <p:spPr bwMode="auto">
            <a:xfrm>
              <a:off x="5282413" y="2940320"/>
              <a:ext cx="766762" cy="80645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6" name="Oval 25"/>
            <p:cNvSpPr/>
            <p:nvPr/>
          </p:nvSpPr>
          <p:spPr bwMode="auto">
            <a:xfrm>
              <a:off x="3334310" y="5116513"/>
              <a:ext cx="661987" cy="80645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2" name="Slide Number Placeholder 1">
            <a:extLst>
              <a:ext uri="{FF2B5EF4-FFF2-40B4-BE49-F238E27FC236}">
                <a16:creationId xmlns:a16="http://schemas.microsoft.com/office/drawing/2014/main" id="{8CBF3051-FA6A-3D0A-2BF2-B1DD8A9EDF03}"/>
              </a:ext>
            </a:extLst>
          </p:cNvPr>
          <p:cNvSpPr>
            <a:spLocks noGrp="1"/>
          </p:cNvSpPr>
          <p:nvPr>
            <p:ph type="sldNum" sz="quarter" idx="12"/>
          </p:nvPr>
        </p:nvSpPr>
        <p:spPr/>
        <p:txBody>
          <a:bodyPr/>
          <a:lstStyle/>
          <a:p>
            <a:pPr>
              <a:defRPr/>
            </a:pPr>
            <a:fld id="{9CD81297-4513-4774-B1A4-8EBF832F2CC4}" type="slidenum">
              <a:rPr lang="en-US" smtClean="0"/>
              <a:pPr>
                <a:defRPr/>
              </a:pPr>
              <a:t>90</a:t>
            </a:fld>
            <a:endParaRPr lang="en-US"/>
          </a:p>
        </p:txBody>
      </p:sp>
      <p:sp>
        <p:nvSpPr>
          <p:cNvPr id="6" name="Text Box 14">
            <a:extLst>
              <a:ext uri="{FF2B5EF4-FFF2-40B4-BE49-F238E27FC236}">
                <a16:creationId xmlns:a16="http://schemas.microsoft.com/office/drawing/2014/main" id="{93A1256C-0DFC-EDBC-6A0C-BDADB6A84C00}"/>
              </a:ext>
            </a:extLst>
          </p:cNvPr>
          <p:cNvSpPr txBox="1">
            <a:spLocks noChangeArrowheads="1"/>
          </p:cNvSpPr>
          <p:nvPr/>
        </p:nvSpPr>
        <p:spPr bwMode="auto">
          <a:xfrm>
            <a:off x="9609684" y="3822701"/>
            <a:ext cx="243284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50000"/>
              </a:spcBef>
              <a:buFontTx/>
              <a:buNone/>
            </a:pPr>
            <a:r>
              <a:rPr lang="en-US" altLang="en-US" sz="2000" i="1" dirty="0">
                <a:solidFill>
                  <a:srgbClr val="C00000"/>
                </a:solidFill>
                <a:latin typeface="Arial" panose="020B0604020202020204" pitchFamily="34" charset="0"/>
              </a:rPr>
              <a:t>also “shifted” Gamma distribution</a:t>
            </a:r>
          </a:p>
        </p:txBody>
      </p:sp>
      <p:grpSp>
        <p:nvGrpSpPr>
          <p:cNvPr id="7" name="Group 6">
            <a:extLst>
              <a:ext uri="{FF2B5EF4-FFF2-40B4-BE49-F238E27FC236}">
                <a16:creationId xmlns:a16="http://schemas.microsoft.com/office/drawing/2014/main" id="{F848D5B1-EC90-FAD0-2C01-1613F80E2EB2}"/>
              </a:ext>
            </a:extLst>
          </p:cNvPr>
          <p:cNvGrpSpPr/>
          <p:nvPr/>
        </p:nvGrpSpPr>
        <p:grpSpPr>
          <a:xfrm>
            <a:off x="2581440" y="5122181"/>
            <a:ext cx="2648125" cy="1431019"/>
            <a:chOff x="2353523" y="5094261"/>
            <a:chExt cx="2648125" cy="1431019"/>
          </a:xfrm>
        </p:grpSpPr>
        <p:sp>
          <p:nvSpPr>
            <p:cNvPr id="8" name="Text Box 12">
              <a:extLst>
                <a:ext uri="{FF2B5EF4-FFF2-40B4-BE49-F238E27FC236}">
                  <a16:creationId xmlns:a16="http://schemas.microsoft.com/office/drawing/2014/main" id="{411B9FF2-F687-DE57-809C-2266253F871B}"/>
                </a:ext>
              </a:extLst>
            </p:cNvPr>
            <p:cNvSpPr txBox="1">
              <a:spLocks noChangeArrowheads="1"/>
            </p:cNvSpPr>
            <p:nvPr/>
          </p:nvSpPr>
          <p:spPr bwMode="auto">
            <a:xfrm>
              <a:off x="2353523" y="5848984"/>
              <a:ext cx="1100137" cy="400050"/>
            </a:xfrm>
            <a:prstGeom prst="rect">
              <a:avLst/>
            </a:prstGeom>
            <a:noFill/>
            <a:ln w="9525">
              <a:noFill/>
              <a:miter lim="800000"/>
              <a:headEnd/>
              <a:tailEnd/>
            </a:ln>
            <a:effectLst/>
          </p:spPr>
          <p:txBody>
            <a:bodyPr>
              <a:spAutoFit/>
            </a:bodyPr>
            <a:lstStyle/>
            <a:p>
              <a:pPr algn="ctr">
                <a:spcBef>
                  <a:spcPct val="50000"/>
                </a:spcBef>
                <a:defRPr/>
              </a:pPr>
              <a:r>
                <a:rPr lang="en-US" sz="2000" b="1" dirty="0">
                  <a:solidFill>
                    <a:srgbClr val="FF33CC"/>
                  </a:solidFill>
                  <a:latin typeface="Calibri" panose="020F0502020204030204" pitchFamily="34" charset="0"/>
                </a:rPr>
                <a:t>mean</a:t>
              </a:r>
            </a:p>
          </p:txBody>
        </p:sp>
        <p:sp>
          <p:nvSpPr>
            <p:cNvPr id="9" name="Oval 8">
              <a:extLst>
                <a:ext uri="{FF2B5EF4-FFF2-40B4-BE49-F238E27FC236}">
                  <a16:creationId xmlns:a16="http://schemas.microsoft.com/office/drawing/2014/main" id="{A44195E9-9218-F3A7-A196-5927CCA2E758}"/>
                </a:ext>
              </a:extLst>
            </p:cNvPr>
            <p:cNvSpPr/>
            <p:nvPr/>
          </p:nvSpPr>
          <p:spPr bwMode="auto">
            <a:xfrm>
              <a:off x="2572599" y="5094261"/>
              <a:ext cx="661987" cy="806450"/>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Text Box 12">
              <a:extLst>
                <a:ext uri="{FF2B5EF4-FFF2-40B4-BE49-F238E27FC236}">
                  <a16:creationId xmlns:a16="http://schemas.microsoft.com/office/drawing/2014/main" id="{C0D9B1D2-61F5-31FD-F849-CE4534C2CADA}"/>
                </a:ext>
              </a:extLst>
            </p:cNvPr>
            <p:cNvSpPr txBox="1">
              <a:spLocks noChangeArrowheads="1"/>
            </p:cNvSpPr>
            <p:nvPr/>
          </p:nvSpPr>
          <p:spPr bwMode="auto">
            <a:xfrm>
              <a:off x="3420498" y="5961279"/>
              <a:ext cx="1581150" cy="564001"/>
            </a:xfrm>
            <a:prstGeom prst="rect">
              <a:avLst/>
            </a:prstGeom>
            <a:noFill/>
            <a:ln w="9525">
              <a:noFill/>
              <a:miter lim="800000"/>
              <a:headEnd/>
              <a:tailEnd/>
            </a:ln>
            <a:effectLst/>
          </p:spPr>
          <p:txBody>
            <a:bodyPr>
              <a:spAutoFit/>
            </a:bodyPr>
            <a:lstStyle/>
            <a:p>
              <a:pPr algn="ctr">
                <a:lnSpc>
                  <a:spcPts val="1800"/>
                </a:lnSpc>
                <a:spcBef>
                  <a:spcPct val="50000"/>
                </a:spcBef>
                <a:defRPr/>
              </a:pPr>
              <a:r>
                <a:rPr lang="en-US" sz="2000" b="1" dirty="0">
                  <a:solidFill>
                    <a:srgbClr val="FF33CC"/>
                  </a:solidFill>
                  <a:latin typeface="Calibri" panose="020F0502020204030204" pitchFamily="34" charset="0"/>
                </a:rPr>
                <a:t>standard deviation</a:t>
              </a:r>
            </a:p>
          </p:txBody>
        </p:sp>
        <p:sp>
          <p:nvSpPr>
            <p:cNvPr id="11" name="Oval 10">
              <a:extLst>
                <a:ext uri="{FF2B5EF4-FFF2-40B4-BE49-F238E27FC236}">
                  <a16:creationId xmlns:a16="http://schemas.microsoft.com/office/drawing/2014/main" id="{6CD4943B-0AF4-374B-55A7-75D93652120D}"/>
                </a:ext>
              </a:extLst>
            </p:cNvPr>
            <p:cNvSpPr/>
            <p:nvPr/>
          </p:nvSpPr>
          <p:spPr bwMode="auto">
            <a:xfrm>
              <a:off x="3774960" y="5094261"/>
              <a:ext cx="660400" cy="806450"/>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Tree>
    <p:extLst>
      <p:ext uri="{BB962C8B-B14F-4D97-AF65-F5344CB8AC3E}">
        <p14:creationId xmlns:p14="http://schemas.microsoft.com/office/powerpoint/2010/main" val="38282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Goals addressed so far….</a:t>
            </a:r>
          </a:p>
        </p:txBody>
      </p:sp>
      <p:sp>
        <p:nvSpPr>
          <p:cNvPr id="3" name="Content Placeholder 2"/>
          <p:cNvSpPr>
            <a:spLocks noGrp="1"/>
          </p:cNvSpPr>
          <p:nvPr>
            <p:ph idx="1"/>
          </p:nvPr>
        </p:nvSpPr>
        <p:spPr>
          <a:xfrm>
            <a:off x="1065540" y="1501776"/>
            <a:ext cx="9297661" cy="4289425"/>
          </a:xfrm>
        </p:spPr>
        <p:txBody>
          <a:bodyPr/>
          <a:lstStyle/>
          <a:p>
            <a:pPr>
              <a:spcBef>
                <a:spcPts val="1800"/>
              </a:spcBef>
              <a:defRPr/>
            </a:pPr>
            <a:r>
              <a:rPr lang="en-US" sz="3000" dirty="0"/>
              <a:t>revisit probability concepts</a:t>
            </a:r>
          </a:p>
          <a:p>
            <a:pPr>
              <a:spcBef>
                <a:spcPts val="1800"/>
              </a:spcBef>
              <a:defRPr/>
            </a:pPr>
            <a:r>
              <a:rPr lang="en-US" sz="3000" dirty="0"/>
              <a:t>estimating probability </a:t>
            </a:r>
          </a:p>
          <a:p>
            <a:pPr lvl="1">
              <a:spcBef>
                <a:spcPts val="600"/>
              </a:spcBef>
              <a:defRPr/>
            </a:pPr>
            <a:r>
              <a:rPr lang="en-US" sz="2400" dirty="0"/>
              <a:t>from understanding the system or from data</a:t>
            </a:r>
          </a:p>
          <a:p>
            <a:pPr>
              <a:spcBef>
                <a:spcPts val="1800"/>
              </a:spcBef>
              <a:defRPr/>
            </a:pPr>
            <a:r>
              <a:rPr lang="en-US" sz="3000" dirty="0"/>
              <a:t>using probability distributions to describe what is random, and what is unknown</a:t>
            </a:r>
          </a:p>
          <a:p>
            <a:pPr>
              <a:spcBef>
                <a:spcPts val="1800"/>
              </a:spcBef>
              <a:defRPr/>
            </a:pPr>
            <a:r>
              <a:rPr lang="en-US" sz="3000" dirty="0"/>
              <a:t>reviewing common probability distributions</a:t>
            </a:r>
          </a:p>
          <a:p>
            <a:pPr>
              <a:spcBef>
                <a:spcPts val="1800"/>
              </a:spcBef>
              <a:defRPr/>
            </a:pPr>
            <a:r>
              <a:rPr lang="en-US" sz="3000" dirty="0"/>
              <a:t>fitting probability distributions to data</a:t>
            </a:r>
          </a:p>
          <a:p>
            <a:pPr>
              <a:spcBef>
                <a:spcPts val="1800"/>
              </a:spcBef>
              <a:defRPr/>
            </a:pPr>
            <a:r>
              <a:rPr lang="en-US" sz="3000" dirty="0"/>
              <a:t>computing subsequent probabilities</a:t>
            </a:r>
          </a:p>
          <a:p>
            <a:pPr>
              <a:spcBef>
                <a:spcPts val="1800"/>
              </a:spcBef>
              <a:buNone/>
              <a:defRPr/>
            </a:pPr>
            <a:endParaRPr lang="en-US" sz="3000" i="1" dirty="0"/>
          </a:p>
        </p:txBody>
      </p:sp>
      <p:sp>
        <p:nvSpPr>
          <p:cNvPr id="4" name="Slide Number Placeholder 3">
            <a:extLst>
              <a:ext uri="{FF2B5EF4-FFF2-40B4-BE49-F238E27FC236}">
                <a16:creationId xmlns:a16="http://schemas.microsoft.com/office/drawing/2014/main" id="{CD5F2BCD-C622-BDD5-6455-DB306A4A582C}"/>
              </a:ext>
            </a:extLst>
          </p:cNvPr>
          <p:cNvSpPr>
            <a:spLocks noGrp="1"/>
          </p:cNvSpPr>
          <p:nvPr>
            <p:ph type="sldNum" sz="quarter" idx="12"/>
          </p:nvPr>
        </p:nvSpPr>
        <p:spPr/>
        <p:txBody>
          <a:bodyPr/>
          <a:lstStyle/>
          <a:p>
            <a:pPr>
              <a:defRPr/>
            </a:pPr>
            <a:fld id="{9CD81297-4513-4774-B1A4-8EBF832F2CC4}" type="slidenum">
              <a:rPr lang="en-US" smtClean="0"/>
              <a:pPr>
                <a:defRPr/>
              </a:pPr>
              <a:t>91</a:t>
            </a:fld>
            <a:endParaRPr lang="en-US"/>
          </a:p>
        </p:txBody>
      </p:sp>
    </p:spTree>
    <p:extLst>
      <p:ext uri="{BB962C8B-B14F-4D97-AF65-F5344CB8AC3E}">
        <p14:creationId xmlns:p14="http://schemas.microsoft.com/office/powerpoint/2010/main" val="169131104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cstate="print"/>
          <a:srcRect/>
          <a:stretch>
            <a:fillRect/>
          </a:stretch>
        </p:blipFill>
        <p:spPr bwMode="auto">
          <a:xfrm>
            <a:off x="2669950" y="1611538"/>
            <a:ext cx="6707773" cy="4398720"/>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cstate="print"/>
          <a:srcRect/>
          <a:stretch>
            <a:fillRect/>
          </a:stretch>
        </p:blipFill>
        <p:spPr bwMode="auto">
          <a:xfrm>
            <a:off x="2659064" y="1609119"/>
            <a:ext cx="6707773" cy="439872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2672369" y="1611551"/>
            <a:ext cx="6707773" cy="4398720"/>
          </a:xfrm>
          <a:prstGeom prst="rect">
            <a:avLst/>
          </a:prstGeom>
          <a:noFill/>
          <a:ln w="9525">
            <a:noFill/>
            <a:miter lim="800000"/>
            <a:headEnd/>
            <a:tailEnd/>
          </a:ln>
          <a:effectLst/>
        </p:spPr>
      </p:pic>
      <p:sp>
        <p:nvSpPr>
          <p:cNvPr id="8" name="Title 7"/>
          <p:cNvSpPr>
            <a:spLocks noGrp="1"/>
          </p:cNvSpPr>
          <p:nvPr>
            <p:ph type="title"/>
          </p:nvPr>
        </p:nvSpPr>
        <p:spPr/>
        <p:txBody>
          <a:bodyPr/>
          <a:lstStyle/>
          <a:p>
            <a:r>
              <a:rPr lang="en-US" dirty="0"/>
              <a:t>Using Standard Normal table</a:t>
            </a:r>
          </a:p>
        </p:txBody>
      </p:sp>
      <p:cxnSp>
        <p:nvCxnSpPr>
          <p:cNvPr id="11" name="Straight Connector 10"/>
          <p:cNvCxnSpPr/>
          <p:nvPr/>
        </p:nvCxnSpPr>
        <p:spPr>
          <a:xfrm flipH="1">
            <a:off x="6017183" y="1417638"/>
            <a:ext cx="46160" cy="3698648"/>
          </a:xfrm>
          <a:prstGeom prst="line">
            <a:avLst/>
          </a:prstGeom>
          <a:ln w="19050">
            <a:solidFill>
              <a:schemeClr val="tx1">
                <a:lumMod val="1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271658" y="2231574"/>
            <a:ext cx="1926772" cy="1015663"/>
          </a:xfrm>
          <a:prstGeom prst="rect">
            <a:avLst/>
          </a:prstGeom>
          <a:solidFill>
            <a:srgbClr val="FFFFFF"/>
          </a:solidFill>
        </p:spPr>
        <p:txBody>
          <a:bodyPr wrap="square" rtlCol="0">
            <a:spAutoFit/>
          </a:bodyPr>
          <a:lstStyle/>
          <a:p>
            <a:r>
              <a:rPr lang="en-US" sz="2000" dirty="0">
                <a:solidFill>
                  <a:schemeClr val="tx1">
                    <a:lumMod val="10000"/>
                  </a:schemeClr>
                </a:solidFill>
              </a:rPr>
              <a:t>positive Z:</a:t>
            </a:r>
          </a:p>
          <a:p>
            <a:r>
              <a:rPr lang="en-US" sz="2000" dirty="0">
                <a:solidFill>
                  <a:schemeClr val="tx1">
                    <a:lumMod val="10000"/>
                  </a:schemeClr>
                </a:solidFill>
              </a:rPr>
              <a:t>Z = 2.0</a:t>
            </a:r>
          </a:p>
          <a:p>
            <a:r>
              <a:rPr lang="en-US" sz="2000" dirty="0" err="1">
                <a:solidFill>
                  <a:schemeClr val="tx1">
                    <a:lumMod val="10000"/>
                  </a:schemeClr>
                </a:solidFill>
              </a:rPr>
              <a:t>prob</a:t>
            </a:r>
            <a:r>
              <a:rPr lang="en-US" sz="2000" dirty="0">
                <a:solidFill>
                  <a:schemeClr val="tx1">
                    <a:lumMod val="10000"/>
                  </a:schemeClr>
                </a:solidFill>
              </a:rPr>
              <a:t> &gt; Z = 2.3%</a:t>
            </a:r>
          </a:p>
        </p:txBody>
      </p:sp>
      <p:sp>
        <p:nvSpPr>
          <p:cNvPr id="15" name="TextBox 14"/>
          <p:cNvSpPr txBox="1"/>
          <p:nvPr/>
        </p:nvSpPr>
        <p:spPr>
          <a:xfrm>
            <a:off x="3276601" y="2231575"/>
            <a:ext cx="1850571" cy="1015663"/>
          </a:xfrm>
          <a:prstGeom prst="rect">
            <a:avLst/>
          </a:prstGeom>
          <a:solidFill>
            <a:srgbClr val="FFFFFF"/>
          </a:solidFill>
        </p:spPr>
        <p:txBody>
          <a:bodyPr wrap="square" rtlCol="0">
            <a:spAutoFit/>
          </a:bodyPr>
          <a:lstStyle/>
          <a:p>
            <a:r>
              <a:rPr lang="en-US" sz="2000" dirty="0">
                <a:solidFill>
                  <a:schemeClr val="tx1">
                    <a:lumMod val="10000"/>
                  </a:schemeClr>
                </a:solidFill>
              </a:rPr>
              <a:t>negative Z:</a:t>
            </a:r>
          </a:p>
          <a:p>
            <a:r>
              <a:rPr lang="en-US" sz="2000" dirty="0">
                <a:solidFill>
                  <a:schemeClr val="tx1">
                    <a:lumMod val="10000"/>
                  </a:schemeClr>
                </a:solidFill>
              </a:rPr>
              <a:t>Z = -1.6</a:t>
            </a:r>
          </a:p>
          <a:p>
            <a:r>
              <a:rPr lang="en-US" sz="2000" dirty="0" err="1">
                <a:solidFill>
                  <a:schemeClr val="tx1">
                    <a:lumMod val="10000"/>
                  </a:schemeClr>
                </a:solidFill>
              </a:rPr>
              <a:t>prob</a:t>
            </a:r>
            <a:r>
              <a:rPr lang="en-US" sz="2000" dirty="0">
                <a:solidFill>
                  <a:schemeClr val="tx1">
                    <a:lumMod val="10000"/>
                  </a:schemeClr>
                </a:solidFill>
              </a:rPr>
              <a:t> &lt; Z = 5.5%</a:t>
            </a:r>
          </a:p>
        </p:txBody>
      </p:sp>
      <p:cxnSp>
        <p:nvCxnSpPr>
          <p:cNvPr id="17" name="Straight Arrow Connector 16"/>
          <p:cNvCxnSpPr/>
          <p:nvPr/>
        </p:nvCxnSpPr>
        <p:spPr>
          <a:xfrm>
            <a:off x="4811487" y="3352801"/>
            <a:ext cx="0" cy="1774371"/>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565573" y="3657601"/>
            <a:ext cx="0" cy="1502229"/>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359480" y="5561901"/>
            <a:ext cx="226503" cy="338554"/>
          </a:xfrm>
          <a:prstGeom prst="rect">
            <a:avLst/>
          </a:prstGeom>
          <a:solidFill>
            <a:srgbClr val="FFFFFF"/>
          </a:solidFill>
        </p:spPr>
        <p:txBody>
          <a:bodyPr wrap="square" rtlCol="0">
            <a:spAutoFit/>
          </a:bodyPr>
          <a:lstStyle/>
          <a:p>
            <a:r>
              <a:rPr lang="en-US" sz="1600" b="1" dirty="0">
                <a:solidFill>
                  <a:schemeClr val="tx1">
                    <a:lumMod val="10000"/>
                  </a:schemeClr>
                </a:solidFill>
              </a:rPr>
              <a:t>Z</a:t>
            </a:r>
          </a:p>
        </p:txBody>
      </p:sp>
      <p:sp>
        <p:nvSpPr>
          <p:cNvPr id="2" name="Slide Number Placeholder 1">
            <a:extLst>
              <a:ext uri="{FF2B5EF4-FFF2-40B4-BE49-F238E27FC236}">
                <a16:creationId xmlns:a16="http://schemas.microsoft.com/office/drawing/2014/main" id="{2E54D5F8-3A1C-2664-30B8-19CD266946E5}"/>
              </a:ext>
            </a:extLst>
          </p:cNvPr>
          <p:cNvSpPr>
            <a:spLocks noGrp="1"/>
          </p:cNvSpPr>
          <p:nvPr>
            <p:ph type="sldNum" sz="quarter" idx="12"/>
          </p:nvPr>
        </p:nvSpPr>
        <p:spPr/>
        <p:txBody>
          <a:bodyPr/>
          <a:lstStyle/>
          <a:p>
            <a:pPr>
              <a:defRPr/>
            </a:pPr>
            <a:fld id="{14BD671D-5B26-4E29-98C9-5D21BAC675F2}" type="slidenum">
              <a:rPr lang="en-US" smtClean="0"/>
              <a:pPr>
                <a:defRPr/>
              </a:pPr>
              <a:t>92</a:t>
            </a:fld>
            <a:endParaRPr lang="en-US"/>
          </a:p>
        </p:txBody>
      </p:sp>
    </p:spTree>
    <p:extLst>
      <p:ext uri="{BB962C8B-B14F-4D97-AF65-F5344CB8AC3E}">
        <p14:creationId xmlns:p14="http://schemas.microsoft.com/office/powerpoint/2010/main" val="80115911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cstate="print"/>
          <a:srcRect/>
          <a:stretch>
            <a:fillRect/>
          </a:stretch>
        </p:blipFill>
        <p:spPr bwMode="auto">
          <a:xfrm>
            <a:off x="2669950" y="1611538"/>
            <a:ext cx="6707773" cy="4398720"/>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cstate="print"/>
          <a:srcRect/>
          <a:stretch>
            <a:fillRect/>
          </a:stretch>
        </p:blipFill>
        <p:spPr bwMode="auto">
          <a:xfrm>
            <a:off x="2659064" y="1611538"/>
            <a:ext cx="6707773" cy="439872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2680836" y="1611551"/>
            <a:ext cx="6707773" cy="4398720"/>
          </a:xfrm>
          <a:prstGeom prst="rect">
            <a:avLst/>
          </a:prstGeom>
          <a:noFill/>
          <a:ln w="9525">
            <a:noFill/>
            <a:miter lim="800000"/>
            <a:headEnd/>
            <a:tailEnd/>
          </a:ln>
          <a:effectLst/>
        </p:spPr>
      </p:pic>
      <p:pic>
        <p:nvPicPr>
          <p:cNvPr id="2052" name="Picture 4"/>
          <p:cNvPicPr>
            <a:picLocks noChangeAspect="1" noChangeArrowheads="1"/>
          </p:cNvPicPr>
          <p:nvPr/>
        </p:nvPicPr>
        <p:blipFill>
          <a:blip r:embed="rId6" cstate="print"/>
          <a:srcRect/>
          <a:stretch>
            <a:fillRect/>
          </a:stretch>
        </p:blipFill>
        <p:spPr bwMode="auto">
          <a:xfrm>
            <a:off x="2669950" y="1616376"/>
            <a:ext cx="6707773" cy="4398720"/>
          </a:xfrm>
          <a:prstGeom prst="rect">
            <a:avLst/>
          </a:prstGeom>
          <a:noFill/>
          <a:ln w="9525">
            <a:noFill/>
            <a:miter lim="800000"/>
            <a:headEnd/>
            <a:tailEnd/>
          </a:ln>
          <a:effectLst/>
        </p:spPr>
      </p:pic>
      <p:sp>
        <p:nvSpPr>
          <p:cNvPr id="8" name="Title 7"/>
          <p:cNvSpPr>
            <a:spLocks noGrp="1"/>
          </p:cNvSpPr>
          <p:nvPr>
            <p:ph type="title"/>
          </p:nvPr>
        </p:nvSpPr>
        <p:spPr/>
        <p:txBody>
          <a:bodyPr/>
          <a:lstStyle/>
          <a:p>
            <a:r>
              <a:rPr lang="en-US" dirty="0"/>
              <a:t>Using Standard Normal table</a:t>
            </a:r>
          </a:p>
        </p:txBody>
      </p:sp>
      <p:cxnSp>
        <p:nvCxnSpPr>
          <p:cNvPr id="17" name="Straight Arrow Connector 16"/>
          <p:cNvCxnSpPr/>
          <p:nvPr/>
        </p:nvCxnSpPr>
        <p:spPr>
          <a:xfrm>
            <a:off x="4811487" y="3352801"/>
            <a:ext cx="0" cy="1774371"/>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565573" y="3657601"/>
            <a:ext cx="0" cy="1502229"/>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017183" y="1417638"/>
            <a:ext cx="46160" cy="3698648"/>
          </a:xfrm>
          <a:prstGeom prst="line">
            <a:avLst/>
          </a:prstGeom>
          <a:ln w="19050">
            <a:solidFill>
              <a:schemeClr val="tx1">
                <a:lumMod val="10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271658" y="2231573"/>
            <a:ext cx="2645228" cy="1938992"/>
          </a:xfrm>
          <a:prstGeom prst="rect">
            <a:avLst/>
          </a:prstGeom>
          <a:solidFill>
            <a:srgbClr val="FFFFFF"/>
          </a:solidFill>
        </p:spPr>
        <p:txBody>
          <a:bodyPr wrap="square" rtlCol="0">
            <a:spAutoFit/>
          </a:bodyPr>
          <a:lstStyle/>
          <a:p>
            <a:r>
              <a:rPr lang="en-US" sz="2000" dirty="0">
                <a:solidFill>
                  <a:schemeClr val="tx1">
                    <a:lumMod val="10000"/>
                  </a:schemeClr>
                </a:solidFill>
              </a:rPr>
              <a:t>positive Z:</a:t>
            </a:r>
          </a:p>
          <a:p>
            <a:r>
              <a:rPr lang="en-US" sz="2000" dirty="0">
                <a:solidFill>
                  <a:schemeClr val="tx1">
                    <a:lumMod val="10000"/>
                  </a:schemeClr>
                </a:solidFill>
              </a:rPr>
              <a:t>Z = 2.0</a:t>
            </a:r>
          </a:p>
          <a:p>
            <a:r>
              <a:rPr lang="en-US" sz="2000" dirty="0" err="1">
                <a:solidFill>
                  <a:schemeClr val="tx1">
                    <a:lumMod val="10000"/>
                  </a:schemeClr>
                </a:solidFill>
              </a:rPr>
              <a:t>prob</a:t>
            </a:r>
            <a:r>
              <a:rPr lang="en-US" sz="2000" dirty="0">
                <a:solidFill>
                  <a:schemeClr val="tx1">
                    <a:lumMod val="10000"/>
                  </a:schemeClr>
                </a:solidFill>
              </a:rPr>
              <a:t> &gt; Z = 2.3%</a:t>
            </a:r>
          </a:p>
          <a:p>
            <a:r>
              <a:rPr lang="en-US" sz="2000" dirty="0">
                <a:solidFill>
                  <a:schemeClr val="tx1">
                    <a:lumMod val="10000"/>
                  </a:schemeClr>
                </a:solidFill>
              </a:rPr>
              <a:t>   </a:t>
            </a:r>
            <a:r>
              <a:rPr lang="en-US" sz="2000" i="1" dirty="0">
                <a:solidFill>
                  <a:srgbClr val="C00000"/>
                </a:solidFill>
              </a:rPr>
              <a:t>looked up as </a:t>
            </a:r>
            <a:r>
              <a:rPr lang="en-US" sz="2000" i="1" dirty="0" err="1">
                <a:solidFill>
                  <a:srgbClr val="C00000"/>
                </a:solidFill>
              </a:rPr>
              <a:t>prob</a:t>
            </a:r>
            <a:r>
              <a:rPr lang="en-US" sz="2000" i="1" dirty="0">
                <a:solidFill>
                  <a:srgbClr val="C00000"/>
                </a:solidFill>
              </a:rPr>
              <a:t> &lt; -2.0</a:t>
            </a:r>
          </a:p>
          <a:p>
            <a:r>
              <a:rPr lang="en-US" sz="2000" dirty="0" err="1">
                <a:solidFill>
                  <a:schemeClr val="tx1">
                    <a:lumMod val="10000"/>
                  </a:schemeClr>
                </a:solidFill>
              </a:rPr>
              <a:t>prob</a:t>
            </a:r>
            <a:r>
              <a:rPr lang="en-US" sz="2000" dirty="0">
                <a:solidFill>
                  <a:schemeClr val="tx1">
                    <a:lumMod val="10000"/>
                  </a:schemeClr>
                </a:solidFill>
              </a:rPr>
              <a:t> &lt; Z = 100 – 2.3%</a:t>
            </a:r>
          </a:p>
          <a:p>
            <a:r>
              <a:rPr lang="en-US" sz="2000" dirty="0">
                <a:solidFill>
                  <a:schemeClr val="tx1">
                    <a:lumMod val="10000"/>
                  </a:schemeClr>
                </a:solidFill>
              </a:rPr>
              <a:t>                = 97.7%</a:t>
            </a:r>
          </a:p>
        </p:txBody>
      </p:sp>
      <p:sp>
        <p:nvSpPr>
          <p:cNvPr id="21" name="TextBox 20"/>
          <p:cNvSpPr txBox="1"/>
          <p:nvPr/>
        </p:nvSpPr>
        <p:spPr>
          <a:xfrm>
            <a:off x="3276601" y="2231575"/>
            <a:ext cx="1850571" cy="1015663"/>
          </a:xfrm>
          <a:prstGeom prst="rect">
            <a:avLst/>
          </a:prstGeom>
          <a:solidFill>
            <a:srgbClr val="FFFFFF"/>
          </a:solidFill>
        </p:spPr>
        <p:txBody>
          <a:bodyPr wrap="square" rtlCol="0">
            <a:spAutoFit/>
          </a:bodyPr>
          <a:lstStyle/>
          <a:p>
            <a:r>
              <a:rPr lang="en-US" sz="2000" dirty="0">
                <a:solidFill>
                  <a:schemeClr val="tx1">
                    <a:lumMod val="10000"/>
                  </a:schemeClr>
                </a:solidFill>
              </a:rPr>
              <a:t>negative Z:</a:t>
            </a:r>
          </a:p>
          <a:p>
            <a:r>
              <a:rPr lang="en-US" sz="2000" dirty="0">
                <a:solidFill>
                  <a:schemeClr val="tx1">
                    <a:lumMod val="10000"/>
                  </a:schemeClr>
                </a:solidFill>
              </a:rPr>
              <a:t>Z = -1.6</a:t>
            </a:r>
          </a:p>
          <a:p>
            <a:r>
              <a:rPr lang="en-US" sz="2000" dirty="0" err="1">
                <a:solidFill>
                  <a:schemeClr val="tx1">
                    <a:lumMod val="10000"/>
                  </a:schemeClr>
                </a:solidFill>
              </a:rPr>
              <a:t>prob</a:t>
            </a:r>
            <a:r>
              <a:rPr lang="en-US" sz="2000" dirty="0">
                <a:solidFill>
                  <a:schemeClr val="tx1">
                    <a:lumMod val="10000"/>
                  </a:schemeClr>
                </a:solidFill>
              </a:rPr>
              <a:t> &lt; Z = 5.5%</a:t>
            </a:r>
          </a:p>
        </p:txBody>
      </p:sp>
      <p:sp>
        <p:nvSpPr>
          <p:cNvPr id="12" name="TextBox 11"/>
          <p:cNvSpPr txBox="1"/>
          <p:nvPr/>
        </p:nvSpPr>
        <p:spPr>
          <a:xfrm>
            <a:off x="4359480" y="5561901"/>
            <a:ext cx="226503" cy="338554"/>
          </a:xfrm>
          <a:prstGeom prst="rect">
            <a:avLst/>
          </a:prstGeom>
          <a:solidFill>
            <a:srgbClr val="FFFFFF"/>
          </a:solidFill>
        </p:spPr>
        <p:txBody>
          <a:bodyPr wrap="square" rtlCol="0">
            <a:spAutoFit/>
          </a:bodyPr>
          <a:lstStyle/>
          <a:p>
            <a:r>
              <a:rPr lang="en-US" sz="1600" b="1" dirty="0">
                <a:solidFill>
                  <a:schemeClr val="tx1">
                    <a:lumMod val="10000"/>
                  </a:schemeClr>
                </a:solidFill>
              </a:rPr>
              <a:t>Z</a:t>
            </a:r>
          </a:p>
        </p:txBody>
      </p:sp>
      <p:sp>
        <p:nvSpPr>
          <p:cNvPr id="3" name="TextBox 2"/>
          <p:cNvSpPr txBox="1"/>
          <p:nvPr/>
        </p:nvSpPr>
        <p:spPr>
          <a:xfrm>
            <a:off x="2366212" y="1192307"/>
            <a:ext cx="8125325" cy="461665"/>
          </a:xfrm>
          <a:prstGeom prst="rect">
            <a:avLst/>
          </a:prstGeom>
          <a:solidFill>
            <a:srgbClr val="FFFFFF"/>
          </a:solidFill>
        </p:spPr>
        <p:txBody>
          <a:bodyPr wrap="square" rtlCol="0">
            <a:spAutoFit/>
          </a:bodyPr>
          <a:lstStyle/>
          <a:p>
            <a:r>
              <a:rPr lang="en-US" dirty="0">
                <a:solidFill>
                  <a:schemeClr val="tx1">
                    <a:lumMod val="10000"/>
                  </a:schemeClr>
                </a:solidFill>
              </a:rPr>
              <a:t>For Z &gt; 0 from a table of lower half cumulative probability (</a:t>
            </a:r>
            <a:r>
              <a:rPr lang="en-US" dirty="0" err="1">
                <a:solidFill>
                  <a:schemeClr val="tx1">
                    <a:lumMod val="10000"/>
                  </a:schemeClr>
                </a:solidFill>
              </a:rPr>
              <a:t>Prob</a:t>
            </a:r>
            <a:r>
              <a:rPr lang="en-US" dirty="0">
                <a:solidFill>
                  <a:schemeClr val="tx1">
                    <a:lumMod val="10000"/>
                  </a:schemeClr>
                </a:solidFill>
              </a:rPr>
              <a:t> &lt; Z)</a:t>
            </a:r>
          </a:p>
        </p:txBody>
      </p:sp>
      <p:sp>
        <p:nvSpPr>
          <p:cNvPr id="2" name="Slide Number Placeholder 1">
            <a:extLst>
              <a:ext uri="{FF2B5EF4-FFF2-40B4-BE49-F238E27FC236}">
                <a16:creationId xmlns:a16="http://schemas.microsoft.com/office/drawing/2014/main" id="{1A380D9A-3F7F-B2E8-4038-93727D82FC4A}"/>
              </a:ext>
            </a:extLst>
          </p:cNvPr>
          <p:cNvSpPr>
            <a:spLocks noGrp="1"/>
          </p:cNvSpPr>
          <p:nvPr>
            <p:ph type="sldNum" sz="quarter" idx="12"/>
          </p:nvPr>
        </p:nvSpPr>
        <p:spPr/>
        <p:txBody>
          <a:bodyPr/>
          <a:lstStyle/>
          <a:p>
            <a:pPr>
              <a:defRPr/>
            </a:pPr>
            <a:fld id="{14BD671D-5B26-4E29-98C9-5D21BAC675F2}" type="slidenum">
              <a:rPr lang="en-US" smtClean="0"/>
              <a:pPr>
                <a:defRPr/>
              </a:pPr>
              <a:t>93</a:t>
            </a:fld>
            <a:endParaRPr lang="en-US"/>
          </a:p>
        </p:txBody>
      </p:sp>
    </p:spTree>
    <p:extLst>
      <p:ext uri="{BB962C8B-B14F-4D97-AF65-F5344CB8AC3E}">
        <p14:creationId xmlns:p14="http://schemas.microsoft.com/office/powerpoint/2010/main" val="36641067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00519" y="159816"/>
            <a:ext cx="8498541" cy="6456639"/>
          </a:xfrm>
          <a:prstGeom prst="rect">
            <a:avLst/>
          </a:prstGeom>
        </p:spPr>
      </p:pic>
      <p:sp>
        <p:nvSpPr>
          <p:cNvPr id="4" name="Oval 3"/>
          <p:cNvSpPr/>
          <p:nvPr/>
        </p:nvSpPr>
        <p:spPr>
          <a:xfrm>
            <a:off x="8059271" y="5298140"/>
            <a:ext cx="744071" cy="33169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411507" y="5369859"/>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211672" y="2985247"/>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90166" y="5271246"/>
            <a:ext cx="322729" cy="400110"/>
          </a:xfrm>
          <a:prstGeom prst="rect">
            <a:avLst/>
          </a:prstGeom>
          <a:noFill/>
        </p:spPr>
        <p:txBody>
          <a:bodyPr wrap="square" rtlCol="0">
            <a:spAutoFit/>
          </a:bodyPr>
          <a:lstStyle/>
          <a:p>
            <a:r>
              <a:rPr lang="en-US" sz="2000" dirty="0">
                <a:solidFill>
                  <a:srgbClr val="7030A0"/>
                </a:solidFill>
              </a:rPr>
              <a:t>A</a:t>
            </a:r>
          </a:p>
        </p:txBody>
      </p:sp>
      <p:sp>
        <p:nvSpPr>
          <p:cNvPr id="8" name="TextBox 7"/>
          <p:cNvSpPr txBox="1"/>
          <p:nvPr/>
        </p:nvSpPr>
        <p:spPr>
          <a:xfrm>
            <a:off x="8301320" y="2599763"/>
            <a:ext cx="322729" cy="400110"/>
          </a:xfrm>
          <a:prstGeom prst="rect">
            <a:avLst/>
          </a:prstGeom>
          <a:noFill/>
        </p:spPr>
        <p:txBody>
          <a:bodyPr wrap="square" rtlCol="0">
            <a:spAutoFit/>
          </a:bodyPr>
          <a:lstStyle/>
          <a:p>
            <a:r>
              <a:rPr lang="en-US" sz="2000" dirty="0">
                <a:solidFill>
                  <a:srgbClr val="7030A0"/>
                </a:solidFill>
              </a:rPr>
              <a:t>B</a:t>
            </a:r>
          </a:p>
        </p:txBody>
      </p:sp>
      <p:cxnSp>
        <p:nvCxnSpPr>
          <p:cNvPr id="12" name="Straight Arrow Connector 11"/>
          <p:cNvCxnSpPr/>
          <p:nvPr/>
        </p:nvCxnSpPr>
        <p:spPr>
          <a:xfrm flipV="1">
            <a:off x="8686799" y="3209366"/>
            <a:ext cx="0" cy="2043953"/>
          </a:xfrm>
          <a:prstGeom prst="straightConnector1">
            <a:avLst/>
          </a:prstGeom>
          <a:ln w="28575">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922495" y="5567081"/>
            <a:ext cx="5118849" cy="0"/>
          </a:xfrm>
          <a:prstGeom prst="straightConnector1">
            <a:avLst/>
          </a:prstGeom>
          <a:ln w="28575">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746377" y="950258"/>
            <a:ext cx="4177555" cy="400110"/>
          </a:xfrm>
          <a:prstGeom prst="rect">
            <a:avLst/>
          </a:prstGeom>
          <a:noFill/>
        </p:spPr>
        <p:txBody>
          <a:bodyPr wrap="square" rtlCol="0">
            <a:spAutoFit/>
          </a:bodyPr>
          <a:lstStyle/>
          <a:p>
            <a:r>
              <a:rPr lang="en-US" sz="2000" dirty="0">
                <a:solidFill>
                  <a:srgbClr val="7030A0"/>
                </a:solidFill>
              </a:rPr>
              <a:t>What is </a:t>
            </a:r>
            <a:r>
              <a:rPr lang="en-US" sz="2000" dirty="0" err="1">
                <a:solidFill>
                  <a:srgbClr val="7030A0"/>
                </a:solidFill>
              </a:rPr>
              <a:t>prob</a:t>
            </a:r>
            <a:r>
              <a:rPr lang="en-US" sz="2000" dirty="0">
                <a:solidFill>
                  <a:srgbClr val="7030A0"/>
                </a:solidFill>
              </a:rPr>
              <a:t> that z &lt; -2.57 </a:t>
            </a:r>
          </a:p>
        </p:txBody>
      </p:sp>
      <p:sp>
        <p:nvSpPr>
          <p:cNvPr id="16" name="TextBox 15"/>
          <p:cNvSpPr txBox="1"/>
          <p:nvPr/>
        </p:nvSpPr>
        <p:spPr>
          <a:xfrm>
            <a:off x="5710519" y="1344706"/>
            <a:ext cx="4796117" cy="1015663"/>
          </a:xfrm>
          <a:prstGeom prst="rect">
            <a:avLst/>
          </a:prstGeom>
          <a:noFill/>
        </p:spPr>
        <p:txBody>
          <a:bodyPr wrap="square" rtlCol="0">
            <a:spAutoFit/>
          </a:bodyPr>
          <a:lstStyle/>
          <a:p>
            <a:r>
              <a:rPr lang="en-US" sz="2000" dirty="0">
                <a:solidFill>
                  <a:srgbClr val="7030A0"/>
                </a:solidFill>
              </a:rPr>
              <a:t>(1) break z into A = -2.5, B = 0.07 </a:t>
            </a:r>
          </a:p>
          <a:p>
            <a:r>
              <a:rPr lang="en-US" sz="2000" dirty="0">
                <a:solidFill>
                  <a:srgbClr val="7030A0"/>
                </a:solidFill>
              </a:rPr>
              <a:t>(2) probability is at the intersection = 0.0051</a:t>
            </a:r>
          </a:p>
          <a:p>
            <a:endParaRPr lang="en-US" sz="2000" dirty="0">
              <a:solidFill>
                <a:srgbClr val="7030A0"/>
              </a:solidFill>
            </a:endParaRPr>
          </a:p>
        </p:txBody>
      </p:sp>
      <p:sp>
        <p:nvSpPr>
          <p:cNvPr id="2" name="Slide Number Placeholder 1">
            <a:extLst>
              <a:ext uri="{FF2B5EF4-FFF2-40B4-BE49-F238E27FC236}">
                <a16:creationId xmlns:a16="http://schemas.microsoft.com/office/drawing/2014/main" id="{C4866E14-CE13-E200-E93B-9A6F01544B6E}"/>
              </a:ext>
            </a:extLst>
          </p:cNvPr>
          <p:cNvSpPr>
            <a:spLocks noGrp="1"/>
          </p:cNvSpPr>
          <p:nvPr>
            <p:ph type="sldNum" sz="quarter" idx="12"/>
          </p:nvPr>
        </p:nvSpPr>
        <p:spPr/>
        <p:txBody>
          <a:bodyPr/>
          <a:lstStyle/>
          <a:p>
            <a:pPr>
              <a:defRPr/>
            </a:pPr>
            <a:fld id="{14BD671D-5B26-4E29-98C9-5D21BAC675F2}" type="slidenum">
              <a:rPr lang="en-US" smtClean="0"/>
              <a:pPr>
                <a:defRPr/>
              </a:pPr>
              <a:t>94</a:t>
            </a:fld>
            <a:endParaRPr lang="en-US"/>
          </a:p>
        </p:txBody>
      </p:sp>
    </p:spTree>
    <p:extLst>
      <p:ext uri="{BB962C8B-B14F-4D97-AF65-F5344CB8AC3E}">
        <p14:creationId xmlns:p14="http://schemas.microsoft.com/office/powerpoint/2010/main" val="61294996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00519" y="159816"/>
            <a:ext cx="8498541" cy="6456639"/>
          </a:xfrm>
          <a:prstGeom prst="rect">
            <a:avLst/>
          </a:prstGeom>
        </p:spPr>
      </p:pic>
      <p:sp>
        <p:nvSpPr>
          <p:cNvPr id="4" name="Oval 3"/>
          <p:cNvSpPr/>
          <p:nvPr/>
        </p:nvSpPr>
        <p:spPr>
          <a:xfrm>
            <a:off x="5136777" y="5755340"/>
            <a:ext cx="744071" cy="33169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402542" y="5818094"/>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289177" y="2985247"/>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90166" y="5719481"/>
            <a:ext cx="322729" cy="400110"/>
          </a:xfrm>
          <a:prstGeom prst="rect">
            <a:avLst/>
          </a:prstGeom>
          <a:noFill/>
        </p:spPr>
        <p:txBody>
          <a:bodyPr wrap="square" rtlCol="0">
            <a:spAutoFit/>
          </a:bodyPr>
          <a:lstStyle/>
          <a:p>
            <a:r>
              <a:rPr lang="en-US" sz="2000" dirty="0">
                <a:solidFill>
                  <a:srgbClr val="7030A0"/>
                </a:solidFill>
              </a:rPr>
              <a:t>A</a:t>
            </a:r>
          </a:p>
        </p:txBody>
      </p:sp>
      <p:sp>
        <p:nvSpPr>
          <p:cNvPr id="8" name="TextBox 7"/>
          <p:cNvSpPr txBox="1"/>
          <p:nvPr/>
        </p:nvSpPr>
        <p:spPr>
          <a:xfrm>
            <a:off x="5360896" y="2608728"/>
            <a:ext cx="322729" cy="400110"/>
          </a:xfrm>
          <a:prstGeom prst="rect">
            <a:avLst/>
          </a:prstGeom>
          <a:noFill/>
        </p:spPr>
        <p:txBody>
          <a:bodyPr wrap="square" rtlCol="0">
            <a:spAutoFit/>
          </a:bodyPr>
          <a:lstStyle/>
          <a:p>
            <a:r>
              <a:rPr lang="en-US" sz="2000" dirty="0">
                <a:solidFill>
                  <a:srgbClr val="7030A0"/>
                </a:solidFill>
              </a:rPr>
              <a:t>B</a:t>
            </a:r>
          </a:p>
        </p:txBody>
      </p:sp>
      <p:sp>
        <p:nvSpPr>
          <p:cNvPr id="10" name="TextBox 9"/>
          <p:cNvSpPr txBox="1"/>
          <p:nvPr/>
        </p:nvSpPr>
        <p:spPr>
          <a:xfrm>
            <a:off x="5934637" y="950258"/>
            <a:ext cx="4285128" cy="400110"/>
          </a:xfrm>
          <a:prstGeom prst="rect">
            <a:avLst/>
          </a:prstGeom>
          <a:noFill/>
        </p:spPr>
        <p:txBody>
          <a:bodyPr wrap="square" rtlCol="0">
            <a:spAutoFit/>
          </a:bodyPr>
          <a:lstStyle/>
          <a:p>
            <a:r>
              <a:rPr lang="en-US" sz="2000" dirty="0">
                <a:solidFill>
                  <a:srgbClr val="7030A0"/>
                </a:solidFill>
              </a:rPr>
              <a:t>What is </a:t>
            </a:r>
            <a:r>
              <a:rPr lang="en-US" sz="2000" dirty="0" err="1">
                <a:solidFill>
                  <a:srgbClr val="7030A0"/>
                </a:solidFill>
              </a:rPr>
              <a:t>z</a:t>
            </a:r>
            <a:r>
              <a:rPr lang="en-US" sz="2000" baseline="-25000" dirty="0" err="1">
                <a:solidFill>
                  <a:srgbClr val="7030A0"/>
                </a:solidFill>
              </a:rPr>
              <a:t>p</a:t>
            </a:r>
            <a:r>
              <a:rPr lang="en-US" sz="2000" dirty="0">
                <a:solidFill>
                  <a:srgbClr val="7030A0"/>
                </a:solidFill>
              </a:rPr>
              <a:t> such that </a:t>
            </a:r>
            <a:r>
              <a:rPr lang="en-US" sz="2000" dirty="0" err="1">
                <a:solidFill>
                  <a:srgbClr val="7030A0"/>
                </a:solidFill>
              </a:rPr>
              <a:t>prob</a:t>
            </a:r>
            <a:r>
              <a:rPr lang="en-US" sz="2000" dirty="0">
                <a:solidFill>
                  <a:srgbClr val="7030A0"/>
                </a:solidFill>
              </a:rPr>
              <a:t> &lt; z = 0.01?</a:t>
            </a:r>
          </a:p>
        </p:txBody>
      </p:sp>
      <p:cxnSp>
        <p:nvCxnSpPr>
          <p:cNvPr id="12" name="Straight Arrow Connector 11"/>
          <p:cNvCxnSpPr/>
          <p:nvPr/>
        </p:nvCxnSpPr>
        <p:spPr>
          <a:xfrm flipV="1">
            <a:off x="5764306" y="3263153"/>
            <a:ext cx="0" cy="2510118"/>
          </a:xfrm>
          <a:prstGeom prst="straightConnector1">
            <a:avLst/>
          </a:prstGeom>
          <a:ln w="28575">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976285" y="6033246"/>
            <a:ext cx="2178423" cy="8964"/>
          </a:xfrm>
          <a:prstGeom prst="straightConnector1">
            <a:avLst/>
          </a:prstGeom>
          <a:ln w="28575">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925671" y="1344705"/>
            <a:ext cx="3881717" cy="707886"/>
          </a:xfrm>
          <a:prstGeom prst="rect">
            <a:avLst/>
          </a:prstGeom>
          <a:noFill/>
        </p:spPr>
        <p:txBody>
          <a:bodyPr wrap="square" rtlCol="0">
            <a:spAutoFit/>
          </a:bodyPr>
          <a:lstStyle/>
          <a:p>
            <a:r>
              <a:rPr lang="en-US" sz="2000" dirty="0">
                <a:solidFill>
                  <a:srgbClr val="7030A0"/>
                </a:solidFill>
              </a:rPr>
              <a:t>(1) Find probability in the table</a:t>
            </a:r>
          </a:p>
          <a:p>
            <a:r>
              <a:rPr lang="en-US" sz="2000" dirty="0">
                <a:solidFill>
                  <a:srgbClr val="7030A0"/>
                </a:solidFill>
              </a:rPr>
              <a:t>(2) z = A + B = -2.3 + 0.03 = -2.33</a:t>
            </a:r>
          </a:p>
        </p:txBody>
      </p:sp>
      <p:sp>
        <p:nvSpPr>
          <p:cNvPr id="2" name="Slide Number Placeholder 1">
            <a:extLst>
              <a:ext uri="{FF2B5EF4-FFF2-40B4-BE49-F238E27FC236}">
                <a16:creationId xmlns:a16="http://schemas.microsoft.com/office/drawing/2014/main" id="{8E79656E-4F24-D35C-5F3B-8EA99100DCBB}"/>
              </a:ext>
            </a:extLst>
          </p:cNvPr>
          <p:cNvSpPr>
            <a:spLocks noGrp="1"/>
          </p:cNvSpPr>
          <p:nvPr>
            <p:ph type="sldNum" sz="quarter" idx="12"/>
          </p:nvPr>
        </p:nvSpPr>
        <p:spPr/>
        <p:txBody>
          <a:bodyPr/>
          <a:lstStyle/>
          <a:p>
            <a:pPr>
              <a:defRPr/>
            </a:pPr>
            <a:fld id="{14BD671D-5B26-4E29-98C9-5D21BAC675F2}" type="slidenum">
              <a:rPr lang="en-US" smtClean="0"/>
              <a:pPr>
                <a:defRPr/>
              </a:pPr>
              <a:t>95</a:t>
            </a:fld>
            <a:endParaRPr lang="en-US"/>
          </a:p>
        </p:txBody>
      </p:sp>
    </p:spTree>
    <p:extLst>
      <p:ext uri="{BB962C8B-B14F-4D97-AF65-F5344CB8AC3E}">
        <p14:creationId xmlns:p14="http://schemas.microsoft.com/office/powerpoint/2010/main" val="1777057968"/>
      </p:ext>
    </p:extLst>
  </p:cSld>
  <p:clrMapOvr>
    <a:masterClrMapping/>
  </p:clrMapOvr>
</p:sld>
</file>

<file path=ppt/theme/theme1.xml><?xml version="1.0" encoding="utf-8"?>
<a:theme xmlns:a="http://schemas.openxmlformats.org/drawingml/2006/main" name="Factory">
  <a:themeElements>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fontScheme name="Factory">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Factory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Factory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Factory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Factory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Factory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Factory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Designs\Factory.pot</Template>
  <TotalTime>162766</TotalTime>
  <Words>11126</Words>
  <Application>Microsoft Office PowerPoint</Application>
  <PresentationFormat>Widescreen</PresentationFormat>
  <Paragraphs>1475</Paragraphs>
  <Slides>95</Slides>
  <Notes>94</Notes>
  <HiddenSlides>7</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95</vt:i4>
      </vt:variant>
    </vt:vector>
  </HeadingPairs>
  <TitlesOfParts>
    <vt:vector size="108" baseType="lpstr">
      <vt:lpstr>Franklin Gothic Medium Cond</vt:lpstr>
      <vt:lpstr>Cambria</vt:lpstr>
      <vt:lpstr>Arial</vt:lpstr>
      <vt:lpstr>Calibri</vt:lpstr>
      <vt:lpstr>Ink Free</vt:lpstr>
      <vt:lpstr>Arial Narrow</vt:lpstr>
      <vt:lpstr>Times New Roman</vt:lpstr>
      <vt:lpstr>Wingdings</vt:lpstr>
      <vt:lpstr>Cambria Math</vt:lpstr>
      <vt:lpstr>Symbol</vt:lpstr>
      <vt:lpstr>Factory</vt:lpstr>
      <vt:lpstr>Equation</vt:lpstr>
      <vt:lpstr>Microsoft Equation 3.0</vt:lpstr>
      <vt:lpstr>Basic Probability and Statistics</vt:lpstr>
      <vt:lpstr>Goal</vt:lpstr>
      <vt:lpstr>Important Relationship – Statistical Inference</vt:lpstr>
      <vt:lpstr>Topics of Discussion</vt:lpstr>
      <vt:lpstr>Definitions</vt:lpstr>
      <vt:lpstr>Probability</vt:lpstr>
      <vt:lpstr>Frequency</vt:lpstr>
      <vt:lpstr>Random</vt:lpstr>
      <vt:lpstr>Random Variable, RV    </vt:lpstr>
      <vt:lpstr>Probability Distribution   </vt:lpstr>
      <vt:lpstr>Natural Variability</vt:lpstr>
      <vt:lpstr>Knowledge Uncertainty</vt:lpstr>
      <vt:lpstr>Population and Sample</vt:lpstr>
      <vt:lpstr>Parameters and Statistics</vt:lpstr>
      <vt:lpstr>Estimating Probability</vt:lpstr>
      <vt:lpstr>Topics of Discussion</vt:lpstr>
      <vt:lpstr>Rolling a 6-sided Die: Physics</vt:lpstr>
      <vt:lpstr>Rolling a 6-sided Die: Experiment</vt:lpstr>
      <vt:lpstr>Probability Estimates from Data</vt:lpstr>
      <vt:lpstr>Part 1 of Excel Exercises</vt:lpstr>
      <vt:lpstr>PowerPoint Presentation</vt:lpstr>
      <vt:lpstr>Sum of 2 Dice: Physics &amp; Experiment</vt:lpstr>
      <vt:lpstr>Sum of 2-dice, PMF from physics</vt:lpstr>
      <vt:lpstr>Estimated Probability of Rolling a 7</vt:lpstr>
      <vt:lpstr>Central Tendency Parameters</vt:lpstr>
      <vt:lpstr>Accumulating Probability - CDF </vt:lpstr>
      <vt:lpstr>Accumulating Probability - CDF </vt:lpstr>
      <vt:lpstr>Continuous Random Variables</vt:lpstr>
      <vt:lpstr>Defining a Continuous Distribution</vt:lpstr>
      <vt:lpstr>Defining a Continuous Distribution</vt:lpstr>
      <vt:lpstr>Definition of PDF and CDF</vt:lpstr>
      <vt:lpstr>Example CDF</vt:lpstr>
      <vt:lpstr>Topics of Discussion</vt:lpstr>
      <vt:lpstr>Probability Estimates from Data</vt:lpstr>
      <vt:lpstr>A Key Point</vt:lpstr>
      <vt:lpstr>Probability Estimates from Data</vt:lpstr>
      <vt:lpstr>Probability Estimates from Data</vt:lpstr>
      <vt:lpstr>Histogram  Estimating the Probability Density Function, PDF</vt:lpstr>
      <vt:lpstr>Density function (PDF) vs. histogram</vt:lpstr>
      <vt:lpstr> Cumulative Histogram</vt:lpstr>
      <vt:lpstr>Cumulative Histogram vs  Cumulative Distribution Function, CDF</vt:lpstr>
      <vt:lpstr>Another Estimate of CDF</vt:lpstr>
      <vt:lpstr>Another Estimate of CDF</vt:lpstr>
      <vt:lpstr>Another Estimate of CDF</vt:lpstr>
      <vt:lpstr>PowerPoint Presentation</vt:lpstr>
      <vt:lpstr>Plotting the Data Itself – Plotting Positions</vt:lpstr>
      <vt:lpstr>Flow Frequency Curves</vt:lpstr>
      <vt:lpstr>Plotting Positions</vt:lpstr>
      <vt:lpstr>Cumulative Distribution Function</vt:lpstr>
      <vt:lpstr>Flow Frequency Curves</vt:lpstr>
      <vt:lpstr>Assumptions</vt:lpstr>
      <vt:lpstr>Alternate Labels for Frequency Axis</vt:lpstr>
      <vt:lpstr>PowerPoint Presentation</vt:lpstr>
      <vt:lpstr>Topics of Discussion</vt:lpstr>
      <vt:lpstr>Some Continuous Distributions</vt:lpstr>
      <vt:lpstr>Uniform Distribution</vt:lpstr>
      <vt:lpstr>Triangular Distribution</vt:lpstr>
      <vt:lpstr>Normal (Gaussian) Distribution</vt:lpstr>
      <vt:lpstr>Normal to Standard Normal and back</vt:lpstr>
      <vt:lpstr>Normal Distribution</vt:lpstr>
      <vt:lpstr>LogNormal Distribution</vt:lpstr>
      <vt:lpstr>Parameters and Statistics</vt:lpstr>
      <vt:lpstr>Topics of Discussion</vt:lpstr>
      <vt:lpstr>Probability Distribution for Flow</vt:lpstr>
      <vt:lpstr>Distribution Fitting Procedure</vt:lpstr>
      <vt:lpstr>Elements of a Distribution</vt:lpstr>
      <vt:lpstr>Examples</vt:lpstr>
      <vt:lpstr>Challenges in Fitting a Distribution</vt:lpstr>
      <vt:lpstr>Selection of Distribution</vt:lpstr>
      <vt:lpstr>Calibration:   Estimating Distribution Parameters</vt:lpstr>
      <vt:lpstr>Central Tendency Statistics</vt:lpstr>
      <vt:lpstr>Sample Mean, X     average</vt:lpstr>
      <vt:lpstr>Dispersion Statistics</vt:lpstr>
      <vt:lpstr>Sample Standard Deviation, S</vt:lpstr>
      <vt:lpstr>Sample Skew Coefficient, g</vt:lpstr>
      <vt:lpstr>Distribution Moments</vt:lpstr>
      <vt:lpstr>Distribution Parameters</vt:lpstr>
      <vt:lpstr>PowerPoint Presentation</vt:lpstr>
      <vt:lpstr>Topics of Discussion</vt:lpstr>
      <vt:lpstr>Normal to Standard Normal and back</vt:lpstr>
      <vt:lpstr>Computing Quantiles</vt:lpstr>
      <vt:lpstr>Standard Normal CDF, Zp</vt:lpstr>
      <vt:lpstr>Selected Values of Zp</vt:lpstr>
      <vt:lpstr>Quantile Computation</vt:lpstr>
      <vt:lpstr>Verification</vt:lpstr>
      <vt:lpstr>Verification</vt:lpstr>
      <vt:lpstr>Verification</vt:lpstr>
      <vt:lpstr>Goodness of Fit -- QQ and PP plots</vt:lpstr>
      <vt:lpstr>PowerPoint Presentation</vt:lpstr>
      <vt:lpstr>Computing Quantiles: LP3</vt:lpstr>
      <vt:lpstr>Goals addressed so far….</vt:lpstr>
      <vt:lpstr>Using Standard Normal table</vt:lpstr>
      <vt:lpstr>Using Standard Normal table</vt:lpstr>
      <vt:lpstr>PowerPoint Presentation</vt:lpstr>
      <vt:lpstr>PowerPoint Presentation</vt:lpstr>
    </vt:vector>
  </TitlesOfParts>
  <Company>US Army Corps of Engineers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Statistical Analysis</dc:title>
  <dc:creator>Faber, Beth A IWR-HEC</dc:creator>
  <cp:lastModifiedBy>Faber, Beth A CIV USARMY CEIWR (USA)</cp:lastModifiedBy>
  <cp:revision>1248</cp:revision>
  <cp:lastPrinted>2022-04-26T17:42:00Z</cp:lastPrinted>
  <dcterms:created xsi:type="dcterms:W3CDTF">1998-10-26T18:34:52Z</dcterms:created>
  <dcterms:modified xsi:type="dcterms:W3CDTF">2025-04-09T21:58:27Z</dcterms:modified>
</cp:coreProperties>
</file>