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66"/>
  </p:notesMasterIdLst>
  <p:handoutMasterIdLst>
    <p:handoutMasterId r:id="rId67"/>
  </p:handoutMasterIdLst>
  <p:sldIdLst>
    <p:sldId id="311" r:id="rId2"/>
    <p:sldId id="313" r:id="rId3"/>
    <p:sldId id="314" r:id="rId4"/>
    <p:sldId id="419" r:id="rId5"/>
    <p:sldId id="439" r:id="rId6"/>
    <p:sldId id="316" r:id="rId7"/>
    <p:sldId id="317" r:id="rId8"/>
    <p:sldId id="440" r:id="rId9"/>
    <p:sldId id="441" r:id="rId10"/>
    <p:sldId id="347" r:id="rId11"/>
    <p:sldId id="418" r:id="rId12"/>
    <p:sldId id="390" r:id="rId13"/>
    <p:sldId id="392" r:id="rId14"/>
    <p:sldId id="393" r:id="rId15"/>
    <p:sldId id="424" r:id="rId16"/>
    <p:sldId id="448" r:id="rId17"/>
    <p:sldId id="395" r:id="rId18"/>
    <p:sldId id="447" r:id="rId19"/>
    <p:sldId id="449" r:id="rId20"/>
    <p:sldId id="400" r:id="rId21"/>
    <p:sldId id="401" r:id="rId22"/>
    <p:sldId id="402" r:id="rId23"/>
    <p:sldId id="397" r:id="rId24"/>
    <p:sldId id="443" r:id="rId25"/>
    <p:sldId id="444" r:id="rId26"/>
    <p:sldId id="420" r:id="rId27"/>
    <p:sldId id="352" r:id="rId28"/>
    <p:sldId id="351" r:id="rId29"/>
    <p:sldId id="455" r:id="rId30"/>
    <p:sldId id="353" r:id="rId31"/>
    <p:sldId id="456" r:id="rId32"/>
    <p:sldId id="376" r:id="rId33"/>
    <p:sldId id="377" r:id="rId34"/>
    <p:sldId id="378" r:id="rId35"/>
    <p:sldId id="426" r:id="rId36"/>
    <p:sldId id="380" r:id="rId37"/>
    <p:sldId id="382" r:id="rId38"/>
    <p:sldId id="385" r:id="rId39"/>
    <p:sldId id="386" r:id="rId40"/>
    <p:sldId id="446" r:id="rId41"/>
    <p:sldId id="387" r:id="rId42"/>
    <p:sldId id="435" r:id="rId43"/>
    <p:sldId id="436" r:id="rId44"/>
    <p:sldId id="437" r:id="rId45"/>
    <p:sldId id="438" r:id="rId46"/>
    <p:sldId id="372" r:id="rId47"/>
    <p:sldId id="445" r:id="rId48"/>
    <p:sldId id="433" r:id="rId49"/>
    <p:sldId id="389" r:id="rId50"/>
    <p:sldId id="422" r:id="rId51"/>
    <p:sldId id="405" r:id="rId52"/>
    <p:sldId id="404" r:id="rId53"/>
    <p:sldId id="357" r:id="rId54"/>
    <p:sldId id="406" r:id="rId55"/>
    <p:sldId id="358" r:id="rId56"/>
    <p:sldId id="457" r:id="rId57"/>
    <p:sldId id="333" r:id="rId58"/>
    <p:sldId id="364" r:id="rId59"/>
    <p:sldId id="365" r:id="rId60"/>
    <p:sldId id="366" r:id="rId61"/>
    <p:sldId id="367" r:id="rId62"/>
    <p:sldId id="434" r:id="rId63"/>
    <p:sldId id="428" r:id="rId64"/>
    <p:sldId id="423" r:id="rId65"/>
  </p:sldIdLst>
  <p:sldSz cx="12192000" cy="6858000"/>
  <p:notesSz cx="7010400" cy="9296400"/>
  <p:embeddedFontLst>
    <p:embeddedFont>
      <p:font typeface="Arial Narrow" panose="020B0606020202030204" pitchFamily="34" charset="0"/>
      <p:regular r:id="rId68"/>
      <p:bold r:id="rId69"/>
      <p:italic r:id="rId70"/>
      <p:boldItalic r:id="rId71"/>
    </p:embeddedFont>
    <p:embeddedFont>
      <p:font typeface="Calibri" panose="020F0502020204030204" pitchFamily="34" charset="0"/>
      <p:regular r:id="rId72"/>
      <p:bold r:id="rId73"/>
      <p:italic r:id="rId74"/>
      <p:boldItalic r:id="rId75"/>
    </p:embeddedFont>
    <p:embeddedFont>
      <p:font typeface="Cambria Math" panose="02040503050406030204" pitchFamily="18" charset="0"/>
      <p:regular r:id="rId76"/>
    </p:embeddedFont>
    <p:embeddedFont>
      <p:font typeface="Franklin Gothic Medium Cond" panose="020B0606030402020204" pitchFamily="34" charset="0"/>
      <p:regular r:id="rId77"/>
    </p:embeddedFont>
    <p:embeddedFont>
      <p:font typeface="Ink Free" panose="03080402000500000000" pitchFamily="66" charset="0"/>
      <p:regular r:id="rId78"/>
    </p:embeddedFont>
  </p:embeddedFontLst>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9933"/>
    <a:srgbClr val="CC00FF"/>
    <a:srgbClr val="FF6600"/>
    <a:srgbClr val="FF0066"/>
    <a:srgbClr val="FF00FF"/>
    <a:srgbClr val="C00000"/>
    <a:srgbClr val="00FF00"/>
    <a:srgbClr val="FFFF00"/>
    <a:srgbClr val="1801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44" autoAdjust="0"/>
    <p:restoredTop sz="83101" autoAdjust="0"/>
  </p:normalViewPr>
  <p:slideViewPr>
    <p:cSldViewPr snapToGrid="0">
      <p:cViewPr varScale="1">
        <p:scale>
          <a:sx n="91" d="100"/>
          <a:sy n="91" d="100"/>
        </p:scale>
        <p:origin x="826" y="77"/>
      </p:cViewPr>
      <p:guideLst>
        <p:guide orient="horz" pos="2160"/>
        <p:guide pos="384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120" d="100"/>
        <a:sy n="120" d="100"/>
      </p:scale>
      <p:origin x="0" y="0"/>
    </p:cViewPr>
  </p:sorterViewPr>
  <p:notesViewPr>
    <p:cSldViewPr snapToGrid="0">
      <p:cViewPr varScale="1">
        <p:scale>
          <a:sx n="94" d="100"/>
          <a:sy n="94" d="100"/>
        </p:scale>
        <p:origin x="3259"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font" Target="fonts/font1.fntdata"/><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7.fntdata"/><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font" Target="fonts/font2.fntdata"/><Relationship Id="rId77" Type="http://schemas.openxmlformats.org/officeDocument/2006/relationships/font" Target="fonts/font10.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5.fntdata"/><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3.fntdata"/><Relationship Id="rId75"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font" Target="fonts/font6.fntdata"/><Relationship Id="rId78" Type="http://schemas.openxmlformats.org/officeDocument/2006/relationships/font" Target="fonts/font11.fntdata"/><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9.fntdata"/><Relationship Id="rId7" Type="http://schemas.openxmlformats.org/officeDocument/2006/relationships/slide" Target="slides/slide6.xml"/><Relationship Id="rId71" Type="http://schemas.openxmlformats.org/officeDocument/2006/relationships/font" Target="fonts/font4.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slide" Target="slides/slide3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761" cy="464401"/>
          </a:xfrm>
          <a:prstGeom prst="rect">
            <a:avLst/>
          </a:prstGeom>
        </p:spPr>
        <p:txBody>
          <a:bodyPr vert="horz" lIns="93175" tIns="46587" rIns="93175" bIns="46587" rtlCol="0"/>
          <a:lstStyle>
            <a:lvl1pPr algn="l">
              <a:defRPr sz="1200"/>
            </a:lvl1pPr>
          </a:lstStyle>
          <a:p>
            <a:pPr>
              <a:defRPr/>
            </a:pPr>
            <a:endParaRPr lang="en-US"/>
          </a:p>
        </p:txBody>
      </p:sp>
      <p:sp>
        <p:nvSpPr>
          <p:cNvPr id="3" name="Date Placeholder 2"/>
          <p:cNvSpPr>
            <a:spLocks noGrp="1"/>
          </p:cNvSpPr>
          <p:nvPr>
            <p:ph type="dt" sz="quarter" idx="1"/>
          </p:nvPr>
        </p:nvSpPr>
        <p:spPr>
          <a:xfrm>
            <a:off x="3971444" y="0"/>
            <a:ext cx="3037761" cy="464401"/>
          </a:xfrm>
          <a:prstGeom prst="rect">
            <a:avLst/>
          </a:prstGeom>
        </p:spPr>
        <p:txBody>
          <a:bodyPr vert="horz" lIns="93175" tIns="46587" rIns="93175" bIns="46587" rtlCol="0"/>
          <a:lstStyle>
            <a:lvl1pPr algn="r">
              <a:defRPr sz="1200"/>
            </a:lvl1pPr>
          </a:lstStyle>
          <a:p>
            <a:pPr>
              <a:defRPr/>
            </a:pPr>
            <a:r>
              <a:rPr lang="en-US" dirty="0"/>
              <a:t>Lecture 3.1  Monte Carlo Simulation</a:t>
            </a:r>
          </a:p>
        </p:txBody>
      </p:sp>
      <p:sp>
        <p:nvSpPr>
          <p:cNvPr id="4" name="Footer Placeholder 3"/>
          <p:cNvSpPr>
            <a:spLocks noGrp="1"/>
          </p:cNvSpPr>
          <p:nvPr>
            <p:ph type="ftr" sz="quarter" idx="2"/>
          </p:nvPr>
        </p:nvSpPr>
        <p:spPr>
          <a:xfrm>
            <a:off x="0" y="8829900"/>
            <a:ext cx="3037761" cy="464401"/>
          </a:xfrm>
          <a:prstGeom prst="rect">
            <a:avLst/>
          </a:prstGeom>
        </p:spPr>
        <p:txBody>
          <a:bodyPr vert="horz" lIns="93175" tIns="46587" rIns="93175" bIns="46587" rtlCol="0" anchor="b"/>
          <a:lstStyle>
            <a:lvl1pPr algn="l">
              <a:defRPr sz="1200"/>
            </a:lvl1pPr>
          </a:lstStyle>
          <a:p>
            <a:pPr>
              <a:defRPr/>
            </a:pPr>
            <a:r>
              <a:rPr lang="en-US" dirty="0"/>
              <a:t>Lecture 3.1</a:t>
            </a:r>
          </a:p>
        </p:txBody>
      </p:sp>
      <p:sp>
        <p:nvSpPr>
          <p:cNvPr id="5" name="Slide Number Placeholder 4"/>
          <p:cNvSpPr>
            <a:spLocks noGrp="1"/>
          </p:cNvSpPr>
          <p:nvPr>
            <p:ph type="sldNum" sz="quarter" idx="3"/>
          </p:nvPr>
        </p:nvSpPr>
        <p:spPr>
          <a:xfrm>
            <a:off x="3971444" y="8829900"/>
            <a:ext cx="3037761" cy="464401"/>
          </a:xfrm>
          <a:prstGeom prst="rect">
            <a:avLst/>
          </a:prstGeom>
        </p:spPr>
        <p:txBody>
          <a:bodyPr vert="horz" lIns="93175" tIns="46587" rIns="93175" bIns="46587" rtlCol="0" anchor="b"/>
          <a:lstStyle>
            <a:lvl1pPr algn="r">
              <a:defRPr sz="1200"/>
            </a:lvl1pPr>
          </a:lstStyle>
          <a:p>
            <a:pPr>
              <a:defRPr/>
            </a:pPr>
            <a:fld id="{9E97F6C3-AAF9-4F94-AD8F-CC5B2120162E}" type="slidenum">
              <a:rPr lang="en-US"/>
              <a:pPr>
                <a:defRPr/>
              </a:pPr>
              <a:t>‹#›</a:t>
            </a:fld>
            <a:endParaRPr lang="en-US"/>
          </a:p>
        </p:txBody>
      </p:sp>
    </p:spTree>
    <p:extLst>
      <p:ext uri="{BB962C8B-B14F-4D97-AF65-F5344CB8AC3E}">
        <p14:creationId xmlns:p14="http://schemas.microsoft.com/office/powerpoint/2010/main" val="28391973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3037761" cy="464401"/>
          </a:xfrm>
          <a:prstGeom prst="rect">
            <a:avLst/>
          </a:prstGeom>
          <a:noFill/>
          <a:ln w="9525">
            <a:noFill/>
            <a:miter lim="800000"/>
            <a:headEnd/>
            <a:tailEnd/>
          </a:ln>
          <a:effectLst/>
        </p:spPr>
        <p:txBody>
          <a:bodyPr vert="horz" wrap="square" lIns="93175" tIns="46587" rIns="93175" bIns="46587" numCol="1" anchor="t" anchorCtr="0" compatLnSpc="1">
            <a:prstTxWarp prst="textNoShape">
              <a:avLst/>
            </a:prstTxWarp>
          </a:bodyPr>
          <a:lstStyle>
            <a:lvl1pPr>
              <a:defRPr sz="1200"/>
            </a:lvl1pPr>
          </a:lstStyle>
          <a:p>
            <a:pPr>
              <a:defRPr/>
            </a:pPr>
            <a:endParaRPr lang="en-US"/>
          </a:p>
        </p:txBody>
      </p:sp>
      <p:sp>
        <p:nvSpPr>
          <p:cNvPr id="43011" name="Rectangle 3"/>
          <p:cNvSpPr>
            <a:spLocks noGrp="1" noChangeArrowheads="1"/>
          </p:cNvSpPr>
          <p:nvPr>
            <p:ph type="dt" idx="1"/>
          </p:nvPr>
        </p:nvSpPr>
        <p:spPr bwMode="auto">
          <a:xfrm>
            <a:off x="3972641" y="0"/>
            <a:ext cx="3037760" cy="464401"/>
          </a:xfrm>
          <a:prstGeom prst="rect">
            <a:avLst/>
          </a:prstGeom>
          <a:noFill/>
          <a:ln w="9525">
            <a:noFill/>
            <a:miter lim="800000"/>
            <a:headEnd/>
            <a:tailEnd/>
          </a:ln>
          <a:effectLst/>
        </p:spPr>
        <p:txBody>
          <a:bodyPr vert="horz" wrap="square" lIns="93175" tIns="46587" rIns="93175" bIns="46587" numCol="1" anchor="t" anchorCtr="0" compatLnSpc="1">
            <a:prstTxWarp prst="textNoShape">
              <a:avLst/>
            </a:prstTxWarp>
          </a:bodyPr>
          <a:lstStyle>
            <a:lvl1pPr algn="r">
              <a:defRPr sz="1200"/>
            </a:lvl1pPr>
          </a:lstStyle>
          <a:p>
            <a:pPr>
              <a:defRPr/>
            </a:pPr>
            <a:endParaRPr lang="en-US"/>
          </a:p>
        </p:txBody>
      </p:sp>
      <p:sp>
        <p:nvSpPr>
          <p:cNvPr id="38916" name="Rectangle 4"/>
          <p:cNvSpPr>
            <a:spLocks noGrp="1" noRot="1" noChangeAspect="1" noChangeArrowheads="1" noTextEdit="1"/>
          </p:cNvSpPr>
          <p:nvPr>
            <p:ph type="sldImg" idx="2"/>
          </p:nvPr>
        </p:nvSpPr>
        <p:spPr bwMode="auto">
          <a:xfrm>
            <a:off x="406400" y="696913"/>
            <a:ext cx="6197600" cy="3486150"/>
          </a:xfrm>
          <a:prstGeom prst="rect">
            <a:avLst/>
          </a:prstGeom>
          <a:noFill/>
          <a:ln w="9525">
            <a:solidFill>
              <a:srgbClr val="000000"/>
            </a:solidFill>
            <a:miter lim="800000"/>
            <a:headEnd/>
            <a:tailEnd/>
          </a:ln>
        </p:spPr>
      </p:sp>
      <p:sp>
        <p:nvSpPr>
          <p:cNvPr id="43013" name="Rectangle 5"/>
          <p:cNvSpPr>
            <a:spLocks noGrp="1" noChangeArrowheads="1"/>
          </p:cNvSpPr>
          <p:nvPr>
            <p:ph type="body" sz="quarter" idx="3"/>
          </p:nvPr>
        </p:nvSpPr>
        <p:spPr bwMode="auto">
          <a:xfrm>
            <a:off x="934880" y="4414951"/>
            <a:ext cx="5140641" cy="4183799"/>
          </a:xfrm>
          <a:prstGeom prst="rect">
            <a:avLst/>
          </a:prstGeom>
          <a:noFill/>
          <a:ln w="9525">
            <a:noFill/>
            <a:miter lim="800000"/>
            <a:headEnd/>
            <a:tailEnd/>
          </a:ln>
          <a:effectLst/>
        </p:spPr>
        <p:txBody>
          <a:bodyPr vert="horz" wrap="square" lIns="93175" tIns="46587" rIns="93175" bIns="46587"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3014" name="Rectangle 6"/>
          <p:cNvSpPr>
            <a:spLocks noGrp="1" noChangeArrowheads="1"/>
          </p:cNvSpPr>
          <p:nvPr>
            <p:ph type="ftr" sz="quarter" idx="4"/>
          </p:nvPr>
        </p:nvSpPr>
        <p:spPr bwMode="auto">
          <a:xfrm>
            <a:off x="0" y="8832002"/>
            <a:ext cx="3037761" cy="464399"/>
          </a:xfrm>
          <a:prstGeom prst="rect">
            <a:avLst/>
          </a:prstGeom>
          <a:noFill/>
          <a:ln w="9525">
            <a:noFill/>
            <a:miter lim="800000"/>
            <a:headEnd/>
            <a:tailEnd/>
          </a:ln>
          <a:effectLst/>
        </p:spPr>
        <p:txBody>
          <a:bodyPr vert="horz" wrap="square" lIns="93175" tIns="46587" rIns="93175" bIns="46587" numCol="1" anchor="b" anchorCtr="0" compatLnSpc="1">
            <a:prstTxWarp prst="textNoShape">
              <a:avLst/>
            </a:prstTxWarp>
          </a:bodyPr>
          <a:lstStyle>
            <a:lvl1pPr>
              <a:defRPr sz="1200"/>
            </a:lvl1pPr>
          </a:lstStyle>
          <a:p>
            <a:pPr>
              <a:defRPr/>
            </a:pPr>
            <a:endParaRPr lang="en-US"/>
          </a:p>
        </p:txBody>
      </p:sp>
      <p:sp>
        <p:nvSpPr>
          <p:cNvPr id="43015" name="Rectangle 7"/>
          <p:cNvSpPr>
            <a:spLocks noGrp="1" noChangeArrowheads="1"/>
          </p:cNvSpPr>
          <p:nvPr>
            <p:ph type="sldNum" sz="quarter" idx="5"/>
          </p:nvPr>
        </p:nvSpPr>
        <p:spPr bwMode="auto">
          <a:xfrm>
            <a:off x="3972641" y="8832002"/>
            <a:ext cx="3037760" cy="464399"/>
          </a:xfrm>
          <a:prstGeom prst="rect">
            <a:avLst/>
          </a:prstGeom>
          <a:noFill/>
          <a:ln w="9525">
            <a:noFill/>
            <a:miter lim="800000"/>
            <a:headEnd/>
            <a:tailEnd/>
          </a:ln>
          <a:effectLst/>
        </p:spPr>
        <p:txBody>
          <a:bodyPr vert="horz" wrap="square" lIns="93175" tIns="46587" rIns="93175" bIns="46587" numCol="1" anchor="b" anchorCtr="0" compatLnSpc="1">
            <a:prstTxWarp prst="textNoShape">
              <a:avLst/>
            </a:prstTxWarp>
          </a:bodyPr>
          <a:lstStyle>
            <a:lvl1pPr algn="r">
              <a:defRPr sz="1200"/>
            </a:lvl1pPr>
          </a:lstStyle>
          <a:p>
            <a:pPr>
              <a:defRPr/>
            </a:pPr>
            <a:fld id="{524C4B47-FBCD-4817-B645-E2CBC7BB2299}" type="slidenum">
              <a:rPr lang="en-US"/>
              <a:pPr>
                <a:defRPr/>
              </a:pPr>
              <a:t>‹#›</a:t>
            </a:fld>
            <a:endParaRPr lang="en-US"/>
          </a:p>
        </p:txBody>
      </p:sp>
    </p:spTree>
    <p:extLst>
      <p:ext uri="{BB962C8B-B14F-4D97-AF65-F5344CB8AC3E}">
        <p14:creationId xmlns:p14="http://schemas.microsoft.com/office/powerpoint/2010/main" val="33048950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1</a:t>
            </a:fld>
            <a:endParaRPr lang="en-US"/>
          </a:p>
        </p:txBody>
      </p:sp>
    </p:spTree>
    <p:extLst>
      <p:ext uri="{BB962C8B-B14F-4D97-AF65-F5344CB8AC3E}">
        <p14:creationId xmlns:p14="http://schemas.microsoft.com/office/powerpoint/2010/main" val="21335734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These</a:t>
            </a:r>
            <a:r>
              <a:rPr lang="en-US" baseline="0" dirty="0"/>
              <a:t> histograms show repeated trials of the entire experiment, with the blue showing 1000 points, and the pink showing 10,000 points.  This shows the uncertainty in the estimate of pi, assuming that we didn’t already know the true value.</a:t>
            </a:r>
          </a:p>
          <a:p>
            <a:endParaRPr lang="en-US" baseline="0" dirty="0"/>
          </a:p>
          <a:p>
            <a:r>
              <a:rPr lang="en-US" baseline="0" dirty="0"/>
              <a:t>10,000 points performs notably better than 1,000 points, but not as well as Buffon’s problem.</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10</a:t>
            </a:fld>
            <a:endParaRPr lang="en-US"/>
          </a:p>
        </p:txBody>
      </p:sp>
    </p:spTree>
    <p:extLst>
      <p:ext uri="{BB962C8B-B14F-4D97-AF65-F5344CB8AC3E}">
        <p14:creationId xmlns:p14="http://schemas.microsoft.com/office/powerpoint/2010/main" val="31114505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11</a:t>
            </a:fld>
            <a:endParaRPr lang="en-US"/>
          </a:p>
        </p:txBody>
      </p:sp>
    </p:spTree>
    <p:extLst>
      <p:ext uri="{BB962C8B-B14F-4D97-AF65-F5344CB8AC3E}">
        <p14:creationId xmlns:p14="http://schemas.microsoft.com/office/powerpoint/2010/main" val="22645203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xfrm>
            <a:off x="406400" y="696913"/>
            <a:ext cx="6197600" cy="3486150"/>
          </a:xfrm>
          <a:ln/>
        </p:spPr>
      </p:sp>
      <p:sp>
        <p:nvSpPr>
          <p:cNvPr id="53251" name="Notes Placeholder 2"/>
          <p:cNvSpPr>
            <a:spLocks noGrp="1"/>
          </p:cNvSpPr>
          <p:nvPr>
            <p:ph type="body" idx="1"/>
          </p:nvPr>
        </p:nvSpPr>
        <p:spPr>
          <a:noFill/>
          <a:ln/>
        </p:spPr>
        <p:txBody>
          <a:bodyPr/>
          <a:lstStyle/>
          <a:p>
            <a:r>
              <a:rPr lang="en-US" dirty="0"/>
              <a:t>We have a variable</a:t>
            </a:r>
            <a:r>
              <a:rPr lang="en-US" baseline="0" dirty="0"/>
              <a:t> of interest, Y, that is a complex function of another variable we know more about, X.  But X is a random variable.  Therefore Y is also a random variable.  It can be difficult to route a probability distribution through a complex function g(X) to solve this problem analytically, so we can instead solve it with Monte Carlo Simulation.</a:t>
            </a:r>
            <a:endParaRPr lang="en-US" dirty="0"/>
          </a:p>
        </p:txBody>
      </p:sp>
      <p:sp>
        <p:nvSpPr>
          <p:cNvPr id="53252" name="Slide Number Placeholder 3"/>
          <p:cNvSpPr>
            <a:spLocks noGrp="1"/>
          </p:cNvSpPr>
          <p:nvPr>
            <p:ph type="sldNum" sz="quarter" idx="5"/>
          </p:nvPr>
        </p:nvSpPr>
        <p:spPr>
          <a:noFill/>
        </p:spPr>
        <p:txBody>
          <a:bodyPr/>
          <a:lstStyle/>
          <a:p>
            <a:fld id="{41F18B19-84E9-4D2F-B4BA-F87BFF5B02CB}" type="slidenum">
              <a:rPr lang="en-US" smtClean="0"/>
              <a:pPr/>
              <a:t>12</a:t>
            </a:fld>
            <a:endParaRPr lang="en-US"/>
          </a:p>
        </p:txBody>
      </p:sp>
    </p:spTree>
    <p:extLst>
      <p:ext uri="{BB962C8B-B14F-4D97-AF65-F5344CB8AC3E}">
        <p14:creationId xmlns:p14="http://schemas.microsoft.com/office/powerpoint/2010/main" val="15637292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The pink PDF is the distribution of X, and</a:t>
            </a:r>
            <a:r>
              <a:rPr lang="en-US" baseline="0" dirty="0"/>
              <a:t> the pink histogram is the large random sample of values of X meant to replace the distribution.  The complex function Y = g(X) is performed on every sample member, producing a sample of Y.</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13</a:t>
            </a:fld>
            <a:endParaRPr lang="en-US"/>
          </a:p>
        </p:txBody>
      </p:sp>
    </p:spTree>
    <p:extLst>
      <p:ext uri="{BB962C8B-B14F-4D97-AF65-F5344CB8AC3E}">
        <p14:creationId xmlns:p14="http://schemas.microsoft.com/office/powerpoint/2010/main" val="38879181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xfrm>
            <a:off x="406400" y="696913"/>
            <a:ext cx="6197600" cy="3486150"/>
          </a:xfrm>
          <a:ln/>
        </p:spPr>
      </p:sp>
      <p:sp>
        <p:nvSpPr>
          <p:cNvPr id="54275" name="Notes Placeholder 2"/>
          <p:cNvSpPr>
            <a:spLocks noGrp="1"/>
          </p:cNvSpPr>
          <p:nvPr>
            <p:ph type="body" idx="1"/>
          </p:nvPr>
        </p:nvSpPr>
        <p:spPr>
          <a:noFill/>
          <a:ln/>
        </p:spPr>
        <p:txBody>
          <a:bodyPr/>
          <a:lstStyle/>
          <a:p>
            <a:r>
              <a:rPr lang="en-US" dirty="0"/>
              <a:t>The</a:t>
            </a:r>
            <a:r>
              <a:rPr lang="en-US" baseline="0" dirty="0"/>
              <a:t> orange histogram is the sample of Y values produced by evaluating Y = g(X) for every member of X, and the orange PDF is the distribution of Y inferred by a statistical analysis of the sample of Y.</a:t>
            </a:r>
          </a:p>
          <a:p>
            <a:endParaRPr lang="en-US" baseline="0" dirty="0"/>
          </a:p>
          <a:p>
            <a:r>
              <a:rPr lang="en-US" baseline="0" dirty="0"/>
              <a:t>Note, Monte Carlo simulation is just processing the random values and the relationship defined between X and Y.  It adds no information to the problem.  </a:t>
            </a:r>
            <a:endParaRPr lang="en-US" dirty="0"/>
          </a:p>
        </p:txBody>
      </p:sp>
      <p:sp>
        <p:nvSpPr>
          <p:cNvPr id="54276" name="Slide Number Placeholder 3"/>
          <p:cNvSpPr>
            <a:spLocks noGrp="1"/>
          </p:cNvSpPr>
          <p:nvPr>
            <p:ph type="sldNum" sz="quarter" idx="5"/>
          </p:nvPr>
        </p:nvSpPr>
        <p:spPr>
          <a:noFill/>
        </p:spPr>
        <p:txBody>
          <a:bodyPr/>
          <a:lstStyle/>
          <a:p>
            <a:fld id="{81310A98-3031-4E1D-A6D9-AAD24CBB5377}" type="slidenum">
              <a:rPr lang="en-US" smtClean="0"/>
              <a:pPr/>
              <a:t>14</a:t>
            </a:fld>
            <a:endParaRPr lang="en-US"/>
          </a:p>
        </p:txBody>
      </p:sp>
    </p:spTree>
    <p:extLst>
      <p:ext uri="{BB962C8B-B14F-4D97-AF65-F5344CB8AC3E}">
        <p14:creationId xmlns:p14="http://schemas.microsoft.com/office/powerpoint/2010/main" val="28548168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xfrm>
            <a:off x="406400" y="696913"/>
            <a:ext cx="6197600" cy="3486150"/>
          </a:xfrm>
          <a:ln/>
        </p:spPr>
      </p:sp>
      <p:sp>
        <p:nvSpPr>
          <p:cNvPr id="55299" name="Notes Placeholder 2"/>
          <p:cNvSpPr>
            <a:spLocks noGrp="1"/>
          </p:cNvSpPr>
          <p:nvPr>
            <p:ph type="body" idx="1"/>
          </p:nvPr>
        </p:nvSpPr>
        <p:spPr>
          <a:noFill/>
          <a:ln/>
        </p:spPr>
        <p:txBody>
          <a:bodyPr/>
          <a:lstStyle/>
          <a:p>
            <a:r>
              <a:rPr lang="en-US" dirty="0"/>
              <a:t>We are not limited to a single input random variable,</a:t>
            </a:r>
            <a:r>
              <a:rPr lang="en-US" baseline="0" dirty="0"/>
              <a:t> or even a single output random variable.  Here is a case where the Y variable is based on 2 input random variables, X and Z.  Large random samples are created for both X and Z, and with each pair of values (one member from each sample), Y = h(X,Z) is computed, with one member of Y for every pair X and Z.  A large sample of Y is still created, no matter how many input random variables were involved, and thus the probability distribution of Y estimated.  </a:t>
            </a:r>
          </a:p>
          <a:p>
            <a:endParaRPr lang="en-US" baseline="0" dirty="0"/>
          </a:p>
          <a:p>
            <a:r>
              <a:rPr lang="en-US" baseline="0" dirty="0"/>
              <a:t>In this case, flood damage may be dependent on both flow, and the starting pool level of an upstream reservoir that can intercept some of the flow.</a:t>
            </a:r>
          </a:p>
          <a:p>
            <a:endParaRPr lang="en-US" baseline="0" dirty="0"/>
          </a:p>
          <a:p>
            <a:r>
              <a:rPr lang="en-US" baseline="0" dirty="0"/>
              <a:t>If another variable W can be computed from X, Z and Y, a sample of W can also be developed in the same way (based on every triplet X, Y and Z), and a distribution of W estimated.</a:t>
            </a:r>
          </a:p>
          <a:p>
            <a:endParaRPr lang="en-US" baseline="0" dirty="0"/>
          </a:p>
          <a:p>
            <a:r>
              <a:rPr lang="en-US" baseline="0" dirty="0"/>
              <a:t>Note, the simplest case creates the random samples of X and Z independently.  However, if there is a relationship between X and Z that must be maintained, correlated random sampling can be used to maintain a linear relationship. </a:t>
            </a:r>
            <a:endParaRPr lang="en-US" dirty="0"/>
          </a:p>
        </p:txBody>
      </p:sp>
      <p:sp>
        <p:nvSpPr>
          <p:cNvPr id="55300" name="Slide Number Placeholder 3"/>
          <p:cNvSpPr>
            <a:spLocks noGrp="1"/>
          </p:cNvSpPr>
          <p:nvPr>
            <p:ph type="sldNum" sz="quarter" idx="5"/>
          </p:nvPr>
        </p:nvSpPr>
        <p:spPr>
          <a:noFill/>
        </p:spPr>
        <p:txBody>
          <a:bodyPr/>
          <a:lstStyle/>
          <a:p>
            <a:fld id="{14EC608D-68BF-4F88-80D2-7EE37796E311}" type="slidenum">
              <a:rPr lang="en-US" smtClean="0"/>
              <a:pPr/>
              <a:t>15</a:t>
            </a:fld>
            <a:endParaRPr lang="en-US"/>
          </a:p>
        </p:txBody>
      </p:sp>
    </p:spTree>
    <p:extLst>
      <p:ext uri="{BB962C8B-B14F-4D97-AF65-F5344CB8AC3E}">
        <p14:creationId xmlns:p14="http://schemas.microsoft.com/office/powerpoint/2010/main" val="1618102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xfrm>
            <a:off x="406400" y="696913"/>
            <a:ext cx="6197600" cy="3486150"/>
          </a:xfrm>
          <a:ln/>
        </p:spPr>
      </p:sp>
      <p:sp>
        <p:nvSpPr>
          <p:cNvPr id="55299" name="Notes Placeholder 2"/>
          <p:cNvSpPr>
            <a:spLocks noGrp="1"/>
          </p:cNvSpPr>
          <p:nvPr>
            <p:ph type="body" idx="1"/>
          </p:nvPr>
        </p:nvSpPr>
        <p:spPr>
          <a:noFill/>
          <a:ln/>
        </p:spPr>
        <p:txBody>
          <a:bodyPr/>
          <a:lstStyle/>
          <a:p>
            <a:r>
              <a:rPr lang="en-US" dirty="0"/>
              <a:t>We can also do Monte Carlo simulation</a:t>
            </a:r>
            <a:r>
              <a:rPr lang="en-US" baseline="0" dirty="0"/>
              <a:t> with random variables whose distributions are dependent on other random variables, if we can describe the conditional probability distributions.  </a:t>
            </a:r>
          </a:p>
          <a:p>
            <a:endParaRPr lang="en-US" baseline="0" dirty="0"/>
          </a:p>
          <a:p>
            <a:r>
              <a:rPr lang="en-US" baseline="0" dirty="0"/>
              <a:t>Here, we sample a flow, and also the date of the flood event.  The probability distribution of the reservoir pool level is then conditional on the sampled date.</a:t>
            </a:r>
          </a:p>
          <a:p>
            <a:endParaRPr lang="en-US" baseline="0" dirty="0"/>
          </a:p>
          <a:p>
            <a:r>
              <a:rPr lang="en-US" baseline="0" dirty="0"/>
              <a:t>We still compute variable Y for each set of sample members, ending with a sample of Y and so a distribution of Y.</a:t>
            </a:r>
            <a:endParaRPr lang="en-US" dirty="0"/>
          </a:p>
        </p:txBody>
      </p:sp>
      <p:sp>
        <p:nvSpPr>
          <p:cNvPr id="55300" name="Slide Number Placeholder 3"/>
          <p:cNvSpPr>
            <a:spLocks noGrp="1"/>
          </p:cNvSpPr>
          <p:nvPr>
            <p:ph type="sldNum" sz="quarter" idx="5"/>
          </p:nvPr>
        </p:nvSpPr>
        <p:spPr>
          <a:noFill/>
        </p:spPr>
        <p:txBody>
          <a:bodyPr/>
          <a:lstStyle/>
          <a:p>
            <a:fld id="{14EC608D-68BF-4F88-80D2-7EE37796E311}" type="slidenum">
              <a:rPr lang="en-US" smtClean="0"/>
              <a:pPr/>
              <a:t>16</a:t>
            </a:fld>
            <a:endParaRPr lang="en-US"/>
          </a:p>
        </p:txBody>
      </p:sp>
    </p:spTree>
    <p:extLst>
      <p:ext uri="{BB962C8B-B14F-4D97-AF65-F5344CB8AC3E}">
        <p14:creationId xmlns:p14="http://schemas.microsoft.com/office/powerpoint/2010/main" val="6818935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We can generate a</a:t>
            </a:r>
            <a:r>
              <a:rPr lang="en-US" baseline="0" dirty="0"/>
              <a:t> random sample from any probability distribution.  In this class, we first did it by generating rolls of a 6-sided die.  The first step is using the cumulative form of the probability distribution, the CDF.</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17</a:t>
            </a:fld>
            <a:endParaRPr lang="en-US"/>
          </a:p>
        </p:txBody>
      </p:sp>
    </p:spTree>
    <p:extLst>
      <p:ext uri="{BB962C8B-B14F-4D97-AF65-F5344CB8AC3E}">
        <p14:creationId xmlns:p14="http://schemas.microsoft.com/office/powerpoint/2010/main" val="1656246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1DE82A99-6424-4EDB-A662-E1AD4E6364D4}" type="slidenum">
              <a:rPr lang="en-US" smtClean="0"/>
              <a:pPr/>
              <a:t>20</a:t>
            </a:fld>
            <a:endParaRPr lang="en-US"/>
          </a:p>
        </p:txBody>
      </p:sp>
      <p:sp>
        <p:nvSpPr>
          <p:cNvPr id="39939" name="Rectangle 2"/>
          <p:cNvSpPr>
            <a:spLocks noGrp="1" noRot="1" noChangeAspect="1" noChangeArrowheads="1" noTextEdit="1"/>
          </p:cNvSpPr>
          <p:nvPr>
            <p:ph type="sldImg"/>
          </p:nvPr>
        </p:nvSpPr>
        <p:spPr>
          <a:xfrm>
            <a:off x="407988" y="696913"/>
            <a:ext cx="6196012" cy="3486150"/>
          </a:xfrm>
          <a:ln/>
        </p:spPr>
      </p:sp>
      <p:sp>
        <p:nvSpPr>
          <p:cNvPr id="39940" name="Rectangle 3"/>
          <p:cNvSpPr>
            <a:spLocks noGrp="1" noChangeArrowheads="1"/>
          </p:cNvSpPr>
          <p:nvPr>
            <p:ph type="body" idx="1"/>
          </p:nvPr>
        </p:nvSpPr>
        <p:spPr>
          <a:noFill/>
          <a:ln/>
        </p:spPr>
        <p:txBody>
          <a:bodyPr/>
          <a:lstStyle/>
          <a:p>
            <a:pPr eaLnBrk="1" hangingPunct="1"/>
            <a:r>
              <a:rPr lang="en-US" dirty="0"/>
              <a:t>Monte Carlo</a:t>
            </a:r>
            <a:r>
              <a:rPr lang="en-US" baseline="0" dirty="0"/>
              <a:t> simulation does not add information.  But it can lead to error if the samples used are not large enough to represent the distributions they are replacing.</a:t>
            </a:r>
            <a:endParaRPr lang="en-US" dirty="0"/>
          </a:p>
        </p:txBody>
      </p:sp>
    </p:spTree>
    <p:extLst>
      <p:ext uri="{BB962C8B-B14F-4D97-AF65-F5344CB8AC3E}">
        <p14:creationId xmlns:p14="http://schemas.microsoft.com/office/powerpoint/2010/main" val="36404602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F3B71B88-21B3-4CB3-BC9E-ABDEB4E15CAC}" type="slidenum">
              <a:rPr lang="en-US" smtClean="0"/>
              <a:pPr/>
              <a:t>21</a:t>
            </a:fld>
            <a:endParaRPr lang="en-US"/>
          </a:p>
        </p:txBody>
      </p:sp>
      <p:sp>
        <p:nvSpPr>
          <p:cNvPr id="40963" name="Rectangle 2"/>
          <p:cNvSpPr>
            <a:spLocks noGrp="1" noRot="1" noChangeAspect="1" noChangeArrowheads="1" noTextEdit="1"/>
          </p:cNvSpPr>
          <p:nvPr>
            <p:ph type="sldImg"/>
          </p:nvPr>
        </p:nvSpPr>
        <p:spPr>
          <a:xfrm>
            <a:off x="407988" y="696913"/>
            <a:ext cx="6196012" cy="3486150"/>
          </a:xfrm>
          <a:ln/>
        </p:spPr>
      </p:sp>
      <p:sp>
        <p:nvSpPr>
          <p:cNvPr id="40964" name="Rectangle 3"/>
          <p:cNvSpPr>
            <a:spLocks noGrp="1" noChangeArrowheads="1"/>
          </p:cNvSpPr>
          <p:nvPr>
            <p:ph type="body" idx="1"/>
          </p:nvPr>
        </p:nvSpPr>
        <p:spPr>
          <a:noFill/>
          <a:ln/>
        </p:spPr>
        <p:txBody>
          <a:bodyPr/>
          <a:lstStyle/>
          <a:p>
            <a:pPr eaLnBrk="1" hangingPunct="1"/>
            <a:r>
              <a:rPr lang="en-US" dirty="0"/>
              <a:t>This</a:t>
            </a:r>
            <a:r>
              <a:rPr lang="en-US" baseline="0" dirty="0"/>
              <a:t> is a 25-member sample from the standard Normal distribution.  The table has a column of U[0,1], and another column of the subsequent N[0,1] that results.  Two values are shown as reflected through the standard Normal CDF.</a:t>
            </a:r>
            <a:endParaRPr lang="en-US" dirty="0"/>
          </a:p>
        </p:txBody>
      </p:sp>
    </p:spTree>
    <p:extLst>
      <p:ext uri="{BB962C8B-B14F-4D97-AF65-F5344CB8AC3E}">
        <p14:creationId xmlns:p14="http://schemas.microsoft.com/office/powerpoint/2010/main" val="14736934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Using random numbers to do things….  Explore probability, compute functions of random numbers, integrate, </a:t>
            </a:r>
            <a:r>
              <a:rPr lang="en-US" dirty="0" err="1"/>
              <a:t>etc</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2</a:t>
            </a:fld>
            <a:endParaRPr lang="en-US"/>
          </a:p>
        </p:txBody>
      </p:sp>
    </p:spTree>
    <p:extLst>
      <p:ext uri="{BB962C8B-B14F-4D97-AF65-F5344CB8AC3E}">
        <p14:creationId xmlns:p14="http://schemas.microsoft.com/office/powerpoint/2010/main" val="11941580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2FC1CC33-5B2A-4CAD-8620-3DB86A39112A}" type="slidenum">
              <a:rPr lang="en-US" smtClean="0"/>
              <a:pPr/>
              <a:t>22</a:t>
            </a:fld>
            <a:endParaRPr lang="en-US"/>
          </a:p>
        </p:txBody>
      </p:sp>
      <p:sp>
        <p:nvSpPr>
          <p:cNvPr id="41987" name="Rectangle 2"/>
          <p:cNvSpPr>
            <a:spLocks noGrp="1" noRot="1" noChangeAspect="1" noChangeArrowheads="1" noTextEdit="1"/>
          </p:cNvSpPr>
          <p:nvPr>
            <p:ph type="sldImg"/>
          </p:nvPr>
        </p:nvSpPr>
        <p:spPr>
          <a:xfrm>
            <a:off x="407988" y="696913"/>
            <a:ext cx="6196012" cy="3486150"/>
          </a:xfrm>
          <a:ln/>
        </p:spPr>
      </p:sp>
      <p:sp>
        <p:nvSpPr>
          <p:cNvPr id="41988" name="Rectangle 3"/>
          <p:cNvSpPr>
            <a:spLocks noGrp="1" noChangeArrowheads="1"/>
          </p:cNvSpPr>
          <p:nvPr>
            <p:ph type="body" idx="1"/>
          </p:nvPr>
        </p:nvSpPr>
        <p:spPr>
          <a:noFill/>
          <a:ln/>
        </p:spPr>
        <p:txBody>
          <a:bodyPr/>
          <a:lstStyle/>
          <a:p>
            <a:pPr eaLnBrk="1" hangingPunct="1"/>
            <a:r>
              <a:rPr lang="en-US" dirty="0"/>
              <a:t>This</a:t>
            </a:r>
            <a:r>
              <a:rPr lang="en-US" baseline="0" dirty="0"/>
              <a:t> is the histogram of the 25-member sample, plotted in front of the original PDF we’re attempting to replace.  The histogram doesn’t replace the PDF well. </a:t>
            </a:r>
          </a:p>
          <a:p>
            <a:pPr eaLnBrk="1" hangingPunct="1"/>
            <a:endParaRPr lang="en-US" baseline="0" dirty="0"/>
          </a:p>
          <a:p>
            <a:pPr eaLnBrk="1" hangingPunct="1"/>
            <a:r>
              <a:rPr lang="en-US" baseline="0" dirty="0"/>
              <a:t>The sample mean = -0.4 and sample standard deviation is 0.74.  Population values were mean = 0 and standard deviation = 1.  So the distribution parameters are not well-maintained.</a:t>
            </a:r>
            <a:endParaRPr lang="en-US" dirty="0"/>
          </a:p>
        </p:txBody>
      </p:sp>
    </p:spTree>
    <p:extLst>
      <p:ext uri="{BB962C8B-B14F-4D97-AF65-F5344CB8AC3E}">
        <p14:creationId xmlns:p14="http://schemas.microsoft.com/office/powerpoint/2010/main" val="18813563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B573B4B5-090A-42E9-B9B7-94FF3A4DB488}" type="slidenum">
              <a:rPr lang="en-US" smtClean="0"/>
              <a:pPr/>
              <a:t>23</a:t>
            </a:fld>
            <a:endParaRPr lang="en-US"/>
          </a:p>
        </p:txBody>
      </p:sp>
      <p:sp>
        <p:nvSpPr>
          <p:cNvPr id="56323" name="Rectangle 2"/>
          <p:cNvSpPr>
            <a:spLocks noGrp="1" noRot="1" noChangeAspect="1" noChangeArrowheads="1" noTextEdit="1"/>
          </p:cNvSpPr>
          <p:nvPr>
            <p:ph type="sldImg"/>
          </p:nvPr>
        </p:nvSpPr>
        <p:spPr>
          <a:xfrm>
            <a:off x="406400" y="696913"/>
            <a:ext cx="6197600" cy="3486150"/>
          </a:xfrm>
          <a:ln/>
        </p:spPr>
      </p:sp>
      <p:sp>
        <p:nvSpPr>
          <p:cNvPr id="56324" name="Rectangle 3"/>
          <p:cNvSpPr>
            <a:spLocks noGrp="1" noChangeArrowheads="1"/>
          </p:cNvSpPr>
          <p:nvPr>
            <p:ph type="body" idx="1"/>
          </p:nvPr>
        </p:nvSpPr>
        <p:spPr>
          <a:noFill/>
          <a:ln/>
        </p:spPr>
        <p:txBody>
          <a:bodyPr/>
          <a:lstStyle/>
          <a:p>
            <a:pPr eaLnBrk="1" hangingPunct="1"/>
            <a:r>
              <a:rPr lang="en-US" dirty="0"/>
              <a:t>This slide shows samples</a:t>
            </a:r>
            <a:r>
              <a:rPr lang="en-US" baseline="0" dirty="0"/>
              <a:t> of 100, 1000 and 10000, moving left to right.  Note that 100 captures the middle of the distribution accurately, and gives some idea of spread.  1000 captures a good representation of spread, and gives an idea of the distribution tails.  10000 captures the tails fairly well.  The sample size needed really depends on what aspects of the distribution are relevant.  </a:t>
            </a:r>
          </a:p>
          <a:p>
            <a:pPr eaLnBrk="1" hangingPunct="1"/>
            <a:endParaRPr lang="en-US" baseline="0" dirty="0"/>
          </a:p>
          <a:p>
            <a:pPr eaLnBrk="1" hangingPunct="1"/>
            <a:r>
              <a:rPr lang="en-US" baseline="0" dirty="0"/>
              <a:t>If we change our attention to the output sample (which is of course the same size as the input sample), we can base the sample size on the statistics of interest in the analysis.  If we compute the statistic of interest with each new sample member (rather than choosing the sample size in advance), we can stop adding member when the statistic stops changing within some specified delta.  The point at which the change falls below delta is called convergence.</a:t>
            </a:r>
            <a:endParaRPr lang="en-US" dirty="0"/>
          </a:p>
        </p:txBody>
      </p:sp>
    </p:spTree>
    <p:extLst>
      <p:ext uri="{BB962C8B-B14F-4D97-AF65-F5344CB8AC3E}">
        <p14:creationId xmlns:p14="http://schemas.microsoft.com/office/powerpoint/2010/main" val="5563833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 shows two</a:t>
            </a:r>
            <a:r>
              <a:rPr lang="en-US" baseline="0" dirty="0"/>
              <a:t> different values of the output distribution we might be interested in – the mean and a 1% exceedance quantile.</a:t>
            </a:r>
          </a:p>
          <a:p>
            <a:endParaRPr lang="en-US" baseline="0" dirty="0"/>
          </a:p>
          <a:p>
            <a:r>
              <a:rPr lang="en-US" baseline="0" dirty="0"/>
              <a:t>Repeatedly </a:t>
            </a:r>
            <a:r>
              <a:rPr lang="en-US" baseline="0" dirty="0" err="1"/>
              <a:t>recomputing</a:t>
            </a:r>
            <a:r>
              <a:rPr lang="en-US" baseline="0" dirty="0"/>
              <a:t> the output sample mean on the left and 1% exceedance value on the right, we can see that mean is stable in the first 100 sample members, but the 1% quantile is not.  (NOTE, the vertical axes are not the same.)  </a:t>
            </a:r>
          </a:p>
          <a:p>
            <a:endParaRPr lang="en-US" baseline="0" dirty="0"/>
          </a:p>
          <a:p>
            <a:r>
              <a:rPr lang="en-US" baseline="0" dirty="0"/>
              <a:t>It is not surprising that the estimate of a value exceeded in every 100 values has not stabilized within only 100 values….</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24</a:t>
            </a:fld>
            <a:endParaRPr lang="en-US"/>
          </a:p>
        </p:txBody>
      </p:sp>
    </p:spTree>
    <p:extLst>
      <p:ext uri="{BB962C8B-B14F-4D97-AF65-F5344CB8AC3E}">
        <p14:creationId xmlns:p14="http://schemas.microsoft.com/office/powerpoint/2010/main" val="13950606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 shows two</a:t>
            </a:r>
            <a:r>
              <a:rPr lang="en-US" baseline="0" dirty="0"/>
              <a:t> different values of the output distribution we might be interested in – the mean and a 1% exceedance quantile.</a:t>
            </a:r>
          </a:p>
          <a:p>
            <a:endParaRPr lang="en-US" baseline="0" dirty="0"/>
          </a:p>
          <a:p>
            <a:r>
              <a:rPr lang="en-US" baseline="0" dirty="0"/>
              <a:t>Repeatedly </a:t>
            </a:r>
            <a:r>
              <a:rPr lang="en-US" baseline="0" dirty="0" err="1"/>
              <a:t>recomputing</a:t>
            </a:r>
            <a:r>
              <a:rPr lang="en-US" baseline="0" dirty="0"/>
              <a:t> the output sample mean on the left and 1% exceedance value on the right, we can see that mean is stable in the first 100 sample members, but the 1% quantile is not.  (NOTE, the vertical axes are not the same.)  </a:t>
            </a:r>
          </a:p>
          <a:p>
            <a:endParaRPr lang="en-US" baseline="0" dirty="0"/>
          </a:p>
          <a:p>
            <a:r>
              <a:rPr lang="en-US" baseline="0" dirty="0"/>
              <a:t>It is not surprising that the estimate of a value exceeded in every 100 values has not stabilized within only 100 values….</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25</a:t>
            </a:fld>
            <a:endParaRPr lang="en-US"/>
          </a:p>
        </p:txBody>
      </p:sp>
    </p:spTree>
    <p:extLst>
      <p:ext uri="{BB962C8B-B14F-4D97-AF65-F5344CB8AC3E}">
        <p14:creationId xmlns:p14="http://schemas.microsoft.com/office/powerpoint/2010/main" val="2411011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26</a:t>
            </a:fld>
            <a:endParaRPr lang="en-US"/>
          </a:p>
        </p:txBody>
      </p:sp>
    </p:spTree>
    <p:extLst>
      <p:ext uri="{BB962C8B-B14F-4D97-AF65-F5344CB8AC3E}">
        <p14:creationId xmlns:p14="http://schemas.microsoft.com/office/powerpoint/2010/main" val="37147590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27</a:t>
            </a:fld>
            <a:endParaRPr lang="en-US"/>
          </a:p>
        </p:txBody>
      </p:sp>
    </p:spTree>
    <p:extLst>
      <p:ext uri="{BB962C8B-B14F-4D97-AF65-F5344CB8AC3E}">
        <p14:creationId xmlns:p14="http://schemas.microsoft.com/office/powerpoint/2010/main" val="5879117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28</a:t>
            </a:fld>
            <a:endParaRPr lang="en-US"/>
          </a:p>
        </p:txBody>
      </p:sp>
    </p:spTree>
    <p:extLst>
      <p:ext uri="{BB962C8B-B14F-4D97-AF65-F5344CB8AC3E}">
        <p14:creationId xmlns:p14="http://schemas.microsoft.com/office/powerpoint/2010/main" val="35896416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30</a:t>
            </a:fld>
            <a:endParaRPr lang="en-US"/>
          </a:p>
        </p:txBody>
      </p:sp>
    </p:spTree>
    <p:extLst>
      <p:ext uri="{BB962C8B-B14F-4D97-AF65-F5344CB8AC3E}">
        <p14:creationId xmlns:p14="http://schemas.microsoft.com/office/powerpoint/2010/main" val="37505603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31</a:t>
            </a:fld>
            <a:endParaRPr lang="en-US"/>
          </a:p>
        </p:txBody>
      </p:sp>
    </p:spTree>
    <p:extLst>
      <p:ext uri="{BB962C8B-B14F-4D97-AF65-F5344CB8AC3E}">
        <p14:creationId xmlns:p14="http://schemas.microsoft.com/office/powerpoint/2010/main" val="38502176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32</a:t>
            </a:fld>
            <a:endParaRPr lang="en-US"/>
          </a:p>
        </p:txBody>
      </p:sp>
    </p:spTree>
    <p:extLst>
      <p:ext uri="{BB962C8B-B14F-4D97-AF65-F5344CB8AC3E}">
        <p14:creationId xmlns:p14="http://schemas.microsoft.com/office/powerpoint/2010/main" val="4741664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3</a:t>
            </a:fld>
            <a:endParaRPr lang="en-US"/>
          </a:p>
        </p:txBody>
      </p:sp>
    </p:spTree>
    <p:extLst>
      <p:ext uri="{BB962C8B-B14F-4D97-AF65-F5344CB8AC3E}">
        <p14:creationId xmlns:p14="http://schemas.microsoft.com/office/powerpoint/2010/main" val="16152662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Expected</a:t>
            </a:r>
            <a:r>
              <a:rPr lang="en-US" baseline="0" dirty="0"/>
              <a:t> Annual Damage, or mean annual damage, can be thought of as the average damage over a long period of time.  In this time series, there is rarely any damage at all.  But if we average all of the zeroes along with the times there was some damage, we get the blue line.  It’s a value that would probably never actually occur, but it is an annualized value.</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33</a:t>
            </a:fld>
            <a:endParaRPr lang="en-US"/>
          </a:p>
        </p:txBody>
      </p:sp>
    </p:spTree>
    <p:extLst>
      <p:ext uri="{BB962C8B-B14F-4D97-AF65-F5344CB8AC3E}">
        <p14:creationId xmlns:p14="http://schemas.microsoft.com/office/powerpoint/2010/main" val="26449755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One way to estimate a damage frequency curve is to start</a:t>
            </a:r>
            <a:r>
              <a:rPr lang="en-US" baseline="0" dirty="0"/>
              <a:t> with a flow frequency curve, and transform it with summary relationships for flow versus stage and for stage versus damage.  The resulting damage frequency curve rarely has any analytical form, but is a </a:t>
            </a:r>
            <a:r>
              <a:rPr lang="en-US" u="sng" baseline="0" dirty="0"/>
              <a:t>graphical</a:t>
            </a:r>
            <a:r>
              <a:rPr lang="en-US" baseline="0" dirty="0"/>
              <a:t> frequency curve.</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34</a:t>
            </a:fld>
            <a:endParaRPr lang="en-US"/>
          </a:p>
        </p:txBody>
      </p:sp>
    </p:spTree>
    <p:extLst>
      <p:ext uri="{BB962C8B-B14F-4D97-AF65-F5344CB8AC3E}">
        <p14:creationId xmlns:p14="http://schemas.microsoft.com/office/powerpoint/2010/main" val="2086412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36CF8490-B7CE-49D6-AF53-2140214607B8}" type="slidenum">
              <a:rPr lang="en-US" smtClean="0"/>
              <a:pPr/>
              <a:t>35</a:t>
            </a:fld>
            <a:endParaRPr lang="en-US"/>
          </a:p>
        </p:txBody>
      </p:sp>
      <p:sp>
        <p:nvSpPr>
          <p:cNvPr id="17411" name="Rectangle 2"/>
          <p:cNvSpPr>
            <a:spLocks noGrp="1" noRot="1" noChangeAspect="1" noChangeArrowheads="1" noTextEdit="1"/>
          </p:cNvSpPr>
          <p:nvPr>
            <p:ph type="sldImg"/>
          </p:nvPr>
        </p:nvSpPr>
        <p:spPr>
          <a:xfrm>
            <a:off x="407988" y="695325"/>
            <a:ext cx="6197600" cy="3486150"/>
          </a:xfrm>
          <a:ln/>
        </p:spPr>
      </p:sp>
      <p:sp>
        <p:nvSpPr>
          <p:cNvPr id="17412" name="Rectangle 3"/>
          <p:cNvSpPr>
            <a:spLocks noGrp="1" noChangeArrowheads="1"/>
          </p:cNvSpPr>
          <p:nvPr>
            <p:ph type="body" idx="1"/>
          </p:nvPr>
        </p:nvSpPr>
        <p:spPr>
          <a:xfrm>
            <a:off x="934112" y="4414562"/>
            <a:ext cx="5142177" cy="4185532"/>
          </a:xfrm>
          <a:noFill/>
          <a:ln/>
        </p:spPr>
        <p:txBody>
          <a:bodyPr/>
          <a:lstStyle/>
          <a:p>
            <a:pPr eaLnBrk="1" hangingPunct="1"/>
            <a:r>
              <a:rPr lang="en-US" dirty="0"/>
              <a:t>The basic and derived evaluation relationships are shown in Figure 1.  Concepts important to their construction are described below.</a:t>
            </a:r>
          </a:p>
          <a:p>
            <a:pPr eaLnBrk="1" hangingPunct="1">
              <a:lnSpc>
                <a:spcPct val="90000"/>
              </a:lnSpc>
              <a:spcBef>
                <a:spcPct val="0"/>
              </a:spcBef>
            </a:pPr>
            <a:endParaRPr lang="en-US" dirty="0"/>
          </a:p>
          <a:p>
            <a:pPr eaLnBrk="1" hangingPunct="1"/>
            <a:r>
              <a:rPr lang="en-US" u="sng" dirty="0"/>
              <a:t>Stage-Damage Relationship:</a:t>
            </a:r>
            <a:r>
              <a:rPr lang="en-US" dirty="0"/>
              <a:t>  This is the economic counterpart to the stage-flow function and represents the damage which will occur for various river stages.  Usually the damage represents an aggregate of the damage, which could occur some distance upstream and downstream from the specified location.  It is usually developed from field damage surveys.</a:t>
            </a:r>
          </a:p>
          <a:p>
            <a:pPr eaLnBrk="1" hangingPunct="1">
              <a:spcBef>
                <a:spcPct val="50000"/>
              </a:spcBef>
            </a:pPr>
            <a:endParaRPr lang="en-US" u="sng" dirty="0"/>
          </a:p>
          <a:p>
            <a:pPr eaLnBrk="1" hangingPunct="1">
              <a:spcBef>
                <a:spcPct val="50000"/>
              </a:spcBef>
            </a:pPr>
            <a:r>
              <a:rPr lang="en-US" u="sng" dirty="0"/>
              <a:t>Stage-Flow Relationship:</a:t>
            </a:r>
            <a:r>
              <a:rPr lang="en-US" dirty="0"/>
              <a:t>  This is a basic hydraulic function that shows, for a specific location, the relationship between flow rate and stage.  It is frequently referred to as a 'rating curve' and is normally derived from water surface profile computations.</a:t>
            </a:r>
          </a:p>
          <a:p>
            <a:pPr eaLnBrk="1" hangingPunct="1">
              <a:spcBef>
                <a:spcPct val="50000"/>
              </a:spcBef>
            </a:pPr>
            <a:endParaRPr lang="en-US" u="sng" dirty="0"/>
          </a:p>
          <a:p>
            <a:pPr eaLnBrk="1" hangingPunct="1">
              <a:spcBef>
                <a:spcPct val="50000"/>
              </a:spcBef>
            </a:pPr>
            <a:r>
              <a:rPr lang="en-US" u="sng" dirty="0"/>
              <a:t>Flow-Frequency Relationship:</a:t>
            </a:r>
            <a:r>
              <a:rPr lang="en-US" dirty="0"/>
              <a:t>  This defines the relationship between exceedance frequency and flow at a location.  It is the basic function describing the probability nature of streamflow and is commonly determined from either statistical analysis of gaged flow data or through watershed model calculations.</a:t>
            </a:r>
          </a:p>
          <a:p>
            <a:pPr eaLnBrk="1" hangingPunct="1"/>
            <a:endParaRPr lang="en-US" dirty="0"/>
          </a:p>
        </p:txBody>
      </p:sp>
    </p:spTree>
    <p:extLst>
      <p:ext uri="{BB962C8B-B14F-4D97-AF65-F5344CB8AC3E}">
        <p14:creationId xmlns:p14="http://schemas.microsoft.com/office/powerpoint/2010/main" val="6191263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Arranging</a:t>
            </a:r>
            <a:r>
              <a:rPr lang="en-US" baseline="0" dirty="0"/>
              <a:t> the 3 summary relationships with their axes line up, we can see  how they combine into a damage frequency curve.  </a:t>
            </a:r>
          </a:p>
          <a:p>
            <a:br>
              <a:rPr lang="en-US" baseline="0" dirty="0"/>
            </a:br>
            <a:r>
              <a:rPr lang="en-US" baseline="0" dirty="0"/>
              <a:t>One method of estimating the mean of a non-analytical probability distribution is computing the area below the CDF along the probability axis, similar to a probability weighted sum if the distribution were discrete.  So, the mean of the damage frequency curve, the EAD, is estimated by the area in red.</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36</a:t>
            </a:fld>
            <a:endParaRPr lang="en-US"/>
          </a:p>
        </p:txBody>
      </p:sp>
    </p:spTree>
    <p:extLst>
      <p:ext uri="{BB962C8B-B14F-4D97-AF65-F5344CB8AC3E}">
        <p14:creationId xmlns:p14="http://schemas.microsoft.com/office/powerpoint/2010/main" val="290530426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We switch</a:t>
            </a:r>
            <a:r>
              <a:rPr lang="en-US" baseline="0" dirty="0"/>
              <a:t> the problem to a Monte Carlo simulation by replacing the flow frequency curve by a large sample of values from it.  This is called an “event sampling” approach.  Reflecting through the other summary relationships produces a value of damage for each flow, ending in a sample of damage.  The sample average is an estimate of the EAD.</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37</a:t>
            </a:fld>
            <a:endParaRPr lang="en-US"/>
          </a:p>
        </p:txBody>
      </p:sp>
    </p:spTree>
    <p:extLst>
      <p:ext uri="{BB962C8B-B14F-4D97-AF65-F5344CB8AC3E}">
        <p14:creationId xmlns:p14="http://schemas.microsoft.com/office/powerpoint/2010/main" val="367812787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a:t>
            </a:r>
            <a:r>
              <a:rPr lang="en-US" baseline="0" dirty="0"/>
              <a:t> image shows a 1000-member sample of flows, first as a histogram against the PDF, and then as a frequency plot against the frequency curve form of the CDF.</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38</a:t>
            </a:fld>
            <a:endParaRPr lang="en-US"/>
          </a:p>
        </p:txBody>
      </p:sp>
    </p:spTree>
    <p:extLst>
      <p:ext uri="{BB962C8B-B14F-4D97-AF65-F5344CB8AC3E}">
        <p14:creationId xmlns:p14="http://schemas.microsoft.com/office/powerpoint/2010/main" val="138845014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Similarly, this</a:t>
            </a:r>
            <a:r>
              <a:rPr lang="en-US" baseline="0" dirty="0"/>
              <a:t> slides shows the 1000 subsequent damages, as a histogram and as a frequency plot.  The average of the 1000 values is the estimate of EAD.</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39</a:t>
            </a:fld>
            <a:endParaRPr lang="en-US"/>
          </a:p>
        </p:txBody>
      </p:sp>
    </p:spTree>
    <p:extLst>
      <p:ext uri="{BB962C8B-B14F-4D97-AF65-F5344CB8AC3E}">
        <p14:creationId xmlns:p14="http://schemas.microsoft.com/office/powerpoint/2010/main" val="14498811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We switch</a:t>
            </a:r>
            <a:r>
              <a:rPr lang="en-US" baseline="0" dirty="0"/>
              <a:t> the problem to a Monte Carlo simulation by replacing the flow frequency curve by a large sample of values from it.  This is called an “event sampling” approach.  Reflecting through the other summary relationships produces a value of damage for each flow, ending in a sample of damage.  The sample average is an estimate of the EAD.</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40</a:t>
            </a:fld>
            <a:endParaRPr lang="en-US"/>
          </a:p>
        </p:txBody>
      </p:sp>
    </p:spTree>
    <p:extLst>
      <p:ext uri="{BB962C8B-B14F-4D97-AF65-F5344CB8AC3E}">
        <p14:creationId xmlns:p14="http://schemas.microsoft.com/office/powerpoint/2010/main" val="90649741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sz="1100" dirty="0"/>
              <a:t>We use the event sampling Monte Carlo approach to allow us to replace the simple summary relationships with more careful modeling of each generated flood event.  </a:t>
            </a:r>
          </a:p>
          <a:p>
            <a:endParaRPr lang="en-US" sz="1100" dirty="0"/>
          </a:p>
          <a:p>
            <a:r>
              <a:rPr lang="en-US" sz="1100" dirty="0"/>
              <a:t>The sampled flow is turned into a hydrograph (based on a randomly chosen shape), and routed through a reservoir model (with a randomly chosen starting pool).  It then goes through a channel model to see if stage exceeds a randomly chosen levee breach height, and a spreading model if breach occurs.  Next, inundation is mapped and compared against a structure inventory to determine damage to structures.  </a:t>
            </a:r>
          </a:p>
          <a:p>
            <a:endParaRPr lang="en-US" sz="1100" dirty="0"/>
          </a:p>
          <a:p>
            <a:r>
              <a:rPr lang="en-US" sz="1100" dirty="0"/>
              <a:t>The resulting sample of damages is more carefully formulated than the version that depended upon summary relationships.</a:t>
            </a:r>
          </a:p>
          <a:p>
            <a:endParaRPr lang="en-US" sz="1100" dirty="0"/>
          </a:p>
          <a:p>
            <a:r>
              <a:rPr lang="en-US" sz="1100" dirty="0"/>
              <a:t>When the system being modelled is a watershed, rather than a single index point like this, there are further benefits to this approach.   Flows can be provided for various streams, and damage areas at confluences, that can be inundated by each reach, will show inundation by one side or the other or both at the appropriate frequencies.   Another benefit is upstream levees.  If a levee breaches, and thus decreases the flow volume  below it, the lower system will show that lower flow against its levees and damage areas.</a:t>
            </a:r>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41</a:t>
            </a:fld>
            <a:endParaRPr lang="en-US"/>
          </a:p>
        </p:txBody>
      </p:sp>
    </p:spTree>
    <p:extLst>
      <p:ext uri="{BB962C8B-B14F-4D97-AF65-F5344CB8AC3E}">
        <p14:creationId xmlns:p14="http://schemas.microsoft.com/office/powerpoint/2010/main" val="239855754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Thus far, replacing</a:t>
            </a:r>
            <a:r>
              <a:rPr lang="en-US" baseline="0" dirty="0"/>
              <a:t> the frequency curve, and perhaps a reservoir starting pool frequency curve, have only captured natural variabilities that contribute to the damage frequency curve.  Thus, we produce only one estimate of the damage frequency curve an its mean, the EAD.</a:t>
            </a:r>
          </a:p>
          <a:p>
            <a:endParaRPr lang="en-US" baseline="0" dirty="0"/>
          </a:p>
          <a:p>
            <a:r>
              <a:rPr lang="en-US" baseline="0" dirty="0"/>
              <a:t>However, we have a great deal of knowledge uncertainty about various aspects of the system such as model parameters and especially parameters of the flow frequency curve.</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42</a:t>
            </a:fld>
            <a:endParaRPr lang="en-US"/>
          </a:p>
        </p:txBody>
      </p:sp>
    </p:spTree>
    <p:extLst>
      <p:ext uri="{BB962C8B-B14F-4D97-AF65-F5344CB8AC3E}">
        <p14:creationId xmlns:p14="http://schemas.microsoft.com/office/powerpoint/2010/main" val="19166421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4</a:t>
            </a:fld>
            <a:endParaRPr lang="en-US"/>
          </a:p>
        </p:txBody>
      </p:sp>
    </p:spTree>
    <p:extLst>
      <p:ext uri="{BB962C8B-B14F-4D97-AF65-F5344CB8AC3E}">
        <p14:creationId xmlns:p14="http://schemas.microsoft.com/office/powerpoint/2010/main" val="7984395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Reminder of the definitions.</a:t>
            </a:r>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43</a:t>
            </a:fld>
            <a:endParaRPr lang="en-US"/>
          </a:p>
        </p:txBody>
      </p:sp>
    </p:spTree>
    <p:extLst>
      <p:ext uri="{BB962C8B-B14F-4D97-AF65-F5344CB8AC3E}">
        <p14:creationId xmlns:p14="http://schemas.microsoft.com/office/powerpoint/2010/main" val="185949501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All natural variabilities</a:t>
            </a:r>
            <a:r>
              <a:rPr lang="en-US" baseline="0" dirty="0"/>
              <a:t> must be incorporated into each estimate of the damage distribution and so the EAD.</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44</a:t>
            </a:fld>
            <a:endParaRPr lang="en-US"/>
          </a:p>
        </p:txBody>
      </p:sp>
    </p:spTree>
    <p:extLst>
      <p:ext uri="{BB962C8B-B14F-4D97-AF65-F5344CB8AC3E}">
        <p14:creationId xmlns:p14="http://schemas.microsoft.com/office/powerpoint/2010/main" val="183797745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Knowledge</a:t>
            </a:r>
            <a:r>
              <a:rPr lang="en-US" baseline="0" dirty="0"/>
              <a:t> uncertainties make us uncertain about the damage distribution and the EAD, and are captured as spread in the estimate.</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45</a:t>
            </a:fld>
            <a:endParaRPr lang="en-US"/>
          </a:p>
        </p:txBody>
      </p:sp>
    </p:spTree>
    <p:extLst>
      <p:ext uri="{BB962C8B-B14F-4D97-AF65-F5344CB8AC3E}">
        <p14:creationId xmlns:p14="http://schemas.microsoft.com/office/powerpoint/2010/main" val="373292818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Rather than a single estimate of EAD, we</a:t>
            </a:r>
            <a:r>
              <a:rPr lang="en-US" baseline="0" dirty="0"/>
              <a:t> are looking for a distribution of the uncertainty around the EAD, as shown in this histogram.</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46</a:t>
            </a:fld>
            <a:endParaRPr lang="en-US"/>
          </a:p>
        </p:txBody>
      </p:sp>
    </p:spTree>
    <p:extLst>
      <p:ext uri="{BB962C8B-B14F-4D97-AF65-F5344CB8AC3E}">
        <p14:creationId xmlns:p14="http://schemas.microsoft.com/office/powerpoint/2010/main" val="10349462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The Monte</a:t>
            </a:r>
            <a:r>
              <a:rPr lang="en-US" baseline="0" dirty="0"/>
              <a:t> Carlo simulation is performed as a nested loop, and n</a:t>
            </a:r>
            <a:r>
              <a:rPr lang="en-US" dirty="0"/>
              <a:t>atural variability</a:t>
            </a:r>
            <a:r>
              <a:rPr lang="en-US" baseline="0" dirty="0"/>
              <a:t> and knowledge uncertainty are separated into different levels.  </a:t>
            </a:r>
          </a:p>
          <a:p>
            <a:endParaRPr lang="en-US" baseline="0" dirty="0"/>
          </a:p>
          <a:p>
            <a:r>
              <a:rPr lang="en-US" baseline="0" dirty="0"/>
              <a:t>On the inside loop, enough flood events are simulated to replace the flow frequency curve and all other variables whose values change event to event.</a:t>
            </a:r>
          </a:p>
          <a:p>
            <a:endParaRPr lang="en-US" baseline="0" dirty="0"/>
          </a:p>
          <a:p>
            <a:r>
              <a:rPr lang="en-US" baseline="0" dirty="0"/>
              <a:t>Prior to performing the inside loop, a value is randomly sampled for each of the knowledge uncertainties.  Those values populate the model parameters, and are held for all the events in the inside loop.  This outer loop, is called a realization, and includes all the flood events of the inner loop.</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47</a:t>
            </a:fld>
            <a:endParaRPr lang="en-US"/>
          </a:p>
        </p:txBody>
      </p:sp>
    </p:spTree>
    <p:extLst>
      <p:ext uri="{BB962C8B-B14F-4D97-AF65-F5344CB8AC3E}">
        <p14:creationId xmlns:p14="http://schemas.microsoft.com/office/powerpoint/2010/main" val="284402566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 slide is easier to see when animated.  The outer loop is the orange</a:t>
            </a:r>
            <a:r>
              <a:rPr lang="en-US" baseline="0" dirty="0"/>
              <a:t> values including a “new” possible version of the flow frequency curve, sampled from within its uncertainty, and “new” values of the uncertain model parameters.  Then the inner loop is performed, with each event sampled from the “new” frequency curve routed through the watershed models, populated with any naturally variable values (like starting reservoir level.)  </a:t>
            </a:r>
          </a:p>
          <a:p>
            <a:endParaRPr lang="en-US" baseline="0" dirty="0"/>
          </a:p>
          <a:p>
            <a:r>
              <a:rPr lang="en-US" baseline="0" dirty="0"/>
              <a:t>The sample of damages from the inside loop forms one damage frequency curve and one estimate of EAD.  </a:t>
            </a:r>
          </a:p>
          <a:p>
            <a:endParaRPr lang="en-US" baseline="0" dirty="0"/>
          </a:p>
          <a:p>
            <a:r>
              <a:rPr lang="en-US" baseline="0" dirty="0"/>
              <a:t>Going back to the outer loop and incrementing all knowledge uncertainties, and then going back and repeating the inner loop produces another damage frequency curve and estimate of EAD.  After many outer loops, we have a large sample of EAD, reflecting its uncertainty.</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48</a:t>
            </a:fld>
            <a:endParaRPr lang="en-US"/>
          </a:p>
        </p:txBody>
      </p:sp>
    </p:spTree>
    <p:extLst>
      <p:ext uri="{BB962C8B-B14F-4D97-AF65-F5344CB8AC3E}">
        <p14:creationId xmlns:p14="http://schemas.microsoft.com/office/powerpoint/2010/main" val="313659672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At the top of the slide, one inner loop spans all natural variabilities and produces</a:t>
            </a:r>
            <a:r>
              <a:rPr lang="en-US" baseline="0" dirty="0"/>
              <a:t> a sample of damages, with one estimate of the mean, EAD.  This is a realization.  That inner loop lives within one pass of the outer loop, which had individual values of knowledge uncertainties.  </a:t>
            </a:r>
          </a:p>
          <a:p>
            <a:endParaRPr lang="en-US" baseline="0" dirty="0"/>
          </a:p>
          <a:p>
            <a:r>
              <a:rPr lang="en-US" baseline="0" dirty="0"/>
              <a:t>At the bottom of the slide, many passes of the outer loop (and subsequent inner loops) spans the knowledge uncertainties and produces a sample of EAD estimates, one from each realization.</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49</a:t>
            </a:fld>
            <a:endParaRPr lang="en-US"/>
          </a:p>
        </p:txBody>
      </p:sp>
    </p:spTree>
    <p:extLst>
      <p:ext uri="{BB962C8B-B14F-4D97-AF65-F5344CB8AC3E}">
        <p14:creationId xmlns:p14="http://schemas.microsoft.com/office/powerpoint/2010/main" val="204713276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50</a:t>
            </a:fld>
            <a:endParaRPr lang="en-US"/>
          </a:p>
        </p:txBody>
      </p:sp>
    </p:spTree>
    <p:extLst>
      <p:ext uri="{BB962C8B-B14F-4D97-AF65-F5344CB8AC3E}">
        <p14:creationId xmlns:p14="http://schemas.microsoft.com/office/powerpoint/2010/main" val="343393629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 problem demonstrates the relationship</a:t>
            </a:r>
            <a:r>
              <a:rPr lang="en-US" baseline="0" dirty="0"/>
              <a:t> between storage volume and yield for some purpose like water supply that requires a constant flow rate.  This is a flow time series in a location with low flow in summer and most of the volume arriving during a wetter winter and spring snowmelt.  With no storage available, the only constant flow rate that can be “guaranteed” is the lowest flow level seen in the time series.</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51</a:t>
            </a:fld>
            <a:endParaRPr lang="en-US"/>
          </a:p>
        </p:txBody>
      </p:sp>
    </p:spTree>
    <p:extLst>
      <p:ext uri="{BB962C8B-B14F-4D97-AF65-F5344CB8AC3E}">
        <p14:creationId xmlns:p14="http://schemas.microsoft.com/office/powerpoint/2010/main" val="87799014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With a larger </a:t>
            </a:r>
            <a:r>
              <a:rPr lang="en-US" baseline="0" dirty="0"/>
              <a:t>demand, it must be possible to storage some water to provide during the times that the flow is less than the demand.  In this image, the pink shaded areas are times of deficit, and are the required storage volumes to supply the demand in those times.  The blue shaded areas are available to refill storage after use.</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52</a:t>
            </a:fld>
            <a:endParaRPr lang="en-US"/>
          </a:p>
        </p:txBody>
      </p:sp>
    </p:spTree>
    <p:extLst>
      <p:ext uri="{BB962C8B-B14F-4D97-AF65-F5344CB8AC3E}">
        <p14:creationId xmlns:p14="http://schemas.microsoft.com/office/powerpoint/2010/main" val="32165174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Monte</a:t>
            </a:r>
            <a:r>
              <a:rPr lang="en-US" baseline="0" dirty="0"/>
              <a:t> Carlo analysis includes activities that use random outcomes to solve problems and answer questions.</a:t>
            </a:r>
          </a:p>
          <a:p>
            <a:endParaRPr lang="en-US" dirty="0"/>
          </a:p>
          <a:p>
            <a:r>
              <a:rPr lang="en-US" dirty="0"/>
              <a:t>This is an example that allows</a:t>
            </a:r>
            <a:r>
              <a:rPr lang="en-US" baseline="0" dirty="0"/>
              <a:t> us to use a random experiment to solve a problem.  In this case, it will allow us to estimate the value of pi by performing the experiment described in Buffon’s Needle Problem.</a:t>
            </a:r>
          </a:p>
          <a:p>
            <a:endParaRPr lang="en-US" baseline="0" dirty="0"/>
          </a:p>
          <a:p>
            <a:r>
              <a:rPr lang="en-US" baseline="0" dirty="0"/>
              <a:t>If a needle were to be dropped between 2 drawn lines, the geometry of the problem tells us that the probability of the needle crossing one of the lines, given the dimensions shown, is 2*l / d*pi.</a:t>
            </a:r>
          </a:p>
          <a:p>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5</a:t>
            </a:fld>
            <a:endParaRPr lang="en-US"/>
          </a:p>
        </p:txBody>
      </p:sp>
    </p:spTree>
    <p:extLst>
      <p:ext uri="{BB962C8B-B14F-4D97-AF65-F5344CB8AC3E}">
        <p14:creationId xmlns:p14="http://schemas.microsoft.com/office/powerpoint/2010/main" val="319689696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Adding to the previous slide,</a:t>
            </a:r>
            <a:r>
              <a:rPr lang="en-US" baseline="0" dirty="0"/>
              <a:t> the lower graphic shows a storage routing in which water is taken from storage to meet the demand when flow (inflow to this reservoir) is less than demand.  Storage capacity is defined as the volume needed to get through the greatest deficit.  The storage level is drafted during the pink shaded deficits, and refilled by the blue shaded surplus.  The complete draft in 1976 is the critical period for this demand &amp; storage combination.</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53</a:t>
            </a:fld>
            <a:endParaRPr lang="en-US"/>
          </a:p>
        </p:txBody>
      </p:sp>
    </p:spTree>
    <p:extLst>
      <p:ext uri="{BB962C8B-B14F-4D97-AF65-F5344CB8AC3E}">
        <p14:creationId xmlns:p14="http://schemas.microsoft.com/office/powerpoint/2010/main" val="255003923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defTabSz="912937">
              <a:defRPr/>
            </a:pPr>
            <a:r>
              <a:rPr lang="en-US" dirty="0"/>
              <a:t>This slide</a:t>
            </a:r>
            <a:r>
              <a:rPr lang="en-US" baseline="0" dirty="0"/>
              <a:t> shows a demand twice the size as the last.  </a:t>
            </a:r>
            <a:r>
              <a:rPr lang="en-US" dirty="0"/>
              <a:t>With this</a:t>
            </a:r>
            <a:r>
              <a:rPr lang="en-US" baseline="0" dirty="0"/>
              <a:t> higher demand, the orange shaded areas are times of deficit, and are the required storage volumes to supply the demand in those times.  Note these deficit volumes are much greater, and happen more frequently.  The blue shaded areas are available to refill storage after use, and there is a period when there is little blue to refill a reservoir between oranges periods of draft, meaning there will be storage drawn over years.</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54</a:t>
            </a:fld>
            <a:endParaRPr lang="en-US"/>
          </a:p>
        </p:txBody>
      </p:sp>
    </p:spTree>
    <p:extLst>
      <p:ext uri="{BB962C8B-B14F-4D97-AF65-F5344CB8AC3E}">
        <p14:creationId xmlns:p14="http://schemas.microsoft.com/office/powerpoint/2010/main" val="155153304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Adding to the previous slide,</a:t>
            </a:r>
            <a:r>
              <a:rPr lang="en-US" baseline="0" dirty="0"/>
              <a:t> the lower graphic shows a storage routing in which water is taken from storage to meet the demand when flow (inflow to this reservoir) is less than demand.  Storage capacity is defined as the volume needed to get through the greatest deficit.  Note that a much larger storage was needed to get through the period of record with this larger demand.  Storage is drafted during orange deficits and refilled during blue surplus.  The period in the middle of the record shows the expected over-year draft, and is the more critical period for this demand &amp; storage combination.</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55</a:t>
            </a:fld>
            <a:endParaRPr lang="en-US"/>
          </a:p>
        </p:txBody>
      </p:sp>
    </p:spTree>
    <p:extLst>
      <p:ext uri="{BB962C8B-B14F-4D97-AF65-F5344CB8AC3E}">
        <p14:creationId xmlns:p14="http://schemas.microsoft.com/office/powerpoint/2010/main" val="129063942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41">
              <a:defRPr sz="2400">
                <a:solidFill>
                  <a:schemeClr val="tx1"/>
                </a:solidFill>
                <a:latin typeface="Times New Roman" panose="02020603050405020304" pitchFamily="18" charset="0"/>
              </a:defRPr>
            </a:lvl1pPr>
            <a:lvl2pPr marL="741761" indent="-285293" defTabSz="965241">
              <a:defRPr sz="2400">
                <a:solidFill>
                  <a:schemeClr val="tx1"/>
                </a:solidFill>
                <a:latin typeface="Times New Roman" panose="02020603050405020304" pitchFamily="18" charset="0"/>
              </a:defRPr>
            </a:lvl2pPr>
            <a:lvl3pPr marL="1141171" indent="-228234" defTabSz="965241">
              <a:defRPr sz="2400">
                <a:solidFill>
                  <a:schemeClr val="tx1"/>
                </a:solidFill>
                <a:latin typeface="Times New Roman" panose="02020603050405020304" pitchFamily="18" charset="0"/>
              </a:defRPr>
            </a:lvl3pPr>
            <a:lvl4pPr marL="1597640" indent="-228234" defTabSz="965241">
              <a:defRPr sz="2400">
                <a:solidFill>
                  <a:schemeClr val="tx1"/>
                </a:solidFill>
                <a:latin typeface="Times New Roman" panose="02020603050405020304" pitchFamily="18" charset="0"/>
              </a:defRPr>
            </a:lvl4pPr>
            <a:lvl5pPr marL="2054108" indent="-228234" defTabSz="965241">
              <a:defRPr sz="2400">
                <a:solidFill>
                  <a:schemeClr val="tx1"/>
                </a:solidFill>
                <a:latin typeface="Times New Roman" panose="02020603050405020304" pitchFamily="18" charset="0"/>
              </a:defRPr>
            </a:lvl5pPr>
            <a:lvl6pPr marL="2510577" indent="-228234" defTabSz="965241" eaLnBrk="0" fontAlgn="base" hangingPunct="0">
              <a:spcBef>
                <a:spcPct val="0"/>
              </a:spcBef>
              <a:spcAft>
                <a:spcPct val="0"/>
              </a:spcAft>
              <a:defRPr sz="2400">
                <a:solidFill>
                  <a:schemeClr val="tx1"/>
                </a:solidFill>
                <a:latin typeface="Times New Roman" panose="02020603050405020304" pitchFamily="18" charset="0"/>
              </a:defRPr>
            </a:lvl6pPr>
            <a:lvl7pPr marL="2967045" indent="-228234" defTabSz="965241" eaLnBrk="0" fontAlgn="base" hangingPunct="0">
              <a:spcBef>
                <a:spcPct val="0"/>
              </a:spcBef>
              <a:spcAft>
                <a:spcPct val="0"/>
              </a:spcAft>
              <a:defRPr sz="2400">
                <a:solidFill>
                  <a:schemeClr val="tx1"/>
                </a:solidFill>
                <a:latin typeface="Times New Roman" panose="02020603050405020304" pitchFamily="18" charset="0"/>
              </a:defRPr>
            </a:lvl7pPr>
            <a:lvl8pPr marL="3423514" indent="-228234" defTabSz="965241" eaLnBrk="0" fontAlgn="base" hangingPunct="0">
              <a:spcBef>
                <a:spcPct val="0"/>
              </a:spcBef>
              <a:spcAft>
                <a:spcPct val="0"/>
              </a:spcAft>
              <a:defRPr sz="2400">
                <a:solidFill>
                  <a:schemeClr val="tx1"/>
                </a:solidFill>
                <a:latin typeface="Times New Roman" panose="02020603050405020304" pitchFamily="18" charset="0"/>
              </a:defRPr>
            </a:lvl8pPr>
            <a:lvl9pPr marL="3879982" indent="-228234" defTabSz="965241" eaLnBrk="0" fontAlgn="base" hangingPunct="0">
              <a:spcBef>
                <a:spcPct val="0"/>
              </a:spcBef>
              <a:spcAft>
                <a:spcPct val="0"/>
              </a:spcAft>
              <a:defRPr sz="2400">
                <a:solidFill>
                  <a:schemeClr val="tx1"/>
                </a:solidFill>
                <a:latin typeface="Times New Roman" panose="02020603050405020304" pitchFamily="18" charset="0"/>
              </a:defRPr>
            </a:lvl9pPr>
          </a:lstStyle>
          <a:p>
            <a:fld id="{9AC58BAA-810C-49C5-8C78-57A5BF2B65B0}" type="slidenum">
              <a:rPr lang="en-US" altLang="en-US" sz="1300"/>
              <a:pPr/>
              <a:t>56</a:t>
            </a:fld>
            <a:endParaRPr lang="en-US" altLang="en-US" sz="1300"/>
          </a:p>
        </p:txBody>
      </p:sp>
      <p:sp>
        <p:nvSpPr>
          <p:cNvPr id="74755" name="Rectangle 2"/>
          <p:cNvSpPr>
            <a:spLocks noGrp="1" noRot="1" noChangeAspect="1" noChangeArrowheads="1" noTextEdit="1"/>
          </p:cNvSpPr>
          <p:nvPr>
            <p:ph type="sldImg"/>
          </p:nvPr>
        </p:nvSpPr>
        <p:spPr>
          <a:xfrm>
            <a:off x="406400" y="696913"/>
            <a:ext cx="6197600" cy="3486150"/>
          </a:xfrm>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t>This is a storage/yield</a:t>
            </a:r>
            <a:r>
              <a:rPr lang="en-US" altLang="en-US" baseline="0" dirty="0"/>
              <a:t> curve, showing the storage required to meet demand of increasing size.  The blue version was created based on the first critical period, and the pink version was created based on the second critical period.  The lower of the two curve is the actual storage/yield curve, showing the first period was controlling for lower demands and the second period was controlling for larger demands.</a:t>
            </a:r>
          </a:p>
          <a:p>
            <a:endParaRPr lang="en-US" altLang="en-US" baseline="0" dirty="0"/>
          </a:p>
          <a:p>
            <a:r>
              <a:rPr lang="en-US" altLang="en-US" baseline="0" dirty="0"/>
              <a:t>This curve was created based on dry period or droughts that occurred during the period of record that was available.  However, there is some likelihood of worse droughts occurring.  One way to consider the reliability of a given storage volume for a given demand is to consider a longer streamflow record produced randomly.</a:t>
            </a:r>
            <a:endParaRPr lang="en-US" altLang="en-US" dirty="0"/>
          </a:p>
        </p:txBody>
      </p:sp>
    </p:spTree>
    <p:extLst>
      <p:ext uri="{BB962C8B-B14F-4D97-AF65-F5344CB8AC3E}">
        <p14:creationId xmlns:p14="http://schemas.microsoft.com/office/powerpoint/2010/main" val="108934852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57</a:t>
            </a:fld>
            <a:endParaRPr lang="en-US"/>
          </a:p>
        </p:txBody>
      </p:sp>
    </p:spTree>
    <p:extLst>
      <p:ext uri="{BB962C8B-B14F-4D97-AF65-F5344CB8AC3E}">
        <p14:creationId xmlns:p14="http://schemas.microsoft.com/office/powerpoint/2010/main" val="174820657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 slide</a:t>
            </a:r>
            <a:r>
              <a:rPr lang="en-US" baseline="0" dirty="0"/>
              <a:t> shows a method of stochastic data generation called lag 1 </a:t>
            </a:r>
            <a:r>
              <a:rPr lang="en-US" baseline="0" dirty="0" err="1"/>
              <a:t>AutoRegression</a:t>
            </a:r>
            <a:r>
              <a:rPr lang="en-US" baseline="0" dirty="0"/>
              <a:t>.  The statistical structure of the streamflow is estimated from the 4</a:t>
            </a:r>
            <a:r>
              <a:rPr lang="en-US" dirty="0"/>
              <a:t>1-year</a:t>
            </a:r>
            <a:r>
              <a:rPr lang="en-US" baseline="0" dirty="0"/>
              <a:t> record of annual flow volumes shown at the top.  Parameters estimated are mean, standard deviation, skew and serial correlation.  </a:t>
            </a:r>
          </a:p>
          <a:p>
            <a:endParaRPr lang="en-US" baseline="0" dirty="0"/>
          </a:p>
          <a:p>
            <a:r>
              <a:rPr lang="en-US" baseline="0" dirty="0"/>
              <a:t>Serial correlation is the relationship between one year’s flow volume and the next.  Higher serial correlation is seen as extended departures from the mean, where smaller serial correlation looks more random in whether the value is above or below the mean from one year to the next. </a:t>
            </a:r>
          </a:p>
          <a:p>
            <a:endParaRPr lang="en-US" baseline="0" dirty="0"/>
          </a:p>
          <a:p>
            <a:r>
              <a:rPr lang="en-US" baseline="0" dirty="0"/>
              <a:t>The streamflow model, AR(1), is shown in the center of the slide and has 3 terms:  (1) the distribution mean, (2) the previous year’s departure from the mean times the serial correlation, and (3) a random error value.</a:t>
            </a:r>
          </a:p>
          <a:p>
            <a:endParaRPr lang="en-US" baseline="0" dirty="0"/>
          </a:p>
          <a:p>
            <a:r>
              <a:rPr lang="en-US" baseline="0" dirty="0"/>
              <a:t>This model produced the 100-year record in the lower figure based on the streamflow structure in the upper figure.  Note they look consistent, and show another feasible set of dry periods that can affect the storage/yield computation.</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58</a:t>
            </a:fld>
            <a:endParaRPr lang="en-US"/>
          </a:p>
        </p:txBody>
      </p:sp>
    </p:spTree>
    <p:extLst>
      <p:ext uri="{BB962C8B-B14F-4D97-AF65-F5344CB8AC3E}">
        <p14:creationId xmlns:p14="http://schemas.microsoft.com/office/powerpoint/2010/main" val="284379162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 slide uses the model of</a:t>
            </a:r>
            <a:r>
              <a:rPr lang="en-US" baseline="0" dirty="0"/>
              <a:t> the previous slide to produce 1000 years of possible flows from the stream.  This record contains even more examples of potential dry periods.</a:t>
            </a:r>
          </a:p>
          <a:p>
            <a:endParaRPr lang="en-US" baseline="0" dirty="0"/>
          </a:p>
          <a:p>
            <a:r>
              <a:rPr lang="en-US" baseline="0" dirty="0"/>
              <a:t>The annual flow volumes are disaggregated into monthly volumes to perform the reservoir routing in the next slide.</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59</a:t>
            </a:fld>
            <a:endParaRPr lang="en-US"/>
          </a:p>
        </p:txBody>
      </p:sp>
    </p:spTree>
    <p:extLst>
      <p:ext uri="{BB962C8B-B14F-4D97-AF65-F5344CB8AC3E}">
        <p14:creationId xmlns:p14="http://schemas.microsoft.com/office/powerpoint/2010/main" val="100250338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xfrm>
            <a:off x="406400" y="696913"/>
            <a:ext cx="6197600" cy="3486150"/>
          </a:xfrm>
          <a:ln/>
        </p:spPr>
      </p:sp>
      <p:sp>
        <p:nvSpPr>
          <p:cNvPr id="44035" name="Notes Placeholder 2"/>
          <p:cNvSpPr>
            <a:spLocks noGrp="1"/>
          </p:cNvSpPr>
          <p:nvPr>
            <p:ph type="body" idx="1"/>
          </p:nvPr>
        </p:nvSpPr>
        <p:spPr>
          <a:noFill/>
          <a:ln/>
        </p:spPr>
        <p:txBody>
          <a:bodyPr/>
          <a:lstStyle/>
          <a:p>
            <a:r>
              <a:rPr lang="en-US" dirty="0"/>
              <a:t>This is the storage trace resulting from performing a simple 1-reservoir yield analysis, determining what volume of storage is needed to satisfy a certain demand.  This trace represents no failure or 100% reliability in 1000 years.  </a:t>
            </a:r>
          </a:p>
          <a:p>
            <a:r>
              <a:rPr lang="en-US" dirty="0"/>
              <a:t>The driest in 1000 years is much more extreme than the driest in any record we might observe.  But, we can now work with the reliability.  If we allow1 failure in 1000 years, we’re aiming for 99.9% reliability…</a:t>
            </a:r>
          </a:p>
          <a:p>
            <a:endParaRPr lang="en-US" dirty="0"/>
          </a:p>
        </p:txBody>
      </p:sp>
      <p:sp>
        <p:nvSpPr>
          <p:cNvPr id="44036" name="Slide Number Placeholder 3"/>
          <p:cNvSpPr>
            <a:spLocks noGrp="1"/>
          </p:cNvSpPr>
          <p:nvPr>
            <p:ph type="sldNum" sz="quarter" idx="5"/>
          </p:nvPr>
        </p:nvSpPr>
        <p:spPr>
          <a:noFill/>
        </p:spPr>
        <p:txBody>
          <a:bodyPr/>
          <a:lstStyle/>
          <a:p>
            <a:fld id="{7C023402-423C-45FF-A4DA-C4FB8D766F9C}" type="slidenum">
              <a:rPr lang="en-US" smtClean="0"/>
              <a:pPr/>
              <a:t>60</a:t>
            </a:fld>
            <a:endParaRPr lang="en-US"/>
          </a:p>
        </p:txBody>
      </p:sp>
    </p:spTree>
    <p:extLst>
      <p:ext uri="{BB962C8B-B14F-4D97-AF65-F5344CB8AC3E}">
        <p14:creationId xmlns:p14="http://schemas.microsoft.com/office/powerpoint/2010/main" val="109248306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406400" y="696913"/>
            <a:ext cx="6197600" cy="3486150"/>
          </a:xfrm>
          <a:ln/>
        </p:spPr>
      </p:sp>
      <p:sp>
        <p:nvSpPr>
          <p:cNvPr id="45059" name="Notes Placeholder 2"/>
          <p:cNvSpPr>
            <a:spLocks noGrp="1"/>
          </p:cNvSpPr>
          <p:nvPr>
            <p:ph type="body" idx="1"/>
          </p:nvPr>
        </p:nvSpPr>
        <p:spPr>
          <a:noFill/>
          <a:ln/>
        </p:spPr>
        <p:txBody>
          <a:bodyPr/>
          <a:lstStyle/>
          <a:p>
            <a:r>
              <a:rPr lang="en-US"/>
              <a:t>… if we allow 10 failures in 1000 years, we’re targeting 99% reliability.  Now we have some estimate of return period for shortage.</a:t>
            </a:r>
          </a:p>
          <a:p>
            <a:r>
              <a:rPr lang="en-US"/>
              <a:t>We can produce as many 1000 year records as needed to estimate yield with a particular reliability, and the uncertainty in that reliability given the limited record we’re starting with.</a:t>
            </a:r>
          </a:p>
          <a:p>
            <a:endParaRPr lang="en-US"/>
          </a:p>
        </p:txBody>
      </p:sp>
      <p:sp>
        <p:nvSpPr>
          <p:cNvPr id="45060" name="Slide Number Placeholder 3"/>
          <p:cNvSpPr>
            <a:spLocks noGrp="1"/>
          </p:cNvSpPr>
          <p:nvPr>
            <p:ph type="sldNum" sz="quarter" idx="5"/>
          </p:nvPr>
        </p:nvSpPr>
        <p:spPr>
          <a:noFill/>
        </p:spPr>
        <p:txBody>
          <a:bodyPr/>
          <a:lstStyle/>
          <a:p>
            <a:fld id="{40738A4B-B006-44DA-9C86-AF65E3EE2DB7}" type="slidenum">
              <a:rPr lang="en-US" smtClean="0"/>
              <a:pPr/>
              <a:t>61</a:t>
            </a:fld>
            <a:endParaRPr lang="en-US"/>
          </a:p>
        </p:txBody>
      </p:sp>
    </p:spTree>
    <p:extLst>
      <p:ext uri="{BB962C8B-B14F-4D97-AF65-F5344CB8AC3E}">
        <p14:creationId xmlns:p14="http://schemas.microsoft.com/office/powerpoint/2010/main" val="281928717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This reliability</a:t>
            </a:r>
            <a:r>
              <a:rPr lang="en-US" baseline="0" dirty="0"/>
              <a:t> curve is created by determining the storage required to meet demand with the specified percentage of failures across 1000 years.  The original record needed 669 KAF to meet the 100 KAF/</a:t>
            </a:r>
            <a:r>
              <a:rPr lang="en-US" baseline="0" dirty="0" err="1"/>
              <a:t>mo</a:t>
            </a:r>
            <a:r>
              <a:rPr lang="en-US" baseline="0" dirty="0"/>
              <a:t> demand, show is shown to provide almost 99% reliability with this analysis.</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62</a:t>
            </a:fld>
            <a:endParaRPr lang="en-US"/>
          </a:p>
        </p:txBody>
      </p:sp>
    </p:spTree>
    <p:extLst>
      <p:ext uri="{BB962C8B-B14F-4D97-AF65-F5344CB8AC3E}">
        <p14:creationId xmlns:p14="http://schemas.microsoft.com/office/powerpoint/2010/main" val="300836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We can also estimate the probability of the needle crossing the</a:t>
            </a:r>
            <a:r>
              <a:rPr lang="en-US" baseline="0" dirty="0"/>
              <a:t> line by experiment, actually dropping the needle on a page with 2 lines drawn.  Thus, we can solve the original equation for pi, and estimate its value.</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6</a:t>
            </a:fld>
            <a:endParaRPr lang="en-US"/>
          </a:p>
        </p:txBody>
      </p:sp>
    </p:spTree>
    <p:extLst>
      <p:ext uri="{BB962C8B-B14F-4D97-AF65-F5344CB8AC3E}">
        <p14:creationId xmlns:p14="http://schemas.microsoft.com/office/powerpoint/2010/main" val="399582379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Here is an example of a long-term reliability calculation using many 50-year long traces. We can calculate the yield for each trace, and plot them all as a histogram.</a:t>
            </a:r>
          </a:p>
          <a:p>
            <a:endParaRPr lang="en-US" dirty="0"/>
          </a:p>
          <a:p>
            <a:r>
              <a:rPr lang="en-US" dirty="0"/>
              <a:t>We can then transform this into a cumulative distribution function that will show the reliability vs. yield.</a:t>
            </a:r>
          </a:p>
          <a:p>
            <a:endParaRPr lang="en-US" dirty="0"/>
          </a:p>
          <a:p>
            <a:r>
              <a:rPr lang="en-US" dirty="0"/>
              <a:t>We can determine the yield for a given reliability level, or we could determine the reliability of a given yield.</a:t>
            </a:r>
          </a:p>
        </p:txBody>
      </p:sp>
      <p:sp>
        <p:nvSpPr>
          <p:cNvPr id="4" name="Slide Number Placeholder 3"/>
          <p:cNvSpPr>
            <a:spLocks noGrp="1"/>
          </p:cNvSpPr>
          <p:nvPr>
            <p:ph type="sldNum" sz="quarter" idx="10"/>
          </p:nvPr>
        </p:nvSpPr>
        <p:spPr/>
        <p:txBody>
          <a:bodyPr/>
          <a:lstStyle/>
          <a:p>
            <a:fld id="{F3103505-5F6F-4A6F-8E79-9C2C48D4BC26}" type="slidenum">
              <a:rPr lang="en-US" smtClean="0"/>
              <a:t>63</a:t>
            </a:fld>
            <a:endParaRPr lang="en-US"/>
          </a:p>
        </p:txBody>
      </p:sp>
    </p:spTree>
    <p:extLst>
      <p:ext uri="{BB962C8B-B14F-4D97-AF65-F5344CB8AC3E}">
        <p14:creationId xmlns:p14="http://schemas.microsoft.com/office/powerpoint/2010/main" val="4363631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Summary.</a:t>
            </a:r>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64</a:t>
            </a:fld>
            <a:endParaRPr lang="en-US"/>
          </a:p>
        </p:txBody>
      </p:sp>
    </p:spTree>
    <p:extLst>
      <p:ext uri="{BB962C8B-B14F-4D97-AF65-F5344CB8AC3E}">
        <p14:creationId xmlns:p14="http://schemas.microsoft.com/office/powerpoint/2010/main" val="6665460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Nearly 100 years after</a:t>
            </a:r>
            <a:r>
              <a:rPr lang="en-US" baseline="0" dirty="0"/>
              <a:t> the problem was first described, the diary of an injured sea captain tells of his experience with trying this experiment.</a:t>
            </a:r>
          </a:p>
          <a:p>
            <a:endParaRPr lang="en-US" baseline="0" dirty="0"/>
          </a:p>
          <a:p>
            <a:r>
              <a:rPr lang="en-US" baseline="0" dirty="0"/>
              <a:t>He first tried 500 needle drops with a 3 inch needle and lines 4 inches apart.  He determined that his drops were not completely random because of the limitation of the angle he could turn his hand.  So he tried the experiment again placing the paper with the lines on a rotating surface (like a lazy </a:t>
            </a:r>
            <a:r>
              <a:rPr lang="en-US" baseline="0" dirty="0" err="1"/>
              <a:t>susan</a:t>
            </a:r>
            <a:r>
              <a:rPr lang="en-US" baseline="0" dirty="0"/>
              <a:t>).  The experiment done this way, with outcomes that were more random, gave a better estimate of pi.</a:t>
            </a:r>
          </a:p>
          <a:p>
            <a:endParaRPr lang="en-US" baseline="0" dirty="0"/>
          </a:p>
          <a:p>
            <a:r>
              <a:rPr lang="en-US" baseline="0" dirty="0"/>
              <a:t>The final version of the experiment used a longer needle and lines closer together, so a single drop could have the needle cross twice, once or not at all (with the required changes to the geometry and the equation for pi).  This version provided the best estimate of pi.</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7</a:t>
            </a:fld>
            <a:endParaRPr lang="en-US"/>
          </a:p>
        </p:txBody>
      </p:sp>
    </p:spTree>
    <p:extLst>
      <p:ext uri="{BB962C8B-B14F-4D97-AF65-F5344CB8AC3E}">
        <p14:creationId xmlns:p14="http://schemas.microsoft.com/office/powerpoint/2010/main" val="32362606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Here’s another,</a:t>
            </a:r>
            <a:r>
              <a:rPr lang="en-US" baseline="0" dirty="0"/>
              <a:t> simpler way to estimate pi, using a quarter unit circle inscribed in a unit square.  With side length = 1, the area of the square is 1.  With radius 1, the area of the quarter circle is pi/4.  The ratio of these areas is pi/4.</a:t>
            </a:r>
          </a:p>
          <a:p>
            <a:endParaRPr lang="en-US" baseline="0" dirty="0"/>
          </a:p>
          <a:p>
            <a:r>
              <a:rPr lang="en-US" baseline="0" dirty="0"/>
              <a:t>The ratio of the areas can also be estimated by counting how many randomly dropped grains of sand fall in the circle but not the square.  Thus, we can again solve for pi and estimate it’s value with a random experiment.  </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8</a:t>
            </a:fld>
            <a:endParaRPr lang="en-US"/>
          </a:p>
        </p:txBody>
      </p:sp>
    </p:spTree>
    <p:extLst>
      <p:ext uri="{BB962C8B-B14F-4D97-AF65-F5344CB8AC3E}">
        <p14:creationId xmlns:p14="http://schemas.microsoft.com/office/powerpoint/2010/main" val="24112442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r>
              <a:rPr lang="en-US" dirty="0"/>
              <a:t>In order to avoid actually dropping grains of sand, we describe</a:t>
            </a:r>
            <a:r>
              <a:rPr lang="en-US" baseline="0" dirty="0"/>
              <a:t> the problem using a Cartesian coordinate system and generating a pair of pseudorandom U[0,1] values to represent the x and y locations of a “random” drop.  All values fall in the square, and values for which y &lt; </a:t>
            </a:r>
            <a:r>
              <a:rPr lang="en-US" baseline="0" dirty="0" err="1"/>
              <a:t>sqrt</a:t>
            </a:r>
            <a:r>
              <a:rPr lang="en-US" baseline="0" dirty="0"/>
              <a:t> (1-x^2) are also in the circle.</a:t>
            </a:r>
          </a:p>
          <a:p>
            <a:endParaRPr lang="en-US" baseline="0" dirty="0"/>
          </a:p>
          <a:p>
            <a:r>
              <a:rPr lang="en-US" baseline="0" dirty="0"/>
              <a:t>An experiment of 1000 random “drops” showed 79% within the quarter circle, estimating pi as 3.16.</a:t>
            </a:r>
            <a:endParaRPr lang="en-US" dirty="0"/>
          </a:p>
        </p:txBody>
      </p:sp>
      <p:sp>
        <p:nvSpPr>
          <p:cNvPr id="4" name="Slide Number Placeholder 3"/>
          <p:cNvSpPr>
            <a:spLocks noGrp="1"/>
          </p:cNvSpPr>
          <p:nvPr>
            <p:ph type="sldNum" sz="quarter" idx="10"/>
          </p:nvPr>
        </p:nvSpPr>
        <p:spPr/>
        <p:txBody>
          <a:bodyPr/>
          <a:lstStyle/>
          <a:p>
            <a:pPr>
              <a:defRPr/>
            </a:pPr>
            <a:fld id="{524C4B47-FBCD-4817-B645-E2CBC7BB2299}" type="slidenum">
              <a:rPr lang="en-US" smtClean="0"/>
              <a:pPr>
                <a:defRPr/>
              </a:pPr>
              <a:t>9</a:t>
            </a:fld>
            <a:endParaRPr lang="en-US"/>
          </a:p>
        </p:txBody>
      </p:sp>
    </p:spTree>
    <p:extLst>
      <p:ext uri="{BB962C8B-B14F-4D97-AF65-F5344CB8AC3E}">
        <p14:creationId xmlns:p14="http://schemas.microsoft.com/office/powerpoint/2010/main" val="30283414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3D3A2F3-31B9-4598-A96B-A2F95A39A29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DAA68F5-7FB4-4105-8E57-E6893A79AB6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336550"/>
            <a:ext cx="2590800" cy="57594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336550"/>
            <a:ext cx="7569200" cy="5759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6CC12A0-7F37-47A6-8950-8E90395BA6FA}"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336550"/>
            <a:ext cx="10363200" cy="1143000"/>
          </a:xfrm>
        </p:spPr>
        <p:txBody>
          <a:bodyPr/>
          <a:lstStyle/>
          <a:p>
            <a:r>
              <a:rPr lang="en-US"/>
              <a:t>Click to edit Master title style</a:t>
            </a:r>
          </a:p>
        </p:txBody>
      </p:sp>
      <p:sp>
        <p:nvSpPr>
          <p:cNvPr id="3" name="Text Placeholder 2"/>
          <p:cNvSpPr>
            <a:spLocks noGrp="1"/>
          </p:cNvSpPr>
          <p:nvPr>
            <p:ph type="body" sz="half" idx="1"/>
          </p:nvPr>
        </p:nvSpPr>
        <p:spPr>
          <a:xfrm>
            <a:off x="914400" y="1652588"/>
            <a:ext cx="5080000" cy="44434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52588"/>
            <a:ext cx="5080000" cy="44434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0592BBB-AF76-42BE-A7E0-781C97AA14A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6C4A320-47D0-49A9-A112-68D870CC6A7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279F79F-8779-4D10-B205-C6576495BDD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652588"/>
            <a:ext cx="5080000" cy="4443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52588"/>
            <a:ext cx="5080000" cy="44434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4B872D6-4699-43E3-99E5-850948228C5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B8474B9-F8E7-4006-BC9E-BF864E7AE9C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6406EB0-0176-47FC-B751-409F3A651CB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308FE8F-18A7-4647-BAEC-C5FD37CE0E4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B511147-952B-486E-9367-6A739784E62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5784A1C-357C-4723-ABD1-2314EA292A3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336550"/>
            <a:ext cx="10363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914400" y="1652588"/>
            <a:ext cx="10363200" cy="44434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3D56C280-77D7-4481-B031-948ABDF9C42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eaLnBrk="0" fontAlgn="base" hangingPunct="0">
        <a:spcBef>
          <a:spcPct val="0"/>
        </a:spcBef>
        <a:spcAft>
          <a:spcPct val="0"/>
        </a:spcAft>
        <a:defRPr sz="4400" b="1">
          <a:solidFill>
            <a:schemeClr val="tx1"/>
          </a:solidFill>
          <a:effectLst/>
          <a:latin typeface="Calibri" panose="020F0502020204030204" pitchFamily="34" charset="0"/>
          <a:ea typeface="+mj-ea"/>
          <a:cs typeface="+mj-cs"/>
        </a:defRPr>
      </a:lvl1pPr>
      <a:lvl2pPr algn="ctr" rtl="0" eaLnBrk="0" fontAlgn="base" hangingPunct="0">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2pPr>
      <a:lvl3pPr algn="ctr" rtl="0" eaLnBrk="0" fontAlgn="base" hangingPunct="0">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3pPr>
      <a:lvl4pPr algn="ctr" rtl="0" eaLnBrk="0" fontAlgn="base" hangingPunct="0">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4pPr>
      <a:lvl5pPr algn="ctr" rtl="0" eaLnBrk="0" fontAlgn="base" hangingPunct="0">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5pPr>
      <a:lvl6pPr marL="457200" algn="ctr" rtl="0" fontAlgn="base">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6pPr>
      <a:lvl7pPr marL="914400" algn="ctr" rtl="0" fontAlgn="base">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7pPr>
      <a:lvl8pPr marL="1371600" algn="ctr" rtl="0" fontAlgn="base">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8pPr>
      <a:lvl9pPr marL="1828800" algn="ctr" rtl="0" fontAlgn="base">
        <a:spcBef>
          <a:spcPct val="0"/>
        </a:spcBef>
        <a:spcAft>
          <a:spcPct val="0"/>
        </a:spcAft>
        <a:defRPr sz="4400" b="1">
          <a:solidFill>
            <a:schemeClr val="bg1"/>
          </a:solidFill>
          <a:effectLst>
            <a:outerShdw blurRad="38100" dist="38100" dir="2700000" algn="tl">
              <a:srgbClr val="000000"/>
            </a:outerShdw>
          </a:effectLst>
          <a:latin typeface="Arial Narrow" pitchFamily="34" charset="0"/>
        </a:defRPr>
      </a:lvl9pPr>
    </p:titleStyle>
    <p:bodyStyle>
      <a:lvl1pPr marL="342900" indent="-342900" algn="l" rtl="0" eaLnBrk="0" fontAlgn="base" hangingPunct="0">
        <a:spcBef>
          <a:spcPct val="20000"/>
        </a:spcBef>
        <a:spcAft>
          <a:spcPct val="0"/>
        </a:spcAft>
        <a:buChar char="•"/>
        <a:defRPr sz="3200">
          <a:solidFill>
            <a:schemeClr val="tx1"/>
          </a:solidFill>
          <a:effectLst/>
          <a:latin typeface="Calibri" panose="020F0502020204030204" pitchFamily="34" charset="0"/>
          <a:ea typeface="+mn-ea"/>
          <a:cs typeface="+mn-cs"/>
        </a:defRPr>
      </a:lvl1pPr>
      <a:lvl2pPr marL="742950" indent="-285750" algn="l" rtl="0" eaLnBrk="0" fontAlgn="base" hangingPunct="0">
        <a:spcBef>
          <a:spcPct val="20000"/>
        </a:spcBef>
        <a:spcAft>
          <a:spcPct val="0"/>
        </a:spcAft>
        <a:buChar char="–"/>
        <a:defRPr sz="2800">
          <a:solidFill>
            <a:schemeClr val="tx1"/>
          </a:solidFill>
          <a:effectLst/>
          <a:latin typeface="Calibri" panose="020F0502020204030204" pitchFamily="34" charset="0"/>
        </a:defRPr>
      </a:lvl2pPr>
      <a:lvl3pPr marL="1143000" indent="-228600" algn="l" rtl="0" eaLnBrk="0" fontAlgn="base" hangingPunct="0">
        <a:spcBef>
          <a:spcPct val="20000"/>
        </a:spcBef>
        <a:spcAft>
          <a:spcPct val="0"/>
        </a:spcAft>
        <a:buChar char="•"/>
        <a:defRPr sz="2400">
          <a:solidFill>
            <a:schemeClr val="tx1"/>
          </a:solidFill>
          <a:effectLst/>
          <a:latin typeface="Calibri" panose="020F0502020204030204" pitchFamily="34" charset="0"/>
        </a:defRPr>
      </a:lvl3pPr>
      <a:lvl4pPr marL="1600200" indent="-228600" algn="l" rtl="0" eaLnBrk="0" fontAlgn="base" hangingPunct="0">
        <a:spcBef>
          <a:spcPct val="20000"/>
        </a:spcBef>
        <a:spcAft>
          <a:spcPct val="0"/>
        </a:spcAft>
        <a:buChar char="–"/>
        <a:defRPr sz="2000">
          <a:solidFill>
            <a:schemeClr val="tx1"/>
          </a:solidFill>
          <a:effectLst/>
          <a:latin typeface="Calibri" panose="020F0502020204030204" pitchFamily="34" charset="0"/>
        </a:defRPr>
      </a:lvl4pPr>
      <a:lvl5pPr marL="2057400" indent="-228600" algn="l" rtl="0" eaLnBrk="0" fontAlgn="base" hangingPunct="0">
        <a:spcBef>
          <a:spcPct val="20000"/>
        </a:spcBef>
        <a:spcAft>
          <a:spcPct val="0"/>
        </a:spcAft>
        <a:buChar char="»"/>
        <a:defRPr sz="2000">
          <a:solidFill>
            <a:schemeClr val="tx1"/>
          </a:solidFill>
          <a:effectLst/>
          <a:latin typeface="Calibri" panose="020F0502020204030204" pitchFamily="34" charset="0"/>
        </a:defRPr>
      </a:lvl5pPr>
      <a:lvl6pPr marL="25146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6pPr>
      <a:lvl7pPr marL="29718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7pPr>
      <a:lvl8pPr marL="34290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8pPr>
      <a:lvl9pPr marL="38862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18.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16.emf"/></Relationships>
</file>

<file path=ppt/slides/_rels/slide2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18.emf"/></Relationships>
</file>

<file path=ppt/slides/_rels/slide23.xml.rels><?xml version="1.0" encoding="UTF-8" standalone="yes"?>
<Relationships xmlns="http://schemas.openxmlformats.org/package/2006/relationships"><Relationship Id="rId8" Type="http://schemas.openxmlformats.org/officeDocument/2006/relationships/image" Target="../media/image24.emf"/><Relationship Id="rId3" Type="http://schemas.openxmlformats.org/officeDocument/2006/relationships/image" Target="../media/image19.emf"/><Relationship Id="rId7" Type="http://schemas.openxmlformats.org/officeDocument/2006/relationships/image" Target="../media/image23.emf"/><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emf"/></Relationships>
</file>

<file path=ppt/slides/_rels/slide24.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7.emf"/><Relationship Id="rId4" Type="http://schemas.openxmlformats.org/officeDocument/2006/relationships/image" Target="../media/image26.emf"/></Relationships>
</file>

<file path=ppt/slides/_rels/slide25.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7.emf"/><Relationship Id="rId4" Type="http://schemas.openxmlformats.org/officeDocument/2006/relationships/image" Target="../media/image29.em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svg"/><Relationship Id="rId4" Type="http://schemas.openxmlformats.org/officeDocument/2006/relationships/image" Target="../media/image3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30.xml"/><Relationship Id="rId1" Type="http://schemas.openxmlformats.org/officeDocument/2006/relationships/slideLayout" Target="../slideLayouts/slideLayout6.xml"/><Relationship Id="rId5" Type="http://schemas.openxmlformats.org/officeDocument/2006/relationships/image" Target="../media/image35.png"/><Relationship Id="rId4" Type="http://schemas.openxmlformats.org/officeDocument/2006/relationships/oleObject" Target="../embeddings/oleObject2.bin"/></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37.emf"/></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38.emf"/></Relationships>
</file>

<file path=ppt/slides/_rels/slide37.xml.rels><?xml version="1.0" encoding="UTF-8" standalone="yes"?>
<Relationships xmlns="http://schemas.openxmlformats.org/package/2006/relationships"><Relationship Id="rId3" Type="http://schemas.openxmlformats.org/officeDocument/2006/relationships/image" Target="../media/image350.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40.emf"/></Relationships>
</file>

<file path=ppt/slides/_rels/slide39.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42.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50.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50.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45.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4.emf"/><Relationship Id="rId7" Type="http://schemas.openxmlformats.org/officeDocument/2006/relationships/image" Target="../media/image49.emf"/><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48.emf"/><Relationship Id="rId5" Type="http://schemas.openxmlformats.org/officeDocument/2006/relationships/image" Target="../media/image47.emf"/><Relationship Id="rId4" Type="http://schemas.openxmlformats.org/officeDocument/2006/relationships/image" Target="../media/image46.emf"/></Relationships>
</file>

<file path=ppt/slides/_rels/slide46.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image" Target="../media/image52.emf"/><Relationship Id="rId5" Type="http://schemas.openxmlformats.org/officeDocument/2006/relationships/image" Target="../media/image51.emf"/><Relationship Id="rId4" Type="http://schemas.openxmlformats.org/officeDocument/2006/relationships/oleObject" Target="../embeddings/oleObject4.bin"/></Relationships>
</file>

<file path=ppt/slides/_rels/slide49.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image" Target="../media/image54.emf"/></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56.emf"/></Relationships>
</file>

<file path=ppt/slides/_rels/slide54.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notesSlide" Target="../notesSlides/notesSlide51.xml"/><Relationship Id="rId1" Type="http://schemas.openxmlformats.org/officeDocument/2006/relationships/slideLayout" Target="../slideLayouts/slideLayout6.xml"/><Relationship Id="rId4" Type="http://schemas.openxmlformats.org/officeDocument/2006/relationships/image" Target="../media/image58.emf"/></Relationships>
</file>

<file path=ppt/slides/_rels/slide55.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58.emf"/></Relationships>
</file>

<file path=ppt/slides/_rels/slide56.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notesSlide" Target="../notesSlides/notesSlide53.xml"/><Relationship Id="rId1" Type="http://schemas.openxmlformats.org/officeDocument/2006/relationships/slideLayout" Target="../slideLayouts/slideLayout7.xml"/><Relationship Id="rId5" Type="http://schemas.openxmlformats.org/officeDocument/2006/relationships/image" Target="../media/image62.emf"/><Relationship Id="rId4" Type="http://schemas.openxmlformats.org/officeDocument/2006/relationships/image" Target="../media/image61.emf"/></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notesSlide" Target="../notesSlides/notesSlide55.xml"/><Relationship Id="rId1" Type="http://schemas.openxmlformats.org/officeDocument/2006/relationships/slideLayout" Target="../slideLayouts/slideLayout7.xml"/><Relationship Id="rId4" Type="http://schemas.openxmlformats.org/officeDocument/2006/relationships/image" Target="../media/image64.emf"/></Relationships>
</file>

<file path=ppt/slides/_rels/slide59.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notesSlide" Target="../notesSlides/notesSlide56.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60.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www.angelfire.com/wa/hurben/buff.html"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ctrTitle"/>
          </p:nvPr>
        </p:nvSpPr>
        <p:spPr>
          <a:xfrm>
            <a:off x="2209800" y="2286000"/>
            <a:ext cx="7772400" cy="1143000"/>
          </a:xfrm>
        </p:spPr>
        <p:txBody>
          <a:bodyPr/>
          <a:lstStyle/>
          <a:p>
            <a:pPr eaLnBrk="1" hangingPunct="1">
              <a:defRPr/>
            </a:pPr>
            <a:r>
              <a:rPr lang="en-US" dirty="0"/>
              <a:t>Monte Carlo Simulation</a:t>
            </a:r>
          </a:p>
        </p:txBody>
      </p:sp>
      <p:sp>
        <p:nvSpPr>
          <p:cNvPr id="74755" name="Rectangle 3"/>
          <p:cNvSpPr>
            <a:spLocks noGrp="1" noChangeArrowheads="1"/>
          </p:cNvSpPr>
          <p:nvPr>
            <p:ph type="subTitle" idx="1"/>
          </p:nvPr>
        </p:nvSpPr>
        <p:spPr/>
        <p:txBody>
          <a:bodyPr/>
          <a:lstStyle/>
          <a:p>
            <a:pPr algn="r" eaLnBrk="1" hangingPunct="1">
              <a:defRPr/>
            </a:pPr>
            <a:r>
              <a:rPr lang="en-US" dirty="0"/>
              <a:t>Hydrologic Engineering Center</a:t>
            </a:r>
          </a:p>
          <a:p>
            <a:pPr algn="r" eaLnBrk="1" hangingPunct="1">
              <a:defRPr/>
            </a:pPr>
            <a:r>
              <a:rPr lang="en-US" dirty="0"/>
              <a:t>Beth Faber</a:t>
            </a:r>
          </a:p>
          <a:p>
            <a:pPr algn="r" eaLnBrk="1" hangingPunct="1">
              <a:defRPr/>
            </a:pPr>
            <a:r>
              <a:rPr lang="en-US" dirty="0"/>
              <a:t>Statistical Methods 2023</a:t>
            </a:r>
          </a:p>
        </p:txBody>
      </p:sp>
      <p:sp>
        <p:nvSpPr>
          <p:cNvPr id="4" name="TextBox 3">
            <a:extLst>
              <a:ext uri="{FF2B5EF4-FFF2-40B4-BE49-F238E27FC236}">
                <a16:creationId xmlns:a16="http://schemas.microsoft.com/office/drawing/2014/main" id="{7545C085-90BB-49BF-B114-6B70FA67F707}"/>
              </a:ext>
            </a:extLst>
          </p:cNvPr>
          <p:cNvSpPr txBox="1"/>
          <p:nvPr/>
        </p:nvSpPr>
        <p:spPr>
          <a:xfrm>
            <a:off x="2209800" y="1860331"/>
            <a:ext cx="3110523" cy="553998"/>
          </a:xfrm>
          <a:prstGeom prst="rect">
            <a:avLst/>
          </a:prstGeom>
          <a:noFill/>
        </p:spPr>
        <p:txBody>
          <a:bodyPr wrap="square" rtlCol="0">
            <a:spAutoFit/>
          </a:bodyPr>
          <a:lstStyle/>
          <a:p>
            <a:r>
              <a:rPr lang="en-US" sz="3000" b="0" dirty="0">
                <a:solidFill>
                  <a:srgbClr val="000000"/>
                </a:solidFill>
                <a:latin typeface="Calibri" panose="020F0502020204030204" pitchFamily="34" charset="0"/>
                <a:cs typeface="Calibri" panose="020F0502020204030204" pitchFamily="34" charset="0"/>
              </a:rPr>
              <a:t>Lecture 7</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Repeating the Experiment….</a:t>
            </a:r>
          </a:p>
        </p:txBody>
      </p:sp>
      <p:sp>
        <p:nvSpPr>
          <p:cNvPr id="3" name="Content Placeholder 2"/>
          <p:cNvSpPr>
            <a:spLocks noGrp="1"/>
          </p:cNvSpPr>
          <p:nvPr>
            <p:ph idx="1"/>
          </p:nvPr>
        </p:nvSpPr>
        <p:spPr>
          <a:xfrm>
            <a:off x="1066800" y="1428750"/>
            <a:ext cx="4483210" cy="4667250"/>
          </a:xfrm>
        </p:spPr>
        <p:txBody>
          <a:bodyPr/>
          <a:lstStyle/>
          <a:p>
            <a:pPr>
              <a:defRPr/>
            </a:pPr>
            <a:r>
              <a:rPr lang="en-US" sz="2800" dirty="0"/>
              <a:t>The experiment with 1,000 points was repeated 100 times.</a:t>
            </a:r>
          </a:p>
          <a:p>
            <a:pPr>
              <a:defRPr/>
            </a:pPr>
            <a:r>
              <a:rPr lang="en-US" sz="2800" dirty="0"/>
              <a:t>Then, an experiment with 10,000 points was repeated 100 times…</a:t>
            </a:r>
          </a:p>
          <a:p>
            <a:pPr>
              <a:defRPr/>
            </a:pPr>
            <a:r>
              <a:rPr lang="en-US" sz="2800" dirty="0"/>
              <a:t>Note from the histogram the improved accuracy with 10,000 points</a:t>
            </a:r>
          </a:p>
          <a:p>
            <a:pPr>
              <a:defRPr/>
            </a:pPr>
            <a:r>
              <a:rPr lang="en-US" sz="2800" dirty="0"/>
              <a:t>But Buffon’s method was </a:t>
            </a:r>
          </a:p>
          <a:p>
            <a:pPr>
              <a:spcBef>
                <a:spcPts val="0"/>
              </a:spcBef>
              <a:buNone/>
              <a:defRPr/>
            </a:pPr>
            <a:r>
              <a:rPr lang="en-US" sz="2800" dirty="0"/>
              <a:t>	better!</a:t>
            </a:r>
          </a:p>
        </p:txBody>
      </p:sp>
      <p:pic>
        <p:nvPicPr>
          <p:cNvPr id="12292" name="Picture 3"/>
          <p:cNvPicPr>
            <a:picLocks noChangeAspect="1" noChangeArrowheads="1"/>
          </p:cNvPicPr>
          <p:nvPr/>
        </p:nvPicPr>
        <p:blipFill>
          <a:blip r:embed="rId3" cstate="print"/>
          <a:srcRect/>
          <a:stretch>
            <a:fillRect/>
          </a:stretch>
        </p:blipFill>
        <p:spPr bwMode="auto">
          <a:xfrm>
            <a:off x="5739217" y="1697831"/>
            <a:ext cx="6180137" cy="41798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defRPr/>
            </a:pPr>
            <a:r>
              <a:rPr lang="en-US" dirty="0"/>
              <a:t>Outline</a:t>
            </a:r>
          </a:p>
        </p:txBody>
      </p:sp>
      <p:sp>
        <p:nvSpPr>
          <p:cNvPr id="91139" name="Rectangle 3"/>
          <p:cNvSpPr>
            <a:spLocks noGrp="1" noChangeArrowheads="1"/>
          </p:cNvSpPr>
          <p:nvPr>
            <p:ph type="body" idx="1"/>
          </p:nvPr>
        </p:nvSpPr>
        <p:spPr>
          <a:xfrm>
            <a:off x="1081378" y="1376313"/>
            <a:ext cx="9039872" cy="4719688"/>
          </a:xfrm>
        </p:spPr>
        <p:txBody>
          <a:bodyPr/>
          <a:lstStyle/>
          <a:p>
            <a:pPr eaLnBrk="1" hangingPunct="1">
              <a:defRPr/>
            </a:pPr>
            <a:r>
              <a:rPr lang="en-US" sz="2800" dirty="0"/>
              <a:t>Introduction</a:t>
            </a:r>
          </a:p>
          <a:p>
            <a:pPr eaLnBrk="1" hangingPunct="1">
              <a:defRPr/>
            </a:pPr>
            <a:r>
              <a:rPr lang="en-US" sz="2800" dirty="0"/>
              <a:t>Example: Estimate of </a:t>
            </a:r>
            <a:r>
              <a:rPr lang="en-US" sz="2800" dirty="0">
                <a:latin typeface="Symbol" pitchFamily="18" charset="2"/>
              </a:rPr>
              <a:t>p</a:t>
            </a:r>
            <a:endParaRPr lang="en-US" sz="2800" dirty="0"/>
          </a:p>
          <a:p>
            <a:pPr eaLnBrk="1" hangingPunct="1">
              <a:defRPr/>
            </a:pPr>
            <a:r>
              <a:rPr lang="en-US" sz="2800" dirty="0">
                <a:solidFill>
                  <a:schemeClr val="accent2"/>
                </a:solidFill>
              </a:rPr>
              <a:t>Theory of Monte Carlo Simulation</a:t>
            </a:r>
          </a:p>
          <a:p>
            <a:pPr lvl="1" eaLnBrk="1" hangingPunct="1">
              <a:spcBef>
                <a:spcPts val="0"/>
              </a:spcBef>
              <a:defRPr/>
            </a:pPr>
            <a:r>
              <a:rPr lang="en-US" sz="2400" dirty="0">
                <a:solidFill>
                  <a:schemeClr val="accent2"/>
                </a:solidFill>
              </a:rPr>
              <a:t>what we’re doing</a:t>
            </a:r>
          </a:p>
          <a:p>
            <a:pPr lvl="1" eaLnBrk="1" hangingPunct="1">
              <a:spcBef>
                <a:spcPts val="0"/>
              </a:spcBef>
              <a:defRPr/>
            </a:pPr>
            <a:r>
              <a:rPr lang="en-US" sz="2400" dirty="0">
                <a:solidFill>
                  <a:schemeClr val="accent2"/>
                </a:solidFill>
              </a:rPr>
              <a:t>how we generate samples</a:t>
            </a:r>
          </a:p>
          <a:p>
            <a:pPr lvl="1" eaLnBrk="1" hangingPunct="1">
              <a:spcBef>
                <a:spcPts val="0"/>
              </a:spcBef>
              <a:defRPr/>
            </a:pPr>
            <a:r>
              <a:rPr lang="en-US" sz="2400" dirty="0">
                <a:solidFill>
                  <a:schemeClr val="accent2"/>
                </a:solidFill>
              </a:rPr>
              <a:t>convergence</a:t>
            </a:r>
          </a:p>
          <a:p>
            <a:pPr eaLnBrk="1" hangingPunct="1">
              <a:defRPr/>
            </a:pPr>
            <a:r>
              <a:rPr lang="en-US" sz="2800" dirty="0"/>
              <a:t>Workshop!</a:t>
            </a:r>
          </a:p>
          <a:p>
            <a:pPr eaLnBrk="1" hangingPunct="1">
              <a:defRPr/>
            </a:pPr>
            <a:r>
              <a:rPr lang="en-US" sz="2800" dirty="0"/>
              <a:t>Applications</a:t>
            </a:r>
          </a:p>
          <a:p>
            <a:pPr lvl="1" eaLnBrk="1" hangingPunct="1">
              <a:spcBef>
                <a:spcPts val="0"/>
              </a:spcBef>
              <a:defRPr/>
            </a:pPr>
            <a:r>
              <a:rPr lang="en-US" sz="2400" dirty="0"/>
              <a:t>Flood Risk Analysis    (HEC-WAT/FRA)</a:t>
            </a:r>
          </a:p>
          <a:p>
            <a:pPr lvl="1" eaLnBrk="1" hangingPunct="1">
              <a:spcBef>
                <a:spcPts val="0"/>
              </a:spcBef>
              <a:defRPr/>
            </a:pPr>
            <a:r>
              <a:rPr lang="en-US" sz="2400" dirty="0"/>
              <a:t>Stochastic Streamflow Generation for Water Supply</a:t>
            </a:r>
          </a:p>
          <a:p>
            <a:pPr lvl="1" eaLnBrk="1" hangingPunct="1">
              <a:spcBef>
                <a:spcPts val="0"/>
              </a:spcBef>
              <a:defRPr/>
            </a:pPr>
            <a:r>
              <a:rPr lang="en-US" sz="2400" dirty="0"/>
              <a:t>Uncertainty Analysis (next lecture)</a:t>
            </a:r>
          </a:p>
        </p:txBody>
      </p:sp>
    </p:spTree>
    <p:extLst>
      <p:ext uri="{BB962C8B-B14F-4D97-AF65-F5344CB8AC3E}">
        <p14:creationId xmlns:p14="http://schemas.microsoft.com/office/powerpoint/2010/main" val="1839187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dirty="0"/>
              <a:t>The Basic Idea</a:t>
            </a:r>
          </a:p>
        </p:txBody>
      </p:sp>
      <p:sp>
        <p:nvSpPr>
          <p:cNvPr id="14339" name="Rectangle 3"/>
          <p:cNvSpPr>
            <a:spLocks noGrp="1" noChangeArrowheads="1"/>
          </p:cNvSpPr>
          <p:nvPr>
            <p:ph type="body" idx="1"/>
          </p:nvPr>
        </p:nvSpPr>
        <p:spPr>
          <a:xfrm>
            <a:off x="1066800" y="1479550"/>
            <a:ext cx="6568440" cy="4616455"/>
          </a:xfrm>
        </p:spPr>
        <p:txBody>
          <a:bodyPr/>
          <a:lstStyle/>
          <a:p>
            <a:pPr eaLnBrk="1" hangingPunct="1">
              <a:spcBef>
                <a:spcPct val="40000"/>
              </a:spcBef>
              <a:defRPr/>
            </a:pPr>
            <a:r>
              <a:rPr lang="en-US" sz="2800" dirty="0"/>
              <a:t>We’re interested in a variable </a:t>
            </a:r>
            <a:r>
              <a:rPr lang="en-US" sz="2800" b="1" dirty="0">
                <a:solidFill>
                  <a:srgbClr val="FF6600"/>
                </a:solidFill>
              </a:rPr>
              <a:t>Y </a:t>
            </a:r>
            <a:r>
              <a:rPr lang="en-US" sz="2800" i="1" dirty="0">
                <a:solidFill>
                  <a:srgbClr val="FF6600"/>
                </a:solidFill>
              </a:rPr>
              <a:t>(damage) </a:t>
            </a:r>
            <a:r>
              <a:rPr lang="en-US" sz="2800" dirty="0"/>
              <a:t>which is a complex function of variable   </a:t>
            </a:r>
            <a:r>
              <a:rPr lang="en-US" sz="2800" b="1" dirty="0">
                <a:solidFill>
                  <a:srgbClr val="FF00FF"/>
                </a:solidFill>
              </a:rPr>
              <a:t>X </a:t>
            </a:r>
            <a:r>
              <a:rPr lang="en-US" sz="2800" i="1" dirty="0">
                <a:solidFill>
                  <a:srgbClr val="FF00FF"/>
                </a:solidFill>
              </a:rPr>
              <a:t>(flow)</a:t>
            </a:r>
            <a:r>
              <a:rPr lang="en-US" sz="2800" dirty="0">
                <a:solidFill>
                  <a:srgbClr val="FF00FF"/>
                </a:solidFill>
              </a:rPr>
              <a:t> </a:t>
            </a:r>
            <a:r>
              <a:rPr lang="en-US" sz="2800" i="1" dirty="0">
                <a:solidFill>
                  <a:srgbClr val="FF00FF"/>
                </a:solidFill>
              </a:rPr>
              <a:t>      </a:t>
            </a:r>
            <a:r>
              <a:rPr lang="en-US" sz="2800" dirty="0" err="1"/>
              <a:t>ie</a:t>
            </a:r>
            <a:r>
              <a:rPr lang="en-US" sz="2800" dirty="0"/>
              <a:t>, </a:t>
            </a:r>
            <a:r>
              <a:rPr lang="en-US" sz="2800" b="1" dirty="0">
                <a:solidFill>
                  <a:srgbClr val="FF6600"/>
                </a:solidFill>
              </a:rPr>
              <a:t>Y</a:t>
            </a:r>
            <a:r>
              <a:rPr lang="en-US" sz="2800" dirty="0"/>
              <a:t> = g(</a:t>
            </a:r>
            <a:r>
              <a:rPr lang="en-US" sz="2800" b="1" dirty="0">
                <a:solidFill>
                  <a:srgbClr val="FF00FF"/>
                </a:solidFill>
              </a:rPr>
              <a:t>X</a:t>
            </a:r>
            <a:r>
              <a:rPr lang="en-US" sz="2800" dirty="0"/>
              <a:t>)</a:t>
            </a:r>
          </a:p>
          <a:p>
            <a:pPr eaLnBrk="1" hangingPunct="1">
              <a:spcBef>
                <a:spcPct val="40000"/>
              </a:spcBef>
              <a:defRPr/>
            </a:pPr>
            <a:r>
              <a:rPr lang="en-US" sz="2800" b="1" dirty="0">
                <a:solidFill>
                  <a:srgbClr val="FF00FF"/>
                </a:solidFill>
              </a:rPr>
              <a:t>X</a:t>
            </a:r>
            <a:r>
              <a:rPr lang="en-US" sz="2800" dirty="0"/>
              <a:t> is a random variable, described</a:t>
            </a:r>
          </a:p>
          <a:p>
            <a:pPr marL="339725" indent="0" eaLnBrk="1" hangingPunct="1">
              <a:spcBef>
                <a:spcPts val="0"/>
              </a:spcBef>
              <a:buNone/>
              <a:defRPr/>
            </a:pPr>
            <a:r>
              <a:rPr lang="en-US" sz="2800" dirty="0"/>
              <a:t>by a probability distribution…</a:t>
            </a:r>
          </a:p>
          <a:p>
            <a:pPr eaLnBrk="1" hangingPunct="1">
              <a:spcBef>
                <a:spcPct val="40000"/>
              </a:spcBef>
              <a:defRPr/>
            </a:pPr>
            <a:r>
              <a:rPr lang="en-US" sz="2800" dirty="0"/>
              <a:t>So </a:t>
            </a:r>
            <a:r>
              <a:rPr lang="en-US" sz="2800" b="1" dirty="0">
                <a:solidFill>
                  <a:srgbClr val="FF6600"/>
                </a:solidFill>
              </a:rPr>
              <a:t>Y</a:t>
            </a:r>
            <a:r>
              <a:rPr lang="en-US" sz="2800" b="1" dirty="0">
                <a:solidFill>
                  <a:srgbClr val="FFC000"/>
                </a:solidFill>
              </a:rPr>
              <a:t> </a:t>
            </a:r>
            <a:r>
              <a:rPr lang="en-US" sz="2800" dirty="0"/>
              <a:t>is also a random variable</a:t>
            </a:r>
          </a:p>
          <a:p>
            <a:pPr eaLnBrk="1" hangingPunct="1">
              <a:spcBef>
                <a:spcPct val="40000"/>
              </a:spcBef>
              <a:defRPr/>
            </a:pPr>
            <a:r>
              <a:rPr lang="en-US" sz="2800" dirty="0"/>
              <a:t>Can determine the distribution of  </a:t>
            </a:r>
          </a:p>
          <a:p>
            <a:pPr eaLnBrk="1" hangingPunct="1">
              <a:spcBef>
                <a:spcPct val="0"/>
              </a:spcBef>
              <a:buFontTx/>
              <a:buNone/>
              <a:defRPr/>
            </a:pPr>
            <a:r>
              <a:rPr lang="en-US" sz="2800" dirty="0"/>
              <a:t>	</a:t>
            </a:r>
            <a:r>
              <a:rPr lang="en-US" sz="2800" b="1" dirty="0">
                <a:solidFill>
                  <a:srgbClr val="FF6600"/>
                </a:solidFill>
              </a:rPr>
              <a:t>Y</a:t>
            </a:r>
            <a:r>
              <a:rPr lang="en-US" sz="2800" b="1" dirty="0">
                <a:solidFill>
                  <a:srgbClr val="FFC000"/>
                </a:solidFill>
              </a:rPr>
              <a:t> </a:t>
            </a:r>
            <a:r>
              <a:rPr lang="en-US" sz="2800" dirty="0"/>
              <a:t>analytically… </a:t>
            </a:r>
          </a:p>
          <a:p>
            <a:pPr marL="0" indent="0" eaLnBrk="1" hangingPunct="1">
              <a:spcBef>
                <a:spcPts val="1200"/>
              </a:spcBef>
              <a:buNone/>
              <a:defRPr/>
            </a:pPr>
            <a:r>
              <a:rPr lang="en-US" sz="2800" dirty="0"/>
              <a:t>    …or can use </a:t>
            </a:r>
            <a:r>
              <a:rPr lang="en-US" sz="2800" b="1" dirty="0"/>
              <a:t>Monte Carlo Simulation</a:t>
            </a:r>
          </a:p>
        </p:txBody>
      </p:sp>
      <p:graphicFrame>
        <p:nvGraphicFramePr>
          <p:cNvPr id="5" name="Object 37"/>
          <p:cNvGraphicFramePr>
            <a:graphicFrameLocks noChangeAspect="1"/>
          </p:cNvGraphicFramePr>
          <p:nvPr>
            <p:extLst>
              <p:ext uri="{D42A27DB-BD31-4B8C-83A1-F6EECF244321}">
                <p14:modId xmlns:p14="http://schemas.microsoft.com/office/powerpoint/2010/main" val="884168322"/>
              </p:ext>
            </p:extLst>
          </p:nvPr>
        </p:nvGraphicFramePr>
        <p:xfrm>
          <a:off x="7785650" y="4746372"/>
          <a:ext cx="3539443" cy="896242"/>
        </p:xfrm>
        <a:graphic>
          <a:graphicData uri="http://schemas.openxmlformats.org/presentationml/2006/ole">
            <mc:AlternateContent xmlns:mc="http://schemas.openxmlformats.org/markup-compatibility/2006">
              <mc:Choice xmlns:v="urn:schemas-microsoft-com:vml" Requires="v">
                <p:oleObj name="Equation" r:id="rId3" imgW="1904760" imgH="482400" progId="Equation.3">
                  <p:embed/>
                </p:oleObj>
              </mc:Choice>
              <mc:Fallback>
                <p:oleObj name="Equation" r:id="rId3" imgW="1904760" imgH="482400" progId="Equation.3">
                  <p:embed/>
                  <p:pic>
                    <p:nvPicPr>
                      <p:cNvPr id="0" name=""/>
                      <p:cNvPicPr>
                        <a:picLocks noChangeAspect="1" noChangeArrowheads="1"/>
                      </p:cNvPicPr>
                      <p:nvPr/>
                    </p:nvPicPr>
                    <p:blipFill>
                      <a:blip r:embed="rId4">
                        <a:lum bright="-100000"/>
                        <a:extLst>
                          <a:ext uri="{28A0092B-C50C-407E-A947-70E740481C1C}">
                            <a14:useLocalDpi xmlns:a14="http://schemas.microsoft.com/office/drawing/2010/main" val="0"/>
                          </a:ext>
                        </a:extLst>
                      </a:blip>
                      <a:srcRect/>
                      <a:stretch>
                        <a:fillRect/>
                      </a:stretch>
                    </p:blipFill>
                    <p:spPr bwMode="auto">
                      <a:xfrm>
                        <a:off x="7785650" y="4746372"/>
                        <a:ext cx="3539443" cy="896242"/>
                      </a:xfrm>
                      <a:prstGeom prst="rect">
                        <a:avLst/>
                      </a:prstGeom>
                      <a:noFill/>
                    </p:spPr>
                  </p:pic>
                </p:oleObj>
              </mc:Fallback>
            </mc:AlternateContent>
          </a:graphicData>
        </a:graphic>
      </p:graphicFrame>
      <p:grpSp>
        <p:nvGrpSpPr>
          <p:cNvPr id="3" name="Group 2">
            <a:extLst>
              <a:ext uri="{FF2B5EF4-FFF2-40B4-BE49-F238E27FC236}">
                <a16:creationId xmlns:a16="http://schemas.microsoft.com/office/drawing/2014/main" id="{0BB97862-7032-4BB3-9F27-4477387646A1}"/>
              </a:ext>
            </a:extLst>
          </p:cNvPr>
          <p:cNvGrpSpPr/>
          <p:nvPr/>
        </p:nvGrpSpPr>
        <p:grpSpPr>
          <a:xfrm>
            <a:off x="7758292" y="2277618"/>
            <a:ext cx="3259096" cy="2302764"/>
            <a:chOff x="7954549" y="230623"/>
            <a:chExt cx="3259096" cy="2302764"/>
          </a:xfrm>
        </p:grpSpPr>
        <p:pic>
          <p:nvPicPr>
            <p:cNvPr id="2" name="Picture 1">
              <a:extLst>
                <a:ext uri="{FF2B5EF4-FFF2-40B4-BE49-F238E27FC236}">
                  <a16:creationId xmlns:a16="http://schemas.microsoft.com/office/drawing/2014/main" id="{B2F8E2B6-9EDD-4D00-BED3-17AEC1C5E8A3}"/>
                </a:ext>
              </a:extLst>
            </p:cNvPr>
            <p:cNvPicPr>
              <a:picLocks noChangeAspect="1"/>
            </p:cNvPicPr>
            <p:nvPr/>
          </p:nvPicPr>
          <p:blipFill>
            <a:blip r:embed="rId5"/>
            <a:stretch>
              <a:fillRect/>
            </a:stretch>
          </p:blipFill>
          <p:spPr>
            <a:xfrm>
              <a:off x="7954549" y="230623"/>
              <a:ext cx="3226308" cy="2302764"/>
            </a:xfrm>
            <a:prstGeom prst="rect">
              <a:avLst/>
            </a:prstGeom>
          </p:spPr>
        </p:pic>
        <p:pic>
          <p:nvPicPr>
            <p:cNvPr id="7" name="Picture 5"/>
            <p:cNvPicPr>
              <a:picLocks noChangeAspect="1" noChangeArrowheads="1"/>
            </p:cNvPicPr>
            <p:nvPr/>
          </p:nvPicPr>
          <p:blipFill rotWithShape="1">
            <a:blip r:embed="rId6" cstate="print"/>
            <a:srcRect l="13425" t="11269" r="-1300" b="13255"/>
            <a:stretch/>
          </p:blipFill>
          <p:spPr bwMode="auto">
            <a:xfrm>
              <a:off x="8379005" y="481521"/>
              <a:ext cx="2834640" cy="1737360"/>
            </a:xfrm>
            <a:prstGeom prst="rect">
              <a:avLst/>
            </a:prstGeom>
            <a:noFill/>
            <a:ln w="9525">
              <a:noFill/>
              <a:miter lim="800000"/>
              <a:headEnd/>
              <a:tailEnd/>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33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339">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339">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33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dirty="0"/>
              <a:t>The Monte Carlo Concept…</a:t>
            </a:r>
          </a:p>
        </p:txBody>
      </p:sp>
      <p:sp>
        <p:nvSpPr>
          <p:cNvPr id="15363" name="Rectangle 3"/>
          <p:cNvSpPr>
            <a:spLocks noGrp="1" noChangeArrowheads="1"/>
          </p:cNvSpPr>
          <p:nvPr>
            <p:ph type="body" idx="1"/>
          </p:nvPr>
        </p:nvSpPr>
        <p:spPr>
          <a:xfrm>
            <a:off x="914401" y="1652588"/>
            <a:ext cx="5651720" cy="4443412"/>
          </a:xfrm>
        </p:spPr>
        <p:txBody>
          <a:bodyPr/>
          <a:lstStyle/>
          <a:p>
            <a:pPr eaLnBrk="1" hangingPunct="1">
              <a:defRPr/>
            </a:pPr>
            <a:r>
              <a:rPr lang="en-US" sz="2800" dirty="0"/>
              <a:t>Replace the probability distribution of random variable </a:t>
            </a:r>
            <a:r>
              <a:rPr lang="en-US" sz="2800" b="1" dirty="0">
                <a:solidFill>
                  <a:srgbClr val="FF00FF"/>
                </a:solidFill>
              </a:rPr>
              <a:t>X</a:t>
            </a:r>
            <a:r>
              <a:rPr lang="en-US" sz="2800" dirty="0">
                <a:solidFill>
                  <a:srgbClr val="FF00FF"/>
                </a:solidFill>
              </a:rPr>
              <a:t> </a:t>
            </a:r>
            <a:r>
              <a:rPr lang="en-US" sz="2800" i="1" dirty="0">
                <a:solidFill>
                  <a:srgbClr val="FF00FF"/>
                </a:solidFill>
              </a:rPr>
              <a:t>(flow)</a:t>
            </a:r>
            <a:r>
              <a:rPr lang="en-US" sz="2800" dirty="0">
                <a:solidFill>
                  <a:srgbClr val="FF00FF"/>
                </a:solidFill>
              </a:rPr>
              <a:t> </a:t>
            </a:r>
            <a:r>
              <a:rPr lang="en-US" sz="2800" dirty="0"/>
              <a:t>with a large random sample of values from that distribution</a:t>
            </a:r>
          </a:p>
          <a:p>
            <a:pPr>
              <a:defRPr/>
            </a:pPr>
            <a:r>
              <a:rPr lang="en-US" sz="2800" dirty="0"/>
              <a:t>For each member of the sample, compute </a:t>
            </a:r>
            <a:r>
              <a:rPr lang="en-US" sz="2800" i="1" dirty="0">
                <a:solidFill>
                  <a:srgbClr val="FF6600"/>
                </a:solidFill>
              </a:rPr>
              <a:t>damage</a:t>
            </a:r>
            <a:r>
              <a:rPr lang="en-US" sz="2800" dirty="0">
                <a:solidFill>
                  <a:srgbClr val="FF6600"/>
                </a:solidFill>
              </a:rPr>
              <a:t> </a:t>
            </a:r>
            <a:r>
              <a:rPr lang="en-US" sz="2800" b="1" dirty="0">
                <a:solidFill>
                  <a:srgbClr val="FF6600"/>
                </a:solidFill>
              </a:rPr>
              <a:t>Y</a:t>
            </a:r>
            <a:r>
              <a:rPr lang="en-US" sz="2800" dirty="0">
                <a:solidFill>
                  <a:schemeClr val="bg1"/>
                </a:solidFill>
              </a:rPr>
              <a:t> </a:t>
            </a:r>
            <a:r>
              <a:rPr lang="en-US" sz="2800" dirty="0"/>
              <a:t>= g(</a:t>
            </a:r>
            <a:r>
              <a:rPr lang="en-US" sz="2800" b="1" dirty="0">
                <a:solidFill>
                  <a:srgbClr val="FF00FF"/>
                </a:solidFill>
              </a:rPr>
              <a:t>X</a:t>
            </a:r>
            <a:r>
              <a:rPr lang="en-US" sz="2800" dirty="0"/>
              <a:t>)</a:t>
            </a:r>
          </a:p>
          <a:p>
            <a:pPr>
              <a:spcBef>
                <a:spcPct val="40000"/>
              </a:spcBef>
              <a:defRPr/>
            </a:pPr>
            <a:r>
              <a:rPr lang="en-US" sz="2800" dirty="0"/>
              <a:t>This process creates a large sample of variable </a:t>
            </a:r>
            <a:r>
              <a:rPr lang="en-US" sz="2800" b="1" dirty="0">
                <a:solidFill>
                  <a:srgbClr val="FF6600"/>
                </a:solidFill>
              </a:rPr>
              <a:t>Y</a:t>
            </a:r>
            <a:r>
              <a:rPr lang="en-US" sz="2800" dirty="0">
                <a:solidFill>
                  <a:srgbClr val="FF6600"/>
                </a:solidFill>
              </a:rPr>
              <a:t> </a:t>
            </a:r>
            <a:r>
              <a:rPr lang="en-US" sz="2800" i="1" dirty="0">
                <a:solidFill>
                  <a:srgbClr val="FF6600"/>
                </a:solidFill>
              </a:rPr>
              <a:t>(damage)</a:t>
            </a:r>
            <a:endParaRPr lang="en-US" sz="2800" dirty="0">
              <a:solidFill>
                <a:srgbClr val="FF6600"/>
              </a:solidFill>
            </a:endParaRPr>
          </a:p>
          <a:p>
            <a:pPr eaLnBrk="1" hangingPunct="1">
              <a:defRPr/>
            </a:pPr>
            <a:endParaRPr lang="en-US" sz="2800" dirty="0"/>
          </a:p>
        </p:txBody>
      </p:sp>
      <p:sp>
        <p:nvSpPr>
          <p:cNvPr id="14341" name="Rectangle 8"/>
          <p:cNvSpPr>
            <a:spLocks noChangeArrowheads="1"/>
          </p:cNvSpPr>
          <p:nvPr/>
        </p:nvSpPr>
        <p:spPr bwMode="auto">
          <a:xfrm>
            <a:off x="7234459" y="1997868"/>
            <a:ext cx="4198938" cy="2862263"/>
          </a:xfrm>
          <a:prstGeom prst="rect">
            <a:avLst/>
          </a:prstGeom>
          <a:noFill/>
          <a:ln w="9525">
            <a:noFill/>
            <a:miter lim="800000"/>
            <a:headEnd/>
            <a:tailEnd/>
          </a:ln>
        </p:spPr>
        <p:txBody>
          <a:bodyPr/>
          <a:lstStyle/>
          <a:p>
            <a:endParaRPr lang="en-US"/>
          </a:p>
        </p:txBody>
      </p:sp>
      <p:sp>
        <p:nvSpPr>
          <p:cNvPr id="14342" name="Rectangle 9"/>
          <p:cNvSpPr>
            <a:spLocks noChangeArrowheads="1"/>
          </p:cNvSpPr>
          <p:nvPr/>
        </p:nvSpPr>
        <p:spPr bwMode="auto">
          <a:xfrm>
            <a:off x="7234459" y="1997868"/>
            <a:ext cx="4198938" cy="2862263"/>
          </a:xfrm>
          <a:prstGeom prst="rect">
            <a:avLst/>
          </a:prstGeom>
          <a:noFill/>
          <a:ln w="11113">
            <a:solidFill>
              <a:srgbClr val="FFFFFF"/>
            </a:solidFill>
            <a:miter lim="800000"/>
            <a:headEnd/>
            <a:tailEnd/>
          </a:ln>
        </p:spPr>
        <p:txBody>
          <a:bodyPr/>
          <a:lstStyle/>
          <a:p>
            <a:endParaRPr lang="en-US"/>
          </a:p>
        </p:txBody>
      </p:sp>
      <p:sp>
        <p:nvSpPr>
          <p:cNvPr id="14343" name="Line 65"/>
          <p:cNvSpPr>
            <a:spLocks noChangeShapeType="1"/>
          </p:cNvSpPr>
          <p:nvPr/>
        </p:nvSpPr>
        <p:spPr bwMode="auto">
          <a:xfrm>
            <a:off x="7199539" y="4860131"/>
            <a:ext cx="34925" cy="1587"/>
          </a:xfrm>
          <a:prstGeom prst="line">
            <a:avLst/>
          </a:prstGeom>
          <a:noFill/>
          <a:ln w="23813">
            <a:solidFill>
              <a:srgbClr val="FFFFFF"/>
            </a:solidFill>
            <a:round/>
            <a:headEnd/>
            <a:tailEnd/>
          </a:ln>
        </p:spPr>
        <p:txBody>
          <a:bodyPr/>
          <a:lstStyle/>
          <a:p>
            <a:endParaRPr lang="en-US"/>
          </a:p>
        </p:txBody>
      </p:sp>
      <p:grpSp>
        <p:nvGrpSpPr>
          <p:cNvPr id="2" name="Group 119"/>
          <p:cNvGrpSpPr>
            <a:grpSpLocks/>
          </p:cNvGrpSpPr>
          <p:nvPr/>
        </p:nvGrpSpPr>
        <p:grpSpPr bwMode="auto">
          <a:xfrm>
            <a:off x="7199539" y="1997868"/>
            <a:ext cx="36513" cy="2862263"/>
            <a:chOff x="500" y="2100"/>
            <a:chExt cx="23" cy="1803"/>
          </a:xfrm>
        </p:grpSpPr>
        <p:sp>
          <p:nvSpPr>
            <p:cNvPr id="14421" name="Line 64"/>
            <p:cNvSpPr>
              <a:spLocks noChangeShapeType="1"/>
            </p:cNvSpPr>
            <p:nvPr/>
          </p:nvSpPr>
          <p:spPr bwMode="auto">
            <a:xfrm>
              <a:off x="522" y="2100"/>
              <a:ext cx="1" cy="1803"/>
            </a:xfrm>
            <a:prstGeom prst="line">
              <a:avLst/>
            </a:prstGeom>
            <a:noFill/>
            <a:ln w="23813">
              <a:solidFill>
                <a:srgbClr val="FFFFFF"/>
              </a:solidFill>
              <a:round/>
              <a:headEnd/>
              <a:tailEnd/>
            </a:ln>
          </p:spPr>
          <p:txBody>
            <a:bodyPr/>
            <a:lstStyle/>
            <a:p>
              <a:endParaRPr lang="en-US"/>
            </a:p>
          </p:txBody>
        </p:sp>
        <p:sp>
          <p:nvSpPr>
            <p:cNvPr id="14422" name="Line 66"/>
            <p:cNvSpPr>
              <a:spLocks noChangeShapeType="1"/>
            </p:cNvSpPr>
            <p:nvPr/>
          </p:nvSpPr>
          <p:spPr bwMode="auto">
            <a:xfrm>
              <a:off x="500" y="3573"/>
              <a:ext cx="22" cy="1"/>
            </a:xfrm>
            <a:prstGeom prst="line">
              <a:avLst/>
            </a:prstGeom>
            <a:noFill/>
            <a:ln w="23813">
              <a:solidFill>
                <a:srgbClr val="FFFFFF"/>
              </a:solidFill>
              <a:round/>
              <a:headEnd/>
              <a:tailEnd/>
            </a:ln>
          </p:spPr>
          <p:txBody>
            <a:bodyPr/>
            <a:lstStyle/>
            <a:p>
              <a:endParaRPr lang="en-US"/>
            </a:p>
          </p:txBody>
        </p:sp>
        <p:sp>
          <p:nvSpPr>
            <p:cNvPr id="14423" name="Line 67"/>
            <p:cNvSpPr>
              <a:spLocks noChangeShapeType="1"/>
            </p:cNvSpPr>
            <p:nvPr/>
          </p:nvSpPr>
          <p:spPr bwMode="auto">
            <a:xfrm>
              <a:off x="500" y="3251"/>
              <a:ext cx="22" cy="1"/>
            </a:xfrm>
            <a:prstGeom prst="line">
              <a:avLst/>
            </a:prstGeom>
            <a:noFill/>
            <a:ln w="23813">
              <a:solidFill>
                <a:srgbClr val="FFFFFF"/>
              </a:solidFill>
              <a:round/>
              <a:headEnd/>
              <a:tailEnd/>
            </a:ln>
          </p:spPr>
          <p:txBody>
            <a:bodyPr/>
            <a:lstStyle/>
            <a:p>
              <a:endParaRPr lang="en-US"/>
            </a:p>
          </p:txBody>
        </p:sp>
        <p:sp>
          <p:nvSpPr>
            <p:cNvPr id="14424" name="Line 68"/>
            <p:cNvSpPr>
              <a:spLocks noChangeShapeType="1"/>
            </p:cNvSpPr>
            <p:nvPr/>
          </p:nvSpPr>
          <p:spPr bwMode="auto">
            <a:xfrm>
              <a:off x="500" y="2921"/>
              <a:ext cx="22" cy="1"/>
            </a:xfrm>
            <a:prstGeom prst="line">
              <a:avLst/>
            </a:prstGeom>
            <a:noFill/>
            <a:ln w="23813">
              <a:solidFill>
                <a:srgbClr val="FFFFFF"/>
              </a:solidFill>
              <a:round/>
              <a:headEnd/>
              <a:tailEnd/>
            </a:ln>
          </p:spPr>
          <p:txBody>
            <a:bodyPr/>
            <a:lstStyle/>
            <a:p>
              <a:endParaRPr lang="en-US"/>
            </a:p>
          </p:txBody>
        </p:sp>
        <p:sp>
          <p:nvSpPr>
            <p:cNvPr id="14425" name="Line 69"/>
            <p:cNvSpPr>
              <a:spLocks noChangeShapeType="1"/>
            </p:cNvSpPr>
            <p:nvPr/>
          </p:nvSpPr>
          <p:spPr bwMode="auto">
            <a:xfrm>
              <a:off x="500" y="2591"/>
              <a:ext cx="22" cy="1"/>
            </a:xfrm>
            <a:prstGeom prst="line">
              <a:avLst/>
            </a:prstGeom>
            <a:noFill/>
            <a:ln w="23813">
              <a:solidFill>
                <a:srgbClr val="FFFFFF"/>
              </a:solidFill>
              <a:round/>
              <a:headEnd/>
              <a:tailEnd/>
            </a:ln>
          </p:spPr>
          <p:txBody>
            <a:bodyPr/>
            <a:lstStyle/>
            <a:p>
              <a:endParaRPr lang="en-US"/>
            </a:p>
          </p:txBody>
        </p:sp>
        <p:sp>
          <p:nvSpPr>
            <p:cNvPr id="14426" name="Line 70"/>
            <p:cNvSpPr>
              <a:spLocks noChangeShapeType="1"/>
            </p:cNvSpPr>
            <p:nvPr/>
          </p:nvSpPr>
          <p:spPr bwMode="auto">
            <a:xfrm>
              <a:off x="500" y="2261"/>
              <a:ext cx="22" cy="1"/>
            </a:xfrm>
            <a:prstGeom prst="line">
              <a:avLst/>
            </a:prstGeom>
            <a:noFill/>
            <a:ln w="23813">
              <a:solidFill>
                <a:srgbClr val="FFFFFF"/>
              </a:solidFill>
              <a:round/>
              <a:headEnd/>
              <a:tailEnd/>
            </a:ln>
          </p:spPr>
          <p:txBody>
            <a:bodyPr/>
            <a:lstStyle/>
            <a:p>
              <a:endParaRPr lang="en-US"/>
            </a:p>
          </p:txBody>
        </p:sp>
      </p:grpSp>
      <p:sp>
        <p:nvSpPr>
          <p:cNvPr id="14345" name="Line 71"/>
          <p:cNvSpPr>
            <a:spLocks noChangeShapeType="1"/>
          </p:cNvSpPr>
          <p:nvPr/>
        </p:nvSpPr>
        <p:spPr bwMode="auto">
          <a:xfrm>
            <a:off x="7234459" y="4860131"/>
            <a:ext cx="4198938" cy="1587"/>
          </a:xfrm>
          <a:prstGeom prst="line">
            <a:avLst/>
          </a:prstGeom>
          <a:noFill/>
          <a:ln w="23813">
            <a:solidFill>
              <a:srgbClr val="FFFFFF"/>
            </a:solidFill>
            <a:round/>
            <a:headEnd/>
            <a:tailEnd/>
          </a:ln>
        </p:spPr>
        <p:txBody>
          <a:bodyPr/>
          <a:lstStyle/>
          <a:p>
            <a:endParaRPr lang="en-US"/>
          </a:p>
        </p:txBody>
      </p:sp>
      <p:sp>
        <p:nvSpPr>
          <p:cNvPr id="14346" name="Line 109"/>
          <p:cNvSpPr>
            <a:spLocks noChangeShapeType="1"/>
          </p:cNvSpPr>
          <p:nvPr/>
        </p:nvSpPr>
        <p:spPr bwMode="auto">
          <a:xfrm>
            <a:off x="11220677" y="4860131"/>
            <a:ext cx="141287" cy="1587"/>
          </a:xfrm>
          <a:prstGeom prst="line">
            <a:avLst/>
          </a:prstGeom>
          <a:noFill/>
          <a:ln w="23813">
            <a:solidFill>
              <a:srgbClr val="FFFFFF"/>
            </a:solidFill>
            <a:round/>
            <a:headEnd/>
            <a:tailEnd/>
          </a:ln>
        </p:spPr>
        <p:txBody>
          <a:bodyPr/>
          <a:lstStyle/>
          <a:p>
            <a:endParaRPr lang="en-US"/>
          </a:p>
        </p:txBody>
      </p:sp>
      <p:sp>
        <p:nvSpPr>
          <p:cNvPr id="14347" name="Rectangle 110"/>
          <p:cNvSpPr>
            <a:spLocks noChangeArrowheads="1"/>
          </p:cNvSpPr>
          <p:nvPr/>
        </p:nvSpPr>
        <p:spPr bwMode="auto">
          <a:xfrm>
            <a:off x="8920384" y="4969663"/>
            <a:ext cx="414922" cy="215444"/>
          </a:xfrm>
          <a:prstGeom prst="rect">
            <a:avLst/>
          </a:prstGeom>
          <a:noFill/>
          <a:ln w="9525">
            <a:noFill/>
            <a:miter lim="800000"/>
            <a:headEnd/>
            <a:tailEnd/>
          </a:ln>
        </p:spPr>
        <p:txBody>
          <a:bodyPr wrap="none" lIns="0" tIns="0" rIns="0" bIns="0">
            <a:spAutoFit/>
          </a:bodyPr>
          <a:lstStyle/>
          <a:p>
            <a:r>
              <a:rPr lang="en-US" sz="1400" b="1" dirty="0">
                <a:latin typeface="Calibri" panose="020F0502020204030204" pitchFamily="34" charset="0"/>
              </a:rPr>
              <a:t>Value</a:t>
            </a:r>
            <a:endParaRPr lang="en-US" dirty="0"/>
          </a:p>
        </p:txBody>
      </p:sp>
      <p:sp>
        <p:nvSpPr>
          <p:cNvPr id="4" name="Text Box 6"/>
          <p:cNvSpPr txBox="1">
            <a:spLocks noChangeArrowheads="1"/>
          </p:cNvSpPr>
          <p:nvPr/>
        </p:nvSpPr>
        <p:spPr bwMode="auto">
          <a:xfrm>
            <a:off x="9352184" y="4915693"/>
            <a:ext cx="876300" cy="320675"/>
          </a:xfrm>
          <a:prstGeom prst="rect">
            <a:avLst/>
          </a:prstGeom>
          <a:noFill/>
          <a:ln w="9525">
            <a:noFill/>
            <a:miter lim="800000"/>
            <a:headEnd/>
            <a:tailEnd/>
          </a:ln>
          <a:effectLst/>
        </p:spPr>
        <p:txBody>
          <a:bodyPr>
            <a:spAutoFit/>
          </a:bodyPr>
          <a:lstStyle/>
          <a:p>
            <a:pPr>
              <a:spcBef>
                <a:spcPct val="50000"/>
              </a:spcBef>
              <a:defRPr/>
            </a:pPr>
            <a:r>
              <a:rPr lang="en-US" sz="1500" b="1" dirty="0">
                <a:latin typeface="Calibri" panose="020F0502020204030204" pitchFamily="34" charset="0"/>
              </a:rPr>
              <a:t>of X</a:t>
            </a:r>
          </a:p>
        </p:txBody>
      </p:sp>
      <p:sp>
        <p:nvSpPr>
          <p:cNvPr id="14349" name="Freeform 113"/>
          <p:cNvSpPr>
            <a:spLocks/>
          </p:cNvSpPr>
          <p:nvPr/>
        </p:nvSpPr>
        <p:spPr bwMode="auto">
          <a:xfrm>
            <a:off x="7347172" y="2258213"/>
            <a:ext cx="3676650" cy="2584450"/>
          </a:xfrm>
          <a:custGeom>
            <a:avLst/>
            <a:gdLst>
              <a:gd name="T0" fmla="*/ 0 w 2893"/>
              <a:gd name="T1" fmla="*/ 2147483647 h 1628"/>
              <a:gd name="T2" fmla="*/ 2147483647 w 2893"/>
              <a:gd name="T3" fmla="*/ 2147483647 h 1628"/>
              <a:gd name="T4" fmla="*/ 2147483647 w 2893"/>
              <a:gd name="T5" fmla="*/ 2147483647 h 1628"/>
              <a:gd name="T6" fmla="*/ 2147483647 w 2893"/>
              <a:gd name="T7" fmla="*/ 2147483647 h 1628"/>
              <a:gd name="T8" fmla="*/ 2147483647 w 2893"/>
              <a:gd name="T9" fmla="*/ 2147483647 h 1628"/>
              <a:gd name="T10" fmla="*/ 2147483647 w 2893"/>
              <a:gd name="T11" fmla="*/ 2147483647 h 1628"/>
              <a:gd name="T12" fmla="*/ 2147483647 w 2893"/>
              <a:gd name="T13" fmla="*/ 2147483647 h 1628"/>
              <a:gd name="T14" fmla="*/ 2147483647 w 2893"/>
              <a:gd name="T15" fmla="*/ 2147483647 h 1628"/>
              <a:gd name="T16" fmla="*/ 2147483647 w 2893"/>
              <a:gd name="T17" fmla="*/ 2147483647 h 1628"/>
              <a:gd name="T18" fmla="*/ 2147483647 w 2893"/>
              <a:gd name="T19" fmla="*/ 2147483647 h 1628"/>
              <a:gd name="T20" fmla="*/ 2147483647 w 2893"/>
              <a:gd name="T21" fmla="*/ 2147483647 h 1628"/>
              <a:gd name="T22" fmla="*/ 2147483647 w 2893"/>
              <a:gd name="T23" fmla="*/ 2147483647 h 1628"/>
              <a:gd name="T24" fmla="*/ 2147483647 w 2893"/>
              <a:gd name="T25" fmla="*/ 2147483647 h 1628"/>
              <a:gd name="T26" fmla="*/ 2147483647 w 2893"/>
              <a:gd name="T27" fmla="*/ 2147483647 h 1628"/>
              <a:gd name="T28" fmla="*/ 2147483647 w 2893"/>
              <a:gd name="T29" fmla="*/ 2147483647 h 1628"/>
              <a:gd name="T30" fmla="*/ 2147483647 w 2893"/>
              <a:gd name="T31" fmla="*/ 2147483647 h 1628"/>
              <a:gd name="T32" fmla="*/ 2147483647 w 2893"/>
              <a:gd name="T33" fmla="*/ 2147483647 h 1628"/>
              <a:gd name="T34" fmla="*/ 2147483647 w 2893"/>
              <a:gd name="T35" fmla="*/ 2147483647 h 1628"/>
              <a:gd name="T36" fmla="*/ 2147483647 w 2893"/>
              <a:gd name="T37" fmla="*/ 2147483647 h 1628"/>
              <a:gd name="T38" fmla="*/ 2147483647 w 2893"/>
              <a:gd name="T39" fmla="*/ 2147483647 h 1628"/>
              <a:gd name="T40" fmla="*/ 2147483647 w 2893"/>
              <a:gd name="T41" fmla="*/ 2147483647 h 1628"/>
              <a:gd name="T42" fmla="*/ 2147483647 w 2893"/>
              <a:gd name="T43" fmla="*/ 2147483647 h 1628"/>
              <a:gd name="T44" fmla="*/ 2147483647 w 2893"/>
              <a:gd name="T45" fmla="*/ 2147483647 h 1628"/>
              <a:gd name="T46" fmla="*/ 2147483647 w 2893"/>
              <a:gd name="T47" fmla="*/ 2147483647 h 1628"/>
              <a:gd name="T48" fmla="*/ 2147483647 w 2893"/>
              <a:gd name="T49" fmla="*/ 2147483647 h 1628"/>
              <a:gd name="T50" fmla="*/ 2147483647 w 2893"/>
              <a:gd name="T51" fmla="*/ 2147483647 h 1628"/>
              <a:gd name="T52" fmla="*/ 2147483647 w 2893"/>
              <a:gd name="T53" fmla="*/ 2147483647 h 1628"/>
              <a:gd name="T54" fmla="*/ 2147483647 w 2893"/>
              <a:gd name="T55" fmla="*/ 2147483647 h 162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893"/>
              <a:gd name="T85" fmla="*/ 0 h 1628"/>
              <a:gd name="T86" fmla="*/ 2893 w 2893"/>
              <a:gd name="T87" fmla="*/ 1628 h 162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893" h="1628">
                <a:moveTo>
                  <a:pt x="0" y="1622"/>
                </a:moveTo>
                <a:cubicBezTo>
                  <a:pt x="33" y="1622"/>
                  <a:pt x="66" y="1623"/>
                  <a:pt x="108" y="1616"/>
                </a:cubicBezTo>
                <a:cubicBezTo>
                  <a:pt x="150" y="1609"/>
                  <a:pt x="208" y="1593"/>
                  <a:pt x="250" y="1578"/>
                </a:cubicBezTo>
                <a:cubicBezTo>
                  <a:pt x="292" y="1563"/>
                  <a:pt x="318" y="1551"/>
                  <a:pt x="361" y="1524"/>
                </a:cubicBezTo>
                <a:cubicBezTo>
                  <a:pt x="404" y="1497"/>
                  <a:pt x="459" y="1460"/>
                  <a:pt x="507" y="1413"/>
                </a:cubicBezTo>
                <a:cubicBezTo>
                  <a:pt x="555" y="1366"/>
                  <a:pt x="613" y="1290"/>
                  <a:pt x="649" y="1242"/>
                </a:cubicBezTo>
                <a:cubicBezTo>
                  <a:pt x="685" y="1194"/>
                  <a:pt x="699" y="1164"/>
                  <a:pt x="722" y="1122"/>
                </a:cubicBezTo>
                <a:cubicBezTo>
                  <a:pt x="745" y="1080"/>
                  <a:pt x="763" y="1036"/>
                  <a:pt x="785" y="992"/>
                </a:cubicBezTo>
                <a:cubicBezTo>
                  <a:pt x="807" y="948"/>
                  <a:pt x="826" y="917"/>
                  <a:pt x="855" y="856"/>
                </a:cubicBezTo>
                <a:cubicBezTo>
                  <a:pt x="884" y="795"/>
                  <a:pt x="926" y="692"/>
                  <a:pt x="956" y="628"/>
                </a:cubicBezTo>
                <a:cubicBezTo>
                  <a:pt x="986" y="564"/>
                  <a:pt x="1006" y="534"/>
                  <a:pt x="1035" y="473"/>
                </a:cubicBezTo>
                <a:cubicBezTo>
                  <a:pt x="1064" y="412"/>
                  <a:pt x="1098" y="324"/>
                  <a:pt x="1130" y="264"/>
                </a:cubicBezTo>
                <a:cubicBezTo>
                  <a:pt x="1162" y="204"/>
                  <a:pt x="1197" y="151"/>
                  <a:pt x="1228" y="112"/>
                </a:cubicBezTo>
                <a:cubicBezTo>
                  <a:pt x="1259" y="73"/>
                  <a:pt x="1287" y="45"/>
                  <a:pt x="1317" y="27"/>
                </a:cubicBezTo>
                <a:cubicBezTo>
                  <a:pt x="1347" y="9"/>
                  <a:pt x="1378" y="0"/>
                  <a:pt x="1412" y="5"/>
                </a:cubicBezTo>
                <a:cubicBezTo>
                  <a:pt x="1446" y="10"/>
                  <a:pt x="1485" y="27"/>
                  <a:pt x="1519" y="58"/>
                </a:cubicBezTo>
                <a:cubicBezTo>
                  <a:pt x="1553" y="89"/>
                  <a:pt x="1590" y="145"/>
                  <a:pt x="1618" y="191"/>
                </a:cubicBezTo>
                <a:cubicBezTo>
                  <a:pt x="1646" y="237"/>
                  <a:pt x="1667" y="287"/>
                  <a:pt x="1690" y="334"/>
                </a:cubicBezTo>
                <a:cubicBezTo>
                  <a:pt x="1713" y="381"/>
                  <a:pt x="1734" y="424"/>
                  <a:pt x="1757" y="470"/>
                </a:cubicBezTo>
                <a:cubicBezTo>
                  <a:pt x="1780" y="516"/>
                  <a:pt x="1802" y="550"/>
                  <a:pt x="1830" y="612"/>
                </a:cubicBezTo>
                <a:cubicBezTo>
                  <a:pt x="1858" y="674"/>
                  <a:pt x="1894" y="767"/>
                  <a:pt x="1928" y="840"/>
                </a:cubicBezTo>
                <a:cubicBezTo>
                  <a:pt x="1962" y="913"/>
                  <a:pt x="2000" y="990"/>
                  <a:pt x="2032" y="1052"/>
                </a:cubicBezTo>
                <a:cubicBezTo>
                  <a:pt x="2064" y="1114"/>
                  <a:pt x="2092" y="1165"/>
                  <a:pt x="2121" y="1210"/>
                </a:cubicBezTo>
                <a:cubicBezTo>
                  <a:pt x="2150" y="1255"/>
                  <a:pt x="2169" y="1284"/>
                  <a:pt x="2203" y="1324"/>
                </a:cubicBezTo>
                <a:cubicBezTo>
                  <a:pt x="2237" y="1364"/>
                  <a:pt x="2282" y="1415"/>
                  <a:pt x="2323" y="1451"/>
                </a:cubicBezTo>
                <a:cubicBezTo>
                  <a:pt x="2364" y="1487"/>
                  <a:pt x="2399" y="1514"/>
                  <a:pt x="2450" y="1540"/>
                </a:cubicBezTo>
                <a:cubicBezTo>
                  <a:pt x="2501" y="1566"/>
                  <a:pt x="2553" y="1591"/>
                  <a:pt x="2627" y="1606"/>
                </a:cubicBezTo>
                <a:cubicBezTo>
                  <a:pt x="2701" y="1621"/>
                  <a:pt x="2797" y="1624"/>
                  <a:pt x="2893" y="1628"/>
                </a:cubicBezTo>
              </a:path>
            </a:pathLst>
          </a:custGeom>
          <a:noFill/>
          <a:ln w="38100" cmpd="sng">
            <a:solidFill>
              <a:srgbClr val="FF33CC"/>
            </a:solidFill>
            <a:round/>
            <a:headEnd/>
            <a:tailEnd/>
          </a:ln>
        </p:spPr>
        <p:txBody>
          <a:bodyPr/>
          <a:lstStyle/>
          <a:p>
            <a:endParaRPr lang="en-US"/>
          </a:p>
        </p:txBody>
      </p:sp>
      <p:grpSp>
        <p:nvGrpSpPr>
          <p:cNvPr id="3" name="Group 188"/>
          <p:cNvGrpSpPr>
            <a:grpSpLocks/>
          </p:cNvGrpSpPr>
          <p:nvPr/>
        </p:nvGrpSpPr>
        <p:grpSpPr bwMode="auto">
          <a:xfrm>
            <a:off x="6902677" y="2156618"/>
            <a:ext cx="4646614" cy="2740025"/>
            <a:chOff x="313" y="2200"/>
            <a:chExt cx="2927" cy="1726"/>
          </a:xfrm>
        </p:grpSpPr>
        <p:sp>
          <p:nvSpPr>
            <p:cNvPr id="14352" name="Rectangle 111"/>
            <p:cNvSpPr>
              <a:spLocks noChangeArrowheads="1"/>
            </p:cNvSpPr>
            <p:nvPr/>
          </p:nvSpPr>
          <p:spPr bwMode="auto">
            <a:xfrm rot="16200000">
              <a:off x="-64" y="2945"/>
              <a:ext cx="890" cy="136"/>
            </a:xfrm>
            <a:prstGeom prst="rect">
              <a:avLst/>
            </a:prstGeom>
            <a:noFill/>
            <a:ln w="9525">
              <a:noFill/>
              <a:miter lim="800000"/>
              <a:headEnd/>
              <a:tailEnd/>
            </a:ln>
          </p:spPr>
          <p:txBody>
            <a:bodyPr wrap="none" lIns="0" tIns="0" rIns="0" bIns="0">
              <a:spAutoFit/>
            </a:bodyPr>
            <a:lstStyle/>
            <a:p>
              <a:r>
                <a:rPr lang="en-US" sz="1400" b="1" dirty="0">
                  <a:latin typeface="Calibri" panose="020F0502020204030204" pitchFamily="34" charset="0"/>
                </a:rPr>
                <a:t>Relative Frequency</a:t>
              </a:r>
              <a:endParaRPr lang="en-US" dirty="0"/>
            </a:p>
          </p:txBody>
        </p:sp>
        <p:grpSp>
          <p:nvGrpSpPr>
            <p:cNvPr id="5" name="Group 120"/>
            <p:cNvGrpSpPr>
              <a:grpSpLocks/>
            </p:cNvGrpSpPr>
            <p:nvPr/>
          </p:nvGrpSpPr>
          <p:grpSpPr bwMode="auto">
            <a:xfrm>
              <a:off x="522" y="2200"/>
              <a:ext cx="2718" cy="1726"/>
              <a:chOff x="522" y="2200"/>
              <a:chExt cx="2718" cy="1726"/>
            </a:xfrm>
          </p:grpSpPr>
          <p:grpSp>
            <p:nvGrpSpPr>
              <p:cNvPr id="6" name="Group 121"/>
              <p:cNvGrpSpPr>
                <a:grpSpLocks/>
              </p:cNvGrpSpPr>
              <p:nvPr/>
            </p:nvGrpSpPr>
            <p:grpSpPr bwMode="auto">
              <a:xfrm>
                <a:off x="522" y="2200"/>
                <a:ext cx="2460" cy="1726"/>
                <a:chOff x="522" y="2200"/>
                <a:chExt cx="2460" cy="1726"/>
              </a:xfrm>
            </p:grpSpPr>
            <p:sp>
              <p:nvSpPr>
                <p:cNvPr id="14357" name="Rectangle 122"/>
                <p:cNvSpPr>
                  <a:spLocks noChangeArrowheads="1"/>
                </p:cNvSpPr>
                <p:nvPr/>
              </p:nvSpPr>
              <p:spPr bwMode="auto">
                <a:xfrm>
                  <a:off x="522" y="3880"/>
                  <a:ext cx="89" cy="23"/>
                </a:xfrm>
                <a:prstGeom prst="rect">
                  <a:avLst/>
                </a:prstGeom>
                <a:solidFill>
                  <a:srgbClr val="FF99CC"/>
                </a:solidFill>
                <a:ln w="9525">
                  <a:noFill/>
                  <a:miter lim="800000"/>
                  <a:headEnd/>
                  <a:tailEnd/>
                </a:ln>
              </p:spPr>
              <p:txBody>
                <a:bodyPr/>
                <a:lstStyle/>
                <a:p>
                  <a:endParaRPr lang="en-US"/>
                </a:p>
              </p:txBody>
            </p:sp>
            <p:sp>
              <p:nvSpPr>
                <p:cNvPr id="14358" name="Rectangle 123"/>
                <p:cNvSpPr>
                  <a:spLocks noChangeArrowheads="1"/>
                </p:cNvSpPr>
                <p:nvPr/>
              </p:nvSpPr>
              <p:spPr bwMode="auto">
                <a:xfrm>
                  <a:off x="522" y="3880"/>
                  <a:ext cx="89" cy="23"/>
                </a:xfrm>
                <a:prstGeom prst="rect">
                  <a:avLst/>
                </a:prstGeom>
                <a:solidFill>
                  <a:srgbClr val="FF99CC"/>
                </a:solidFill>
                <a:ln w="11113">
                  <a:solidFill>
                    <a:srgbClr val="000000"/>
                  </a:solidFill>
                  <a:miter lim="800000"/>
                  <a:headEnd/>
                  <a:tailEnd/>
                </a:ln>
              </p:spPr>
              <p:txBody>
                <a:bodyPr/>
                <a:lstStyle/>
                <a:p>
                  <a:endParaRPr lang="en-US"/>
                </a:p>
              </p:txBody>
            </p:sp>
            <p:sp>
              <p:nvSpPr>
                <p:cNvPr id="14359" name="Rectangle 124"/>
                <p:cNvSpPr>
                  <a:spLocks noChangeArrowheads="1"/>
                </p:cNvSpPr>
                <p:nvPr/>
              </p:nvSpPr>
              <p:spPr bwMode="auto">
                <a:xfrm>
                  <a:off x="611" y="3872"/>
                  <a:ext cx="97" cy="31"/>
                </a:xfrm>
                <a:prstGeom prst="rect">
                  <a:avLst/>
                </a:prstGeom>
                <a:solidFill>
                  <a:srgbClr val="FF99CC"/>
                </a:solidFill>
                <a:ln w="9525">
                  <a:noFill/>
                  <a:miter lim="800000"/>
                  <a:headEnd/>
                  <a:tailEnd/>
                </a:ln>
              </p:spPr>
              <p:txBody>
                <a:bodyPr/>
                <a:lstStyle/>
                <a:p>
                  <a:endParaRPr lang="en-US"/>
                </a:p>
              </p:txBody>
            </p:sp>
            <p:sp>
              <p:nvSpPr>
                <p:cNvPr id="14360" name="Rectangle 125"/>
                <p:cNvSpPr>
                  <a:spLocks noChangeArrowheads="1"/>
                </p:cNvSpPr>
                <p:nvPr/>
              </p:nvSpPr>
              <p:spPr bwMode="auto">
                <a:xfrm>
                  <a:off x="611" y="3872"/>
                  <a:ext cx="97" cy="31"/>
                </a:xfrm>
                <a:prstGeom prst="rect">
                  <a:avLst/>
                </a:prstGeom>
                <a:solidFill>
                  <a:srgbClr val="FF99CC"/>
                </a:solidFill>
                <a:ln w="11113">
                  <a:solidFill>
                    <a:srgbClr val="000000"/>
                  </a:solidFill>
                  <a:miter lim="800000"/>
                  <a:headEnd/>
                  <a:tailEnd/>
                </a:ln>
              </p:spPr>
              <p:txBody>
                <a:bodyPr/>
                <a:lstStyle/>
                <a:p>
                  <a:endParaRPr lang="en-US"/>
                </a:p>
              </p:txBody>
            </p:sp>
            <p:sp>
              <p:nvSpPr>
                <p:cNvPr id="14361" name="Rectangle 126"/>
                <p:cNvSpPr>
                  <a:spLocks noChangeArrowheads="1"/>
                </p:cNvSpPr>
                <p:nvPr/>
              </p:nvSpPr>
              <p:spPr bwMode="auto">
                <a:xfrm>
                  <a:off x="708" y="3842"/>
                  <a:ext cx="89" cy="61"/>
                </a:xfrm>
                <a:prstGeom prst="rect">
                  <a:avLst/>
                </a:prstGeom>
                <a:solidFill>
                  <a:srgbClr val="FF99CC"/>
                </a:solidFill>
                <a:ln w="9525">
                  <a:noFill/>
                  <a:miter lim="800000"/>
                  <a:headEnd/>
                  <a:tailEnd/>
                </a:ln>
              </p:spPr>
              <p:txBody>
                <a:bodyPr/>
                <a:lstStyle/>
                <a:p>
                  <a:endParaRPr lang="en-US"/>
                </a:p>
              </p:txBody>
            </p:sp>
            <p:sp>
              <p:nvSpPr>
                <p:cNvPr id="14362" name="Rectangle 127"/>
                <p:cNvSpPr>
                  <a:spLocks noChangeArrowheads="1"/>
                </p:cNvSpPr>
                <p:nvPr/>
              </p:nvSpPr>
              <p:spPr bwMode="auto">
                <a:xfrm>
                  <a:off x="708" y="3842"/>
                  <a:ext cx="89" cy="61"/>
                </a:xfrm>
                <a:prstGeom prst="rect">
                  <a:avLst/>
                </a:prstGeom>
                <a:solidFill>
                  <a:srgbClr val="FF99CC"/>
                </a:solidFill>
                <a:ln w="11113">
                  <a:solidFill>
                    <a:srgbClr val="000000"/>
                  </a:solidFill>
                  <a:miter lim="800000"/>
                  <a:headEnd/>
                  <a:tailEnd/>
                </a:ln>
              </p:spPr>
              <p:txBody>
                <a:bodyPr/>
                <a:lstStyle/>
                <a:p>
                  <a:endParaRPr lang="en-US"/>
                </a:p>
              </p:txBody>
            </p:sp>
            <p:sp>
              <p:nvSpPr>
                <p:cNvPr id="14363" name="Rectangle 128"/>
                <p:cNvSpPr>
                  <a:spLocks noChangeArrowheads="1"/>
                </p:cNvSpPr>
                <p:nvPr/>
              </p:nvSpPr>
              <p:spPr bwMode="auto">
                <a:xfrm>
                  <a:off x="797" y="3796"/>
                  <a:ext cx="89" cy="107"/>
                </a:xfrm>
                <a:prstGeom prst="rect">
                  <a:avLst/>
                </a:prstGeom>
                <a:solidFill>
                  <a:srgbClr val="FF99CC"/>
                </a:solidFill>
                <a:ln w="9525">
                  <a:noFill/>
                  <a:miter lim="800000"/>
                  <a:headEnd/>
                  <a:tailEnd/>
                </a:ln>
              </p:spPr>
              <p:txBody>
                <a:bodyPr/>
                <a:lstStyle/>
                <a:p>
                  <a:endParaRPr lang="en-US"/>
                </a:p>
              </p:txBody>
            </p:sp>
            <p:sp>
              <p:nvSpPr>
                <p:cNvPr id="14364" name="Rectangle 129"/>
                <p:cNvSpPr>
                  <a:spLocks noChangeArrowheads="1"/>
                </p:cNvSpPr>
                <p:nvPr/>
              </p:nvSpPr>
              <p:spPr bwMode="auto">
                <a:xfrm>
                  <a:off x="797" y="3796"/>
                  <a:ext cx="89" cy="107"/>
                </a:xfrm>
                <a:prstGeom prst="rect">
                  <a:avLst/>
                </a:prstGeom>
                <a:solidFill>
                  <a:srgbClr val="FF99CC"/>
                </a:solidFill>
                <a:ln w="11113">
                  <a:solidFill>
                    <a:srgbClr val="000000"/>
                  </a:solidFill>
                  <a:miter lim="800000"/>
                  <a:headEnd/>
                  <a:tailEnd/>
                </a:ln>
              </p:spPr>
              <p:txBody>
                <a:bodyPr/>
                <a:lstStyle/>
                <a:p>
                  <a:endParaRPr lang="en-US"/>
                </a:p>
              </p:txBody>
            </p:sp>
            <p:sp>
              <p:nvSpPr>
                <p:cNvPr id="14365" name="Rectangle 130"/>
                <p:cNvSpPr>
                  <a:spLocks noChangeArrowheads="1"/>
                </p:cNvSpPr>
                <p:nvPr/>
              </p:nvSpPr>
              <p:spPr bwMode="auto">
                <a:xfrm>
                  <a:off x="886" y="3719"/>
                  <a:ext cx="89" cy="184"/>
                </a:xfrm>
                <a:prstGeom prst="rect">
                  <a:avLst/>
                </a:prstGeom>
                <a:solidFill>
                  <a:srgbClr val="FF99CC"/>
                </a:solidFill>
                <a:ln w="9525">
                  <a:noFill/>
                  <a:miter lim="800000"/>
                  <a:headEnd/>
                  <a:tailEnd/>
                </a:ln>
              </p:spPr>
              <p:txBody>
                <a:bodyPr/>
                <a:lstStyle/>
                <a:p>
                  <a:endParaRPr lang="en-US"/>
                </a:p>
              </p:txBody>
            </p:sp>
            <p:sp>
              <p:nvSpPr>
                <p:cNvPr id="14366" name="Rectangle 131"/>
                <p:cNvSpPr>
                  <a:spLocks noChangeArrowheads="1"/>
                </p:cNvSpPr>
                <p:nvPr/>
              </p:nvSpPr>
              <p:spPr bwMode="auto">
                <a:xfrm>
                  <a:off x="886" y="3719"/>
                  <a:ext cx="89" cy="184"/>
                </a:xfrm>
                <a:prstGeom prst="rect">
                  <a:avLst/>
                </a:prstGeom>
                <a:solidFill>
                  <a:srgbClr val="FF99CC"/>
                </a:solidFill>
                <a:ln w="11113">
                  <a:solidFill>
                    <a:srgbClr val="000000"/>
                  </a:solidFill>
                  <a:miter lim="800000"/>
                  <a:headEnd/>
                  <a:tailEnd/>
                </a:ln>
              </p:spPr>
              <p:txBody>
                <a:bodyPr/>
                <a:lstStyle/>
                <a:p>
                  <a:endParaRPr lang="en-US"/>
                </a:p>
              </p:txBody>
            </p:sp>
            <p:sp>
              <p:nvSpPr>
                <p:cNvPr id="14367" name="Rectangle 132"/>
                <p:cNvSpPr>
                  <a:spLocks noChangeArrowheads="1"/>
                </p:cNvSpPr>
                <p:nvPr/>
              </p:nvSpPr>
              <p:spPr bwMode="auto">
                <a:xfrm>
                  <a:off x="975" y="3619"/>
                  <a:ext cx="97" cy="284"/>
                </a:xfrm>
                <a:prstGeom prst="rect">
                  <a:avLst/>
                </a:prstGeom>
                <a:solidFill>
                  <a:srgbClr val="FF99CC"/>
                </a:solidFill>
                <a:ln w="9525">
                  <a:noFill/>
                  <a:miter lim="800000"/>
                  <a:headEnd/>
                  <a:tailEnd/>
                </a:ln>
              </p:spPr>
              <p:txBody>
                <a:bodyPr/>
                <a:lstStyle/>
                <a:p>
                  <a:endParaRPr lang="en-US"/>
                </a:p>
              </p:txBody>
            </p:sp>
            <p:sp>
              <p:nvSpPr>
                <p:cNvPr id="14368" name="Rectangle 133"/>
                <p:cNvSpPr>
                  <a:spLocks noChangeArrowheads="1"/>
                </p:cNvSpPr>
                <p:nvPr/>
              </p:nvSpPr>
              <p:spPr bwMode="auto">
                <a:xfrm>
                  <a:off x="975" y="3619"/>
                  <a:ext cx="97" cy="284"/>
                </a:xfrm>
                <a:prstGeom prst="rect">
                  <a:avLst/>
                </a:prstGeom>
                <a:solidFill>
                  <a:srgbClr val="FF99CC"/>
                </a:solidFill>
                <a:ln w="11113">
                  <a:solidFill>
                    <a:srgbClr val="000000"/>
                  </a:solidFill>
                  <a:miter lim="800000"/>
                  <a:headEnd/>
                  <a:tailEnd/>
                </a:ln>
              </p:spPr>
              <p:txBody>
                <a:bodyPr/>
                <a:lstStyle/>
                <a:p>
                  <a:endParaRPr lang="en-US"/>
                </a:p>
              </p:txBody>
            </p:sp>
            <p:sp>
              <p:nvSpPr>
                <p:cNvPr id="14369" name="Rectangle 134"/>
                <p:cNvSpPr>
                  <a:spLocks noChangeArrowheads="1"/>
                </p:cNvSpPr>
                <p:nvPr/>
              </p:nvSpPr>
              <p:spPr bwMode="auto">
                <a:xfrm>
                  <a:off x="1072" y="3527"/>
                  <a:ext cx="89" cy="376"/>
                </a:xfrm>
                <a:prstGeom prst="rect">
                  <a:avLst/>
                </a:prstGeom>
                <a:solidFill>
                  <a:srgbClr val="FF99CC"/>
                </a:solidFill>
                <a:ln w="9525">
                  <a:noFill/>
                  <a:miter lim="800000"/>
                  <a:headEnd/>
                  <a:tailEnd/>
                </a:ln>
              </p:spPr>
              <p:txBody>
                <a:bodyPr/>
                <a:lstStyle/>
                <a:p>
                  <a:endParaRPr lang="en-US"/>
                </a:p>
              </p:txBody>
            </p:sp>
            <p:sp>
              <p:nvSpPr>
                <p:cNvPr id="14370" name="Rectangle 135"/>
                <p:cNvSpPr>
                  <a:spLocks noChangeArrowheads="1"/>
                </p:cNvSpPr>
                <p:nvPr/>
              </p:nvSpPr>
              <p:spPr bwMode="auto">
                <a:xfrm>
                  <a:off x="1072" y="3527"/>
                  <a:ext cx="89" cy="376"/>
                </a:xfrm>
                <a:prstGeom prst="rect">
                  <a:avLst/>
                </a:prstGeom>
                <a:solidFill>
                  <a:srgbClr val="FF99CC"/>
                </a:solidFill>
                <a:ln w="11113">
                  <a:solidFill>
                    <a:srgbClr val="000000"/>
                  </a:solidFill>
                  <a:miter lim="800000"/>
                  <a:headEnd/>
                  <a:tailEnd/>
                </a:ln>
              </p:spPr>
              <p:txBody>
                <a:bodyPr/>
                <a:lstStyle/>
                <a:p>
                  <a:endParaRPr lang="en-US"/>
                </a:p>
              </p:txBody>
            </p:sp>
            <p:sp>
              <p:nvSpPr>
                <p:cNvPr id="14371" name="Rectangle 136"/>
                <p:cNvSpPr>
                  <a:spLocks noChangeArrowheads="1"/>
                </p:cNvSpPr>
                <p:nvPr/>
              </p:nvSpPr>
              <p:spPr bwMode="auto">
                <a:xfrm>
                  <a:off x="1161" y="3289"/>
                  <a:ext cx="89" cy="614"/>
                </a:xfrm>
                <a:prstGeom prst="rect">
                  <a:avLst/>
                </a:prstGeom>
                <a:solidFill>
                  <a:srgbClr val="FF99CC"/>
                </a:solidFill>
                <a:ln w="9525">
                  <a:noFill/>
                  <a:miter lim="800000"/>
                  <a:headEnd/>
                  <a:tailEnd/>
                </a:ln>
              </p:spPr>
              <p:txBody>
                <a:bodyPr/>
                <a:lstStyle/>
                <a:p>
                  <a:endParaRPr lang="en-US"/>
                </a:p>
              </p:txBody>
            </p:sp>
            <p:sp>
              <p:nvSpPr>
                <p:cNvPr id="14372" name="Rectangle 137"/>
                <p:cNvSpPr>
                  <a:spLocks noChangeArrowheads="1"/>
                </p:cNvSpPr>
                <p:nvPr/>
              </p:nvSpPr>
              <p:spPr bwMode="auto">
                <a:xfrm>
                  <a:off x="1161" y="3289"/>
                  <a:ext cx="89" cy="614"/>
                </a:xfrm>
                <a:prstGeom prst="rect">
                  <a:avLst/>
                </a:prstGeom>
                <a:solidFill>
                  <a:srgbClr val="FF99CC"/>
                </a:solidFill>
                <a:ln w="11113">
                  <a:solidFill>
                    <a:srgbClr val="000000"/>
                  </a:solidFill>
                  <a:miter lim="800000"/>
                  <a:headEnd/>
                  <a:tailEnd/>
                </a:ln>
              </p:spPr>
              <p:txBody>
                <a:bodyPr/>
                <a:lstStyle/>
                <a:p>
                  <a:endParaRPr lang="en-US"/>
                </a:p>
              </p:txBody>
            </p:sp>
            <p:sp>
              <p:nvSpPr>
                <p:cNvPr id="14373" name="Rectangle 138"/>
                <p:cNvSpPr>
                  <a:spLocks noChangeArrowheads="1"/>
                </p:cNvSpPr>
                <p:nvPr/>
              </p:nvSpPr>
              <p:spPr bwMode="auto">
                <a:xfrm>
                  <a:off x="1250" y="2975"/>
                  <a:ext cx="89" cy="928"/>
                </a:xfrm>
                <a:prstGeom prst="rect">
                  <a:avLst/>
                </a:prstGeom>
                <a:solidFill>
                  <a:srgbClr val="FF99CC"/>
                </a:solidFill>
                <a:ln w="9525">
                  <a:noFill/>
                  <a:miter lim="800000"/>
                  <a:headEnd/>
                  <a:tailEnd/>
                </a:ln>
              </p:spPr>
              <p:txBody>
                <a:bodyPr/>
                <a:lstStyle/>
                <a:p>
                  <a:endParaRPr lang="en-US"/>
                </a:p>
              </p:txBody>
            </p:sp>
            <p:sp>
              <p:nvSpPr>
                <p:cNvPr id="14374" name="Rectangle 139"/>
                <p:cNvSpPr>
                  <a:spLocks noChangeArrowheads="1"/>
                </p:cNvSpPr>
                <p:nvPr/>
              </p:nvSpPr>
              <p:spPr bwMode="auto">
                <a:xfrm>
                  <a:off x="1250" y="2975"/>
                  <a:ext cx="89" cy="928"/>
                </a:xfrm>
                <a:prstGeom prst="rect">
                  <a:avLst/>
                </a:prstGeom>
                <a:solidFill>
                  <a:srgbClr val="FF99CC"/>
                </a:solidFill>
                <a:ln w="11113">
                  <a:solidFill>
                    <a:srgbClr val="000000"/>
                  </a:solidFill>
                  <a:miter lim="800000"/>
                  <a:headEnd/>
                  <a:tailEnd/>
                </a:ln>
              </p:spPr>
              <p:txBody>
                <a:bodyPr/>
                <a:lstStyle/>
                <a:p>
                  <a:endParaRPr lang="en-US"/>
                </a:p>
              </p:txBody>
            </p:sp>
            <p:sp>
              <p:nvSpPr>
                <p:cNvPr id="14375" name="Rectangle 140"/>
                <p:cNvSpPr>
                  <a:spLocks noChangeArrowheads="1"/>
                </p:cNvSpPr>
                <p:nvPr/>
              </p:nvSpPr>
              <p:spPr bwMode="auto">
                <a:xfrm>
                  <a:off x="1339" y="2829"/>
                  <a:ext cx="97" cy="1074"/>
                </a:xfrm>
                <a:prstGeom prst="rect">
                  <a:avLst/>
                </a:prstGeom>
                <a:solidFill>
                  <a:srgbClr val="FF99CC"/>
                </a:solidFill>
                <a:ln w="9525">
                  <a:noFill/>
                  <a:miter lim="800000"/>
                  <a:headEnd/>
                  <a:tailEnd/>
                </a:ln>
              </p:spPr>
              <p:txBody>
                <a:bodyPr/>
                <a:lstStyle/>
                <a:p>
                  <a:endParaRPr lang="en-US"/>
                </a:p>
              </p:txBody>
            </p:sp>
            <p:sp>
              <p:nvSpPr>
                <p:cNvPr id="14376" name="Rectangle 141"/>
                <p:cNvSpPr>
                  <a:spLocks noChangeArrowheads="1"/>
                </p:cNvSpPr>
                <p:nvPr/>
              </p:nvSpPr>
              <p:spPr bwMode="auto">
                <a:xfrm>
                  <a:off x="1339" y="2829"/>
                  <a:ext cx="97" cy="1074"/>
                </a:xfrm>
                <a:prstGeom prst="rect">
                  <a:avLst/>
                </a:prstGeom>
                <a:solidFill>
                  <a:srgbClr val="FF99CC"/>
                </a:solidFill>
                <a:ln w="11113">
                  <a:solidFill>
                    <a:srgbClr val="000000"/>
                  </a:solidFill>
                  <a:miter lim="800000"/>
                  <a:headEnd/>
                  <a:tailEnd/>
                </a:ln>
              </p:spPr>
              <p:txBody>
                <a:bodyPr/>
                <a:lstStyle/>
                <a:p>
                  <a:endParaRPr lang="en-US"/>
                </a:p>
              </p:txBody>
            </p:sp>
            <p:sp>
              <p:nvSpPr>
                <p:cNvPr id="14377" name="Rectangle 142"/>
                <p:cNvSpPr>
                  <a:spLocks noChangeArrowheads="1"/>
                </p:cNvSpPr>
                <p:nvPr/>
              </p:nvSpPr>
              <p:spPr bwMode="auto">
                <a:xfrm>
                  <a:off x="1436" y="2606"/>
                  <a:ext cx="89" cy="1297"/>
                </a:xfrm>
                <a:prstGeom prst="rect">
                  <a:avLst/>
                </a:prstGeom>
                <a:solidFill>
                  <a:srgbClr val="FF99CC"/>
                </a:solidFill>
                <a:ln w="9525">
                  <a:noFill/>
                  <a:miter lim="800000"/>
                  <a:headEnd/>
                  <a:tailEnd/>
                </a:ln>
              </p:spPr>
              <p:txBody>
                <a:bodyPr/>
                <a:lstStyle/>
                <a:p>
                  <a:endParaRPr lang="en-US"/>
                </a:p>
              </p:txBody>
            </p:sp>
            <p:sp>
              <p:nvSpPr>
                <p:cNvPr id="14378" name="Rectangle 143"/>
                <p:cNvSpPr>
                  <a:spLocks noChangeArrowheads="1"/>
                </p:cNvSpPr>
                <p:nvPr/>
              </p:nvSpPr>
              <p:spPr bwMode="auto">
                <a:xfrm>
                  <a:off x="1436" y="2606"/>
                  <a:ext cx="89" cy="1297"/>
                </a:xfrm>
                <a:prstGeom prst="rect">
                  <a:avLst/>
                </a:prstGeom>
                <a:solidFill>
                  <a:srgbClr val="FF99CC"/>
                </a:solidFill>
                <a:ln w="11113">
                  <a:solidFill>
                    <a:srgbClr val="000000"/>
                  </a:solidFill>
                  <a:miter lim="800000"/>
                  <a:headEnd/>
                  <a:tailEnd/>
                </a:ln>
              </p:spPr>
              <p:txBody>
                <a:bodyPr/>
                <a:lstStyle/>
                <a:p>
                  <a:endParaRPr lang="en-US"/>
                </a:p>
              </p:txBody>
            </p:sp>
            <p:sp>
              <p:nvSpPr>
                <p:cNvPr id="14379" name="Rectangle 144"/>
                <p:cNvSpPr>
                  <a:spLocks noChangeArrowheads="1"/>
                </p:cNvSpPr>
                <p:nvPr/>
              </p:nvSpPr>
              <p:spPr bwMode="auto">
                <a:xfrm>
                  <a:off x="1525" y="2369"/>
                  <a:ext cx="89" cy="1534"/>
                </a:xfrm>
                <a:prstGeom prst="rect">
                  <a:avLst/>
                </a:prstGeom>
                <a:solidFill>
                  <a:srgbClr val="FF99CC"/>
                </a:solidFill>
                <a:ln w="9525">
                  <a:noFill/>
                  <a:miter lim="800000"/>
                  <a:headEnd/>
                  <a:tailEnd/>
                </a:ln>
              </p:spPr>
              <p:txBody>
                <a:bodyPr/>
                <a:lstStyle/>
                <a:p>
                  <a:endParaRPr lang="en-US"/>
                </a:p>
              </p:txBody>
            </p:sp>
            <p:sp>
              <p:nvSpPr>
                <p:cNvPr id="14380" name="Rectangle 145"/>
                <p:cNvSpPr>
                  <a:spLocks noChangeArrowheads="1"/>
                </p:cNvSpPr>
                <p:nvPr/>
              </p:nvSpPr>
              <p:spPr bwMode="auto">
                <a:xfrm>
                  <a:off x="1525" y="2369"/>
                  <a:ext cx="89" cy="1534"/>
                </a:xfrm>
                <a:prstGeom prst="rect">
                  <a:avLst/>
                </a:prstGeom>
                <a:solidFill>
                  <a:srgbClr val="FF99CC"/>
                </a:solidFill>
                <a:ln w="11113">
                  <a:solidFill>
                    <a:srgbClr val="000000"/>
                  </a:solidFill>
                  <a:miter lim="800000"/>
                  <a:headEnd/>
                  <a:tailEnd/>
                </a:ln>
              </p:spPr>
              <p:txBody>
                <a:bodyPr/>
                <a:lstStyle/>
                <a:p>
                  <a:endParaRPr lang="en-US"/>
                </a:p>
              </p:txBody>
            </p:sp>
            <p:sp>
              <p:nvSpPr>
                <p:cNvPr id="14381" name="Rectangle 146"/>
                <p:cNvSpPr>
                  <a:spLocks noChangeArrowheads="1"/>
                </p:cNvSpPr>
                <p:nvPr/>
              </p:nvSpPr>
              <p:spPr bwMode="auto">
                <a:xfrm>
                  <a:off x="1614" y="2200"/>
                  <a:ext cx="96" cy="1703"/>
                </a:xfrm>
                <a:prstGeom prst="rect">
                  <a:avLst/>
                </a:prstGeom>
                <a:solidFill>
                  <a:srgbClr val="FF99CC"/>
                </a:solidFill>
                <a:ln w="9525">
                  <a:noFill/>
                  <a:miter lim="800000"/>
                  <a:headEnd/>
                  <a:tailEnd/>
                </a:ln>
              </p:spPr>
              <p:txBody>
                <a:bodyPr/>
                <a:lstStyle/>
                <a:p>
                  <a:endParaRPr lang="en-US"/>
                </a:p>
              </p:txBody>
            </p:sp>
            <p:sp>
              <p:nvSpPr>
                <p:cNvPr id="14382" name="Rectangle 147"/>
                <p:cNvSpPr>
                  <a:spLocks noChangeArrowheads="1"/>
                </p:cNvSpPr>
                <p:nvPr/>
              </p:nvSpPr>
              <p:spPr bwMode="auto">
                <a:xfrm>
                  <a:off x="1614" y="2200"/>
                  <a:ext cx="96" cy="1703"/>
                </a:xfrm>
                <a:prstGeom prst="rect">
                  <a:avLst/>
                </a:prstGeom>
                <a:solidFill>
                  <a:srgbClr val="FF99CC"/>
                </a:solidFill>
                <a:ln w="11113">
                  <a:solidFill>
                    <a:srgbClr val="000000"/>
                  </a:solidFill>
                  <a:miter lim="800000"/>
                  <a:headEnd/>
                  <a:tailEnd/>
                </a:ln>
              </p:spPr>
              <p:txBody>
                <a:bodyPr/>
                <a:lstStyle/>
                <a:p>
                  <a:endParaRPr lang="en-US"/>
                </a:p>
              </p:txBody>
            </p:sp>
            <p:sp>
              <p:nvSpPr>
                <p:cNvPr id="14383" name="Rectangle 148"/>
                <p:cNvSpPr>
                  <a:spLocks noChangeArrowheads="1"/>
                </p:cNvSpPr>
                <p:nvPr/>
              </p:nvSpPr>
              <p:spPr bwMode="auto">
                <a:xfrm>
                  <a:off x="1710" y="2384"/>
                  <a:ext cx="90" cy="1519"/>
                </a:xfrm>
                <a:prstGeom prst="rect">
                  <a:avLst/>
                </a:prstGeom>
                <a:solidFill>
                  <a:srgbClr val="FF99CC"/>
                </a:solidFill>
                <a:ln w="9525">
                  <a:noFill/>
                  <a:miter lim="800000"/>
                  <a:headEnd/>
                  <a:tailEnd/>
                </a:ln>
              </p:spPr>
              <p:txBody>
                <a:bodyPr/>
                <a:lstStyle/>
                <a:p>
                  <a:endParaRPr lang="en-US"/>
                </a:p>
              </p:txBody>
            </p:sp>
            <p:sp>
              <p:nvSpPr>
                <p:cNvPr id="14384" name="Rectangle 149"/>
                <p:cNvSpPr>
                  <a:spLocks noChangeArrowheads="1"/>
                </p:cNvSpPr>
                <p:nvPr/>
              </p:nvSpPr>
              <p:spPr bwMode="auto">
                <a:xfrm>
                  <a:off x="1710" y="2384"/>
                  <a:ext cx="90" cy="1519"/>
                </a:xfrm>
                <a:prstGeom prst="rect">
                  <a:avLst/>
                </a:prstGeom>
                <a:solidFill>
                  <a:srgbClr val="FF99CC"/>
                </a:solidFill>
                <a:ln w="11113">
                  <a:solidFill>
                    <a:srgbClr val="000000"/>
                  </a:solidFill>
                  <a:miter lim="800000"/>
                  <a:headEnd/>
                  <a:tailEnd/>
                </a:ln>
              </p:spPr>
              <p:txBody>
                <a:bodyPr/>
                <a:lstStyle/>
                <a:p>
                  <a:endParaRPr lang="en-US"/>
                </a:p>
              </p:txBody>
            </p:sp>
            <p:sp>
              <p:nvSpPr>
                <p:cNvPr id="14385" name="Rectangle 150"/>
                <p:cNvSpPr>
                  <a:spLocks noChangeArrowheads="1"/>
                </p:cNvSpPr>
                <p:nvPr/>
              </p:nvSpPr>
              <p:spPr bwMode="auto">
                <a:xfrm>
                  <a:off x="1800" y="2330"/>
                  <a:ext cx="89" cy="1573"/>
                </a:xfrm>
                <a:prstGeom prst="rect">
                  <a:avLst/>
                </a:prstGeom>
                <a:solidFill>
                  <a:srgbClr val="FF99CC"/>
                </a:solidFill>
                <a:ln w="9525">
                  <a:noFill/>
                  <a:miter lim="800000"/>
                  <a:headEnd/>
                  <a:tailEnd/>
                </a:ln>
              </p:spPr>
              <p:txBody>
                <a:bodyPr/>
                <a:lstStyle/>
                <a:p>
                  <a:endParaRPr lang="en-US"/>
                </a:p>
              </p:txBody>
            </p:sp>
            <p:sp>
              <p:nvSpPr>
                <p:cNvPr id="14386" name="Rectangle 151"/>
                <p:cNvSpPr>
                  <a:spLocks noChangeArrowheads="1"/>
                </p:cNvSpPr>
                <p:nvPr/>
              </p:nvSpPr>
              <p:spPr bwMode="auto">
                <a:xfrm>
                  <a:off x="1800" y="2330"/>
                  <a:ext cx="89" cy="1573"/>
                </a:xfrm>
                <a:prstGeom prst="rect">
                  <a:avLst/>
                </a:prstGeom>
                <a:solidFill>
                  <a:srgbClr val="FF99CC"/>
                </a:solidFill>
                <a:ln w="11113">
                  <a:solidFill>
                    <a:srgbClr val="000000"/>
                  </a:solidFill>
                  <a:miter lim="800000"/>
                  <a:headEnd/>
                  <a:tailEnd/>
                </a:ln>
              </p:spPr>
              <p:txBody>
                <a:bodyPr/>
                <a:lstStyle/>
                <a:p>
                  <a:endParaRPr lang="en-US"/>
                </a:p>
              </p:txBody>
            </p:sp>
            <p:sp>
              <p:nvSpPr>
                <p:cNvPr id="14387" name="Rectangle 152"/>
                <p:cNvSpPr>
                  <a:spLocks noChangeArrowheads="1"/>
                </p:cNvSpPr>
                <p:nvPr/>
              </p:nvSpPr>
              <p:spPr bwMode="auto">
                <a:xfrm>
                  <a:off x="1889" y="2583"/>
                  <a:ext cx="89" cy="1320"/>
                </a:xfrm>
                <a:prstGeom prst="rect">
                  <a:avLst/>
                </a:prstGeom>
                <a:solidFill>
                  <a:srgbClr val="FF99CC"/>
                </a:solidFill>
                <a:ln w="9525">
                  <a:noFill/>
                  <a:miter lim="800000"/>
                  <a:headEnd/>
                  <a:tailEnd/>
                </a:ln>
              </p:spPr>
              <p:txBody>
                <a:bodyPr/>
                <a:lstStyle/>
                <a:p>
                  <a:endParaRPr lang="en-US"/>
                </a:p>
              </p:txBody>
            </p:sp>
            <p:sp>
              <p:nvSpPr>
                <p:cNvPr id="14388" name="Rectangle 153"/>
                <p:cNvSpPr>
                  <a:spLocks noChangeArrowheads="1"/>
                </p:cNvSpPr>
                <p:nvPr/>
              </p:nvSpPr>
              <p:spPr bwMode="auto">
                <a:xfrm>
                  <a:off x="1889" y="2583"/>
                  <a:ext cx="89" cy="1320"/>
                </a:xfrm>
                <a:prstGeom prst="rect">
                  <a:avLst/>
                </a:prstGeom>
                <a:solidFill>
                  <a:srgbClr val="FF99CC"/>
                </a:solidFill>
                <a:ln w="11113">
                  <a:solidFill>
                    <a:srgbClr val="000000"/>
                  </a:solidFill>
                  <a:miter lim="800000"/>
                  <a:headEnd/>
                  <a:tailEnd/>
                </a:ln>
              </p:spPr>
              <p:txBody>
                <a:bodyPr/>
                <a:lstStyle/>
                <a:p>
                  <a:endParaRPr lang="en-US"/>
                </a:p>
              </p:txBody>
            </p:sp>
            <p:sp>
              <p:nvSpPr>
                <p:cNvPr id="14389" name="Rectangle 154"/>
                <p:cNvSpPr>
                  <a:spLocks noChangeArrowheads="1"/>
                </p:cNvSpPr>
                <p:nvPr/>
              </p:nvSpPr>
              <p:spPr bwMode="auto">
                <a:xfrm>
                  <a:off x="1978" y="2775"/>
                  <a:ext cx="97" cy="1128"/>
                </a:xfrm>
                <a:prstGeom prst="rect">
                  <a:avLst/>
                </a:prstGeom>
                <a:solidFill>
                  <a:srgbClr val="FF99CC"/>
                </a:solidFill>
                <a:ln w="9525">
                  <a:noFill/>
                  <a:miter lim="800000"/>
                  <a:headEnd/>
                  <a:tailEnd/>
                </a:ln>
              </p:spPr>
              <p:txBody>
                <a:bodyPr/>
                <a:lstStyle/>
                <a:p>
                  <a:endParaRPr lang="en-US"/>
                </a:p>
              </p:txBody>
            </p:sp>
            <p:sp>
              <p:nvSpPr>
                <p:cNvPr id="14390" name="Rectangle 155"/>
                <p:cNvSpPr>
                  <a:spLocks noChangeArrowheads="1"/>
                </p:cNvSpPr>
                <p:nvPr/>
              </p:nvSpPr>
              <p:spPr bwMode="auto">
                <a:xfrm>
                  <a:off x="1978" y="2775"/>
                  <a:ext cx="97" cy="1128"/>
                </a:xfrm>
                <a:prstGeom prst="rect">
                  <a:avLst/>
                </a:prstGeom>
                <a:solidFill>
                  <a:srgbClr val="FF99CC"/>
                </a:solidFill>
                <a:ln w="11113">
                  <a:solidFill>
                    <a:srgbClr val="000000"/>
                  </a:solidFill>
                  <a:miter lim="800000"/>
                  <a:headEnd/>
                  <a:tailEnd/>
                </a:ln>
              </p:spPr>
              <p:txBody>
                <a:bodyPr/>
                <a:lstStyle/>
                <a:p>
                  <a:endParaRPr lang="en-US"/>
                </a:p>
              </p:txBody>
            </p:sp>
            <p:sp>
              <p:nvSpPr>
                <p:cNvPr id="14391" name="Rectangle 156"/>
                <p:cNvSpPr>
                  <a:spLocks noChangeArrowheads="1"/>
                </p:cNvSpPr>
                <p:nvPr/>
              </p:nvSpPr>
              <p:spPr bwMode="auto">
                <a:xfrm>
                  <a:off x="2075" y="3021"/>
                  <a:ext cx="89" cy="882"/>
                </a:xfrm>
                <a:prstGeom prst="rect">
                  <a:avLst/>
                </a:prstGeom>
                <a:solidFill>
                  <a:srgbClr val="FF99CC"/>
                </a:solidFill>
                <a:ln w="9525">
                  <a:noFill/>
                  <a:miter lim="800000"/>
                  <a:headEnd/>
                  <a:tailEnd/>
                </a:ln>
              </p:spPr>
              <p:txBody>
                <a:bodyPr/>
                <a:lstStyle/>
                <a:p>
                  <a:endParaRPr lang="en-US"/>
                </a:p>
              </p:txBody>
            </p:sp>
            <p:sp>
              <p:nvSpPr>
                <p:cNvPr id="14392" name="Rectangle 157"/>
                <p:cNvSpPr>
                  <a:spLocks noChangeArrowheads="1"/>
                </p:cNvSpPr>
                <p:nvPr/>
              </p:nvSpPr>
              <p:spPr bwMode="auto">
                <a:xfrm>
                  <a:off x="2075" y="3021"/>
                  <a:ext cx="89" cy="882"/>
                </a:xfrm>
                <a:prstGeom prst="rect">
                  <a:avLst/>
                </a:prstGeom>
                <a:solidFill>
                  <a:srgbClr val="FF99CC"/>
                </a:solidFill>
                <a:ln w="11113">
                  <a:solidFill>
                    <a:srgbClr val="000000"/>
                  </a:solidFill>
                  <a:miter lim="800000"/>
                  <a:headEnd/>
                  <a:tailEnd/>
                </a:ln>
              </p:spPr>
              <p:txBody>
                <a:bodyPr/>
                <a:lstStyle/>
                <a:p>
                  <a:endParaRPr lang="en-US"/>
                </a:p>
              </p:txBody>
            </p:sp>
            <p:sp>
              <p:nvSpPr>
                <p:cNvPr id="14393" name="Rectangle 158"/>
                <p:cNvSpPr>
                  <a:spLocks noChangeArrowheads="1"/>
                </p:cNvSpPr>
                <p:nvPr/>
              </p:nvSpPr>
              <p:spPr bwMode="auto">
                <a:xfrm>
                  <a:off x="2164" y="3251"/>
                  <a:ext cx="89" cy="652"/>
                </a:xfrm>
                <a:prstGeom prst="rect">
                  <a:avLst/>
                </a:prstGeom>
                <a:solidFill>
                  <a:srgbClr val="FF99CC"/>
                </a:solidFill>
                <a:ln w="9525">
                  <a:noFill/>
                  <a:miter lim="800000"/>
                  <a:headEnd/>
                  <a:tailEnd/>
                </a:ln>
              </p:spPr>
              <p:txBody>
                <a:bodyPr/>
                <a:lstStyle/>
                <a:p>
                  <a:endParaRPr lang="en-US"/>
                </a:p>
              </p:txBody>
            </p:sp>
            <p:sp>
              <p:nvSpPr>
                <p:cNvPr id="14394" name="Rectangle 159"/>
                <p:cNvSpPr>
                  <a:spLocks noChangeArrowheads="1"/>
                </p:cNvSpPr>
                <p:nvPr/>
              </p:nvSpPr>
              <p:spPr bwMode="auto">
                <a:xfrm>
                  <a:off x="2164" y="3251"/>
                  <a:ext cx="89" cy="652"/>
                </a:xfrm>
                <a:prstGeom prst="rect">
                  <a:avLst/>
                </a:prstGeom>
                <a:solidFill>
                  <a:srgbClr val="FF99CC"/>
                </a:solidFill>
                <a:ln w="11113">
                  <a:solidFill>
                    <a:srgbClr val="000000"/>
                  </a:solidFill>
                  <a:miter lim="800000"/>
                  <a:headEnd/>
                  <a:tailEnd/>
                </a:ln>
              </p:spPr>
              <p:txBody>
                <a:bodyPr/>
                <a:lstStyle/>
                <a:p>
                  <a:endParaRPr lang="en-US"/>
                </a:p>
              </p:txBody>
            </p:sp>
            <p:sp>
              <p:nvSpPr>
                <p:cNvPr id="14395" name="Rectangle 160"/>
                <p:cNvSpPr>
                  <a:spLocks noChangeArrowheads="1"/>
                </p:cNvSpPr>
                <p:nvPr/>
              </p:nvSpPr>
              <p:spPr bwMode="auto">
                <a:xfrm>
                  <a:off x="2253" y="3473"/>
                  <a:ext cx="96" cy="430"/>
                </a:xfrm>
                <a:prstGeom prst="rect">
                  <a:avLst/>
                </a:prstGeom>
                <a:solidFill>
                  <a:srgbClr val="FF99CC"/>
                </a:solidFill>
                <a:ln w="9525">
                  <a:noFill/>
                  <a:miter lim="800000"/>
                  <a:headEnd/>
                  <a:tailEnd/>
                </a:ln>
              </p:spPr>
              <p:txBody>
                <a:bodyPr/>
                <a:lstStyle/>
                <a:p>
                  <a:endParaRPr lang="en-US"/>
                </a:p>
              </p:txBody>
            </p:sp>
            <p:sp>
              <p:nvSpPr>
                <p:cNvPr id="14396" name="Rectangle 161"/>
                <p:cNvSpPr>
                  <a:spLocks noChangeArrowheads="1"/>
                </p:cNvSpPr>
                <p:nvPr/>
              </p:nvSpPr>
              <p:spPr bwMode="auto">
                <a:xfrm>
                  <a:off x="2253" y="3473"/>
                  <a:ext cx="96" cy="430"/>
                </a:xfrm>
                <a:prstGeom prst="rect">
                  <a:avLst/>
                </a:prstGeom>
                <a:solidFill>
                  <a:srgbClr val="FF99CC"/>
                </a:solidFill>
                <a:ln w="11113">
                  <a:solidFill>
                    <a:srgbClr val="000000"/>
                  </a:solidFill>
                  <a:miter lim="800000"/>
                  <a:headEnd/>
                  <a:tailEnd/>
                </a:ln>
              </p:spPr>
              <p:txBody>
                <a:bodyPr/>
                <a:lstStyle/>
                <a:p>
                  <a:endParaRPr lang="en-US"/>
                </a:p>
              </p:txBody>
            </p:sp>
            <p:sp>
              <p:nvSpPr>
                <p:cNvPr id="14397" name="Rectangle 162"/>
                <p:cNvSpPr>
                  <a:spLocks noChangeArrowheads="1"/>
                </p:cNvSpPr>
                <p:nvPr/>
              </p:nvSpPr>
              <p:spPr bwMode="auto">
                <a:xfrm>
                  <a:off x="2349" y="3650"/>
                  <a:ext cx="90" cy="253"/>
                </a:xfrm>
                <a:prstGeom prst="rect">
                  <a:avLst/>
                </a:prstGeom>
                <a:solidFill>
                  <a:srgbClr val="FF99CC"/>
                </a:solidFill>
                <a:ln w="9525">
                  <a:noFill/>
                  <a:miter lim="800000"/>
                  <a:headEnd/>
                  <a:tailEnd/>
                </a:ln>
              </p:spPr>
              <p:txBody>
                <a:bodyPr/>
                <a:lstStyle/>
                <a:p>
                  <a:endParaRPr lang="en-US"/>
                </a:p>
              </p:txBody>
            </p:sp>
            <p:sp>
              <p:nvSpPr>
                <p:cNvPr id="14398" name="Rectangle 163"/>
                <p:cNvSpPr>
                  <a:spLocks noChangeArrowheads="1"/>
                </p:cNvSpPr>
                <p:nvPr/>
              </p:nvSpPr>
              <p:spPr bwMode="auto">
                <a:xfrm>
                  <a:off x="2349" y="3650"/>
                  <a:ext cx="90" cy="253"/>
                </a:xfrm>
                <a:prstGeom prst="rect">
                  <a:avLst/>
                </a:prstGeom>
                <a:solidFill>
                  <a:srgbClr val="FF99CC"/>
                </a:solidFill>
                <a:ln w="11113">
                  <a:solidFill>
                    <a:srgbClr val="000000"/>
                  </a:solidFill>
                  <a:miter lim="800000"/>
                  <a:headEnd/>
                  <a:tailEnd/>
                </a:ln>
              </p:spPr>
              <p:txBody>
                <a:bodyPr/>
                <a:lstStyle/>
                <a:p>
                  <a:endParaRPr lang="en-US"/>
                </a:p>
              </p:txBody>
            </p:sp>
            <p:sp>
              <p:nvSpPr>
                <p:cNvPr id="14399" name="Rectangle 164"/>
                <p:cNvSpPr>
                  <a:spLocks noChangeArrowheads="1"/>
                </p:cNvSpPr>
                <p:nvPr/>
              </p:nvSpPr>
              <p:spPr bwMode="auto">
                <a:xfrm>
                  <a:off x="2439" y="3704"/>
                  <a:ext cx="89" cy="199"/>
                </a:xfrm>
                <a:prstGeom prst="rect">
                  <a:avLst/>
                </a:prstGeom>
                <a:solidFill>
                  <a:srgbClr val="FF99CC"/>
                </a:solidFill>
                <a:ln w="9525">
                  <a:noFill/>
                  <a:miter lim="800000"/>
                  <a:headEnd/>
                  <a:tailEnd/>
                </a:ln>
              </p:spPr>
              <p:txBody>
                <a:bodyPr/>
                <a:lstStyle/>
                <a:p>
                  <a:endParaRPr lang="en-US"/>
                </a:p>
              </p:txBody>
            </p:sp>
            <p:sp>
              <p:nvSpPr>
                <p:cNvPr id="14400" name="Rectangle 165"/>
                <p:cNvSpPr>
                  <a:spLocks noChangeArrowheads="1"/>
                </p:cNvSpPr>
                <p:nvPr/>
              </p:nvSpPr>
              <p:spPr bwMode="auto">
                <a:xfrm>
                  <a:off x="2439" y="3704"/>
                  <a:ext cx="89" cy="199"/>
                </a:xfrm>
                <a:prstGeom prst="rect">
                  <a:avLst/>
                </a:prstGeom>
                <a:solidFill>
                  <a:srgbClr val="FF99CC"/>
                </a:solidFill>
                <a:ln w="11113">
                  <a:solidFill>
                    <a:srgbClr val="000000"/>
                  </a:solidFill>
                  <a:miter lim="800000"/>
                  <a:headEnd/>
                  <a:tailEnd/>
                </a:ln>
              </p:spPr>
              <p:txBody>
                <a:bodyPr/>
                <a:lstStyle/>
                <a:p>
                  <a:endParaRPr lang="en-US"/>
                </a:p>
              </p:txBody>
            </p:sp>
            <p:sp>
              <p:nvSpPr>
                <p:cNvPr id="14401" name="Rectangle 166"/>
                <p:cNvSpPr>
                  <a:spLocks noChangeArrowheads="1"/>
                </p:cNvSpPr>
                <p:nvPr/>
              </p:nvSpPr>
              <p:spPr bwMode="auto">
                <a:xfrm>
                  <a:off x="2528" y="3803"/>
                  <a:ext cx="89" cy="100"/>
                </a:xfrm>
                <a:prstGeom prst="rect">
                  <a:avLst/>
                </a:prstGeom>
                <a:solidFill>
                  <a:srgbClr val="FF99CC"/>
                </a:solidFill>
                <a:ln w="9525">
                  <a:noFill/>
                  <a:miter lim="800000"/>
                  <a:headEnd/>
                  <a:tailEnd/>
                </a:ln>
              </p:spPr>
              <p:txBody>
                <a:bodyPr/>
                <a:lstStyle/>
                <a:p>
                  <a:endParaRPr lang="en-US"/>
                </a:p>
              </p:txBody>
            </p:sp>
            <p:sp>
              <p:nvSpPr>
                <p:cNvPr id="14402" name="Rectangle 167"/>
                <p:cNvSpPr>
                  <a:spLocks noChangeArrowheads="1"/>
                </p:cNvSpPr>
                <p:nvPr/>
              </p:nvSpPr>
              <p:spPr bwMode="auto">
                <a:xfrm>
                  <a:off x="2528" y="3803"/>
                  <a:ext cx="89" cy="100"/>
                </a:xfrm>
                <a:prstGeom prst="rect">
                  <a:avLst/>
                </a:prstGeom>
                <a:solidFill>
                  <a:srgbClr val="FF99CC"/>
                </a:solidFill>
                <a:ln w="11113">
                  <a:solidFill>
                    <a:srgbClr val="000000"/>
                  </a:solidFill>
                  <a:miter lim="800000"/>
                  <a:headEnd/>
                  <a:tailEnd/>
                </a:ln>
              </p:spPr>
              <p:txBody>
                <a:bodyPr/>
                <a:lstStyle/>
                <a:p>
                  <a:endParaRPr lang="en-US"/>
                </a:p>
              </p:txBody>
            </p:sp>
            <p:sp>
              <p:nvSpPr>
                <p:cNvPr id="14403" name="Rectangle 168"/>
                <p:cNvSpPr>
                  <a:spLocks noChangeArrowheads="1"/>
                </p:cNvSpPr>
                <p:nvPr/>
              </p:nvSpPr>
              <p:spPr bwMode="auto">
                <a:xfrm>
                  <a:off x="2617" y="3834"/>
                  <a:ext cx="96" cy="69"/>
                </a:xfrm>
                <a:prstGeom prst="rect">
                  <a:avLst/>
                </a:prstGeom>
                <a:solidFill>
                  <a:srgbClr val="FF99CC"/>
                </a:solidFill>
                <a:ln w="9525">
                  <a:noFill/>
                  <a:miter lim="800000"/>
                  <a:headEnd/>
                  <a:tailEnd/>
                </a:ln>
              </p:spPr>
              <p:txBody>
                <a:bodyPr/>
                <a:lstStyle/>
                <a:p>
                  <a:endParaRPr lang="en-US"/>
                </a:p>
              </p:txBody>
            </p:sp>
            <p:sp>
              <p:nvSpPr>
                <p:cNvPr id="14404" name="Rectangle 169"/>
                <p:cNvSpPr>
                  <a:spLocks noChangeArrowheads="1"/>
                </p:cNvSpPr>
                <p:nvPr/>
              </p:nvSpPr>
              <p:spPr bwMode="auto">
                <a:xfrm>
                  <a:off x="2617" y="3834"/>
                  <a:ext cx="96" cy="69"/>
                </a:xfrm>
                <a:prstGeom prst="rect">
                  <a:avLst/>
                </a:prstGeom>
                <a:solidFill>
                  <a:srgbClr val="FF99CC"/>
                </a:solidFill>
                <a:ln w="11113">
                  <a:solidFill>
                    <a:srgbClr val="000000"/>
                  </a:solidFill>
                  <a:miter lim="800000"/>
                  <a:headEnd/>
                  <a:tailEnd/>
                </a:ln>
              </p:spPr>
              <p:txBody>
                <a:bodyPr/>
                <a:lstStyle/>
                <a:p>
                  <a:endParaRPr lang="en-US"/>
                </a:p>
              </p:txBody>
            </p:sp>
            <p:sp>
              <p:nvSpPr>
                <p:cNvPr id="14405" name="Rectangle 170"/>
                <p:cNvSpPr>
                  <a:spLocks noChangeArrowheads="1"/>
                </p:cNvSpPr>
                <p:nvPr/>
              </p:nvSpPr>
              <p:spPr bwMode="auto">
                <a:xfrm>
                  <a:off x="2713" y="3888"/>
                  <a:ext cx="90" cy="15"/>
                </a:xfrm>
                <a:prstGeom prst="rect">
                  <a:avLst/>
                </a:prstGeom>
                <a:solidFill>
                  <a:srgbClr val="FF99CC"/>
                </a:solidFill>
                <a:ln w="9525">
                  <a:noFill/>
                  <a:miter lim="800000"/>
                  <a:headEnd/>
                  <a:tailEnd/>
                </a:ln>
              </p:spPr>
              <p:txBody>
                <a:bodyPr/>
                <a:lstStyle/>
                <a:p>
                  <a:endParaRPr lang="en-US"/>
                </a:p>
              </p:txBody>
            </p:sp>
            <p:sp>
              <p:nvSpPr>
                <p:cNvPr id="14406" name="Rectangle 171"/>
                <p:cNvSpPr>
                  <a:spLocks noChangeArrowheads="1"/>
                </p:cNvSpPr>
                <p:nvPr/>
              </p:nvSpPr>
              <p:spPr bwMode="auto">
                <a:xfrm>
                  <a:off x="2713" y="3888"/>
                  <a:ext cx="90" cy="15"/>
                </a:xfrm>
                <a:prstGeom prst="rect">
                  <a:avLst/>
                </a:prstGeom>
                <a:solidFill>
                  <a:srgbClr val="FF99CC"/>
                </a:solidFill>
                <a:ln w="11113">
                  <a:solidFill>
                    <a:srgbClr val="000000"/>
                  </a:solidFill>
                  <a:miter lim="800000"/>
                  <a:headEnd/>
                  <a:tailEnd/>
                </a:ln>
              </p:spPr>
              <p:txBody>
                <a:bodyPr/>
                <a:lstStyle/>
                <a:p>
                  <a:endParaRPr lang="en-US"/>
                </a:p>
              </p:txBody>
            </p:sp>
            <p:sp>
              <p:nvSpPr>
                <p:cNvPr id="14407" name="Rectangle 172"/>
                <p:cNvSpPr>
                  <a:spLocks noChangeArrowheads="1"/>
                </p:cNvSpPr>
                <p:nvPr/>
              </p:nvSpPr>
              <p:spPr bwMode="auto">
                <a:xfrm>
                  <a:off x="2803" y="3895"/>
                  <a:ext cx="89" cy="8"/>
                </a:xfrm>
                <a:prstGeom prst="rect">
                  <a:avLst/>
                </a:prstGeom>
                <a:solidFill>
                  <a:srgbClr val="FF99CC"/>
                </a:solidFill>
                <a:ln w="9525">
                  <a:noFill/>
                  <a:miter lim="800000"/>
                  <a:headEnd/>
                  <a:tailEnd/>
                </a:ln>
              </p:spPr>
              <p:txBody>
                <a:bodyPr/>
                <a:lstStyle/>
                <a:p>
                  <a:endParaRPr lang="en-US"/>
                </a:p>
              </p:txBody>
            </p:sp>
            <p:sp>
              <p:nvSpPr>
                <p:cNvPr id="14408" name="Rectangle 173"/>
                <p:cNvSpPr>
                  <a:spLocks noChangeArrowheads="1"/>
                </p:cNvSpPr>
                <p:nvPr/>
              </p:nvSpPr>
              <p:spPr bwMode="auto">
                <a:xfrm>
                  <a:off x="2803" y="3895"/>
                  <a:ext cx="89" cy="8"/>
                </a:xfrm>
                <a:prstGeom prst="rect">
                  <a:avLst/>
                </a:prstGeom>
                <a:solidFill>
                  <a:srgbClr val="FF99CC"/>
                </a:solidFill>
                <a:ln w="11113">
                  <a:solidFill>
                    <a:srgbClr val="000000"/>
                  </a:solidFill>
                  <a:miter lim="800000"/>
                  <a:headEnd/>
                  <a:tailEnd/>
                </a:ln>
              </p:spPr>
              <p:txBody>
                <a:bodyPr/>
                <a:lstStyle/>
                <a:p>
                  <a:endParaRPr lang="en-US"/>
                </a:p>
              </p:txBody>
            </p:sp>
            <p:sp>
              <p:nvSpPr>
                <p:cNvPr id="14409" name="Rectangle 174"/>
                <p:cNvSpPr>
                  <a:spLocks noChangeArrowheads="1"/>
                </p:cNvSpPr>
                <p:nvPr/>
              </p:nvSpPr>
              <p:spPr bwMode="auto">
                <a:xfrm>
                  <a:off x="2892" y="3895"/>
                  <a:ext cx="89" cy="8"/>
                </a:xfrm>
                <a:prstGeom prst="rect">
                  <a:avLst/>
                </a:prstGeom>
                <a:solidFill>
                  <a:srgbClr val="FF99CC"/>
                </a:solidFill>
                <a:ln w="9525">
                  <a:noFill/>
                  <a:miter lim="800000"/>
                  <a:headEnd/>
                  <a:tailEnd/>
                </a:ln>
              </p:spPr>
              <p:txBody>
                <a:bodyPr/>
                <a:lstStyle/>
                <a:p>
                  <a:endParaRPr lang="en-US"/>
                </a:p>
              </p:txBody>
            </p:sp>
            <p:sp>
              <p:nvSpPr>
                <p:cNvPr id="14410" name="Rectangle 175"/>
                <p:cNvSpPr>
                  <a:spLocks noChangeArrowheads="1"/>
                </p:cNvSpPr>
                <p:nvPr/>
              </p:nvSpPr>
              <p:spPr bwMode="auto">
                <a:xfrm>
                  <a:off x="2892" y="3895"/>
                  <a:ext cx="89" cy="8"/>
                </a:xfrm>
                <a:prstGeom prst="rect">
                  <a:avLst/>
                </a:prstGeom>
                <a:solidFill>
                  <a:srgbClr val="FF99CC"/>
                </a:solidFill>
                <a:ln w="11113">
                  <a:solidFill>
                    <a:srgbClr val="000000"/>
                  </a:solidFill>
                  <a:miter lim="800000"/>
                  <a:headEnd/>
                  <a:tailEnd/>
                </a:ln>
              </p:spPr>
              <p:txBody>
                <a:bodyPr/>
                <a:lstStyle/>
                <a:p>
                  <a:endParaRPr lang="en-US"/>
                </a:p>
              </p:txBody>
            </p:sp>
            <p:sp>
              <p:nvSpPr>
                <p:cNvPr id="14411" name="Line 176"/>
                <p:cNvSpPr>
                  <a:spLocks noChangeShapeType="1"/>
                </p:cNvSpPr>
                <p:nvPr/>
              </p:nvSpPr>
              <p:spPr bwMode="auto">
                <a:xfrm flipV="1">
                  <a:off x="522" y="3903"/>
                  <a:ext cx="1" cy="23"/>
                </a:xfrm>
                <a:prstGeom prst="line">
                  <a:avLst/>
                </a:prstGeom>
                <a:noFill/>
                <a:ln w="23813">
                  <a:solidFill>
                    <a:srgbClr val="FFFFFF"/>
                  </a:solidFill>
                  <a:round/>
                  <a:headEnd/>
                  <a:tailEnd/>
                </a:ln>
              </p:spPr>
              <p:txBody>
                <a:bodyPr/>
                <a:lstStyle/>
                <a:p>
                  <a:endParaRPr lang="en-US"/>
                </a:p>
              </p:txBody>
            </p:sp>
            <p:sp>
              <p:nvSpPr>
                <p:cNvPr id="14412" name="Line 177"/>
                <p:cNvSpPr>
                  <a:spLocks noChangeShapeType="1"/>
                </p:cNvSpPr>
                <p:nvPr/>
              </p:nvSpPr>
              <p:spPr bwMode="auto">
                <a:xfrm flipV="1">
                  <a:off x="797" y="3903"/>
                  <a:ext cx="1" cy="23"/>
                </a:xfrm>
                <a:prstGeom prst="line">
                  <a:avLst/>
                </a:prstGeom>
                <a:noFill/>
                <a:ln w="23813">
                  <a:solidFill>
                    <a:srgbClr val="FFFFFF"/>
                  </a:solidFill>
                  <a:round/>
                  <a:headEnd/>
                  <a:tailEnd/>
                </a:ln>
              </p:spPr>
              <p:txBody>
                <a:bodyPr/>
                <a:lstStyle/>
                <a:p>
                  <a:endParaRPr lang="en-US"/>
                </a:p>
              </p:txBody>
            </p:sp>
            <p:sp>
              <p:nvSpPr>
                <p:cNvPr id="14413" name="Line 178"/>
                <p:cNvSpPr>
                  <a:spLocks noChangeShapeType="1"/>
                </p:cNvSpPr>
                <p:nvPr/>
              </p:nvSpPr>
              <p:spPr bwMode="auto">
                <a:xfrm flipV="1">
                  <a:off x="1072" y="3903"/>
                  <a:ext cx="1" cy="23"/>
                </a:xfrm>
                <a:prstGeom prst="line">
                  <a:avLst/>
                </a:prstGeom>
                <a:noFill/>
                <a:ln w="23813">
                  <a:solidFill>
                    <a:srgbClr val="FFFFFF"/>
                  </a:solidFill>
                  <a:round/>
                  <a:headEnd/>
                  <a:tailEnd/>
                </a:ln>
              </p:spPr>
              <p:txBody>
                <a:bodyPr/>
                <a:lstStyle/>
                <a:p>
                  <a:endParaRPr lang="en-US"/>
                </a:p>
              </p:txBody>
            </p:sp>
            <p:sp>
              <p:nvSpPr>
                <p:cNvPr id="14414" name="Line 179"/>
                <p:cNvSpPr>
                  <a:spLocks noChangeShapeType="1"/>
                </p:cNvSpPr>
                <p:nvPr/>
              </p:nvSpPr>
              <p:spPr bwMode="auto">
                <a:xfrm flipV="1">
                  <a:off x="1339" y="3903"/>
                  <a:ext cx="1" cy="23"/>
                </a:xfrm>
                <a:prstGeom prst="line">
                  <a:avLst/>
                </a:prstGeom>
                <a:noFill/>
                <a:ln w="23813">
                  <a:solidFill>
                    <a:srgbClr val="FFFFFF"/>
                  </a:solidFill>
                  <a:round/>
                  <a:headEnd/>
                  <a:tailEnd/>
                </a:ln>
              </p:spPr>
              <p:txBody>
                <a:bodyPr/>
                <a:lstStyle/>
                <a:p>
                  <a:endParaRPr lang="en-US"/>
                </a:p>
              </p:txBody>
            </p:sp>
            <p:sp>
              <p:nvSpPr>
                <p:cNvPr id="14415" name="Line 180"/>
                <p:cNvSpPr>
                  <a:spLocks noChangeShapeType="1"/>
                </p:cNvSpPr>
                <p:nvPr/>
              </p:nvSpPr>
              <p:spPr bwMode="auto">
                <a:xfrm flipV="1">
                  <a:off x="1614" y="3903"/>
                  <a:ext cx="1" cy="23"/>
                </a:xfrm>
                <a:prstGeom prst="line">
                  <a:avLst/>
                </a:prstGeom>
                <a:noFill/>
                <a:ln w="23813">
                  <a:solidFill>
                    <a:srgbClr val="FFFFFF"/>
                  </a:solidFill>
                  <a:round/>
                  <a:headEnd/>
                  <a:tailEnd/>
                </a:ln>
              </p:spPr>
              <p:txBody>
                <a:bodyPr/>
                <a:lstStyle/>
                <a:p>
                  <a:endParaRPr lang="en-US"/>
                </a:p>
              </p:txBody>
            </p:sp>
            <p:sp>
              <p:nvSpPr>
                <p:cNvPr id="14416" name="Line 181"/>
                <p:cNvSpPr>
                  <a:spLocks noChangeShapeType="1"/>
                </p:cNvSpPr>
                <p:nvPr/>
              </p:nvSpPr>
              <p:spPr bwMode="auto">
                <a:xfrm flipV="1">
                  <a:off x="1889" y="3903"/>
                  <a:ext cx="1" cy="23"/>
                </a:xfrm>
                <a:prstGeom prst="line">
                  <a:avLst/>
                </a:prstGeom>
                <a:noFill/>
                <a:ln w="23813">
                  <a:solidFill>
                    <a:srgbClr val="FFFFFF"/>
                  </a:solidFill>
                  <a:round/>
                  <a:headEnd/>
                  <a:tailEnd/>
                </a:ln>
              </p:spPr>
              <p:txBody>
                <a:bodyPr/>
                <a:lstStyle/>
                <a:p>
                  <a:endParaRPr lang="en-US"/>
                </a:p>
              </p:txBody>
            </p:sp>
            <p:sp>
              <p:nvSpPr>
                <p:cNvPr id="14417" name="Line 182"/>
                <p:cNvSpPr>
                  <a:spLocks noChangeShapeType="1"/>
                </p:cNvSpPr>
                <p:nvPr/>
              </p:nvSpPr>
              <p:spPr bwMode="auto">
                <a:xfrm flipV="1">
                  <a:off x="2164" y="3903"/>
                  <a:ext cx="1" cy="23"/>
                </a:xfrm>
                <a:prstGeom prst="line">
                  <a:avLst/>
                </a:prstGeom>
                <a:noFill/>
                <a:ln w="23813">
                  <a:solidFill>
                    <a:srgbClr val="FFFFFF"/>
                  </a:solidFill>
                  <a:round/>
                  <a:headEnd/>
                  <a:tailEnd/>
                </a:ln>
              </p:spPr>
              <p:txBody>
                <a:bodyPr/>
                <a:lstStyle/>
                <a:p>
                  <a:endParaRPr lang="en-US"/>
                </a:p>
              </p:txBody>
            </p:sp>
            <p:sp>
              <p:nvSpPr>
                <p:cNvPr id="14418" name="Line 183"/>
                <p:cNvSpPr>
                  <a:spLocks noChangeShapeType="1"/>
                </p:cNvSpPr>
                <p:nvPr/>
              </p:nvSpPr>
              <p:spPr bwMode="auto">
                <a:xfrm flipV="1">
                  <a:off x="2439" y="3903"/>
                  <a:ext cx="1" cy="23"/>
                </a:xfrm>
                <a:prstGeom prst="line">
                  <a:avLst/>
                </a:prstGeom>
                <a:noFill/>
                <a:ln w="23813">
                  <a:solidFill>
                    <a:srgbClr val="FFFFFF"/>
                  </a:solidFill>
                  <a:round/>
                  <a:headEnd/>
                  <a:tailEnd/>
                </a:ln>
              </p:spPr>
              <p:txBody>
                <a:bodyPr/>
                <a:lstStyle/>
                <a:p>
                  <a:endParaRPr lang="en-US"/>
                </a:p>
              </p:txBody>
            </p:sp>
            <p:sp>
              <p:nvSpPr>
                <p:cNvPr id="14419" name="Line 184"/>
                <p:cNvSpPr>
                  <a:spLocks noChangeShapeType="1"/>
                </p:cNvSpPr>
                <p:nvPr/>
              </p:nvSpPr>
              <p:spPr bwMode="auto">
                <a:xfrm flipV="1">
                  <a:off x="2713" y="3903"/>
                  <a:ext cx="1" cy="23"/>
                </a:xfrm>
                <a:prstGeom prst="line">
                  <a:avLst/>
                </a:prstGeom>
                <a:noFill/>
                <a:ln w="23813">
                  <a:solidFill>
                    <a:srgbClr val="FFFFFF"/>
                  </a:solidFill>
                  <a:round/>
                  <a:headEnd/>
                  <a:tailEnd/>
                </a:ln>
              </p:spPr>
              <p:txBody>
                <a:bodyPr/>
                <a:lstStyle/>
                <a:p>
                  <a:endParaRPr lang="en-US"/>
                </a:p>
              </p:txBody>
            </p:sp>
            <p:sp>
              <p:nvSpPr>
                <p:cNvPr id="14420" name="Line 185"/>
                <p:cNvSpPr>
                  <a:spLocks noChangeShapeType="1"/>
                </p:cNvSpPr>
                <p:nvPr/>
              </p:nvSpPr>
              <p:spPr bwMode="auto">
                <a:xfrm flipV="1">
                  <a:off x="2981" y="3903"/>
                  <a:ext cx="1" cy="23"/>
                </a:xfrm>
                <a:prstGeom prst="line">
                  <a:avLst/>
                </a:prstGeom>
                <a:noFill/>
                <a:ln w="23813">
                  <a:solidFill>
                    <a:srgbClr val="FFFFFF"/>
                  </a:solidFill>
                  <a:round/>
                  <a:headEnd/>
                  <a:tailEnd/>
                </a:ln>
              </p:spPr>
              <p:txBody>
                <a:bodyPr/>
                <a:lstStyle/>
                <a:p>
                  <a:endParaRPr lang="en-US"/>
                </a:p>
              </p:txBody>
            </p:sp>
          </p:grpSp>
          <p:sp>
            <p:nvSpPr>
              <p:cNvPr id="15546" name="Text Box 186"/>
              <p:cNvSpPr txBox="1">
                <a:spLocks noChangeArrowheads="1"/>
              </p:cNvSpPr>
              <p:nvPr/>
            </p:nvSpPr>
            <p:spPr bwMode="auto">
              <a:xfrm>
                <a:off x="2201" y="2330"/>
                <a:ext cx="1039" cy="291"/>
              </a:xfrm>
              <a:prstGeom prst="rect">
                <a:avLst/>
              </a:prstGeom>
              <a:noFill/>
              <a:ln w="9525">
                <a:noFill/>
                <a:miter lim="800000"/>
                <a:headEnd/>
                <a:tailEnd/>
              </a:ln>
              <a:effectLst/>
            </p:spPr>
            <p:txBody>
              <a:bodyPr wrap="square">
                <a:spAutoFit/>
              </a:bodyPr>
              <a:lstStyle/>
              <a:p>
                <a:pPr>
                  <a:spcBef>
                    <a:spcPct val="50000"/>
                  </a:spcBef>
                  <a:defRPr/>
                </a:pPr>
                <a:r>
                  <a:rPr lang="en-US" b="1" dirty="0">
                    <a:solidFill>
                      <a:srgbClr val="FF00FF"/>
                    </a:solidFill>
                    <a:latin typeface="Ink Free" panose="03080402000500000000" pitchFamily="66" charset="0"/>
                  </a:rPr>
                  <a:t>histogram</a:t>
                </a:r>
              </a:p>
            </p:txBody>
          </p:sp>
          <p:sp>
            <p:nvSpPr>
              <p:cNvPr id="15547" name="Line 187"/>
              <p:cNvSpPr>
                <a:spLocks noChangeShapeType="1"/>
              </p:cNvSpPr>
              <p:nvPr/>
            </p:nvSpPr>
            <p:spPr bwMode="auto">
              <a:xfrm flipH="1">
                <a:off x="1926" y="2554"/>
                <a:ext cx="430" cy="335"/>
              </a:xfrm>
              <a:prstGeom prst="line">
                <a:avLst/>
              </a:prstGeom>
              <a:noFill/>
              <a:ln w="19050">
                <a:solidFill>
                  <a:srgbClr val="FF00FF"/>
                </a:solidFill>
                <a:round/>
                <a:headEnd/>
                <a:tailEnd type="arrow" w="med" len="med"/>
              </a:ln>
              <a:effectLst/>
            </p:spPr>
            <p:txBody>
              <a:bodyPr/>
              <a:lstStyle/>
              <a:p>
                <a:pPr>
                  <a:defRPr/>
                </a:pPr>
                <a:endParaRPr lang="en-US"/>
              </a:p>
            </p:txBody>
          </p:sp>
        </p:grpSp>
      </p:grpSp>
      <p:sp>
        <p:nvSpPr>
          <p:cNvPr id="15549" name="Text Box 189"/>
          <p:cNvSpPr txBox="1">
            <a:spLocks noChangeArrowheads="1"/>
          </p:cNvSpPr>
          <p:nvPr/>
        </p:nvSpPr>
        <p:spPr bwMode="auto">
          <a:xfrm>
            <a:off x="7334477" y="2143918"/>
            <a:ext cx="873125" cy="830997"/>
          </a:xfrm>
          <a:prstGeom prst="rect">
            <a:avLst/>
          </a:prstGeom>
          <a:noFill/>
          <a:ln w="9525">
            <a:noFill/>
            <a:miter lim="800000"/>
            <a:headEnd/>
            <a:tailEnd/>
          </a:ln>
          <a:effectLst/>
        </p:spPr>
        <p:txBody>
          <a:bodyPr>
            <a:spAutoFit/>
          </a:bodyPr>
          <a:lstStyle/>
          <a:p>
            <a:pPr>
              <a:spcBef>
                <a:spcPct val="50000"/>
              </a:spcBef>
              <a:defRPr/>
            </a:pPr>
            <a:r>
              <a:rPr lang="en-US" b="1" dirty="0">
                <a:solidFill>
                  <a:srgbClr val="FF33CC"/>
                </a:solidFill>
                <a:latin typeface="Calibri" panose="020F0502020204030204" pitchFamily="34" charset="0"/>
              </a:rPr>
              <a:t>PDF of X</a:t>
            </a:r>
          </a:p>
        </p:txBody>
      </p:sp>
      <p:sp>
        <p:nvSpPr>
          <p:cNvPr id="91" name="Rectangle 90"/>
          <p:cNvSpPr/>
          <p:nvPr/>
        </p:nvSpPr>
        <p:spPr>
          <a:xfrm>
            <a:off x="7247032" y="2010817"/>
            <a:ext cx="4187952" cy="28529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3" cstate="print"/>
          <a:srcRect/>
          <a:stretch>
            <a:fillRect/>
          </a:stretch>
        </p:blipFill>
        <p:spPr bwMode="auto">
          <a:xfrm>
            <a:off x="6235934" y="2027305"/>
            <a:ext cx="5151438" cy="2917825"/>
          </a:xfrm>
          <a:prstGeom prst="rect">
            <a:avLst/>
          </a:prstGeom>
          <a:noFill/>
          <a:ln w="9525">
            <a:noFill/>
            <a:miter lim="800000"/>
            <a:headEnd/>
            <a:tailEnd/>
          </a:ln>
        </p:spPr>
      </p:pic>
      <p:pic>
        <p:nvPicPr>
          <p:cNvPr id="68613" name="Picture 5"/>
          <p:cNvPicPr>
            <a:picLocks noChangeAspect="1" noChangeArrowheads="1"/>
          </p:cNvPicPr>
          <p:nvPr/>
        </p:nvPicPr>
        <p:blipFill>
          <a:blip r:embed="rId4" cstate="print"/>
          <a:srcRect/>
          <a:stretch>
            <a:fillRect/>
          </a:stretch>
        </p:blipFill>
        <p:spPr bwMode="auto">
          <a:xfrm>
            <a:off x="6261334" y="2009842"/>
            <a:ext cx="5151438" cy="2917825"/>
          </a:xfrm>
          <a:prstGeom prst="rect">
            <a:avLst/>
          </a:prstGeom>
          <a:noFill/>
          <a:ln w="9525">
            <a:solidFill>
              <a:schemeClr val="tx1"/>
            </a:solidFill>
            <a:miter lim="800000"/>
            <a:headEnd/>
            <a:tailEnd/>
          </a:ln>
        </p:spPr>
      </p:pic>
      <p:sp>
        <p:nvSpPr>
          <p:cNvPr id="83970" name="Rectangle 2"/>
          <p:cNvSpPr>
            <a:spLocks noGrp="1" noChangeArrowheads="1"/>
          </p:cNvSpPr>
          <p:nvPr>
            <p:ph type="title"/>
          </p:nvPr>
        </p:nvSpPr>
        <p:spPr/>
        <p:txBody>
          <a:bodyPr/>
          <a:lstStyle/>
          <a:p>
            <a:pPr eaLnBrk="1" hangingPunct="1">
              <a:defRPr/>
            </a:pPr>
            <a:r>
              <a:rPr lang="en-US" dirty="0"/>
              <a:t>The Monte Carlo Concept…</a:t>
            </a:r>
          </a:p>
        </p:txBody>
      </p:sp>
      <p:sp>
        <p:nvSpPr>
          <p:cNvPr id="83971" name="Rectangle 3"/>
          <p:cNvSpPr>
            <a:spLocks noGrp="1" noChangeArrowheads="1"/>
          </p:cNvSpPr>
          <p:nvPr>
            <p:ph type="body" idx="1"/>
          </p:nvPr>
        </p:nvSpPr>
        <p:spPr>
          <a:xfrm>
            <a:off x="914400" y="1652588"/>
            <a:ext cx="4571286" cy="4443412"/>
          </a:xfrm>
        </p:spPr>
        <p:txBody>
          <a:bodyPr/>
          <a:lstStyle/>
          <a:p>
            <a:pPr eaLnBrk="1" hangingPunct="1">
              <a:defRPr/>
            </a:pPr>
            <a:r>
              <a:rPr lang="en-US" sz="2800" dirty="0"/>
              <a:t>From the generated sample of </a:t>
            </a:r>
            <a:r>
              <a:rPr lang="en-US" sz="2800" b="1" dirty="0">
                <a:solidFill>
                  <a:srgbClr val="FF6600"/>
                </a:solidFill>
              </a:rPr>
              <a:t>Y</a:t>
            </a:r>
            <a:r>
              <a:rPr lang="en-US" sz="2800" i="1" dirty="0">
                <a:solidFill>
                  <a:srgbClr val="FF6600"/>
                </a:solidFill>
              </a:rPr>
              <a:t> (damage)</a:t>
            </a:r>
            <a:r>
              <a:rPr lang="en-US" sz="2800" dirty="0"/>
              <a:t>, infer the probability distribution of </a:t>
            </a:r>
            <a:r>
              <a:rPr lang="en-US" sz="2800" b="1" dirty="0">
                <a:solidFill>
                  <a:srgbClr val="FF6600"/>
                </a:solidFill>
              </a:rPr>
              <a:t>Y</a:t>
            </a:r>
          </a:p>
          <a:p>
            <a:pPr eaLnBrk="1" hangingPunct="1">
              <a:defRPr/>
            </a:pPr>
            <a:endParaRPr lang="en-US" sz="2800" b="1" dirty="0">
              <a:solidFill>
                <a:srgbClr val="FF6600"/>
              </a:solidFill>
            </a:endParaRPr>
          </a:p>
          <a:p>
            <a:pPr eaLnBrk="1" hangingPunct="1">
              <a:defRPr/>
            </a:pPr>
            <a:r>
              <a:rPr lang="en-US" sz="2800" dirty="0"/>
              <a:t>NOTE:  Monte Carlo adds </a:t>
            </a:r>
            <a:r>
              <a:rPr lang="en-US" sz="2800" u="sng" dirty="0"/>
              <a:t>no information</a:t>
            </a:r>
            <a:r>
              <a:rPr lang="en-US" sz="2800" dirty="0"/>
              <a:t>, it just integrates the random variables with the specified distributions</a:t>
            </a:r>
            <a:endParaRPr lang="en-US" sz="2800" i="1" dirty="0"/>
          </a:p>
        </p:txBody>
      </p:sp>
      <p:sp>
        <p:nvSpPr>
          <p:cNvPr id="15366" name="Rectangle 7"/>
          <p:cNvSpPr>
            <a:spLocks noChangeArrowheads="1"/>
          </p:cNvSpPr>
          <p:nvPr/>
        </p:nvSpPr>
        <p:spPr bwMode="auto">
          <a:xfrm>
            <a:off x="6248639" y="2030475"/>
            <a:ext cx="5127625" cy="2862262"/>
          </a:xfrm>
          <a:prstGeom prst="rect">
            <a:avLst/>
          </a:prstGeom>
          <a:noFill/>
          <a:ln w="9525">
            <a:noFill/>
            <a:miter lim="800000"/>
            <a:headEnd/>
            <a:tailEnd/>
          </a:ln>
        </p:spPr>
        <p:txBody>
          <a:bodyPr/>
          <a:lstStyle/>
          <a:p>
            <a:endParaRPr lang="en-US"/>
          </a:p>
        </p:txBody>
      </p:sp>
      <p:sp>
        <p:nvSpPr>
          <p:cNvPr id="15367" name="Rectangle 8"/>
          <p:cNvSpPr>
            <a:spLocks noChangeArrowheads="1"/>
          </p:cNvSpPr>
          <p:nvPr/>
        </p:nvSpPr>
        <p:spPr bwMode="auto">
          <a:xfrm>
            <a:off x="6248639" y="2030475"/>
            <a:ext cx="5127625" cy="2862262"/>
          </a:xfrm>
          <a:prstGeom prst="rect">
            <a:avLst/>
          </a:prstGeom>
          <a:noFill/>
          <a:ln w="14288">
            <a:solidFill>
              <a:srgbClr val="FFFFFF"/>
            </a:solidFill>
            <a:miter lim="800000"/>
            <a:headEnd/>
            <a:tailEnd/>
          </a:ln>
        </p:spPr>
        <p:txBody>
          <a:bodyPr/>
          <a:lstStyle/>
          <a:p>
            <a:endParaRPr lang="en-US"/>
          </a:p>
        </p:txBody>
      </p:sp>
      <p:sp>
        <p:nvSpPr>
          <p:cNvPr id="15368" name="Rectangle 59"/>
          <p:cNvSpPr>
            <a:spLocks noChangeArrowheads="1"/>
          </p:cNvSpPr>
          <p:nvPr/>
        </p:nvSpPr>
        <p:spPr bwMode="auto">
          <a:xfrm>
            <a:off x="10669827" y="4880037"/>
            <a:ext cx="173037" cy="12700"/>
          </a:xfrm>
          <a:prstGeom prst="rect">
            <a:avLst/>
          </a:prstGeom>
          <a:solidFill>
            <a:srgbClr val="800080"/>
          </a:solidFill>
          <a:ln w="9525">
            <a:noFill/>
            <a:miter lim="800000"/>
            <a:headEnd/>
            <a:tailEnd/>
          </a:ln>
        </p:spPr>
        <p:txBody>
          <a:bodyPr/>
          <a:lstStyle/>
          <a:p>
            <a:endParaRPr lang="en-US"/>
          </a:p>
        </p:txBody>
      </p:sp>
      <p:sp>
        <p:nvSpPr>
          <p:cNvPr id="15369" name="Rectangle 60"/>
          <p:cNvSpPr>
            <a:spLocks noChangeArrowheads="1"/>
          </p:cNvSpPr>
          <p:nvPr/>
        </p:nvSpPr>
        <p:spPr bwMode="auto">
          <a:xfrm>
            <a:off x="10669827" y="4880037"/>
            <a:ext cx="173037" cy="12700"/>
          </a:xfrm>
          <a:prstGeom prst="rect">
            <a:avLst/>
          </a:prstGeom>
          <a:noFill/>
          <a:ln w="14288">
            <a:solidFill>
              <a:srgbClr val="000000"/>
            </a:solidFill>
            <a:miter lim="800000"/>
            <a:headEnd/>
            <a:tailEnd/>
          </a:ln>
        </p:spPr>
        <p:txBody>
          <a:bodyPr/>
          <a:lstStyle/>
          <a:p>
            <a:endParaRPr lang="en-US"/>
          </a:p>
        </p:txBody>
      </p:sp>
      <p:sp>
        <p:nvSpPr>
          <p:cNvPr id="15370" name="Rectangle 61"/>
          <p:cNvSpPr>
            <a:spLocks noChangeArrowheads="1"/>
          </p:cNvSpPr>
          <p:nvPr/>
        </p:nvSpPr>
        <p:spPr bwMode="auto">
          <a:xfrm>
            <a:off x="10842859" y="4880037"/>
            <a:ext cx="173038" cy="12700"/>
          </a:xfrm>
          <a:prstGeom prst="rect">
            <a:avLst/>
          </a:prstGeom>
          <a:solidFill>
            <a:srgbClr val="800080"/>
          </a:solidFill>
          <a:ln w="9525">
            <a:noFill/>
            <a:miter lim="800000"/>
            <a:headEnd/>
            <a:tailEnd/>
          </a:ln>
        </p:spPr>
        <p:txBody>
          <a:bodyPr/>
          <a:lstStyle/>
          <a:p>
            <a:endParaRPr lang="en-US"/>
          </a:p>
        </p:txBody>
      </p:sp>
      <p:sp>
        <p:nvSpPr>
          <p:cNvPr id="15371" name="Rectangle 62"/>
          <p:cNvSpPr>
            <a:spLocks noChangeArrowheads="1"/>
          </p:cNvSpPr>
          <p:nvPr/>
        </p:nvSpPr>
        <p:spPr bwMode="auto">
          <a:xfrm>
            <a:off x="10842859" y="4880037"/>
            <a:ext cx="173038" cy="12700"/>
          </a:xfrm>
          <a:prstGeom prst="rect">
            <a:avLst/>
          </a:prstGeom>
          <a:noFill/>
          <a:ln w="14288">
            <a:solidFill>
              <a:srgbClr val="000000"/>
            </a:solidFill>
            <a:miter lim="800000"/>
            <a:headEnd/>
            <a:tailEnd/>
          </a:ln>
        </p:spPr>
        <p:txBody>
          <a:bodyPr/>
          <a:lstStyle/>
          <a:p>
            <a:endParaRPr lang="en-US"/>
          </a:p>
        </p:txBody>
      </p:sp>
      <p:sp>
        <p:nvSpPr>
          <p:cNvPr id="15372" name="Line 63"/>
          <p:cNvSpPr>
            <a:spLocks noChangeShapeType="1"/>
          </p:cNvSpPr>
          <p:nvPr/>
        </p:nvSpPr>
        <p:spPr bwMode="auto">
          <a:xfrm>
            <a:off x="6248634" y="2030475"/>
            <a:ext cx="1588" cy="2862262"/>
          </a:xfrm>
          <a:prstGeom prst="line">
            <a:avLst/>
          </a:prstGeom>
          <a:noFill/>
          <a:ln w="28575">
            <a:solidFill>
              <a:srgbClr val="FFFFFF"/>
            </a:solidFill>
            <a:round/>
            <a:headEnd/>
            <a:tailEnd/>
          </a:ln>
        </p:spPr>
        <p:txBody>
          <a:bodyPr/>
          <a:lstStyle/>
          <a:p>
            <a:endParaRPr lang="en-US"/>
          </a:p>
        </p:txBody>
      </p:sp>
      <p:sp>
        <p:nvSpPr>
          <p:cNvPr id="15373" name="Line 65"/>
          <p:cNvSpPr>
            <a:spLocks noChangeShapeType="1"/>
          </p:cNvSpPr>
          <p:nvPr/>
        </p:nvSpPr>
        <p:spPr bwMode="auto">
          <a:xfrm>
            <a:off x="6204184" y="4368862"/>
            <a:ext cx="44450" cy="1588"/>
          </a:xfrm>
          <a:prstGeom prst="line">
            <a:avLst/>
          </a:prstGeom>
          <a:noFill/>
          <a:ln w="28575">
            <a:solidFill>
              <a:srgbClr val="FFFFFF"/>
            </a:solidFill>
            <a:round/>
            <a:headEnd/>
            <a:tailEnd/>
          </a:ln>
        </p:spPr>
        <p:txBody>
          <a:bodyPr/>
          <a:lstStyle/>
          <a:p>
            <a:endParaRPr lang="en-US"/>
          </a:p>
        </p:txBody>
      </p:sp>
      <p:sp>
        <p:nvSpPr>
          <p:cNvPr id="15374" name="Line 66"/>
          <p:cNvSpPr>
            <a:spLocks noChangeShapeType="1"/>
          </p:cNvSpPr>
          <p:nvPr/>
        </p:nvSpPr>
        <p:spPr bwMode="auto">
          <a:xfrm>
            <a:off x="6204184" y="3857687"/>
            <a:ext cx="44450" cy="1588"/>
          </a:xfrm>
          <a:prstGeom prst="line">
            <a:avLst/>
          </a:prstGeom>
          <a:noFill/>
          <a:ln w="28575">
            <a:solidFill>
              <a:srgbClr val="FFFFFF"/>
            </a:solidFill>
            <a:round/>
            <a:headEnd/>
            <a:tailEnd/>
          </a:ln>
        </p:spPr>
        <p:txBody>
          <a:bodyPr/>
          <a:lstStyle/>
          <a:p>
            <a:endParaRPr lang="en-US"/>
          </a:p>
        </p:txBody>
      </p:sp>
      <p:sp>
        <p:nvSpPr>
          <p:cNvPr id="15375" name="Line 67"/>
          <p:cNvSpPr>
            <a:spLocks noChangeShapeType="1"/>
          </p:cNvSpPr>
          <p:nvPr/>
        </p:nvSpPr>
        <p:spPr bwMode="auto">
          <a:xfrm>
            <a:off x="6204184" y="3333812"/>
            <a:ext cx="44450" cy="1588"/>
          </a:xfrm>
          <a:prstGeom prst="line">
            <a:avLst/>
          </a:prstGeom>
          <a:noFill/>
          <a:ln w="28575">
            <a:solidFill>
              <a:srgbClr val="FFFFFF"/>
            </a:solidFill>
            <a:round/>
            <a:headEnd/>
            <a:tailEnd/>
          </a:ln>
        </p:spPr>
        <p:txBody>
          <a:bodyPr/>
          <a:lstStyle/>
          <a:p>
            <a:endParaRPr lang="en-US"/>
          </a:p>
        </p:txBody>
      </p:sp>
      <p:sp>
        <p:nvSpPr>
          <p:cNvPr id="15376" name="Line 68"/>
          <p:cNvSpPr>
            <a:spLocks noChangeShapeType="1"/>
          </p:cNvSpPr>
          <p:nvPr/>
        </p:nvSpPr>
        <p:spPr bwMode="auto">
          <a:xfrm>
            <a:off x="6204184" y="2809937"/>
            <a:ext cx="44450" cy="1588"/>
          </a:xfrm>
          <a:prstGeom prst="line">
            <a:avLst/>
          </a:prstGeom>
          <a:noFill/>
          <a:ln w="28575">
            <a:solidFill>
              <a:srgbClr val="FFFFFF"/>
            </a:solidFill>
            <a:round/>
            <a:headEnd/>
            <a:tailEnd/>
          </a:ln>
        </p:spPr>
        <p:txBody>
          <a:bodyPr/>
          <a:lstStyle/>
          <a:p>
            <a:endParaRPr lang="en-US"/>
          </a:p>
        </p:txBody>
      </p:sp>
      <p:sp>
        <p:nvSpPr>
          <p:cNvPr id="15377" name="Line 69"/>
          <p:cNvSpPr>
            <a:spLocks noChangeShapeType="1"/>
          </p:cNvSpPr>
          <p:nvPr/>
        </p:nvSpPr>
        <p:spPr bwMode="auto">
          <a:xfrm>
            <a:off x="6204184" y="2286062"/>
            <a:ext cx="44450" cy="1588"/>
          </a:xfrm>
          <a:prstGeom prst="line">
            <a:avLst/>
          </a:prstGeom>
          <a:noFill/>
          <a:ln w="28575">
            <a:solidFill>
              <a:srgbClr val="FFFFFF"/>
            </a:solidFill>
            <a:round/>
            <a:headEnd/>
            <a:tailEnd/>
          </a:ln>
        </p:spPr>
        <p:txBody>
          <a:bodyPr/>
          <a:lstStyle/>
          <a:p>
            <a:endParaRPr lang="en-US"/>
          </a:p>
        </p:txBody>
      </p:sp>
      <p:sp>
        <p:nvSpPr>
          <p:cNvPr id="15378" name="Line 70"/>
          <p:cNvSpPr>
            <a:spLocks noChangeShapeType="1"/>
          </p:cNvSpPr>
          <p:nvPr/>
        </p:nvSpPr>
        <p:spPr bwMode="auto">
          <a:xfrm>
            <a:off x="6248639" y="4892737"/>
            <a:ext cx="5127625" cy="1588"/>
          </a:xfrm>
          <a:prstGeom prst="line">
            <a:avLst/>
          </a:prstGeom>
          <a:noFill/>
          <a:ln w="28575">
            <a:solidFill>
              <a:srgbClr val="FFFFFF"/>
            </a:solidFill>
            <a:round/>
            <a:headEnd/>
            <a:tailEnd/>
          </a:ln>
        </p:spPr>
        <p:txBody>
          <a:bodyPr/>
          <a:lstStyle/>
          <a:p>
            <a:endParaRPr lang="en-US"/>
          </a:p>
        </p:txBody>
      </p:sp>
      <p:sp>
        <p:nvSpPr>
          <p:cNvPr id="15379" name="Line 80"/>
          <p:cNvSpPr>
            <a:spLocks noChangeShapeType="1"/>
          </p:cNvSpPr>
          <p:nvPr/>
        </p:nvSpPr>
        <p:spPr bwMode="auto">
          <a:xfrm flipV="1">
            <a:off x="11015902" y="4892742"/>
            <a:ext cx="1587" cy="36513"/>
          </a:xfrm>
          <a:prstGeom prst="line">
            <a:avLst/>
          </a:prstGeom>
          <a:noFill/>
          <a:ln w="28575">
            <a:solidFill>
              <a:srgbClr val="FFFFFF"/>
            </a:solidFill>
            <a:round/>
            <a:headEnd/>
            <a:tailEnd/>
          </a:ln>
        </p:spPr>
        <p:txBody>
          <a:bodyPr/>
          <a:lstStyle/>
          <a:p>
            <a:endParaRPr lang="en-US"/>
          </a:p>
        </p:txBody>
      </p:sp>
      <p:sp>
        <p:nvSpPr>
          <p:cNvPr id="15380" name="Line 108"/>
          <p:cNvSpPr>
            <a:spLocks noChangeShapeType="1"/>
          </p:cNvSpPr>
          <p:nvPr/>
        </p:nvSpPr>
        <p:spPr bwMode="auto">
          <a:xfrm>
            <a:off x="11117497" y="4892737"/>
            <a:ext cx="171450" cy="1588"/>
          </a:xfrm>
          <a:prstGeom prst="line">
            <a:avLst/>
          </a:prstGeom>
          <a:noFill/>
          <a:ln w="28575">
            <a:solidFill>
              <a:srgbClr val="FFFFFF"/>
            </a:solidFill>
            <a:round/>
            <a:headEnd/>
            <a:tailEnd/>
          </a:ln>
        </p:spPr>
        <p:txBody>
          <a:bodyPr/>
          <a:lstStyle/>
          <a:p>
            <a:endParaRPr lang="en-US"/>
          </a:p>
        </p:txBody>
      </p:sp>
      <p:sp>
        <p:nvSpPr>
          <p:cNvPr id="15381" name="Rectangle 109"/>
          <p:cNvSpPr>
            <a:spLocks noChangeArrowheads="1"/>
          </p:cNvSpPr>
          <p:nvPr/>
        </p:nvSpPr>
        <p:spPr bwMode="auto">
          <a:xfrm>
            <a:off x="8392463" y="5002275"/>
            <a:ext cx="414922" cy="215444"/>
          </a:xfrm>
          <a:prstGeom prst="rect">
            <a:avLst/>
          </a:prstGeom>
          <a:noFill/>
          <a:ln w="9525">
            <a:noFill/>
            <a:miter lim="800000"/>
            <a:headEnd/>
            <a:tailEnd/>
          </a:ln>
        </p:spPr>
        <p:txBody>
          <a:bodyPr wrap="none" lIns="0" tIns="0" rIns="0" bIns="0">
            <a:spAutoFit/>
          </a:bodyPr>
          <a:lstStyle/>
          <a:p>
            <a:r>
              <a:rPr lang="en-US" sz="1400" b="1" dirty="0">
                <a:latin typeface="Calibri" panose="020F0502020204030204" pitchFamily="34" charset="0"/>
              </a:rPr>
              <a:t>Value</a:t>
            </a:r>
            <a:endParaRPr lang="en-US" dirty="0"/>
          </a:p>
        </p:txBody>
      </p:sp>
      <p:sp>
        <p:nvSpPr>
          <p:cNvPr id="15382" name="Rectangle 110"/>
          <p:cNvSpPr>
            <a:spLocks noChangeArrowheads="1"/>
          </p:cNvSpPr>
          <p:nvPr/>
        </p:nvSpPr>
        <p:spPr bwMode="auto">
          <a:xfrm rot="-5400000">
            <a:off x="5303174" y="3174209"/>
            <a:ext cx="1412310" cy="215444"/>
          </a:xfrm>
          <a:prstGeom prst="rect">
            <a:avLst/>
          </a:prstGeom>
          <a:noFill/>
          <a:ln w="9525">
            <a:noFill/>
            <a:miter lim="800000"/>
            <a:headEnd/>
            <a:tailEnd/>
          </a:ln>
        </p:spPr>
        <p:txBody>
          <a:bodyPr wrap="none" lIns="0" tIns="0" rIns="0" bIns="0">
            <a:spAutoFit/>
          </a:bodyPr>
          <a:lstStyle/>
          <a:p>
            <a:r>
              <a:rPr lang="en-US" sz="1400" b="1" dirty="0">
                <a:latin typeface="Calibri" panose="020F0502020204030204" pitchFamily="34" charset="0"/>
              </a:rPr>
              <a:t>Relative Frequency</a:t>
            </a:r>
            <a:endParaRPr lang="en-US" dirty="0"/>
          </a:p>
        </p:txBody>
      </p:sp>
      <p:sp>
        <p:nvSpPr>
          <p:cNvPr id="83973" name="Text Box 5"/>
          <p:cNvSpPr txBox="1">
            <a:spLocks noChangeArrowheads="1"/>
          </p:cNvSpPr>
          <p:nvPr/>
        </p:nvSpPr>
        <p:spPr bwMode="auto">
          <a:xfrm>
            <a:off x="8807684" y="4943542"/>
            <a:ext cx="876300" cy="320675"/>
          </a:xfrm>
          <a:prstGeom prst="rect">
            <a:avLst/>
          </a:prstGeom>
          <a:noFill/>
          <a:ln w="9525">
            <a:noFill/>
            <a:miter lim="800000"/>
            <a:headEnd/>
            <a:tailEnd/>
          </a:ln>
          <a:effectLst/>
        </p:spPr>
        <p:txBody>
          <a:bodyPr>
            <a:spAutoFit/>
          </a:bodyPr>
          <a:lstStyle/>
          <a:p>
            <a:pPr>
              <a:spcBef>
                <a:spcPct val="50000"/>
              </a:spcBef>
              <a:defRPr/>
            </a:pPr>
            <a:r>
              <a:rPr lang="en-US" sz="1500" b="1" dirty="0">
                <a:latin typeface="Calibri" panose="020F0502020204030204" pitchFamily="34" charset="0"/>
              </a:rPr>
              <a:t>of Y</a:t>
            </a:r>
          </a:p>
        </p:txBody>
      </p:sp>
      <p:grpSp>
        <p:nvGrpSpPr>
          <p:cNvPr id="2" name="Group 113"/>
          <p:cNvGrpSpPr>
            <a:grpSpLocks/>
          </p:cNvGrpSpPr>
          <p:nvPr/>
        </p:nvGrpSpPr>
        <p:grpSpPr bwMode="auto">
          <a:xfrm>
            <a:off x="8052034" y="2382901"/>
            <a:ext cx="2293938" cy="954088"/>
            <a:chOff x="2854" y="2158"/>
            <a:chExt cx="1445" cy="601"/>
          </a:xfrm>
        </p:grpSpPr>
        <p:sp>
          <p:nvSpPr>
            <p:cNvPr id="84079" name="Text Box 111"/>
            <p:cNvSpPr txBox="1">
              <a:spLocks noChangeArrowheads="1"/>
            </p:cNvSpPr>
            <p:nvPr/>
          </p:nvSpPr>
          <p:spPr bwMode="auto">
            <a:xfrm>
              <a:off x="2923" y="2158"/>
              <a:ext cx="1376" cy="601"/>
            </a:xfrm>
            <a:prstGeom prst="rect">
              <a:avLst/>
            </a:prstGeom>
            <a:noFill/>
            <a:ln w="9525">
              <a:noFill/>
              <a:miter lim="800000"/>
              <a:headEnd/>
              <a:tailEnd/>
            </a:ln>
            <a:effectLst/>
          </p:spPr>
          <p:txBody>
            <a:bodyPr>
              <a:spAutoFit/>
            </a:bodyPr>
            <a:lstStyle/>
            <a:p>
              <a:pPr algn="ctr">
                <a:spcBef>
                  <a:spcPct val="50000"/>
                </a:spcBef>
                <a:defRPr/>
              </a:pPr>
              <a:r>
                <a:rPr lang="en-US" sz="2800" b="1" dirty="0">
                  <a:solidFill>
                    <a:srgbClr val="FF6600"/>
                  </a:solidFill>
                  <a:latin typeface="Ink Free" panose="03080402000500000000" pitchFamily="66" charset="0"/>
                </a:rPr>
                <a:t>distribution of Y</a:t>
              </a:r>
            </a:p>
          </p:txBody>
        </p:sp>
        <p:sp>
          <p:nvSpPr>
            <p:cNvPr id="84080" name="Line 112"/>
            <p:cNvSpPr>
              <a:spLocks noChangeShapeType="1"/>
            </p:cNvSpPr>
            <p:nvPr/>
          </p:nvSpPr>
          <p:spPr bwMode="auto">
            <a:xfrm flipH="1">
              <a:off x="2854" y="2459"/>
              <a:ext cx="396" cy="249"/>
            </a:xfrm>
            <a:prstGeom prst="line">
              <a:avLst/>
            </a:prstGeom>
            <a:noFill/>
            <a:ln w="19050">
              <a:solidFill>
                <a:srgbClr val="FF6600"/>
              </a:solidFill>
              <a:round/>
              <a:headEnd/>
              <a:tailEnd type="arrow" w="med" len="med"/>
            </a:ln>
            <a:effectLst/>
          </p:spPr>
          <p:txBody>
            <a:bodyPr/>
            <a:lstStyle/>
            <a:p>
              <a:pPr>
                <a:defRPr/>
              </a:pPr>
              <a:endParaRPr lang="en-US"/>
            </a:p>
          </p:txBody>
        </p:sp>
      </p:grpSp>
      <p:sp>
        <p:nvSpPr>
          <p:cNvPr id="27" name="Rectangle 26"/>
          <p:cNvSpPr/>
          <p:nvPr/>
        </p:nvSpPr>
        <p:spPr>
          <a:xfrm>
            <a:off x="6252359" y="2020575"/>
            <a:ext cx="5138928" cy="285292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3" name="Star: 5 Points 2">
            <a:extLst>
              <a:ext uri="{FF2B5EF4-FFF2-40B4-BE49-F238E27FC236}">
                <a16:creationId xmlns:a16="http://schemas.microsoft.com/office/drawing/2014/main" id="{3268BBFE-7508-93CC-FC22-B0676AE61C0C}"/>
              </a:ext>
            </a:extLst>
          </p:cNvPr>
          <p:cNvSpPr/>
          <p:nvPr/>
        </p:nvSpPr>
        <p:spPr bwMode="auto">
          <a:xfrm>
            <a:off x="11254902" y="304800"/>
            <a:ext cx="671209" cy="619328"/>
          </a:xfrm>
          <a:prstGeom prst="star5">
            <a:avLst/>
          </a:prstGeom>
          <a:solidFill>
            <a:srgbClr val="FF33CC"/>
          </a:solidFill>
          <a:ln w="9525" cap="flat" cmpd="sng" algn="ctr">
            <a:solidFill>
              <a:srgbClr val="FF33CC"/>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FF33CC"/>
              </a:solidFill>
              <a:effectLst/>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86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397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1"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defRPr/>
            </a:pPr>
            <a:r>
              <a:rPr lang="en-US" dirty="0"/>
              <a:t>with Multiple Input Variables…</a:t>
            </a:r>
          </a:p>
        </p:txBody>
      </p:sp>
      <p:sp>
        <p:nvSpPr>
          <p:cNvPr id="82947" name="Rectangle 3"/>
          <p:cNvSpPr>
            <a:spLocks noGrp="1" noChangeArrowheads="1"/>
          </p:cNvSpPr>
          <p:nvPr>
            <p:ph type="body" idx="1"/>
          </p:nvPr>
        </p:nvSpPr>
        <p:spPr>
          <a:xfrm>
            <a:off x="1074821" y="1654180"/>
            <a:ext cx="10050379" cy="4441825"/>
          </a:xfrm>
        </p:spPr>
        <p:txBody>
          <a:bodyPr/>
          <a:lstStyle/>
          <a:p>
            <a:pPr eaLnBrk="1" hangingPunct="1">
              <a:defRPr/>
            </a:pPr>
            <a:r>
              <a:rPr lang="en-US" sz="3000" dirty="0"/>
              <a:t>When variable </a:t>
            </a:r>
            <a:r>
              <a:rPr lang="en-US" sz="3000" b="1" dirty="0">
                <a:solidFill>
                  <a:srgbClr val="FF6600"/>
                </a:solidFill>
              </a:rPr>
              <a:t>Y </a:t>
            </a:r>
            <a:r>
              <a:rPr lang="en-US" sz="3000" i="1" dirty="0">
                <a:solidFill>
                  <a:srgbClr val="FF6600"/>
                </a:solidFill>
              </a:rPr>
              <a:t>(damage)</a:t>
            </a:r>
            <a:r>
              <a:rPr lang="en-US" sz="3000" i="1" dirty="0">
                <a:solidFill>
                  <a:srgbClr val="FFFFCC"/>
                </a:solidFill>
              </a:rPr>
              <a:t> </a:t>
            </a:r>
            <a:r>
              <a:rPr lang="en-US" sz="3000" dirty="0"/>
              <a:t>is a function of 2 random variables, </a:t>
            </a:r>
            <a:r>
              <a:rPr lang="en-US" sz="3000" b="1" dirty="0">
                <a:solidFill>
                  <a:srgbClr val="FF00FF"/>
                </a:solidFill>
              </a:rPr>
              <a:t>X</a:t>
            </a:r>
            <a:r>
              <a:rPr lang="en-US" sz="3000" dirty="0"/>
              <a:t> and </a:t>
            </a:r>
            <a:r>
              <a:rPr lang="en-US" sz="3000" b="1" dirty="0">
                <a:solidFill>
                  <a:srgbClr val="00B0F0"/>
                </a:solidFill>
              </a:rPr>
              <a:t>Z</a:t>
            </a:r>
            <a:r>
              <a:rPr lang="en-US" sz="3000" dirty="0">
                <a:solidFill>
                  <a:srgbClr val="00B0F0"/>
                </a:solidFill>
              </a:rPr>
              <a:t> 	 	</a:t>
            </a:r>
            <a:r>
              <a:rPr lang="en-US" sz="3000" dirty="0"/>
              <a:t>i.e.,  </a:t>
            </a:r>
            <a:r>
              <a:rPr lang="en-US" sz="3000" b="1" dirty="0">
                <a:solidFill>
                  <a:srgbClr val="FF6600"/>
                </a:solidFill>
              </a:rPr>
              <a:t>Y</a:t>
            </a:r>
            <a:r>
              <a:rPr lang="en-US" sz="3000" dirty="0">
                <a:solidFill>
                  <a:srgbClr val="00B0F0"/>
                </a:solidFill>
              </a:rPr>
              <a:t> </a:t>
            </a:r>
            <a:r>
              <a:rPr lang="en-US" sz="3000" dirty="0"/>
              <a:t>= h(</a:t>
            </a:r>
            <a:r>
              <a:rPr lang="en-US" sz="3000" b="1" dirty="0">
                <a:solidFill>
                  <a:srgbClr val="FF00FF"/>
                </a:solidFill>
              </a:rPr>
              <a:t>X</a:t>
            </a:r>
            <a:r>
              <a:rPr lang="en-US" sz="3000" dirty="0"/>
              <a:t>,</a:t>
            </a:r>
            <a:r>
              <a:rPr lang="en-US" sz="3000" dirty="0">
                <a:solidFill>
                  <a:srgbClr val="00B0F0"/>
                </a:solidFill>
              </a:rPr>
              <a:t> </a:t>
            </a:r>
            <a:r>
              <a:rPr lang="en-US" sz="3000" b="1" dirty="0">
                <a:solidFill>
                  <a:srgbClr val="00B0F0"/>
                </a:solidFill>
              </a:rPr>
              <a:t>Z</a:t>
            </a:r>
            <a:r>
              <a:rPr lang="en-US" sz="3000" dirty="0"/>
              <a:t>)</a:t>
            </a:r>
          </a:p>
          <a:p>
            <a:pPr lvl="1" eaLnBrk="1" hangingPunct="1">
              <a:defRPr/>
            </a:pPr>
            <a:r>
              <a:rPr lang="en-US" i="1" dirty="0"/>
              <a:t>e.g. flow and reservoir level</a:t>
            </a:r>
            <a:r>
              <a:rPr lang="en-US" dirty="0"/>
              <a:t>…</a:t>
            </a:r>
          </a:p>
          <a:p>
            <a:pPr lvl="2" eaLnBrk="1" hangingPunct="1">
              <a:spcBef>
                <a:spcPts val="1200"/>
              </a:spcBef>
              <a:defRPr/>
            </a:pPr>
            <a:r>
              <a:rPr lang="en-US" sz="2800" dirty="0"/>
              <a:t>Create a random sample of variable </a:t>
            </a:r>
            <a:r>
              <a:rPr lang="en-US" sz="2800" b="1" dirty="0">
                <a:solidFill>
                  <a:srgbClr val="FF00FF"/>
                </a:solidFill>
              </a:rPr>
              <a:t>X</a:t>
            </a:r>
            <a:r>
              <a:rPr lang="en-US" sz="2800" dirty="0">
                <a:solidFill>
                  <a:srgbClr val="FF00FF"/>
                </a:solidFill>
              </a:rPr>
              <a:t> </a:t>
            </a:r>
            <a:r>
              <a:rPr lang="en-US" sz="2800" i="1" dirty="0">
                <a:solidFill>
                  <a:srgbClr val="FF00FF"/>
                </a:solidFill>
              </a:rPr>
              <a:t>(flow)</a:t>
            </a:r>
          </a:p>
          <a:p>
            <a:pPr lvl="2" eaLnBrk="1" hangingPunct="1">
              <a:defRPr/>
            </a:pPr>
            <a:r>
              <a:rPr lang="en-US" sz="2800" dirty="0"/>
              <a:t>Create a random sample of variable </a:t>
            </a:r>
            <a:r>
              <a:rPr lang="en-US" sz="2800" b="1" dirty="0">
                <a:solidFill>
                  <a:srgbClr val="00B0F0"/>
                </a:solidFill>
              </a:rPr>
              <a:t>Z</a:t>
            </a:r>
            <a:r>
              <a:rPr lang="en-US" sz="2800" dirty="0">
                <a:solidFill>
                  <a:srgbClr val="00B0F0"/>
                </a:solidFill>
              </a:rPr>
              <a:t> </a:t>
            </a:r>
            <a:r>
              <a:rPr lang="en-US" sz="2800" i="1" dirty="0">
                <a:solidFill>
                  <a:srgbClr val="00B0F0"/>
                </a:solidFill>
              </a:rPr>
              <a:t>(reservoir level)</a:t>
            </a:r>
          </a:p>
          <a:p>
            <a:pPr lvl="2" eaLnBrk="1" hangingPunct="1">
              <a:defRPr/>
            </a:pPr>
            <a:r>
              <a:rPr lang="en-US" sz="2800" dirty="0"/>
              <a:t>Compute </a:t>
            </a:r>
            <a:r>
              <a:rPr lang="en-US" sz="2800" b="1" dirty="0">
                <a:solidFill>
                  <a:srgbClr val="FF6600"/>
                </a:solidFill>
              </a:rPr>
              <a:t>Y</a:t>
            </a:r>
            <a:r>
              <a:rPr lang="en-US" sz="2800" dirty="0"/>
              <a:t> = h(</a:t>
            </a:r>
            <a:r>
              <a:rPr lang="en-US" sz="2800" b="1" dirty="0">
                <a:solidFill>
                  <a:srgbClr val="FF00FF"/>
                </a:solidFill>
              </a:rPr>
              <a:t>X</a:t>
            </a:r>
            <a:r>
              <a:rPr lang="en-US" sz="2800" dirty="0"/>
              <a:t>, </a:t>
            </a:r>
            <a:r>
              <a:rPr lang="en-US" sz="2800" b="1" dirty="0">
                <a:solidFill>
                  <a:srgbClr val="00B0F0"/>
                </a:solidFill>
              </a:rPr>
              <a:t>Z</a:t>
            </a:r>
            <a:r>
              <a:rPr lang="en-US" sz="2800" dirty="0"/>
              <a:t>) for every pair of </a:t>
            </a:r>
            <a:r>
              <a:rPr lang="en-US" sz="2800" b="1" dirty="0">
                <a:solidFill>
                  <a:srgbClr val="FF00FF"/>
                </a:solidFill>
              </a:rPr>
              <a:t>X</a:t>
            </a:r>
            <a:r>
              <a:rPr lang="en-US" sz="2800" dirty="0"/>
              <a:t> and </a:t>
            </a:r>
            <a:r>
              <a:rPr lang="en-US" sz="2800" b="1" dirty="0">
                <a:solidFill>
                  <a:srgbClr val="00B0F0"/>
                </a:solidFill>
              </a:rPr>
              <a:t>Z</a:t>
            </a:r>
          </a:p>
          <a:p>
            <a:pPr lvl="2" eaLnBrk="1" hangingPunct="1">
              <a:buFontTx/>
              <a:buNone/>
              <a:defRPr/>
            </a:pPr>
            <a:r>
              <a:rPr lang="en-US" sz="2800" dirty="0"/>
              <a:t>…still end with a large random sample of variable </a:t>
            </a:r>
            <a:r>
              <a:rPr lang="en-US" sz="2800" b="1" dirty="0">
                <a:solidFill>
                  <a:srgbClr val="FF6600"/>
                </a:solidFill>
              </a:rPr>
              <a:t>Y</a:t>
            </a:r>
            <a:r>
              <a:rPr lang="en-US" sz="2800" i="1" dirty="0">
                <a:solidFill>
                  <a:srgbClr val="FF6600"/>
                </a:solidFill>
              </a:rPr>
              <a:t>(damage)</a:t>
            </a:r>
            <a:r>
              <a:rPr lang="en-US" sz="2800" i="1" dirty="0">
                <a:solidFill>
                  <a:srgbClr val="FFFFCC"/>
                </a:solidFill>
              </a:rPr>
              <a:t> </a:t>
            </a:r>
            <a:endParaRPr lang="en-US" sz="2800" i="1" dirty="0"/>
          </a:p>
          <a:p>
            <a:pPr lvl="1" eaLnBrk="1" hangingPunct="1">
              <a:spcBef>
                <a:spcPts val="1800"/>
              </a:spcBef>
              <a:buNone/>
              <a:defRPr/>
            </a:pPr>
            <a:endParaRPr lang="en-US" i="1" dirty="0">
              <a:solidFill>
                <a:schemeClr val="accent6"/>
              </a:solidFill>
            </a:endParaRPr>
          </a:p>
          <a:p>
            <a:pPr lvl="1" eaLnBrk="1" hangingPunct="1">
              <a:spcBef>
                <a:spcPts val="0"/>
              </a:spcBef>
              <a:buNone/>
              <a:defRPr/>
            </a:pPr>
            <a:r>
              <a:rPr lang="en-US" i="1" dirty="0">
                <a:solidFill>
                  <a:schemeClr val="accent6"/>
                </a:solidFill>
              </a:rPr>
              <a:t>if X and Z are correlated, can use correlated random sampling</a:t>
            </a:r>
            <a:endParaRPr lang="en-US" dirty="0">
              <a:solidFill>
                <a:schemeClr val="accent6"/>
              </a:solidFill>
            </a:endParaRPr>
          </a:p>
        </p:txBody>
      </p:sp>
    </p:spTree>
    <p:extLst>
      <p:ext uri="{BB962C8B-B14F-4D97-AF65-F5344CB8AC3E}">
        <p14:creationId xmlns:p14="http://schemas.microsoft.com/office/powerpoint/2010/main" val="2383447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29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29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294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294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294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294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bldLvl="3"/>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defRPr/>
            </a:pPr>
            <a:r>
              <a:rPr lang="en-US" dirty="0"/>
              <a:t>with Dependent Input Variables…</a:t>
            </a:r>
          </a:p>
        </p:txBody>
      </p:sp>
      <p:sp>
        <p:nvSpPr>
          <p:cNvPr id="82947" name="Rectangle 3"/>
          <p:cNvSpPr>
            <a:spLocks noGrp="1" noChangeArrowheads="1"/>
          </p:cNvSpPr>
          <p:nvPr>
            <p:ph type="body" idx="1"/>
          </p:nvPr>
        </p:nvSpPr>
        <p:spPr>
          <a:xfrm>
            <a:off x="1074821" y="1400180"/>
            <a:ext cx="10058400" cy="4695825"/>
          </a:xfrm>
        </p:spPr>
        <p:txBody>
          <a:bodyPr/>
          <a:lstStyle/>
          <a:p>
            <a:pPr eaLnBrk="1" hangingPunct="1">
              <a:defRPr/>
            </a:pPr>
            <a:r>
              <a:rPr lang="en-US" sz="3000" dirty="0"/>
              <a:t>When variable </a:t>
            </a:r>
            <a:r>
              <a:rPr lang="en-US" sz="3000" b="1" dirty="0">
                <a:solidFill>
                  <a:srgbClr val="FF6600"/>
                </a:solidFill>
              </a:rPr>
              <a:t>Y </a:t>
            </a:r>
            <a:r>
              <a:rPr lang="en-US" sz="3000" i="1" dirty="0">
                <a:solidFill>
                  <a:srgbClr val="FF6600"/>
                </a:solidFill>
              </a:rPr>
              <a:t>(damage) </a:t>
            </a:r>
            <a:r>
              <a:rPr lang="en-US" sz="3000" dirty="0"/>
              <a:t>is a function of </a:t>
            </a:r>
            <a:r>
              <a:rPr lang="en-US" sz="3000" u="sng" dirty="0"/>
              <a:t>dependent</a:t>
            </a:r>
            <a:r>
              <a:rPr lang="en-US" sz="3000" dirty="0"/>
              <a:t> or </a:t>
            </a:r>
            <a:r>
              <a:rPr lang="en-US" sz="3000" u="sng" dirty="0"/>
              <a:t>conditional</a:t>
            </a:r>
            <a:r>
              <a:rPr lang="en-US" sz="3000" dirty="0"/>
              <a:t> random variables: </a:t>
            </a:r>
          </a:p>
          <a:p>
            <a:pPr lvl="1" eaLnBrk="1" hangingPunct="1">
              <a:spcBef>
                <a:spcPts val="700"/>
              </a:spcBef>
              <a:defRPr/>
            </a:pPr>
            <a:r>
              <a:rPr lang="en-US" i="1" dirty="0"/>
              <a:t>e.g. season, then flood event flow and reservoir level</a:t>
            </a:r>
            <a:r>
              <a:rPr lang="en-US" dirty="0"/>
              <a:t>…</a:t>
            </a:r>
          </a:p>
          <a:p>
            <a:pPr marL="914400" lvl="2" eaLnBrk="1" hangingPunct="1">
              <a:spcBef>
                <a:spcPts val="800"/>
              </a:spcBef>
              <a:defRPr/>
            </a:pPr>
            <a:r>
              <a:rPr lang="en-US" sz="2800" dirty="0"/>
              <a:t>Create a random sample of RV </a:t>
            </a:r>
            <a:r>
              <a:rPr lang="en-US" sz="2800" b="1" dirty="0">
                <a:solidFill>
                  <a:schemeClr val="accent6">
                    <a:lumMod val="60000"/>
                    <a:lumOff val="40000"/>
                  </a:schemeClr>
                </a:solidFill>
              </a:rPr>
              <a:t>S</a:t>
            </a:r>
            <a:r>
              <a:rPr lang="en-US" sz="2800" dirty="0">
                <a:solidFill>
                  <a:schemeClr val="accent6">
                    <a:lumMod val="60000"/>
                    <a:lumOff val="40000"/>
                  </a:schemeClr>
                </a:solidFill>
              </a:rPr>
              <a:t> </a:t>
            </a:r>
            <a:r>
              <a:rPr lang="en-US" sz="2800" i="1" dirty="0">
                <a:solidFill>
                  <a:schemeClr val="accent6">
                    <a:lumMod val="60000"/>
                    <a:lumOff val="40000"/>
                  </a:schemeClr>
                </a:solidFill>
              </a:rPr>
              <a:t>(flood event date or season)</a:t>
            </a:r>
          </a:p>
          <a:p>
            <a:pPr marL="685800" lvl="2" indent="0" eaLnBrk="1" hangingPunct="1">
              <a:spcBef>
                <a:spcPts val="800"/>
              </a:spcBef>
              <a:buNone/>
              <a:defRPr/>
            </a:pPr>
            <a:r>
              <a:rPr lang="en-US" sz="2800" i="1" dirty="0"/>
              <a:t>For each event, the sampled date or </a:t>
            </a:r>
            <a:r>
              <a:rPr lang="en-US" sz="2800" i="1" u="sng" dirty="0"/>
              <a:t>season</a:t>
            </a:r>
            <a:r>
              <a:rPr lang="en-US" sz="2800" i="1" dirty="0"/>
              <a:t> defines conditional distributions of </a:t>
            </a:r>
            <a:r>
              <a:rPr lang="en-US" sz="2800" b="1" i="1" dirty="0">
                <a:solidFill>
                  <a:srgbClr val="FF00FF"/>
                </a:solidFill>
              </a:rPr>
              <a:t>X</a:t>
            </a:r>
            <a:r>
              <a:rPr lang="en-US" sz="2800" dirty="0"/>
              <a:t> and</a:t>
            </a:r>
            <a:r>
              <a:rPr lang="en-US" sz="2800" i="1" dirty="0"/>
              <a:t> </a:t>
            </a:r>
            <a:r>
              <a:rPr lang="en-US" sz="2800" b="1" i="1" dirty="0">
                <a:solidFill>
                  <a:srgbClr val="00B0F0"/>
                </a:solidFill>
              </a:rPr>
              <a:t>Z</a:t>
            </a:r>
            <a:r>
              <a:rPr lang="en-US" sz="2800" b="1" dirty="0">
                <a:solidFill>
                  <a:srgbClr val="00B0F0"/>
                </a:solidFill>
              </a:rPr>
              <a:t> </a:t>
            </a:r>
            <a:r>
              <a:rPr lang="en-US" sz="2800" i="1" dirty="0"/>
              <a:t>for that event</a:t>
            </a:r>
          </a:p>
          <a:p>
            <a:pPr marL="914400" lvl="2" eaLnBrk="1" hangingPunct="1">
              <a:spcBef>
                <a:spcPts val="800"/>
              </a:spcBef>
              <a:defRPr/>
            </a:pPr>
            <a:r>
              <a:rPr lang="en-US" sz="2800" dirty="0"/>
              <a:t>Create a random sample of </a:t>
            </a:r>
            <a:r>
              <a:rPr lang="en-US" sz="2800" b="1" dirty="0">
                <a:solidFill>
                  <a:srgbClr val="FF00FF"/>
                </a:solidFill>
              </a:rPr>
              <a:t>X</a:t>
            </a:r>
            <a:r>
              <a:rPr lang="en-US" sz="2800" dirty="0">
                <a:solidFill>
                  <a:srgbClr val="FF00FF"/>
                </a:solidFill>
              </a:rPr>
              <a:t> </a:t>
            </a:r>
            <a:r>
              <a:rPr lang="en-US" sz="2800" i="1" dirty="0">
                <a:solidFill>
                  <a:srgbClr val="FF00FF"/>
                </a:solidFill>
              </a:rPr>
              <a:t>(flow)</a:t>
            </a:r>
            <a:r>
              <a:rPr lang="en-US" sz="2800" dirty="0"/>
              <a:t> from g(</a:t>
            </a:r>
            <a:r>
              <a:rPr lang="en-US" sz="2800" b="1" dirty="0">
                <a:solidFill>
                  <a:srgbClr val="FF00FF"/>
                </a:solidFill>
              </a:rPr>
              <a:t>X</a:t>
            </a:r>
            <a:r>
              <a:rPr lang="en-US" sz="2800" dirty="0"/>
              <a:t>|</a:t>
            </a:r>
            <a:r>
              <a:rPr lang="en-US" sz="2800" b="1" dirty="0">
                <a:solidFill>
                  <a:schemeClr val="accent6">
                    <a:lumMod val="60000"/>
                    <a:lumOff val="40000"/>
                  </a:schemeClr>
                </a:solidFill>
              </a:rPr>
              <a:t>S</a:t>
            </a:r>
            <a:r>
              <a:rPr lang="en-US" sz="2800" dirty="0"/>
              <a:t>)</a:t>
            </a:r>
            <a:endParaRPr lang="en-US" sz="2800" dirty="0">
              <a:solidFill>
                <a:srgbClr val="FF00FF"/>
              </a:solidFill>
            </a:endParaRPr>
          </a:p>
          <a:p>
            <a:pPr marL="914400" lvl="2" eaLnBrk="1" hangingPunct="1">
              <a:spcBef>
                <a:spcPts val="800"/>
              </a:spcBef>
              <a:defRPr/>
            </a:pPr>
            <a:r>
              <a:rPr lang="en-US" sz="2800" dirty="0"/>
              <a:t>Create a random sample of </a:t>
            </a:r>
            <a:r>
              <a:rPr lang="en-US" sz="2800" b="1" dirty="0">
                <a:solidFill>
                  <a:srgbClr val="00B0F0"/>
                </a:solidFill>
              </a:rPr>
              <a:t>Z</a:t>
            </a:r>
            <a:r>
              <a:rPr lang="en-US" sz="2800" dirty="0">
                <a:solidFill>
                  <a:srgbClr val="00B0F0"/>
                </a:solidFill>
              </a:rPr>
              <a:t> </a:t>
            </a:r>
            <a:r>
              <a:rPr lang="en-US" sz="2800" i="1" dirty="0">
                <a:solidFill>
                  <a:srgbClr val="00B0F0"/>
                </a:solidFill>
              </a:rPr>
              <a:t>(reservoir level)</a:t>
            </a:r>
            <a:r>
              <a:rPr lang="en-US" sz="2800" dirty="0">
                <a:solidFill>
                  <a:srgbClr val="00B0F0"/>
                </a:solidFill>
              </a:rPr>
              <a:t> </a:t>
            </a:r>
            <a:r>
              <a:rPr lang="en-US" sz="2800" dirty="0"/>
              <a:t>from g(</a:t>
            </a:r>
            <a:r>
              <a:rPr lang="en-US" sz="2800" b="1" dirty="0">
                <a:solidFill>
                  <a:srgbClr val="00B0F0"/>
                </a:solidFill>
              </a:rPr>
              <a:t>Z</a:t>
            </a:r>
            <a:r>
              <a:rPr lang="en-US" sz="2800" dirty="0"/>
              <a:t>|</a:t>
            </a:r>
            <a:r>
              <a:rPr lang="en-US" sz="2800" b="1" dirty="0">
                <a:solidFill>
                  <a:schemeClr val="accent6">
                    <a:lumMod val="60000"/>
                    <a:lumOff val="40000"/>
                  </a:schemeClr>
                </a:solidFill>
              </a:rPr>
              <a:t>S</a:t>
            </a:r>
            <a:r>
              <a:rPr lang="en-US" sz="2800" dirty="0"/>
              <a:t>)</a:t>
            </a:r>
            <a:endParaRPr lang="en-US" sz="2800" i="1" dirty="0">
              <a:solidFill>
                <a:schemeClr val="accent1">
                  <a:lumMod val="40000"/>
                  <a:lumOff val="60000"/>
                </a:schemeClr>
              </a:solidFill>
            </a:endParaRPr>
          </a:p>
          <a:p>
            <a:pPr marL="914400" lvl="2" eaLnBrk="1" hangingPunct="1">
              <a:spcBef>
                <a:spcPts val="800"/>
              </a:spcBef>
              <a:defRPr/>
            </a:pPr>
            <a:r>
              <a:rPr lang="en-US" sz="2800" dirty="0"/>
              <a:t>Compute </a:t>
            </a:r>
            <a:r>
              <a:rPr lang="en-US" sz="2800" b="1" dirty="0">
                <a:solidFill>
                  <a:srgbClr val="FF6600"/>
                </a:solidFill>
              </a:rPr>
              <a:t>Y</a:t>
            </a:r>
            <a:r>
              <a:rPr lang="en-US" sz="2800" dirty="0"/>
              <a:t> = h(</a:t>
            </a:r>
            <a:r>
              <a:rPr lang="en-US" sz="2800" b="1" dirty="0">
                <a:solidFill>
                  <a:schemeClr val="accent6">
                    <a:lumMod val="60000"/>
                    <a:lumOff val="40000"/>
                  </a:schemeClr>
                </a:solidFill>
              </a:rPr>
              <a:t>S</a:t>
            </a:r>
            <a:r>
              <a:rPr lang="en-US" sz="2800" b="1" dirty="0"/>
              <a:t>,</a:t>
            </a:r>
            <a:r>
              <a:rPr lang="en-US" sz="2800" b="1" dirty="0">
                <a:solidFill>
                  <a:srgbClr val="B469FF"/>
                </a:solidFill>
              </a:rPr>
              <a:t> </a:t>
            </a:r>
            <a:r>
              <a:rPr lang="en-US" sz="2800" b="1" dirty="0">
                <a:solidFill>
                  <a:srgbClr val="FF00FF"/>
                </a:solidFill>
              </a:rPr>
              <a:t>X</a:t>
            </a:r>
            <a:r>
              <a:rPr lang="en-US" sz="2800" dirty="0"/>
              <a:t>, </a:t>
            </a:r>
            <a:r>
              <a:rPr lang="en-US" sz="2800" b="1" dirty="0">
                <a:solidFill>
                  <a:srgbClr val="00B0F0"/>
                </a:solidFill>
              </a:rPr>
              <a:t>Z</a:t>
            </a:r>
            <a:r>
              <a:rPr lang="en-US" sz="2800" dirty="0"/>
              <a:t>) for every </a:t>
            </a:r>
            <a:r>
              <a:rPr lang="en-US" sz="2800" b="1" dirty="0">
                <a:solidFill>
                  <a:schemeClr val="accent6">
                    <a:lumMod val="60000"/>
                    <a:lumOff val="40000"/>
                  </a:schemeClr>
                </a:solidFill>
              </a:rPr>
              <a:t>S</a:t>
            </a:r>
            <a:r>
              <a:rPr lang="en-US" sz="2800" b="1" dirty="0"/>
              <a:t>,</a:t>
            </a:r>
            <a:r>
              <a:rPr lang="en-US" sz="2800" b="1" dirty="0">
                <a:solidFill>
                  <a:srgbClr val="B469FF"/>
                </a:solidFill>
              </a:rPr>
              <a:t> </a:t>
            </a:r>
            <a:r>
              <a:rPr lang="en-US" sz="2800" b="1" dirty="0">
                <a:solidFill>
                  <a:srgbClr val="FF00FF"/>
                </a:solidFill>
              </a:rPr>
              <a:t>X</a:t>
            </a:r>
            <a:r>
              <a:rPr lang="en-US" sz="2800" dirty="0"/>
              <a:t> and </a:t>
            </a:r>
            <a:r>
              <a:rPr lang="en-US" sz="2800" b="1" dirty="0">
                <a:solidFill>
                  <a:srgbClr val="00B0F0"/>
                </a:solidFill>
              </a:rPr>
              <a:t>Z</a:t>
            </a:r>
          </a:p>
          <a:p>
            <a:pPr marL="914400" lvl="2" eaLnBrk="1" hangingPunct="1">
              <a:spcBef>
                <a:spcPts val="800"/>
              </a:spcBef>
              <a:buNone/>
              <a:defRPr/>
            </a:pPr>
            <a:r>
              <a:rPr lang="en-US" sz="2800" dirty="0"/>
              <a:t>…still end with a large random sample of variable </a:t>
            </a:r>
            <a:r>
              <a:rPr lang="en-US" sz="2800" b="1" dirty="0">
                <a:solidFill>
                  <a:srgbClr val="FF6600"/>
                </a:solidFill>
              </a:rPr>
              <a:t>Y </a:t>
            </a:r>
            <a:r>
              <a:rPr lang="en-US" sz="2800" i="1" dirty="0">
                <a:solidFill>
                  <a:srgbClr val="FF6600"/>
                </a:solidFill>
              </a:rPr>
              <a:t>(damage) </a:t>
            </a:r>
          </a:p>
        </p:txBody>
      </p:sp>
    </p:spTree>
    <p:extLst>
      <p:ext uri="{BB962C8B-B14F-4D97-AF65-F5344CB8AC3E}">
        <p14:creationId xmlns:p14="http://schemas.microsoft.com/office/powerpoint/2010/main" val="2607805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29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29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294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294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294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294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294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bldLvl="3"/>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pPr eaLnBrk="1" hangingPunct="1">
              <a:defRPr/>
            </a:pPr>
            <a:r>
              <a:rPr lang="en-US"/>
              <a:t>Generating the Sample</a:t>
            </a:r>
          </a:p>
        </p:txBody>
      </p:sp>
      <p:sp>
        <p:nvSpPr>
          <p:cNvPr id="140291" name="Rectangle 3"/>
          <p:cNvSpPr>
            <a:spLocks noGrp="1" noChangeArrowheads="1"/>
          </p:cNvSpPr>
          <p:nvPr>
            <p:ph type="body" idx="1"/>
          </p:nvPr>
        </p:nvSpPr>
        <p:spPr>
          <a:xfrm>
            <a:off x="1082842" y="1676400"/>
            <a:ext cx="4665951" cy="4197350"/>
          </a:xfrm>
        </p:spPr>
        <p:txBody>
          <a:bodyPr/>
          <a:lstStyle/>
          <a:p>
            <a:pPr eaLnBrk="1" hangingPunct="1">
              <a:defRPr/>
            </a:pPr>
            <a:r>
              <a:rPr lang="en-US" sz="3000" dirty="0"/>
              <a:t>How do we generate a random sample of values from a particular probability distribution?</a:t>
            </a:r>
          </a:p>
          <a:p>
            <a:pPr eaLnBrk="1" hangingPunct="1">
              <a:spcBef>
                <a:spcPts val="1800"/>
              </a:spcBef>
              <a:defRPr/>
            </a:pPr>
            <a:r>
              <a:rPr lang="en-US" sz="3000" dirty="0"/>
              <a:t>First, switch from a PDF to a CDF, </a:t>
            </a:r>
            <a:r>
              <a:rPr lang="en-US" sz="3000" dirty="0" err="1"/>
              <a:t>ie</a:t>
            </a:r>
            <a:r>
              <a:rPr lang="en-US" sz="3000" dirty="0"/>
              <a:t> cumulative probability…</a:t>
            </a:r>
          </a:p>
          <a:p>
            <a:pPr eaLnBrk="1" hangingPunct="1">
              <a:defRPr/>
            </a:pPr>
            <a:endParaRPr lang="en-US" sz="3000" dirty="0"/>
          </a:p>
        </p:txBody>
      </p:sp>
      <p:grpSp>
        <p:nvGrpSpPr>
          <p:cNvPr id="13" name="Group 11"/>
          <p:cNvGrpSpPr>
            <a:grpSpLocks/>
          </p:cNvGrpSpPr>
          <p:nvPr/>
        </p:nvGrpSpPr>
        <p:grpSpPr bwMode="auto">
          <a:xfrm>
            <a:off x="5250181" y="725960"/>
            <a:ext cx="5507869" cy="5700561"/>
            <a:chOff x="3891719" y="726592"/>
            <a:chExt cx="5507869" cy="5699940"/>
          </a:xfrm>
        </p:grpSpPr>
        <p:pic>
          <p:nvPicPr>
            <p:cNvPr id="14" name="Picture 4"/>
            <p:cNvPicPr>
              <a:picLocks noChangeAspect="1" noChangeArrowheads="1"/>
            </p:cNvPicPr>
            <p:nvPr/>
          </p:nvPicPr>
          <p:blipFill>
            <a:blip r:embed="rId3" cstate="print">
              <a:lum bright="-100000"/>
            </a:blip>
            <a:srcRect/>
            <a:stretch>
              <a:fillRect/>
            </a:stretch>
          </p:blipFill>
          <p:spPr bwMode="auto">
            <a:xfrm>
              <a:off x="5799138" y="3854782"/>
              <a:ext cx="3600450" cy="2571750"/>
            </a:xfrm>
            <a:prstGeom prst="rect">
              <a:avLst/>
            </a:prstGeom>
            <a:noFill/>
            <a:ln w="9525">
              <a:noFill/>
              <a:miter lim="800000"/>
              <a:headEnd/>
              <a:tailEnd/>
            </a:ln>
          </p:spPr>
        </p:pic>
        <p:pic>
          <p:nvPicPr>
            <p:cNvPr id="15" name="Picture 5"/>
            <p:cNvPicPr>
              <a:picLocks noChangeAspect="1" noChangeArrowheads="1"/>
            </p:cNvPicPr>
            <p:nvPr/>
          </p:nvPicPr>
          <p:blipFill>
            <a:blip r:embed="rId4" cstate="print">
              <a:lum bright="-100000"/>
            </a:blip>
            <a:srcRect/>
            <a:stretch>
              <a:fillRect/>
            </a:stretch>
          </p:blipFill>
          <p:spPr bwMode="auto">
            <a:xfrm>
              <a:off x="5799138" y="726592"/>
              <a:ext cx="3565525" cy="2543175"/>
            </a:xfrm>
            <a:prstGeom prst="rect">
              <a:avLst/>
            </a:prstGeom>
            <a:noFill/>
            <a:ln w="9525">
              <a:noFill/>
              <a:miter lim="800000"/>
              <a:headEnd/>
              <a:tailEnd/>
            </a:ln>
          </p:spPr>
        </p:pic>
        <p:sp>
          <p:nvSpPr>
            <p:cNvPr id="16" name="AutoShape 6"/>
            <p:cNvSpPr>
              <a:spLocks noChangeArrowheads="1"/>
            </p:cNvSpPr>
            <p:nvPr/>
          </p:nvSpPr>
          <p:spPr bwMode="auto">
            <a:xfrm rot="5400000">
              <a:off x="7519219" y="3412056"/>
              <a:ext cx="384430" cy="353707"/>
            </a:xfrm>
            <a:prstGeom prst="rightArrow">
              <a:avLst>
                <a:gd name="adj1" fmla="val 50000"/>
                <a:gd name="adj2" fmla="val 41748"/>
              </a:avLst>
            </a:prstGeom>
            <a:solidFill>
              <a:srgbClr val="FF9933"/>
            </a:solidFill>
            <a:ln w="9525">
              <a:solidFill>
                <a:srgbClr val="FF9933"/>
              </a:solidFill>
              <a:miter lim="800000"/>
              <a:headEnd/>
              <a:tailEnd/>
            </a:ln>
          </p:spPr>
          <p:txBody>
            <a:bodyPr wrap="none" anchor="ctr"/>
            <a:lstStyle/>
            <a:p>
              <a:endParaRPr lang="en-US"/>
            </a:p>
          </p:txBody>
        </p:sp>
        <p:sp>
          <p:nvSpPr>
            <p:cNvPr id="17" name="Text Box 7"/>
            <p:cNvSpPr txBox="1">
              <a:spLocks noChangeArrowheads="1"/>
            </p:cNvSpPr>
            <p:nvPr/>
          </p:nvSpPr>
          <p:spPr bwMode="auto">
            <a:xfrm>
              <a:off x="6175366" y="4050229"/>
              <a:ext cx="271462" cy="274607"/>
            </a:xfrm>
            <a:prstGeom prst="rect">
              <a:avLst/>
            </a:prstGeom>
            <a:noFill/>
            <a:ln w="9525">
              <a:noFill/>
              <a:miter lim="800000"/>
              <a:headEnd/>
              <a:tailEnd/>
            </a:ln>
            <a:effectLst/>
          </p:spPr>
          <p:txBody>
            <a:bodyPr>
              <a:spAutoFit/>
            </a:bodyPr>
            <a:lstStyle/>
            <a:p>
              <a:pPr algn="ctr">
                <a:spcBef>
                  <a:spcPct val="50000"/>
                </a:spcBef>
                <a:defRPr/>
              </a:pPr>
              <a:r>
                <a:rPr lang="en-US" sz="1200" b="1" dirty="0">
                  <a:latin typeface="Ink Free" panose="03080402000500000000" pitchFamily="66" charset="0"/>
                </a:rPr>
                <a:t>1</a:t>
              </a:r>
            </a:p>
          </p:txBody>
        </p:sp>
        <p:sp>
          <p:nvSpPr>
            <p:cNvPr id="18" name="Text Box 8"/>
            <p:cNvSpPr txBox="1">
              <a:spLocks noChangeArrowheads="1"/>
            </p:cNvSpPr>
            <p:nvPr/>
          </p:nvSpPr>
          <p:spPr bwMode="auto">
            <a:xfrm>
              <a:off x="6164253" y="5839148"/>
              <a:ext cx="271463" cy="274608"/>
            </a:xfrm>
            <a:prstGeom prst="rect">
              <a:avLst/>
            </a:prstGeom>
            <a:noFill/>
            <a:ln w="9525">
              <a:noFill/>
              <a:miter lim="800000"/>
              <a:headEnd/>
              <a:tailEnd/>
            </a:ln>
            <a:effectLst/>
          </p:spPr>
          <p:txBody>
            <a:bodyPr>
              <a:spAutoFit/>
            </a:bodyPr>
            <a:lstStyle/>
            <a:p>
              <a:pPr algn="ctr">
                <a:spcBef>
                  <a:spcPct val="50000"/>
                </a:spcBef>
                <a:defRPr/>
              </a:pPr>
              <a:r>
                <a:rPr lang="en-US" sz="1200" b="1" dirty="0">
                  <a:latin typeface="Ink Free" panose="03080402000500000000" pitchFamily="66" charset="0"/>
                </a:rPr>
                <a:t>0</a:t>
              </a:r>
            </a:p>
          </p:txBody>
        </p:sp>
        <p:sp>
          <p:nvSpPr>
            <p:cNvPr id="19" name="Text Box 9"/>
            <p:cNvSpPr txBox="1">
              <a:spLocks noChangeArrowheads="1"/>
            </p:cNvSpPr>
            <p:nvPr/>
          </p:nvSpPr>
          <p:spPr bwMode="auto">
            <a:xfrm>
              <a:off x="8001065" y="1253390"/>
              <a:ext cx="817563" cy="457151"/>
            </a:xfrm>
            <a:prstGeom prst="rect">
              <a:avLst/>
            </a:prstGeom>
            <a:noFill/>
            <a:ln w="9525">
              <a:noFill/>
              <a:miter lim="800000"/>
              <a:headEnd/>
              <a:tailEnd/>
            </a:ln>
            <a:effectLst/>
          </p:spPr>
          <p:txBody>
            <a:bodyPr>
              <a:spAutoFit/>
            </a:bodyPr>
            <a:lstStyle/>
            <a:p>
              <a:pPr>
                <a:spcBef>
                  <a:spcPct val="50000"/>
                </a:spcBef>
                <a:defRPr/>
              </a:pPr>
              <a:r>
                <a:rPr lang="en-US" b="1" dirty="0">
                  <a:latin typeface="Ink Free" panose="03080402000500000000" pitchFamily="66" charset="0"/>
                </a:rPr>
                <a:t>f(x)</a:t>
              </a:r>
            </a:p>
          </p:txBody>
        </p:sp>
        <p:sp>
          <p:nvSpPr>
            <p:cNvPr id="20" name="Text Box 10"/>
            <p:cNvSpPr txBox="1">
              <a:spLocks noChangeArrowheads="1"/>
            </p:cNvSpPr>
            <p:nvPr/>
          </p:nvSpPr>
          <p:spPr bwMode="auto">
            <a:xfrm>
              <a:off x="7888288" y="4656660"/>
              <a:ext cx="817562" cy="457151"/>
            </a:xfrm>
            <a:prstGeom prst="rect">
              <a:avLst/>
            </a:prstGeom>
            <a:noFill/>
            <a:ln w="9525">
              <a:noFill/>
              <a:miter lim="800000"/>
              <a:headEnd/>
              <a:tailEnd/>
            </a:ln>
            <a:effectLst/>
          </p:spPr>
          <p:txBody>
            <a:bodyPr>
              <a:spAutoFit/>
            </a:bodyPr>
            <a:lstStyle/>
            <a:p>
              <a:pPr>
                <a:spcBef>
                  <a:spcPct val="50000"/>
                </a:spcBef>
                <a:defRPr/>
              </a:pPr>
              <a:r>
                <a:rPr lang="en-US" b="1" dirty="0">
                  <a:latin typeface="Ink Free" panose="03080402000500000000" pitchFamily="66" charset="0"/>
                </a:rPr>
                <a:t>F(x)</a:t>
              </a:r>
            </a:p>
          </p:txBody>
        </p:sp>
        <p:sp>
          <p:nvSpPr>
            <p:cNvPr id="21" name="TextBox 20"/>
            <p:cNvSpPr txBox="1"/>
            <p:nvPr/>
          </p:nvSpPr>
          <p:spPr>
            <a:xfrm>
              <a:off x="3891719" y="4969710"/>
              <a:ext cx="1821180" cy="830906"/>
            </a:xfrm>
            <a:prstGeom prst="rect">
              <a:avLst/>
            </a:prstGeom>
            <a:noFill/>
          </p:spPr>
          <p:txBody>
            <a:bodyPr wrap="square">
              <a:spAutoFit/>
            </a:bodyPr>
            <a:lstStyle/>
            <a:p>
              <a:pPr algn="r">
                <a:defRPr/>
              </a:pPr>
              <a:r>
                <a:rPr lang="en-US" b="1" dirty="0">
                  <a:latin typeface="Calibri" panose="020F0502020204030204" pitchFamily="34" charset="0"/>
                </a:rPr>
                <a:t>CDF:  </a:t>
              </a:r>
            </a:p>
            <a:p>
              <a:pPr algn="r">
                <a:defRPr/>
              </a:pPr>
              <a:r>
                <a:rPr lang="en-US" b="1" dirty="0">
                  <a:latin typeface="Calibri" panose="020F0502020204030204" pitchFamily="34" charset="0"/>
                </a:rPr>
                <a:t>F(x) = P[X&lt;x]</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0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02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1"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5" name="Rectangle 3"/>
          <p:cNvSpPr>
            <a:spLocks noGrp="1" noChangeArrowheads="1"/>
          </p:cNvSpPr>
          <p:nvPr>
            <p:ph type="title"/>
          </p:nvPr>
        </p:nvSpPr>
        <p:spPr/>
        <p:txBody>
          <a:bodyPr/>
          <a:lstStyle/>
          <a:p>
            <a:pPr eaLnBrk="1" hangingPunct="1">
              <a:defRPr/>
            </a:pPr>
            <a:r>
              <a:rPr lang="en-US"/>
              <a:t>Monte Carlo Simulation</a:t>
            </a:r>
          </a:p>
        </p:txBody>
      </p:sp>
      <p:sp>
        <p:nvSpPr>
          <p:cNvPr id="141316" name="Rectangle 4"/>
          <p:cNvSpPr>
            <a:spLocks noGrp="1" noChangeArrowheads="1"/>
          </p:cNvSpPr>
          <p:nvPr>
            <p:ph type="body" idx="1"/>
          </p:nvPr>
        </p:nvSpPr>
        <p:spPr>
          <a:xfrm>
            <a:off x="1001715" y="1479550"/>
            <a:ext cx="5809191" cy="4616451"/>
          </a:xfrm>
        </p:spPr>
        <p:txBody>
          <a:bodyPr/>
          <a:lstStyle/>
          <a:p>
            <a:pPr eaLnBrk="1" hangingPunct="1">
              <a:defRPr/>
            </a:pPr>
            <a:r>
              <a:rPr lang="en-US" sz="3000" dirty="0"/>
              <a:t>Generate pseudo-random    values, U</a:t>
            </a:r>
            <a:r>
              <a:rPr lang="en-US" sz="2600" baseline="-25000" dirty="0"/>
              <a:t>i</a:t>
            </a:r>
            <a:r>
              <a:rPr lang="en-US" sz="3000" dirty="0"/>
              <a:t> ~ Uniform[0,1]</a:t>
            </a:r>
          </a:p>
          <a:p>
            <a:pPr lvl="1" eaLnBrk="1" hangingPunct="1">
              <a:defRPr/>
            </a:pPr>
            <a:r>
              <a:rPr lang="en-US" sz="2600" dirty="0"/>
              <a:t>“random number generators” usually produce U[0,1]</a:t>
            </a:r>
          </a:p>
          <a:p>
            <a:pPr eaLnBrk="1" hangingPunct="1">
              <a:spcBef>
                <a:spcPts val="1200"/>
              </a:spcBef>
              <a:defRPr/>
            </a:pPr>
            <a:r>
              <a:rPr lang="en-US" sz="3000" dirty="0"/>
              <a:t>Use U</a:t>
            </a:r>
            <a:r>
              <a:rPr lang="en-US" sz="3000" baseline="-25000" dirty="0"/>
              <a:t>i</a:t>
            </a:r>
            <a:r>
              <a:rPr lang="en-US" sz="3000" dirty="0"/>
              <a:t> as the cumulative probability, and compute x</a:t>
            </a:r>
            <a:r>
              <a:rPr lang="en-US" sz="3000" baseline="-25000" dirty="0"/>
              <a:t>i</a:t>
            </a:r>
            <a:r>
              <a:rPr lang="en-US" sz="3000" dirty="0"/>
              <a:t> as   the inverse of the CDF of X</a:t>
            </a:r>
          </a:p>
          <a:p>
            <a:pPr>
              <a:spcBef>
                <a:spcPct val="40000"/>
              </a:spcBef>
              <a:defRPr/>
            </a:pPr>
            <a:r>
              <a:rPr lang="en-US" sz="3000" dirty="0">
                <a:cs typeface="Calibri" panose="020F0502020204030204" pitchFamily="34" charset="0"/>
              </a:rPr>
              <a:t>A frequency analysis on the sample x</a:t>
            </a:r>
            <a:r>
              <a:rPr lang="en-US" sz="3000" baseline="-25000" dirty="0">
                <a:cs typeface="Calibri" panose="020F0502020204030204" pitchFamily="34" charset="0"/>
              </a:rPr>
              <a:t>i</a:t>
            </a:r>
            <a:r>
              <a:rPr lang="en-US" sz="3000" dirty="0">
                <a:cs typeface="Calibri" panose="020F0502020204030204" pitchFamily="34" charset="0"/>
              </a:rPr>
              <a:t> provides the original probability distribution, </a:t>
            </a:r>
            <a:r>
              <a:rPr lang="en-US" sz="3000" dirty="0" err="1">
                <a:cs typeface="Calibri" panose="020F0502020204030204" pitchFamily="34" charset="0"/>
              </a:rPr>
              <a:t>ie</a:t>
            </a:r>
            <a:r>
              <a:rPr lang="en-US" sz="3000" dirty="0">
                <a:cs typeface="Calibri" panose="020F0502020204030204" pitchFamily="34" charset="0"/>
              </a:rPr>
              <a:t> P[X ≤ x]</a:t>
            </a:r>
          </a:p>
          <a:p>
            <a:pPr eaLnBrk="1" hangingPunct="1">
              <a:buFontTx/>
              <a:buNone/>
              <a:defRPr/>
            </a:pPr>
            <a:endParaRPr lang="en-US" sz="3000" dirty="0"/>
          </a:p>
        </p:txBody>
      </p:sp>
      <p:sp>
        <p:nvSpPr>
          <p:cNvPr id="28676" name="Rectangle 5"/>
          <p:cNvSpPr>
            <a:spLocks noChangeArrowheads="1"/>
          </p:cNvSpPr>
          <p:nvPr/>
        </p:nvSpPr>
        <p:spPr bwMode="auto">
          <a:xfrm>
            <a:off x="5081588" y="3181351"/>
            <a:ext cx="9144000" cy="461665"/>
          </a:xfrm>
          <a:prstGeom prst="rect">
            <a:avLst/>
          </a:prstGeom>
          <a:noFill/>
          <a:ln w="9525">
            <a:noFill/>
            <a:miter lim="800000"/>
            <a:headEnd/>
            <a:tailEnd/>
          </a:ln>
        </p:spPr>
        <p:txBody>
          <a:bodyPr>
            <a:spAutoFit/>
          </a:bodyPr>
          <a:lstStyle/>
          <a:p>
            <a:endParaRPr lang="en-US"/>
          </a:p>
        </p:txBody>
      </p:sp>
      <p:sp>
        <p:nvSpPr>
          <p:cNvPr id="28683" name="Text Box 12"/>
          <p:cNvSpPr txBox="1">
            <a:spLocks noChangeArrowheads="1"/>
          </p:cNvSpPr>
          <p:nvPr/>
        </p:nvSpPr>
        <p:spPr bwMode="auto">
          <a:xfrm>
            <a:off x="6676804" y="3474395"/>
            <a:ext cx="431800" cy="366713"/>
          </a:xfrm>
          <a:prstGeom prst="rect">
            <a:avLst/>
          </a:prstGeom>
          <a:noFill/>
          <a:ln w="9525">
            <a:noFill/>
            <a:miter lim="800000"/>
            <a:headEnd/>
            <a:tailEnd/>
          </a:ln>
        </p:spPr>
        <p:txBody>
          <a:bodyPr>
            <a:spAutoFit/>
          </a:bodyPr>
          <a:lstStyle/>
          <a:p>
            <a:pPr>
              <a:spcBef>
                <a:spcPct val="50000"/>
              </a:spcBef>
            </a:pPr>
            <a:r>
              <a:rPr lang="en-US" sz="1800" b="1" dirty="0" err="1">
                <a:solidFill>
                  <a:srgbClr val="008000"/>
                </a:solidFill>
                <a:latin typeface="Ink Free" panose="03080402000500000000" pitchFamily="66" charset="0"/>
              </a:rPr>
              <a:t>U</a:t>
            </a:r>
            <a:r>
              <a:rPr lang="en-US" sz="1800" b="1" baseline="-25000" dirty="0" err="1">
                <a:solidFill>
                  <a:srgbClr val="008000"/>
                </a:solidFill>
                <a:latin typeface="Ink Free" panose="03080402000500000000" pitchFamily="66" charset="0"/>
              </a:rPr>
              <a:t>i</a:t>
            </a:r>
            <a:endParaRPr lang="en-US" sz="1800" b="1" baseline="-25000" dirty="0">
              <a:solidFill>
                <a:srgbClr val="008000"/>
              </a:solidFill>
              <a:latin typeface="Ink Free" panose="03080402000500000000" pitchFamily="66" charset="0"/>
            </a:endParaRPr>
          </a:p>
        </p:txBody>
      </p:sp>
      <p:grpSp>
        <p:nvGrpSpPr>
          <p:cNvPr id="32" name="Group 31"/>
          <p:cNvGrpSpPr/>
          <p:nvPr/>
        </p:nvGrpSpPr>
        <p:grpSpPr>
          <a:xfrm>
            <a:off x="7159405" y="3496620"/>
            <a:ext cx="2314575" cy="1522413"/>
            <a:chOff x="792163" y="4759325"/>
            <a:chExt cx="2314575" cy="1522413"/>
          </a:xfrm>
        </p:grpSpPr>
        <p:sp>
          <p:nvSpPr>
            <p:cNvPr id="28678" name="Line 7"/>
            <p:cNvSpPr>
              <a:spLocks noChangeShapeType="1"/>
            </p:cNvSpPr>
            <p:nvPr/>
          </p:nvSpPr>
          <p:spPr bwMode="auto">
            <a:xfrm>
              <a:off x="792163" y="4768850"/>
              <a:ext cx="635000" cy="0"/>
            </a:xfrm>
            <a:prstGeom prst="line">
              <a:avLst/>
            </a:prstGeom>
            <a:noFill/>
            <a:ln w="15875">
              <a:solidFill>
                <a:srgbClr val="008000"/>
              </a:solidFill>
              <a:round/>
              <a:headEnd/>
              <a:tailEnd type="arrow" w="med" len="med"/>
            </a:ln>
          </p:spPr>
          <p:txBody>
            <a:bodyPr/>
            <a:lstStyle/>
            <a:p>
              <a:endParaRPr lang="en-US">
                <a:solidFill>
                  <a:srgbClr val="008000"/>
                </a:solidFill>
              </a:endParaRPr>
            </a:p>
          </p:txBody>
        </p:sp>
        <p:sp>
          <p:nvSpPr>
            <p:cNvPr id="28684" name="Line 13"/>
            <p:cNvSpPr>
              <a:spLocks noChangeShapeType="1"/>
            </p:cNvSpPr>
            <p:nvPr/>
          </p:nvSpPr>
          <p:spPr bwMode="auto">
            <a:xfrm>
              <a:off x="1439863" y="4768850"/>
              <a:ext cx="1666875" cy="0"/>
            </a:xfrm>
            <a:prstGeom prst="line">
              <a:avLst/>
            </a:prstGeom>
            <a:noFill/>
            <a:ln w="9525">
              <a:solidFill>
                <a:srgbClr val="008000"/>
              </a:solidFill>
              <a:prstDash val="dashDot"/>
              <a:round/>
              <a:headEnd/>
              <a:tailEnd/>
            </a:ln>
          </p:spPr>
          <p:txBody>
            <a:bodyPr/>
            <a:lstStyle/>
            <a:p>
              <a:endParaRPr lang="en-US">
                <a:solidFill>
                  <a:srgbClr val="008000"/>
                </a:solidFill>
              </a:endParaRPr>
            </a:p>
          </p:txBody>
        </p:sp>
        <p:sp>
          <p:nvSpPr>
            <p:cNvPr id="28689" name="Line 18"/>
            <p:cNvSpPr>
              <a:spLocks noChangeShapeType="1"/>
            </p:cNvSpPr>
            <p:nvPr/>
          </p:nvSpPr>
          <p:spPr bwMode="auto">
            <a:xfrm>
              <a:off x="3106738" y="4759325"/>
              <a:ext cx="0" cy="1522413"/>
            </a:xfrm>
            <a:prstGeom prst="line">
              <a:avLst/>
            </a:prstGeom>
            <a:noFill/>
            <a:ln w="9525">
              <a:solidFill>
                <a:srgbClr val="008000"/>
              </a:solidFill>
              <a:prstDash val="dashDot"/>
              <a:round/>
              <a:headEnd/>
              <a:tailEnd type="arrow" w="lg" len="lg"/>
            </a:ln>
          </p:spPr>
          <p:txBody>
            <a:bodyPr/>
            <a:lstStyle/>
            <a:p>
              <a:endParaRPr lang="en-US">
                <a:solidFill>
                  <a:srgbClr val="008000"/>
                </a:solidFill>
              </a:endParaRPr>
            </a:p>
          </p:txBody>
        </p:sp>
      </p:grpSp>
      <p:grpSp>
        <p:nvGrpSpPr>
          <p:cNvPr id="31" name="Group 30"/>
          <p:cNvGrpSpPr/>
          <p:nvPr/>
        </p:nvGrpSpPr>
        <p:grpSpPr>
          <a:xfrm>
            <a:off x="7159405" y="3269608"/>
            <a:ext cx="2466975" cy="1760537"/>
            <a:chOff x="792163" y="4532313"/>
            <a:chExt cx="2466975" cy="1760537"/>
          </a:xfrm>
        </p:grpSpPr>
        <p:sp>
          <p:nvSpPr>
            <p:cNvPr id="28682" name="Line 11"/>
            <p:cNvSpPr>
              <a:spLocks noChangeShapeType="1"/>
            </p:cNvSpPr>
            <p:nvPr/>
          </p:nvSpPr>
          <p:spPr bwMode="auto">
            <a:xfrm>
              <a:off x="792163" y="4532313"/>
              <a:ext cx="635000" cy="0"/>
            </a:xfrm>
            <a:prstGeom prst="line">
              <a:avLst/>
            </a:prstGeom>
            <a:noFill/>
            <a:ln w="15875">
              <a:solidFill>
                <a:srgbClr val="008000"/>
              </a:solidFill>
              <a:round/>
              <a:headEnd/>
              <a:tailEnd type="arrow" w="med" len="med"/>
            </a:ln>
          </p:spPr>
          <p:txBody>
            <a:bodyPr/>
            <a:lstStyle/>
            <a:p>
              <a:endParaRPr lang="en-US">
                <a:solidFill>
                  <a:srgbClr val="008000"/>
                </a:solidFill>
              </a:endParaRPr>
            </a:p>
          </p:txBody>
        </p:sp>
        <p:sp>
          <p:nvSpPr>
            <p:cNvPr id="28685" name="Line 14"/>
            <p:cNvSpPr>
              <a:spLocks noChangeShapeType="1"/>
            </p:cNvSpPr>
            <p:nvPr/>
          </p:nvSpPr>
          <p:spPr bwMode="auto">
            <a:xfrm>
              <a:off x="1439863" y="4537075"/>
              <a:ext cx="1798637" cy="0"/>
            </a:xfrm>
            <a:prstGeom prst="line">
              <a:avLst/>
            </a:prstGeom>
            <a:noFill/>
            <a:ln w="9525">
              <a:solidFill>
                <a:srgbClr val="008000"/>
              </a:solidFill>
              <a:prstDash val="dashDot"/>
              <a:round/>
              <a:headEnd/>
              <a:tailEnd/>
            </a:ln>
          </p:spPr>
          <p:txBody>
            <a:bodyPr/>
            <a:lstStyle/>
            <a:p>
              <a:endParaRPr lang="en-US">
                <a:solidFill>
                  <a:srgbClr val="008000"/>
                </a:solidFill>
              </a:endParaRPr>
            </a:p>
          </p:txBody>
        </p:sp>
        <p:sp>
          <p:nvSpPr>
            <p:cNvPr id="28690" name="Line 19"/>
            <p:cNvSpPr>
              <a:spLocks noChangeShapeType="1"/>
            </p:cNvSpPr>
            <p:nvPr/>
          </p:nvSpPr>
          <p:spPr bwMode="auto">
            <a:xfrm>
              <a:off x="3259138" y="4549775"/>
              <a:ext cx="0" cy="1743075"/>
            </a:xfrm>
            <a:prstGeom prst="line">
              <a:avLst/>
            </a:prstGeom>
            <a:noFill/>
            <a:ln w="9525">
              <a:solidFill>
                <a:srgbClr val="008000"/>
              </a:solidFill>
              <a:prstDash val="dashDot"/>
              <a:round/>
              <a:headEnd/>
              <a:tailEnd type="arrow" w="lg" len="lg"/>
            </a:ln>
          </p:spPr>
          <p:txBody>
            <a:bodyPr/>
            <a:lstStyle/>
            <a:p>
              <a:endParaRPr lang="en-US">
                <a:solidFill>
                  <a:srgbClr val="008000"/>
                </a:solidFill>
              </a:endParaRPr>
            </a:p>
          </p:txBody>
        </p:sp>
      </p:grpSp>
      <p:grpSp>
        <p:nvGrpSpPr>
          <p:cNvPr id="33" name="Group 32"/>
          <p:cNvGrpSpPr/>
          <p:nvPr/>
        </p:nvGrpSpPr>
        <p:grpSpPr>
          <a:xfrm>
            <a:off x="7159405" y="3877620"/>
            <a:ext cx="2105025" cy="1152525"/>
            <a:chOff x="792163" y="5140325"/>
            <a:chExt cx="2105025" cy="1152525"/>
          </a:xfrm>
        </p:grpSpPr>
        <p:sp>
          <p:nvSpPr>
            <p:cNvPr id="28679" name="Line 8"/>
            <p:cNvSpPr>
              <a:spLocks noChangeShapeType="1"/>
            </p:cNvSpPr>
            <p:nvPr/>
          </p:nvSpPr>
          <p:spPr bwMode="auto">
            <a:xfrm>
              <a:off x="792163" y="5146675"/>
              <a:ext cx="635000" cy="0"/>
            </a:xfrm>
            <a:prstGeom prst="line">
              <a:avLst/>
            </a:prstGeom>
            <a:noFill/>
            <a:ln w="15875">
              <a:solidFill>
                <a:srgbClr val="008000"/>
              </a:solidFill>
              <a:round/>
              <a:headEnd/>
              <a:tailEnd type="arrow" w="med" len="med"/>
            </a:ln>
          </p:spPr>
          <p:txBody>
            <a:bodyPr/>
            <a:lstStyle/>
            <a:p>
              <a:endParaRPr lang="en-US">
                <a:solidFill>
                  <a:srgbClr val="008000"/>
                </a:solidFill>
              </a:endParaRPr>
            </a:p>
          </p:txBody>
        </p:sp>
        <p:sp>
          <p:nvSpPr>
            <p:cNvPr id="28686" name="Line 15"/>
            <p:cNvSpPr>
              <a:spLocks noChangeShapeType="1"/>
            </p:cNvSpPr>
            <p:nvPr/>
          </p:nvSpPr>
          <p:spPr bwMode="auto">
            <a:xfrm>
              <a:off x="1439863" y="5140325"/>
              <a:ext cx="1457325" cy="0"/>
            </a:xfrm>
            <a:prstGeom prst="line">
              <a:avLst/>
            </a:prstGeom>
            <a:noFill/>
            <a:ln w="9525">
              <a:solidFill>
                <a:srgbClr val="008000"/>
              </a:solidFill>
              <a:prstDash val="dashDot"/>
              <a:round/>
              <a:headEnd/>
              <a:tailEnd/>
            </a:ln>
          </p:spPr>
          <p:txBody>
            <a:bodyPr/>
            <a:lstStyle/>
            <a:p>
              <a:endParaRPr lang="en-US">
                <a:solidFill>
                  <a:srgbClr val="008000"/>
                </a:solidFill>
              </a:endParaRPr>
            </a:p>
          </p:txBody>
        </p:sp>
        <p:sp>
          <p:nvSpPr>
            <p:cNvPr id="28691" name="Line 20"/>
            <p:cNvSpPr>
              <a:spLocks noChangeShapeType="1"/>
            </p:cNvSpPr>
            <p:nvPr/>
          </p:nvSpPr>
          <p:spPr bwMode="auto">
            <a:xfrm>
              <a:off x="2894013" y="5145088"/>
              <a:ext cx="0" cy="1147762"/>
            </a:xfrm>
            <a:prstGeom prst="line">
              <a:avLst/>
            </a:prstGeom>
            <a:noFill/>
            <a:ln w="9525">
              <a:solidFill>
                <a:srgbClr val="008000"/>
              </a:solidFill>
              <a:prstDash val="dashDot"/>
              <a:round/>
              <a:headEnd/>
              <a:tailEnd type="arrow" w="lg" len="lg"/>
            </a:ln>
          </p:spPr>
          <p:txBody>
            <a:bodyPr/>
            <a:lstStyle/>
            <a:p>
              <a:endParaRPr lang="en-US">
                <a:solidFill>
                  <a:srgbClr val="008000"/>
                </a:solidFill>
              </a:endParaRPr>
            </a:p>
          </p:txBody>
        </p:sp>
      </p:grpSp>
      <p:grpSp>
        <p:nvGrpSpPr>
          <p:cNvPr id="34" name="Group 33"/>
          <p:cNvGrpSpPr/>
          <p:nvPr/>
        </p:nvGrpSpPr>
        <p:grpSpPr>
          <a:xfrm>
            <a:off x="7159404" y="4387208"/>
            <a:ext cx="1808162" cy="642937"/>
            <a:chOff x="792163" y="5649913"/>
            <a:chExt cx="1808162" cy="642937"/>
          </a:xfrm>
        </p:grpSpPr>
        <p:sp>
          <p:nvSpPr>
            <p:cNvPr id="28680" name="Line 9"/>
            <p:cNvSpPr>
              <a:spLocks noChangeShapeType="1"/>
            </p:cNvSpPr>
            <p:nvPr/>
          </p:nvSpPr>
          <p:spPr bwMode="auto">
            <a:xfrm>
              <a:off x="792163" y="5649913"/>
              <a:ext cx="635000" cy="0"/>
            </a:xfrm>
            <a:prstGeom prst="line">
              <a:avLst/>
            </a:prstGeom>
            <a:noFill/>
            <a:ln w="15875">
              <a:solidFill>
                <a:srgbClr val="008000"/>
              </a:solidFill>
              <a:round/>
              <a:headEnd/>
              <a:tailEnd type="arrow" w="med" len="med"/>
            </a:ln>
          </p:spPr>
          <p:txBody>
            <a:bodyPr/>
            <a:lstStyle/>
            <a:p>
              <a:endParaRPr lang="en-US">
                <a:solidFill>
                  <a:srgbClr val="008000"/>
                </a:solidFill>
              </a:endParaRPr>
            </a:p>
          </p:txBody>
        </p:sp>
        <p:sp>
          <p:nvSpPr>
            <p:cNvPr id="28687" name="Line 16"/>
            <p:cNvSpPr>
              <a:spLocks noChangeShapeType="1"/>
            </p:cNvSpPr>
            <p:nvPr/>
          </p:nvSpPr>
          <p:spPr bwMode="auto">
            <a:xfrm>
              <a:off x="1439863" y="5649913"/>
              <a:ext cx="1160462" cy="0"/>
            </a:xfrm>
            <a:prstGeom prst="line">
              <a:avLst/>
            </a:prstGeom>
            <a:noFill/>
            <a:ln w="9525">
              <a:solidFill>
                <a:srgbClr val="008000"/>
              </a:solidFill>
              <a:prstDash val="dashDot"/>
              <a:round/>
              <a:headEnd/>
              <a:tailEnd/>
            </a:ln>
          </p:spPr>
          <p:txBody>
            <a:bodyPr/>
            <a:lstStyle/>
            <a:p>
              <a:endParaRPr lang="en-US">
                <a:solidFill>
                  <a:srgbClr val="008000"/>
                </a:solidFill>
              </a:endParaRPr>
            </a:p>
          </p:txBody>
        </p:sp>
        <p:sp>
          <p:nvSpPr>
            <p:cNvPr id="28692" name="Line 21"/>
            <p:cNvSpPr>
              <a:spLocks noChangeShapeType="1"/>
            </p:cNvSpPr>
            <p:nvPr/>
          </p:nvSpPr>
          <p:spPr bwMode="auto">
            <a:xfrm>
              <a:off x="2600325" y="5662613"/>
              <a:ext cx="0" cy="630237"/>
            </a:xfrm>
            <a:prstGeom prst="line">
              <a:avLst/>
            </a:prstGeom>
            <a:noFill/>
            <a:ln w="9525">
              <a:solidFill>
                <a:srgbClr val="008000"/>
              </a:solidFill>
              <a:prstDash val="dashDot"/>
              <a:round/>
              <a:headEnd/>
              <a:tailEnd type="arrow" w="lg" len="lg"/>
            </a:ln>
          </p:spPr>
          <p:txBody>
            <a:bodyPr/>
            <a:lstStyle/>
            <a:p>
              <a:endParaRPr lang="en-US">
                <a:solidFill>
                  <a:srgbClr val="008000"/>
                </a:solidFill>
              </a:endParaRPr>
            </a:p>
          </p:txBody>
        </p:sp>
      </p:grpSp>
      <p:grpSp>
        <p:nvGrpSpPr>
          <p:cNvPr id="35" name="Group 34"/>
          <p:cNvGrpSpPr/>
          <p:nvPr/>
        </p:nvGrpSpPr>
        <p:grpSpPr>
          <a:xfrm>
            <a:off x="7159405" y="4647558"/>
            <a:ext cx="1609725" cy="401637"/>
            <a:chOff x="792163" y="5910263"/>
            <a:chExt cx="1609725" cy="401637"/>
          </a:xfrm>
        </p:grpSpPr>
        <p:sp>
          <p:nvSpPr>
            <p:cNvPr id="28681" name="Line 10"/>
            <p:cNvSpPr>
              <a:spLocks noChangeShapeType="1"/>
            </p:cNvSpPr>
            <p:nvPr/>
          </p:nvSpPr>
          <p:spPr bwMode="auto">
            <a:xfrm>
              <a:off x="792163" y="5910263"/>
              <a:ext cx="635000" cy="0"/>
            </a:xfrm>
            <a:prstGeom prst="line">
              <a:avLst/>
            </a:prstGeom>
            <a:noFill/>
            <a:ln w="15875">
              <a:solidFill>
                <a:srgbClr val="008000"/>
              </a:solidFill>
              <a:round/>
              <a:headEnd/>
              <a:tailEnd type="arrow" w="med" len="med"/>
            </a:ln>
          </p:spPr>
          <p:txBody>
            <a:bodyPr/>
            <a:lstStyle/>
            <a:p>
              <a:endParaRPr lang="en-US">
                <a:solidFill>
                  <a:srgbClr val="008000"/>
                </a:solidFill>
              </a:endParaRPr>
            </a:p>
          </p:txBody>
        </p:sp>
        <p:sp>
          <p:nvSpPr>
            <p:cNvPr id="28688" name="Line 17"/>
            <p:cNvSpPr>
              <a:spLocks noChangeShapeType="1"/>
            </p:cNvSpPr>
            <p:nvPr/>
          </p:nvSpPr>
          <p:spPr bwMode="auto">
            <a:xfrm>
              <a:off x="1439863" y="5921375"/>
              <a:ext cx="962025" cy="0"/>
            </a:xfrm>
            <a:prstGeom prst="line">
              <a:avLst/>
            </a:prstGeom>
            <a:noFill/>
            <a:ln w="9525">
              <a:solidFill>
                <a:srgbClr val="008000"/>
              </a:solidFill>
              <a:prstDash val="dashDot"/>
              <a:round/>
              <a:headEnd/>
              <a:tailEnd/>
            </a:ln>
          </p:spPr>
          <p:txBody>
            <a:bodyPr/>
            <a:lstStyle/>
            <a:p>
              <a:endParaRPr lang="en-US">
                <a:solidFill>
                  <a:srgbClr val="008000"/>
                </a:solidFill>
              </a:endParaRPr>
            </a:p>
          </p:txBody>
        </p:sp>
        <p:sp>
          <p:nvSpPr>
            <p:cNvPr id="28693" name="Line 22"/>
            <p:cNvSpPr>
              <a:spLocks noChangeShapeType="1"/>
            </p:cNvSpPr>
            <p:nvPr/>
          </p:nvSpPr>
          <p:spPr bwMode="auto">
            <a:xfrm>
              <a:off x="2373313" y="5927725"/>
              <a:ext cx="0" cy="384175"/>
            </a:xfrm>
            <a:prstGeom prst="line">
              <a:avLst/>
            </a:prstGeom>
            <a:noFill/>
            <a:ln w="9525">
              <a:solidFill>
                <a:srgbClr val="008000"/>
              </a:solidFill>
              <a:prstDash val="dashDot"/>
              <a:round/>
              <a:headEnd/>
              <a:tailEnd type="arrow" w="lg" len="lg"/>
            </a:ln>
          </p:spPr>
          <p:txBody>
            <a:bodyPr/>
            <a:lstStyle/>
            <a:p>
              <a:endParaRPr lang="en-US">
                <a:solidFill>
                  <a:srgbClr val="008000"/>
                </a:solidFill>
              </a:endParaRPr>
            </a:p>
          </p:txBody>
        </p:sp>
      </p:grpSp>
      <p:grpSp>
        <p:nvGrpSpPr>
          <p:cNvPr id="30" name="Group 29"/>
          <p:cNvGrpSpPr/>
          <p:nvPr/>
        </p:nvGrpSpPr>
        <p:grpSpPr>
          <a:xfrm>
            <a:off x="7168929" y="2821933"/>
            <a:ext cx="3109912" cy="2206625"/>
            <a:chOff x="801688" y="4084638"/>
            <a:chExt cx="3109912" cy="2206625"/>
          </a:xfrm>
        </p:grpSpPr>
        <p:sp>
          <p:nvSpPr>
            <p:cNvPr id="28698" name="Line 7"/>
            <p:cNvSpPr>
              <a:spLocks noChangeShapeType="1"/>
            </p:cNvSpPr>
            <p:nvPr/>
          </p:nvSpPr>
          <p:spPr bwMode="auto">
            <a:xfrm>
              <a:off x="801688" y="4084638"/>
              <a:ext cx="635000" cy="0"/>
            </a:xfrm>
            <a:prstGeom prst="line">
              <a:avLst/>
            </a:prstGeom>
            <a:noFill/>
            <a:ln w="15875">
              <a:solidFill>
                <a:srgbClr val="008000"/>
              </a:solidFill>
              <a:round/>
              <a:headEnd/>
              <a:tailEnd type="arrow" w="med" len="med"/>
            </a:ln>
          </p:spPr>
          <p:txBody>
            <a:bodyPr/>
            <a:lstStyle/>
            <a:p>
              <a:endParaRPr lang="en-US">
                <a:solidFill>
                  <a:srgbClr val="008000"/>
                </a:solidFill>
              </a:endParaRPr>
            </a:p>
          </p:txBody>
        </p:sp>
        <p:sp>
          <p:nvSpPr>
            <p:cNvPr id="28699" name="Line 13"/>
            <p:cNvSpPr>
              <a:spLocks noChangeShapeType="1"/>
            </p:cNvSpPr>
            <p:nvPr/>
          </p:nvSpPr>
          <p:spPr bwMode="auto">
            <a:xfrm>
              <a:off x="1427163" y="4095750"/>
              <a:ext cx="2484437" cy="0"/>
            </a:xfrm>
            <a:prstGeom prst="line">
              <a:avLst/>
            </a:prstGeom>
            <a:noFill/>
            <a:ln w="9525">
              <a:solidFill>
                <a:srgbClr val="008000"/>
              </a:solidFill>
              <a:prstDash val="dashDot"/>
              <a:round/>
              <a:headEnd/>
              <a:tailEnd/>
            </a:ln>
          </p:spPr>
          <p:txBody>
            <a:bodyPr/>
            <a:lstStyle/>
            <a:p>
              <a:endParaRPr lang="en-US">
                <a:solidFill>
                  <a:srgbClr val="008000"/>
                </a:solidFill>
              </a:endParaRPr>
            </a:p>
          </p:txBody>
        </p:sp>
        <p:sp>
          <p:nvSpPr>
            <p:cNvPr id="28700" name="Line 18"/>
            <p:cNvSpPr>
              <a:spLocks noChangeShapeType="1"/>
            </p:cNvSpPr>
            <p:nvPr/>
          </p:nvSpPr>
          <p:spPr bwMode="auto">
            <a:xfrm>
              <a:off x="3910013" y="4113213"/>
              <a:ext cx="0" cy="2178050"/>
            </a:xfrm>
            <a:prstGeom prst="line">
              <a:avLst/>
            </a:prstGeom>
            <a:noFill/>
            <a:ln w="9525">
              <a:solidFill>
                <a:srgbClr val="008000"/>
              </a:solidFill>
              <a:prstDash val="dashDot"/>
              <a:round/>
              <a:headEnd/>
              <a:tailEnd type="arrow" w="lg" len="lg"/>
            </a:ln>
          </p:spPr>
          <p:txBody>
            <a:bodyPr/>
            <a:lstStyle/>
            <a:p>
              <a:endParaRPr lang="en-US">
                <a:solidFill>
                  <a:srgbClr val="008000"/>
                </a:solidFill>
              </a:endParaRPr>
            </a:p>
          </p:txBody>
        </p:sp>
      </p:grpSp>
      <p:sp>
        <p:nvSpPr>
          <p:cNvPr id="2" name="Slide Number Placeholder 1"/>
          <p:cNvSpPr>
            <a:spLocks noGrp="1"/>
          </p:cNvSpPr>
          <p:nvPr>
            <p:ph type="sldNum" sz="quarter" idx="12"/>
          </p:nvPr>
        </p:nvSpPr>
        <p:spPr/>
        <p:txBody>
          <a:bodyPr/>
          <a:lstStyle/>
          <a:p>
            <a:pPr>
              <a:defRPr/>
            </a:pPr>
            <a:fld id="{0686BC8E-6191-4C16-A4FB-95C10547DDBA}" type="slidenum">
              <a:rPr lang="en-US" smtClean="0"/>
              <a:pPr>
                <a:defRPr/>
              </a:pPr>
              <a:t>18</a:t>
            </a:fld>
            <a:endParaRPr lang="en-US"/>
          </a:p>
        </p:txBody>
      </p:sp>
      <p:pic>
        <p:nvPicPr>
          <p:cNvPr id="64" name="Picture 2"/>
          <p:cNvPicPr>
            <a:picLocks noChangeAspect="1" noChangeArrowheads="1"/>
          </p:cNvPicPr>
          <p:nvPr/>
        </p:nvPicPr>
        <p:blipFill>
          <a:blip r:embed="rId2" cstate="print">
            <a:lum bright="-100000"/>
          </a:blip>
          <a:srcRect/>
          <a:stretch>
            <a:fillRect/>
          </a:stretch>
        </p:blipFill>
        <p:spPr bwMode="auto">
          <a:xfrm>
            <a:off x="7057805" y="2284712"/>
            <a:ext cx="4560887" cy="3313113"/>
          </a:xfrm>
          <a:prstGeom prst="rect">
            <a:avLst/>
          </a:prstGeom>
          <a:noFill/>
          <a:ln w="9525">
            <a:noFill/>
            <a:miter lim="800000"/>
            <a:headEnd/>
            <a:tailEnd/>
          </a:ln>
        </p:spPr>
      </p:pic>
      <p:sp>
        <p:nvSpPr>
          <p:cNvPr id="65" name="Text Box 25"/>
          <p:cNvSpPr txBox="1">
            <a:spLocks noChangeArrowheads="1"/>
          </p:cNvSpPr>
          <p:nvPr/>
        </p:nvSpPr>
        <p:spPr bwMode="auto">
          <a:xfrm>
            <a:off x="11110691" y="5064830"/>
            <a:ext cx="431800" cy="366712"/>
          </a:xfrm>
          <a:prstGeom prst="rect">
            <a:avLst/>
          </a:prstGeom>
          <a:noFill/>
          <a:ln w="9525">
            <a:noFill/>
            <a:miter lim="800000"/>
            <a:headEnd/>
            <a:tailEnd/>
          </a:ln>
          <a:effectLst/>
        </p:spPr>
        <p:txBody>
          <a:bodyPr>
            <a:spAutoFit/>
          </a:bodyPr>
          <a:lstStyle/>
          <a:p>
            <a:pPr>
              <a:spcBef>
                <a:spcPct val="50000"/>
              </a:spcBef>
              <a:defRPr/>
            </a:pPr>
            <a:r>
              <a:rPr lang="en-US" sz="1800" b="1" dirty="0">
                <a:latin typeface="Ink Free" panose="03080402000500000000" pitchFamily="66" charset="0"/>
              </a:rPr>
              <a:t>X</a:t>
            </a:r>
            <a:endParaRPr lang="en-US" sz="1800" b="1" baseline="-25000" dirty="0">
              <a:latin typeface="Ink Free" panose="03080402000500000000" pitchFamily="66" charset="0"/>
            </a:endParaRPr>
          </a:p>
        </p:txBody>
      </p:sp>
      <p:sp>
        <p:nvSpPr>
          <p:cNvPr id="66" name="Text Box 26"/>
          <p:cNvSpPr txBox="1">
            <a:spLocks noChangeArrowheads="1"/>
          </p:cNvSpPr>
          <p:nvPr/>
        </p:nvSpPr>
        <p:spPr bwMode="auto">
          <a:xfrm>
            <a:off x="7162580" y="2432755"/>
            <a:ext cx="814387" cy="366712"/>
          </a:xfrm>
          <a:prstGeom prst="rect">
            <a:avLst/>
          </a:prstGeom>
          <a:noFill/>
          <a:ln w="9525">
            <a:noFill/>
            <a:miter lim="800000"/>
            <a:headEnd/>
            <a:tailEnd/>
          </a:ln>
          <a:effectLst/>
        </p:spPr>
        <p:txBody>
          <a:bodyPr>
            <a:spAutoFit/>
          </a:bodyPr>
          <a:lstStyle/>
          <a:p>
            <a:pPr>
              <a:spcBef>
                <a:spcPct val="50000"/>
              </a:spcBef>
              <a:defRPr/>
            </a:pPr>
            <a:r>
              <a:rPr lang="en-US" sz="1800" b="1" dirty="0">
                <a:latin typeface="Ink Free" panose="03080402000500000000" pitchFamily="66" charset="0"/>
              </a:rPr>
              <a:t>F(X)</a:t>
            </a:r>
            <a:endParaRPr lang="en-US" sz="1800" b="1" baseline="-25000" dirty="0">
              <a:latin typeface="Ink Free" panose="03080402000500000000" pitchFamily="66" charset="0"/>
            </a:endParaRPr>
          </a:p>
        </p:txBody>
      </p:sp>
      <p:sp>
        <p:nvSpPr>
          <p:cNvPr id="67" name="Text Box 26"/>
          <p:cNvSpPr txBox="1">
            <a:spLocks noChangeArrowheads="1"/>
          </p:cNvSpPr>
          <p:nvPr/>
        </p:nvSpPr>
        <p:spPr bwMode="auto">
          <a:xfrm>
            <a:off x="10440801" y="3294804"/>
            <a:ext cx="814387" cy="646331"/>
          </a:xfrm>
          <a:prstGeom prst="rect">
            <a:avLst/>
          </a:prstGeom>
          <a:noFill/>
          <a:ln w="9525">
            <a:noFill/>
            <a:miter lim="800000"/>
            <a:headEnd/>
            <a:tailEnd/>
          </a:ln>
          <a:effectLst/>
        </p:spPr>
        <p:txBody>
          <a:bodyPr>
            <a:spAutoFit/>
          </a:bodyPr>
          <a:lstStyle/>
          <a:p>
            <a:pPr>
              <a:spcBef>
                <a:spcPct val="50000"/>
              </a:spcBef>
              <a:defRPr/>
            </a:pPr>
            <a:r>
              <a:rPr lang="en-US" sz="1800" b="1" dirty="0">
                <a:solidFill>
                  <a:schemeClr val="accent2"/>
                </a:solidFill>
                <a:latin typeface="Ink Free" panose="03080402000500000000" pitchFamily="66" charset="0"/>
              </a:rPr>
              <a:t>CDF, F(X)</a:t>
            </a:r>
            <a:endParaRPr lang="en-US" sz="1800" b="1" baseline="-25000" dirty="0">
              <a:solidFill>
                <a:schemeClr val="accent2"/>
              </a:solidFill>
              <a:latin typeface="Ink Free" panose="03080402000500000000" pitchFamily="66" charset="0"/>
            </a:endParaRPr>
          </a:p>
        </p:txBody>
      </p:sp>
      <p:sp>
        <p:nvSpPr>
          <p:cNvPr id="36" name="Text Box 12"/>
          <p:cNvSpPr txBox="1">
            <a:spLocks noChangeArrowheads="1"/>
          </p:cNvSpPr>
          <p:nvPr/>
        </p:nvSpPr>
        <p:spPr bwMode="auto">
          <a:xfrm>
            <a:off x="9241664" y="5082662"/>
            <a:ext cx="431800" cy="366713"/>
          </a:xfrm>
          <a:prstGeom prst="rect">
            <a:avLst/>
          </a:prstGeom>
          <a:noFill/>
          <a:ln w="9525">
            <a:noFill/>
            <a:miter lim="800000"/>
            <a:headEnd/>
            <a:tailEnd/>
          </a:ln>
        </p:spPr>
        <p:txBody>
          <a:bodyPr>
            <a:spAutoFit/>
          </a:bodyPr>
          <a:lstStyle/>
          <a:p>
            <a:pPr>
              <a:spcBef>
                <a:spcPct val="50000"/>
              </a:spcBef>
            </a:pPr>
            <a:r>
              <a:rPr lang="en-US" sz="1800" b="1" dirty="0">
                <a:solidFill>
                  <a:srgbClr val="008000"/>
                </a:solidFill>
                <a:latin typeface="Ink Free" panose="03080402000500000000" pitchFamily="66" charset="0"/>
              </a:rPr>
              <a:t>x</a:t>
            </a:r>
            <a:r>
              <a:rPr lang="en-US" sz="1800" b="1" baseline="-25000" dirty="0">
                <a:solidFill>
                  <a:srgbClr val="008000"/>
                </a:solidFill>
                <a:latin typeface="Ink Free" panose="03080402000500000000" pitchFamily="66" charset="0"/>
              </a:rPr>
              <a:t>i</a:t>
            </a:r>
          </a:p>
        </p:txBody>
      </p:sp>
      <p:sp>
        <p:nvSpPr>
          <p:cNvPr id="37" name="Rectangle 6">
            <a:extLst>
              <a:ext uri="{FF2B5EF4-FFF2-40B4-BE49-F238E27FC236}">
                <a16:creationId xmlns:a16="http://schemas.microsoft.com/office/drawing/2014/main" id="{A619743C-9B72-4264-B6E6-B220BD45502A}"/>
              </a:ext>
            </a:extLst>
          </p:cNvPr>
          <p:cNvSpPr>
            <a:spLocks noChangeArrowheads="1"/>
          </p:cNvSpPr>
          <p:nvPr/>
        </p:nvSpPr>
        <p:spPr bwMode="auto">
          <a:xfrm>
            <a:off x="7634012" y="1791982"/>
            <a:ext cx="4204477" cy="702661"/>
          </a:xfrm>
          <a:prstGeom prst="rect">
            <a:avLst/>
          </a:prstGeom>
          <a:noFill/>
          <a:ln w="9525">
            <a:noFill/>
            <a:miter lim="800000"/>
            <a:headEnd/>
            <a:tailEnd/>
          </a:ln>
          <a:effectLst/>
        </p:spPr>
        <p:txBody>
          <a:bodyPr/>
          <a:lstStyle/>
          <a:p>
            <a:pPr>
              <a:spcBef>
                <a:spcPct val="40000"/>
              </a:spcBef>
              <a:defRPr/>
            </a:pPr>
            <a:r>
              <a:rPr lang="en-US" sz="2800" dirty="0">
                <a:solidFill>
                  <a:srgbClr val="008000"/>
                </a:solidFill>
                <a:latin typeface="Calibri" panose="020F0502020204030204" pitchFamily="34" charset="0"/>
                <a:cs typeface="Calibri" panose="020F0502020204030204" pitchFamily="34" charset="0"/>
              </a:rPr>
              <a:t>U</a:t>
            </a:r>
            <a:r>
              <a:rPr lang="en-US" sz="2800" baseline="-25000" dirty="0">
                <a:solidFill>
                  <a:srgbClr val="008000"/>
                </a:solidFill>
                <a:latin typeface="Calibri" panose="020F0502020204030204" pitchFamily="34" charset="0"/>
                <a:cs typeface="Calibri" panose="020F0502020204030204" pitchFamily="34" charset="0"/>
              </a:rPr>
              <a:t>i</a:t>
            </a:r>
            <a:r>
              <a:rPr lang="en-US" sz="2800" dirty="0">
                <a:solidFill>
                  <a:srgbClr val="008000"/>
                </a:solidFill>
                <a:latin typeface="Calibri" panose="020F0502020204030204" pitchFamily="34" charset="0"/>
                <a:cs typeface="Calibri" panose="020F0502020204030204" pitchFamily="34" charset="0"/>
              </a:rPr>
              <a:t> = F(x</a:t>
            </a:r>
            <a:r>
              <a:rPr lang="en-US" sz="2800" baseline="-25000" dirty="0">
                <a:solidFill>
                  <a:srgbClr val="008000"/>
                </a:solidFill>
                <a:latin typeface="Calibri" panose="020F0502020204030204" pitchFamily="34" charset="0"/>
                <a:cs typeface="Calibri" panose="020F0502020204030204" pitchFamily="34" charset="0"/>
              </a:rPr>
              <a:t>i</a:t>
            </a:r>
            <a:r>
              <a:rPr lang="en-US" sz="2800" dirty="0">
                <a:solidFill>
                  <a:srgbClr val="008000"/>
                </a:solidFill>
                <a:latin typeface="Calibri" panose="020F0502020204030204" pitchFamily="34" charset="0"/>
                <a:cs typeface="Calibri" panose="020F0502020204030204" pitchFamily="34" charset="0"/>
              </a:rPr>
              <a:t>),  x</a:t>
            </a:r>
            <a:r>
              <a:rPr lang="en-US" sz="2800" baseline="-25000" dirty="0">
                <a:solidFill>
                  <a:srgbClr val="008000"/>
                </a:solidFill>
                <a:latin typeface="Calibri" panose="020F0502020204030204" pitchFamily="34" charset="0"/>
                <a:cs typeface="Calibri" panose="020F0502020204030204" pitchFamily="34" charset="0"/>
              </a:rPr>
              <a:t>i</a:t>
            </a:r>
            <a:r>
              <a:rPr lang="en-US" sz="2800" dirty="0">
                <a:solidFill>
                  <a:srgbClr val="008000"/>
                </a:solidFill>
                <a:latin typeface="Calibri" panose="020F0502020204030204" pitchFamily="34" charset="0"/>
                <a:cs typeface="Calibri" panose="020F0502020204030204" pitchFamily="34" charset="0"/>
              </a:rPr>
              <a:t> = F</a:t>
            </a:r>
            <a:r>
              <a:rPr lang="en-US" sz="2800" baseline="30000" dirty="0">
                <a:solidFill>
                  <a:srgbClr val="008000"/>
                </a:solidFill>
                <a:latin typeface="Calibri" panose="020F0502020204030204" pitchFamily="34" charset="0"/>
                <a:cs typeface="Calibri" panose="020F0502020204030204" pitchFamily="34" charset="0"/>
              </a:rPr>
              <a:t>-1</a:t>
            </a:r>
            <a:r>
              <a:rPr lang="en-US" sz="2800" dirty="0">
                <a:solidFill>
                  <a:srgbClr val="008000"/>
                </a:solidFill>
                <a:latin typeface="Calibri" panose="020F0502020204030204" pitchFamily="34" charset="0"/>
                <a:cs typeface="Calibri" panose="020F0502020204030204" pitchFamily="34" charset="0"/>
              </a:rPr>
              <a:t>(U</a:t>
            </a:r>
            <a:r>
              <a:rPr lang="en-US" sz="2800" baseline="-25000" dirty="0">
                <a:solidFill>
                  <a:srgbClr val="008000"/>
                </a:solidFill>
                <a:latin typeface="Calibri" panose="020F0502020204030204" pitchFamily="34" charset="0"/>
                <a:cs typeface="Calibri" panose="020F0502020204030204" pitchFamily="34" charset="0"/>
              </a:rPr>
              <a:t>i</a:t>
            </a:r>
            <a:r>
              <a:rPr lang="en-US" sz="2800" dirty="0">
                <a:solidFill>
                  <a:srgbClr val="008000"/>
                </a:solidFill>
                <a:latin typeface="Calibri" panose="020F0502020204030204" pitchFamily="34" charset="0"/>
                <a:cs typeface="Calibri" panose="020F0502020204030204" pitchFamily="34" charset="0"/>
              </a:rPr>
              <a:t>)</a:t>
            </a:r>
          </a:p>
        </p:txBody>
      </p:sp>
      <p:sp>
        <p:nvSpPr>
          <p:cNvPr id="38" name="Text Box 26">
            <a:extLst>
              <a:ext uri="{FF2B5EF4-FFF2-40B4-BE49-F238E27FC236}">
                <a16:creationId xmlns:a16="http://schemas.microsoft.com/office/drawing/2014/main" id="{21195886-934F-4653-93DC-3832BCDB5C8C}"/>
              </a:ext>
            </a:extLst>
          </p:cNvPr>
          <p:cNvSpPr txBox="1">
            <a:spLocks noChangeArrowheads="1"/>
          </p:cNvSpPr>
          <p:nvPr/>
        </p:nvSpPr>
        <p:spPr bwMode="auto">
          <a:xfrm>
            <a:off x="10773418" y="1639447"/>
            <a:ext cx="1316706" cy="830997"/>
          </a:xfrm>
          <a:prstGeom prst="rect">
            <a:avLst/>
          </a:prstGeom>
          <a:noFill/>
          <a:ln w="9525">
            <a:noFill/>
            <a:miter lim="800000"/>
            <a:headEnd/>
            <a:tailEnd/>
          </a:ln>
          <a:effectLst/>
        </p:spPr>
        <p:txBody>
          <a:bodyPr wrap="square">
            <a:spAutoFit/>
          </a:bodyPr>
          <a:lstStyle/>
          <a:p>
            <a:pPr>
              <a:spcBef>
                <a:spcPct val="50000"/>
              </a:spcBef>
              <a:defRPr/>
            </a:pPr>
            <a:r>
              <a:rPr lang="en-US" b="1" dirty="0">
                <a:solidFill>
                  <a:srgbClr val="FF6600"/>
                </a:solidFill>
                <a:latin typeface="Ink Free" panose="03080402000500000000" pitchFamily="66" charset="0"/>
              </a:rPr>
              <a:t>Quantile function</a:t>
            </a:r>
            <a:endParaRPr lang="en-US" b="1" baseline="-25000" dirty="0">
              <a:solidFill>
                <a:srgbClr val="FF6600"/>
              </a:solidFill>
              <a:latin typeface="Ink Free" panose="03080402000500000000"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131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131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131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868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4131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6" grpId="0" uiExpand="1" build="p"/>
      <p:bldP spid="28683" grpId="0"/>
      <p:bldP spid="36" grpId="0"/>
      <p:bldP spid="37" grpId="0" uiExpand="1"/>
      <p:bldP spid="3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1">
            <a:extLst>
              <a:ext uri="{FF2B5EF4-FFF2-40B4-BE49-F238E27FC236}">
                <a16:creationId xmlns:a16="http://schemas.microsoft.com/office/drawing/2014/main" id="{CC7A40A8-DF67-49F3-97C0-A73A8042D073}"/>
              </a:ext>
            </a:extLst>
          </p:cNvPr>
          <p:cNvPicPr>
            <a:picLocks noChangeAspect="1" noChangeArrowheads="1"/>
          </p:cNvPicPr>
          <p:nvPr/>
        </p:nvPicPr>
        <p:blipFill>
          <a:blip r:embed="rId2" cstate="print"/>
          <a:srcRect/>
          <a:stretch>
            <a:fillRect/>
          </a:stretch>
        </p:blipFill>
        <p:spPr bwMode="auto">
          <a:xfrm>
            <a:off x="7189944" y="2346097"/>
            <a:ext cx="3935452" cy="3111836"/>
          </a:xfrm>
          <a:prstGeom prst="rect">
            <a:avLst/>
          </a:prstGeom>
          <a:noFill/>
          <a:ln w="9525">
            <a:solidFill>
              <a:schemeClr val="tx1"/>
            </a:solidFill>
            <a:miter lim="800000"/>
            <a:headEnd/>
            <a:tailEnd/>
          </a:ln>
          <a:effectLst/>
        </p:spPr>
      </p:pic>
      <p:sp>
        <p:nvSpPr>
          <p:cNvPr id="141315" name="Rectangle 3"/>
          <p:cNvSpPr>
            <a:spLocks noGrp="1" noChangeArrowheads="1"/>
          </p:cNvSpPr>
          <p:nvPr>
            <p:ph type="title"/>
          </p:nvPr>
        </p:nvSpPr>
        <p:spPr/>
        <p:txBody>
          <a:bodyPr/>
          <a:lstStyle/>
          <a:p>
            <a:pPr eaLnBrk="1" hangingPunct="1">
              <a:defRPr/>
            </a:pPr>
            <a:r>
              <a:rPr lang="en-US"/>
              <a:t>Monte Carlo Simulation</a:t>
            </a:r>
          </a:p>
        </p:txBody>
      </p:sp>
      <p:sp>
        <p:nvSpPr>
          <p:cNvPr id="141316" name="Rectangle 4"/>
          <p:cNvSpPr>
            <a:spLocks noGrp="1" noChangeArrowheads="1"/>
          </p:cNvSpPr>
          <p:nvPr>
            <p:ph type="body" idx="1"/>
          </p:nvPr>
        </p:nvSpPr>
        <p:spPr>
          <a:xfrm>
            <a:off x="1001715" y="1479550"/>
            <a:ext cx="5809191" cy="4616451"/>
          </a:xfrm>
        </p:spPr>
        <p:txBody>
          <a:bodyPr/>
          <a:lstStyle/>
          <a:p>
            <a:pPr eaLnBrk="1" hangingPunct="1">
              <a:defRPr/>
            </a:pPr>
            <a:r>
              <a:rPr lang="en-US" sz="3000" dirty="0"/>
              <a:t>Generate pseudo-random    values, U</a:t>
            </a:r>
            <a:r>
              <a:rPr lang="en-US" sz="2600" baseline="-25000" dirty="0"/>
              <a:t>i</a:t>
            </a:r>
            <a:r>
              <a:rPr lang="en-US" sz="3000" dirty="0"/>
              <a:t> ~ Uniform[0,1]</a:t>
            </a:r>
          </a:p>
          <a:p>
            <a:pPr lvl="1" eaLnBrk="1" hangingPunct="1">
              <a:defRPr/>
            </a:pPr>
            <a:r>
              <a:rPr lang="en-US" sz="2600" dirty="0"/>
              <a:t>“random number generators” usually produce U[0,1]</a:t>
            </a:r>
          </a:p>
          <a:p>
            <a:pPr eaLnBrk="1" hangingPunct="1">
              <a:spcBef>
                <a:spcPts val="1200"/>
              </a:spcBef>
              <a:defRPr/>
            </a:pPr>
            <a:r>
              <a:rPr lang="en-US" sz="3000" dirty="0"/>
              <a:t>Use U</a:t>
            </a:r>
            <a:r>
              <a:rPr lang="en-US" sz="3000" baseline="-25000" dirty="0"/>
              <a:t>i</a:t>
            </a:r>
            <a:r>
              <a:rPr lang="en-US" sz="3000" dirty="0"/>
              <a:t> as the cumulative probability, and compute x</a:t>
            </a:r>
            <a:r>
              <a:rPr lang="en-US" sz="3000" baseline="-25000" dirty="0"/>
              <a:t>i</a:t>
            </a:r>
            <a:r>
              <a:rPr lang="en-US" sz="3000" dirty="0"/>
              <a:t> as   the inverse of the CDF of X</a:t>
            </a:r>
          </a:p>
          <a:p>
            <a:pPr>
              <a:spcBef>
                <a:spcPct val="40000"/>
              </a:spcBef>
              <a:defRPr/>
            </a:pPr>
            <a:r>
              <a:rPr lang="en-US" sz="3000" dirty="0">
                <a:cs typeface="Calibri" panose="020F0502020204030204" pitchFamily="34" charset="0"/>
              </a:rPr>
              <a:t>A frequency analysis on the sample x</a:t>
            </a:r>
            <a:r>
              <a:rPr lang="en-US" sz="3000" baseline="-25000" dirty="0">
                <a:cs typeface="Calibri" panose="020F0502020204030204" pitchFamily="34" charset="0"/>
              </a:rPr>
              <a:t>i</a:t>
            </a:r>
            <a:r>
              <a:rPr lang="en-US" sz="3000" dirty="0">
                <a:cs typeface="Calibri" panose="020F0502020204030204" pitchFamily="34" charset="0"/>
              </a:rPr>
              <a:t> provides the original probability distribution, </a:t>
            </a:r>
            <a:r>
              <a:rPr lang="en-US" sz="3000" dirty="0" err="1">
                <a:cs typeface="Calibri" panose="020F0502020204030204" pitchFamily="34" charset="0"/>
              </a:rPr>
              <a:t>ie</a:t>
            </a:r>
            <a:r>
              <a:rPr lang="en-US" sz="3000" dirty="0">
                <a:cs typeface="Calibri" panose="020F0502020204030204" pitchFamily="34" charset="0"/>
              </a:rPr>
              <a:t> P[X ≤ x]</a:t>
            </a:r>
          </a:p>
          <a:p>
            <a:pPr eaLnBrk="1" hangingPunct="1">
              <a:buFontTx/>
              <a:buNone/>
              <a:defRPr/>
            </a:pPr>
            <a:endParaRPr lang="en-US" sz="3000" dirty="0"/>
          </a:p>
        </p:txBody>
      </p:sp>
      <p:sp>
        <p:nvSpPr>
          <p:cNvPr id="28676" name="Rectangle 5"/>
          <p:cNvSpPr>
            <a:spLocks noChangeArrowheads="1"/>
          </p:cNvSpPr>
          <p:nvPr/>
        </p:nvSpPr>
        <p:spPr bwMode="auto">
          <a:xfrm>
            <a:off x="5081588" y="3181351"/>
            <a:ext cx="9144000" cy="461665"/>
          </a:xfrm>
          <a:prstGeom prst="rect">
            <a:avLst/>
          </a:prstGeom>
          <a:noFill/>
          <a:ln w="9525">
            <a:noFill/>
            <a:miter lim="800000"/>
            <a:headEnd/>
            <a:tailEnd/>
          </a:ln>
        </p:spPr>
        <p:txBody>
          <a:bodyPr>
            <a:spAutoFit/>
          </a:bodyPr>
          <a:lstStyle/>
          <a:p>
            <a:endParaRPr lang="en-US"/>
          </a:p>
        </p:txBody>
      </p:sp>
      <p:sp>
        <p:nvSpPr>
          <p:cNvPr id="28683" name="Text Box 12"/>
          <p:cNvSpPr txBox="1">
            <a:spLocks noChangeArrowheads="1"/>
          </p:cNvSpPr>
          <p:nvPr/>
        </p:nvSpPr>
        <p:spPr bwMode="auto">
          <a:xfrm>
            <a:off x="6676804" y="3474395"/>
            <a:ext cx="431800" cy="366713"/>
          </a:xfrm>
          <a:prstGeom prst="rect">
            <a:avLst/>
          </a:prstGeom>
          <a:noFill/>
          <a:ln w="9525">
            <a:noFill/>
            <a:miter lim="800000"/>
            <a:headEnd/>
            <a:tailEnd/>
          </a:ln>
        </p:spPr>
        <p:txBody>
          <a:bodyPr>
            <a:spAutoFit/>
          </a:bodyPr>
          <a:lstStyle/>
          <a:p>
            <a:pPr>
              <a:spcBef>
                <a:spcPct val="50000"/>
              </a:spcBef>
            </a:pPr>
            <a:r>
              <a:rPr lang="en-US" sz="1800" b="1" dirty="0" err="1">
                <a:solidFill>
                  <a:srgbClr val="008000"/>
                </a:solidFill>
                <a:latin typeface="Ink Free" panose="03080402000500000000" pitchFamily="66" charset="0"/>
              </a:rPr>
              <a:t>U</a:t>
            </a:r>
            <a:r>
              <a:rPr lang="en-US" sz="1800" b="1" baseline="-25000" dirty="0" err="1">
                <a:solidFill>
                  <a:srgbClr val="008000"/>
                </a:solidFill>
                <a:latin typeface="Ink Free" panose="03080402000500000000" pitchFamily="66" charset="0"/>
              </a:rPr>
              <a:t>i</a:t>
            </a:r>
            <a:endParaRPr lang="en-US" sz="1800" b="1" baseline="-25000" dirty="0">
              <a:solidFill>
                <a:srgbClr val="008000"/>
              </a:solidFill>
              <a:latin typeface="Ink Free" panose="03080402000500000000" pitchFamily="66" charset="0"/>
            </a:endParaRPr>
          </a:p>
        </p:txBody>
      </p:sp>
      <p:grpSp>
        <p:nvGrpSpPr>
          <p:cNvPr id="32" name="Group 31"/>
          <p:cNvGrpSpPr/>
          <p:nvPr/>
        </p:nvGrpSpPr>
        <p:grpSpPr>
          <a:xfrm>
            <a:off x="7159405" y="3506145"/>
            <a:ext cx="2514059" cy="1524000"/>
            <a:chOff x="792163" y="4768850"/>
            <a:chExt cx="2514059" cy="1524000"/>
          </a:xfrm>
        </p:grpSpPr>
        <p:sp>
          <p:nvSpPr>
            <p:cNvPr id="28678" name="Line 7"/>
            <p:cNvSpPr>
              <a:spLocks noChangeShapeType="1"/>
            </p:cNvSpPr>
            <p:nvPr/>
          </p:nvSpPr>
          <p:spPr bwMode="auto">
            <a:xfrm>
              <a:off x="792163" y="4768850"/>
              <a:ext cx="635000" cy="0"/>
            </a:xfrm>
            <a:prstGeom prst="line">
              <a:avLst/>
            </a:prstGeom>
            <a:noFill/>
            <a:ln w="15875">
              <a:solidFill>
                <a:srgbClr val="008000"/>
              </a:solidFill>
              <a:round/>
              <a:headEnd/>
              <a:tailEnd type="arrow" w="med" len="med"/>
            </a:ln>
          </p:spPr>
          <p:txBody>
            <a:bodyPr/>
            <a:lstStyle/>
            <a:p>
              <a:endParaRPr lang="en-US">
                <a:solidFill>
                  <a:srgbClr val="008000"/>
                </a:solidFill>
              </a:endParaRPr>
            </a:p>
          </p:txBody>
        </p:sp>
        <p:sp>
          <p:nvSpPr>
            <p:cNvPr id="28684" name="Line 13"/>
            <p:cNvSpPr>
              <a:spLocks noChangeShapeType="1"/>
            </p:cNvSpPr>
            <p:nvPr/>
          </p:nvSpPr>
          <p:spPr bwMode="auto">
            <a:xfrm>
              <a:off x="1439863" y="4768850"/>
              <a:ext cx="1866359" cy="0"/>
            </a:xfrm>
            <a:prstGeom prst="line">
              <a:avLst/>
            </a:prstGeom>
            <a:noFill/>
            <a:ln w="9525">
              <a:solidFill>
                <a:srgbClr val="008000"/>
              </a:solidFill>
              <a:prstDash val="dashDot"/>
              <a:round/>
              <a:headEnd/>
              <a:tailEnd/>
            </a:ln>
          </p:spPr>
          <p:txBody>
            <a:bodyPr/>
            <a:lstStyle/>
            <a:p>
              <a:endParaRPr lang="en-US">
                <a:solidFill>
                  <a:srgbClr val="008000"/>
                </a:solidFill>
              </a:endParaRPr>
            </a:p>
          </p:txBody>
        </p:sp>
        <p:sp>
          <p:nvSpPr>
            <p:cNvPr id="28689" name="Line 18"/>
            <p:cNvSpPr>
              <a:spLocks noChangeShapeType="1"/>
            </p:cNvSpPr>
            <p:nvPr/>
          </p:nvSpPr>
          <p:spPr bwMode="auto">
            <a:xfrm>
              <a:off x="3306222" y="4770437"/>
              <a:ext cx="0" cy="1522413"/>
            </a:xfrm>
            <a:prstGeom prst="line">
              <a:avLst/>
            </a:prstGeom>
            <a:noFill/>
            <a:ln w="9525">
              <a:solidFill>
                <a:srgbClr val="008000"/>
              </a:solidFill>
              <a:prstDash val="dashDot"/>
              <a:round/>
              <a:headEnd/>
              <a:tailEnd type="arrow" w="lg" len="lg"/>
            </a:ln>
          </p:spPr>
          <p:txBody>
            <a:bodyPr/>
            <a:lstStyle/>
            <a:p>
              <a:endParaRPr lang="en-US">
                <a:solidFill>
                  <a:srgbClr val="008000"/>
                </a:solidFill>
              </a:endParaRPr>
            </a:p>
          </p:txBody>
        </p:sp>
      </p:grpSp>
      <p:grpSp>
        <p:nvGrpSpPr>
          <p:cNvPr id="31" name="Group 30"/>
          <p:cNvGrpSpPr/>
          <p:nvPr/>
        </p:nvGrpSpPr>
        <p:grpSpPr>
          <a:xfrm>
            <a:off x="7159405" y="3269608"/>
            <a:ext cx="3131993" cy="1779587"/>
            <a:chOff x="792163" y="4532313"/>
            <a:chExt cx="3131993" cy="1779587"/>
          </a:xfrm>
        </p:grpSpPr>
        <p:sp>
          <p:nvSpPr>
            <p:cNvPr id="28682" name="Line 11"/>
            <p:cNvSpPr>
              <a:spLocks noChangeShapeType="1"/>
            </p:cNvSpPr>
            <p:nvPr/>
          </p:nvSpPr>
          <p:spPr bwMode="auto">
            <a:xfrm>
              <a:off x="792163" y="4532313"/>
              <a:ext cx="635000" cy="0"/>
            </a:xfrm>
            <a:prstGeom prst="line">
              <a:avLst/>
            </a:prstGeom>
            <a:noFill/>
            <a:ln w="15875">
              <a:solidFill>
                <a:srgbClr val="008000"/>
              </a:solidFill>
              <a:round/>
              <a:headEnd/>
              <a:tailEnd type="arrow" w="med" len="med"/>
            </a:ln>
          </p:spPr>
          <p:txBody>
            <a:bodyPr/>
            <a:lstStyle/>
            <a:p>
              <a:endParaRPr lang="en-US">
                <a:solidFill>
                  <a:srgbClr val="008000"/>
                </a:solidFill>
              </a:endParaRPr>
            </a:p>
          </p:txBody>
        </p:sp>
        <p:sp>
          <p:nvSpPr>
            <p:cNvPr id="28685" name="Line 14"/>
            <p:cNvSpPr>
              <a:spLocks noChangeShapeType="1"/>
            </p:cNvSpPr>
            <p:nvPr/>
          </p:nvSpPr>
          <p:spPr bwMode="auto">
            <a:xfrm>
              <a:off x="1439863" y="4537075"/>
              <a:ext cx="2484293" cy="0"/>
            </a:xfrm>
            <a:prstGeom prst="line">
              <a:avLst/>
            </a:prstGeom>
            <a:noFill/>
            <a:ln w="9525">
              <a:solidFill>
                <a:srgbClr val="008000"/>
              </a:solidFill>
              <a:prstDash val="dashDot"/>
              <a:round/>
              <a:headEnd/>
              <a:tailEnd/>
            </a:ln>
          </p:spPr>
          <p:txBody>
            <a:bodyPr/>
            <a:lstStyle/>
            <a:p>
              <a:endParaRPr lang="en-US">
                <a:solidFill>
                  <a:srgbClr val="008000"/>
                </a:solidFill>
              </a:endParaRPr>
            </a:p>
          </p:txBody>
        </p:sp>
        <p:sp>
          <p:nvSpPr>
            <p:cNvPr id="28690" name="Line 19"/>
            <p:cNvSpPr>
              <a:spLocks noChangeShapeType="1"/>
            </p:cNvSpPr>
            <p:nvPr/>
          </p:nvSpPr>
          <p:spPr bwMode="auto">
            <a:xfrm>
              <a:off x="3924156" y="4568825"/>
              <a:ext cx="0" cy="1743075"/>
            </a:xfrm>
            <a:prstGeom prst="line">
              <a:avLst/>
            </a:prstGeom>
            <a:noFill/>
            <a:ln w="9525">
              <a:solidFill>
                <a:srgbClr val="008000"/>
              </a:solidFill>
              <a:prstDash val="dashDot"/>
              <a:round/>
              <a:headEnd/>
              <a:tailEnd type="arrow" w="lg" len="lg"/>
            </a:ln>
          </p:spPr>
          <p:txBody>
            <a:bodyPr/>
            <a:lstStyle/>
            <a:p>
              <a:endParaRPr lang="en-US">
                <a:solidFill>
                  <a:srgbClr val="008000"/>
                </a:solidFill>
              </a:endParaRPr>
            </a:p>
          </p:txBody>
        </p:sp>
      </p:grpSp>
      <p:grpSp>
        <p:nvGrpSpPr>
          <p:cNvPr id="33" name="Group 32"/>
          <p:cNvGrpSpPr/>
          <p:nvPr/>
        </p:nvGrpSpPr>
        <p:grpSpPr>
          <a:xfrm>
            <a:off x="7159404" y="3870555"/>
            <a:ext cx="1907349" cy="1159590"/>
            <a:chOff x="792163" y="5140325"/>
            <a:chExt cx="1907349" cy="1159590"/>
          </a:xfrm>
        </p:grpSpPr>
        <p:sp>
          <p:nvSpPr>
            <p:cNvPr id="28679" name="Line 8"/>
            <p:cNvSpPr>
              <a:spLocks noChangeShapeType="1"/>
            </p:cNvSpPr>
            <p:nvPr/>
          </p:nvSpPr>
          <p:spPr bwMode="auto">
            <a:xfrm>
              <a:off x="792163" y="5146675"/>
              <a:ext cx="635000" cy="0"/>
            </a:xfrm>
            <a:prstGeom prst="line">
              <a:avLst/>
            </a:prstGeom>
            <a:noFill/>
            <a:ln w="15875">
              <a:solidFill>
                <a:srgbClr val="008000"/>
              </a:solidFill>
              <a:round/>
              <a:headEnd/>
              <a:tailEnd type="arrow" w="med" len="med"/>
            </a:ln>
          </p:spPr>
          <p:txBody>
            <a:bodyPr/>
            <a:lstStyle/>
            <a:p>
              <a:endParaRPr lang="en-US">
                <a:solidFill>
                  <a:srgbClr val="008000"/>
                </a:solidFill>
              </a:endParaRPr>
            </a:p>
          </p:txBody>
        </p:sp>
        <p:sp>
          <p:nvSpPr>
            <p:cNvPr id="28686" name="Line 15"/>
            <p:cNvSpPr>
              <a:spLocks noChangeShapeType="1"/>
            </p:cNvSpPr>
            <p:nvPr/>
          </p:nvSpPr>
          <p:spPr bwMode="auto">
            <a:xfrm>
              <a:off x="1439864" y="5140325"/>
              <a:ext cx="1259648" cy="0"/>
            </a:xfrm>
            <a:prstGeom prst="line">
              <a:avLst/>
            </a:prstGeom>
            <a:noFill/>
            <a:ln w="9525">
              <a:solidFill>
                <a:srgbClr val="008000"/>
              </a:solidFill>
              <a:prstDash val="dashDot"/>
              <a:round/>
              <a:headEnd/>
              <a:tailEnd/>
            </a:ln>
          </p:spPr>
          <p:txBody>
            <a:bodyPr/>
            <a:lstStyle/>
            <a:p>
              <a:endParaRPr lang="en-US">
                <a:solidFill>
                  <a:srgbClr val="008000"/>
                </a:solidFill>
              </a:endParaRPr>
            </a:p>
          </p:txBody>
        </p:sp>
        <p:sp>
          <p:nvSpPr>
            <p:cNvPr id="28691" name="Line 20"/>
            <p:cNvSpPr>
              <a:spLocks noChangeShapeType="1"/>
            </p:cNvSpPr>
            <p:nvPr/>
          </p:nvSpPr>
          <p:spPr bwMode="auto">
            <a:xfrm>
              <a:off x="2699511" y="5152153"/>
              <a:ext cx="0" cy="1147762"/>
            </a:xfrm>
            <a:prstGeom prst="line">
              <a:avLst/>
            </a:prstGeom>
            <a:noFill/>
            <a:ln w="9525">
              <a:solidFill>
                <a:srgbClr val="008000"/>
              </a:solidFill>
              <a:prstDash val="dashDot"/>
              <a:round/>
              <a:headEnd/>
              <a:tailEnd type="arrow" w="lg" len="lg"/>
            </a:ln>
          </p:spPr>
          <p:txBody>
            <a:bodyPr/>
            <a:lstStyle/>
            <a:p>
              <a:endParaRPr lang="en-US">
                <a:solidFill>
                  <a:srgbClr val="008000"/>
                </a:solidFill>
              </a:endParaRPr>
            </a:p>
          </p:txBody>
        </p:sp>
      </p:grpSp>
      <p:grpSp>
        <p:nvGrpSpPr>
          <p:cNvPr id="34" name="Group 33"/>
          <p:cNvGrpSpPr/>
          <p:nvPr/>
        </p:nvGrpSpPr>
        <p:grpSpPr>
          <a:xfrm>
            <a:off x="7159404" y="4387208"/>
            <a:ext cx="1283971" cy="630237"/>
            <a:chOff x="792163" y="5649913"/>
            <a:chExt cx="1283971" cy="630237"/>
          </a:xfrm>
        </p:grpSpPr>
        <p:sp>
          <p:nvSpPr>
            <p:cNvPr id="28680" name="Line 9"/>
            <p:cNvSpPr>
              <a:spLocks noChangeShapeType="1"/>
            </p:cNvSpPr>
            <p:nvPr/>
          </p:nvSpPr>
          <p:spPr bwMode="auto">
            <a:xfrm>
              <a:off x="792163" y="5649913"/>
              <a:ext cx="635000" cy="0"/>
            </a:xfrm>
            <a:prstGeom prst="line">
              <a:avLst/>
            </a:prstGeom>
            <a:noFill/>
            <a:ln w="15875">
              <a:solidFill>
                <a:srgbClr val="008000"/>
              </a:solidFill>
              <a:round/>
              <a:headEnd/>
              <a:tailEnd type="arrow" w="med" len="med"/>
            </a:ln>
          </p:spPr>
          <p:txBody>
            <a:bodyPr/>
            <a:lstStyle/>
            <a:p>
              <a:endParaRPr lang="en-US">
                <a:solidFill>
                  <a:srgbClr val="008000"/>
                </a:solidFill>
              </a:endParaRPr>
            </a:p>
          </p:txBody>
        </p:sp>
        <p:sp>
          <p:nvSpPr>
            <p:cNvPr id="28687" name="Line 16"/>
            <p:cNvSpPr>
              <a:spLocks noChangeShapeType="1"/>
            </p:cNvSpPr>
            <p:nvPr/>
          </p:nvSpPr>
          <p:spPr bwMode="auto">
            <a:xfrm>
              <a:off x="1439863" y="5649913"/>
              <a:ext cx="636271" cy="0"/>
            </a:xfrm>
            <a:prstGeom prst="line">
              <a:avLst/>
            </a:prstGeom>
            <a:noFill/>
            <a:ln w="9525">
              <a:solidFill>
                <a:srgbClr val="008000"/>
              </a:solidFill>
              <a:prstDash val="dashDot"/>
              <a:round/>
              <a:headEnd/>
              <a:tailEnd/>
            </a:ln>
          </p:spPr>
          <p:txBody>
            <a:bodyPr/>
            <a:lstStyle/>
            <a:p>
              <a:endParaRPr lang="en-US">
                <a:solidFill>
                  <a:srgbClr val="008000"/>
                </a:solidFill>
              </a:endParaRPr>
            </a:p>
          </p:txBody>
        </p:sp>
        <p:sp>
          <p:nvSpPr>
            <p:cNvPr id="28692" name="Line 21"/>
            <p:cNvSpPr>
              <a:spLocks noChangeShapeType="1"/>
            </p:cNvSpPr>
            <p:nvPr/>
          </p:nvSpPr>
          <p:spPr bwMode="auto">
            <a:xfrm>
              <a:off x="2076134" y="5649913"/>
              <a:ext cx="0" cy="630237"/>
            </a:xfrm>
            <a:prstGeom prst="line">
              <a:avLst/>
            </a:prstGeom>
            <a:noFill/>
            <a:ln w="9525">
              <a:solidFill>
                <a:srgbClr val="008000"/>
              </a:solidFill>
              <a:prstDash val="dashDot"/>
              <a:round/>
              <a:headEnd/>
              <a:tailEnd type="arrow" w="lg" len="lg"/>
            </a:ln>
          </p:spPr>
          <p:txBody>
            <a:bodyPr/>
            <a:lstStyle/>
            <a:p>
              <a:endParaRPr lang="en-US">
                <a:solidFill>
                  <a:srgbClr val="008000"/>
                </a:solidFill>
              </a:endParaRPr>
            </a:p>
          </p:txBody>
        </p:sp>
      </p:grpSp>
      <p:grpSp>
        <p:nvGrpSpPr>
          <p:cNvPr id="35" name="Group 34"/>
          <p:cNvGrpSpPr/>
          <p:nvPr/>
        </p:nvGrpSpPr>
        <p:grpSpPr>
          <a:xfrm>
            <a:off x="7159405" y="4647558"/>
            <a:ext cx="691687" cy="417272"/>
            <a:chOff x="792163" y="5910263"/>
            <a:chExt cx="691687" cy="417272"/>
          </a:xfrm>
        </p:grpSpPr>
        <p:sp>
          <p:nvSpPr>
            <p:cNvPr id="28681" name="Line 10"/>
            <p:cNvSpPr>
              <a:spLocks noChangeShapeType="1"/>
            </p:cNvSpPr>
            <p:nvPr/>
          </p:nvSpPr>
          <p:spPr bwMode="auto">
            <a:xfrm>
              <a:off x="792163" y="5910263"/>
              <a:ext cx="635000" cy="0"/>
            </a:xfrm>
            <a:prstGeom prst="line">
              <a:avLst/>
            </a:prstGeom>
            <a:noFill/>
            <a:ln w="15875">
              <a:solidFill>
                <a:srgbClr val="008000"/>
              </a:solidFill>
              <a:round/>
              <a:headEnd/>
              <a:tailEnd type="arrow" w="med" len="med"/>
            </a:ln>
          </p:spPr>
          <p:txBody>
            <a:bodyPr/>
            <a:lstStyle/>
            <a:p>
              <a:endParaRPr lang="en-US">
                <a:solidFill>
                  <a:srgbClr val="008000"/>
                </a:solidFill>
              </a:endParaRPr>
            </a:p>
          </p:txBody>
        </p:sp>
        <p:sp>
          <p:nvSpPr>
            <p:cNvPr id="28693" name="Line 22"/>
            <p:cNvSpPr>
              <a:spLocks noChangeShapeType="1"/>
            </p:cNvSpPr>
            <p:nvPr/>
          </p:nvSpPr>
          <p:spPr bwMode="auto">
            <a:xfrm>
              <a:off x="1483850" y="5943360"/>
              <a:ext cx="0" cy="384175"/>
            </a:xfrm>
            <a:prstGeom prst="line">
              <a:avLst/>
            </a:prstGeom>
            <a:noFill/>
            <a:ln w="9525">
              <a:solidFill>
                <a:srgbClr val="008000"/>
              </a:solidFill>
              <a:prstDash val="dashDot"/>
              <a:round/>
              <a:headEnd/>
              <a:tailEnd type="arrow" w="lg" len="lg"/>
            </a:ln>
          </p:spPr>
          <p:txBody>
            <a:bodyPr/>
            <a:lstStyle/>
            <a:p>
              <a:endParaRPr lang="en-US">
                <a:solidFill>
                  <a:srgbClr val="008000"/>
                </a:solidFill>
              </a:endParaRPr>
            </a:p>
          </p:txBody>
        </p:sp>
      </p:grpSp>
      <p:grpSp>
        <p:nvGrpSpPr>
          <p:cNvPr id="30" name="Group 29"/>
          <p:cNvGrpSpPr/>
          <p:nvPr/>
        </p:nvGrpSpPr>
        <p:grpSpPr>
          <a:xfrm>
            <a:off x="7168929" y="2821933"/>
            <a:ext cx="3723466" cy="2242897"/>
            <a:chOff x="801688" y="4084638"/>
            <a:chExt cx="3723466" cy="2242897"/>
          </a:xfrm>
        </p:grpSpPr>
        <p:sp>
          <p:nvSpPr>
            <p:cNvPr id="28698" name="Line 7"/>
            <p:cNvSpPr>
              <a:spLocks noChangeShapeType="1"/>
            </p:cNvSpPr>
            <p:nvPr/>
          </p:nvSpPr>
          <p:spPr bwMode="auto">
            <a:xfrm>
              <a:off x="801688" y="4084638"/>
              <a:ext cx="635000" cy="0"/>
            </a:xfrm>
            <a:prstGeom prst="line">
              <a:avLst/>
            </a:prstGeom>
            <a:noFill/>
            <a:ln w="15875">
              <a:solidFill>
                <a:srgbClr val="008000"/>
              </a:solidFill>
              <a:round/>
              <a:headEnd/>
              <a:tailEnd type="arrow" w="med" len="med"/>
            </a:ln>
          </p:spPr>
          <p:txBody>
            <a:bodyPr/>
            <a:lstStyle/>
            <a:p>
              <a:endParaRPr lang="en-US">
                <a:solidFill>
                  <a:srgbClr val="008000"/>
                </a:solidFill>
              </a:endParaRPr>
            </a:p>
          </p:txBody>
        </p:sp>
        <p:sp>
          <p:nvSpPr>
            <p:cNvPr id="28699" name="Line 13"/>
            <p:cNvSpPr>
              <a:spLocks noChangeShapeType="1"/>
            </p:cNvSpPr>
            <p:nvPr/>
          </p:nvSpPr>
          <p:spPr bwMode="auto">
            <a:xfrm>
              <a:off x="1427163" y="4095750"/>
              <a:ext cx="3097991" cy="0"/>
            </a:xfrm>
            <a:prstGeom prst="line">
              <a:avLst/>
            </a:prstGeom>
            <a:noFill/>
            <a:ln w="9525">
              <a:solidFill>
                <a:srgbClr val="008000"/>
              </a:solidFill>
              <a:prstDash val="dashDot"/>
              <a:round/>
              <a:headEnd/>
              <a:tailEnd/>
            </a:ln>
          </p:spPr>
          <p:txBody>
            <a:bodyPr/>
            <a:lstStyle/>
            <a:p>
              <a:endParaRPr lang="en-US">
                <a:solidFill>
                  <a:srgbClr val="008000"/>
                </a:solidFill>
              </a:endParaRPr>
            </a:p>
          </p:txBody>
        </p:sp>
        <p:sp>
          <p:nvSpPr>
            <p:cNvPr id="28700" name="Line 18"/>
            <p:cNvSpPr>
              <a:spLocks noChangeShapeType="1"/>
            </p:cNvSpPr>
            <p:nvPr/>
          </p:nvSpPr>
          <p:spPr bwMode="auto">
            <a:xfrm>
              <a:off x="4525154" y="4149485"/>
              <a:ext cx="0" cy="2178050"/>
            </a:xfrm>
            <a:prstGeom prst="line">
              <a:avLst/>
            </a:prstGeom>
            <a:noFill/>
            <a:ln w="9525">
              <a:solidFill>
                <a:srgbClr val="008000"/>
              </a:solidFill>
              <a:prstDash val="dashDot"/>
              <a:round/>
              <a:headEnd/>
              <a:tailEnd type="arrow" w="lg" len="lg"/>
            </a:ln>
          </p:spPr>
          <p:txBody>
            <a:bodyPr/>
            <a:lstStyle/>
            <a:p>
              <a:endParaRPr lang="en-US">
                <a:solidFill>
                  <a:srgbClr val="008000"/>
                </a:solidFill>
              </a:endParaRPr>
            </a:p>
          </p:txBody>
        </p:sp>
      </p:grpSp>
      <p:sp>
        <p:nvSpPr>
          <p:cNvPr id="2" name="Slide Number Placeholder 1"/>
          <p:cNvSpPr>
            <a:spLocks noGrp="1"/>
          </p:cNvSpPr>
          <p:nvPr>
            <p:ph type="sldNum" sz="quarter" idx="12"/>
          </p:nvPr>
        </p:nvSpPr>
        <p:spPr/>
        <p:txBody>
          <a:bodyPr/>
          <a:lstStyle/>
          <a:p>
            <a:pPr>
              <a:defRPr/>
            </a:pPr>
            <a:fld id="{0686BC8E-6191-4C16-A4FB-95C10547DDBA}" type="slidenum">
              <a:rPr lang="en-US" smtClean="0"/>
              <a:pPr>
                <a:defRPr/>
              </a:pPr>
              <a:t>19</a:t>
            </a:fld>
            <a:endParaRPr lang="en-US"/>
          </a:p>
        </p:txBody>
      </p:sp>
      <p:sp>
        <p:nvSpPr>
          <p:cNvPr id="65" name="Text Box 25"/>
          <p:cNvSpPr txBox="1">
            <a:spLocks noChangeArrowheads="1"/>
          </p:cNvSpPr>
          <p:nvPr/>
        </p:nvSpPr>
        <p:spPr bwMode="auto">
          <a:xfrm>
            <a:off x="11125396" y="5489061"/>
            <a:ext cx="431800" cy="366712"/>
          </a:xfrm>
          <a:prstGeom prst="rect">
            <a:avLst/>
          </a:prstGeom>
          <a:noFill/>
          <a:ln w="9525">
            <a:noFill/>
            <a:miter lim="800000"/>
            <a:headEnd/>
            <a:tailEnd/>
          </a:ln>
          <a:effectLst/>
        </p:spPr>
        <p:txBody>
          <a:bodyPr>
            <a:spAutoFit/>
          </a:bodyPr>
          <a:lstStyle/>
          <a:p>
            <a:pPr>
              <a:spcBef>
                <a:spcPct val="50000"/>
              </a:spcBef>
              <a:defRPr/>
            </a:pPr>
            <a:r>
              <a:rPr lang="en-US" sz="1800" b="1" dirty="0">
                <a:latin typeface="Ink Free" panose="03080402000500000000" pitchFamily="66" charset="0"/>
              </a:rPr>
              <a:t>X</a:t>
            </a:r>
            <a:endParaRPr lang="en-US" sz="1800" b="1" baseline="-25000" dirty="0">
              <a:latin typeface="Ink Free" panose="03080402000500000000" pitchFamily="66" charset="0"/>
            </a:endParaRPr>
          </a:p>
        </p:txBody>
      </p:sp>
      <p:sp>
        <p:nvSpPr>
          <p:cNvPr id="66" name="Text Box 26"/>
          <p:cNvSpPr txBox="1">
            <a:spLocks noChangeArrowheads="1"/>
          </p:cNvSpPr>
          <p:nvPr/>
        </p:nvSpPr>
        <p:spPr bwMode="auto">
          <a:xfrm>
            <a:off x="6468609" y="2399659"/>
            <a:ext cx="814387" cy="366712"/>
          </a:xfrm>
          <a:prstGeom prst="rect">
            <a:avLst/>
          </a:prstGeom>
          <a:noFill/>
          <a:ln w="9525">
            <a:noFill/>
            <a:miter lim="800000"/>
            <a:headEnd/>
            <a:tailEnd/>
          </a:ln>
          <a:effectLst/>
        </p:spPr>
        <p:txBody>
          <a:bodyPr>
            <a:spAutoFit/>
          </a:bodyPr>
          <a:lstStyle/>
          <a:p>
            <a:pPr>
              <a:spcBef>
                <a:spcPct val="50000"/>
              </a:spcBef>
              <a:defRPr/>
            </a:pPr>
            <a:r>
              <a:rPr lang="en-US" sz="1800" b="1" dirty="0">
                <a:latin typeface="Ink Free" panose="03080402000500000000" pitchFamily="66" charset="0"/>
              </a:rPr>
              <a:t>F(X)</a:t>
            </a:r>
            <a:endParaRPr lang="en-US" sz="1800" b="1" baseline="-25000" dirty="0">
              <a:latin typeface="Ink Free" panose="03080402000500000000" pitchFamily="66" charset="0"/>
            </a:endParaRPr>
          </a:p>
        </p:txBody>
      </p:sp>
      <p:sp>
        <p:nvSpPr>
          <p:cNvPr id="67" name="Text Box 26"/>
          <p:cNvSpPr txBox="1">
            <a:spLocks noChangeArrowheads="1"/>
          </p:cNvSpPr>
          <p:nvPr/>
        </p:nvSpPr>
        <p:spPr bwMode="auto">
          <a:xfrm>
            <a:off x="11277600" y="2483909"/>
            <a:ext cx="814387" cy="830997"/>
          </a:xfrm>
          <a:prstGeom prst="rect">
            <a:avLst/>
          </a:prstGeom>
          <a:noFill/>
          <a:ln w="9525">
            <a:noFill/>
            <a:miter lim="800000"/>
            <a:headEnd/>
            <a:tailEnd/>
          </a:ln>
          <a:effectLst/>
        </p:spPr>
        <p:txBody>
          <a:bodyPr>
            <a:spAutoFit/>
          </a:bodyPr>
          <a:lstStyle/>
          <a:p>
            <a:pPr>
              <a:spcBef>
                <a:spcPct val="50000"/>
              </a:spcBef>
              <a:defRPr/>
            </a:pPr>
            <a:r>
              <a:rPr lang="en-US" b="1" dirty="0">
                <a:solidFill>
                  <a:schemeClr val="accent2"/>
                </a:solidFill>
                <a:latin typeface="Ink Free" panose="03080402000500000000" pitchFamily="66" charset="0"/>
              </a:rPr>
              <a:t>CDF, F(X)</a:t>
            </a:r>
            <a:endParaRPr lang="en-US" b="1" baseline="-25000" dirty="0">
              <a:solidFill>
                <a:schemeClr val="accent2"/>
              </a:solidFill>
              <a:latin typeface="Ink Free" panose="03080402000500000000" pitchFamily="66" charset="0"/>
            </a:endParaRPr>
          </a:p>
        </p:txBody>
      </p:sp>
      <p:sp>
        <p:nvSpPr>
          <p:cNvPr id="36" name="Text Box 12"/>
          <p:cNvSpPr txBox="1">
            <a:spLocks noChangeArrowheads="1"/>
          </p:cNvSpPr>
          <p:nvPr/>
        </p:nvSpPr>
        <p:spPr bwMode="auto">
          <a:xfrm>
            <a:off x="9157670" y="5514172"/>
            <a:ext cx="431800" cy="366713"/>
          </a:xfrm>
          <a:prstGeom prst="rect">
            <a:avLst/>
          </a:prstGeom>
          <a:noFill/>
          <a:ln w="9525">
            <a:noFill/>
            <a:miter lim="800000"/>
            <a:headEnd/>
            <a:tailEnd/>
          </a:ln>
        </p:spPr>
        <p:txBody>
          <a:bodyPr>
            <a:spAutoFit/>
          </a:bodyPr>
          <a:lstStyle/>
          <a:p>
            <a:pPr>
              <a:spcBef>
                <a:spcPct val="50000"/>
              </a:spcBef>
            </a:pPr>
            <a:r>
              <a:rPr lang="en-US" sz="1800" b="1" dirty="0">
                <a:solidFill>
                  <a:srgbClr val="008000"/>
                </a:solidFill>
                <a:latin typeface="Ink Free" panose="03080402000500000000" pitchFamily="66" charset="0"/>
              </a:rPr>
              <a:t>x</a:t>
            </a:r>
            <a:r>
              <a:rPr lang="en-US" sz="1800" b="1" baseline="-25000" dirty="0">
                <a:solidFill>
                  <a:srgbClr val="008000"/>
                </a:solidFill>
                <a:latin typeface="Ink Free" panose="03080402000500000000" pitchFamily="66" charset="0"/>
              </a:rPr>
              <a:t>i</a:t>
            </a:r>
          </a:p>
        </p:txBody>
      </p:sp>
      <p:sp>
        <p:nvSpPr>
          <p:cNvPr id="37" name="Rectangle 6">
            <a:extLst>
              <a:ext uri="{FF2B5EF4-FFF2-40B4-BE49-F238E27FC236}">
                <a16:creationId xmlns:a16="http://schemas.microsoft.com/office/drawing/2014/main" id="{A619743C-9B72-4264-B6E6-B220BD45502A}"/>
              </a:ext>
            </a:extLst>
          </p:cNvPr>
          <p:cNvSpPr>
            <a:spLocks noChangeArrowheads="1"/>
          </p:cNvSpPr>
          <p:nvPr/>
        </p:nvSpPr>
        <p:spPr bwMode="auto">
          <a:xfrm>
            <a:off x="7634012" y="1791982"/>
            <a:ext cx="4204477" cy="702661"/>
          </a:xfrm>
          <a:prstGeom prst="rect">
            <a:avLst/>
          </a:prstGeom>
          <a:noFill/>
          <a:ln w="9525">
            <a:noFill/>
            <a:miter lim="800000"/>
            <a:headEnd/>
            <a:tailEnd/>
          </a:ln>
          <a:effectLst/>
        </p:spPr>
        <p:txBody>
          <a:bodyPr/>
          <a:lstStyle/>
          <a:p>
            <a:pPr>
              <a:spcBef>
                <a:spcPct val="40000"/>
              </a:spcBef>
              <a:defRPr/>
            </a:pPr>
            <a:r>
              <a:rPr lang="en-US" sz="2800" dirty="0">
                <a:solidFill>
                  <a:srgbClr val="008000"/>
                </a:solidFill>
                <a:latin typeface="Calibri" panose="020F0502020204030204" pitchFamily="34" charset="0"/>
                <a:cs typeface="Calibri" panose="020F0502020204030204" pitchFamily="34" charset="0"/>
              </a:rPr>
              <a:t>U</a:t>
            </a:r>
            <a:r>
              <a:rPr lang="en-US" sz="2800" baseline="-25000" dirty="0">
                <a:solidFill>
                  <a:srgbClr val="008000"/>
                </a:solidFill>
                <a:latin typeface="Calibri" panose="020F0502020204030204" pitchFamily="34" charset="0"/>
                <a:cs typeface="Calibri" panose="020F0502020204030204" pitchFamily="34" charset="0"/>
              </a:rPr>
              <a:t>i</a:t>
            </a:r>
            <a:r>
              <a:rPr lang="en-US" sz="2800" dirty="0">
                <a:solidFill>
                  <a:srgbClr val="008000"/>
                </a:solidFill>
                <a:latin typeface="Calibri" panose="020F0502020204030204" pitchFamily="34" charset="0"/>
                <a:cs typeface="Calibri" panose="020F0502020204030204" pitchFamily="34" charset="0"/>
              </a:rPr>
              <a:t> = F(x</a:t>
            </a:r>
            <a:r>
              <a:rPr lang="en-US" sz="2800" baseline="-25000" dirty="0">
                <a:solidFill>
                  <a:srgbClr val="008000"/>
                </a:solidFill>
                <a:latin typeface="Calibri" panose="020F0502020204030204" pitchFamily="34" charset="0"/>
                <a:cs typeface="Calibri" panose="020F0502020204030204" pitchFamily="34" charset="0"/>
              </a:rPr>
              <a:t>i</a:t>
            </a:r>
            <a:r>
              <a:rPr lang="en-US" sz="2800" dirty="0">
                <a:solidFill>
                  <a:srgbClr val="008000"/>
                </a:solidFill>
                <a:latin typeface="Calibri" panose="020F0502020204030204" pitchFamily="34" charset="0"/>
                <a:cs typeface="Calibri" panose="020F0502020204030204" pitchFamily="34" charset="0"/>
              </a:rPr>
              <a:t>),  x</a:t>
            </a:r>
            <a:r>
              <a:rPr lang="en-US" sz="2800" baseline="-25000" dirty="0">
                <a:solidFill>
                  <a:srgbClr val="008000"/>
                </a:solidFill>
                <a:latin typeface="Calibri" panose="020F0502020204030204" pitchFamily="34" charset="0"/>
                <a:cs typeface="Calibri" panose="020F0502020204030204" pitchFamily="34" charset="0"/>
              </a:rPr>
              <a:t>i</a:t>
            </a:r>
            <a:r>
              <a:rPr lang="en-US" sz="2800" dirty="0">
                <a:solidFill>
                  <a:srgbClr val="008000"/>
                </a:solidFill>
                <a:latin typeface="Calibri" panose="020F0502020204030204" pitchFamily="34" charset="0"/>
                <a:cs typeface="Calibri" panose="020F0502020204030204" pitchFamily="34" charset="0"/>
              </a:rPr>
              <a:t> = F</a:t>
            </a:r>
            <a:r>
              <a:rPr lang="en-US" sz="2800" baseline="30000" dirty="0">
                <a:solidFill>
                  <a:srgbClr val="008000"/>
                </a:solidFill>
                <a:latin typeface="Calibri" panose="020F0502020204030204" pitchFamily="34" charset="0"/>
                <a:cs typeface="Calibri" panose="020F0502020204030204" pitchFamily="34" charset="0"/>
              </a:rPr>
              <a:t>-1</a:t>
            </a:r>
            <a:r>
              <a:rPr lang="en-US" sz="2800" dirty="0">
                <a:solidFill>
                  <a:srgbClr val="008000"/>
                </a:solidFill>
                <a:latin typeface="Calibri" panose="020F0502020204030204" pitchFamily="34" charset="0"/>
                <a:cs typeface="Calibri" panose="020F0502020204030204" pitchFamily="34" charset="0"/>
              </a:rPr>
              <a:t>(U</a:t>
            </a:r>
            <a:r>
              <a:rPr lang="en-US" sz="2800" baseline="-25000" dirty="0">
                <a:solidFill>
                  <a:srgbClr val="008000"/>
                </a:solidFill>
                <a:latin typeface="Calibri" panose="020F0502020204030204" pitchFamily="34" charset="0"/>
                <a:cs typeface="Calibri" panose="020F0502020204030204" pitchFamily="34" charset="0"/>
              </a:rPr>
              <a:t>i</a:t>
            </a:r>
            <a:r>
              <a:rPr lang="en-US" sz="2800" dirty="0">
                <a:solidFill>
                  <a:srgbClr val="008000"/>
                </a:solidFill>
                <a:latin typeface="Calibri" panose="020F0502020204030204" pitchFamily="34" charset="0"/>
                <a:cs typeface="Calibri" panose="020F0502020204030204" pitchFamily="34" charset="0"/>
              </a:rPr>
              <a:t>)</a:t>
            </a:r>
          </a:p>
        </p:txBody>
      </p:sp>
      <p:sp>
        <p:nvSpPr>
          <p:cNvPr id="40" name="Rectangle 6">
            <a:extLst>
              <a:ext uri="{FF2B5EF4-FFF2-40B4-BE49-F238E27FC236}">
                <a16:creationId xmlns:a16="http://schemas.microsoft.com/office/drawing/2014/main" id="{25E8F4B0-C950-460E-8968-E65585682152}"/>
              </a:ext>
            </a:extLst>
          </p:cNvPr>
          <p:cNvSpPr>
            <a:spLocks noChangeArrowheads="1"/>
          </p:cNvSpPr>
          <p:nvPr/>
        </p:nvSpPr>
        <p:spPr bwMode="auto">
          <a:xfrm>
            <a:off x="7634012" y="1245596"/>
            <a:ext cx="4204477" cy="702661"/>
          </a:xfrm>
          <a:prstGeom prst="rect">
            <a:avLst/>
          </a:prstGeom>
          <a:noFill/>
          <a:ln w="9525">
            <a:noFill/>
            <a:miter lim="800000"/>
            <a:headEnd/>
            <a:tailEnd/>
          </a:ln>
          <a:effectLst/>
        </p:spPr>
        <p:txBody>
          <a:bodyPr/>
          <a:lstStyle/>
          <a:p>
            <a:pPr>
              <a:spcBef>
                <a:spcPct val="40000"/>
              </a:spcBef>
              <a:defRPr/>
            </a:pPr>
            <a:r>
              <a:rPr lang="en-US" sz="2800" dirty="0">
                <a:latin typeface="Calibri" panose="020F0502020204030204" pitchFamily="34" charset="0"/>
                <a:cs typeface="Calibri" panose="020F0502020204030204" pitchFamily="34" charset="0"/>
              </a:rPr>
              <a:t>6-sided die example</a:t>
            </a:r>
          </a:p>
        </p:txBody>
      </p:sp>
    </p:spTree>
    <p:extLst>
      <p:ext uri="{BB962C8B-B14F-4D97-AF65-F5344CB8AC3E}">
        <p14:creationId xmlns:p14="http://schemas.microsoft.com/office/powerpoint/2010/main" val="1057771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defRPr/>
            </a:pPr>
            <a:r>
              <a:rPr lang="en-US" dirty="0"/>
              <a:t>Monte Carlo Simulation/Analysis</a:t>
            </a:r>
          </a:p>
        </p:txBody>
      </p:sp>
      <p:sp>
        <p:nvSpPr>
          <p:cNvPr id="76803" name="Rectangle 3"/>
          <p:cNvSpPr>
            <a:spLocks noGrp="1" noChangeArrowheads="1"/>
          </p:cNvSpPr>
          <p:nvPr>
            <p:ph type="body" idx="1"/>
          </p:nvPr>
        </p:nvSpPr>
        <p:spPr/>
        <p:txBody>
          <a:bodyPr/>
          <a:lstStyle/>
          <a:p>
            <a:pPr eaLnBrk="1" hangingPunct="1">
              <a:spcBef>
                <a:spcPct val="50000"/>
              </a:spcBef>
              <a:defRPr/>
            </a:pPr>
            <a:r>
              <a:rPr lang="en-US" sz="2800" dirty="0"/>
              <a:t>“Stochastic techniques” based on the </a:t>
            </a:r>
            <a:r>
              <a:rPr lang="en-US" sz="2800" b="1" dirty="0"/>
              <a:t>use of random numbers</a:t>
            </a:r>
            <a:r>
              <a:rPr lang="en-US" sz="2800" dirty="0"/>
              <a:t> to evaluate questions and problems, generally by simulating random occurrences</a:t>
            </a:r>
          </a:p>
          <a:p>
            <a:pPr eaLnBrk="1" hangingPunct="1">
              <a:spcBef>
                <a:spcPct val="50000"/>
              </a:spcBef>
              <a:defRPr/>
            </a:pPr>
            <a:r>
              <a:rPr lang="en-US" sz="2800" dirty="0"/>
              <a:t>A lot of probability theory was developed around gambling …  hence the name Monte Carlo!</a:t>
            </a:r>
          </a:p>
          <a:p>
            <a:pPr eaLnBrk="1" hangingPunct="1">
              <a:spcBef>
                <a:spcPct val="50000"/>
              </a:spcBef>
              <a:defRPr/>
            </a:pPr>
            <a:r>
              <a:rPr lang="en-US" sz="2800" dirty="0"/>
              <a:t>First published by this name in 1949</a:t>
            </a:r>
          </a:p>
          <a:p>
            <a:pPr lvl="1" eaLnBrk="1" hangingPunct="1">
              <a:spcBef>
                <a:spcPct val="50000"/>
              </a:spcBef>
              <a:buFontTx/>
              <a:buNone/>
              <a:defRPr/>
            </a:pPr>
            <a:r>
              <a:rPr lang="en-US" sz="2400" dirty="0"/>
              <a:t>	Metropolis, Nicholas and Stanislaw </a:t>
            </a:r>
            <a:r>
              <a:rPr lang="en-US" sz="2400" dirty="0" err="1"/>
              <a:t>Ulam</a:t>
            </a:r>
            <a:r>
              <a:rPr lang="en-US" sz="2400" dirty="0"/>
              <a:t> (1949). The Monte Carlo method, Journal of the American Statistical Association, 44 (247),  335-341.</a:t>
            </a:r>
          </a:p>
        </p:txBody>
      </p:sp>
      <p:sp>
        <p:nvSpPr>
          <p:cNvPr id="2" name="Slide Number Placeholder 1">
            <a:extLst>
              <a:ext uri="{FF2B5EF4-FFF2-40B4-BE49-F238E27FC236}">
                <a16:creationId xmlns:a16="http://schemas.microsoft.com/office/drawing/2014/main" id="{7128CBE0-2548-4EF7-95D0-8189A59D0238}"/>
              </a:ext>
            </a:extLst>
          </p:cNvPr>
          <p:cNvSpPr>
            <a:spLocks noGrp="1"/>
          </p:cNvSpPr>
          <p:nvPr>
            <p:ph type="sldNum" sz="quarter" idx="12"/>
          </p:nvPr>
        </p:nvSpPr>
        <p:spPr/>
        <p:txBody>
          <a:bodyPr/>
          <a:lstStyle/>
          <a:p>
            <a:pPr>
              <a:defRPr/>
            </a:pPr>
            <a:fld id="{96C4A320-47D0-49A9-A112-68D870CC6A7C}" type="slidenum">
              <a:rPr lang="en-US" smtClean="0"/>
              <a:pPr>
                <a:defRPr/>
              </a:pPr>
              <a:t>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680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680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680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3"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a:t>How Large a Sample?</a:t>
            </a:r>
          </a:p>
        </p:txBody>
      </p:sp>
      <p:sp>
        <p:nvSpPr>
          <p:cNvPr id="41988" name="Rectangle 4"/>
          <p:cNvSpPr>
            <a:spLocks noGrp="1" noChangeArrowheads="1"/>
          </p:cNvSpPr>
          <p:nvPr>
            <p:ph type="body" idx="1"/>
          </p:nvPr>
        </p:nvSpPr>
        <p:spPr>
          <a:xfrm>
            <a:off x="914400" y="1652588"/>
            <a:ext cx="9541164" cy="4443412"/>
          </a:xfrm>
        </p:spPr>
        <p:txBody>
          <a:bodyPr/>
          <a:lstStyle/>
          <a:p>
            <a:pPr eaLnBrk="1" hangingPunct="1">
              <a:spcBef>
                <a:spcPct val="40000"/>
              </a:spcBef>
              <a:defRPr/>
            </a:pPr>
            <a:r>
              <a:rPr lang="en-US" sz="2800" dirty="0"/>
              <a:t>We know the random sample is large enough if can reproduce correct distribution parameters with </a:t>
            </a:r>
            <a:r>
              <a:rPr lang="en-US" sz="2800" i="1" dirty="0"/>
              <a:t>sample</a:t>
            </a:r>
            <a:r>
              <a:rPr lang="en-US" sz="2800" dirty="0"/>
              <a:t> </a:t>
            </a:r>
            <a:r>
              <a:rPr lang="en-US" sz="2800" i="1" dirty="0"/>
              <a:t>estimators, </a:t>
            </a:r>
            <a:r>
              <a:rPr lang="en-US" sz="2800" dirty="0"/>
              <a:t>such as mean and standard deviation.</a:t>
            </a:r>
          </a:p>
          <a:p>
            <a:pPr eaLnBrk="1" hangingPunct="1">
              <a:spcBef>
                <a:spcPct val="40000"/>
              </a:spcBef>
              <a:defRPr/>
            </a:pPr>
            <a:r>
              <a:rPr lang="en-US" sz="2800" dirty="0"/>
              <a:t>Accuracy of the MC increases as the size of the random sample increases, meaning the sample becomes </a:t>
            </a:r>
            <a:r>
              <a:rPr lang="en-US" sz="2800" i="1" dirty="0"/>
              <a:t>more representative</a:t>
            </a:r>
            <a:r>
              <a:rPr lang="en-US" sz="2800" dirty="0"/>
              <a:t> as it gets larger</a:t>
            </a:r>
          </a:p>
          <a:p>
            <a:pPr eaLnBrk="1" hangingPunct="1">
              <a:spcBef>
                <a:spcPct val="40000"/>
              </a:spcBef>
              <a:defRPr/>
            </a:pPr>
            <a:r>
              <a:rPr lang="en-US" sz="2800" dirty="0">
                <a:solidFill>
                  <a:schemeClr val="accent2"/>
                </a:solidFill>
              </a:rPr>
              <a:t>Let’s try an experiment with generating a sample from a Standard Normal Distribution</a:t>
            </a:r>
          </a:p>
          <a:p>
            <a:pPr eaLnBrk="1" hangingPunct="1">
              <a:spcBef>
                <a:spcPct val="40000"/>
              </a:spcBef>
              <a:defRPr/>
            </a:pP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198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98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98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6"/>
          <p:cNvPicPr>
            <a:picLocks noChangeAspect="1" noChangeArrowheads="1"/>
          </p:cNvPicPr>
          <p:nvPr/>
        </p:nvPicPr>
        <p:blipFill>
          <a:blip r:embed="rId3" cstate="print"/>
          <a:srcRect/>
          <a:stretch>
            <a:fillRect/>
          </a:stretch>
        </p:blipFill>
        <p:spPr bwMode="auto">
          <a:xfrm>
            <a:off x="4813300" y="2378075"/>
            <a:ext cx="4768850" cy="4121150"/>
          </a:xfrm>
          <a:prstGeom prst="rect">
            <a:avLst/>
          </a:prstGeom>
          <a:noFill/>
          <a:ln w="9525">
            <a:noFill/>
            <a:miter lim="800000"/>
            <a:headEnd/>
            <a:tailEnd/>
          </a:ln>
        </p:spPr>
      </p:pic>
      <p:sp>
        <p:nvSpPr>
          <p:cNvPr id="45059" name="Rectangle 3"/>
          <p:cNvSpPr>
            <a:spLocks noGrp="1" noChangeArrowheads="1"/>
          </p:cNvSpPr>
          <p:nvPr>
            <p:ph type="title"/>
          </p:nvPr>
        </p:nvSpPr>
        <p:spPr>
          <a:xfrm>
            <a:off x="1065474" y="188913"/>
            <a:ext cx="9724445" cy="971550"/>
          </a:xfrm>
        </p:spPr>
        <p:txBody>
          <a:bodyPr/>
          <a:lstStyle/>
          <a:p>
            <a:pPr eaLnBrk="1" hangingPunct="1">
              <a:defRPr/>
            </a:pPr>
            <a:r>
              <a:rPr lang="en-US" sz="4000" dirty="0"/>
              <a:t>Sample from Standard Normal Distribution  						N(0,1)</a:t>
            </a:r>
          </a:p>
        </p:txBody>
      </p:sp>
      <p:sp>
        <p:nvSpPr>
          <p:cNvPr id="45061" name="Text Box 5"/>
          <p:cNvSpPr txBox="1">
            <a:spLocks noChangeArrowheads="1"/>
          </p:cNvSpPr>
          <p:nvPr/>
        </p:nvSpPr>
        <p:spPr bwMode="auto">
          <a:xfrm>
            <a:off x="9025759" y="1259681"/>
            <a:ext cx="1223963" cy="509587"/>
          </a:xfrm>
          <a:prstGeom prst="rect">
            <a:avLst/>
          </a:prstGeom>
          <a:noFill/>
          <a:ln w="9525">
            <a:noFill/>
            <a:miter lim="800000"/>
            <a:headEnd/>
            <a:tailEnd/>
          </a:ln>
          <a:effectLst/>
        </p:spPr>
        <p:txBody>
          <a:bodyPr lIns="82058" tIns="41029" rIns="82058" bIns="41029">
            <a:spAutoFit/>
          </a:bodyPr>
          <a:lstStyle/>
          <a:p>
            <a:pPr defTabSz="820738">
              <a:spcBef>
                <a:spcPct val="50000"/>
              </a:spcBef>
              <a:defRPr/>
            </a:pPr>
            <a:r>
              <a:rPr lang="en-US" sz="2800" dirty="0">
                <a:solidFill>
                  <a:srgbClr val="7030A0"/>
                </a:solidFill>
                <a:latin typeface="Franklin Gothic Medium Cond" pitchFamily="34" charset="0"/>
              </a:rPr>
              <a:t>N(</a:t>
            </a:r>
            <a:r>
              <a:rPr lang="en-US" sz="2800" dirty="0" err="1">
                <a:solidFill>
                  <a:srgbClr val="7030A0"/>
                </a:solidFill>
                <a:latin typeface="Symbol" pitchFamily="18" charset="2"/>
              </a:rPr>
              <a:t>m</a:t>
            </a:r>
            <a:r>
              <a:rPr lang="en-US" sz="2800" dirty="0" err="1">
                <a:solidFill>
                  <a:srgbClr val="7030A0"/>
                </a:solidFill>
                <a:latin typeface="Franklin Gothic Medium Cond" pitchFamily="34" charset="0"/>
              </a:rPr>
              <a:t>,</a:t>
            </a:r>
            <a:r>
              <a:rPr lang="en-US" sz="2800" dirty="0" err="1">
                <a:solidFill>
                  <a:srgbClr val="7030A0"/>
                </a:solidFill>
                <a:latin typeface="Symbol" pitchFamily="18" charset="2"/>
              </a:rPr>
              <a:t>s</a:t>
            </a:r>
            <a:r>
              <a:rPr lang="en-US" sz="2800" dirty="0">
                <a:solidFill>
                  <a:srgbClr val="7030A0"/>
                </a:solidFill>
                <a:latin typeface="Franklin Gothic Medium Cond" pitchFamily="34" charset="0"/>
              </a:rPr>
              <a:t>)</a:t>
            </a:r>
          </a:p>
        </p:txBody>
      </p:sp>
      <p:sp>
        <p:nvSpPr>
          <p:cNvPr id="45062" name="Line 6"/>
          <p:cNvSpPr>
            <a:spLocks noChangeShapeType="1"/>
          </p:cNvSpPr>
          <p:nvPr/>
        </p:nvSpPr>
        <p:spPr bwMode="auto">
          <a:xfrm>
            <a:off x="8068728" y="1076709"/>
            <a:ext cx="957031" cy="343608"/>
          </a:xfrm>
          <a:prstGeom prst="line">
            <a:avLst/>
          </a:prstGeom>
          <a:noFill/>
          <a:ln w="15875">
            <a:solidFill>
              <a:srgbClr val="7030A0"/>
            </a:solidFill>
            <a:miter lim="800000"/>
            <a:headEnd/>
            <a:tailEnd type="arrow" w="lg" len="lg"/>
          </a:ln>
          <a:effectLst/>
        </p:spPr>
        <p:txBody>
          <a:bodyPr wrap="none"/>
          <a:lstStyle/>
          <a:p>
            <a:pPr>
              <a:defRPr/>
            </a:pPr>
            <a:endParaRPr lang="en-US"/>
          </a:p>
        </p:txBody>
      </p:sp>
      <p:sp>
        <p:nvSpPr>
          <p:cNvPr id="45063" name="Text Box 7"/>
          <p:cNvSpPr txBox="1">
            <a:spLocks noChangeArrowheads="1"/>
          </p:cNvSpPr>
          <p:nvPr/>
        </p:nvSpPr>
        <p:spPr bwMode="auto">
          <a:xfrm>
            <a:off x="4953000" y="1708155"/>
            <a:ext cx="3448050" cy="492125"/>
          </a:xfrm>
          <a:prstGeom prst="rect">
            <a:avLst/>
          </a:prstGeom>
          <a:noFill/>
          <a:ln w="9525">
            <a:noFill/>
            <a:miter lim="800000"/>
            <a:headEnd/>
            <a:tailEnd/>
          </a:ln>
          <a:effectLst/>
        </p:spPr>
        <p:txBody>
          <a:bodyPr>
            <a:spAutoFit/>
          </a:bodyPr>
          <a:lstStyle/>
          <a:p>
            <a:pPr algn="ctr">
              <a:spcBef>
                <a:spcPct val="50000"/>
              </a:spcBef>
              <a:defRPr/>
            </a:pPr>
            <a:r>
              <a:rPr lang="en-US" sz="2600" b="1" dirty="0">
                <a:solidFill>
                  <a:schemeClr val="accent2"/>
                </a:solidFill>
                <a:latin typeface="Ink Free" panose="03080402000500000000" pitchFamily="66" charset="0"/>
              </a:rPr>
              <a:t>sample size = 25</a:t>
            </a:r>
          </a:p>
        </p:txBody>
      </p:sp>
      <p:sp>
        <p:nvSpPr>
          <p:cNvPr id="13" name="Freeform 12"/>
          <p:cNvSpPr/>
          <p:nvPr/>
        </p:nvSpPr>
        <p:spPr>
          <a:xfrm>
            <a:off x="5581655" y="4457700"/>
            <a:ext cx="1743075" cy="1276350"/>
          </a:xfrm>
          <a:custGeom>
            <a:avLst/>
            <a:gdLst>
              <a:gd name="connsiteX0" fmla="*/ 0 w 2038350"/>
              <a:gd name="connsiteY0" fmla="*/ 0 h 1838325"/>
              <a:gd name="connsiteX1" fmla="*/ 0 w 2038350"/>
              <a:gd name="connsiteY1" fmla="*/ 0 h 1838325"/>
              <a:gd name="connsiteX2" fmla="*/ 2028825 w 2038350"/>
              <a:gd name="connsiteY2" fmla="*/ 0 h 1838325"/>
              <a:gd name="connsiteX3" fmla="*/ 2038350 w 2038350"/>
              <a:gd name="connsiteY3" fmla="*/ 1838325 h 1838325"/>
            </a:gdLst>
            <a:ahLst/>
            <a:cxnLst>
              <a:cxn ang="0">
                <a:pos x="connsiteX0" y="connsiteY0"/>
              </a:cxn>
              <a:cxn ang="0">
                <a:pos x="connsiteX1" y="connsiteY1"/>
              </a:cxn>
              <a:cxn ang="0">
                <a:pos x="connsiteX2" y="connsiteY2"/>
              </a:cxn>
              <a:cxn ang="0">
                <a:pos x="connsiteX3" y="connsiteY3"/>
              </a:cxn>
            </a:cxnLst>
            <a:rect l="l" t="t" r="r" b="b"/>
            <a:pathLst>
              <a:path w="2038350" h="1838325">
                <a:moveTo>
                  <a:pt x="0" y="0"/>
                </a:moveTo>
                <a:lnTo>
                  <a:pt x="0" y="0"/>
                </a:lnTo>
                <a:lnTo>
                  <a:pt x="2028825" y="0"/>
                </a:lnTo>
                <a:lnTo>
                  <a:pt x="2038350" y="1838325"/>
                </a:lnTo>
              </a:path>
            </a:pathLst>
          </a:custGeom>
          <a:ln w="19050">
            <a:tailEnd type="stealth" w="lg" len="lg"/>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sp>
        <p:nvSpPr>
          <p:cNvPr id="14" name="Freeform 13"/>
          <p:cNvSpPr/>
          <p:nvPr/>
        </p:nvSpPr>
        <p:spPr>
          <a:xfrm>
            <a:off x="5581650" y="2805953"/>
            <a:ext cx="2827244" cy="2937622"/>
          </a:xfrm>
          <a:custGeom>
            <a:avLst/>
            <a:gdLst>
              <a:gd name="connsiteX0" fmla="*/ 0 w 2038350"/>
              <a:gd name="connsiteY0" fmla="*/ 0 h 1838325"/>
              <a:gd name="connsiteX1" fmla="*/ 0 w 2038350"/>
              <a:gd name="connsiteY1" fmla="*/ 0 h 1838325"/>
              <a:gd name="connsiteX2" fmla="*/ 2028825 w 2038350"/>
              <a:gd name="connsiteY2" fmla="*/ 0 h 1838325"/>
              <a:gd name="connsiteX3" fmla="*/ 2038350 w 2038350"/>
              <a:gd name="connsiteY3" fmla="*/ 1838325 h 1838325"/>
            </a:gdLst>
            <a:ahLst/>
            <a:cxnLst>
              <a:cxn ang="0">
                <a:pos x="connsiteX0" y="connsiteY0"/>
              </a:cxn>
              <a:cxn ang="0">
                <a:pos x="connsiteX1" y="connsiteY1"/>
              </a:cxn>
              <a:cxn ang="0">
                <a:pos x="connsiteX2" y="connsiteY2"/>
              </a:cxn>
              <a:cxn ang="0">
                <a:pos x="connsiteX3" y="connsiteY3"/>
              </a:cxn>
            </a:cxnLst>
            <a:rect l="l" t="t" r="r" b="b"/>
            <a:pathLst>
              <a:path w="2038350" h="1838325">
                <a:moveTo>
                  <a:pt x="0" y="0"/>
                </a:moveTo>
                <a:lnTo>
                  <a:pt x="0" y="0"/>
                </a:lnTo>
                <a:lnTo>
                  <a:pt x="2028825" y="0"/>
                </a:lnTo>
                <a:lnTo>
                  <a:pt x="2038350" y="1838325"/>
                </a:lnTo>
              </a:path>
            </a:pathLst>
          </a:custGeom>
          <a:ln w="19050">
            <a:tailEnd type="stealth" w="lg" len="lg"/>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pic>
        <p:nvPicPr>
          <p:cNvPr id="21513" name="Picture 5"/>
          <p:cNvPicPr>
            <a:picLocks noChangeAspect="1" noChangeArrowheads="1"/>
          </p:cNvPicPr>
          <p:nvPr/>
        </p:nvPicPr>
        <p:blipFill>
          <a:blip r:embed="rId4" cstate="print"/>
          <a:srcRect/>
          <a:stretch>
            <a:fillRect/>
          </a:stretch>
        </p:blipFill>
        <p:spPr bwMode="auto">
          <a:xfrm>
            <a:off x="1892399" y="1199337"/>
            <a:ext cx="1836737" cy="5311775"/>
          </a:xfrm>
          <a:prstGeom prst="rect">
            <a:avLst/>
          </a:prstGeom>
          <a:solidFill>
            <a:schemeClr val="bg1"/>
          </a:solidFill>
          <a:ln w="9525">
            <a:noFill/>
            <a:miter lim="800000"/>
            <a:headEnd/>
            <a:tailEnd/>
          </a:ln>
        </p:spPr>
      </p:pic>
      <p:sp>
        <p:nvSpPr>
          <p:cNvPr id="10" name="Rectangle 9"/>
          <p:cNvSpPr/>
          <p:nvPr/>
        </p:nvSpPr>
        <p:spPr>
          <a:xfrm>
            <a:off x="2640111" y="1567951"/>
            <a:ext cx="1076325" cy="190500"/>
          </a:xfrm>
          <a:prstGeom prst="rect">
            <a:avLst/>
          </a:prstGeom>
          <a:solidFill>
            <a:schemeClr val="accent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11" name="Rectangle 10"/>
          <p:cNvSpPr/>
          <p:nvPr/>
        </p:nvSpPr>
        <p:spPr>
          <a:xfrm>
            <a:off x="2640111" y="2549031"/>
            <a:ext cx="1076325" cy="200025"/>
          </a:xfrm>
          <a:prstGeom prst="rect">
            <a:avLst/>
          </a:prstGeom>
          <a:solidFill>
            <a:schemeClr val="accent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5"/>
          <p:cNvPicPr>
            <a:picLocks noChangeAspect="1" noChangeArrowheads="1"/>
          </p:cNvPicPr>
          <p:nvPr/>
        </p:nvPicPr>
        <p:blipFill>
          <a:blip r:embed="rId3" cstate="print"/>
          <a:srcRect/>
          <a:stretch>
            <a:fillRect/>
          </a:stretch>
        </p:blipFill>
        <p:spPr bwMode="auto">
          <a:xfrm>
            <a:off x="1842765" y="1493843"/>
            <a:ext cx="2326690" cy="3522652"/>
          </a:xfrm>
          <a:prstGeom prst="rect">
            <a:avLst/>
          </a:prstGeom>
          <a:solidFill>
            <a:schemeClr val="bg1"/>
          </a:solidFill>
          <a:ln w="9525">
            <a:noFill/>
            <a:miter lim="800000"/>
            <a:headEnd/>
            <a:tailEnd/>
          </a:ln>
        </p:spPr>
      </p:pic>
      <p:sp>
        <p:nvSpPr>
          <p:cNvPr id="2" name="Rectangle 8"/>
          <p:cNvSpPr>
            <a:spLocks noChangeArrowheads="1"/>
          </p:cNvSpPr>
          <p:nvPr/>
        </p:nvSpPr>
        <p:spPr bwMode="auto">
          <a:xfrm>
            <a:off x="1842765" y="5239216"/>
            <a:ext cx="1981088" cy="1217412"/>
          </a:xfrm>
          <a:prstGeom prst="rect">
            <a:avLst/>
          </a:prstGeom>
          <a:noFill/>
          <a:ln w="9525">
            <a:noFill/>
            <a:miter lim="800000"/>
            <a:headEnd/>
            <a:tailEnd/>
          </a:ln>
        </p:spPr>
        <p:txBody>
          <a:bodyPr wrap="none" anchor="ctr"/>
          <a:lstStyle/>
          <a:p>
            <a:pPr algn="r">
              <a:defRPr/>
            </a:pPr>
            <a:r>
              <a:rPr lang="en-US" dirty="0">
                <a:latin typeface="Calibri" panose="020F0502020204030204" pitchFamily="34" charset="0"/>
                <a:cs typeface="Times New Roman" pitchFamily="18" charset="0"/>
              </a:rPr>
              <a:t>Mean = -0.04</a:t>
            </a:r>
          </a:p>
          <a:p>
            <a:pPr algn="r">
              <a:defRPr/>
            </a:pPr>
            <a:r>
              <a:rPr lang="en-US" dirty="0" err="1">
                <a:latin typeface="Calibri" panose="020F0502020204030204" pitchFamily="34" charset="0"/>
                <a:cs typeface="Times New Roman" pitchFamily="18" charset="0"/>
              </a:rPr>
              <a:t>StDev</a:t>
            </a:r>
            <a:r>
              <a:rPr lang="en-US" dirty="0">
                <a:latin typeface="Calibri" panose="020F0502020204030204" pitchFamily="34" charset="0"/>
                <a:cs typeface="Times New Roman" pitchFamily="18" charset="0"/>
              </a:rPr>
              <a:t> = 0.74</a:t>
            </a:r>
          </a:p>
          <a:p>
            <a:pPr algn="r">
              <a:defRPr/>
            </a:pPr>
            <a:r>
              <a:rPr lang="en-US" i="1" dirty="0">
                <a:latin typeface="Calibri" panose="020F0502020204030204" pitchFamily="34" charset="0"/>
                <a:cs typeface="Times New Roman" pitchFamily="18" charset="0"/>
              </a:rPr>
              <a:t>Skew = 0.78</a:t>
            </a:r>
          </a:p>
        </p:txBody>
      </p:sp>
      <p:sp>
        <p:nvSpPr>
          <p:cNvPr id="47107" name="Rectangle 3"/>
          <p:cNvSpPr>
            <a:spLocks noGrp="1" noChangeArrowheads="1"/>
          </p:cNvSpPr>
          <p:nvPr>
            <p:ph type="title"/>
          </p:nvPr>
        </p:nvSpPr>
        <p:spPr>
          <a:xfrm>
            <a:off x="1073427" y="336550"/>
            <a:ext cx="9714890" cy="1143000"/>
          </a:xfrm>
        </p:spPr>
        <p:txBody>
          <a:bodyPr/>
          <a:lstStyle/>
          <a:p>
            <a:pPr eaLnBrk="1" hangingPunct="1">
              <a:defRPr/>
            </a:pPr>
            <a:r>
              <a:rPr lang="en-US" dirty="0"/>
              <a:t>Histogram (Class Interval Analysis)</a:t>
            </a:r>
          </a:p>
        </p:txBody>
      </p:sp>
      <p:sp>
        <p:nvSpPr>
          <p:cNvPr id="47109" name="Text Box 5"/>
          <p:cNvSpPr txBox="1">
            <a:spLocks noChangeArrowheads="1"/>
          </p:cNvSpPr>
          <p:nvPr/>
        </p:nvSpPr>
        <p:spPr bwMode="auto">
          <a:xfrm>
            <a:off x="6597743" y="5745932"/>
            <a:ext cx="4434634" cy="461653"/>
          </a:xfrm>
          <a:prstGeom prst="rect">
            <a:avLst/>
          </a:prstGeom>
          <a:noFill/>
          <a:ln w="9525">
            <a:noFill/>
            <a:miter lim="800000"/>
            <a:headEnd/>
            <a:tailEnd/>
          </a:ln>
          <a:effectLst/>
        </p:spPr>
        <p:txBody>
          <a:bodyPr wrap="square" lIns="91429" tIns="45714" rIns="91429" bIns="45714">
            <a:spAutoFit/>
          </a:bodyPr>
          <a:lstStyle/>
          <a:p>
            <a:pPr algn="ctr" eaLnBrk="0" hangingPunct="0">
              <a:defRPr/>
            </a:pPr>
            <a:r>
              <a:rPr lang="en-US" b="1" dirty="0">
                <a:solidFill>
                  <a:srgbClr val="008000"/>
                </a:solidFill>
                <a:latin typeface="Ink Free" panose="03080402000500000000" pitchFamily="66" charset="0"/>
              </a:rPr>
              <a:t>Was the sample size adequate?</a:t>
            </a:r>
          </a:p>
        </p:txBody>
      </p:sp>
      <p:sp>
        <p:nvSpPr>
          <p:cNvPr id="47111" name="Text Box 7"/>
          <p:cNvSpPr txBox="1">
            <a:spLocks noChangeArrowheads="1"/>
          </p:cNvSpPr>
          <p:nvPr/>
        </p:nvSpPr>
        <p:spPr bwMode="auto">
          <a:xfrm>
            <a:off x="4040120" y="5561261"/>
            <a:ext cx="2068096" cy="830997"/>
          </a:xfrm>
          <a:prstGeom prst="rect">
            <a:avLst/>
          </a:prstGeom>
          <a:noFill/>
          <a:ln w="9525">
            <a:noFill/>
            <a:miter lim="800000"/>
            <a:headEnd/>
            <a:tailEnd/>
          </a:ln>
          <a:effectLst/>
        </p:spPr>
        <p:txBody>
          <a:bodyPr wrap="square">
            <a:spAutoFit/>
          </a:bodyPr>
          <a:lstStyle/>
          <a:p>
            <a:pPr algn="ctr">
              <a:spcBef>
                <a:spcPct val="50000"/>
              </a:spcBef>
              <a:defRPr/>
            </a:pPr>
            <a:r>
              <a:rPr lang="en-US" b="1" dirty="0">
                <a:latin typeface="Ink Free" panose="03080402000500000000" pitchFamily="66" charset="0"/>
              </a:rPr>
              <a:t>sample size = 25</a:t>
            </a:r>
          </a:p>
        </p:txBody>
      </p:sp>
      <p:pic>
        <p:nvPicPr>
          <p:cNvPr id="3080" name="Picture 6"/>
          <p:cNvPicPr>
            <a:picLocks noChangeAspect="1" noChangeArrowheads="1"/>
          </p:cNvPicPr>
          <p:nvPr/>
        </p:nvPicPr>
        <p:blipFill>
          <a:blip r:embed="rId4" cstate="print"/>
          <a:srcRect r="9184"/>
          <a:stretch>
            <a:fillRect/>
          </a:stretch>
        </p:blipFill>
        <p:spPr bwMode="auto">
          <a:xfrm>
            <a:off x="5597788" y="1493843"/>
            <a:ext cx="4945062" cy="3805237"/>
          </a:xfrm>
          <a:prstGeom prst="rect">
            <a:avLst/>
          </a:prstGeom>
          <a:solidFill>
            <a:schemeClr val="bg1"/>
          </a:solidFill>
          <a:ln w="9525">
            <a:noFill/>
            <a:miter lim="800000"/>
            <a:headEnd/>
            <a:tailEnd/>
          </a:ln>
        </p:spPr>
      </p:pic>
      <p:sp>
        <p:nvSpPr>
          <p:cNvPr id="13" name="Right Brace 12"/>
          <p:cNvSpPr/>
          <p:nvPr/>
        </p:nvSpPr>
        <p:spPr>
          <a:xfrm>
            <a:off x="2566172" y="1801934"/>
            <a:ext cx="177028" cy="406290"/>
          </a:xfrm>
          <a:prstGeom prst="rightBrace">
            <a:avLst/>
          </a:prstGeom>
          <a:ln w="28575">
            <a:solidFill>
              <a:schemeClr val="bg2">
                <a:lumMod val="7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cxnSp>
        <p:nvCxnSpPr>
          <p:cNvPr id="15" name="Straight Arrow Connector 14"/>
          <p:cNvCxnSpPr>
            <a:cxnSpLocks/>
            <a:stCxn id="13" idx="1"/>
          </p:cNvCxnSpPr>
          <p:nvPr/>
        </p:nvCxnSpPr>
        <p:spPr>
          <a:xfrm>
            <a:off x="2743200" y="2005079"/>
            <a:ext cx="472966" cy="131149"/>
          </a:xfrm>
          <a:prstGeom prst="straightConnector1">
            <a:avLst/>
          </a:prstGeom>
          <a:ln w="28575">
            <a:solidFill>
              <a:schemeClr val="bg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4C415BE-C8A3-4D3F-858D-072996353343}"/>
              </a:ext>
            </a:extLst>
          </p:cNvPr>
          <p:cNvCxnSpPr/>
          <p:nvPr/>
        </p:nvCxnSpPr>
        <p:spPr>
          <a:xfrm>
            <a:off x="4422371" y="3366655"/>
            <a:ext cx="881149" cy="0"/>
          </a:xfrm>
          <a:prstGeom prst="straightConnector1">
            <a:avLst/>
          </a:prstGeom>
          <a:ln w="28575">
            <a:solidFill>
              <a:srgbClr val="00B050"/>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1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5" name="Text Box 5"/>
          <p:cNvSpPr txBox="1">
            <a:spLocks noChangeArrowheads="1"/>
          </p:cNvSpPr>
          <p:nvPr/>
        </p:nvSpPr>
        <p:spPr bwMode="auto">
          <a:xfrm>
            <a:off x="1769985" y="4230053"/>
            <a:ext cx="2300608" cy="430875"/>
          </a:xfrm>
          <a:prstGeom prst="rect">
            <a:avLst/>
          </a:prstGeom>
          <a:noFill/>
          <a:ln w="9525">
            <a:noFill/>
            <a:miter lim="800000"/>
            <a:headEnd/>
            <a:tailEnd/>
          </a:ln>
          <a:effectLst/>
        </p:spPr>
        <p:txBody>
          <a:bodyPr wrap="none" lIns="91429" tIns="45714" rIns="91429" bIns="45714">
            <a:spAutoFit/>
          </a:bodyPr>
          <a:lstStyle/>
          <a:p>
            <a:pPr eaLnBrk="0" hangingPunct="0">
              <a:defRPr/>
            </a:pPr>
            <a:r>
              <a:rPr lang="en-US" sz="2200" b="1" dirty="0">
                <a:latin typeface="Ink Free" panose="03080402000500000000" pitchFamily="66" charset="0"/>
              </a:rPr>
              <a:t>sample size = 100</a:t>
            </a:r>
          </a:p>
        </p:txBody>
      </p:sp>
      <p:sp>
        <p:nvSpPr>
          <p:cNvPr id="179206" name="Text Box 6"/>
          <p:cNvSpPr txBox="1">
            <a:spLocks noChangeArrowheads="1"/>
          </p:cNvSpPr>
          <p:nvPr/>
        </p:nvSpPr>
        <p:spPr bwMode="auto">
          <a:xfrm>
            <a:off x="7997913" y="4239578"/>
            <a:ext cx="2677314" cy="430875"/>
          </a:xfrm>
          <a:prstGeom prst="rect">
            <a:avLst/>
          </a:prstGeom>
          <a:noFill/>
          <a:ln w="9525">
            <a:noFill/>
            <a:miter lim="800000"/>
            <a:headEnd/>
            <a:tailEnd/>
          </a:ln>
          <a:effectLst/>
        </p:spPr>
        <p:txBody>
          <a:bodyPr wrap="none" lIns="91429" tIns="45714" rIns="91429" bIns="45714">
            <a:spAutoFit/>
          </a:bodyPr>
          <a:lstStyle/>
          <a:p>
            <a:pPr eaLnBrk="0" hangingPunct="0">
              <a:defRPr/>
            </a:pPr>
            <a:r>
              <a:rPr lang="en-US" sz="2200" b="1" dirty="0">
                <a:latin typeface="Ink Free" panose="03080402000500000000" pitchFamily="66" charset="0"/>
              </a:rPr>
              <a:t>sample size = 10,000</a:t>
            </a:r>
          </a:p>
        </p:txBody>
      </p:sp>
      <p:sp>
        <p:nvSpPr>
          <p:cNvPr id="179207" name="Text Box 7"/>
          <p:cNvSpPr txBox="1">
            <a:spLocks noChangeArrowheads="1"/>
          </p:cNvSpPr>
          <p:nvPr/>
        </p:nvSpPr>
        <p:spPr bwMode="auto">
          <a:xfrm>
            <a:off x="4921255" y="4249103"/>
            <a:ext cx="2459305" cy="430875"/>
          </a:xfrm>
          <a:prstGeom prst="rect">
            <a:avLst/>
          </a:prstGeom>
          <a:noFill/>
          <a:ln w="9525">
            <a:noFill/>
            <a:miter lim="800000"/>
            <a:headEnd/>
            <a:tailEnd/>
          </a:ln>
          <a:effectLst/>
        </p:spPr>
        <p:txBody>
          <a:bodyPr wrap="none" lIns="91429" tIns="45714" rIns="91429" bIns="45714">
            <a:spAutoFit/>
          </a:bodyPr>
          <a:lstStyle/>
          <a:p>
            <a:pPr eaLnBrk="0" hangingPunct="0">
              <a:defRPr/>
            </a:pPr>
            <a:r>
              <a:rPr lang="en-US" sz="2200" b="1" dirty="0">
                <a:latin typeface="Ink Free" panose="03080402000500000000" pitchFamily="66" charset="0"/>
              </a:rPr>
              <a:t>sample size = 1000</a:t>
            </a:r>
          </a:p>
        </p:txBody>
      </p:sp>
      <p:grpSp>
        <p:nvGrpSpPr>
          <p:cNvPr id="2" name="Group 13"/>
          <p:cNvGrpSpPr>
            <a:grpSpLocks noChangeAspect="1"/>
          </p:cNvGrpSpPr>
          <p:nvPr/>
        </p:nvGrpSpPr>
        <p:grpSpPr bwMode="auto">
          <a:xfrm>
            <a:off x="1493760" y="1531943"/>
            <a:ext cx="2932113" cy="2687637"/>
            <a:chOff x="2476500" y="1508125"/>
            <a:chExt cx="4189413" cy="3840163"/>
          </a:xfrm>
        </p:grpSpPr>
        <p:pic>
          <p:nvPicPr>
            <p:cNvPr id="19473" name="Picture 10"/>
            <p:cNvPicPr>
              <a:picLocks noChangeAspect="1" noChangeArrowheads="1"/>
            </p:cNvPicPr>
            <p:nvPr/>
          </p:nvPicPr>
          <p:blipFill>
            <a:blip r:embed="rId3" cstate="print"/>
            <a:srcRect/>
            <a:stretch>
              <a:fillRect/>
            </a:stretch>
          </p:blipFill>
          <p:spPr bwMode="auto">
            <a:xfrm>
              <a:off x="2476500" y="1508125"/>
              <a:ext cx="4189413" cy="3840163"/>
            </a:xfrm>
            <a:prstGeom prst="rect">
              <a:avLst/>
            </a:prstGeom>
            <a:noFill/>
            <a:ln w="9525">
              <a:noFill/>
              <a:miter lim="800000"/>
              <a:headEnd/>
              <a:tailEnd/>
            </a:ln>
          </p:spPr>
        </p:pic>
        <p:pic>
          <p:nvPicPr>
            <p:cNvPr id="19474" name="Picture 11"/>
            <p:cNvPicPr>
              <a:picLocks noChangeAspect="1" noChangeArrowheads="1"/>
            </p:cNvPicPr>
            <p:nvPr/>
          </p:nvPicPr>
          <p:blipFill>
            <a:blip r:embed="rId4" cstate="print"/>
            <a:srcRect/>
            <a:stretch>
              <a:fillRect/>
            </a:stretch>
          </p:blipFill>
          <p:spPr bwMode="auto">
            <a:xfrm>
              <a:off x="2476500" y="1508125"/>
              <a:ext cx="4189413" cy="3840163"/>
            </a:xfrm>
            <a:prstGeom prst="rect">
              <a:avLst/>
            </a:prstGeom>
            <a:noFill/>
            <a:ln w="9525">
              <a:noFill/>
              <a:miter lim="800000"/>
              <a:headEnd/>
              <a:tailEnd/>
            </a:ln>
          </p:spPr>
        </p:pic>
      </p:grpSp>
      <p:grpSp>
        <p:nvGrpSpPr>
          <p:cNvPr id="3" name="Group 16"/>
          <p:cNvGrpSpPr>
            <a:grpSpLocks noChangeAspect="1"/>
          </p:cNvGrpSpPr>
          <p:nvPr/>
        </p:nvGrpSpPr>
        <p:grpSpPr bwMode="auto">
          <a:xfrm>
            <a:off x="4691063" y="1527175"/>
            <a:ext cx="2933700" cy="2687638"/>
            <a:chOff x="2476500" y="1508125"/>
            <a:chExt cx="4189413" cy="3840163"/>
          </a:xfrm>
        </p:grpSpPr>
        <p:pic>
          <p:nvPicPr>
            <p:cNvPr id="19471" name="Picture 12"/>
            <p:cNvPicPr>
              <a:picLocks noChangeAspect="1" noChangeArrowheads="1"/>
            </p:cNvPicPr>
            <p:nvPr/>
          </p:nvPicPr>
          <p:blipFill>
            <a:blip r:embed="rId5" cstate="print"/>
            <a:srcRect/>
            <a:stretch>
              <a:fillRect/>
            </a:stretch>
          </p:blipFill>
          <p:spPr bwMode="auto">
            <a:xfrm>
              <a:off x="2476500" y="1508125"/>
              <a:ext cx="4189413" cy="3840163"/>
            </a:xfrm>
            <a:prstGeom prst="rect">
              <a:avLst/>
            </a:prstGeom>
            <a:noFill/>
            <a:ln w="9525">
              <a:noFill/>
              <a:miter lim="800000"/>
              <a:headEnd/>
              <a:tailEnd/>
            </a:ln>
          </p:spPr>
        </p:pic>
        <p:pic>
          <p:nvPicPr>
            <p:cNvPr id="19472" name="Picture 13"/>
            <p:cNvPicPr>
              <a:picLocks noChangeAspect="1" noChangeArrowheads="1"/>
            </p:cNvPicPr>
            <p:nvPr/>
          </p:nvPicPr>
          <p:blipFill>
            <a:blip r:embed="rId6" cstate="print"/>
            <a:srcRect/>
            <a:stretch>
              <a:fillRect/>
            </a:stretch>
          </p:blipFill>
          <p:spPr bwMode="auto">
            <a:xfrm>
              <a:off x="2476500" y="1508125"/>
              <a:ext cx="4189413" cy="3840163"/>
            </a:xfrm>
            <a:prstGeom prst="rect">
              <a:avLst/>
            </a:prstGeom>
            <a:noFill/>
            <a:ln w="9525">
              <a:noFill/>
              <a:miter lim="800000"/>
              <a:headEnd/>
              <a:tailEnd/>
            </a:ln>
          </p:spPr>
        </p:pic>
      </p:grpSp>
      <p:grpSp>
        <p:nvGrpSpPr>
          <p:cNvPr id="4" name="Group 19"/>
          <p:cNvGrpSpPr>
            <a:grpSpLocks noChangeAspect="1"/>
          </p:cNvGrpSpPr>
          <p:nvPr/>
        </p:nvGrpSpPr>
        <p:grpSpPr bwMode="auto">
          <a:xfrm>
            <a:off x="7896308" y="1531943"/>
            <a:ext cx="2932112" cy="2687637"/>
            <a:chOff x="2476500" y="1508125"/>
            <a:chExt cx="4189413" cy="3840163"/>
          </a:xfrm>
        </p:grpSpPr>
        <p:pic>
          <p:nvPicPr>
            <p:cNvPr id="19469" name="Picture 14"/>
            <p:cNvPicPr>
              <a:picLocks noChangeAspect="1" noChangeArrowheads="1"/>
            </p:cNvPicPr>
            <p:nvPr/>
          </p:nvPicPr>
          <p:blipFill>
            <a:blip r:embed="rId7" cstate="print"/>
            <a:srcRect/>
            <a:stretch>
              <a:fillRect/>
            </a:stretch>
          </p:blipFill>
          <p:spPr bwMode="auto">
            <a:xfrm>
              <a:off x="2476500" y="1508125"/>
              <a:ext cx="4189413" cy="3840163"/>
            </a:xfrm>
            <a:prstGeom prst="rect">
              <a:avLst/>
            </a:prstGeom>
            <a:noFill/>
            <a:ln w="9525">
              <a:noFill/>
              <a:miter lim="800000"/>
              <a:headEnd/>
              <a:tailEnd/>
            </a:ln>
          </p:spPr>
        </p:pic>
        <p:pic>
          <p:nvPicPr>
            <p:cNvPr id="19470" name="Picture 15"/>
            <p:cNvPicPr>
              <a:picLocks noChangeAspect="1" noChangeArrowheads="1"/>
            </p:cNvPicPr>
            <p:nvPr/>
          </p:nvPicPr>
          <p:blipFill>
            <a:blip r:embed="rId8" cstate="print"/>
            <a:srcRect/>
            <a:stretch>
              <a:fillRect/>
            </a:stretch>
          </p:blipFill>
          <p:spPr bwMode="auto">
            <a:xfrm>
              <a:off x="2476500" y="1508125"/>
              <a:ext cx="4189413" cy="3840163"/>
            </a:xfrm>
            <a:prstGeom prst="rect">
              <a:avLst/>
            </a:prstGeom>
            <a:noFill/>
            <a:ln w="9525">
              <a:noFill/>
              <a:miter lim="800000"/>
              <a:headEnd/>
              <a:tailEnd/>
            </a:ln>
          </p:spPr>
        </p:pic>
      </p:grpSp>
      <p:sp>
        <p:nvSpPr>
          <p:cNvPr id="15" name="Rectangle 6"/>
          <p:cNvSpPr>
            <a:spLocks noChangeArrowheads="1"/>
          </p:cNvSpPr>
          <p:nvPr/>
        </p:nvSpPr>
        <p:spPr bwMode="auto">
          <a:xfrm>
            <a:off x="1082843" y="4708525"/>
            <a:ext cx="10050378" cy="1066800"/>
          </a:xfrm>
          <a:prstGeom prst="rect">
            <a:avLst/>
          </a:prstGeom>
          <a:noFill/>
          <a:ln w="9525">
            <a:noFill/>
            <a:miter lim="800000"/>
            <a:headEnd/>
            <a:tailEnd/>
          </a:ln>
          <a:effectLst/>
        </p:spPr>
        <p:txBody>
          <a:bodyPr/>
          <a:lstStyle/>
          <a:p>
            <a:pPr marL="342900" indent="-342900">
              <a:spcBef>
                <a:spcPct val="20000"/>
              </a:spcBef>
              <a:buFont typeface="Arial" pitchFamily="34" charset="0"/>
              <a:buChar char="•"/>
              <a:defRPr/>
            </a:pPr>
            <a:r>
              <a:rPr lang="en-US" sz="2800" dirty="0">
                <a:solidFill>
                  <a:schemeClr val="accent2"/>
                </a:solidFill>
                <a:latin typeface="Calibri" panose="020F0502020204030204" pitchFamily="34" charset="0"/>
              </a:rPr>
              <a:t>input sample </a:t>
            </a:r>
            <a:r>
              <a:rPr lang="en-US" sz="2800" dirty="0">
                <a:latin typeface="Calibri" panose="020F0502020204030204" pitchFamily="34" charset="0"/>
              </a:rPr>
              <a:t>is large enough when it adequately reproduces the input probability distribution</a:t>
            </a:r>
          </a:p>
          <a:p>
            <a:pPr marL="342900" indent="-342900">
              <a:spcBef>
                <a:spcPct val="20000"/>
              </a:spcBef>
              <a:buFont typeface="Arial" pitchFamily="34" charset="0"/>
              <a:buChar char="•"/>
              <a:defRPr/>
            </a:pPr>
            <a:r>
              <a:rPr lang="en-US" sz="2800" dirty="0">
                <a:solidFill>
                  <a:schemeClr val="accent2"/>
                </a:solidFill>
                <a:latin typeface="Calibri" panose="020F0502020204030204" pitchFamily="34" charset="0"/>
              </a:rPr>
              <a:t>output sample </a:t>
            </a:r>
            <a:r>
              <a:rPr lang="en-US" sz="2800" dirty="0">
                <a:latin typeface="Calibri" panose="020F0502020204030204" pitchFamily="34" charset="0"/>
              </a:rPr>
              <a:t>is large enough when statistics of interest stabilize, stop changing with new sample member within </a:t>
            </a:r>
            <a:r>
              <a:rPr lang="en-US" sz="2800" dirty="0">
                <a:latin typeface="Symbol" pitchFamily="18" charset="2"/>
              </a:rPr>
              <a:t>d</a:t>
            </a:r>
          </a:p>
        </p:txBody>
      </p:sp>
      <p:sp>
        <p:nvSpPr>
          <p:cNvPr id="17" name="Rectangle 9"/>
          <p:cNvSpPr txBox="1">
            <a:spLocks noChangeArrowheads="1"/>
          </p:cNvSpPr>
          <p:nvPr/>
        </p:nvSpPr>
        <p:spPr bwMode="auto">
          <a:xfrm>
            <a:off x="1082843" y="264662"/>
            <a:ext cx="9391487" cy="1143000"/>
          </a:xfrm>
          <a:prstGeom prst="rect">
            <a:avLst/>
          </a:prstGeom>
          <a:noFill/>
          <a:ln w="9525">
            <a:noFill/>
            <a:miter lim="800000"/>
            <a:headEnd/>
            <a:tailEnd/>
          </a:ln>
          <a:effectLst/>
        </p:spPr>
        <p:txBody>
          <a:bodyPr anchor="ctr"/>
          <a:lstStyle/>
          <a:p>
            <a:pPr>
              <a:defRPr/>
            </a:pPr>
            <a:r>
              <a:rPr lang="en-US" sz="4300" b="1" kern="0" dirty="0">
                <a:latin typeface="Calibri" panose="020F0502020204030204" pitchFamily="34" charset="0"/>
                <a:ea typeface="+mj-ea"/>
                <a:cs typeface="+mj-cs"/>
              </a:rPr>
              <a:t>How large a sample?</a:t>
            </a:r>
          </a:p>
        </p:txBody>
      </p:sp>
      <p:sp>
        <p:nvSpPr>
          <p:cNvPr id="18" name="Text Box 10"/>
          <p:cNvSpPr txBox="1">
            <a:spLocks noChangeArrowheads="1"/>
          </p:cNvSpPr>
          <p:nvPr/>
        </p:nvSpPr>
        <p:spPr bwMode="auto">
          <a:xfrm>
            <a:off x="6214712" y="602388"/>
            <a:ext cx="4521868" cy="584775"/>
          </a:xfrm>
          <a:prstGeom prst="rect">
            <a:avLst/>
          </a:prstGeom>
          <a:noFill/>
          <a:ln w="9525">
            <a:noFill/>
            <a:miter lim="800000"/>
            <a:headEnd/>
            <a:tailEnd/>
          </a:ln>
          <a:effectLst/>
        </p:spPr>
        <p:txBody>
          <a:bodyPr wrap="square">
            <a:spAutoFit/>
          </a:bodyPr>
          <a:lstStyle/>
          <a:p>
            <a:pPr>
              <a:spcBef>
                <a:spcPct val="50000"/>
              </a:spcBef>
              <a:defRPr/>
            </a:pPr>
            <a:r>
              <a:rPr lang="en-US" sz="3200" b="1" dirty="0">
                <a:latin typeface="Ink Free" panose="03080402000500000000" pitchFamily="66" charset="0"/>
              </a:rPr>
              <a:t>or, how many iterations?</a:t>
            </a:r>
          </a:p>
        </p:txBody>
      </p:sp>
      <p:sp>
        <p:nvSpPr>
          <p:cNvPr id="19" name="Text Box 10"/>
          <p:cNvSpPr txBox="1">
            <a:spLocks noChangeArrowheads="1"/>
          </p:cNvSpPr>
          <p:nvPr/>
        </p:nvSpPr>
        <p:spPr bwMode="auto">
          <a:xfrm>
            <a:off x="9486338" y="6070118"/>
            <a:ext cx="2144712" cy="523220"/>
          </a:xfrm>
          <a:prstGeom prst="rect">
            <a:avLst/>
          </a:prstGeom>
          <a:noFill/>
          <a:ln w="9525">
            <a:noFill/>
            <a:miter lim="800000"/>
            <a:headEnd/>
            <a:tailEnd/>
          </a:ln>
          <a:effectLst/>
        </p:spPr>
        <p:txBody>
          <a:bodyPr>
            <a:spAutoFit/>
          </a:bodyPr>
          <a:lstStyle/>
          <a:p>
            <a:pPr>
              <a:spcBef>
                <a:spcPct val="50000"/>
              </a:spcBef>
              <a:defRPr/>
            </a:pPr>
            <a:r>
              <a:rPr lang="en-US" sz="2800" b="1" dirty="0">
                <a:solidFill>
                  <a:schemeClr val="accent2"/>
                </a:solidFill>
                <a:latin typeface="Ink Free" panose="03080402000500000000" pitchFamily="66" charset="0"/>
              </a:rPr>
              <a:t>Convergence!</a:t>
            </a:r>
          </a:p>
        </p:txBody>
      </p:sp>
      <p:cxnSp>
        <p:nvCxnSpPr>
          <p:cNvPr id="6" name="Straight Arrow Connector 5">
            <a:extLst>
              <a:ext uri="{FF2B5EF4-FFF2-40B4-BE49-F238E27FC236}">
                <a16:creationId xmlns:a16="http://schemas.microsoft.com/office/drawing/2014/main" id="{0AC4421A-F598-6CFF-D867-9D5182F31351}"/>
              </a:ext>
            </a:extLst>
          </p:cNvPr>
          <p:cNvCxnSpPr/>
          <p:nvPr/>
        </p:nvCxnSpPr>
        <p:spPr>
          <a:xfrm>
            <a:off x="8983980" y="6339840"/>
            <a:ext cx="526733" cy="0"/>
          </a:xfrm>
          <a:prstGeom prst="straightConnector1">
            <a:avLst/>
          </a:prstGeom>
          <a:ln w="19050">
            <a:solidFill>
              <a:schemeClr val="accent2"/>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uiExpand="1" build="p"/>
      <p:bldP spid="1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346" y="1852654"/>
            <a:ext cx="5638854" cy="4021096"/>
          </a:xfrm>
        </p:spPr>
        <p:txBody>
          <a:bodyPr/>
          <a:lstStyle/>
          <a:p>
            <a:pPr marL="0" indent="0">
              <a:buNone/>
              <a:defRPr/>
            </a:pPr>
            <a:r>
              <a:rPr lang="en-US" sz="2700" dirty="0"/>
              <a:t>We continue creating and evaluating new random sample members until the statistic of interest stabilizes</a:t>
            </a:r>
          </a:p>
          <a:p>
            <a:pPr lvl="1">
              <a:spcBef>
                <a:spcPts val="300"/>
              </a:spcBef>
              <a:defRPr/>
            </a:pPr>
            <a:r>
              <a:rPr lang="en-US" sz="2600" dirty="0"/>
              <a:t>average damage </a:t>
            </a:r>
          </a:p>
          <a:p>
            <a:pPr lvl="1">
              <a:spcBef>
                <a:spcPts val="300"/>
              </a:spcBef>
              <a:defRPr/>
            </a:pPr>
            <a:r>
              <a:rPr lang="en-US" sz="2600" dirty="0"/>
              <a:t>1% exceedance damage, …</a:t>
            </a:r>
          </a:p>
          <a:p>
            <a:pPr marL="0" indent="0">
              <a:buNone/>
              <a:defRPr/>
            </a:pPr>
            <a:endParaRPr lang="en-US" sz="2800" dirty="0"/>
          </a:p>
          <a:p>
            <a:pPr marL="0" indent="0">
              <a:buNone/>
              <a:defRPr/>
            </a:pPr>
            <a:endParaRPr lang="en-US" sz="2800" dirty="0"/>
          </a:p>
          <a:p>
            <a:pPr marL="0" indent="0">
              <a:buNone/>
              <a:defRPr/>
            </a:pPr>
            <a:endParaRPr lang="en-US" sz="2800" dirty="0"/>
          </a:p>
          <a:p>
            <a:pPr marL="0" indent="0">
              <a:buNone/>
              <a:defRPr/>
            </a:pPr>
            <a:endParaRPr lang="en-US" sz="2800" dirty="0"/>
          </a:p>
        </p:txBody>
      </p:sp>
      <p:pic>
        <p:nvPicPr>
          <p:cNvPr id="88066" name="Picture 2"/>
          <p:cNvPicPr>
            <a:picLocks noChangeAspect="1" noChangeArrowheads="1"/>
          </p:cNvPicPr>
          <p:nvPr/>
        </p:nvPicPr>
        <p:blipFill>
          <a:blip r:embed="rId3" cstate="print"/>
          <a:srcRect/>
          <a:stretch>
            <a:fillRect/>
          </a:stretch>
        </p:blipFill>
        <p:spPr bwMode="auto">
          <a:xfrm>
            <a:off x="6553200" y="3929229"/>
            <a:ext cx="4321175" cy="2759075"/>
          </a:xfrm>
          <a:prstGeom prst="rect">
            <a:avLst/>
          </a:prstGeom>
          <a:noFill/>
          <a:ln w="9525">
            <a:noFill/>
            <a:miter lim="800000"/>
            <a:headEnd/>
            <a:tailEnd/>
          </a:ln>
        </p:spPr>
      </p:pic>
      <p:sp>
        <p:nvSpPr>
          <p:cNvPr id="2" name="Title 1"/>
          <p:cNvSpPr>
            <a:spLocks noGrp="1"/>
          </p:cNvSpPr>
          <p:nvPr>
            <p:ph type="title"/>
          </p:nvPr>
        </p:nvSpPr>
        <p:spPr>
          <a:xfrm>
            <a:off x="914346" y="392091"/>
            <a:ext cx="10266583" cy="1143000"/>
          </a:xfrm>
        </p:spPr>
        <p:txBody>
          <a:bodyPr/>
          <a:lstStyle/>
          <a:p>
            <a:pPr>
              <a:defRPr/>
            </a:pPr>
            <a:r>
              <a:rPr lang="en-US" dirty="0"/>
              <a:t>How many is enough? </a:t>
            </a:r>
            <a:br>
              <a:rPr lang="en-US" dirty="0"/>
            </a:br>
            <a:r>
              <a:rPr lang="en-US" i="1" dirty="0"/>
              <a:t>Convergence</a:t>
            </a:r>
          </a:p>
        </p:txBody>
      </p:sp>
      <p:pic>
        <p:nvPicPr>
          <p:cNvPr id="156675" name="Picture 3"/>
          <p:cNvPicPr>
            <a:picLocks noChangeAspect="1" noChangeArrowheads="1"/>
          </p:cNvPicPr>
          <p:nvPr/>
        </p:nvPicPr>
        <p:blipFill>
          <a:blip r:embed="rId4" cstate="print"/>
          <a:srcRect/>
          <a:stretch>
            <a:fillRect/>
          </a:stretch>
        </p:blipFill>
        <p:spPr bwMode="auto">
          <a:xfrm>
            <a:off x="6553200" y="1134966"/>
            <a:ext cx="4321175" cy="2759075"/>
          </a:xfrm>
          <a:prstGeom prst="rect">
            <a:avLst/>
          </a:prstGeom>
          <a:noFill/>
          <a:ln w="9525">
            <a:noFill/>
            <a:miter lim="800000"/>
            <a:headEnd/>
            <a:tailEnd/>
          </a:ln>
        </p:spPr>
      </p:pic>
      <p:sp>
        <p:nvSpPr>
          <p:cNvPr id="7" name="TextBox 6"/>
          <p:cNvSpPr txBox="1">
            <a:spLocks noChangeArrowheads="1"/>
          </p:cNvSpPr>
          <p:nvPr/>
        </p:nvSpPr>
        <p:spPr bwMode="auto">
          <a:xfrm>
            <a:off x="8158158" y="3216174"/>
            <a:ext cx="1790700" cy="400050"/>
          </a:xfrm>
          <a:prstGeom prst="rect">
            <a:avLst/>
          </a:prstGeom>
          <a:noFill/>
          <a:ln w="9525">
            <a:noFill/>
            <a:miter lim="800000"/>
            <a:headEnd/>
            <a:tailEnd/>
          </a:ln>
        </p:spPr>
        <p:txBody>
          <a:bodyPr>
            <a:spAutoFit/>
          </a:bodyPr>
          <a:lstStyle/>
          <a:p>
            <a:r>
              <a:rPr lang="en-US" sz="2000" b="1" dirty="0">
                <a:latin typeface="Calibri" panose="020F0502020204030204" pitchFamily="34" charset="0"/>
              </a:rPr>
              <a:t>100 members</a:t>
            </a:r>
          </a:p>
        </p:txBody>
      </p:sp>
      <p:sp>
        <p:nvSpPr>
          <p:cNvPr id="9" name="TextBox 8"/>
          <p:cNvSpPr txBox="1">
            <a:spLocks noChangeArrowheads="1"/>
          </p:cNvSpPr>
          <p:nvPr/>
        </p:nvSpPr>
        <p:spPr bwMode="auto">
          <a:xfrm>
            <a:off x="8308970" y="6032662"/>
            <a:ext cx="1790700" cy="400050"/>
          </a:xfrm>
          <a:prstGeom prst="rect">
            <a:avLst/>
          </a:prstGeom>
          <a:noFill/>
          <a:ln w="9525">
            <a:noFill/>
            <a:miter lim="800000"/>
            <a:headEnd/>
            <a:tailEnd/>
          </a:ln>
        </p:spPr>
        <p:txBody>
          <a:bodyPr>
            <a:spAutoFit/>
          </a:bodyPr>
          <a:lstStyle/>
          <a:p>
            <a:r>
              <a:rPr lang="en-US" sz="2000" b="1" dirty="0">
                <a:latin typeface="Calibri" panose="020F0502020204030204" pitchFamily="34" charset="0"/>
              </a:rPr>
              <a:t>100 members</a:t>
            </a:r>
          </a:p>
        </p:txBody>
      </p:sp>
      <p:sp>
        <p:nvSpPr>
          <p:cNvPr id="10" name="TextBox 9"/>
          <p:cNvSpPr txBox="1">
            <a:spLocks noChangeArrowheads="1"/>
          </p:cNvSpPr>
          <p:nvPr/>
        </p:nvSpPr>
        <p:spPr bwMode="auto">
          <a:xfrm>
            <a:off x="7723188" y="1211161"/>
            <a:ext cx="2644775" cy="431800"/>
          </a:xfrm>
          <a:prstGeom prst="rect">
            <a:avLst/>
          </a:prstGeom>
          <a:noFill/>
          <a:ln w="9525">
            <a:noFill/>
            <a:miter lim="800000"/>
            <a:headEnd/>
            <a:tailEnd/>
          </a:ln>
        </p:spPr>
        <p:txBody>
          <a:bodyPr>
            <a:spAutoFit/>
          </a:bodyPr>
          <a:lstStyle/>
          <a:p>
            <a:r>
              <a:rPr lang="en-US" sz="2200" i="1" dirty="0">
                <a:solidFill>
                  <a:srgbClr val="0070C0"/>
                </a:solidFill>
                <a:latin typeface="Calibri" panose="020F0502020204030204" pitchFamily="34" charset="0"/>
              </a:rPr>
              <a:t>average of damage</a:t>
            </a:r>
          </a:p>
        </p:txBody>
      </p:sp>
      <p:sp>
        <p:nvSpPr>
          <p:cNvPr id="11" name="TextBox 10"/>
          <p:cNvSpPr txBox="1">
            <a:spLocks noChangeArrowheads="1"/>
          </p:cNvSpPr>
          <p:nvPr/>
        </p:nvSpPr>
        <p:spPr bwMode="auto">
          <a:xfrm>
            <a:off x="7677145" y="3999604"/>
            <a:ext cx="3170238" cy="430212"/>
          </a:xfrm>
          <a:prstGeom prst="rect">
            <a:avLst/>
          </a:prstGeom>
          <a:noFill/>
          <a:ln w="9525">
            <a:noFill/>
            <a:miter lim="800000"/>
            <a:headEnd/>
            <a:tailEnd/>
          </a:ln>
        </p:spPr>
        <p:txBody>
          <a:bodyPr>
            <a:spAutoFit/>
          </a:bodyPr>
          <a:lstStyle/>
          <a:p>
            <a:r>
              <a:rPr lang="en-US" sz="2200" i="1" dirty="0">
                <a:solidFill>
                  <a:srgbClr val="0070C0"/>
                </a:solidFill>
                <a:latin typeface="Calibri" panose="020F0502020204030204" pitchFamily="34" charset="0"/>
              </a:rPr>
              <a:t>1% exceedance damage</a:t>
            </a:r>
          </a:p>
        </p:txBody>
      </p:sp>
      <p:sp>
        <p:nvSpPr>
          <p:cNvPr id="20" name="Oval 19"/>
          <p:cNvSpPr/>
          <p:nvPr/>
        </p:nvSpPr>
        <p:spPr>
          <a:xfrm>
            <a:off x="6721670" y="1168118"/>
            <a:ext cx="862553" cy="2209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21" name="Oval 20"/>
          <p:cNvSpPr/>
          <p:nvPr/>
        </p:nvSpPr>
        <p:spPr>
          <a:xfrm>
            <a:off x="6696663" y="3957668"/>
            <a:ext cx="862553" cy="2209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pic>
        <p:nvPicPr>
          <p:cNvPr id="22" name="Picture 21">
            <a:extLst>
              <a:ext uri="{FF2B5EF4-FFF2-40B4-BE49-F238E27FC236}">
                <a16:creationId xmlns:a16="http://schemas.microsoft.com/office/drawing/2014/main" id="{0A0D00DD-657D-4783-9A08-5AACBF930C4A}"/>
              </a:ext>
            </a:extLst>
          </p:cNvPr>
          <p:cNvPicPr>
            <a:picLocks noChangeAspect="1"/>
          </p:cNvPicPr>
          <p:nvPr/>
        </p:nvPicPr>
        <p:blipFill>
          <a:blip r:embed="rId5"/>
          <a:stretch>
            <a:fillRect/>
          </a:stretch>
        </p:blipFill>
        <p:spPr>
          <a:xfrm>
            <a:off x="1850551" y="4202533"/>
            <a:ext cx="2613303" cy="1921096"/>
          </a:xfrm>
          <a:prstGeom prst="rect">
            <a:avLst/>
          </a:prstGeom>
        </p:spPr>
      </p:pic>
      <p:cxnSp>
        <p:nvCxnSpPr>
          <p:cNvPr id="23" name="Straight Arrow Connector 22">
            <a:extLst>
              <a:ext uri="{FF2B5EF4-FFF2-40B4-BE49-F238E27FC236}">
                <a16:creationId xmlns:a16="http://schemas.microsoft.com/office/drawing/2014/main" id="{1503FA07-2E0B-457A-9EF0-7BEA71F8F5B1}"/>
              </a:ext>
            </a:extLst>
          </p:cNvPr>
          <p:cNvCxnSpPr/>
          <p:nvPr/>
        </p:nvCxnSpPr>
        <p:spPr>
          <a:xfrm>
            <a:off x="2739540" y="5212628"/>
            <a:ext cx="0" cy="609600"/>
          </a:xfrm>
          <a:prstGeom prst="straightConnector1">
            <a:avLst/>
          </a:prstGeom>
          <a:ln w="28575">
            <a:solidFill>
              <a:srgbClr val="008000"/>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556E4D69-7983-4E23-A881-6232A514AC95}"/>
              </a:ext>
            </a:extLst>
          </p:cNvPr>
          <p:cNvSpPr txBox="1"/>
          <p:nvPr/>
        </p:nvSpPr>
        <p:spPr>
          <a:xfrm>
            <a:off x="2518883" y="4923708"/>
            <a:ext cx="473075" cy="307975"/>
          </a:xfrm>
          <a:prstGeom prst="rect">
            <a:avLst/>
          </a:prstGeom>
          <a:noFill/>
        </p:spPr>
        <p:txBody>
          <a:bodyPr>
            <a:spAutoFit/>
          </a:bodyPr>
          <a:lstStyle/>
          <a:p>
            <a:pPr>
              <a:defRPr/>
            </a:pPr>
            <a:r>
              <a:rPr lang="en-US" sz="1400" b="1" dirty="0" err="1">
                <a:solidFill>
                  <a:srgbClr val="008000"/>
                </a:solidFill>
                <a:latin typeface="Calibri" panose="020F0502020204030204" pitchFamily="34" charset="0"/>
              </a:rPr>
              <a:t>avg</a:t>
            </a:r>
            <a:endParaRPr lang="en-US" sz="1400" b="1" dirty="0">
              <a:solidFill>
                <a:srgbClr val="008000"/>
              </a:solidFill>
              <a:latin typeface="Calibri" panose="020F0502020204030204" pitchFamily="34" charset="0"/>
            </a:endParaRPr>
          </a:p>
        </p:txBody>
      </p:sp>
      <p:cxnSp>
        <p:nvCxnSpPr>
          <p:cNvPr id="25" name="Straight Arrow Connector 24">
            <a:extLst>
              <a:ext uri="{FF2B5EF4-FFF2-40B4-BE49-F238E27FC236}">
                <a16:creationId xmlns:a16="http://schemas.microsoft.com/office/drawing/2014/main" id="{C56AAECB-17A8-4E4C-AC43-CD6DE98E981F}"/>
              </a:ext>
            </a:extLst>
          </p:cNvPr>
          <p:cNvCxnSpPr/>
          <p:nvPr/>
        </p:nvCxnSpPr>
        <p:spPr>
          <a:xfrm>
            <a:off x="3534878" y="5238028"/>
            <a:ext cx="0" cy="609600"/>
          </a:xfrm>
          <a:prstGeom prst="straightConnector1">
            <a:avLst/>
          </a:prstGeom>
          <a:ln w="28575">
            <a:solidFill>
              <a:srgbClr val="008000"/>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6D169F53-979C-49CF-86C7-2D533B31E146}"/>
              </a:ext>
            </a:extLst>
          </p:cNvPr>
          <p:cNvSpPr txBox="1"/>
          <p:nvPr/>
        </p:nvSpPr>
        <p:spPr>
          <a:xfrm>
            <a:off x="3347553" y="4968158"/>
            <a:ext cx="474662" cy="307975"/>
          </a:xfrm>
          <a:prstGeom prst="rect">
            <a:avLst/>
          </a:prstGeom>
          <a:noFill/>
        </p:spPr>
        <p:txBody>
          <a:bodyPr>
            <a:spAutoFit/>
          </a:bodyPr>
          <a:lstStyle/>
          <a:p>
            <a:pPr>
              <a:defRPr/>
            </a:pPr>
            <a:r>
              <a:rPr lang="en-US" sz="1400" b="1" dirty="0">
                <a:solidFill>
                  <a:srgbClr val="008000"/>
                </a:solidFill>
                <a:latin typeface="Calibri" panose="020F0502020204030204" pitchFamily="34" charset="0"/>
              </a:rPr>
              <a:t>1%</a:t>
            </a:r>
          </a:p>
        </p:txBody>
      </p:sp>
    </p:spTree>
    <p:extLst>
      <p:ext uri="{BB962C8B-B14F-4D97-AF65-F5344CB8AC3E}">
        <p14:creationId xmlns:p14="http://schemas.microsoft.com/office/powerpoint/2010/main" val="12058341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06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667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1" grpId="0"/>
      <p:bldP spid="20" grpId="0" animBg="1"/>
      <p:bldP spid="2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12">
            <a:extLst>
              <a:ext uri="{FF2B5EF4-FFF2-40B4-BE49-F238E27FC236}">
                <a16:creationId xmlns:a16="http://schemas.microsoft.com/office/drawing/2014/main" id="{839F3A1D-E179-4C49-BAE0-85973DD14B5E}"/>
              </a:ext>
            </a:extLst>
          </p:cNvPr>
          <p:cNvPicPr>
            <a:picLocks noChangeAspect="1" noChangeArrowheads="1"/>
          </p:cNvPicPr>
          <p:nvPr/>
        </p:nvPicPr>
        <p:blipFill>
          <a:blip r:embed="rId3" cstate="print"/>
          <a:srcRect/>
          <a:stretch>
            <a:fillRect/>
          </a:stretch>
        </p:blipFill>
        <p:spPr bwMode="auto">
          <a:xfrm>
            <a:off x="6551178" y="3931810"/>
            <a:ext cx="4321175" cy="2759075"/>
          </a:xfrm>
          <a:prstGeom prst="rect">
            <a:avLst/>
          </a:prstGeom>
          <a:noFill/>
          <a:ln w="9525">
            <a:noFill/>
            <a:miter lim="800000"/>
            <a:headEnd/>
            <a:tailEnd/>
          </a:ln>
        </p:spPr>
      </p:pic>
      <p:pic>
        <p:nvPicPr>
          <p:cNvPr id="24" name="Picture 5">
            <a:extLst>
              <a:ext uri="{FF2B5EF4-FFF2-40B4-BE49-F238E27FC236}">
                <a16:creationId xmlns:a16="http://schemas.microsoft.com/office/drawing/2014/main" id="{1A077FFA-3D60-4FF3-BB69-70CE395B2157}"/>
              </a:ext>
            </a:extLst>
          </p:cNvPr>
          <p:cNvPicPr>
            <a:picLocks noChangeAspect="1" noChangeArrowheads="1"/>
          </p:cNvPicPr>
          <p:nvPr/>
        </p:nvPicPr>
        <p:blipFill>
          <a:blip r:embed="rId4" cstate="print"/>
          <a:srcRect/>
          <a:stretch>
            <a:fillRect/>
          </a:stretch>
        </p:blipFill>
        <p:spPr bwMode="auto">
          <a:xfrm>
            <a:off x="6551178" y="1135188"/>
            <a:ext cx="4321175" cy="2759075"/>
          </a:xfrm>
          <a:prstGeom prst="rect">
            <a:avLst/>
          </a:prstGeom>
          <a:noFill/>
          <a:ln w="9525">
            <a:noFill/>
            <a:miter lim="800000"/>
            <a:headEnd/>
            <a:tailEnd/>
          </a:ln>
        </p:spPr>
      </p:pic>
      <p:sp>
        <p:nvSpPr>
          <p:cNvPr id="2" name="Title 1"/>
          <p:cNvSpPr>
            <a:spLocks noGrp="1"/>
          </p:cNvSpPr>
          <p:nvPr>
            <p:ph type="title"/>
          </p:nvPr>
        </p:nvSpPr>
        <p:spPr>
          <a:xfrm>
            <a:off x="914346" y="392091"/>
            <a:ext cx="10266583" cy="1143000"/>
          </a:xfrm>
        </p:spPr>
        <p:txBody>
          <a:bodyPr/>
          <a:lstStyle/>
          <a:p>
            <a:pPr>
              <a:defRPr/>
            </a:pPr>
            <a:r>
              <a:rPr lang="en-US" dirty="0"/>
              <a:t>How many is enough? </a:t>
            </a:r>
            <a:br>
              <a:rPr lang="en-US" dirty="0"/>
            </a:br>
            <a:r>
              <a:rPr lang="en-US" i="1" dirty="0"/>
              <a:t>Convergence</a:t>
            </a:r>
          </a:p>
        </p:txBody>
      </p:sp>
      <p:sp>
        <p:nvSpPr>
          <p:cNvPr id="10" name="TextBox 9"/>
          <p:cNvSpPr txBox="1">
            <a:spLocks noChangeArrowheads="1"/>
          </p:cNvSpPr>
          <p:nvPr/>
        </p:nvSpPr>
        <p:spPr bwMode="auto">
          <a:xfrm>
            <a:off x="7721986" y="1195536"/>
            <a:ext cx="2644775" cy="431800"/>
          </a:xfrm>
          <a:prstGeom prst="rect">
            <a:avLst/>
          </a:prstGeom>
          <a:noFill/>
          <a:ln w="9525">
            <a:noFill/>
            <a:miter lim="800000"/>
            <a:headEnd/>
            <a:tailEnd/>
          </a:ln>
        </p:spPr>
        <p:txBody>
          <a:bodyPr>
            <a:spAutoFit/>
          </a:bodyPr>
          <a:lstStyle/>
          <a:p>
            <a:r>
              <a:rPr lang="en-US" sz="2200" i="1" dirty="0">
                <a:solidFill>
                  <a:srgbClr val="0070C0"/>
                </a:solidFill>
                <a:latin typeface="Calibri" panose="020F0502020204030204" pitchFamily="34" charset="0"/>
              </a:rPr>
              <a:t>average of damage</a:t>
            </a:r>
          </a:p>
        </p:txBody>
      </p:sp>
      <p:sp>
        <p:nvSpPr>
          <p:cNvPr id="11" name="TextBox 10"/>
          <p:cNvSpPr txBox="1">
            <a:spLocks noChangeArrowheads="1"/>
          </p:cNvSpPr>
          <p:nvPr/>
        </p:nvSpPr>
        <p:spPr bwMode="auto">
          <a:xfrm>
            <a:off x="7675943" y="3999881"/>
            <a:ext cx="3170238" cy="430212"/>
          </a:xfrm>
          <a:prstGeom prst="rect">
            <a:avLst/>
          </a:prstGeom>
          <a:noFill/>
          <a:ln w="9525">
            <a:noFill/>
            <a:miter lim="800000"/>
            <a:headEnd/>
            <a:tailEnd/>
          </a:ln>
        </p:spPr>
        <p:txBody>
          <a:bodyPr>
            <a:spAutoFit/>
          </a:bodyPr>
          <a:lstStyle/>
          <a:p>
            <a:r>
              <a:rPr lang="en-US" sz="2200" i="1" dirty="0">
                <a:solidFill>
                  <a:srgbClr val="0070C0"/>
                </a:solidFill>
                <a:latin typeface="Calibri" panose="020F0502020204030204" pitchFamily="34" charset="0"/>
              </a:rPr>
              <a:t>1% exceedance damage</a:t>
            </a:r>
          </a:p>
        </p:txBody>
      </p:sp>
      <p:pic>
        <p:nvPicPr>
          <p:cNvPr id="15" name="Picture 14"/>
          <p:cNvPicPr>
            <a:picLocks noChangeAspect="1"/>
          </p:cNvPicPr>
          <p:nvPr/>
        </p:nvPicPr>
        <p:blipFill>
          <a:blip r:embed="rId5"/>
          <a:stretch>
            <a:fillRect/>
          </a:stretch>
        </p:blipFill>
        <p:spPr>
          <a:xfrm>
            <a:off x="1850551" y="4202533"/>
            <a:ext cx="2613303" cy="1921096"/>
          </a:xfrm>
          <a:prstGeom prst="rect">
            <a:avLst/>
          </a:prstGeom>
        </p:spPr>
      </p:pic>
      <p:cxnSp>
        <p:nvCxnSpPr>
          <p:cNvPr id="16" name="Straight Arrow Connector 15"/>
          <p:cNvCxnSpPr/>
          <p:nvPr/>
        </p:nvCxnSpPr>
        <p:spPr>
          <a:xfrm>
            <a:off x="2739540" y="5212628"/>
            <a:ext cx="0" cy="609600"/>
          </a:xfrm>
          <a:prstGeom prst="straightConnector1">
            <a:avLst/>
          </a:prstGeom>
          <a:ln w="28575">
            <a:solidFill>
              <a:srgbClr val="00800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518883" y="4923708"/>
            <a:ext cx="473075" cy="307975"/>
          </a:xfrm>
          <a:prstGeom prst="rect">
            <a:avLst/>
          </a:prstGeom>
          <a:noFill/>
        </p:spPr>
        <p:txBody>
          <a:bodyPr>
            <a:spAutoFit/>
          </a:bodyPr>
          <a:lstStyle/>
          <a:p>
            <a:pPr>
              <a:defRPr/>
            </a:pPr>
            <a:r>
              <a:rPr lang="en-US" sz="1400" b="1" dirty="0" err="1">
                <a:solidFill>
                  <a:srgbClr val="008000"/>
                </a:solidFill>
                <a:latin typeface="Calibri" panose="020F0502020204030204" pitchFamily="34" charset="0"/>
              </a:rPr>
              <a:t>avg</a:t>
            </a:r>
            <a:endParaRPr lang="en-US" sz="1400" b="1" dirty="0">
              <a:solidFill>
                <a:srgbClr val="008000"/>
              </a:solidFill>
              <a:latin typeface="Calibri" panose="020F0502020204030204" pitchFamily="34" charset="0"/>
            </a:endParaRPr>
          </a:p>
        </p:txBody>
      </p:sp>
      <p:cxnSp>
        <p:nvCxnSpPr>
          <p:cNvPr id="18" name="Straight Arrow Connector 17"/>
          <p:cNvCxnSpPr/>
          <p:nvPr/>
        </p:nvCxnSpPr>
        <p:spPr>
          <a:xfrm>
            <a:off x="3534878" y="5238028"/>
            <a:ext cx="0" cy="609600"/>
          </a:xfrm>
          <a:prstGeom prst="straightConnector1">
            <a:avLst/>
          </a:prstGeom>
          <a:ln w="28575">
            <a:solidFill>
              <a:srgbClr val="008000"/>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347553" y="4968158"/>
            <a:ext cx="474662" cy="307975"/>
          </a:xfrm>
          <a:prstGeom prst="rect">
            <a:avLst/>
          </a:prstGeom>
          <a:noFill/>
        </p:spPr>
        <p:txBody>
          <a:bodyPr>
            <a:spAutoFit/>
          </a:bodyPr>
          <a:lstStyle/>
          <a:p>
            <a:pPr>
              <a:defRPr/>
            </a:pPr>
            <a:r>
              <a:rPr lang="en-US" sz="1400" b="1" dirty="0">
                <a:solidFill>
                  <a:srgbClr val="008000"/>
                </a:solidFill>
                <a:latin typeface="Calibri" panose="020F0502020204030204" pitchFamily="34" charset="0"/>
              </a:rPr>
              <a:t>1%</a:t>
            </a:r>
          </a:p>
        </p:txBody>
      </p:sp>
      <p:sp>
        <p:nvSpPr>
          <p:cNvPr id="21" name="Oval 20"/>
          <p:cNvSpPr/>
          <p:nvPr/>
        </p:nvSpPr>
        <p:spPr>
          <a:xfrm>
            <a:off x="6695461" y="3957945"/>
            <a:ext cx="862553" cy="2209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25" name="TextBox 14">
            <a:extLst>
              <a:ext uri="{FF2B5EF4-FFF2-40B4-BE49-F238E27FC236}">
                <a16:creationId xmlns:a16="http://schemas.microsoft.com/office/drawing/2014/main" id="{53026032-9C04-4D69-A9F6-5BC67EAA3164}"/>
              </a:ext>
            </a:extLst>
          </p:cNvPr>
          <p:cNvSpPr txBox="1">
            <a:spLocks noChangeArrowheads="1"/>
          </p:cNvSpPr>
          <p:nvPr/>
        </p:nvSpPr>
        <p:spPr bwMode="auto">
          <a:xfrm>
            <a:off x="8122467" y="3187486"/>
            <a:ext cx="1997075" cy="400050"/>
          </a:xfrm>
          <a:prstGeom prst="rect">
            <a:avLst/>
          </a:prstGeom>
          <a:noFill/>
          <a:ln w="9525">
            <a:noFill/>
            <a:miter lim="800000"/>
            <a:headEnd/>
            <a:tailEnd/>
          </a:ln>
        </p:spPr>
        <p:txBody>
          <a:bodyPr wrap="square">
            <a:spAutoFit/>
          </a:bodyPr>
          <a:lstStyle/>
          <a:p>
            <a:r>
              <a:rPr lang="en-US" sz="2000" b="1" dirty="0">
                <a:latin typeface="Calibri" panose="020F0502020204030204" pitchFamily="34" charset="0"/>
              </a:rPr>
              <a:t>1000 members</a:t>
            </a:r>
          </a:p>
        </p:txBody>
      </p:sp>
      <p:sp>
        <p:nvSpPr>
          <p:cNvPr id="26" name="TextBox 15">
            <a:extLst>
              <a:ext uri="{FF2B5EF4-FFF2-40B4-BE49-F238E27FC236}">
                <a16:creationId xmlns:a16="http://schemas.microsoft.com/office/drawing/2014/main" id="{66BBEF1D-9258-43CB-BC19-F24D5D7091D1}"/>
              </a:ext>
            </a:extLst>
          </p:cNvPr>
          <p:cNvSpPr txBox="1">
            <a:spLocks noChangeArrowheads="1"/>
          </p:cNvSpPr>
          <p:nvPr/>
        </p:nvSpPr>
        <p:spPr bwMode="auto">
          <a:xfrm>
            <a:off x="8252637" y="5999983"/>
            <a:ext cx="1995488" cy="400050"/>
          </a:xfrm>
          <a:prstGeom prst="rect">
            <a:avLst/>
          </a:prstGeom>
          <a:noFill/>
          <a:ln w="9525">
            <a:noFill/>
            <a:miter lim="800000"/>
            <a:headEnd/>
            <a:tailEnd/>
          </a:ln>
        </p:spPr>
        <p:txBody>
          <a:bodyPr>
            <a:spAutoFit/>
          </a:bodyPr>
          <a:lstStyle/>
          <a:p>
            <a:r>
              <a:rPr lang="en-US" sz="2000" b="1" dirty="0">
                <a:latin typeface="Calibri" panose="020F0502020204030204" pitchFamily="34" charset="0"/>
              </a:rPr>
              <a:t>1000 members</a:t>
            </a:r>
          </a:p>
        </p:txBody>
      </p:sp>
      <p:sp>
        <p:nvSpPr>
          <p:cNvPr id="29" name="Oval 28">
            <a:extLst>
              <a:ext uri="{FF2B5EF4-FFF2-40B4-BE49-F238E27FC236}">
                <a16:creationId xmlns:a16="http://schemas.microsoft.com/office/drawing/2014/main" id="{7ACD1035-96FE-4BA7-8BDF-69DBFD241F9B}"/>
              </a:ext>
            </a:extLst>
          </p:cNvPr>
          <p:cNvSpPr/>
          <p:nvPr/>
        </p:nvSpPr>
        <p:spPr>
          <a:xfrm>
            <a:off x="6727585" y="1168340"/>
            <a:ext cx="862553" cy="2209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sp>
        <p:nvSpPr>
          <p:cNvPr id="27" name="Content Placeholder 2">
            <a:extLst>
              <a:ext uri="{FF2B5EF4-FFF2-40B4-BE49-F238E27FC236}">
                <a16:creationId xmlns:a16="http://schemas.microsoft.com/office/drawing/2014/main" id="{DAD38D45-37B8-461B-AE78-08C17161A09C}"/>
              </a:ext>
            </a:extLst>
          </p:cNvPr>
          <p:cNvSpPr txBox="1">
            <a:spLocks/>
          </p:cNvSpPr>
          <p:nvPr/>
        </p:nvSpPr>
        <p:spPr bwMode="auto">
          <a:xfrm>
            <a:off x="914346" y="1852654"/>
            <a:ext cx="5638854" cy="402109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effectLst/>
                <a:latin typeface="Calibri" panose="020F0502020204030204" pitchFamily="34" charset="0"/>
                <a:ea typeface="+mn-ea"/>
                <a:cs typeface="+mn-cs"/>
              </a:defRPr>
            </a:lvl1pPr>
            <a:lvl2pPr marL="742950" indent="-285750" algn="l" rtl="0" eaLnBrk="0" fontAlgn="base" hangingPunct="0">
              <a:spcBef>
                <a:spcPct val="20000"/>
              </a:spcBef>
              <a:spcAft>
                <a:spcPct val="0"/>
              </a:spcAft>
              <a:buChar char="–"/>
              <a:defRPr sz="2800">
                <a:solidFill>
                  <a:schemeClr val="tx1"/>
                </a:solidFill>
                <a:effectLst/>
                <a:latin typeface="Calibri" panose="020F0502020204030204" pitchFamily="34" charset="0"/>
              </a:defRPr>
            </a:lvl2pPr>
            <a:lvl3pPr marL="1143000" indent="-228600" algn="l" rtl="0" eaLnBrk="0" fontAlgn="base" hangingPunct="0">
              <a:spcBef>
                <a:spcPct val="20000"/>
              </a:spcBef>
              <a:spcAft>
                <a:spcPct val="0"/>
              </a:spcAft>
              <a:buChar char="•"/>
              <a:defRPr sz="2400">
                <a:solidFill>
                  <a:schemeClr val="tx1"/>
                </a:solidFill>
                <a:effectLst/>
                <a:latin typeface="Calibri" panose="020F0502020204030204" pitchFamily="34" charset="0"/>
              </a:defRPr>
            </a:lvl3pPr>
            <a:lvl4pPr marL="1600200" indent="-228600" algn="l" rtl="0" eaLnBrk="0" fontAlgn="base" hangingPunct="0">
              <a:spcBef>
                <a:spcPct val="20000"/>
              </a:spcBef>
              <a:spcAft>
                <a:spcPct val="0"/>
              </a:spcAft>
              <a:buChar char="–"/>
              <a:defRPr sz="2000">
                <a:solidFill>
                  <a:schemeClr val="tx1"/>
                </a:solidFill>
                <a:effectLst/>
                <a:latin typeface="Calibri" panose="020F0502020204030204" pitchFamily="34" charset="0"/>
              </a:defRPr>
            </a:lvl4pPr>
            <a:lvl5pPr marL="2057400" indent="-228600" algn="l" rtl="0" eaLnBrk="0" fontAlgn="base" hangingPunct="0">
              <a:spcBef>
                <a:spcPct val="20000"/>
              </a:spcBef>
              <a:spcAft>
                <a:spcPct val="0"/>
              </a:spcAft>
              <a:buChar char="»"/>
              <a:defRPr sz="2000">
                <a:solidFill>
                  <a:schemeClr val="tx1"/>
                </a:solidFill>
                <a:effectLst/>
                <a:latin typeface="Calibri" panose="020F0502020204030204" pitchFamily="34" charset="0"/>
              </a:defRPr>
            </a:lvl5pPr>
            <a:lvl6pPr marL="25146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6pPr>
            <a:lvl7pPr marL="29718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7pPr>
            <a:lvl8pPr marL="34290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8pPr>
            <a:lvl9pPr marL="3886200" indent="-228600" algn="l" rtl="0" fontAlgn="base">
              <a:spcBef>
                <a:spcPct val="20000"/>
              </a:spcBef>
              <a:spcAft>
                <a:spcPct val="0"/>
              </a:spcAft>
              <a:buChar char="»"/>
              <a:defRPr sz="2000">
                <a:solidFill>
                  <a:schemeClr val="bg1"/>
                </a:solidFill>
                <a:effectLst>
                  <a:outerShdw blurRad="38100" dist="38100" dir="2700000" algn="tl">
                    <a:srgbClr val="000000"/>
                  </a:outerShdw>
                </a:effectLst>
                <a:latin typeface="+mn-lt"/>
              </a:defRPr>
            </a:lvl9pPr>
          </a:lstStyle>
          <a:p>
            <a:pPr marL="0" indent="0">
              <a:buFontTx/>
              <a:buNone/>
              <a:defRPr/>
            </a:pPr>
            <a:r>
              <a:rPr lang="en-US" sz="2700" kern="0" dirty="0"/>
              <a:t>We continue creating and evaluating new random sample members until the statistic of interest stabilizes</a:t>
            </a:r>
          </a:p>
          <a:p>
            <a:pPr lvl="1">
              <a:spcBef>
                <a:spcPts val="300"/>
              </a:spcBef>
              <a:defRPr/>
            </a:pPr>
            <a:r>
              <a:rPr lang="en-US" sz="2600" kern="0" dirty="0"/>
              <a:t>average damage </a:t>
            </a:r>
          </a:p>
          <a:p>
            <a:pPr lvl="1">
              <a:spcBef>
                <a:spcPts val="300"/>
              </a:spcBef>
              <a:defRPr/>
            </a:pPr>
            <a:r>
              <a:rPr lang="en-US" sz="2600" kern="0" dirty="0"/>
              <a:t>1% exceedance damage, …</a:t>
            </a:r>
          </a:p>
          <a:p>
            <a:pPr marL="0" indent="0">
              <a:buFontTx/>
              <a:buNone/>
              <a:defRPr/>
            </a:pPr>
            <a:endParaRPr lang="en-US" sz="2800" kern="0" dirty="0"/>
          </a:p>
          <a:p>
            <a:pPr marL="0" indent="0">
              <a:buFontTx/>
              <a:buNone/>
              <a:defRPr/>
            </a:pPr>
            <a:endParaRPr lang="en-US" sz="2800" kern="0" dirty="0"/>
          </a:p>
          <a:p>
            <a:pPr marL="0" indent="0">
              <a:buFontTx/>
              <a:buNone/>
              <a:defRPr/>
            </a:pPr>
            <a:endParaRPr lang="en-US" sz="2800" kern="0" dirty="0"/>
          </a:p>
          <a:p>
            <a:pPr marL="0" indent="0">
              <a:buFontTx/>
              <a:buNone/>
              <a:defRPr/>
            </a:pPr>
            <a:endParaRPr lang="en-US" sz="2800" kern="0" dirty="0"/>
          </a:p>
        </p:txBody>
      </p:sp>
    </p:spTree>
    <p:extLst>
      <p:ext uri="{BB962C8B-B14F-4D97-AF65-F5344CB8AC3E}">
        <p14:creationId xmlns:p14="http://schemas.microsoft.com/office/powerpoint/2010/main" val="104921994"/>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defRPr/>
            </a:pPr>
            <a:r>
              <a:rPr lang="en-US" dirty="0"/>
              <a:t>Outline</a:t>
            </a:r>
          </a:p>
        </p:txBody>
      </p:sp>
      <p:sp>
        <p:nvSpPr>
          <p:cNvPr id="91139" name="Rectangle 3"/>
          <p:cNvSpPr>
            <a:spLocks noGrp="1" noChangeArrowheads="1"/>
          </p:cNvSpPr>
          <p:nvPr>
            <p:ph type="body" idx="1"/>
          </p:nvPr>
        </p:nvSpPr>
        <p:spPr>
          <a:xfrm>
            <a:off x="1073426" y="1376313"/>
            <a:ext cx="9047823" cy="4719688"/>
          </a:xfrm>
        </p:spPr>
        <p:txBody>
          <a:bodyPr/>
          <a:lstStyle/>
          <a:p>
            <a:pPr eaLnBrk="1" hangingPunct="1">
              <a:defRPr/>
            </a:pPr>
            <a:r>
              <a:rPr lang="en-US" sz="2800" dirty="0"/>
              <a:t>Introduction</a:t>
            </a:r>
          </a:p>
          <a:p>
            <a:pPr eaLnBrk="1" hangingPunct="1">
              <a:defRPr/>
            </a:pPr>
            <a:r>
              <a:rPr lang="en-US" sz="2800" dirty="0"/>
              <a:t>Example: Estimate of </a:t>
            </a:r>
            <a:r>
              <a:rPr lang="en-US" sz="2800" dirty="0">
                <a:latin typeface="Symbol" pitchFamily="18" charset="2"/>
              </a:rPr>
              <a:t>p</a:t>
            </a:r>
            <a:endParaRPr lang="en-US" sz="2800" dirty="0"/>
          </a:p>
          <a:p>
            <a:pPr eaLnBrk="1" hangingPunct="1">
              <a:defRPr/>
            </a:pPr>
            <a:r>
              <a:rPr lang="en-US" sz="2800" dirty="0"/>
              <a:t>Theory of Monte Carlo Simulation</a:t>
            </a:r>
          </a:p>
          <a:p>
            <a:pPr lvl="1" eaLnBrk="1" hangingPunct="1">
              <a:spcBef>
                <a:spcPts val="0"/>
              </a:spcBef>
              <a:defRPr/>
            </a:pPr>
            <a:r>
              <a:rPr lang="en-US" sz="2400" dirty="0"/>
              <a:t>what we’re doing</a:t>
            </a:r>
          </a:p>
          <a:p>
            <a:pPr lvl="1" eaLnBrk="1" hangingPunct="1">
              <a:spcBef>
                <a:spcPts val="0"/>
              </a:spcBef>
              <a:defRPr/>
            </a:pPr>
            <a:r>
              <a:rPr lang="en-US" sz="2400" dirty="0"/>
              <a:t>how we generate samples</a:t>
            </a:r>
          </a:p>
          <a:p>
            <a:pPr lvl="1" eaLnBrk="1" hangingPunct="1">
              <a:spcBef>
                <a:spcPts val="0"/>
              </a:spcBef>
              <a:defRPr/>
            </a:pPr>
            <a:r>
              <a:rPr lang="en-US" sz="2400" dirty="0"/>
              <a:t>convergence</a:t>
            </a:r>
          </a:p>
          <a:p>
            <a:pPr eaLnBrk="1" hangingPunct="1">
              <a:defRPr/>
            </a:pPr>
            <a:r>
              <a:rPr lang="en-US" sz="2800" dirty="0">
                <a:solidFill>
                  <a:schemeClr val="accent2"/>
                </a:solidFill>
              </a:rPr>
              <a:t>Workshop! / Demo</a:t>
            </a:r>
          </a:p>
          <a:p>
            <a:pPr eaLnBrk="1" hangingPunct="1">
              <a:defRPr/>
            </a:pPr>
            <a:r>
              <a:rPr lang="en-US" sz="2800" dirty="0"/>
              <a:t>Applications</a:t>
            </a:r>
          </a:p>
          <a:p>
            <a:pPr lvl="1" eaLnBrk="1" hangingPunct="1">
              <a:spcBef>
                <a:spcPts val="0"/>
              </a:spcBef>
              <a:defRPr/>
            </a:pPr>
            <a:r>
              <a:rPr lang="en-US" sz="2400" dirty="0"/>
              <a:t>Flood Risk Analysis  (HEC-WAT/FRA)</a:t>
            </a:r>
          </a:p>
          <a:p>
            <a:pPr lvl="1" eaLnBrk="1" hangingPunct="1">
              <a:spcBef>
                <a:spcPts val="0"/>
              </a:spcBef>
              <a:defRPr/>
            </a:pPr>
            <a:r>
              <a:rPr lang="en-US" sz="2400" dirty="0"/>
              <a:t>Stochastic Streamflow Generation for Water Supply</a:t>
            </a:r>
          </a:p>
          <a:p>
            <a:pPr lvl="1" eaLnBrk="1" hangingPunct="1">
              <a:spcBef>
                <a:spcPts val="0"/>
              </a:spcBef>
              <a:defRPr/>
            </a:pPr>
            <a:r>
              <a:rPr lang="en-US" sz="2400" dirty="0"/>
              <a:t>Uncertainty Analysis (next lecture)</a:t>
            </a:r>
          </a:p>
        </p:txBody>
      </p:sp>
    </p:spTree>
    <p:extLst>
      <p:ext uri="{BB962C8B-B14F-4D97-AF65-F5344CB8AC3E}">
        <p14:creationId xmlns:p14="http://schemas.microsoft.com/office/powerpoint/2010/main" val="38408868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Cell Phone Experiment</a:t>
            </a:r>
          </a:p>
        </p:txBody>
      </p:sp>
      <p:sp>
        <p:nvSpPr>
          <p:cNvPr id="3" name="Content Placeholder 2"/>
          <p:cNvSpPr>
            <a:spLocks noGrp="1"/>
          </p:cNvSpPr>
          <p:nvPr>
            <p:ph idx="1"/>
          </p:nvPr>
        </p:nvSpPr>
        <p:spPr/>
        <p:txBody>
          <a:bodyPr/>
          <a:lstStyle/>
          <a:p>
            <a:pPr>
              <a:spcBef>
                <a:spcPts val="1200"/>
              </a:spcBef>
              <a:defRPr/>
            </a:pPr>
            <a:r>
              <a:rPr lang="en-US" sz="3000" dirty="0"/>
              <a:t>3 cell phone plans with increasing allotted minutes, and decreasing cost for exceeding allotted minutes</a:t>
            </a:r>
          </a:p>
          <a:p>
            <a:pPr>
              <a:spcBef>
                <a:spcPts val="1200"/>
              </a:spcBef>
              <a:defRPr/>
            </a:pPr>
            <a:r>
              <a:rPr lang="en-US" sz="3000" dirty="0"/>
              <a:t>You have an estimate of family’s monthly minute usage based on historical average</a:t>
            </a:r>
          </a:p>
          <a:p>
            <a:pPr lvl="1">
              <a:spcBef>
                <a:spcPts val="1200"/>
              </a:spcBef>
              <a:defRPr/>
            </a:pPr>
            <a:r>
              <a:rPr lang="en-US" sz="3000" dirty="0"/>
              <a:t>Plan A would seem best</a:t>
            </a:r>
          </a:p>
          <a:p>
            <a:pPr>
              <a:spcBef>
                <a:spcPts val="1200"/>
              </a:spcBef>
              <a:defRPr/>
            </a:pPr>
            <a:r>
              <a:rPr lang="en-US" sz="3000" dirty="0"/>
              <a:t>Given </a:t>
            </a:r>
            <a:r>
              <a:rPr lang="en-US" sz="3000" u="sng" dirty="0">
                <a:solidFill>
                  <a:schemeClr val="accent2"/>
                </a:solidFill>
              </a:rPr>
              <a:t>uncertainty</a:t>
            </a:r>
            <a:r>
              <a:rPr lang="en-US" sz="3000" dirty="0"/>
              <a:t> in the estimate of monthly minutes, which plan is best…?</a:t>
            </a:r>
          </a:p>
        </p:txBody>
      </p:sp>
      <p:sp>
        <p:nvSpPr>
          <p:cNvPr id="4" name="Text Box 4"/>
          <p:cNvSpPr txBox="1">
            <a:spLocks noChangeArrowheads="1"/>
          </p:cNvSpPr>
          <p:nvPr/>
        </p:nvSpPr>
        <p:spPr bwMode="auto">
          <a:xfrm>
            <a:off x="7200900" y="6159500"/>
            <a:ext cx="2806700" cy="457200"/>
          </a:xfrm>
          <a:prstGeom prst="rect">
            <a:avLst/>
          </a:prstGeom>
          <a:noFill/>
          <a:ln w="9525">
            <a:noFill/>
            <a:miter lim="800000"/>
            <a:headEnd/>
            <a:tailEnd/>
          </a:ln>
          <a:effectLst/>
        </p:spPr>
        <p:txBody>
          <a:bodyPr>
            <a:spAutoFit/>
          </a:bodyPr>
          <a:lstStyle/>
          <a:p>
            <a:pPr>
              <a:spcBef>
                <a:spcPct val="50000"/>
              </a:spcBef>
              <a:defRPr/>
            </a:pPr>
            <a:r>
              <a:rPr lang="en-US" b="1" dirty="0">
                <a:solidFill>
                  <a:srgbClr val="008000"/>
                </a:solidFill>
                <a:latin typeface="Ink Free" panose="03080402000500000000" pitchFamily="66" charset="0"/>
              </a:rPr>
              <a:t>see spreadsheet…</a:t>
            </a:r>
          </a:p>
        </p:txBody>
      </p:sp>
    </p:spTree>
    <p:extLst>
      <p:ext uri="{BB962C8B-B14F-4D97-AF65-F5344CB8AC3E}">
        <p14:creationId xmlns:p14="http://schemas.microsoft.com/office/powerpoint/2010/main" val="2044735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defRPr/>
            </a:pPr>
            <a:r>
              <a:rPr lang="en-US" dirty="0"/>
              <a:t>Game Show Example</a:t>
            </a:r>
          </a:p>
        </p:txBody>
      </p:sp>
      <p:sp>
        <p:nvSpPr>
          <p:cNvPr id="88067" name="Rectangle 3"/>
          <p:cNvSpPr>
            <a:spLocks noGrp="1" noChangeArrowheads="1"/>
          </p:cNvSpPr>
          <p:nvPr>
            <p:ph type="body" idx="1"/>
          </p:nvPr>
        </p:nvSpPr>
        <p:spPr/>
        <p:txBody>
          <a:bodyPr/>
          <a:lstStyle/>
          <a:p>
            <a:pPr eaLnBrk="1" hangingPunct="1">
              <a:buFontTx/>
              <a:buNone/>
              <a:defRPr/>
            </a:pPr>
            <a:r>
              <a:rPr lang="en-US" sz="3000" dirty="0"/>
              <a:t>Game Show!</a:t>
            </a:r>
          </a:p>
          <a:p>
            <a:pPr eaLnBrk="1" hangingPunct="1">
              <a:defRPr/>
            </a:pPr>
            <a:r>
              <a:rPr lang="en-US" sz="2800" dirty="0"/>
              <a:t>There are </a:t>
            </a:r>
            <a:r>
              <a:rPr lang="en-US" sz="2800" u="sng" dirty="0">
                <a:solidFill>
                  <a:schemeClr val="accent2"/>
                </a:solidFill>
              </a:rPr>
              <a:t>3 doors</a:t>
            </a:r>
            <a:r>
              <a:rPr lang="en-US" sz="2800" dirty="0"/>
              <a:t>, with a prize behind one of them</a:t>
            </a:r>
          </a:p>
          <a:p>
            <a:pPr eaLnBrk="1" hangingPunct="1">
              <a:defRPr/>
            </a:pPr>
            <a:r>
              <a:rPr lang="en-US" sz="2800" dirty="0"/>
              <a:t>You are asked to </a:t>
            </a:r>
            <a:r>
              <a:rPr lang="en-US" sz="2800" u="sng" dirty="0">
                <a:solidFill>
                  <a:schemeClr val="accent2"/>
                </a:solidFill>
              </a:rPr>
              <a:t>choose a door</a:t>
            </a:r>
          </a:p>
          <a:p>
            <a:pPr eaLnBrk="1" hangingPunct="1">
              <a:defRPr/>
            </a:pPr>
            <a:r>
              <a:rPr lang="en-US" sz="2800" dirty="0"/>
              <a:t>After your choice, the host opens another door, and you see there is no prize behind it</a:t>
            </a:r>
          </a:p>
          <a:p>
            <a:pPr eaLnBrk="1" hangingPunct="1">
              <a:defRPr/>
            </a:pPr>
            <a:r>
              <a:rPr lang="en-US" sz="2800" dirty="0"/>
              <a:t>You are given </a:t>
            </a:r>
            <a:r>
              <a:rPr lang="en-US" sz="2800" u="sng" dirty="0">
                <a:solidFill>
                  <a:schemeClr val="accent2"/>
                </a:solidFill>
              </a:rPr>
              <a:t>another choice</a:t>
            </a:r>
            <a:r>
              <a:rPr lang="en-US" sz="2800" dirty="0"/>
              <a:t>:</a:t>
            </a:r>
          </a:p>
          <a:p>
            <a:pPr marL="914400" lvl="1" indent="-457200" eaLnBrk="1" hangingPunct="1">
              <a:buFont typeface="+mj-lt"/>
              <a:buAutoNum type="arabicPeriod"/>
              <a:defRPr/>
            </a:pPr>
            <a:r>
              <a:rPr lang="en-US" sz="2500" dirty="0"/>
              <a:t>Stay with your chosen door, OR</a:t>
            </a:r>
          </a:p>
          <a:p>
            <a:pPr marL="914400" lvl="1" indent="-457200" eaLnBrk="1" hangingPunct="1">
              <a:buFont typeface="+mj-lt"/>
              <a:buAutoNum type="arabicPeriod"/>
              <a:defRPr/>
            </a:pPr>
            <a:r>
              <a:rPr lang="en-US" sz="2500" dirty="0"/>
              <a:t>Switch to the other unopened door</a:t>
            </a:r>
          </a:p>
          <a:p>
            <a:pPr eaLnBrk="1" hangingPunct="1">
              <a:defRPr/>
            </a:pPr>
            <a:r>
              <a:rPr lang="en-US" sz="2800" dirty="0"/>
              <a:t>What should you do?</a:t>
            </a:r>
          </a:p>
        </p:txBody>
      </p:sp>
      <p:sp>
        <p:nvSpPr>
          <p:cNvPr id="88068" name="Text Box 4"/>
          <p:cNvSpPr txBox="1">
            <a:spLocks noChangeArrowheads="1"/>
          </p:cNvSpPr>
          <p:nvPr/>
        </p:nvSpPr>
        <p:spPr bwMode="auto">
          <a:xfrm>
            <a:off x="7200900" y="6159500"/>
            <a:ext cx="2806700" cy="457200"/>
          </a:xfrm>
          <a:prstGeom prst="rect">
            <a:avLst/>
          </a:prstGeom>
          <a:noFill/>
          <a:ln w="9525">
            <a:noFill/>
            <a:miter lim="800000"/>
            <a:headEnd/>
            <a:tailEnd/>
          </a:ln>
          <a:effectLst/>
        </p:spPr>
        <p:txBody>
          <a:bodyPr>
            <a:spAutoFit/>
          </a:bodyPr>
          <a:lstStyle/>
          <a:p>
            <a:pPr>
              <a:spcBef>
                <a:spcPct val="50000"/>
              </a:spcBef>
              <a:defRPr/>
            </a:pPr>
            <a:r>
              <a:rPr lang="en-US" b="1" dirty="0">
                <a:solidFill>
                  <a:srgbClr val="008000"/>
                </a:solidFill>
                <a:latin typeface="Ink Free" panose="03080402000500000000" pitchFamily="66" charset="0"/>
              </a:rPr>
              <a:t>see spreadsheet…</a:t>
            </a:r>
          </a:p>
        </p:txBody>
      </p:sp>
    </p:spTree>
    <p:extLst>
      <p:ext uri="{BB962C8B-B14F-4D97-AF65-F5344CB8AC3E}">
        <p14:creationId xmlns:p14="http://schemas.microsoft.com/office/powerpoint/2010/main" val="3072998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80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80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80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80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8067">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8067">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8067">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8067">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80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7" grpId="0" uiExpand="1" build="p"/>
      <p:bldP spid="8806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Graphic 26" descr="Money">
            <a:extLst>
              <a:ext uri="{FF2B5EF4-FFF2-40B4-BE49-F238E27FC236}">
                <a16:creationId xmlns:a16="http://schemas.microsoft.com/office/drawing/2014/main" id="{A84BE890-2A94-4088-BF06-A66F559F245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47999" y="777446"/>
            <a:ext cx="914400" cy="914400"/>
          </a:xfrm>
          <a:prstGeom prst="rect">
            <a:avLst/>
          </a:prstGeom>
        </p:spPr>
      </p:pic>
      <p:pic>
        <p:nvPicPr>
          <p:cNvPr id="28" name="Graphic 27" descr="Money">
            <a:extLst>
              <a:ext uri="{FF2B5EF4-FFF2-40B4-BE49-F238E27FC236}">
                <a16:creationId xmlns:a16="http://schemas.microsoft.com/office/drawing/2014/main" id="{C7260E4A-9D9A-4366-8776-C9F624315C2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06379" y="4985952"/>
            <a:ext cx="914400" cy="914400"/>
          </a:xfrm>
          <a:prstGeom prst="rect">
            <a:avLst/>
          </a:prstGeom>
        </p:spPr>
      </p:pic>
      <p:pic>
        <p:nvPicPr>
          <p:cNvPr id="3" name="Graphic 2" descr="Money">
            <a:extLst>
              <a:ext uri="{FF2B5EF4-FFF2-40B4-BE49-F238E27FC236}">
                <a16:creationId xmlns:a16="http://schemas.microsoft.com/office/drawing/2014/main" id="{64E7DEA4-6F93-4AF6-B4EE-C6813C345E9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77264" y="2825576"/>
            <a:ext cx="914400" cy="914400"/>
          </a:xfrm>
          <a:prstGeom prst="rect">
            <a:avLst/>
          </a:prstGeom>
        </p:spPr>
      </p:pic>
      <p:sp>
        <p:nvSpPr>
          <p:cNvPr id="4" name="Rectangle 3">
            <a:extLst>
              <a:ext uri="{FF2B5EF4-FFF2-40B4-BE49-F238E27FC236}">
                <a16:creationId xmlns:a16="http://schemas.microsoft.com/office/drawing/2014/main" id="{18C8A81C-8D93-43B8-B9BC-3AEF19834BA6}"/>
              </a:ext>
            </a:extLst>
          </p:cNvPr>
          <p:cNvSpPr/>
          <p:nvPr/>
        </p:nvSpPr>
        <p:spPr>
          <a:xfrm>
            <a:off x="1169771" y="584886"/>
            <a:ext cx="749644" cy="11862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5" name="Rectangle 4">
            <a:extLst>
              <a:ext uri="{FF2B5EF4-FFF2-40B4-BE49-F238E27FC236}">
                <a16:creationId xmlns:a16="http://schemas.microsoft.com/office/drawing/2014/main" id="{69CDE441-8670-4E6C-AD95-570936375DCA}"/>
              </a:ext>
            </a:extLst>
          </p:cNvPr>
          <p:cNvSpPr/>
          <p:nvPr/>
        </p:nvSpPr>
        <p:spPr>
          <a:xfrm>
            <a:off x="2599036" y="584886"/>
            <a:ext cx="749644" cy="11862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6" name="Rectangle 5">
            <a:extLst>
              <a:ext uri="{FF2B5EF4-FFF2-40B4-BE49-F238E27FC236}">
                <a16:creationId xmlns:a16="http://schemas.microsoft.com/office/drawing/2014/main" id="{22FD6648-0439-474B-BBB3-3B9FC88A987D}"/>
              </a:ext>
            </a:extLst>
          </p:cNvPr>
          <p:cNvSpPr/>
          <p:nvPr/>
        </p:nvSpPr>
        <p:spPr>
          <a:xfrm>
            <a:off x="4028301" y="584885"/>
            <a:ext cx="749644" cy="11862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pic>
        <p:nvPicPr>
          <p:cNvPr id="8" name="Graphic 7" descr="Man">
            <a:extLst>
              <a:ext uri="{FF2B5EF4-FFF2-40B4-BE49-F238E27FC236}">
                <a16:creationId xmlns:a16="http://schemas.microsoft.com/office/drawing/2014/main" id="{BE0B314A-E72C-4F98-A289-B4BD8D4E6A3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500182" y="1414848"/>
            <a:ext cx="914400" cy="914400"/>
          </a:xfrm>
          <a:prstGeom prst="rect">
            <a:avLst/>
          </a:prstGeom>
        </p:spPr>
      </p:pic>
      <p:sp>
        <p:nvSpPr>
          <p:cNvPr id="9" name="Rectangle 8">
            <a:extLst>
              <a:ext uri="{FF2B5EF4-FFF2-40B4-BE49-F238E27FC236}">
                <a16:creationId xmlns:a16="http://schemas.microsoft.com/office/drawing/2014/main" id="{E6DBAFF6-F633-4474-B16D-C28458544BA9}"/>
              </a:ext>
            </a:extLst>
          </p:cNvPr>
          <p:cNvSpPr/>
          <p:nvPr/>
        </p:nvSpPr>
        <p:spPr>
          <a:xfrm>
            <a:off x="1169771" y="2689653"/>
            <a:ext cx="749644" cy="11862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10" name="Rectangle 9">
            <a:extLst>
              <a:ext uri="{FF2B5EF4-FFF2-40B4-BE49-F238E27FC236}">
                <a16:creationId xmlns:a16="http://schemas.microsoft.com/office/drawing/2014/main" id="{4AB9DA1F-F602-4709-B0CC-659B853FAE21}"/>
              </a:ext>
            </a:extLst>
          </p:cNvPr>
          <p:cNvSpPr/>
          <p:nvPr/>
        </p:nvSpPr>
        <p:spPr>
          <a:xfrm>
            <a:off x="2599036" y="2689653"/>
            <a:ext cx="749644" cy="11862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11" name="Rectangle 10">
            <a:extLst>
              <a:ext uri="{FF2B5EF4-FFF2-40B4-BE49-F238E27FC236}">
                <a16:creationId xmlns:a16="http://schemas.microsoft.com/office/drawing/2014/main" id="{62152357-D505-4D4D-8B13-B84F6FB6EB8E}"/>
              </a:ext>
            </a:extLst>
          </p:cNvPr>
          <p:cNvSpPr/>
          <p:nvPr/>
        </p:nvSpPr>
        <p:spPr>
          <a:xfrm>
            <a:off x="4028301" y="2689652"/>
            <a:ext cx="749644" cy="11862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pic>
        <p:nvPicPr>
          <p:cNvPr id="12" name="Graphic 11" descr="Man">
            <a:extLst>
              <a:ext uri="{FF2B5EF4-FFF2-40B4-BE49-F238E27FC236}">
                <a16:creationId xmlns:a16="http://schemas.microsoft.com/office/drawing/2014/main" id="{28BBF1BF-BED4-4561-9F15-EE3A3EED241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500182" y="3519615"/>
            <a:ext cx="914400" cy="914400"/>
          </a:xfrm>
          <a:prstGeom prst="rect">
            <a:avLst/>
          </a:prstGeom>
        </p:spPr>
      </p:pic>
      <p:sp>
        <p:nvSpPr>
          <p:cNvPr id="16" name="Rectangle 15">
            <a:extLst>
              <a:ext uri="{FF2B5EF4-FFF2-40B4-BE49-F238E27FC236}">
                <a16:creationId xmlns:a16="http://schemas.microsoft.com/office/drawing/2014/main" id="{E9D5E2F0-955C-4419-92EB-00523623D203}"/>
              </a:ext>
            </a:extLst>
          </p:cNvPr>
          <p:cNvSpPr/>
          <p:nvPr/>
        </p:nvSpPr>
        <p:spPr>
          <a:xfrm>
            <a:off x="1169771" y="4753232"/>
            <a:ext cx="749644" cy="11862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17" name="Rectangle 16">
            <a:extLst>
              <a:ext uri="{FF2B5EF4-FFF2-40B4-BE49-F238E27FC236}">
                <a16:creationId xmlns:a16="http://schemas.microsoft.com/office/drawing/2014/main" id="{9451D51A-FEDF-4F63-9611-704A36043714}"/>
              </a:ext>
            </a:extLst>
          </p:cNvPr>
          <p:cNvSpPr/>
          <p:nvPr/>
        </p:nvSpPr>
        <p:spPr>
          <a:xfrm>
            <a:off x="2599036" y="4753232"/>
            <a:ext cx="749644" cy="11862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18" name="Rectangle 17">
            <a:extLst>
              <a:ext uri="{FF2B5EF4-FFF2-40B4-BE49-F238E27FC236}">
                <a16:creationId xmlns:a16="http://schemas.microsoft.com/office/drawing/2014/main" id="{3835DEDC-A2AE-4EF0-8D42-267BA47DAEC9}"/>
              </a:ext>
            </a:extLst>
          </p:cNvPr>
          <p:cNvSpPr/>
          <p:nvPr/>
        </p:nvSpPr>
        <p:spPr>
          <a:xfrm>
            <a:off x="4028301" y="4753231"/>
            <a:ext cx="749644" cy="11862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pic>
        <p:nvPicPr>
          <p:cNvPr id="19" name="Graphic 18" descr="Man">
            <a:extLst>
              <a:ext uri="{FF2B5EF4-FFF2-40B4-BE49-F238E27FC236}">
                <a16:creationId xmlns:a16="http://schemas.microsoft.com/office/drawing/2014/main" id="{F614C8A6-EDAA-49CA-8C76-C25B8B51CEA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500182" y="5583194"/>
            <a:ext cx="914400" cy="914400"/>
          </a:xfrm>
          <a:prstGeom prst="rect">
            <a:avLst/>
          </a:prstGeom>
        </p:spPr>
      </p:pic>
      <p:sp>
        <p:nvSpPr>
          <p:cNvPr id="21" name="TextBox 20">
            <a:extLst>
              <a:ext uri="{FF2B5EF4-FFF2-40B4-BE49-F238E27FC236}">
                <a16:creationId xmlns:a16="http://schemas.microsoft.com/office/drawing/2014/main" id="{AE74B6D4-6806-4342-8B4F-2C3C892FBAEC}"/>
              </a:ext>
            </a:extLst>
          </p:cNvPr>
          <p:cNvSpPr txBox="1"/>
          <p:nvPr/>
        </p:nvSpPr>
        <p:spPr>
          <a:xfrm>
            <a:off x="9144001" y="830986"/>
            <a:ext cx="2624666" cy="830997"/>
          </a:xfrm>
          <a:prstGeom prst="rect">
            <a:avLst/>
          </a:prstGeom>
          <a:noFill/>
        </p:spPr>
        <p:txBody>
          <a:bodyPr wrap="square" rtlCol="0">
            <a:spAutoFit/>
          </a:bodyPr>
          <a:lstStyle/>
          <a:p>
            <a:r>
              <a:rPr lang="en-US" dirty="0"/>
              <a:t>Better to stay with the original choice</a:t>
            </a:r>
          </a:p>
        </p:txBody>
      </p:sp>
      <p:sp>
        <p:nvSpPr>
          <p:cNvPr id="22" name="TextBox 21">
            <a:extLst>
              <a:ext uri="{FF2B5EF4-FFF2-40B4-BE49-F238E27FC236}">
                <a16:creationId xmlns:a16="http://schemas.microsoft.com/office/drawing/2014/main" id="{B7ABAB0B-ECAC-4AAB-A02E-2AB8AC5E4629}"/>
              </a:ext>
            </a:extLst>
          </p:cNvPr>
          <p:cNvSpPr txBox="1"/>
          <p:nvPr/>
        </p:nvSpPr>
        <p:spPr>
          <a:xfrm>
            <a:off x="9181071" y="2879119"/>
            <a:ext cx="2413686" cy="461665"/>
          </a:xfrm>
          <a:prstGeom prst="rect">
            <a:avLst/>
          </a:prstGeom>
          <a:noFill/>
        </p:spPr>
        <p:txBody>
          <a:bodyPr wrap="square" rtlCol="0">
            <a:spAutoFit/>
          </a:bodyPr>
          <a:lstStyle/>
          <a:p>
            <a:r>
              <a:rPr lang="en-US" dirty="0"/>
              <a:t>Better to switch</a:t>
            </a:r>
          </a:p>
        </p:txBody>
      </p:sp>
      <p:sp>
        <p:nvSpPr>
          <p:cNvPr id="23" name="TextBox 22">
            <a:extLst>
              <a:ext uri="{FF2B5EF4-FFF2-40B4-BE49-F238E27FC236}">
                <a16:creationId xmlns:a16="http://schemas.microsoft.com/office/drawing/2014/main" id="{C79DB20F-8120-42FE-B1F1-C44A1142AFB0}"/>
              </a:ext>
            </a:extLst>
          </p:cNvPr>
          <p:cNvSpPr txBox="1"/>
          <p:nvPr/>
        </p:nvSpPr>
        <p:spPr>
          <a:xfrm>
            <a:off x="9181071" y="5028847"/>
            <a:ext cx="2413686" cy="461665"/>
          </a:xfrm>
          <a:prstGeom prst="rect">
            <a:avLst/>
          </a:prstGeom>
          <a:noFill/>
        </p:spPr>
        <p:txBody>
          <a:bodyPr wrap="square" rtlCol="0">
            <a:spAutoFit/>
          </a:bodyPr>
          <a:lstStyle/>
          <a:p>
            <a:r>
              <a:rPr lang="en-US" dirty="0"/>
              <a:t>Better to switch</a:t>
            </a:r>
          </a:p>
        </p:txBody>
      </p:sp>
      <p:sp>
        <p:nvSpPr>
          <p:cNvPr id="29" name="TextBox 28">
            <a:extLst>
              <a:ext uri="{FF2B5EF4-FFF2-40B4-BE49-F238E27FC236}">
                <a16:creationId xmlns:a16="http://schemas.microsoft.com/office/drawing/2014/main" id="{25BE3843-A575-4AC0-84B6-DC1B0F2319F3}"/>
              </a:ext>
            </a:extLst>
          </p:cNvPr>
          <p:cNvSpPr txBox="1"/>
          <p:nvPr/>
        </p:nvSpPr>
        <p:spPr>
          <a:xfrm>
            <a:off x="5642918" y="584885"/>
            <a:ext cx="2804987" cy="1569660"/>
          </a:xfrm>
          <a:prstGeom prst="rect">
            <a:avLst/>
          </a:prstGeom>
          <a:noFill/>
        </p:spPr>
        <p:txBody>
          <a:bodyPr wrap="square" rtlCol="0">
            <a:spAutoFit/>
          </a:bodyPr>
          <a:lstStyle/>
          <a:p>
            <a:pPr marL="342900" indent="-342900">
              <a:buFont typeface="Arial" panose="020B0604020202020204" pitchFamily="34" charset="0"/>
              <a:buChar char="•"/>
            </a:pPr>
            <a:r>
              <a:rPr lang="en-US" dirty="0"/>
              <a:t>Host shows either door 1 or door 3</a:t>
            </a:r>
          </a:p>
          <a:p>
            <a:pPr marL="342900" indent="-342900">
              <a:buFont typeface="Arial" panose="020B0604020202020204" pitchFamily="34" charset="0"/>
              <a:buChar char="•"/>
            </a:pPr>
            <a:r>
              <a:rPr lang="en-US" dirty="0"/>
              <a:t>Player can stay or switch to the other</a:t>
            </a:r>
          </a:p>
        </p:txBody>
      </p:sp>
      <p:sp>
        <p:nvSpPr>
          <p:cNvPr id="30" name="TextBox 29">
            <a:extLst>
              <a:ext uri="{FF2B5EF4-FFF2-40B4-BE49-F238E27FC236}">
                <a16:creationId xmlns:a16="http://schemas.microsoft.com/office/drawing/2014/main" id="{20FC34AF-8F01-4998-85A6-DCDA06D0B361}"/>
              </a:ext>
            </a:extLst>
          </p:cNvPr>
          <p:cNvSpPr txBox="1"/>
          <p:nvPr/>
        </p:nvSpPr>
        <p:spPr>
          <a:xfrm>
            <a:off x="5642918" y="2555954"/>
            <a:ext cx="2804987" cy="1569660"/>
          </a:xfrm>
          <a:prstGeom prst="rect">
            <a:avLst/>
          </a:prstGeom>
          <a:noFill/>
        </p:spPr>
        <p:txBody>
          <a:bodyPr wrap="square" rtlCol="0">
            <a:spAutoFit/>
          </a:bodyPr>
          <a:lstStyle/>
          <a:p>
            <a:pPr marL="342900" indent="-342900">
              <a:buFont typeface="Arial" panose="020B0604020202020204" pitchFamily="34" charset="0"/>
              <a:buChar char="•"/>
            </a:pPr>
            <a:r>
              <a:rPr lang="en-US" dirty="0"/>
              <a:t>Host must show door 1</a:t>
            </a:r>
          </a:p>
          <a:p>
            <a:pPr marL="342900" indent="-342900">
              <a:buFont typeface="Arial" panose="020B0604020202020204" pitchFamily="34" charset="0"/>
              <a:buChar char="•"/>
            </a:pPr>
            <a:r>
              <a:rPr lang="en-US" dirty="0"/>
              <a:t>Player can stay or switch to door 3</a:t>
            </a:r>
          </a:p>
        </p:txBody>
      </p:sp>
      <p:sp>
        <p:nvSpPr>
          <p:cNvPr id="31" name="TextBox 30">
            <a:extLst>
              <a:ext uri="{FF2B5EF4-FFF2-40B4-BE49-F238E27FC236}">
                <a16:creationId xmlns:a16="http://schemas.microsoft.com/office/drawing/2014/main" id="{E410C065-431E-4F72-AFBF-E39A6DADB400}"/>
              </a:ext>
            </a:extLst>
          </p:cNvPr>
          <p:cNvSpPr txBox="1"/>
          <p:nvPr/>
        </p:nvSpPr>
        <p:spPr>
          <a:xfrm>
            <a:off x="5642918" y="4561525"/>
            <a:ext cx="2804987" cy="1569660"/>
          </a:xfrm>
          <a:prstGeom prst="rect">
            <a:avLst/>
          </a:prstGeom>
          <a:noFill/>
        </p:spPr>
        <p:txBody>
          <a:bodyPr wrap="square" rtlCol="0">
            <a:spAutoFit/>
          </a:bodyPr>
          <a:lstStyle/>
          <a:p>
            <a:pPr marL="342900" indent="-342900">
              <a:buFont typeface="Arial" panose="020B0604020202020204" pitchFamily="34" charset="0"/>
              <a:buChar char="•"/>
            </a:pPr>
            <a:r>
              <a:rPr lang="en-US" dirty="0"/>
              <a:t>Host must show door 3</a:t>
            </a:r>
          </a:p>
          <a:p>
            <a:pPr marL="342900" indent="-342900">
              <a:buFont typeface="Arial" panose="020B0604020202020204" pitchFamily="34" charset="0"/>
              <a:buChar char="•"/>
            </a:pPr>
            <a:r>
              <a:rPr lang="en-US" dirty="0"/>
              <a:t>Player can stay or switch to door 1</a:t>
            </a:r>
          </a:p>
        </p:txBody>
      </p:sp>
      <p:sp>
        <p:nvSpPr>
          <p:cNvPr id="32" name="Rectangle 31">
            <a:extLst>
              <a:ext uri="{FF2B5EF4-FFF2-40B4-BE49-F238E27FC236}">
                <a16:creationId xmlns:a16="http://schemas.microsoft.com/office/drawing/2014/main" id="{23B812E2-6060-4964-84BD-C828E5BC687D}"/>
              </a:ext>
            </a:extLst>
          </p:cNvPr>
          <p:cNvSpPr/>
          <p:nvPr/>
        </p:nvSpPr>
        <p:spPr>
          <a:xfrm>
            <a:off x="1169771" y="2692283"/>
            <a:ext cx="749644" cy="1186249"/>
          </a:xfrm>
          <a:prstGeom prst="rect">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sp>
        <p:nvSpPr>
          <p:cNvPr id="33" name="Rectangle 32">
            <a:extLst>
              <a:ext uri="{FF2B5EF4-FFF2-40B4-BE49-F238E27FC236}">
                <a16:creationId xmlns:a16="http://schemas.microsoft.com/office/drawing/2014/main" id="{DE5D325B-D317-4078-B86B-987FEE55F412}"/>
              </a:ext>
            </a:extLst>
          </p:cNvPr>
          <p:cNvSpPr/>
          <p:nvPr/>
        </p:nvSpPr>
        <p:spPr>
          <a:xfrm>
            <a:off x="4028301" y="4753964"/>
            <a:ext cx="749644" cy="1186249"/>
          </a:xfrm>
          <a:prstGeom prst="rect">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spTree>
    <p:extLst>
      <p:ext uri="{BB962C8B-B14F-4D97-AF65-F5344CB8AC3E}">
        <p14:creationId xmlns:p14="http://schemas.microsoft.com/office/powerpoint/2010/main" val="4262347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6" grpId="0" animBg="1"/>
      <p:bldP spid="17" grpId="0" animBg="1"/>
      <p:bldP spid="18" grpId="0" animBg="1"/>
      <p:bldP spid="22" grpId="0"/>
      <p:bldP spid="23" grpId="0"/>
      <p:bldP spid="30" grpId="0"/>
      <p:bldP spid="31" grpId="0"/>
      <p:bldP spid="32" grpId="0" animBg="1"/>
      <p:bldP spid="3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defRPr/>
            </a:pPr>
            <a:r>
              <a:rPr lang="en-US" dirty="0"/>
              <a:t>Monte Carlo Simulation/Analysis</a:t>
            </a:r>
          </a:p>
        </p:txBody>
      </p:sp>
      <p:sp>
        <p:nvSpPr>
          <p:cNvPr id="77827" name="Rectangle 3"/>
          <p:cNvSpPr>
            <a:spLocks noGrp="1" noChangeArrowheads="1"/>
          </p:cNvSpPr>
          <p:nvPr>
            <p:ph type="body" idx="1"/>
          </p:nvPr>
        </p:nvSpPr>
        <p:spPr>
          <a:xfrm>
            <a:off x="914401" y="1554480"/>
            <a:ext cx="10007600" cy="5303520"/>
          </a:xfrm>
        </p:spPr>
        <p:txBody>
          <a:bodyPr/>
          <a:lstStyle/>
          <a:p>
            <a:pPr marL="0" indent="0" eaLnBrk="1" hangingPunct="1">
              <a:spcBef>
                <a:spcPct val="50000"/>
              </a:spcBef>
              <a:buNone/>
              <a:defRPr/>
            </a:pPr>
            <a:r>
              <a:rPr lang="en-US" sz="2600" dirty="0"/>
              <a:t>Allows us to explore many possible outcomes, having seen only a few,    if we can describe the </a:t>
            </a:r>
            <a:r>
              <a:rPr lang="en-US" sz="2600" i="1" u="sng" dirty="0"/>
              <a:t>probabilistic structure</a:t>
            </a:r>
            <a:r>
              <a:rPr lang="en-US" sz="2600" i="1" dirty="0"/>
              <a:t> </a:t>
            </a:r>
            <a:r>
              <a:rPr lang="en-US" sz="2600" dirty="0"/>
              <a:t>of the process.</a:t>
            </a:r>
          </a:p>
          <a:p>
            <a:pPr marL="514350" indent="-514350" eaLnBrk="1" hangingPunct="1">
              <a:spcBef>
                <a:spcPct val="50000"/>
              </a:spcBef>
              <a:buFont typeface="+mj-lt"/>
              <a:buAutoNum type="arabicPeriod"/>
              <a:defRPr/>
            </a:pPr>
            <a:r>
              <a:rPr lang="en-US" sz="2600" dirty="0"/>
              <a:t>Examine error in estimates by creating many small samples of a known distribution and estimating parameters </a:t>
            </a:r>
            <a:r>
              <a:rPr lang="en-US" sz="2600" i="1" dirty="0">
                <a:solidFill>
                  <a:srgbClr val="00B050"/>
                </a:solidFill>
              </a:rPr>
              <a:t>(introductory lecture)</a:t>
            </a:r>
          </a:p>
          <a:p>
            <a:pPr marL="514350" indent="-514350" eaLnBrk="1" hangingPunct="1">
              <a:spcBef>
                <a:spcPct val="50000"/>
              </a:spcBef>
              <a:buFont typeface="+mj-lt"/>
              <a:buAutoNum type="arabicPeriod"/>
              <a:defRPr/>
            </a:pPr>
            <a:r>
              <a:rPr lang="en-US" sz="2600" dirty="0"/>
              <a:t>Compute a function of a random variable:  Replace a RV with a large sample from its probability distribution </a:t>
            </a:r>
            <a:r>
              <a:rPr lang="en-US" sz="2600" i="1" dirty="0">
                <a:solidFill>
                  <a:srgbClr val="C00000"/>
                </a:solidFill>
              </a:rPr>
              <a:t>(</a:t>
            </a:r>
            <a:r>
              <a:rPr lang="en-US" sz="2600" i="1" dirty="0" err="1">
                <a:solidFill>
                  <a:srgbClr val="C00000"/>
                </a:solidFill>
              </a:rPr>
              <a:t>ie</a:t>
            </a:r>
            <a:r>
              <a:rPr lang="en-US" sz="2600" i="1" dirty="0">
                <a:solidFill>
                  <a:srgbClr val="C00000"/>
                </a:solidFill>
              </a:rPr>
              <a:t>, randomly generated values)</a:t>
            </a:r>
            <a:r>
              <a:rPr lang="en-US" sz="2600" dirty="0"/>
              <a:t>, and use each member of the sample in computation. </a:t>
            </a:r>
          </a:p>
          <a:p>
            <a:pPr marL="914400" lvl="1" indent="-457200" eaLnBrk="1" hangingPunct="1">
              <a:spcBef>
                <a:spcPct val="50000"/>
              </a:spcBef>
              <a:defRPr/>
            </a:pPr>
            <a:r>
              <a:rPr lang="en-US" sz="2400" dirty="0"/>
              <a:t>It is easier to do math on a member of a sample than on a distribution, </a:t>
            </a:r>
          </a:p>
          <a:p>
            <a:pPr marL="914400" lvl="1" indent="-457200" eaLnBrk="1" hangingPunct="1">
              <a:spcBef>
                <a:spcPts val="600"/>
              </a:spcBef>
              <a:defRPr/>
            </a:pPr>
            <a:r>
              <a:rPr lang="en-US" sz="2400" dirty="0"/>
              <a:t>Can perform </a:t>
            </a:r>
            <a:r>
              <a:rPr lang="en-US" sz="2400" u="sng" dirty="0"/>
              <a:t>deterministic analysis</a:t>
            </a:r>
            <a:r>
              <a:rPr lang="en-US" sz="2400" dirty="0"/>
              <a:t> on sample member, then recombine the resulting sample into a new probability distribution</a:t>
            </a:r>
          </a:p>
          <a:p>
            <a:pPr marL="914400" lvl="1" indent="-457200" eaLnBrk="1" hangingPunct="1">
              <a:spcBef>
                <a:spcPts val="600"/>
              </a:spcBef>
              <a:defRPr/>
            </a:pPr>
            <a:r>
              <a:rPr lang="en-US" sz="2400" dirty="0"/>
              <a:t>Can evaluate any number of input variables without added complexity</a:t>
            </a:r>
            <a:endParaRPr lang="en-US" sz="2600" dirty="0"/>
          </a:p>
        </p:txBody>
      </p:sp>
      <p:sp>
        <p:nvSpPr>
          <p:cNvPr id="2" name="Star: 5 Points 1">
            <a:extLst>
              <a:ext uri="{FF2B5EF4-FFF2-40B4-BE49-F238E27FC236}">
                <a16:creationId xmlns:a16="http://schemas.microsoft.com/office/drawing/2014/main" id="{38205A75-386A-3EDA-EAA7-0C09058B051B}"/>
              </a:ext>
            </a:extLst>
          </p:cNvPr>
          <p:cNvSpPr/>
          <p:nvPr/>
        </p:nvSpPr>
        <p:spPr bwMode="auto">
          <a:xfrm>
            <a:off x="11254902" y="304800"/>
            <a:ext cx="671209" cy="619328"/>
          </a:xfrm>
          <a:prstGeom prst="star5">
            <a:avLst/>
          </a:prstGeom>
          <a:solidFill>
            <a:srgbClr val="FF33CC"/>
          </a:solidFill>
          <a:ln w="9525" cap="flat" cmpd="sng" algn="ctr">
            <a:solidFill>
              <a:srgbClr val="FF33CC"/>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rgbClr val="FF33CC"/>
              </a:solidFill>
              <a:effectLst/>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78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78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782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782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782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build="p" bldLvl="2"/>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defRPr/>
            </a:pPr>
            <a:r>
              <a:rPr lang="en-US"/>
              <a:t>How about a gambling example?</a:t>
            </a:r>
          </a:p>
        </p:txBody>
      </p:sp>
      <p:sp>
        <p:nvSpPr>
          <p:cNvPr id="81923" name="Rectangle 3"/>
          <p:cNvSpPr>
            <a:spLocks noGrp="1" noChangeArrowheads="1"/>
          </p:cNvSpPr>
          <p:nvPr>
            <p:ph type="body" idx="1"/>
          </p:nvPr>
        </p:nvSpPr>
        <p:spPr>
          <a:xfrm>
            <a:off x="1074821" y="1708150"/>
            <a:ext cx="10066421" cy="4387850"/>
          </a:xfrm>
        </p:spPr>
        <p:txBody>
          <a:bodyPr/>
          <a:lstStyle/>
          <a:p>
            <a:pPr eaLnBrk="1" hangingPunct="1">
              <a:defRPr/>
            </a:pPr>
            <a:r>
              <a:rPr lang="en-US" sz="2800" dirty="0"/>
              <a:t>Let’s test a betting strategy for </a:t>
            </a:r>
            <a:r>
              <a:rPr lang="en-US" sz="2800" u="sng" dirty="0">
                <a:solidFill>
                  <a:schemeClr val="accent2"/>
                </a:solidFill>
              </a:rPr>
              <a:t>Roulette</a:t>
            </a:r>
          </a:p>
          <a:p>
            <a:pPr eaLnBrk="1" hangingPunct="1">
              <a:defRPr/>
            </a:pPr>
            <a:r>
              <a:rPr lang="en-US" sz="2800" dirty="0"/>
              <a:t>38 numbers on the wheel: 0, 00, and 1 through 36</a:t>
            </a:r>
          </a:p>
          <a:p>
            <a:pPr eaLnBrk="1" hangingPunct="1">
              <a:defRPr/>
            </a:pPr>
            <a:r>
              <a:rPr lang="en-US" sz="2800" dirty="0">
                <a:solidFill>
                  <a:srgbClr val="FF3300"/>
                </a:solidFill>
              </a:rPr>
              <a:t>18 </a:t>
            </a:r>
            <a:r>
              <a:rPr lang="en-US" sz="2800" dirty="0"/>
              <a:t>numbers are red, </a:t>
            </a:r>
            <a:r>
              <a:rPr lang="en-US" sz="2800" dirty="0">
                <a:effectLst>
                  <a:outerShdw blurRad="38100" dist="38100" dir="2700000" algn="tl">
                    <a:srgbClr val="FFFFFF"/>
                  </a:outerShdw>
                </a:effectLst>
              </a:rPr>
              <a:t>18 </a:t>
            </a:r>
            <a:r>
              <a:rPr lang="en-US" sz="2800" dirty="0"/>
              <a:t>numbers are black, and </a:t>
            </a:r>
            <a:r>
              <a:rPr lang="en-US" sz="2800" dirty="0">
                <a:solidFill>
                  <a:srgbClr val="008000"/>
                </a:solidFill>
              </a:rPr>
              <a:t>0</a:t>
            </a:r>
            <a:r>
              <a:rPr lang="en-US" sz="2800" dirty="0">
                <a:solidFill>
                  <a:schemeClr val="accent1"/>
                </a:solidFill>
              </a:rPr>
              <a:t> </a:t>
            </a:r>
            <a:r>
              <a:rPr lang="en-US" sz="2800" dirty="0"/>
              <a:t>and</a:t>
            </a:r>
            <a:r>
              <a:rPr lang="en-US" sz="2800" dirty="0">
                <a:solidFill>
                  <a:schemeClr val="accent1"/>
                </a:solidFill>
              </a:rPr>
              <a:t> </a:t>
            </a:r>
            <a:r>
              <a:rPr lang="en-US" sz="2800" dirty="0">
                <a:solidFill>
                  <a:srgbClr val="008000"/>
                </a:solidFill>
              </a:rPr>
              <a:t>00 </a:t>
            </a:r>
            <a:r>
              <a:rPr lang="en-US" sz="2800" dirty="0"/>
              <a:t>are green</a:t>
            </a:r>
          </a:p>
          <a:p>
            <a:pPr lvl="2" eaLnBrk="1" hangingPunct="1">
              <a:buFontTx/>
              <a:buNone/>
              <a:defRPr/>
            </a:pPr>
            <a:r>
              <a:rPr lang="en-US" dirty="0" err="1"/>
              <a:t>Prob</a:t>
            </a:r>
            <a:r>
              <a:rPr lang="en-US" dirty="0"/>
              <a:t>(</a:t>
            </a:r>
            <a:r>
              <a:rPr lang="en-US" dirty="0">
                <a:solidFill>
                  <a:srgbClr val="FF3300"/>
                </a:solidFill>
              </a:rPr>
              <a:t>red</a:t>
            </a:r>
            <a:r>
              <a:rPr lang="en-US" dirty="0"/>
              <a:t>)  = 18/38 	</a:t>
            </a:r>
            <a:r>
              <a:rPr lang="en-US" dirty="0" err="1"/>
              <a:t>Prob</a:t>
            </a:r>
            <a:r>
              <a:rPr lang="en-US" dirty="0"/>
              <a:t>(each number)  = 1/38</a:t>
            </a:r>
          </a:p>
          <a:p>
            <a:pPr lvl="2" eaLnBrk="1" hangingPunct="1">
              <a:buFontTx/>
              <a:buNone/>
              <a:defRPr/>
            </a:pPr>
            <a:r>
              <a:rPr lang="en-US" dirty="0" err="1"/>
              <a:t>Prob</a:t>
            </a:r>
            <a:r>
              <a:rPr lang="en-US" dirty="0"/>
              <a:t>(</a:t>
            </a:r>
            <a:r>
              <a:rPr lang="en-US" dirty="0">
                <a:solidFill>
                  <a:schemeClr val="tx1"/>
                </a:solidFill>
                <a:effectLst>
                  <a:outerShdw blurRad="38100" dist="38100" dir="2700000" algn="tl">
                    <a:srgbClr val="FFFFFF"/>
                  </a:outerShdw>
                </a:effectLst>
              </a:rPr>
              <a:t>black</a:t>
            </a:r>
            <a:r>
              <a:rPr lang="en-US" dirty="0"/>
              <a:t>)  = 18/38 	</a:t>
            </a:r>
          </a:p>
          <a:p>
            <a:pPr lvl="2" eaLnBrk="1" hangingPunct="1">
              <a:buFontTx/>
              <a:buNone/>
              <a:defRPr/>
            </a:pPr>
            <a:r>
              <a:rPr lang="en-US" dirty="0" err="1"/>
              <a:t>Prob</a:t>
            </a:r>
            <a:r>
              <a:rPr lang="en-US" dirty="0"/>
              <a:t>(</a:t>
            </a:r>
            <a:r>
              <a:rPr lang="en-US" dirty="0">
                <a:solidFill>
                  <a:srgbClr val="008000"/>
                </a:solidFill>
              </a:rPr>
              <a:t>green</a:t>
            </a:r>
            <a:r>
              <a:rPr lang="en-US" dirty="0"/>
              <a:t>)  = 2/38</a:t>
            </a:r>
          </a:p>
          <a:p>
            <a:pPr eaLnBrk="1" hangingPunct="1">
              <a:spcBef>
                <a:spcPct val="50000"/>
              </a:spcBef>
              <a:defRPr/>
            </a:pPr>
            <a:r>
              <a:rPr lang="en-US" sz="2800" dirty="0">
                <a:solidFill>
                  <a:schemeClr val="accent2"/>
                </a:solidFill>
              </a:rPr>
              <a:t>Strategy</a:t>
            </a:r>
            <a:r>
              <a:rPr lang="en-US" sz="2800" dirty="0"/>
              <a:t>: always bet </a:t>
            </a:r>
            <a:r>
              <a:rPr lang="en-US" sz="2800" dirty="0">
                <a:solidFill>
                  <a:srgbClr val="FF0000"/>
                </a:solidFill>
              </a:rPr>
              <a:t>red</a:t>
            </a:r>
            <a:r>
              <a:rPr lang="en-US" sz="2800" dirty="0"/>
              <a:t>, repeat bet if win, double previous bet if loose			</a:t>
            </a:r>
            <a:endParaRPr lang="en-US" sz="2400" dirty="0"/>
          </a:p>
        </p:txBody>
      </p:sp>
      <p:sp>
        <p:nvSpPr>
          <p:cNvPr id="81924" name="Text Box 4"/>
          <p:cNvSpPr txBox="1">
            <a:spLocks noChangeArrowheads="1"/>
          </p:cNvSpPr>
          <p:nvPr/>
        </p:nvSpPr>
        <p:spPr bwMode="auto">
          <a:xfrm>
            <a:off x="7200900" y="6159500"/>
            <a:ext cx="2806700" cy="457200"/>
          </a:xfrm>
          <a:prstGeom prst="rect">
            <a:avLst/>
          </a:prstGeom>
          <a:noFill/>
          <a:ln w="9525">
            <a:noFill/>
            <a:miter lim="800000"/>
            <a:headEnd/>
            <a:tailEnd/>
          </a:ln>
          <a:effectLst/>
        </p:spPr>
        <p:txBody>
          <a:bodyPr>
            <a:spAutoFit/>
          </a:bodyPr>
          <a:lstStyle/>
          <a:p>
            <a:pPr>
              <a:spcBef>
                <a:spcPct val="50000"/>
              </a:spcBef>
              <a:defRPr/>
            </a:pPr>
            <a:r>
              <a:rPr lang="en-US" b="1" dirty="0">
                <a:solidFill>
                  <a:srgbClr val="008000"/>
                </a:solidFill>
                <a:latin typeface="Ink Free" panose="03080402000500000000" pitchFamily="66" charset="0"/>
              </a:rPr>
              <a:t>see spreadsheet…</a:t>
            </a:r>
          </a:p>
        </p:txBody>
      </p:sp>
    </p:spTree>
    <p:extLst>
      <p:ext uri="{BB962C8B-B14F-4D97-AF65-F5344CB8AC3E}">
        <p14:creationId xmlns:p14="http://schemas.microsoft.com/office/powerpoint/2010/main" val="2249706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92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192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192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192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192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19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3" grpId="0" build="p"/>
      <p:bldP spid="8192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defRPr/>
            </a:pPr>
            <a:r>
              <a:rPr lang="en-US" dirty="0"/>
              <a:t>Outline</a:t>
            </a:r>
          </a:p>
        </p:txBody>
      </p:sp>
      <p:sp>
        <p:nvSpPr>
          <p:cNvPr id="91139" name="Rectangle 3"/>
          <p:cNvSpPr>
            <a:spLocks noGrp="1" noChangeArrowheads="1"/>
          </p:cNvSpPr>
          <p:nvPr>
            <p:ph type="body" idx="1"/>
          </p:nvPr>
        </p:nvSpPr>
        <p:spPr>
          <a:xfrm>
            <a:off x="1073426" y="1376313"/>
            <a:ext cx="9047823" cy="4719688"/>
          </a:xfrm>
        </p:spPr>
        <p:txBody>
          <a:bodyPr/>
          <a:lstStyle/>
          <a:p>
            <a:pPr eaLnBrk="1" hangingPunct="1">
              <a:defRPr/>
            </a:pPr>
            <a:r>
              <a:rPr lang="en-US" sz="2800" dirty="0"/>
              <a:t>Introduction</a:t>
            </a:r>
          </a:p>
          <a:p>
            <a:pPr eaLnBrk="1" hangingPunct="1">
              <a:defRPr/>
            </a:pPr>
            <a:r>
              <a:rPr lang="en-US" sz="2800" dirty="0"/>
              <a:t>Example: Estimate of </a:t>
            </a:r>
            <a:r>
              <a:rPr lang="en-US" sz="2800" dirty="0">
                <a:latin typeface="Symbol" pitchFamily="18" charset="2"/>
              </a:rPr>
              <a:t>p</a:t>
            </a:r>
            <a:endParaRPr lang="en-US" sz="2800" dirty="0"/>
          </a:p>
          <a:p>
            <a:pPr eaLnBrk="1" hangingPunct="1">
              <a:defRPr/>
            </a:pPr>
            <a:r>
              <a:rPr lang="en-US" sz="2800" dirty="0"/>
              <a:t>Theory of Monte Carlo Simulation</a:t>
            </a:r>
          </a:p>
          <a:p>
            <a:pPr lvl="1" eaLnBrk="1" hangingPunct="1">
              <a:spcBef>
                <a:spcPts val="0"/>
              </a:spcBef>
              <a:defRPr/>
            </a:pPr>
            <a:r>
              <a:rPr lang="en-US" sz="2400" dirty="0"/>
              <a:t>what we’re doing</a:t>
            </a:r>
          </a:p>
          <a:p>
            <a:pPr lvl="1" eaLnBrk="1" hangingPunct="1">
              <a:spcBef>
                <a:spcPts val="0"/>
              </a:spcBef>
              <a:defRPr/>
            </a:pPr>
            <a:r>
              <a:rPr lang="en-US" sz="2400" dirty="0"/>
              <a:t>how we generate samples</a:t>
            </a:r>
          </a:p>
          <a:p>
            <a:pPr lvl="1" eaLnBrk="1" hangingPunct="1">
              <a:spcBef>
                <a:spcPts val="0"/>
              </a:spcBef>
              <a:defRPr/>
            </a:pPr>
            <a:r>
              <a:rPr lang="en-US" sz="2400" dirty="0"/>
              <a:t>convergence</a:t>
            </a:r>
          </a:p>
          <a:p>
            <a:pPr eaLnBrk="1" hangingPunct="1">
              <a:defRPr/>
            </a:pPr>
            <a:r>
              <a:rPr lang="en-US" sz="2800" dirty="0"/>
              <a:t>Workshop / Demo</a:t>
            </a:r>
          </a:p>
          <a:p>
            <a:pPr eaLnBrk="1" hangingPunct="1">
              <a:defRPr/>
            </a:pPr>
            <a:r>
              <a:rPr lang="en-US" sz="2800" dirty="0">
                <a:solidFill>
                  <a:schemeClr val="accent2"/>
                </a:solidFill>
              </a:rPr>
              <a:t>Applications</a:t>
            </a:r>
          </a:p>
          <a:p>
            <a:pPr lvl="1" eaLnBrk="1" hangingPunct="1">
              <a:spcBef>
                <a:spcPts val="0"/>
              </a:spcBef>
              <a:defRPr/>
            </a:pPr>
            <a:r>
              <a:rPr lang="en-US" sz="2400" dirty="0">
                <a:solidFill>
                  <a:schemeClr val="accent2"/>
                </a:solidFill>
              </a:rPr>
              <a:t>Flood Risk Analysis  (HEC-WAT/FRA)</a:t>
            </a:r>
          </a:p>
          <a:p>
            <a:pPr lvl="1" eaLnBrk="1" hangingPunct="1">
              <a:spcBef>
                <a:spcPts val="0"/>
              </a:spcBef>
              <a:defRPr/>
            </a:pPr>
            <a:r>
              <a:rPr lang="en-US" sz="2400" dirty="0"/>
              <a:t>Stochastic Streamflow Generation for Water Supply</a:t>
            </a:r>
          </a:p>
          <a:p>
            <a:pPr lvl="1" eaLnBrk="1" hangingPunct="1">
              <a:spcBef>
                <a:spcPts val="0"/>
              </a:spcBef>
              <a:defRPr/>
            </a:pPr>
            <a:r>
              <a:rPr lang="en-US" sz="2400" dirty="0"/>
              <a:t>Uncertainty Analysis (next lecture)</a:t>
            </a:r>
          </a:p>
        </p:txBody>
      </p:sp>
    </p:spTree>
    <p:extLst>
      <p:ext uri="{BB962C8B-B14F-4D97-AF65-F5344CB8AC3E}">
        <p14:creationId xmlns:p14="http://schemas.microsoft.com/office/powerpoint/2010/main" val="1395466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1" name="Rectangle 5"/>
          <p:cNvSpPr>
            <a:spLocks noGrp="1" noChangeArrowheads="1"/>
          </p:cNvSpPr>
          <p:nvPr>
            <p:ph type="title"/>
          </p:nvPr>
        </p:nvSpPr>
        <p:spPr>
          <a:xfrm>
            <a:off x="961697" y="387350"/>
            <a:ext cx="10179545" cy="1143000"/>
          </a:xfrm>
        </p:spPr>
        <p:txBody>
          <a:bodyPr/>
          <a:lstStyle/>
          <a:p>
            <a:pPr eaLnBrk="1" hangingPunct="1">
              <a:defRPr/>
            </a:pPr>
            <a:r>
              <a:rPr lang="en-US" dirty="0"/>
              <a:t>Expected Annual flood Damage (EAD)</a:t>
            </a:r>
          </a:p>
        </p:txBody>
      </p:sp>
      <p:sp>
        <p:nvSpPr>
          <p:cNvPr id="75782" name="Rectangle 6"/>
          <p:cNvSpPr>
            <a:spLocks noGrp="1" noChangeArrowheads="1"/>
          </p:cNvSpPr>
          <p:nvPr>
            <p:ph type="body" idx="1"/>
          </p:nvPr>
        </p:nvSpPr>
        <p:spPr>
          <a:xfrm>
            <a:off x="1074822" y="1608143"/>
            <a:ext cx="8235433" cy="4065587"/>
          </a:xfrm>
        </p:spPr>
        <p:txBody>
          <a:bodyPr/>
          <a:lstStyle/>
          <a:p>
            <a:pPr eaLnBrk="1" hangingPunct="1">
              <a:spcBef>
                <a:spcPts val="600"/>
              </a:spcBef>
              <a:defRPr/>
            </a:pPr>
            <a:r>
              <a:rPr lang="en-US" sz="2800" dirty="0"/>
              <a:t>One metric for economic decisions on flood risk management is the </a:t>
            </a:r>
            <a:r>
              <a:rPr lang="en-US" sz="2800" i="1" u="sng" dirty="0"/>
              <a:t>expected value</a:t>
            </a:r>
            <a:r>
              <a:rPr lang="en-US" sz="2800" i="1" dirty="0"/>
              <a:t> of annual flood damage</a:t>
            </a:r>
          </a:p>
          <a:p>
            <a:pPr lvl="1" eaLnBrk="1" hangingPunct="1">
              <a:spcBef>
                <a:spcPts val="600"/>
              </a:spcBef>
              <a:defRPr/>
            </a:pPr>
            <a:r>
              <a:rPr lang="en-US" dirty="0"/>
              <a:t>the mean of the damage-frequency curve</a:t>
            </a:r>
          </a:p>
          <a:p>
            <a:pPr eaLnBrk="1" hangingPunct="1">
              <a:spcBef>
                <a:spcPts val="1800"/>
              </a:spcBef>
              <a:defRPr/>
            </a:pPr>
            <a:r>
              <a:rPr lang="en-US" sz="2800" u="sng" dirty="0">
                <a:solidFill>
                  <a:schemeClr val="accent2"/>
                </a:solidFill>
              </a:rPr>
              <a:t>Expected Annual Damage</a:t>
            </a:r>
            <a:r>
              <a:rPr lang="en-US" sz="2800" dirty="0">
                <a:solidFill>
                  <a:schemeClr val="accent2"/>
                </a:solidFill>
              </a:rPr>
              <a:t> </a:t>
            </a:r>
            <a:r>
              <a:rPr lang="en-US" sz="2800" dirty="0"/>
              <a:t>can be interpreted as the average annual damage over a very long period of time.  This </a:t>
            </a:r>
            <a:r>
              <a:rPr lang="en-US" sz="2800" u="sng" dirty="0"/>
              <a:t>annualized</a:t>
            </a:r>
            <a:r>
              <a:rPr lang="en-US" sz="2800" dirty="0"/>
              <a:t> value can be compared to an equivalent annual cost in cost/benefit analysis.  </a:t>
            </a:r>
          </a:p>
          <a:p>
            <a:pPr lvl="1" eaLnBrk="1" hangingPunct="1">
              <a:spcBef>
                <a:spcPts val="1200"/>
              </a:spcBef>
              <a:buFont typeface="Times New Roman" pitchFamily="18" charset="0"/>
              <a:buChar char="•"/>
              <a:defRPr/>
            </a:pPr>
            <a:r>
              <a:rPr lang="en-US" dirty="0">
                <a:solidFill>
                  <a:schemeClr val="accent2"/>
                </a:solidFill>
              </a:rPr>
              <a:t>benefits of project = EAD reduced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578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578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578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578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82"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defRPr/>
            </a:pPr>
            <a:r>
              <a:rPr lang="en-US"/>
              <a:t>Expected Annual Flood Damage</a:t>
            </a:r>
          </a:p>
        </p:txBody>
      </p:sp>
      <p:pic>
        <p:nvPicPr>
          <p:cNvPr id="1028" name="Picture 3"/>
          <p:cNvPicPr>
            <a:picLocks noChangeAspect="1" noChangeArrowheads="1"/>
          </p:cNvPicPr>
          <p:nvPr/>
        </p:nvPicPr>
        <p:blipFill>
          <a:blip r:embed="rId3" cstate="print"/>
          <a:srcRect/>
          <a:stretch>
            <a:fillRect/>
          </a:stretch>
        </p:blipFill>
        <p:spPr bwMode="auto">
          <a:xfrm>
            <a:off x="2716218" y="1871668"/>
            <a:ext cx="6562725" cy="4135437"/>
          </a:xfrm>
          <a:prstGeom prst="rect">
            <a:avLst/>
          </a:prstGeom>
          <a:noFill/>
          <a:ln w="9525">
            <a:noFill/>
            <a:miter lim="800000"/>
            <a:headEnd/>
            <a:tailEnd/>
          </a:ln>
        </p:spPr>
      </p:pic>
      <p:sp>
        <p:nvSpPr>
          <p:cNvPr id="1029" name="Line 6"/>
          <p:cNvSpPr>
            <a:spLocks noChangeShapeType="1"/>
          </p:cNvSpPr>
          <p:nvPr/>
        </p:nvSpPr>
        <p:spPr bwMode="auto">
          <a:xfrm>
            <a:off x="3311530" y="5348288"/>
            <a:ext cx="5705475" cy="0"/>
          </a:xfrm>
          <a:prstGeom prst="line">
            <a:avLst/>
          </a:prstGeom>
          <a:noFill/>
          <a:ln w="19050">
            <a:solidFill>
              <a:srgbClr val="3939CD"/>
            </a:solidFill>
            <a:round/>
            <a:headEnd/>
            <a:tailEnd/>
          </a:ln>
        </p:spPr>
        <p:txBody>
          <a:bodyPr/>
          <a:lstStyle/>
          <a:p>
            <a:endParaRPr lang="en-US"/>
          </a:p>
        </p:txBody>
      </p:sp>
      <p:graphicFrame>
        <p:nvGraphicFramePr>
          <p:cNvPr id="1026" name="Object 7"/>
          <p:cNvGraphicFramePr>
            <a:graphicFrameLocks noChangeAspect="1"/>
          </p:cNvGraphicFramePr>
          <p:nvPr/>
        </p:nvGraphicFramePr>
        <p:xfrm>
          <a:off x="7172330" y="3729043"/>
          <a:ext cx="1019175" cy="954087"/>
        </p:xfrm>
        <a:graphic>
          <a:graphicData uri="http://schemas.openxmlformats.org/presentationml/2006/ole">
            <mc:AlternateContent xmlns:mc="http://schemas.openxmlformats.org/markup-compatibility/2006">
              <mc:Choice xmlns:v="urn:schemas-microsoft-com:vml" Requires="v">
                <p:oleObj r:id="rId4" imgW="657317" imgH="571731" progId="">
                  <p:embed/>
                </p:oleObj>
              </mc:Choice>
              <mc:Fallback>
                <p:oleObj r:id="rId4" imgW="657317" imgH="571731" progId="">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72330" y="3729043"/>
                        <a:ext cx="1019175" cy="954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0" name="Text Box 4"/>
          <p:cNvSpPr txBox="1">
            <a:spLocks noChangeArrowheads="1"/>
          </p:cNvSpPr>
          <p:nvPr/>
        </p:nvSpPr>
        <p:spPr bwMode="auto">
          <a:xfrm>
            <a:off x="7105650" y="3382968"/>
            <a:ext cx="1281892" cy="1108075"/>
          </a:xfrm>
          <a:prstGeom prst="rect">
            <a:avLst/>
          </a:prstGeom>
          <a:noFill/>
          <a:ln w="9525">
            <a:noFill/>
            <a:miter lim="800000"/>
            <a:headEnd/>
            <a:tailEnd/>
          </a:ln>
        </p:spPr>
        <p:txBody>
          <a:bodyPr wrap="square">
            <a:spAutoFit/>
          </a:bodyPr>
          <a:lstStyle/>
          <a:p>
            <a:pPr algn="ctr">
              <a:spcBef>
                <a:spcPct val="50000"/>
              </a:spcBef>
            </a:pPr>
            <a:r>
              <a:rPr lang="en-US" sz="2200" b="1" dirty="0">
                <a:solidFill>
                  <a:schemeClr val="accent2"/>
                </a:solidFill>
                <a:latin typeface="Calibri" panose="020F0502020204030204" pitchFamily="34" charset="0"/>
              </a:rPr>
              <a:t>expected annual damage</a:t>
            </a:r>
          </a:p>
        </p:txBody>
      </p:sp>
      <p:sp>
        <p:nvSpPr>
          <p:cNvPr id="1031" name="Line 5"/>
          <p:cNvSpPr>
            <a:spLocks noChangeShapeType="1"/>
          </p:cNvSpPr>
          <p:nvPr/>
        </p:nvSpPr>
        <p:spPr bwMode="auto">
          <a:xfrm flipH="1">
            <a:off x="6451600" y="4470400"/>
            <a:ext cx="990600" cy="863600"/>
          </a:xfrm>
          <a:prstGeom prst="line">
            <a:avLst/>
          </a:prstGeom>
          <a:noFill/>
          <a:ln w="19050">
            <a:solidFill>
              <a:schemeClr val="accent2"/>
            </a:solidFill>
            <a:round/>
            <a:headEnd/>
            <a:tailEnd type="arrow" w="med" len="med"/>
          </a:ln>
        </p:spPr>
        <p:txBody>
          <a:bodyPr/>
          <a:lstStyle/>
          <a:p>
            <a:endParaRPr lang="en-US"/>
          </a:p>
        </p:txBody>
      </p:sp>
      <p:sp>
        <p:nvSpPr>
          <p:cNvPr id="10" name="TextBox 9"/>
          <p:cNvSpPr txBox="1"/>
          <p:nvPr/>
        </p:nvSpPr>
        <p:spPr>
          <a:xfrm>
            <a:off x="914400" y="1163643"/>
            <a:ext cx="2895600" cy="769441"/>
          </a:xfrm>
          <a:prstGeom prst="rect">
            <a:avLst/>
          </a:prstGeom>
          <a:noFill/>
        </p:spPr>
        <p:txBody>
          <a:bodyPr>
            <a:spAutoFit/>
          </a:bodyPr>
          <a:lstStyle/>
          <a:p>
            <a:pPr>
              <a:defRPr/>
            </a:pPr>
            <a:r>
              <a:rPr lang="en-US" sz="4400" b="1" dirty="0">
                <a:solidFill>
                  <a:schemeClr val="accent2"/>
                </a:solidFill>
                <a:latin typeface="Calibri" panose="020F0502020204030204" pitchFamily="34" charset="0"/>
              </a:rPr>
              <a:t>EAD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1" name="Rectangle 5"/>
          <p:cNvSpPr>
            <a:spLocks noGrp="1" noChangeArrowheads="1"/>
          </p:cNvSpPr>
          <p:nvPr>
            <p:ph type="title"/>
          </p:nvPr>
        </p:nvSpPr>
        <p:spPr>
          <a:xfrm>
            <a:off x="1074822" y="387350"/>
            <a:ext cx="10050378" cy="1143000"/>
          </a:xfrm>
        </p:spPr>
        <p:txBody>
          <a:bodyPr/>
          <a:lstStyle/>
          <a:p>
            <a:pPr eaLnBrk="1" hangingPunct="1">
              <a:defRPr/>
            </a:pPr>
            <a:r>
              <a:rPr lang="en-US" dirty="0"/>
              <a:t>Computing EAD with summary curves</a:t>
            </a:r>
          </a:p>
        </p:txBody>
      </p:sp>
      <p:sp>
        <p:nvSpPr>
          <p:cNvPr id="75782" name="Rectangle 6"/>
          <p:cNvSpPr>
            <a:spLocks noGrp="1" noChangeArrowheads="1"/>
          </p:cNvSpPr>
          <p:nvPr>
            <p:ph type="body" idx="1"/>
          </p:nvPr>
        </p:nvSpPr>
        <p:spPr>
          <a:xfrm>
            <a:off x="1074822" y="1506538"/>
            <a:ext cx="9309582" cy="4375150"/>
          </a:xfrm>
        </p:spPr>
        <p:txBody>
          <a:bodyPr/>
          <a:lstStyle/>
          <a:p>
            <a:pPr eaLnBrk="1" hangingPunct="1">
              <a:spcBef>
                <a:spcPts val="1200"/>
              </a:spcBef>
              <a:defRPr/>
            </a:pPr>
            <a:r>
              <a:rPr lang="en-US" sz="2800" dirty="0"/>
              <a:t>The traditional way of computing EAD was to condense the flood frequency information, the hydraulics, and the economics into </a:t>
            </a:r>
            <a:r>
              <a:rPr lang="en-US" sz="2800" b="1" dirty="0">
                <a:solidFill>
                  <a:schemeClr val="accent2"/>
                </a:solidFill>
              </a:rPr>
              <a:t>summary relationships</a:t>
            </a:r>
            <a:r>
              <a:rPr lang="en-US" sz="2800" dirty="0"/>
              <a:t>, and combine them.</a:t>
            </a:r>
          </a:p>
          <a:p>
            <a:pPr eaLnBrk="1" hangingPunct="1">
              <a:spcBef>
                <a:spcPts val="1800"/>
              </a:spcBef>
              <a:buNone/>
              <a:defRPr/>
            </a:pPr>
            <a:r>
              <a:rPr lang="en-US" sz="2400" dirty="0"/>
              <a:t>		</a:t>
            </a:r>
            <a:r>
              <a:rPr lang="en-US" sz="2800" dirty="0">
                <a:solidFill>
                  <a:schemeClr val="accent2"/>
                </a:solidFill>
              </a:rPr>
              <a:t>flow-frequency</a:t>
            </a:r>
            <a:r>
              <a:rPr lang="en-US" sz="2800" dirty="0"/>
              <a:t> curve		</a:t>
            </a:r>
          </a:p>
          <a:p>
            <a:pPr eaLnBrk="1" hangingPunct="1">
              <a:spcBef>
                <a:spcPts val="0"/>
              </a:spcBef>
              <a:buNone/>
              <a:defRPr/>
            </a:pPr>
            <a:r>
              <a:rPr lang="en-US" sz="2800" dirty="0"/>
              <a:t>		</a:t>
            </a:r>
            <a:r>
              <a:rPr lang="en-US" sz="2800" dirty="0">
                <a:solidFill>
                  <a:schemeClr val="accent2"/>
                </a:solidFill>
              </a:rPr>
              <a:t>flow-stage </a:t>
            </a:r>
            <a:r>
              <a:rPr lang="en-US" sz="2800" dirty="0"/>
              <a:t>rating curve	 	</a:t>
            </a:r>
          </a:p>
          <a:p>
            <a:pPr eaLnBrk="1" hangingPunct="1">
              <a:spcBef>
                <a:spcPts val="0"/>
              </a:spcBef>
              <a:buNone/>
              <a:defRPr/>
            </a:pPr>
            <a:r>
              <a:rPr lang="en-US" sz="2800" dirty="0"/>
              <a:t>		</a:t>
            </a:r>
            <a:r>
              <a:rPr lang="en-US" sz="2800" dirty="0">
                <a:solidFill>
                  <a:schemeClr val="accent2"/>
                </a:solidFill>
              </a:rPr>
              <a:t>stage-damage</a:t>
            </a:r>
            <a:r>
              <a:rPr lang="en-US" sz="2800" dirty="0">
                <a:solidFill>
                  <a:srgbClr val="FFFF00"/>
                </a:solidFill>
              </a:rPr>
              <a:t> </a:t>
            </a:r>
            <a:r>
              <a:rPr lang="en-US" sz="2800" dirty="0"/>
              <a:t>function  </a:t>
            </a:r>
          </a:p>
          <a:p>
            <a:pPr eaLnBrk="1" hangingPunct="1">
              <a:spcBef>
                <a:spcPts val="1800"/>
              </a:spcBef>
              <a:defRPr/>
            </a:pPr>
            <a:r>
              <a:rPr lang="en-US" sz="2800" dirty="0"/>
              <a:t>The </a:t>
            </a:r>
            <a:r>
              <a:rPr lang="en-US" sz="2800" u="sng" dirty="0">
                <a:solidFill>
                  <a:srgbClr val="C00000"/>
                </a:solidFill>
              </a:rPr>
              <a:t>mean</a:t>
            </a:r>
            <a:r>
              <a:rPr lang="en-US" sz="2800" dirty="0">
                <a:solidFill>
                  <a:srgbClr val="C00000"/>
                </a:solidFill>
              </a:rPr>
              <a:t> </a:t>
            </a:r>
            <a:r>
              <a:rPr lang="en-US" sz="2800" dirty="0"/>
              <a:t>of the damage-frequency curve is the expected value of annual damage, or EAD. </a:t>
            </a:r>
          </a:p>
        </p:txBody>
      </p:sp>
      <p:grpSp>
        <p:nvGrpSpPr>
          <p:cNvPr id="2" name="Group 14"/>
          <p:cNvGrpSpPr>
            <a:grpSpLocks/>
          </p:cNvGrpSpPr>
          <p:nvPr/>
        </p:nvGrpSpPr>
        <p:grpSpPr bwMode="auto">
          <a:xfrm>
            <a:off x="5590214" y="3341012"/>
            <a:ext cx="674688" cy="744538"/>
            <a:chOff x="4534166" y="2705492"/>
            <a:chExt cx="669430" cy="744717"/>
          </a:xfrm>
        </p:grpSpPr>
        <p:cxnSp>
          <p:nvCxnSpPr>
            <p:cNvPr id="9" name="Straight Arrow Connector 8"/>
            <p:cNvCxnSpPr/>
            <p:nvPr/>
          </p:nvCxnSpPr>
          <p:spPr>
            <a:xfrm>
              <a:off x="4534166" y="2705492"/>
              <a:ext cx="596974" cy="235006"/>
            </a:xfrm>
            <a:prstGeom prst="straightConnector1">
              <a:avLst/>
            </a:prstGeom>
            <a:ln w="222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4644425" y="3099287"/>
              <a:ext cx="486715" cy="31758"/>
            </a:xfrm>
            <a:prstGeom prst="straightConnector1">
              <a:avLst/>
            </a:prstGeom>
            <a:ln w="2222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4779886" y="3280305"/>
              <a:ext cx="423710" cy="169904"/>
            </a:xfrm>
            <a:prstGeom prst="straightConnector1">
              <a:avLst/>
            </a:prstGeom>
            <a:ln w="22225">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12" name="TextBox 11"/>
          <p:cNvSpPr txBox="1"/>
          <p:nvPr/>
        </p:nvSpPr>
        <p:spPr>
          <a:xfrm>
            <a:off x="6510511" y="3098908"/>
            <a:ext cx="4101342" cy="954107"/>
          </a:xfrm>
          <a:prstGeom prst="rect">
            <a:avLst/>
          </a:prstGeom>
          <a:noFill/>
        </p:spPr>
        <p:txBody>
          <a:bodyPr wrap="square">
            <a:spAutoFit/>
          </a:bodyPr>
          <a:lstStyle/>
          <a:p>
            <a:pPr>
              <a:defRPr/>
            </a:pPr>
            <a:r>
              <a:rPr lang="en-US" sz="2800" dirty="0">
                <a:latin typeface="Calibri" panose="020F0502020204030204" pitchFamily="34" charset="0"/>
              </a:rPr>
              <a:t>combine to obtain a:</a:t>
            </a:r>
          </a:p>
          <a:p>
            <a:pPr>
              <a:defRPr/>
            </a:pPr>
            <a:r>
              <a:rPr lang="en-US" sz="2800" u="sng" dirty="0">
                <a:solidFill>
                  <a:srgbClr val="C00000"/>
                </a:solidFill>
                <a:latin typeface="Calibri" panose="020F0502020204030204" pitchFamily="34" charset="0"/>
              </a:rPr>
              <a:t>damage-frequency</a:t>
            </a:r>
            <a:r>
              <a:rPr lang="en-US" sz="2800" dirty="0">
                <a:latin typeface="Calibri" panose="020F0502020204030204" pitchFamily="34" charset="0"/>
              </a:rPr>
              <a:t> curve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578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578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578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578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578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82" grpId="0" build="p"/>
      <p:bldP spid="1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3"/>
          <a:stretch>
            <a:fillRect/>
          </a:stretch>
        </p:blipFill>
        <p:spPr>
          <a:xfrm>
            <a:off x="2982885" y="4945348"/>
            <a:ext cx="2095098" cy="1783693"/>
          </a:xfrm>
          <a:prstGeom prst="rect">
            <a:avLst/>
          </a:prstGeom>
        </p:spPr>
      </p:pic>
      <p:pic>
        <p:nvPicPr>
          <p:cNvPr id="17" name="Picture 16"/>
          <p:cNvPicPr>
            <a:picLocks noChangeAspect="1"/>
          </p:cNvPicPr>
          <p:nvPr/>
        </p:nvPicPr>
        <p:blipFill>
          <a:blip r:embed="rId4"/>
          <a:stretch>
            <a:fillRect/>
          </a:stretch>
        </p:blipFill>
        <p:spPr>
          <a:xfrm>
            <a:off x="1070878" y="4950855"/>
            <a:ext cx="2057636" cy="1783693"/>
          </a:xfrm>
          <a:prstGeom prst="rect">
            <a:avLst/>
          </a:prstGeom>
        </p:spPr>
      </p:pic>
      <p:grpSp>
        <p:nvGrpSpPr>
          <p:cNvPr id="18" name="Group 17"/>
          <p:cNvGrpSpPr/>
          <p:nvPr/>
        </p:nvGrpSpPr>
        <p:grpSpPr>
          <a:xfrm>
            <a:off x="3466050" y="5103494"/>
            <a:ext cx="1565910" cy="1397320"/>
            <a:chOff x="2439352" y="5103494"/>
            <a:chExt cx="1565910" cy="1397320"/>
          </a:xfrm>
        </p:grpSpPr>
        <p:sp>
          <p:nvSpPr>
            <p:cNvPr id="57" name="TextBox 56"/>
            <p:cNvSpPr txBox="1"/>
            <p:nvPr/>
          </p:nvSpPr>
          <p:spPr>
            <a:xfrm rot="10800000" flipV="1">
              <a:off x="2479452" y="5633802"/>
              <a:ext cx="640504" cy="479649"/>
            </a:xfrm>
            <a:prstGeom prst="rect">
              <a:avLst/>
            </a:prstGeom>
            <a:noFill/>
          </p:spPr>
          <p:txBody>
            <a:bodyPr wrap="square" rtlCol="0">
              <a:spAutoFit/>
            </a:bodyPr>
            <a:lstStyle/>
            <a:p>
              <a:r>
                <a:rPr lang="en-US" sz="1200" dirty="0">
                  <a:latin typeface="Calibri" panose="020F0502020204030204" pitchFamily="34" charset="0"/>
                  <a:cs typeface="Calibri" panose="020F0502020204030204" pitchFamily="34" charset="0"/>
                </a:rPr>
                <a:t>Area = mean</a:t>
              </a:r>
            </a:p>
          </p:txBody>
        </p:sp>
        <p:sp>
          <p:nvSpPr>
            <p:cNvPr id="58" name="Freeform 57"/>
            <p:cNvSpPr/>
            <p:nvPr/>
          </p:nvSpPr>
          <p:spPr>
            <a:xfrm rot="10800000" flipH="1" flipV="1">
              <a:off x="2439352" y="5103494"/>
              <a:ext cx="1565910" cy="1397320"/>
            </a:xfrm>
            <a:custGeom>
              <a:avLst/>
              <a:gdLst>
                <a:gd name="connsiteX0" fmla="*/ 3810 w 1573530"/>
                <a:gd name="connsiteY0" fmla="*/ 1379220 h 1379220"/>
                <a:gd name="connsiteX1" fmla="*/ 213360 w 1573530"/>
                <a:gd name="connsiteY1" fmla="*/ 1371600 h 1379220"/>
                <a:gd name="connsiteX2" fmla="*/ 403860 w 1573530"/>
                <a:gd name="connsiteY2" fmla="*/ 1295400 h 1379220"/>
                <a:gd name="connsiteX3" fmla="*/ 563880 w 1573530"/>
                <a:gd name="connsiteY3" fmla="*/ 1123950 h 1379220"/>
                <a:gd name="connsiteX4" fmla="*/ 723900 w 1573530"/>
                <a:gd name="connsiteY4" fmla="*/ 822960 h 1379220"/>
                <a:gd name="connsiteX5" fmla="*/ 876300 w 1573530"/>
                <a:gd name="connsiteY5" fmla="*/ 506730 h 1379220"/>
                <a:gd name="connsiteX6" fmla="*/ 1002030 w 1573530"/>
                <a:gd name="connsiteY6" fmla="*/ 274320 h 1379220"/>
                <a:gd name="connsiteX7" fmla="*/ 1131570 w 1573530"/>
                <a:gd name="connsiteY7" fmla="*/ 129540 h 1379220"/>
                <a:gd name="connsiteX8" fmla="*/ 1253490 w 1573530"/>
                <a:gd name="connsiteY8" fmla="*/ 53340 h 1379220"/>
                <a:gd name="connsiteX9" fmla="*/ 1432560 w 1573530"/>
                <a:gd name="connsiteY9" fmla="*/ 7620 h 1379220"/>
                <a:gd name="connsiteX10" fmla="*/ 1573530 w 1573530"/>
                <a:gd name="connsiteY10" fmla="*/ 7620 h 1379220"/>
                <a:gd name="connsiteX11" fmla="*/ 0 w 1573530"/>
                <a:gd name="connsiteY11" fmla="*/ 0 h 1379220"/>
                <a:gd name="connsiteX12" fmla="*/ 3810 w 1573530"/>
                <a:gd name="connsiteY12" fmla="*/ 1379220 h 1379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73530" h="1379220">
                  <a:moveTo>
                    <a:pt x="3810" y="1379220"/>
                  </a:moveTo>
                  <a:lnTo>
                    <a:pt x="213360" y="1371600"/>
                  </a:lnTo>
                  <a:lnTo>
                    <a:pt x="403860" y="1295400"/>
                  </a:lnTo>
                  <a:lnTo>
                    <a:pt x="563880" y="1123950"/>
                  </a:lnTo>
                  <a:lnTo>
                    <a:pt x="723900" y="822960"/>
                  </a:lnTo>
                  <a:lnTo>
                    <a:pt x="876300" y="506730"/>
                  </a:lnTo>
                  <a:lnTo>
                    <a:pt x="1002030" y="274320"/>
                  </a:lnTo>
                  <a:lnTo>
                    <a:pt x="1131570" y="129540"/>
                  </a:lnTo>
                  <a:lnTo>
                    <a:pt x="1253490" y="53340"/>
                  </a:lnTo>
                  <a:lnTo>
                    <a:pt x="1432560" y="7620"/>
                  </a:lnTo>
                  <a:lnTo>
                    <a:pt x="1573530" y="7620"/>
                  </a:lnTo>
                  <a:lnTo>
                    <a:pt x="0" y="0"/>
                  </a:lnTo>
                  <a:lnTo>
                    <a:pt x="3810" y="1379220"/>
                  </a:lnTo>
                  <a:close/>
                </a:path>
              </a:pathLst>
            </a:custGeom>
            <a:solidFill>
              <a:srgbClr val="00B05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libri" panose="020F0502020204030204" pitchFamily="34" charset="0"/>
              </a:endParaRPr>
            </a:p>
          </p:txBody>
        </p:sp>
      </p:grpSp>
      <p:sp>
        <p:nvSpPr>
          <p:cNvPr id="103427" name="Rectangle 3"/>
          <p:cNvSpPr>
            <a:spLocks noChangeArrowheads="1"/>
          </p:cNvSpPr>
          <p:nvPr/>
        </p:nvSpPr>
        <p:spPr bwMode="auto">
          <a:xfrm>
            <a:off x="2209800" y="306388"/>
            <a:ext cx="7772400" cy="1143000"/>
          </a:xfrm>
          <a:prstGeom prst="rect">
            <a:avLst/>
          </a:prstGeom>
          <a:noFill/>
          <a:ln w="9525">
            <a:noFill/>
            <a:miter lim="800000"/>
            <a:headEnd/>
            <a:tailEnd/>
          </a:ln>
          <a:effectLst/>
        </p:spPr>
        <p:txBody>
          <a:bodyPr anchor="ctr"/>
          <a:lstStyle/>
          <a:p>
            <a:pPr algn="ctr">
              <a:defRPr/>
            </a:pPr>
            <a:r>
              <a:rPr lang="en-US" sz="4400" dirty="0">
                <a:solidFill>
                  <a:schemeClr val="accent2"/>
                </a:solidFill>
                <a:latin typeface="Calibri" panose="020F0502020204030204" pitchFamily="34" charset="0"/>
              </a:rPr>
              <a:t>Summary Curves </a:t>
            </a:r>
            <a:r>
              <a:rPr lang="en-US" sz="4400" dirty="0">
                <a:latin typeface="Calibri" panose="020F0502020204030204" pitchFamily="34" charset="0"/>
              </a:rPr>
              <a:t>for Frequency, Hydraulics and Economics</a:t>
            </a:r>
          </a:p>
        </p:txBody>
      </p:sp>
      <p:sp>
        <p:nvSpPr>
          <p:cNvPr id="103432" name="Text Box 8"/>
          <p:cNvSpPr txBox="1">
            <a:spLocks noChangeArrowheads="1"/>
          </p:cNvSpPr>
          <p:nvPr/>
        </p:nvSpPr>
        <p:spPr bwMode="auto">
          <a:xfrm>
            <a:off x="8819235" y="1701391"/>
            <a:ext cx="1801812" cy="457200"/>
          </a:xfrm>
          <a:prstGeom prst="rect">
            <a:avLst/>
          </a:prstGeom>
          <a:noFill/>
          <a:ln w="9525">
            <a:noFill/>
            <a:miter lim="800000"/>
            <a:headEnd/>
            <a:tailEnd/>
          </a:ln>
          <a:effectLst/>
        </p:spPr>
        <p:txBody>
          <a:bodyPr>
            <a:spAutoFit/>
          </a:bodyPr>
          <a:lstStyle/>
          <a:p>
            <a:pPr algn="ctr" eaLnBrk="0" hangingPunct="0">
              <a:spcBef>
                <a:spcPct val="50000"/>
              </a:spcBef>
              <a:defRPr/>
            </a:pPr>
            <a:r>
              <a:rPr lang="en-US" dirty="0">
                <a:latin typeface="Calibri" panose="020F0502020204030204" pitchFamily="34" charset="0"/>
              </a:rPr>
              <a:t>Economics</a:t>
            </a:r>
          </a:p>
        </p:txBody>
      </p:sp>
      <p:grpSp>
        <p:nvGrpSpPr>
          <p:cNvPr id="2" name="Group 12"/>
          <p:cNvGrpSpPr>
            <a:grpSpLocks/>
          </p:cNvGrpSpPr>
          <p:nvPr/>
        </p:nvGrpSpPr>
        <p:grpSpPr bwMode="auto">
          <a:xfrm>
            <a:off x="8714993" y="2361901"/>
            <a:ext cx="2022475" cy="1857375"/>
            <a:chOff x="1104" y="1392"/>
            <a:chExt cx="1056" cy="912"/>
          </a:xfrm>
        </p:grpSpPr>
        <p:sp>
          <p:nvSpPr>
            <p:cNvPr id="10273" name="Line 13"/>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sp>
          <p:nvSpPr>
            <p:cNvPr id="10274" name="Line 14"/>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grpSp>
      <p:sp>
        <p:nvSpPr>
          <p:cNvPr id="103439" name="Text Box 15"/>
          <p:cNvSpPr txBox="1">
            <a:spLocks noChangeArrowheads="1"/>
          </p:cNvSpPr>
          <p:nvPr/>
        </p:nvSpPr>
        <p:spPr bwMode="auto">
          <a:xfrm rot="21571670">
            <a:off x="9177279" y="4228341"/>
            <a:ext cx="964551"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Stage (ft)</a:t>
            </a:r>
            <a:endParaRPr lang="en-US" sz="2700" dirty="0">
              <a:latin typeface="Calibri" panose="020F0502020204030204" pitchFamily="34" charset="0"/>
            </a:endParaRPr>
          </a:p>
        </p:txBody>
      </p:sp>
      <p:sp>
        <p:nvSpPr>
          <p:cNvPr id="103440" name="Text Box 16"/>
          <p:cNvSpPr txBox="1">
            <a:spLocks noChangeArrowheads="1"/>
          </p:cNvSpPr>
          <p:nvPr/>
        </p:nvSpPr>
        <p:spPr bwMode="auto">
          <a:xfrm rot="16204749">
            <a:off x="7942383" y="3046448"/>
            <a:ext cx="1164221"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Damage ($)</a:t>
            </a:r>
            <a:endParaRPr lang="en-US" sz="2700" dirty="0">
              <a:latin typeface="Calibri" panose="020F0502020204030204" pitchFamily="34" charset="0"/>
            </a:endParaRPr>
          </a:p>
        </p:txBody>
      </p:sp>
      <p:sp>
        <p:nvSpPr>
          <p:cNvPr id="10271" name="Freeform 17"/>
          <p:cNvSpPr>
            <a:spLocks/>
          </p:cNvSpPr>
          <p:nvPr/>
        </p:nvSpPr>
        <p:spPr bwMode="auto">
          <a:xfrm>
            <a:off x="9229895" y="2752425"/>
            <a:ext cx="1323423" cy="1458489"/>
          </a:xfrm>
          <a:custGeom>
            <a:avLst/>
            <a:gdLst>
              <a:gd name="T0" fmla="*/ 0 w 10000"/>
              <a:gd name="T1" fmla="*/ 2147483647 h 10000"/>
              <a:gd name="T2" fmla="*/ 2147483647 w 10000"/>
              <a:gd name="T3" fmla="*/ 2147483647 h 10000"/>
              <a:gd name="T4" fmla="*/ 2147483647 w 10000"/>
              <a:gd name="T5" fmla="*/ 2147483647 h 10000"/>
              <a:gd name="T6" fmla="*/ 2147483647 w 10000"/>
              <a:gd name="T7" fmla="*/ 2147483647 h 10000"/>
              <a:gd name="T8" fmla="*/ 2147483647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10000"/>
                </a:moveTo>
                <a:cubicBezTo>
                  <a:pt x="1330" y="9888"/>
                  <a:pt x="2886" y="9820"/>
                  <a:pt x="3753" y="9387"/>
                </a:cubicBezTo>
                <a:cubicBezTo>
                  <a:pt x="4621" y="8954"/>
                  <a:pt x="4742" y="8634"/>
                  <a:pt x="5205" y="7404"/>
                </a:cubicBezTo>
                <a:cubicBezTo>
                  <a:pt x="5604" y="6032"/>
                  <a:pt x="5731" y="3245"/>
                  <a:pt x="6530" y="2011"/>
                </a:cubicBezTo>
                <a:cubicBezTo>
                  <a:pt x="7329" y="777"/>
                  <a:pt x="8670" y="391"/>
                  <a:pt x="10000" y="0"/>
                </a:cubicBezTo>
              </a:path>
            </a:pathLst>
          </a:custGeom>
          <a:noFill/>
          <a:ln w="28575" cmpd="sng">
            <a:solidFill>
              <a:srgbClr val="FF00FF"/>
            </a:solidFill>
            <a:round/>
            <a:headEnd/>
            <a:tailEnd/>
          </a:ln>
        </p:spPr>
        <p:txBody>
          <a:bodyPr wrap="none" anchor="ctr"/>
          <a:lstStyle/>
          <a:p>
            <a:endParaRPr lang="en-US" dirty="0">
              <a:latin typeface="Calibri" panose="020F0502020204030204" pitchFamily="34" charset="0"/>
            </a:endParaRPr>
          </a:p>
        </p:txBody>
      </p:sp>
      <p:sp>
        <p:nvSpPr>
          <p:cNvPr id="10272" name="Text Box 35"/>
          <p:cNvSpPr txBox="1">
            <a:spLocks noChangeArrowheads="1"/>
          </p:cNvSpPr>
          <p:nvPr/>
        </p:nvSpPr>
        <p:spPr bwMode="auto">
          <a:xfrm>
            <a:off x="9068478" y="2099858"/>
            <a:ext cx="1773237" cy="366713"/>
          </a:xfrm>
          <a:prstGeom prst="rect">
            <a:avLst/>
          </a:prstGeom>
          <a:noFill/>
          <a:ln w="9525">
            <a:noFill/>
            <a:miter lim="800000"/>
            <a:headEnd/>
            <a:tailEnd/>
          </a:ln>
        </p:spPr>
        <p:txBody>
          <a:bodyPr>
            <a:spAutoFit/>
          </a:bodyPr>
          <a:lstStyle/>
          <a:p>
            <a:pPr>
              <a:spcBef>
                <a:spcPct val="50000"/>
              </a:spcBef>
            </a:pPr>
            <a:r>
              <a:rPr lang="en-US" sz="1800" dirty="0">
                <a:solidFill>
                  <a:srgbClr val="FF00FF"/>
                </a:solidFill>
                <a:latin typeface="Calibri" panose="020F0502020204030204" pitchFamily="34" charset="0"/>
              </a:rPr>
              <a:t>Stage-Damage</a:t>
            </a:r>
          </a:p>
        </p:txBody>
      </p:sp>
      <p:sp>
        <p:nvSpPr>
          <p:cNvPr id="103433" name="Text Box 9"/>
          <p:cNvSpPr txBox="1">
            <a:spLocks noChangeArrowheads="1"/>
          </p:cNvSpPr>
          <p:nvPr/>
        </p:nvSpPr>
        <p:spPr bwMode="auto">
          <a:xfrm>
            <a:off x="5359405" y="1711848"/>
            <a:ext cx="1801813" cy="457200"/>
          </a:xfrm>
          <a:prstGeom prst="rect">
            <a:avLst/>
          </a:prstGeom>
          <a:noFill/>
          <a:ln w="9525">
            <a:noFill/>
            <a:miter lim="800000"/>
            <a:headEnd/>
            <a:tailEnd/>
          </a:ln>
          <a:effectLst/>
        </p:spPr>
        <p:txBody>
          <a:bodyPr>
            <a:spAutoFit/>
          </a:bodyPr>
          <a:lstStyle/>
          <a:p>
            <a:pPr algn="ctr" eaLnBrk="0" hangingPunct="0">
              <a:spcBef>
                <a:spcPct val="50000"/>
              </a:spcBef>
              <a:defRPr/>
            </a:pPr>
            <a:r>
              <a:rPr lang="en-US" dirty="0">
                <a:latin typeface="Calibri" panose="020F0502020204030204" pitchFamily="34" charset="0"/>
              </a:rPr>
              <a:t>Hydraulics</a:t>
            </a:r>
          </a:p>
        </p:txBody>
      </p:sp>
      <p:grpSp>
        <p:nvGrpSpPr>
          <p:cNvPr id="3" name="Group 19"/>
          <p:cNvGrpSpPr>
            <a:grpSpLocks/>
          </p:cNvGrpSpPr>
          <p:nvPr/>
        </p:nvGrpSpPr>
        <p:grpSpPr bwMode="auto">
          <a:xfrm>
            <a:off x="5456765" y="2375528"/>
            <a:ext cx="2019300" cy="1860550"/>
            <a:chOff x="1104" y="1392"/>
            <a:chExt cx="1056" cy="912"/>
          </a:xfrm>
        </p:grpSpPr>
        <p:sp>
          <p:nvSpPr>
            <p:cNvPr id="10265" name="Line 20"/>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sp>
          <p:nvSpPr>
            <p:cNvPr id="10266" name="Line 21"/>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grpSp>
      <p:sp>
        <p:nvSpPr>
          <p:cNvPr id="103446" name="Text Box 22"/>
          <p:cNvSpPr txBox="1">
            <a:spLocks noChangeArrowheads="1"/>
          </p:cNvSpPr>
          <p:nvPr/>
        </p:nvSpPr>
        <p:spPr bwMode="auto">
          <a:xfrm>
            <a:off x="5620283" y="4289522"/>
            <a:ext cx="964551"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Stage (ft)</a:t>
            </a:r>
            <a:endParaRPr lang="en-US" sz="2700" dirty="0">
              <a:latin typeface="Calibri" panose="020F0502020204030204" pitchFamily="34" charset="0"/>
            </a:endParaRPr>
          </a:p>
        </p:txBody>
      </p:sp>
      <p:sp>
        <p:nvSpPr>
          <p:cNvPr id="103447" name="Text Box 23"/>
          <p:cNvSpPr txBox="1">
            <a:spLocks noChangeArrowheads="1"/>
          </p:cNvSpPr>
          <p:nvPr/>
        </p:nvSpPr>
        <p:spPr bwMode="auto">
          <a:xfrm rot="16209856">
            <a:off x="4770809" y="3102149"/>
            <a:ext cx="994111"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Flow (</a:t>
            </a:r>
            <a:r>
              <a:rPr lang="en-US" sz="1600" dirty="0" err="1">
                <a:latin typeface="Calibri" panose="020F0502020204030204" pitchFamily="34" charset="0"/>
              </a:rPr>
              <a:t>cfs</a:t>
            </a:r>
            <a:r>
              <a:rPr lang="en-US" sz="1600" dirty="0">
                <a:latin typeface="Calibri" panose="020F0502020204030204" pitchFamily="34" charset="0"/>
              </a:rPr>
              <a:t>)</a:t>
            </a:r>
            <a:endParaRPr lang="en-US" sz="2700" dirty="0">
              <a:latin typeface="Calibri" panose="020F0502020204030204" pitchFamily="34" charset="0"/>
            </a:endParaRPr>
          </a:p>
        </p:txBody>
      </p:sp>
      <p:sp>
        <p:nvSpPr>
          <p:cNvPr id="10263" name="Freeform 24"/>
          <p:cNvSpPr>
            <a:spLocks/>
          </p:cNvSpPr>
          <p:nvPr/>
        </p:nvSpPr>
        <p:spPr bwMode="auto">
          <a:xfrm>
            <a:off x="5456765" y="2724018"/>
            <a:ext cx="1521122" cy="1512060"/>
          </a:xfrm>
          <a:custGeom>
            <a:avLst/>
            <a:gdLst>
              <a:gd name="T0" fmla="*/ 2147483647 w 10370"/>
              <a:gd name="T1" fmla="*/ 0 h 10493"/>
              <a:gd name="T2" fmla="*/ 2147483647 w 10370"/>
              <a:gd name="T3" fmla="*/ 2147483647 h 10493"/>
              <a:gd name="T4" fmla="*/ 2147483647 w 10370"/>
              <a:gd name="T5" fmla="*/ 2147483647 h 10493"/>
              <a:gd name="T6" fmla="*/ 2147483647 w 10370"/>
              <a:gd name="T7" fmla="*/ 2147483647 h 10493"/>
              <a:gd name="T8" fmla="*/ 2147483647 w 10370"/>
              <a:gd name="T9" fmla="*/ 2147483647 h 10493"/>
              <a:gd name="T10" fmla="*/ 0 w 10370"/>
              <a:gd name="T11" fmla="*/ 2147483647 h 10493"/>
              <a:gd name="T12" fmla="*/ 0 60000 65536"/>
              <a:gd name="T13" fmla="*/ 0 60000 65536"/>
              <a:gd name="T14" fmla="*/ 0 60000 65536"/>
              <a:gd name="T15" fmla="*/ 0 60000 65536"/>
              <a:gd name="T16" fmla="*/ 0 60000 65536"/>
              <a:gd name="T17" fmla="*/ 0 60000 65536"/>
              <a:gd name="T18" fmla="*/ 0 w 10370"/>
              <a:gd name="T19" fmla="*/ 0 h 10493"/>
              <a:gd name="T20" fmla="*/ 10370 w 10370"/>
              <a:gd name="T21" fmla="*/ 10493 h 10493"/>
            </a:gdLst>
            <a:ahLst/>
            <a:cxnLst>
              <a:cxn ang="T12">
                <a:pos x="T0" y="T1"/>
              </a:cxn>
              <a:cxn ang="T13">
                <a:pos x="T2" y="T3"/>
              </a:cxn>
              <a:cxn ang="T14">
                <a:pos x="T4" y="T5"/>
              </a:cxn>
              <a:cxn ang="T15">
                <a:pos x="T6" y="T7"/>
              </a:cxn>
              <a:cxn ang="T16">
                <a:pos x="T8" y="T9"/>
              </a:cxn>
              <a:cxn ang="T17">
                <a:pos x="T10" y="T11"/>
              </a:cxn>
            </a:cxnLst>
            <a:rect l="T18" t="T19" r="T20" b="T21"/>
            <a:pathLst>
              <a:path w="10370" h="10493">
                <a:moveTo>
                  <a:pt x="10370" y="0"/>
                </a:moveTo>
                <a:cubicBezTo>
                  <a:pt x="10224" y="434"/>
                  <a:pt x="10009" y="1318"/>
                  <a:pt x="9669" y="2084"/>
                </a:cubicBezTo>
                <a:cubicBezTo>
                  <a:pt x="9329" y="2850"/>
                  <a:pt x="8942" y="3829"/>
                  <a:pt x="8332" y="4594"/>
                </a:cubicBezTo>
                <a:cubicBezTo>
                  <a:pt x="7722" y="5359"/>
                  <a:pt x="6997" y="6027"/>
                  <a:pt x="6009" y="6673"/>
                </a:cubicBezTo>
                <a:cubicBezTo>
                  <a:pt x="5021" y="7319"/>
                  <a:pt x="3402" y="7833"/>
                  <a:pt x="2406" y="8470"/>
                </a:cubicBezTo>
                <a:cubicBezTo>
                  <a:pt x="1411" y="9107"/>
                  <a:pt x="498" y="10068"/>
                  <a:pt x="0" y="10493"/>
                </a:cubicBezTo>
              </a:path>
            </a:pathLst>
          </a:custGeom>
          <a:noFill/>
          <a:ln w="28575" cmpd="sng">
            <a:solidFill>
              <a:srgbClr val="FF00FF"/>
            </a:solidFill>
            <a:round/>
            <a:headEnd/>
            <a:tailEnd/>
          </a:ln>
        </p:spPr>
        <p:txBody>
          <a:bodyPr wrap="none" anchor="ctr"/>
          <a:lstStyle/>
          <a:p>
            <a:endParaRPr lang="en-US" dirty="0">
              <a:latin typeface="Calibri" panose="020F0502020204030204" pitchFamily="34" charset="0"/>
            </a:endParaRPr>
          </a:p>
        </p:txBody>
      </p:sp>
      <p:sp>
        <p:nvSpPr>
          <p:cNvPr id="10264" name="Text Box 36"/>
          <p:cNvSpPr txBox="1">
            <a:spLocks noChangeArrowheads="1"/>
          </p:cNvSpPr>
          <p:nvPr/>
        </p:nvSpPr>
        <p:spPr bwMode="auto">
          <a:xfrm>
            <a:off x="5722937" y="2107140"/>
            <a:ext cx="1773238" cy="366713"/>
          </a:xfrm>
          <a:prstGeom prst="rect">
            <a:avLst/>
          </a:prstGeom>
          <a:noFill/>
          <a:ln w="9525">
            <a:noFill/>
            <a:miter lim="800000"/>
            <a:headEnd/>
            <a:tailEnd/>
          </a:ln>
        </p:spPr>
        <p:txBody>
          <a:bodyPr>
            <a:spAutoFit/>
          </a:bodyPr>
          <a:lstStyle/>
          <a:p>
            <a:pPr>
              <a:spcBef>
                <a:spcPct val="50000"/>
              </a:spcBef>
            </a:pPr>
            <a:r>
              <a:rPr lang="en-US" sz="1800" dirty="0">
                <a:solidFill>
                  <a:srgbClr val="FF00FF"/>
                </a:solidFill>
                <a:latin typeface="Calibri" panose="020F0502020204030204" pitchFamily="34" charset="0"/>
              </a:rPr>
              <a:t>Stage-Flow</a:t>
            </a:r>
          </a:p>
        </p:txBody>
      </p:sp>
      <p:sp>
        <p:nvSpPr>
          <p:cNvPr id="103434" name="Text Box 10"/>
          <p:cNvSpPr txBox="1">
            <a:spLocks noChangeArrowheads="1"/>
          </p:cNvSpPr>
          <p:nvPr/>
        </p:nvSpPr>
        <p:spPr bwMode="auto">
          <a:xfrm>
            <a:off x="1874428" y="1722960"/>
            <a:ext cx="1801813" cy="457200"/>
          </a:xfrm>
          <a:prstGeom prst="rect">
            <a:avLst/>
          </a:prstGeom>
          <a:noFill/>
          <a:ln w="9525">
            <a:noFill/>
            <a:miter lim="800000"/>
            <a:headEnd/>
            <a:tailEnd/>
          </a:ln>
          <a:effectLst/>
        </p:spPr>
        <p:txBody>
          <a:bodyPr>
            <a:spAutoFit/>
          </a:bodyPr>
          <a:lstStyle/>
          <a:p>
            <a:pPr algn="ctr" eaLnBrk="0" hangingPunct="0">
              <a:spcBef>
                <a:spcPct val="50000"/>
              </a:spcBef>
              <a:defRPr/>
            </a:pPr>
            <a:r>
              <a:rPr lang="en-US" dirty="0">
                <a:latin typeface="Calibri" panose="020F0502020204030204" pitchFamily="34" charset="0"/>
              </a:rPr>
              <a:t>Hydrology</a:t>
            </a:r>
          </a:p>
        </p:txBody>
      </p:sp>
      <p:grpSp>
        <p:nvGrpSpPr>
          <p:cNvPr id="4" name="Group 26"/>
          <p:cNvGrpSpPr>
            <a:grpSpLocks/>
          </p:cNvGrpSpPr>
          <p:nvPr/>
        </p:nvGrpSpPr>
        <p:grpSpPr bwMode="auto">
          <a:xfrm>
            <a:off x="1838439" y="2377116"/>
            <a:ext cx="2020886" cy="1858962"/>
            <a:chOff x="1104" y="1392"/>
            <a:chExt cx="1056" cy="912"/>
          </a:xfrm>
        </p:grpSpPr>
        <p:sp>
          <p:nvSpPr>
            <p:cNvPr id="10257" name="Line 27"/>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sp>
          <p:nvSpPr>
            <p:cNvPr id="10258" name="Line 28"/>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dirty="0">
                <a:latin typeface="Calibri" panose="020F0502020204030204" pitchFamily="34" charset="0"/>
              </a:endParaRPr>
            </a:p>
          </p:txBody>
        </p:sp>
      </p:grpSp>
      <p:sp>
        <p:nvSpPr>
          <p:cNvPr id="103453" name="Text Box 29"/>
          <p:cNvSpPr txBox="1">
            <a:spLocks noChangeArrowheads="1"/>
          </p:cNvSpPr>
          <p:nvPr/>
        </p:nvSpPr>
        <p:spPr bwMode="auto">
          <a:xfrm rot="16200000">
            <a:off x="930093" y="3157711"/>
            <a:ext cx="1442054"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Peak Flow (</a:t>
            </a:r>
            <a:r>
              <a:rPr lang="en-US" sz="1600" dirty="0" err="1">
                <a:latin typeface="Calibri" panose="020F0502020204030204" pitchFamily="34" charset="0"/>
              </a:rPr>
              <a:t>cfs</a:t>
            </a:r>
            <a:r>
              <a:rPr lang="en-US" sz="1600" dirty="0">
                <a:latin typeface="Calibri" panose="020F0502020204030204" pitchFamily="34" charset="0"/>
              </a:rPr>
              <a:t>)</a:t>
            </a:r>
          </a:p>
        </p:txBody>
      </p:sp>
      <p:sp>
        <p:nvSpPr>
          <p:cNvPr id="103454" name="Text Box 30"/>
          <p:cNvSpPr txBox="1">
            <a:spLocks noChangeArrowheads="1"/>
          </p:cNvSpPr>
          <p:nvPr/>
        </p:nvSpPr>
        <p:spPr bwMode="auto">
          <a:xfrm>
            <a:off x="1997719" y="4247191"/>
            <a:ext cx="1670948"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latin typeface="Calibri" panose="020F0502020204030204" pitchFamily="34" charset="0"/>
              </a:rPr>
              <a:t>Exceedance </a:t>
            </a:r>
            <a:r>
              <a:rPr lang="en-US" sz="1600" dirty="0" err="1">
                <a:latin typeface="Calibri" panose="020F0502020204030204" pitchFamily="34" charset="0"/>
              </a:rPr>
              <a:t>Prob</a:t>
            </a:r>
            <a:endParaRPr lang="en-US" sz="2700" dirty="0">
              <a:latin typeface="Calibri" panose="020F0502020204030204" pitchFamily="34" charset="0"/>
            </a:endParaRPr>
          </a:p>
        </p:txBody>
      </p:sp>
      <p:sp>
        <p:nvSpPr>
          <p:cNvPr id="10253" name="Text Box 31"/>
          <p:cNvSpPr txBox="1">
            <a:spLocks noChangeArrowheads="1"/>
          </p:cNvSpPr>
          <p:nvPr/>
        </p:nvSpPr>
        <p:spPr bwMode="auto">
          <a:xfrm>
            <a:off x="1727319" y="4225178"/>
            <a:ext cx="359628" cy="373936"/>
          </a:xfrm>
          <a:prstGeom prst="rect">
            <a:avLst/>
          </a:prstGeom>
          <a:noFill/>
          <a:ln w="9525">
            <a:noFill/>
            <a:miter lim="800000"/>
            <a:headEnd/>
            <a:tailEnd/>
          </a:ln>
        </p:spPr>
        <p:txBody>
          <a:bodyPr wrap="none" lIns="126481" tIns="63240" rIns="126481" bIns="63240">
            <a:spAutoFit/>
          </a:bodyPr>
          <a:lstStyle/>
          <a:p>
            <a:pPr defTabSz="1019175" eaLnBrk="0" hangingPunct="0"/>
            <a:r>
              <a:rPr lang="en-US" sz="1600" dirty="0">
                <a:latin typeface="Calibri" panose="020F0502020204030204" pitchFamily="34" charset="0"/>
              </a:rPr>
              <a:t>1</a:t>
            </a:r>
            <a:endParaRPr lang="en-US" sz="2700" dirty="0">
              <a:latin typeface="Calibri" panose="020F0502020204030204" pitchFamily="34" charset="0"/>
            </a:endParaRPr>
          </a:p>
        </p:txBody>
      </p:sp>
      <p:sp>
        <p:nvSpPr>
          <p:cNvPr id="10255" name="Freeform 33"/>
          <p:cNvSpPr>
            <a:spLocks/>
          </p:cNvSpPr>
          <p:nvPr/>
        </p:nvSpPr>
        <p:spPr bwMode="auto">
          <a:xfrm>
            <a:off x="2022589" y="2842253"/>
            <a:ext cx="1836736" cy="1271588"/>
          </a:xfrm>
          <a:custGeom>
            <a:avLst/>
            <a:gdLst>
              <a:gd name="T0" fmla="*/ 0 w 10000"/>
              <a:gd name="T1" fmla="*/ 2147483647 h 10000"/>
              <a:gd name="T2" fmla="*/ 2147483647 w 10000"/>
              <a:gd name="T3" fmla="*/ 2147483647 h 10000"/>
              <a:gd name="T4" fmla="*/ 2147483647 w 10000"/>
              <a:gd name="T5" fmla="*/ 2147483647 h 10000"/>
              <a:gd name="T6" fmla="*/ 2147483647 w 10000"/>
              <a:gd name="T7" fmla="*/ 2147483647 h 10000"/>
              <a:gd name="T8" fmla="*/ 2147483647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10000"/>
                </a:moveTo>
                <a:cubicBezTo>
                  <a:pt x="833" y="8718"/>
                  <a:pt x="1961" y="7291"/>
                  <a:pt x="2942" y="6126"/>
                </a:cubicBezTo>
                <a:cubicBezTo>
                  <a:pt x="3923" y="4961"/>
                  <a:pt x="5014" y="3842"/>
                  <a:pt x="5886" y="3007"/>
                </a:cubicBezTo>
                <a:cubicBezTo>
                  <a:pt x="6758" y="2172"/>
                  <a:pt x="7491" y="1617"/>
                  <a:pt x="8177" y="1116"/>
                </a:cubicBezTo>
                <a:cubicBezTo>
                  <a:pt x="8863" y="615"/>
                  <a:pt x="9741" y="172"/>
                  <a:pt x="10000" y="0"/>
                </a:cubicBezTo>
              </a:path>
            </a:pathLst>
          </a:custGeom>
          <a:noFill/>
          <a:ln w="28575" cmpd="sng">
            <a:solidFill>
              <a:srgbClr val="FF00FF"/>
            </a:solidFill>
            <a:round/>
            <a:headEnd/>
            <a:tailEnd/>
          </a:ln>
        </p:spPr>
        <p:txBody>
          <a:bodyPr wrap="none" anchor="ctr"/>
          <a:lstStyle/>
          <a:p>
            <a:endParaRPr lang="en-US" dirty="0">
              <a:latin typeface="Calibri" panose="020F0502020204030204" pitchFamily="34" charset="0"/>
            </a:endParaRPr>
          </a:p>
        </p:txBody>
      </p:sp>
      <p:sp>
        <p:nvSpPr>
          <p:cNvPr id="10256" name="Text Box 37"/>
          <p:cNvSpPr txBox="1">
            <a:spLocks noChangeArrowheads="1"/>
          </p:cNvSpPr>
          <p:nvPr/>
        </p:nvSpPr>
        <p:spPr bwMode="auto">
          <a:xfrm>
            <a:off x="2071279" y="2138890"/>
            <a:ext cx="1936749" cy="366713"/>
          </a:xfrm>
          <a:prstGeom prst="rect">
            <a:avLst/>
          </a:prstGeom>
          <a:noFill/>
          <a:ln w="9525">
            <a:noFill/>
            <a:miter lim="800000"/>
            <a:headEnd/>
            <a:tailEnd/>
          </a:ln>
        </p:spPr>
        <p:txBody>
          <a:bodyPr>
            <a:spAutoFit/>
          </a:bodyPr>
          <a:lstStyle/>
          <a:p>
            <a:pPr>
              <a:spcBef>
                <a:spcPct val="50000"/>
              </a:spcBef>
            </a:pPr>
            <a:r>
              <a:rPr lang="en-US" sz="1800" dirty="0">
                <a:solidFill>
                  <a:srgbClr val="FF00FF"/>
                </a:solidFill>
                <a:latin typeface="Calibri" panose="020F0502020204030204" pitchFamily="34" charset="0"/>
              </a:rPr>
              <a:t>Flow-Frequency</a:t>
            </a:r>
          </a:p>
        </p:txBody>
      </p:sp>
      <p:sp>
        <p:nvSpPr>
          <p:cNvPr id="52" name="Text Box 32"/>
          <p:cNvSpPr txBox="1">
            <a:spLocks noChangeArrowheads="1"/>
          </p:cNvSpPr>
          <p:nvPr/>
        </p:nvSpPr>
        <p:spPr bwMode="auto">
          <a:xfrm>
            <a:off x="3473563" y="4213542"/>
            <a:ext cx="359628" cy="373936"/>
          </a:xfrm>
          <a:prstGeom prst="rect">
            <a:avLst/>
          </a:prstGeom>
          <a:noFill/>
          <a:ln w="9525">
            <a:noFill/>
            <a:miter lim="800000"/>
            <a:headEnd/>
            <a:tailEnd/>
          </a:ln>
        </p:spPr>
        <p:txBody>
          <a:bodyPr wrap="none" lIns="126481" tIns="63240" rIns="126481" bIns="63240">
            <a:spAutoFit/>
          </a:bodyPr>
          <a:lstStyle/>
          <a:p>
            <a:pPr defTabSz="1019175" eaLnBrk="0" hangingPunct="0"/>
            <a:r>
              <a:rPr lang="en-US" sz="1600" dirty="0">
                <a:latin typeface="Calibri" panose="020F0502020204030204" pitchFamily="34" charset="0"/>
              </a:rPr>
              <a:t>0</a:t>
            </a:r>
            <a:endParaRPr lang="en-US" sz="2700" dirty="0">
              <a:latin typeface="Calibri" panose="020F0502020204030204" pitchFamily="34" charset="0"/>
            </a:endParaRPr>
          </a:p>
        </p:txBody>
      </p:sp>
      <p:sp>
        <p:nvSpPr>
          <p:cNvPr id="46" name="Text Box 30"/>
          <p:cNvSpPr txBox="1">
            <a:spLocks noChangeArrowheads="1"/>
          </p:cNvSpPr>
          <p:nvPr/>
        </p:nvSpPr>
        <p:spPr bwMode="auto">
          <a:xfrm>
            <a:off x="5391149" y="4792668"/>
            <a:ext cx="2111537" cy="1512710"/>
          </a:xfrm>
          <a:prstGeom prst="rect">
            <a:avLst/>
          </a:prstGeom>
          <a:noFill/>
          <a:ln w="9525">
            <a:noFill/>
            <a:miter lim="800000"/>
            <a:headEnd/>
            <a:tailEnd/>
          </a:ln>
          <a:effectLst/>
        </p:spPr>
        <p:txBody>
          <a:bodyPr wrap="square" lIns="126481" tIns="63240" rIns="126481" bIns="63240">
            <a:spAutoFit/>
          </a:bodyPr>
          <a:lstStyle/>
          <a:p>
            <a:pPr algn="ctr" defTabSz="1019175" eaLnBrk="0" hangingPunct="0">
              <a:defRPr/>
            </a:pPr>
            <a:r>
              <a:rPr lang="en-US" sz="1800" dirty="0">
                <a:latin typeface="Calibri" panose="020F0502020204030204" pitchFamily="34" charset="0"/>
              </a:rPr>
              <a:t>summarizes the result of hydraulic modeling of the channel, overbanks, and interior</a:t>
            </a:r>
            <a:endParaRPr lang="en-US" sz="2800" dirty="0">
              <a:latin typeface="Calibri" panose="020F0502020204030204" pitchFamily="34" charset="0"/>
            </a:endParaRPr>
          </a:p>
        </p:txBody>
      </p:sp>
      <p:sp>
        <p:nvSpPr>
          <p:cNvPr id="47" name="Text Box 30"/>
          <p:cNvSpPr txBox="1">
            <a:spLocks noChangeArrowheads="1"/>
          </p:cNvSpPr>
          <p:nvPr/>
        </p:nvSpPr>
        <p:spPr bwMode="auto">
          <a:xfrm>
            <a:off x="8482690" y="4759986"/>
            <a:ext cx="2600325" cy="1789709"/>
          </a:xfrm>
          <a:prstGeom prst="rect">
            <a:avLst/>
          </a:prstGeom>
          <a:noFill/>
          <a:ln w="9525">
            <a:noFill/>
            <a:miter lim="800000"/>
            <a:headEnd/>
            <a:tailEnd/>
          </a:ln>
          <a:effectLst/>
        </p:spPr>
        <p:txBody>
          <a:bodyPr lIns="126481" tIns="63240" rIns="126481" bIns="63240">
            <a:spAutoFit/>
          </a:bodyPr>
          <a:lstStyle/>
          <a:p>
            <a:pPr algn="ctr" defTabSz="1019175" eaLnBrk="0" hangingPunct="0">
              <a:defRPr/>
            </a:pPr>
            <a:r>
              <a:rPr lang="en-US" sz="1800" dirty="0">
                <a:latin typeface="Calibri" panose="020F0502020204030204" pitchFamily="34" charset="0"/>
              </a:rPr>
              <a:t>summarizes the aggregated result of structural inventory, including value and damage assessments, and the topography</a:t>
            </a:r>
            <a:endParaRPr lang="en-US" sz="2800" dirty="0">
              <a:latin typeface="Calibri" panose="020F0502020204030204" pitchFamily="34" charset="0"/>
            </a:endParaRPr>
          </a:p>
        </p:txBody>
      </p:sp>
      <p:sp>
        <p:nvSpPr>
          <p:cNvPr id="53" name="Text Box 30"/>
          <p:cNvSpPr txBox="1">
            <a:spLocks noChangeArrowheads="1"/>
          </p:cNvSpPr>
          <p:nvPr/>
        </p:nvSpPr>
        <p:spPr bwMode="auto">
          <a:xfrm>
            <a:off x="864572" y="4594405"/>
            <a:ext cx="4350161" cy="404714"/>
          </a:xfrm>
          <a:prstGeom prst="rect">
            <a:avLst/>
          </a:prstGeom>
          <a:noFill/>
          <a:ln w="9525">
            <a:noFill/>
            <a:miter lim="800000"/>
            <a:headEnd/>
            <a:tailEnd/>
          </a:ln>
          <a:effectLst/>
        </p:spPr>
        <p:txBody>
          <a:bodyPr wrap="square" lIns="126481" tIns="63240" rIns="126481" bIns="63240">
            <a:spAutoFit/>
          </a:bodyPr>
          <a:lstStyle/>
          <a:p>
            <a:pPr defTabSz="1019175" eaLnBrk="0" hangingPunct="0">
              <a:defRPr/>
            </a:pPr>
            <a:r>
              <a:rPr lang="en-US" sz="1800" dirty="0">
                <a:solidFill>
                  <a:srgbClr val="008000"/>
                </a:solidFill>
                <a:latin typeface="Calibri" panose="020F0502020204030204" pitchFamily="34" charset="0"/>
              </a:rPr>
              <a:t>Probability distribution of annual peak flow</a:t>
            </a:r>
            <a:endParaRPr lang="en-US" sz="2800" dirty="0">
              <a:solidFill>
                <a:srgbClr val="008000"/>
              </a:solidFill>
              <a:latin typeface="Calibri" panose="020F0502020204030204" pitchFamily="34" charset="0"/>
            </a:endParaRPr>
          </a:p>
        </p:txBody>
      </p:sp>
      <p:sp>
        <p:nvSpPr>
          <p:cNvPr id="43" name="Freeform 42"/>
          <p:cNvSpPr/>
          <p:nvPr/>
        </p:nvSpPr>
        <p:spPr>
          <a:xfrm>
            <a:off x="1333235" y="5145578"/>
            <a:ext cx="1631373" cy="1357746"/>
          </a:xfrm>
          <a:custGeom>
            <a:avLst/>
            <a:gdLst>
              <a:gd name="connsiteX0" fmla="*/ 0 w 1631373"/>
              <a:gd name="connsiteY0" fmla="*/ 1357746 h 1357746"/>
              <a:gd name="connsiteX1" fmla="*/ 159327 w 1631373"/>
              <a:gd name="connsiteY1" fmla="*/ 1285009 h 1357746"/>
              <a:gd name="connsiteX2" fmla="*/ 280554 w 1631373"/>
              <a:gd name="connsiteY2" fmla="*/ 1174173 h 1357746"/>
              <a:gd name="connsiteX3" fmla="*/ 384463 w 1631373"/>
              <a:gd name="connsiteY3" fmla="*/ 973282 h 1357746"/>
              <a:gd name="connsiteX4" fmla="*/ 509154 w 1631373"/>
              <a:gd name="connsiteY4" fmla="*/ 640773 h 1357746"/>
              <a:gd name="connsiteX5" fmla="*/ 613063 w 1631373"/>
              <a:gd name="connsiteY5" fmla="*/ 335973 h 1357746"/>
              <a:gd name="connsiteX6" fmla="*/ 706582 w 1631373"/>
              <a:gd name="connsiteY6" fmla="*/ 90055 h 1357746"/>
              <a:gd name="connsiteX7" fmla="*/ 786245 w 1631373"/>
              <a:gd name="connsiteY7" fmla="*/ 0 h 1357746"/>
              <a:gd name="connsiteX8" fmla="*/ 855518 w 1631373"/>
              <a:gd name="connsiteY8" fmla="*/ 0 h 1357746"/>
              <a:gd name="connsiteX9" fmla="*/ 935182 w 1631373"/>
              <a:gd name="connsiteY9" fmla="*/ 114300 h 1357746"/>
              <a:gd name="connsiteX10" fmla="*/ 1035627 w 1631373"/>
              <a:gd name="connsiteY10" fmla="*/ 353291 h 1357746"/>
              <a:gd name="connsiteX11" fmla="*/ 1125682 w 1631373"/>
              <a:gd name="connsiteY11" fmla="*/ 644237 h 1357746"/>
              <a:gd name="connsiteX12" fmla="*/ 1229591 w 1631373"/>
              <a:gd name="connsiteY12" fmla="*/ 921327 h 1357746"/>
              <a:gd name="connsiteX13" fmla="*/ 1336963 w 1631373"/>
              <a:gd name="connsiteY13" fmla="*/ 1143000 h 1357746"/>
              <a:gd name="connsiteX14" fmla="*/ 1430482 w 1631373"/>
              <a:gd name="connsiteY14" fmla="*/ 1250373 h 1357746"/>
              <a:gd name="connsiteX15" fmla="*/ 1572491 w 1631373"/>
              <a:gd name="connsiteY15" fmla="*/ 1333500 h 1357746"/>
              <a:gd name="connsiteX16" fmla="*/ 1631373 w 1631373"/>
              <a:gd name="connsiteY16" fmla="*/ 1357746 h 1357746"/>
              <a:gd name="connsiteX17" fmla="*/ 0 w 1631373"/>
              <a:gd name="connsiteY17" fmla="*/ 1357746 h 1357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31373" h="1357746">
                <a:moveTo>
                  <a:pt x="0" y="1357746"/>
                </a:moveTo>
                <a:lnTo>
                  <a:pt x="159327" y="1285009"/>
                </a:lnTo>
                <a:lnTo>
                  <a:pt x="280554" y="1174173"/>
                </a:lnTo>
                <a:lnTo>
                  <a:pt x="384463" y="973282"/>
                </a:lnTo>
                <a:lnTo>
                  <a:pt x="509154" y="640773"/>
                </a:lnTo>
                <a:lnTo>
                  <a:pt x="613063" y="335973"/>
                </a:lnTo>
                <a:lnTo>
                  <a:pt x="706582" y="90055"/>
                </a:lnTo>
                <a:lnTo>
                  <a:pt x="786245" y="0"/>
                </a:lnTo>
                <a:lnTo>
                  <a:pt x="855518" y="0"/>
                </a:lnTo>
                <a:lnTo>
                  <a:pt x="935182" y="114300"/>
                </a:lnTo>
                <a:lnTo>
                  <a:pt x="1035627" y="353291"/>
                </a:lnTo>
                <a:lnTo>
                  <a:pt x="1125682" y="644237"/>
                </a:lnTo>
                <a:lnTo>
                  <a:pt x="1229591" y="921327"/>
                </a:lnTo>
                <a:lnTo>
                  <a:pt x="1336963" y="1143000"/>
                </a:lnTo>
                <a:lnTo>
                  <a:pt x="1430482" y="1250373"/>
                </a:lnTo>
                <a:lnTo>
                  <a:pt x="1572491" y="1333500"/>
                </a:lnTo>
                <a:lnTo>
                  <a:pt x="1631373" y="1357746"/>
                </a:lnTo>
                <a:lnTo>
                  <a:pt x="0" y="1357746"/>
                </a:lnTo>
                <a:close/>
              </a:path>
            </a:pathLst>
          </a:custGeom>
          <a:solidFill>
            <a:srgbClr val="00B050">
              <a:alpha val="35000"/>
            </a:srgbClr>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latin typeface="Calibri" panose="020F0502020204030204" pitchFamily="34" charset="0"/>
            </a:endParaRPr>
          </a:p>
        </p:txBody>
      </p:sp>
      <p:sp>
        <p:nvSpPr>
          <p:cNvPr id="49" name="TextBox 31"/>
          <p:cNvSpPr txBox="1">
            <a:spLocks noChangeArrowheads="1"/>
          </p:cNvSpPr>
          <p:nvPr/>
        </p:nvSpPr>
        <p:spPr bwMode="auto">
          <a:xfrm>
            <a:off x="2177641" y="2860675"/>
            <a:ext cx="441325" cy="477838"/>
          </a:xfrm>
          <a:prstGeom prst="rect">
            <a:avLst/>
          </a:prstGeom>
          <a:noFill/>
          <a:ln w="9525">
            <a:noFill/>
            <a:miter lim="800000"/>
            <a:headEnd/>
            <a:tailEnd/>
          </a:ln>
        </p:spPr>
        <p:txBody>
          <a:bodyPr>
            <a:spAutoFit/>
          </a:bodyPr>
          <a:lstStyle/>
          <a:p>
            <a:r>
              <a:rPr lang="en-US" dirty="0">
                <a:solidFill>
                  <a:schemeClr val="accent2"/>
                </a:solidFill>
              </a:rPr>
              <a:t>1</a:t>
            </a:r>
          </a:p>
        </p:txBody>
      </p:sp>
      <p:sp>
        <p:nvSpPr>
          <p:cNvPr id="50" name="TextBox 32"/>
          <p:cNvSpPr txBox="1">
            <a:spLocks noChangeArrowheads="1"/>
          </p:cNvSpPr>
          <p:nvPr/>
        </p:nvSpPr>
        <p:spPr bwMode="auto">
          <a:xfrm>
            <a:off x="5646743" y="2878143"/>
            <a:ext cx="441325" cy="477837"/>
          </a:xfrm>
          <a:prstGeom prst="rect">
            <a:avLst/>
          </a:prstGeom>
          <a:noFill/>
          <a:ln w="9525">
            <a:noFill/>
            <a:miter lim="800000"/>
            <a:headEnd/>
            <a:tailEnd/>
          </a:ln>
        </p:spPr>
        <p:txBody>
          <a:bodyPr>
            <a:spAutoFit/>
          </a:bodyPr>
          <a:lstStyle/>
          <a:p>
            <a:r>
              <a:rPr lang="en-US">
                <a:solidFill>
                  <a:schemeClr val="accent2"/>
                </a:solidFill>
              </a:rPr>
              <a:t>2</a:t>
            </a:r>
          </a:p>
        </p:txBody>
      </p:sp>
      <p:sp>
        <p:nvSpPr>
          <p:cNvPr id="51" name="TextBox 33"/>
          <p:cNvSpPr txBox="1">
            <a:spLocks noChangeArrowheads="1"/>
          </p:cNvSpPr>
          <p:nvPr/>
        </p:nvSpPr>
        <p:spPr bwMode="auto">
          <a:xfrm>
            <a:off x="9262147" y="2827993"/>
            <a:ext cx="439738" cy="476250"/>
          </a:xfrm>
          <a:prstGeom prst="rect">
            <a:avLst/>
          </a:prstGeom>
          <a:noFill/>
          <a:ln w="9525">
            <a:noFill/>
            <a:miter lim="800000"/>
            <a:headEnd/>
            <a:tailEnd/>
          </a:ln>
        </p:spPr>
        <p:txBody>
          <a:bodyPr>
            <a:spAutoFit/>
          </a:bodyPr>
          <a:lstStyle/>
          <a:p>
            <a:r>
              <a:rPr lang="en-US" dirty="0">
                <a:solidFill>
                  <a:schemeClr val="accent2"/>
                </a:solidFill>
              </a:rPr>
              <a:t>3</a:t>
            </a:r>
          </a:p>
        </p:txBody>
      </p:sp>
      <p:sp>
        <p:nvSpPr>
          <p:cNvPr id="42" name="TextBox 41"/>
          <p:cNvSpPr txBox="1"/>
          <p:nvPr/>
        </p:nvSpPr>
        <p:spPr>
          <a:xfrm>
            <a:off x="3513781" y="5280659"/>
            <a:ext cx="584200" cy="307777"/>
          </a:xfrm>
          <a:prstGeom prst="rect">
            <a:avLst/>
          </a:prstGeom>
          <a:noFill/>
        </p:spPr>
        <p:txBody>
          <a:bodyPr wrap="square" rtlCol="0">
            <a:spAutoFit/>
          </a:bodyPr>
          <a:lstStyle/>
          <a:p>
            <a:r>
              <a:rPr lang="en-US" sz="1400" dirty="0">
                <a:solidFill>
                  <a:srgbClr val="FF00FF"/>
                </a:solidFill>
                <a:latin typeface="Calibri" panose="020F0502020204030204" pitchFamily="34" charset="0"/>
                <a:cs typeface="Calibri" panose="020F0502020204030204" pitchFamily="34" charset="0"/>
              </a:rPr>
              <a:t>CDF</a:t>
            </a:r>
          </a:p>
        </p:txBody>
      </p:sp>
      <p:sp>
        <p:nvSpPr>
          <p:cNvPr id="41" name="TextBox 40"/>
          <p:cNvSpPr txBox="1"/>
          <p:nvPr/>
        </p:nvSpPr>
        <p:spPr>
          <a:xfrm>
            <a:off x="1422514" y="5217165"/>
            <a:ext cx="584200" cy="307777"/>
          </a:xfrm>
          <a:prstGeom prst="rect">
            <a:avLst/>
          </a:prstGeom>
          <a:noFill/>
        </p:spPr>
        <p:txBody>
          <a:bodyPr wrap="square" rtlCol="0">
            <a:spAutoFit/>
          </a:bodyPr>
          <a:lstStyle/>
          <a:p>
            <a:r>
              <a:rPr lang="en-US" sz="1400" dirty="0">
                <a:solidFill>
                  <a:srgbClr val="FF00FF"/>
                </a:solidFill>
                <a:latin typeface="Calibri" panose="020F0502020204030204" pitchFamily="34" charset="0"/>
                <a:cs typeface="Calibri" panose="020F0502020204030204" pitchFamily="34" charset="0"/>
              </a:rPr>
              <a:t>PDF</a:t>
            </a:r>
          </a:p>
        </p:txBody>
      </p:sp>
    </p:spTree>
    <p:extLst>
      <p:ext uri="{BB962C8B-B14F-4D97-AF65-F5344CB8AC3E}">
        <p14:creationId xmlns:p14="http://schemas.microsoft.com/office/powerpoint/2010/main" val="905853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4"/>
          <p:cNvGrpSpPr>
            <a:grpSpLocks/>
          </p:cNvGrpSpPr>
          <p:nvPr/>
        </p:nvGrpSpPr>
        <p:grpSpPr bwMode="auto">
          <a:xfrm>
            <a:off x="6517986" y="4593902"/>
            <a:ext cx="3657592" cy="1211263"/>
            <a:chOff x="3548" y="2969"/>
            <a:chExt cx="2304" cy="763"/>
          </a:xfrm>
        </p:grpSpPr>
        <p:sp>
          <p:nvSpPr>
            <p:cNvPr id="2097" name="Freeform 36"/>
            <p:cNvSpPr>
              <a:spLocks/>
            </p:cNvSpPr>
            <p:nvPr/>
          </p:nvSpPr>
          <p:spPr bwMode="auto">
            <a:xfrm>
              <a:off x="3548" y="2969"/>
              <a:ext cx="773" cy="763"/>
            </a:xfrm>
            <a:custGeom>
              <a:avLst/>
              <a:gdLst>
                <a:gd name="T0" fmla="*/ 0 w 10192"/>
                <a:gd name="T1" fmla="*/ 0 h 10321"/>
                <a:gd name="T2" fmla="*/ 0 w 10192"/>
                <a:gd name="T3" fmla="*/ 0 h 10321"/>
                <a:gd name="T4" fmla="*/ 0 w 10192"/>
                <a:gd name="T5" fmla="*/ 0 h 10321"/>
                <a:gd name="T6" fmla="*/ 0 w 10192"/>
                <a:gd name="T7" fmla="*/ 0 h 10321"/>
                <a:gd name="T8" fmla="*/ 0 w 10192"/>
                <a:gd name="T9" fmla="*/ 0 h 10321"/>
                <a:gd name="T10" fmla="*/ 0 w 10192"/>
                <a:gd name="T11" fmla="*/ 0 h 10321"/>
                <a:gd name="T12" fmla="*/ 0 w 10192"/>
                <a:gd name="T13" fmla="*/ 0 h 10321"/>
                <a:gd name="T14" fmla="*/ 0 w 10192"/>
                <a:gd name="T15" fmla="*/ 0 h 10321"/>
                <a:gd name="T16" fmla="*/ 0 w 10192"/>
                <a:gd name="T17" fmla="*/ 0 h 103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192"/>
                <a:gd name="T28" fmla="*/ 0 h 10321"/>
                <a:gd name="T29" fmla="*/ 10192 w 10192"/>
                <a:gd name="T30" fmla="*/ 10321 h 103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192" h="10321">
                  <a:moveTo>
                    <a:pt x="0" y="10269"/>
                  </a:moveTo>
                  <a:cubicBezTo>
                    <a:pt x="937" y="10047"/>
                    <a:pt x="1680" y="10119"/>
                    <a:pt x="2809" y="9749"/>
                  </a:cubicBezTo>
                  <a:cubicBezTo>
                    <a:pt x="3853" y="9337"/>
                    <a:pt x="4512" y="8927"/>
                    <a:pt x="5364" y="8417"/>
                  </a:cubicBezTo>
                  <a:cubicBezTo>
                    <a:pt x="6114" y="7580"/>
                    <a:pt x="6515" y="7060"/>
                    <a:pt x="7026" y="5915"/>
                  </a:cubicBezTo>
                  <a:cubicBezTo>
                    <a:pt x="7404" y="5135"/>
                    <a:pt x="7601" y="4503"/>
                    <a:pt x="7769" y="3722"/>
                  </a:cubicBezTo>
                  <a:cubicBezTo>
                    <a:pt x="7963" y="2697"/>
                    <a:pt x="8170" y="1869"/>
                    <a:pt x="8754" y="1090"/>
                  </a:cubicBezTo>
                  <a:cubicBezTo>
                    <a:pt x="9265" y="546"/>
                    <a:pt x="9633" y="297"/>
                    <a:pt x="10144" y="0"/>
                  </a:cubicBezTo>
                  <a:cubicBezTo>
                    <a:pt x="10192" y="3351"/>
                    <a:pt x="10124" y="6970"/>
                    <a:pt x="10172" y="10321"/>
                  </a:cubicBezTo>
                  <a:lnTo>
                    <a:pt x="0" y="10269"/>
                  </a:lnTo>
                  <a:close/>
                </a:path>
              </a:pathLst>
            </a:custGeom>
            <a:solidFill>
              <a:srgbClr val="C00000">
                <a:alpha val="30196"/>
              </a:srgbClr>
            </a:solidFill>
            <a:ln w="9525" cap="flat" cmpd="sng">
              <a:solidFill>
                <a:srgbClr val="C00000"/>
              </a:solidFill>
              <a:prstDash val="solid"/>
              <a:miter lim="800000"/>
              <a:headEnd type="none" w="med" len="med"/>
              <a:tailEnd type="none" w="med" len="med"/>
            </a:ln>
          </p:spPr>
          <p:txBody>
            <a:bodyPr wrap="none"/>
            <a:lstStyle/>
            <a:p>
              <a:endParaRPr lang="en-US"/>
            </a:p>
          </p:txBody>
        </p:sp>
        <p:sp>
          <p:nvSpPr>
            <p:cNvPr id="102437" name="Text Box 37"/>
            <p:cNvSpPr txBox="1">
              <a:spLocks noChangeArrowheads="1"/>
            </p:cNvSpPr>
            <p:nvPr/>
          </p:nvSpPr>
          <p:spPr bwMode="auto">
            <a:xfrm>
              <a:off x="4491" y="3008"/>
              <a:ext cx="1361" cy="640"/>
            </a:xfrm>
            <a:prstGeom prst="rect">
              <a:avLst/>
            </a:prstGeom>
            <a:noFill/>
            <a:ln w="9525">
              <a:noFill/>
              <a:miter lim="800000"/>
              <a:headEnd/>
              <a:tailEnd/>
            </a:ln>
            <a:effectLst/>
          </p:spPr>
          <p:txBody>
            <a:bodyPr wrap="square">
              <a:spAutoFit/>
            </a:bodyPr>
            <a:lstStyle/>
            <a:p>
              <a:pPr algn="ctr">
                <a:spcBef>
                  <a:spcPct val="50000"/>
                </a:spcBef>
                <a:defRPr/>
              </a:pPr>
              <a:r>
                <a:rPr lang="en-US" sz="2000" dirty="0">
                  <a:solidFill>
                    <a:srgbClr val="C00000"/>
                  </a:solidFill>
                  <a:latin typeface="Calibri" panose="020F0502020204030204" pitchFamily="34" charset="0"/>
                  <a:cs typeface="Calibri" panose="020F0502020204030204" pitchFamily="34" charset="0"/>
                </a:rPr>
                <a:t>AREA = mean = expected annual damage, EAD</a:t>
              </a:r>
            </a:p>
          </p:txBody>
        </p:sp>
      </p:grpSp>
      <p:grpSp>
        <p:nvGrpSpPr>
          <p:cNvPr id="3" name="Group 5"/>
          <p:cNvGrpSpPr>
            <a:grpSpLocks/>
          </p:cNvGrpSpPr>
          <p:nvPr/>
        </p:nvGrpSpPr>
        <p:grpSpPr bwMode="auto">
          <a:xfrm>
            <a:off x="6084606" y="4174797"/>
            <a:ext cx="1843088" cy="1639888"/>
            <a:chOff x="1104" y="1392"/>
            <a:chExt cx="1056" cy="912"/>
          </a:xfrm>
        </p:grpSpPr>
        <p:sp>
          <p:nvSpPr>
            <p:cNvPr id="2095" name="Line 6"/>
            <p:cNvSpPr>
              <a:spLocks noChangeShapeType="1"/>
            </p:cNvSpPr>
            <p:nvPr/>
          </p:nvSpPr>
          <p:spPr bwMode="auto">
            <a:xfrm flipV="1">
              <a:off x="1104" y="1392"/>
              <a:ext cx="0" cy="912"/>
            </a:xfrm>
            <a:prstGeom prst="line">
              <a:avLst/>
            </a:prstGeom>
            <a:noFill/>
            <a:ln w="15875">
              <a:solidFill>
                <a:schemeClr val="accent2"/>
              </a:solidFill>
              <a:round/>
              <a:headEnd/>
              <a:tailEnd type="triangle" w="med" len="med"/>
            </a:ln>
          </p:spPr>
          <p:txBody>
            <a:bodyPr wrap="none" anchor="ctr"/>
            <a:lstStyle/>
            <a:p>
              <a:endParaRPr lang="en-US"/>
            </a:p>
          </p:txBody>
        </p:sp>
        <p:sp>
          <p:nvSpPr>
            <p:cNvPr id="2096" name="Line 7"/>
            <p:cNvSpPr>
              <a:spLocks noChangeShapeType="1"/>
            </p:cNvSpPr>
            <p:nvPr/>
          </p:nvSpPr>
          <p:spPr bwMode="auto">
            <a:xfrm>
              <a:off x="1104" y="2304"/>
              <a:ext cx="1056" cy="0"/>
            </a:xfrm>
            <a:prstGeom prst="line">
              <a:avLst/>
            </a:prstGeom>
            <a:noFill/>
            <a:ln w="15875">
              <a:solidFill>
                <a:schemeClr val="accent2"/>
              </a:solidFill>
              <a:round/>
              <a:headEnd/>
              <a:tailEnd type="triangle" w="med" len="med"/>
            </a:ln>
          </p:spPr>
          <p:txBody>
            <a:bodyPr wrap="none" anchor="ctr"/>
            <a:lstStyle/>
            <a:p>
              <a:endParaRPr lang="en-US"/>
            </a:p>
          </p:txBody>
        </p:sp>
      </p:grpSp>
      <p:grpSp>
        <p:nvGrpSpPr>
          <p:cNvPr id="4" name="Group 2"/>
          <p:cNvGrpSpPr>
            <a:grpSpLocks/>
          </p:cNvGrpSpPr>
          <p:nvPr/>
        </p:nvGrpSpPr>
        <p:grpSpPr bwMode="auto">
          <a:xfrm>
            <a:off x="6086199" y="1512565"/>
            <a:ext cx="1844675" cy="1641475"/>
            <a:chOff x="1104" y="1392"/>
            <a:chExt cx="1056" cy="912"/>
          </a:xfrm>
        </p:grpSpPr>
        <p:sp>
          <p:nvSpPr>
            <p:cNvPr id="2093" name="Line 3"/>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a:p>
          </p:txBody>
        </p:sp>
        <p:sp>
          <p:nvSpPr>
            <p:cNvPr id="2094" name="Line 4"/>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a:p>
          </p:txBody>
        </p:sp>
      </p:grpSp>
      <p:sp>
        <p:nvSpPr>
          <p:cNvPr id="102414" name="Text Box 14"/>
          <p:cNvSpPr txBox="1">
            <a:spLocks noChangeArrowheads="1"/>
          </p:cNvSpPr>
          <p:nvPr/>
        </p:nvSpPr>
        <p:spPr bwMode="auto">
          <a:xfrm rot="16200000">
            <a:off x="5093709" y="2100805"/>
            <a:ext cx="1442054"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Peak Flow (</a:t>
            </a:r>
            <a:r>
              <a:rPr lang="en-US" sz="1600" dirty="0" err="1">
                <a:latin typeface="Calibri" panose="020F0502020204030204" pitchFamily="34" charset="0"/>
              </a:rPr>
              <a:t>cfs</a:t>
            </a:r>
            <a:r>
              <a:rPr lang="en-US" sz="1600" dirty="0">
                <a:latin typeface="Calibri" panose="020F0502020204030204" pitchFamily="34" charset="0"/>
              </a:rPr>
              <a:t>)</a:t>
            </a:r>
          </a:p>
        </p:txBody>
      </p:sp>
      <p:sp>
        <p:nvSpPr>
          <p:cNvPr id="102415" name="Text Box 15"/>
          <p:cNvSpPr txBox="1">
            <a:spLocks noChangeArrowheads="1"/>
          </p:cNvSpPr>
          <p:nvPr/>
        </p:nvSpPr>
        <p:spPr bwMode="auto">
          <a:xfrm>
            <a:off x="5984599" y="3320722"/>
            <a:ext cx="2177497"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latin typeface="Calibri" panose="020F0502020204030204" pitchFamily="34" charset="0"/>
              </a:rPr>
              <a:t>Exceedance Probability</a:t>
            </a:r>
            <a:endParaRPr lang="en-US" sz="2700" dirty="0">
              <a:latin typeface="Calibri" panose="020F0502020204030204" pitchFamily="34" charset="0"/>
            </a:endParaRPr>
          </a:p>
        </p:txBody>
      </p:sp>
      <p:sp>
        <p:nvSpPr>
          <p:cNvPr id="2056" name="Text Box 16"/>
          <p:cNvSpPr txBox="1">
            <a:spLocks noChangeArrowheads="1"/>
          </p:cNvSpPr>
          <p:nvPr/>
        </p:nvSpPr>
        <p:spPr bwMode="auto">
          <a:xfrm>
            <a:off x="5984594" y="3096890"/>
            <a:ext cx="355600" cy="371475"/>
          </a:xfrm>
          <a:prstGeom prst="rect">
            <a:avLst/>
          </a:prstGeom>
          <a:noFill/>
          <a:ln w="9525">
            <a:noFill/>
            <a:miter lim="800000"/>
            <a:headEnd/>
            <a:tailEnd/>
          </a:ln>
        </p:spPr>
        <p:txBody>
          <a:bodyPr wrap="none" lIns="126481" tIns="63240" rIns="126481" bIns="63240">
            <a:spAutoFit/>
          </a:bodyPr>
          <a:lstStyle/>
          <a:p>
            <a:pPr defTabSz="1019175" eaLnBrk="0" hangingPunct="0"/>
            <a:r>
              <a:rPr lang="en-US" sz="1600" dirty="0"/>
              <a:t>1</a:t>
            </a:r>
            <a:endParaRPr lang="en-US" sz="2700" dirty="0"/>
          </a:p>
        </p:txBody>
      </p:sp>
      <p:sp>
        <p:nvSpPr>
          <p:cNvPr id="2057" name="Text Box 17"/>
          <p:cNvSpPr txBox="1">
            <a:spLocks noChangeArrowheads="1"/>
          </p:cNvSpPr>
          <p:nvPr/>
        </p:nvSpPr>
        <p:spPr bwMode="auto">
          <a:xfrm>
            <a:off x="7578444" y="3071490"/>
            <a:ext cx="355600" cy="371475"/>
          </a:xfrm>
          <a:prstGeom prst="rect">
            <a:avLst/>
          </a:prstGeom>
          <a:noFill/>
          <a:ln w="9525">
            <a:noFill/>
            <a:miter lim="800000"/>
            <a:headEnd/>
            <a:tailEnd/>
          </a:ln>
        </p:spPr>
        <p:txBody>
          <a:bodyPr wrap="none" lIns="126481" tIns="63240" rIns="126481" bIns="63240">
            <a:spAutoFit/>
          </a:bodyPr>
          <a:lstStyle/>
          <a:p>
            <a:pPr defTabSz="1019175" eaLnBrk="0" hangingPunct="0"/>
            <a:r>
              <a:rPr lang="en-US" sz="1600"/>
              <a:t>0</a:t>
            </a:r>
            <a:endParaRPr lang="en-US" sz="2700"/>
          </a:p>
        </p:txBody>
      </p:sp>
      <p:sp>
        <p:nvSpPr>
          <p:cNvPr id="2058" name="Freeform 18"/>
          <p:cNvSpPr>
            <a:spLocks/>
          </p:cNvSpPr>
          <p:nvPr/>
        </p:nvSpPr>
        <p:spPr bwMode="auto">
          <a:xfrm>
            <a:off x="6254474" y="2104697"/>
            <a:ext cx="1557337" cy="941388"/>
          </a:xfrm>
          <a:custGeom>
            <a:avLst/>
            <a:gdLst>
              <a:gd name="T0" fmla="*/ 0 w 8983"/>
              <a:gd name="T1" fmla="*/ 2147483647 h 9588"/>
              <a:gd name="T2" fmla="*/ 2147483647 w 8983"/>
              <a:gd name="T3" fmla="*/ 2147483647 h 9588"/>
              <a:gd name="T4" fmla="*/ 2147483647 w 8983"/>
              <a:gd name="T5" fmla="*/ 2147483647 h 9588"/>
              <a:gd name="T6" fmla="*/ 2147483647 w 8983"/>
              <a:gd name="T7" fmla="*/ 2147483647 h 9588"/>
              <a:gd name="T8" fmla="*/ 0 60000 65536"/>
              <a:gd name="T9" fmla="*/ 0 60000 65536"/>
              <a:gd name="T10" fmla="*/ 0 60000 65536"/>
              <a:gd name="T11" fmla="*/ 0 60000 65536"/>
              <a:gd name="T12" fmla="*/ 0 w 8983"/>
              <a:gd name="T13" fmla="*/ 0 h 9588"/>
              <a:gd name="T14" fmla="*/ 8983 w 8983"/>
              <a:gd name="T15" fmla="*/ 9588 h 9588"/>
            </a:gdLst>
            <a:ahLst/>
            <a:cxnLst>
              <a:cxn ang="T8">
                <a:pos x="T0" y="T1"/>
              </a:cxn>
              <a:cxn ang="T9">
                <a:pos x="T2" y="T3"/>
              </a:cxn>
              <a:cxn ang="T10">
                <a:pos x="T4" y="T5"/>
              </a:cxn>
              <a:cxn ang="T11">
                <a:pos x="T6" y="T7"/>
              </a:cxn>
            </a:cxnLst>
            <a:rect l="T12" t="T13" r="T14" b="T15"/>
            <a:pathLst>
              <a:path w="8983" h="9588">
                <a:moveTo>
                  <a:pt x="0" y="9588"/>
                </a:moveTo>
                <a:cubicBezTo>
                  <a:pt x="806" y="8123"/>
                  <a:pt x="1612" y="6644"/>
                  <a:pt x="2902" y="5194"/>
                </a:cubicBezTo>
                <a:cubicBezTo>
                  <a:pt x="4192" y="3744"/>
                  <a:pt x="6227" y="1824"/>
                  <a:pt x="7738" y="889"/>
                </a:cubicBezTo>
                <a:cubicBezTo>
                  <a:pt x="8946" y="0"/>
                  <a:pt x="8333" y="500"/>
                  <a:pt x="8983" y="149"/>
                </a:cubicBezTo>
              </a:path>
            </a:pathLst>
          </a:custGeom>
          <a:noFill/>
          <a:ln w="28575" cmpd="sng">
            <a:solidFill>
              <a:srgbClr val="008000"/>
            </a:solidFill>
            <a:round/>
            <a:headEnd/>
            <a:tailEnd/>
          </a:ln>
        </p:spPr>
        <p:txBody>
          <a:bodyPr wrap="none" anchor="ctr"/>
          <a:lstStyle/>
          <a:p>
            <a:endParaRPr lang="en-US">
              <a:solidFill>
                <a:srgbClr val="008000"/>
              </a:solidFill>
            </a:endParaRPr>
          </a:p>
        </p:txBody>
      </p:sp>
      <p:sp>
        <p:nvSpPr>
          <p:cNvPr id="102419" name="Text Box 19"/>
          <p:cNvSpPr txBox="1">
            <a:spLocks noChangeArrowheads="1"/>
          </p:cNvSpPr>
          <p:nvPr/>
        </p:nvSpPr>
        <p:spPr bwMode="auto">
          <a:xfrm>
            <a:off x="5994124" y="5990897"/>
            <a:ext cx="2177497"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latin typeface="Calibri" panose="020F0502020204030204" pitchFamily="34" charset="0"/>
              </a:rPr>
              <a:t>Exceedance Probability</a:t>
            </a:r>
            <a:endParaRPr lang="en-US" sz="2700" dirty="0">
              <a:latin typeface="Calibri" panose="020F0502020204030204" pitchFamily="34" charset="0"/>
            </a:endParaRPr>
          </a:p>
        </p:txBody>
      </p:sp>
      <p:sp>
        <p:nvSpPr>
          <p:cNvPr id="102420" name="Text Box 20"/>
          <p:cNvSpPr txBox="1">
            <a:spLocks noChangeArrowheads="1"/>
          </p:cNvSpPr>
          <p:nvPr/>
        </p:nvSpPr>
        <p:spPr bwMode="auto">
          <a:xfrm>
            <a:off x="5994119" y="5767065"/>
            <a:ext cx="355600" cy="371475"/>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a:t>1</a:t>
            </a:r>
            <a:endParaRPr lang="en-US" sz="2700"/>
          </a:p>
        </p:txBody>
      </p:sp>
      <p:sp>
        <p:nvSpPr>
          <p:cNvPr id="102421" name="Text Box 21"/>
          <p:cNvSpPr txBox="1">
            <a:spLocks noChangeArrowheads="1"/>
          </p:cNvSpPr>
          <p:nvPr/>
        </p:nvSpPr>
        <p:spPr bwMode="auto">
          <a:xfrm>
            <a:off x="7587969" y="5757540"/>
            <a:ext cx="355600" cy="371475"/>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a:t>0</a:t>
            </a:r>
            <a:endParaRPr lang="en-US" sz="2700"/>
          </a:p>
        </p:txBody>
      </p:sp>
      <p:grpSp>
        <p:nvGrpSpPr>
          <p:cNvPr id="5" name="Group 11"/>
          <p:cNvGrpSpPr>
            <a:grpSpLocks/>
          </p:cNvGrpSpPr>
          <p:nvPr/>
        </p:nvGrpSpPr>
        <p:grpSpPr bwMode="auto">
          <a:xfrm>
            <a:off x="2560356" y="1510977"/>
            <a:ext cx="1843088" cy="1641475"/>
            <a:chOff x="1104" y="1392"/>
            <a:chExt cx="1056" cy="912"/>
          </a:xfrm>
        </p:grpSpPr>
        <p:sp>
          <p:nvSpPr>
            <p:cNvPr id="2091" name="Line 12"/>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a:p>
          </p:txBody>
        </p:sp>
        <p:sp>
          <p:nvSpPr>
            <p:cNvPr id="2092" name="Line 13"/>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a:p>
          </p:txBody>
        </p:sp>
      </p:grpSp>
      <p:sp>
        <p:nvSpPr>
          <p:cNvPr id="102422" name="Text Box 22"/>
          <p:cNvSpPr txBox="1">
            <a:spLocks noChangeArrowheads="1"/>
          </p:cNvSpPr>
          <p:nvPr/>
        </p:nvSpPr>
        <p:spPr bwMode="auto">
          <a:xfrm>
            <a:off x="2777844" y="3185785"/>
            <a:ext cx="964551"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Stage (ft)</a:t>
            </a:r>
            <a:endParaRPr lang="en-US" sz="2700" dirty="0">
              <a:latin typeface="Calibri" panose="020F0502020204030204" pitchFamily="34" charset="0"/>
            </a:endParaRPr>
          </a:p>
        </p:txBody>
      </p:sp>
      <p:sp>
        <p:nvSpPr>
          <p:cNvPr id="102423" name="Text Box 23"/>
          <p:cNvSpPr txBox="1">
            <a:spLocks noChangeArrowheads="1"/>
          </p:cNvSpPr>
          <p:nvPr/>
        </p:nvSpPr>
        <p:spPr bwMode="auto">
          <a:xfrm rot="16209856">
            <a:off x="1790256" y="2077786"/>
            <a:ext cx="994111"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Flow (</a:t>
            </a:r>
            <a:r>
              <a:rPr lang="en-US" sz="1600" dirty="0" err="1">
                <a:latin typeface="Calibri" panose="020F0502020204030204" pitchFamily="34" charset="0"/>
              </a:rPr>
              <a:t>cfs</a:t>
            </a:r>
            <a:r>
              <a:rPr lang="en-US" sz="1600" dirty="0">
                <a:latin typeface="Calibri" panose="020F0502020204030204" pitchFamily="34" charset="0"/>
              </a:rPr>
              <a:t>)</a:t>
            </a:r>
            <a:endParaRPr lang="en-US" sz="2700" dirty="0">
              <a:latin typeface="Calibri" panose="020F0502020204030204" pitchFamily="34" charset="0"/>
            </a:endParaRPr>
          </a:p>
        </p:txBody>
      </p:sp>
      <p:sp>
        <p:nvSpPr>
          <p:cNvPr id="2065" name="Freeform 24"/>
          <p:cNvSpPr>
            <a:spLocks/>
          </p:cNvSpPr>
          <p:nvPr/>
        </p:nvSpPr>
        <p:spPr bwMode="auto">
          <a:xfrm>
            <a:off x="2560361" y="1879277"/>
            <a:ext cx="1317625" cy="1273175"/>
          </a:xfrm>
          <a:custGeom>
            <a:avLst/>
            <a:gdLst>
              <a:gd name="T0" fmla="*/ 2147483647 w 830"/>
              <a:gd name="T1" fmla="*/ 0 h 802"/>
              <a:gd name="T2" fmla="*/ 2147483647 w 830"/>
              <a:gd name="T3" fmla="*/ 2147483647 h 802"/>
              <a:gd name="T4" fmla="*/ 2147483647 w 830"/>
              <a:gd name="T5" fmla="*/ 2147483647 h 802"/>
              <a:gd name="T6" fmla="*/ 2147483647 w 830"/>
              <a:gd name="T7" fmla="*/ 2147483647 h 802"/>
              <a:gd name="T8" fmla="*/ 2147483647 w 830"/>
              <a:gd name="T9" fmla="*/ 2147483647 h 802"/>
              <a:gd name="T10" fmla="*/ 0 w 830"/>
              <a:gd name="T11" fmla="*/ 2147483647 h 802"/>
              <a:gd name="T12" fmla="*/ 0 60000 65536"/>
              <a:gd name="T13" fmla="*/ 0 60000 65536"/>
              <a:gd name="T14" fmla="*/ 0 60000 65536"/>
              <a:gd name="T15" fmla="*/ 0 60000 65536"/>
              <a:gd name="T16" fmla="*/ 0 60000 65536"/>
              <a:gd name="T17" fmla="*/ 0 60000 65536"/>
              <a:gd name="T18" fmla="*/ 0 w 830"/>
              <a:gd name="T19" fmla="*/ 0 h 802"/>
              <a:gd name="T20" fmla="*/ 830 w 830"/>
              <a:gd name="T21" fmla="*/ 802 h 802"/>
            </a:gdLst>
            <a:ahLst/>
            <a:cxnLst>
              <a:cxn ang="T12">
                <a:pos x="T0" y="T1"/>
              </a:cxn>
              <a:cxn ang="T13">
                <a:pos x="T2" y="T3"/>
              </a:cxn>
              <a:cxn ang="T14">
                <a:pos x="T4" y="T5"/>
              </a:cxn>
              <a:cxn ang="T15">
                <a:pos x="T6" y="T7"/>
              </a:cxn>
              <a:cxn ang="T16">
                <a:pos x="T8" y="T9"/>
              </a:cxn>
              <a:cxn ang="T17">
                <a:pos x="T10" y="T11"/>
              </a:cxn>
            </a:cxnLst>
            <a:rect l="T18" t="T19" r="T20" b="T21"/>
            <a:pathLst>
              <a:path w="830" h="802">
                <a:moveTo>
                  <a:pt x="827" y="0"/>
                </a:moveTo>
                <a:cubicBezTo>
                  <a:pt x="827" y="16"/>
                  <a:pt x="830" y="45"/>
                  <a:pt x="811" y="96"/>
                </a:cubicBezTo>
                <a:cubicBezTo>
                  <a:pt x="792" y="147"/>
                  <a:pt x="766" y="237"/>
                  <a:pt x="715" y="304"/>
                </a:cubicBezTo>
                <a:cubicBezTo>
                  <a:pt x="664" y="371"/>
                  <a:pt x="592" y="440"/>
                  <a:pt x="507" y="496"/>
                </a:cubicBezTo>
                <a:cubicBezTo>
                  <a:pt x="422" y="552"/>
                  <a:pt x="287" y="589"/>
                  <a:pt x="203" y="640"/>
                </a:cubicBezTo>
                <a:cubicBezTo>
                  <a:pt x="119" y="691"/>
                  <a:pt x="42" y="768"/>
                  <a:pt x="0" y="802"/>
                </a:cubicBezTo>
              </a:path>
            </a:pathLst>
          </a:custGeom>
          <a:noFill/>
          <a:ln w="19050" cmpd="sng">
            <a:solidFill>
              <a:schemeClr val="tx1"/>
            </a:solidFill>
            <a:round/>
            <a:headEnd/>
            <a:tailEnd/>
          </a:ln>
        </p:spPr>
        <p:txBody>
          <a:bodyPr wrap="none" anchor="ctr"/>
          <a:lstStyle/>
          <a:p>
            <a:endParaRPr lang="en-US"/>
          </a:p>
        </p:txBody>
      </p:sp>
      <p:grpSp>
        <p:nvGrpSpPr>
          <p:cNvPr id="6" name="Group 8"/>
          <p:cNvGrpSpPr>
            <a:grpSpLocks/>
          </p:cNvGrpSpPr>
          <p:nvPr/>
        </p:nvGrpSpPr>
        <p:grpSpPr bwMode="auto">
          <a:xfrm>
            <a:off x="2563536" y="4174797"/>
            <a:ext cx="1844675" cy="1639888"/>
            <a:chOff x="1104" y="1392"/>
            <a:chExt cx="1056" cy="912"/>
          </a:xfrm>
        </p:grpSpPr>
        <p:sp>
          <p:nvSpPr>
            <p:cNvPr id="2089" name="Line 9"/>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a:p>
          </p:txBody>
        </p:sp>
        <p:sp>
          <p:nvSpPr>
            <p:cNvPr id="2090" name="Line 10"/>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a:p>
          </p:txBody>
        </p:sp>
      </p:grpSp>
      <p:sp>
        <p:nvSpPr>
          <p:cNvPr id="102425" name="Text Box 25"/>
          <p:cNvSpPr txBox="1">
            <a:spLocks noChangeArrowheads="1"/>
          </p:cNvSpPr>
          <p:nvPr/>
        </p:nvSpPr>
        <p:spPr bwMode="auto">
          <a:xfrm rot="21571670">
            <a:off x="2733719" y="5875086"/>
            <a:ext cx="964551"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Stage (ft)</a:t>
            </a:r>
            <a:endParaRPr lang="en-US" sz="2700" dirty="0">
              <a:latin typeface="Calibri" panose="020F0502020204030204" pitchFamily="34" charset="0"/>
            </a:endParaRPr>
          </a:p>
        </p:txBody>
      </p:sp>
      <p:sp>
        <p:nvSpPr>
          <p:cNvPr id="102426" name="Text Box 26"/>
          <p:cNvSpPr txBox="1">
            <a:spLocks noChangeArrowheads="1"/>
          </p:cNvSpPr>
          <p:nvPr/>
        </p:nvSpPr>
        <p:spPr bwMode="auto">
          <a:xfrm rot="16204749">
            <a:off x="1705196" y="4721767"/>
            <a:ext cx="1164221"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Damage ($)</a:t>
            </a:r>
            <a:endParaRPr lang="en-US" sz="2700" dirty="0">
              <a:latin typeface="Calibri" panose="020F0502020204030204" pitchFamily="34" charset="0"/>
            </a:endParaRPr>
          </a:p>
        </p:txBody>
      </p:sp>
      <p:sp>
        <p:nvSpPr>
          <p:cNvPr id="2069" name="Freeform 27"/>
          <p:cNvSpPr>
            <a:spLocks/>
          </p:cNvSpPr>
          <p:nvPr/>
        </p:nvSpPr>
        <p:spPr bwMode="auto">
          <a:xfrm>
            <a:off x="3098519" y="4519285"/>
            <a:ext cx="1173162" cy="1295400"/>
          </a:xfrm>
          <a:custGeom>
            <a:avLst/>
            <a:gdLst>
              <a:gd name="T0" fmla="*/ 0 w 10000"/>
              <a:gd name="T1" fmla="*/ 2147483647 h 10000"/>
              <a:gd name="T2" fmla="*/ 2147483647 w 10000"/>
              <a:gd name="T3" fmla="*/ 2147483647 h 10000"/>
              <a:gd name="T4" fmla="*/ 2147483647 w 10000"/>
              <a:gd name="T5" fmla="*/ 2147483647 h 10000"/>
              <a:gd name="T6" fmla="*/ 2147483647 w 10000"/>
              <a:gd name="T7" fmla="*/ 2147483647 h 10000"/>
              <a:gd name="T8" fmla="*/ 2147483647 w 10000"/>
              <a:gd name="T9" fmla="*/ 0 h 10000"/>
              <a:gd name="T10" fmla="*/ 0 60000 65536"/>
              <a:gd name="T11" fmla="*/ 0 60000 65536"/>
              <a:gd name="T12" fmla="*/ 0 60000 65536"/>
              <a:gd name="T13" fmla="*/ 0 60000 65536"/>
              <a:gd name="T14" fmla="*/ 0 60000 65536"/>
              <a:gd name="T15" fmla="*/ 0 w 10000"/>
              <a:gd name="T16" fmla="*/ 0 h 10000"/>
              <a:gd name="T17" fmla="*/ 10000 w 10000"/>
              <a:gd name="T18" fmla="*/ 10000 h 10000"/>
            </a:gdLst>
            <a:ahLst/>
            <a:cxnLst>
              <a:cxn ang="T10">
                <a:pos x="T0" y="T1"/>
              </a:cxn>
              <a:cxn ang="T11">
                <a:pos x="T2" y="T3"/>
              </a:cxn>
              <a:cxn ang="T12">
                <a:pos x="T4" y="T5"/>
              </a:cxn>
              <a:cxn ang="T13">
                <a:pos x="T6" y="T7"/>
              </a:cxn>
              <a:cxn ang="T14">
                <a:pos x="T8" y="T9"/>
              </a:cxn>
            </a:cxnLst>
            <a:rect l="T15" t="T16" r="T17" b="T18"/>
            <a:pathLst>
              <a:path w="10000" h="10000">
                <a:moveTo>
                  <a:pt x="0" y="10000"/>
                </a:moveTo>
                <a:cubicBezTo>
                  <a:pt x="1369" y="9889"/>
                  <a:pt x="2672" y="9517"/>
                  <a:pt x="3522" y="9110"/>
                </a:cubicBezTo>
                <a:cubicBezTo>
                  <a:pt x="4372" y="8703"/>
                  <a:pt x="4549" y="8689"/>
                  <a:pt x="5099" y="7556"/>
                </a:cubicBezTo>
                <a:cubicBezTo>
                  <a:pt x="5649" y="6423"/>
                  <a:pt x="6007" y="3572"/>
                  <a:pt x="6824" y="2313"/>
                </a:cubicBezTo>
                <a:cubicBezTo>
                  <a:pt x="7641" y="1054"/>
                  <a:pt x="8631" y="389"/>
                  <a:pt x="10000" y="0"/>
                </a:cubicBezTo>
              </a:path>
            </a:pathLst>
          </a:custGeom>
          <a:noFill/>
          <a:ln w="19050" cmpd="sng">
            <a:solidFill>
              <a:schemeClr val="tx1"/>
            </a:solidFill>
            <a:round/>
            <a:headEnd/>
            <a:tailEnd/>
          </a:ln>
        </p:spPr>
        <p:txBody>
          <a:bodyPr wrap="none" anchor="ctr"/>
          <a:lstStyle/>
          <a:p>
            <a:endParaRPr lang="en-US"/>
          </a:p>
        </p:txBody>
      </p:sp>
      <p:sp>
        <p:nvSpPr>
          <p:cNvPr id="102428" name="Text Box 28"/>
          <p:cNvSpPr txBox="1">
            <a:spLocks noChangeArrowheads="1"/>
          </p:cNvSpPr>
          <p:nvPr/>
        </p:nvSpPr>
        <p:spPr bwMode="auto">
          <a:xfrm rot="16204749">
            <a:off x="5227863" y="4834480"/>
            <a:ext cx="1164221"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Damage ($)</a:t>
            </a:r>
            <a:endParaRPr lang="en-US" sz="2700" dirty="0">
              <a:latin typeface="Calibri" panose="020F0502020204030204" pitchFamily="34" charset="0"/>
            </a:endParaRPr>
          </a:p>
        </p:txBody>
      </p:sp>
      <p:sp>
        <p:nvSpPr>
          <p:cNvPr id="102439" name="Rectangle 39"/>
          <p:cNvSpPr>
            <a:spLocks noChangeArrowheads="1"/>
          </p:cNvSpPr>
          <p:nvPr/>
        </p:nvSpPr>
        <p:spPr bwMode="auto">
          <a:xfrm>
            <a:off x="991499" y="236332"/>
            <a:ext cx="9986189" cy="1143000"/>
          </a:xfrm>
          <a:prstGeom prst="rect">
            <a:avLst/>
          </a:prstGeom>
          <a:noFill/>
          <a:ln w="9525">
            <a:noFill/>
            <a:miter lim="800000"/>
            <a:headEnd/>
            <a:tailEnd/>
          </a:ln>
          <a:effectLst/>
        </p:spPr>
        <p:txBody>
          <a:bodyPr anchor="ctr"/>
          <a:lstStyle/>
          <a:p>
            <a:pPr>
              <a:defRPr/>
            </a:pPr>
            <a:r>
              <a:rPr lang="en-US" sz="4400" dirty="0">
                <a:latin typeface="Calibri" panose="020F0502020204030204" pitchFamily="34" charset="0"/>
              </a:rPr>
              <a:t>Computing EAD with Summary Curves</a:t>
            </a:r>
          </a:p>
        </p:txBody>
      </p:sp>
      <p:sp>
        <p:nvSpPr>
          <p:cNvPr id="102446" name="Text Box 46"/>
          <p:cNvSpPr txBox="1">
            <a:spLocks noChangeArrowheads="1"/>
          </p:cNvSpPr>
          <p:nvPr/>
        </p:nvSpPr>
        <p:spPr bwMode="auto">
          <a:xfrm>
            <a:off x="7186331" y="5755952"/>
            <a:ext cx="330200" cy="309563"/>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200" i="1" dirty="0"/>
              <a:t>p</a:t>
            </a:r>
            <a:endParaRPr lang="en-US" sz="2100" i="1" dirty="0"/>
          </a:p>
        </p:txBody>
      </p:sp>
      <p:sp>
        <p:nvSpPr>
          <p:cNvPr id="102447" name="Text Box 47"/>
          <p:cNvSpPr txBox="1">
            <a:spLocks noChangeArrowheads="1"/>
          </p:cNvSpPr>
          <p:nvPr/>
        </p:nvSpPr>
        <p:spPr bwMode="auto">
          <a:xfrm>
            <a:off x="7111719" y="3093710"/>
            <a:ext cx="330200" cy="309562"/>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200" i="1"/>
              <a:t>p</a:t>
            </a:r>
            <a:endParaRPr lang="en-US" sz="2100" i="1"/>
          </a:p>
        </p:txBody>
      </p:sp>
      <p:sp>
        <p:nvSpPr>
          <p:cNvPr id="2076" name="Text Box 37"/>
          <p:cNvSpPr txBox="1">
            <a:spLocks noChangeArrowheads="1"/>
          </p:cNvSpPr>
          <p:nvPr/>
        </p:nvSpPr>
        <p:spPr bwMode="auto">
          <a:xfrm>
            <a:off x="7975548" y="1668135"/>
            <a:ext cx="1936750" cy="646112"/>
          </a:xfrm>
          <a:prstGeom prst="rect">
            <a:avLst/>
          </a:prstGeom>
          <a:noFill/>
          <a:ln w="9525">
            <a:noFill/>
            <a:miter lim="800000"/>
            <a:headEnd/>
            <a:tailEnd/>
          </a:ln>
        </p:spPr>
        <p:txBody>
          <a:bodyPr>
            <a:spAutoFit/>
          </a:bodyPr>
          <a:lstStyle/>
          <a:p>
            <a:pPr>
              <a:spcBef>
                <a:spcPct val="50000"/>
              </a:spcBef>
            </a:pPr>
            <a:r>
              <a:rPr lang="en-US" sz="1800" b="1" dirty="0">
                <a:solidFill>
                  <a:srgbClr val="008000"/>
                </a:solidFill>
                <a:latin typeface="Calibri" panose="020F0502020204030204" pitchFamily="34" charset="0"/>
              </a:rPr>
              <a:t>Flow-Frequency Curve</a:t>
            </a:r>
          </a:p>
        </p:txBody>
      </p:sp>
      <p:sp>
        <p:nvSpPr>
          <p:cNvPr id="2077" name="Text Box 37"/>
          <p:cNvSpPr txBox="1">
            <a:spLocks noChangeArrowheads="1"/>
          </p:cNvSpPr>
          <p:nvPr/>
        </p:nvSpPr>
        <p:spPr bwMode="auto">
          <a:xfrm>
            <a:off x="7997732" y="2253922"/>
            <a:ext cx="2177483" cy="646331"/>
          </a:xfrm>
          <a:prstGeom prst="rect">
            <a:avLst/>
          </a:prstGeom>
          <a:noFill/>
          <a:ln w="9525">
            <a:noFill/>
            <a:miter lim="800000"/>
            <a:headEnd/>
            <a:tailEnd/>
          </a:ln>
        </p:spPr>
        <p:txBody>
          <a:bodyPr wrap="square">
            <a:spAutoFit/>
          </a:bodyPr>
          <a:lstStyle/>
          <a:p>
            <a:pPr>
              <a:spcBef>
                <a:spcPct val="50000"/>
              </a:spcBef>
            </a:pPr>
            <a:r>
              <a:rPr lang="en-US" sz="1800" i="1" dirty="0">
                <a:latin typeface="Calibri" panose="020F0502020204030204" pitchFamily="34" charset="0"/>
              </a:rPr>
              <a:t>captures year-to-year variability in flow</a:t>
            </a:r>
          </a:p>
        </p:txBody>
      </p:sp>
      <p:sp>
        <p:nvSpPr>
          <p:cNvPr id="2078" name="Text Box 37"/>
          <p:cNvSpPr txBox="1">
            <a:spLocks noChangeArrowheads="1"/>
          </p:cNvSpPr>
          <p:nvPr/>
        </p:nvSpPr>
        <p:spPr bwMode="auto">
          <a:xfrm>
            <a:off x="8021544" y="4052560"/>
            <a:ext cx="2177479" cy="646331"/>
          </a:xfrm>
          <a:prstGeom prst="rect">
            <a:avLst/>
          </a:prstGeom>
          <a:noFill/>
          <a:ln w="9525">
            <a:noFill/>
            <a:miter lim="800000"/>
            <a:headEnd/>
            <a:tailEnd/>
          </a:ln>
        </p:spPr>
        <p:txBody>
          <a:bodyPr wrap="square">
            <a:spAutoFit/>
          </a:bodyPr>
          <a:lstStyle/>
          <a:p>
            <a:pPr>
              <a:spcBef>
                <a:spcPct val="50000"/>
              </a:spcBef>
            </a:pPr>
            <a:r>
              <a:rPr lang="en-US" sz="1800" i="1" dirty="0">
                <a:latin typeface="Calibri" panose="020F0502020204030204" pitchFamily="34" charset="0"/>
              </a:rPr>
              <a:t>captures year-to-year variability in damage</a:t>
            </a:r>
          </a:p>
        </p:txBody>
      </p:sp>
      <p:sp>
        <p:nvSpPr>
          <p:cNvPr id="2079" name="Line 29"/>
          <p:cNvSpPr>
            <a:spLocks noChangeShapeType="1"/>
          </p:cNvSpPr>
          <p:nvPr/>
        </p:nvSpPr>
        <p:spPr bwMode="auto">
          <a:xfrm flipV="1">
            <a:off x="7372069" y="2265035"/>
            <a:ext cx="0" cy="3543300"/>
          </a:xfrm>
          <a:prstGeom prst="line">
            <a:avLst/>
          </a:prstGeom>
          <a:noFill/>
          <a:ln w="6350">
            <a:solidFill>
              <a:schemeClr val="tx1"/>
            </a:solidFill>
            <a:prstDash val="sysDot"/>
            <a:miter lim="800000"/>
            <a:headEnd/>
            <a:tailEnd type="arrow" w="med" len="med"/>
          </a:ln>
        </p:spPr>
        <p:txBody>
          <a:bodyPr wrap="none"/>
          <a:lstStyle/>
          <a:p>
            <a:endParaRPr lang="en-US"/>
          </a:p>
        </p:txBody>
      </p:sp>
      <p:sp>
        <p:nvSpPr>
          <p:cNvPr id="2080" name="Line 30"/>
          <p:cNvSpPr>
            <a:spLocks noChangeShapeType="1"/>
          </p:cNvSpPr>
          <p:nvPr/>
        </p:nvSpPr>
        <p:spPr bwMode="auto">
          <a:xfrm flipH="1" flipV="1">
            <a:off x="3731931" y="2285672"/>
            <a:ext cx="3581400" cy="0"/>
          </a:xfrm>
          <a:prstGeom prst="line">
            <a:avLst/>
          </a:prstGeom>
          <a:noFill/>
          <a:ln w="6350">
            <a:solidFill>
              <a:schemeClr val="tx1"/>
            </a:solidFill>
            <a:prstDash val="sysDot"/>
            <a:miter lim="800000"/>
            <a:headEnd/>
            <a:tailEnd type="arrow" w="med" len="med"/>
          </a:ln>
        </p:spPr>
        <p:txBody>
          <a:bodyPr wrap="none"/>
          <a:lstStyle/>
          <a:p>
            <a:endParaRPr lang="en-US"/>
          </a:p>
        </p:txBody>
      </p:sp>
      <p:sp>
        <p:nvSpPr>
          <p:cNvPr id="2081" name="Line 32"/>
          <p:cNvSpPr>
            <a:spLocks noChangeShapeType="1"/>
          </p:cNvSpPr>
          <p:nvPr/>
        </p:nvSpPr>
        <p:spPr bwMode="auto">
          <a:xfrm flipV="1">
            <a:off x="3744631" y="2287260"/>
            <a:ext cx="0" cy="2951162"/>
          </a:xfrm>
          <a:prstGeom prst="line">
            <a:avLst/>
          </a:prstGeom>
          <a:noFill/>
          <a:ln w="6350">
            <a:solidFill>
              <a:schemeClr val="tx1"/>
            </a:solidFill>
            <a:prstDash val="sysDot"/>
            <a:miter lim="800000"/>
            <a:headEnd type="arrow" w="med" len="med"/>
            <a:tailEnd/>
          </a:ln>
        </p:spPr>
        <p:txBody>
          <a:bodyPr wrap="none"/>
          <a:lstStyle/>
          <a:p>
            <a:endParaRPr lang="en-US"/>
          </a:p>
        </p:txBody>
      </p:sp>
      <p:sp>
        <p:nvSpPr>
          <p:cNvPr id="2082" name="Line 33"/>
          <p:cNvSpPr>
            <a:spLocks noChangeShapeType="1"/>
          </p:cNvSpPr>
          <p:nvPr/>
        </p:nvSpPr>
        <p:spPr bwMode="auto">
          <a:xfrm flipH="1" flipV="1">
            <a:off x="3757331" y="5217785"/>
            <a:ext cx="3608388" cy="0"/>
          </a:xfrm>
          <a:prstGeom prst="line">
            <a:avLst/>
          </a:prstGeom>
          <a:noFill/>
          <a:ln w="6350">
            <a:solidFill>
              <a:schemeClr val="tx1"/>
            </a:solidFill>
            <a:prstDash val="sysDot"/>
            <a:miter lim="800000"/>
            <a:headEnd type="arrow" w="med" len="med"/>
            <a:tailEnd/>
          </a:ln>
        </p:spPr>
        <p:txBody>
          <a:bodyPr wrap="none"/>
          <a:lstStyle/>
          <a:p>
            <a:endParaRPr lang="en-US"/>
          </a:p>
        </p:txBody>
      </p:sp>
      <p:sp>
        <p:nvSpPr>
          <p:cNvPr id="2083" name="Freeform 31"/>
          <p:cNvSpPr>
            <a:spLocks/>
          </p:cNvSpPr>
          <p:nvPr/>
        </p:nvSpPr>
        <p:spPr bwMode="auto">
          <a:xfrm>
            <a:off x="6527519" y="4581197"/>
            <a:ext cx="1206500" cy="1214438"/>
          </a:xfrm>
          <a:custGeom>
            <a:avLst/>
            <a:gdLst>
              <a:gd name="T0" fmla="*/ 0 w 10000"/>
              <a:gd name="T1" fmla="*/ 2147483647 h 10000"/>
              <a:gd name="T2" fmla="*/ 2147483647 w 10000"/>
              <a:gd name="T3" fmla="*/ 2147483647 h 10000"/>
              <a:gd name="T4" fmla="*/ 2147483647 w 10000"/>
              <a:gd name="T5" fmla="*/ 2147483647 h 10000"/>
              <a:gd name="T6" fmla="*/ 2147483647 w 10000"/>
              <a:gd name="T7" fmla="*/ 2147483647 h 10000"/>
              <a:gd name="T8" fmla="*/ 2147483647 w 10000"/>
              <a:gd name="T9" fmla="*/ 2147483647 h 10000"/>
              <a:gd name="T10" fmla="*/ 2147483647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0" y="10000"/>
                </a:moveTo>
                <a:cubicBezTo>
                  <a:pt x="382" y="9888"/>
                  <a:pt x="1590" y="9802"/>
                  <a:pt x="2482" y="9468"/>
                </a:cubicBezTo>
                <a:cubicBezTo>
                  <a:pt x="3374" y="9134"/>
                  <a:pt x="4593" y="8668"/>
                  <a:pt x="5352" y="7993"/>
                </a:cubicBezTo>
                <a:cubicBezTo>
                  <a:pt x="6111" y="7318"/>
                  <a:pt x="6542" y="6492"/>
                  <a:pt x="7039" y="5418"/>
                </a:cubicBezTo>
                <a:cubicBezTo>
                  <a:pt x="7536" y="4344"/>
                  <a:pt x="7839" y="2453"/>
                  <a:pt x="8332" y="1550"/>
                </a:cubicBezTo>
                <a:cubicBezTo>
                  <a:pt x="9209" y="456"/>
                  <a:pt x="8911" y="914"/>
                  <a:pt x="10000" y="0"/>
                </a:cubicBezTo>
              </a:path>
            </a:pathLst>
          </a:custGeom>
          <a:noFill/>
          <a:ln w="28575" cmpd="sng">
            <a:solidFill>
              <a:srgbClr val="008000"/>
            </a:solidFill>
            <a:round/>
            <a:headEnd/>
            <a:tailEnd/>
          </a:ln>
        </p:spPr>
        <p:txBody>
          <a:bodyPr wrap="none" anchor="ctr"/>
          <a:lstStyle/>
          <a:p>
            <a:endParaRPr lang="en-US"/>
          </a:p>
        </p:txBody>
      </p:sp>
      <p:sp>
        <p:nvSpPr>
          <p:cNvPr id="45" name="TextBox 44"/>
          <p:cNvSpPr txBox="1"/>
          <p:nvPr/>
        </p:nvSpPr>
        <p:spPr>
          <a:xfrm>
            <a:off x="6173506" y="1707827"/>
            <a:ext cx="617538" cy="339725"/>
          </a:xfrm>
          <a:prstGeom prst="rect">
            <a:avLst/>
          </a:prstGeom>
          <a:noFill/>
        </p:spPr>
        <p:txBody>
          <a:bodyPr>
            <a:spAutoFit/>
          </a:bodyPr>
          <a:lstStyle/>
          <a:p>
            <a:pPr>
              <a:defRPr/>
            </a:pPr>
            <a:r>
              <a:rPr lang="en-US" sz="1600" dirty="0">
                <a:solidFill>
                  <a:srgbClr val="008000"/>
                </a:solidFill>
                <a:latin typeface="Calibri" panose="020F0502020204030204" pitchFamily="34" charset="0"/>
              </a:rPr>
              <a:t>CDF</a:t>
            </a:r>
          </a:p>
        </p:txBody>
      </p:sp>
      <p:sp>
        <p:nvSpPr>
          <p:cNvPr id="46" name="TextBox 45"/>
          <p:cNvSpPr txBox="1"/>
          <p:nvPr/>
        </p:nvSpPr>
        <p:spPr>
          <a:xfrm>
            <a:off x="6376706" y="5441627"/>
            <a:ext cx="617538" cy="339725"/>
          </a:xfrm>
          <a:prstGeom prst="rect">
            <a:avLst/>
          </a:prstGeom>
          <a:noFill/>
        </p:spPr>
        <p:txBody>
          <a:bodyPr>
            <a:spAutoFit/>
          </a:bodyPr>
          <a:lstStyle/>
          <a:p>
            <a:pPr>
              <a:defRPr/>
            </a:pPr>
            <a:r>
              <a:rPr lang="en-US" sz="1600" dirty="0">
                <a:solidFill>
                  <a:srgbClr val="008000"/>
                </a:solidFill>
                <a:latin typeface="Calibri" panose="020F0502020204030204" pitchFamily="34" charset="0"/>
              </a:rPr>
              <a:t>CDF</a:t>
            </a:r>
          </a:p>
        </p:txBody>
      </p:sp>
      <p:graphicFrame>
        <p:nvGraphicFramePr>
          <p:cNvPr id="83969" name="Object 2"/>
          <p:cNvGraphicFramePr>
            <a:graphicFrameLocks noChangeAspect="1"/>
          </p:cNvGraphicFramePr>
          <p:nvPr>
            <p:extLst>
              <p:ext uri="{D42A27DB-BD31-4B8C-83A1-F6EECF244321}">
                <p14:modId xmlns:p14="http://schemas.microsoft.com/office/powerpoint/2010/main" val="3420798164"/>
              </p:ext>
            </p:extLst>
          </p:nvPr>
        </p:nvGraphicFramePr>
        <p:xfrm>
          <a:off x="8505304" y="5671815"/>
          <a:ext cx="1466850" cy="744538"/>
        </p:xfrm>
        <a:graphic>
          <a:graphicData uri="http://schemas.openxmlformats.org/presentationml/2006/ole">
            <mc:AlternateContent xmlns:mc="http://schemas.openxmlformats.org/markup-compatibility/2006">
              <mc:Choice xmlns:v="urn:schemas-microsoft-com:vml" Requires="v">
                <p:oleObj name="Equation" r:id="rId3" imgW="876240" imgH="444240" progId="Equation.3">
                  <p:embed/>
                </p:oleObj>
              </mc:Choice>
              <mc:Fallback>
                <p:oleObj name="Equation" r:id="rId3" imgW="876240" imgH="444240" progId="Equation.3">
                  <p:embed/>
                  <p:pic>
                    <p:nvPicPr>
                      <p:cNvPr id="0" name="Object 2"/>
                      <p:cNvPicPr>
                        <a:picLocks noChangeAspect="1" noChangeArrowheads="1"/>
                      </p:cNvPicPr>
                      <p:nvPr/>
                    </p:nvPicPr>
                    <p:blipFill>
                      <a:blip r:embed="rId4">
                        <a:lum bright="-100000"/>
                        <a:extLst>
                          <a:ext uri="{28A0092B-C50C-407E-A947-70E740481C1C}">
                            <a14:useLocalDpi xmlns:a14="http://schemas.microsoft.com/office/drawing/2010/main" val="0"/>
                          </a:ext>
                        </a:extLst>
                      </a:blip>
                      <a:srcRect/>
                      <a:stretch>
                        <a:fillRect/>
                      </a:stretch>
                    </p:blipFill>
                    <p:spPr bwMode="auto">
                      <a:xfrm>
                        <a:off x="8505304" y="5671815"/>
                        <a:ext cx="1466850" cy="744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86" name="TextBox 31"/>
          <p:cNvSpPr txBox="1">
            <a:spLocks noChangeArrowheads="1"/>
          </p:cNvSpPr>
          <p:nvPr/>
        </p:nvSpPr>
        <p:spPr bwMode="auto">
          <a:xfrm>
            <a:off x="7049811" y="1688772"/>
            <a:ext cx="441325" cy="477838"/>
          </a:xfrm>
          <a:prstGeom prst="rect">
            <a:avLst/>
          </a:prstGeom>
          <a:noFill/>
          <a:ln w="9525">
            <a:noFill/>
            <a:miter lim="800000"/>
            <a:headEnd/>
            <a:tailEnd/>
          </a:ln>
        </p:spPr>
        <p:txBody>
          <a:bodyPr>
            <a:spAutoFit/>
          </a:bodyPr>
          <a:lstStyle/>
          <a:p>
            <a:r>
              <a:rPr lang="en-US" dirty="0">
                <a:solidFill>
                  <a:schemeClr val="accent2"/>
                </a:solidFill>
              </a:rPr>
              <a:t>1</a:t>
            </a:r>
          </a:p>
        </p:txBody>
      </p:sp>
      <p:sp>
        <p:nvSpPr>
          <p:cNvPr id="2087" name="TextBox 32"/>
          <p:cNvSpPr txBox="1">
            <a:spLocks noChangeArrowheads="1"/>
          </p:cNvSpPr>
          <p:nvPr/>
        </p:nvSpPr>
        <p:spPr bwMode="auto">
          <a:xfrm>
            <a:off x="2841349" y="1833240"/>
            <a:ext cx="441325" cy="477837"/>
          </a:xfrm>
          <a:prstGeom prst="rect">
            <a:avLst/>
          </a:prstGeom>
          <a:noFill/>
          <a:ln w="9525">
            <a:noFill/>
            <a:miter lim="800000"/>
            <a:headEnd/>
            <a:tailEnd/>
          </a:ln>
        </p:spPr>
        <p:txBody>
          <a:bodyPr>
            <a:spAutoFit/>
          </a:bodyPr>
          <a:lstStyle/>
          <a:p>
            <a:r>
              <a:rPr lang="en-US">
                <a:solidFill>
                  <a:schemeClr val="accent2"/>
                </a:solidFill>
              </a:rPr>
              <a:t>2</a:t>
            </a:r>
          </a:p>
        </p:txBody>
      </p:sp>
      <p:sp>
        <p:nvSpPr>
          <p:cNvPr id="2088" name="TextBox 33"/>
          <p:cNvSpPr txBox="1">
            <a:spLocks noChangeArrowheads="1"/>
          </p:cNvSpPr>
          <p:nvPr/>
        </p:nvSpPr>
        <p:spPr bwMode="auto">
          <a:xfrm>
            <a:off x="2850874" y="4781227"/>
            <a:ext cx="363537" cy="460375"/>
          </a:xfrm>
          <a:prstGeom prst="rect">
            <a:avLst/>
          </a:prstGeom>
          <a:noFill/>
          <a:ln w="9525">
            <a:noFill/>
            <a:miter lim="800000"/>
            <a:headEnd/>
            <a:tailEnd/>
          </a:ln>
        </p:spPr>
        <p:txBody>
          <a:bodyPr>
            <a:spAutoFit/>
          </a:bodyPr>
          <a:lstStyle/>
          <a:p>
            <a:r>
              <a:rPr lang="en-US">
                <a:solidFill>
                  <a:schemeClr val="accent2"/>
                </a:solidFill>
              </a:rPr>
              <a:t>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39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Freeform 18"/>
          <p:cNvSpPr>
            <a:spLocks/>
          </p:cNvSpPr>
          <p:nvPr/>
        </p:nvSpPr>
        <p:spPr bwMode="auto">
          <a:xfrm>
            <a:off x="5374026" y="2289499"/>
            <a:ext cx="1733550" cy="981075"/>
          </a:xfrm>
          <a:custGeom>
            <a:avLst/>
            <a:gdLst>
              <a:gd name="T0" fmla="*/ 0 w 10000"/>
              <a:gd name="T1" fmla="*/ 2147483647 h 10000"/>
              <a:gd name="T2" fmla="*/ 2147483647 w 10000"/>
              <a:gd name="T3" fmla="*/ 2147483647 h 10000"/>
              <a:gd name="T4" fmla="*/ 2147483647 w 10000"/>
              <a:gd name="T5" fmla="*/ 2147483647 h 10000"/>
              <a:gd name="T6" fmla="*/ 2147483647 w 10000"/>
              <a:gd name="T7" fmla="*/ 0 h 10000"/>
              <a:gd name="T8" fmla="*/ 0 60000 65536"/>
              <a:gd name="T9" fmla="*/ 0 60000 65536"/>
              <a:gd name="T10" fmla="*/ 0 60000 65536"/>
              <a:gd name="T11" fmla="*/ 0 60000 65536"/>
              <a:gd name="T12" fmla="*/ 0 w 10000"/>
              <a:gd name="T13" fmla="*/ 0 h 10000"/>
              <a:gd name="T14" fmla="*/ 10000 w 10000"/>
              <a:gd name="T15" fmla="*/ 10000 h 10000"/>
            </a:gdLst>
            <a:ahLst/>
            <a:cxnLst>
              <a:cxn ang="T8">
                <a:pos x="T0" y="T1"/>
              </a:cxn>
              <a:cxn ang="T9">
                <a:pos x="T2" y="T3"/>
              </a:cxn>
              <a:cxn ang="T10">
                <a:pos x="T4" y="T5"/>
              </a:cxn>
              <a:cxn ang="T11">
                <a:pos x="T6" y="T7"/>
              </a:cxn>
            </a:cxnLst>
            <a:rect l="T12" t="T13" r="T14" b="T15"/>
            <a:pathLst>
              <a:path w="10000" h="10000">
                <a:moveTo>
                  <a:pt x="0" y="10000"/>
                </a:moveTo>
                <a:cubicBezTo>
                  <a:pt x="806" y="8535"/>
                  <a:pt x="1612" y="7056"/>
                  <a:pt x="2902" y="5606"/>
                </a:cubicBezTo>
                <a:cubicBezTo>
                  <a:pt x="4192" y="4156"/>
                  <a:pt x="6227" y="2236"/>
                  <a:pt x="7738" y="1301"/>
                </a:cubicBezTo>
                <a:cubicBezTo>
                  <a:pt x="8946" y="412"/>
                  <a:pt x="9350" y="351"/>
                  <a:pt x="10000" y="0"/>
                </a:cubicBezTo>
              </a:path>
            </a:pathLst>
          </a:custGeom>
          <a:noFill/>
          <a:ln w="28575" cmpd="sng">
            <a:solidFill>
              <a:srgbClr val="008000"/>
            </a:solidFill>
            <a:round/>
            <a:headEnd/>
            <a:tailEnd/>
          </a:ln>
        </p:spPr>
        <p:txBody>
          <a:bodyPr wrap="none" anchor="ctr"/>
          <a:lstStyle/>
          <a:p>
            <a:endParaRPr lang="en-US">
              <a:solidFill>
                <a:srgbClr val="008000"/>
              </a:solidFill>
            </a:endParaRPr>
          </a:p>
        </p:txBody>
      </p:sp>
      <p:grpSp>
        <p:nvGrpSpPr>
          <p:cNvPr id="2" name="Group 5"/>
          <p:cNvGrpSpPr>
            <a:grpSpLocks/>
          </p:cNvGrpSpPr>
          <p:nvPr/>
        </p:nvGrpSpPr>
        <p:grpSpPr bwMode="auto">
          <a:xfrm>
            <a:off x="5227981" y="1713236"/>
            <a:ext cx="2016125" cy="1641475"/>
            <a:chOff x="1104" y="1392"/>
            <a:chExt cx="1056" cy="912"/>
          </a:xfrm>
        </p:grpSpPr>
        <p:sp>
          <p:nvSpPr>
            <p:cNvPr id="3140"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a:p>
          </p:txBody>
        </p:sp>
        <p:sp>
          <p:nvSpPr>
            <p:cNvPr id="3141"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a:p>
          </p:txBody>
        </p:sp>
      </p:grpSp>
      <p:sp>
        <p:nvSpPr>
          <p:cNvPr id="139272" name="Text Box 8"/>
          <p:cNvSpPr txBox="1">
            <a:spLocks noChangeArrowheads="1"/>
          </p:cNvSpPr>
          <p:nvPr/>
        </p:nvSpPr>
        <p:spPr bwMode="auto">
          <a:xfrm rot="16200000">
            <a:off x="4235488" y="2301476"/>
            <a:ext cx="1442054"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Peak Flow (</a:t>
            </a:r>
            <a:r>
              <a:rPr lang="en-US" sz="1600" dirty="0" err="1">
                <a:latin typeface="Calibri" panose="020F0502020204030204" pitchFamily="34" charset="0"/>
              </a:rPr>
              <a:t>cfs</a:t>
            </a:r>
            <a:r>
              <a:rPr lang="en-US" sz="1600" dirty="0">
                <a:latin typeface="Calibri" panose="020F0502020204030204" pitchFamily="34" charset="0"/>
              </a:rPr>
              <a:t>)</a:t>
            </a:r>
          </a:p>
        </p:txBody>
      </p:sp>
      <p:sp>
        <p:nvSpPr>
          <p:cNvPr id="139273" name="Text Box 9"/>
          <p:cNvSpPr txBox="1">
            <a:spLocks noChangeArrowheads="1"/>
          </p:cNvSpPr>
          <p:nvPr/>
        </p:nvSpPr>
        <p:spPr bwMode="auto">
          <a:xfrm>
            <a:off x="5016844" y="3521394"/>
            <a:ext cx="2177497"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latin typeface="Calibri" panose="020F0502020204030204" pitchFamily="34" charset="0"/>
              </a:rPr>
              <a:t>Exceedance Probability</a:t>
            </a:r>
            <a:endParaRPr lang="en-US" sz="2700" dirty="0">
              <a:latin typeface="Calibri" panose="020F0502020204030204" pitchFamily="34" charset="0"/>
            </a:endParaRPr>
          </a:p>
        </p:txBody>
      </p:sp>
      <p:sp>
        <p:nvSpPr>
          <p:cNvPr id="139274" name="Text Box 10"/>
          <p:cNvSpPr txBox="1">
            <a:spLocks noChangeArrowheads="1"/>
          </p:cNvSpPr>
          <p:nvPr/>
        </p:nvSpPr>
        <p:spPr bwMode="auto">
          <a:xfrm>
            <a:off x="5126376" y="3297561"/>
            <a:ext cx="355600" cy="371475"/>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a:t>1</a:t>
            </a:r>
            <a:endParaRPr lang="en-US" sz="2700"/>
          </a:p>
        </p:txBody>
      </p:sp>
      <p:sp>
        <p:nvSpPr>
          <p:cNvPr id="139275" name="Text Box 11"/>
          <p:cNvSpPr txBox="1">
            <a:spLocks noChangeArrowheads="1"/>
          </p:cNvSpPr>
          <p:nvPr/>
        </p:nvSpPr>
        <p:spPr bwMode="auto">
          <a:xfrm>
            <a:off x="6940889" y="3272161"/>
            <a:ext cx="355600" cy="371475"/>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t>0</a:t>
            </a:r>
            <a:endParaRPr lang="en-US" sz="2700" dirty="0"/>
          </a:p>
        </p:txBody>
      </p:sp>
      <p:grpSp>
        <p:nvGrpSpPr>
          <p:cNvPr id="3" name="Group 16"/>
          <p:cNvGrpSpPr>
            <a:grpSpLocks/>
          </p:cNvGrpSpPr>
          <p:nvPr/>
        </p:nvGrpSpPr>
        <p:grpSpPr bwMode="auto">
          <a:xfrm>
            <a:off x="1702144" y="1711649"/>
            <a:ext cx="1843087" cy="1641475"/>
            <a:chOff x="1104" y="1392"/>
            <a:chExt cx="1056" cy="912"/>
          </a:xfrm>
        </p:grpSpPr>
        <p:sp>
          <p:nvSpPr>
            <p:cNvPr id="3138" name="Line 17"/>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a:p>
          </p:txBody>
        </p:sp>
        <p:sp>
          <p:nvSpPr>
            <p:cNvPr id="3139" name="Line 18"/>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a:p>
          </p:txBody>
        </p:sp>
      </p:grpSp>
      <p:sp>
        <p:nvSpPr>
          <p:cNvPr id="139283" name="Text Box 19"/>
          <p:cNvSpPr txBox="1">
            <a:spLocks noChangeArrowheads="1"/>
          </p:cNvSpPr>
          <p:nvPr/>
        </p:nvSpPr>
        <p:spPr bwMode="auto">
          <a:xfrm>
            <a:off x="1851364" y="3340419"/>
            <a:ext cx="964551"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Stage (ft)</a:t>
            </a:r>
            <a:endParaRPr lang="en-US" sz="2700" dirty="0">
              <a:latin typeface="Calibri" panose="020F0502020204030204" pitchFamily="34" charset="0"/>
            </a:endParaRPr>
          </a:p>
        </p:txBody>
      </p:sp>
      <p:sp>
        <p:nvSpPr>
          <p:cNvPr id="139284" name="Text Box 20"/>
          <p:cNvSpPr txBox="1">
            <a:spLocks noChangeArrowheads="1"/>
          </p:cNvSpPr>
          <p:nvPr/>
        </p:nvSpPr>
        <p:spPr bwMode="auto">
          <a:xfrm rot="16209856">
            <a:off x="932039" y="2278458"/>
            <a:ext cx="994111"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Flow (</a:t>
            </a:r>
            <a:r>
              <a:rPr lang="en-US" sz="1600" dirty="0" err="1">
                <a:latin typeface="Calibri" panose="020F0502020204030204" pitchFamily="34" charset="0"/>
              </a:rPr>
              <a:t>cfs</a:t>
            </a:r>
            <a:r>
              <a:rPr lang="en-US" sz="1600" dirty="0">
                <a:latin typeface="Calibri" panose="020F0502020204030204" pitchFamily="34" charset="0"/>
              </a:rPr>
              <a:t>)</a:t>
            </a:r>
            <a:endParaRPr lang="en-US" sz="2700" dirty="0">
              <a:latin typeface="Calibri" panose="020F0502020204030204" pitchFamily="34" charset="0"/>
            </a:endParaRPr>
          </a:p>
        </p:txBody>
      </p:sp>
      <p:sp>
        <p:nvSpPr>
          <p:cNvPr id="3084" name="Freeform 21"/>
          <p:cNvSpPr>
            <a:spLocks/>
          </p:cNvSpPr>
          <p:nvPr/>
        </p:nvSpPr>
        <p:spPr bwMode="auto">
          <a:xfrm>
            <a:off x="1702144" y="2079949"/>
            <a:ext cx="1317625" cy="1273175"/>
          </a:xfrm>
          <a:custGeom>
            <a:avLst/>
            <a:gdLst>
              <a:gd name="T0" fmla="*/ 2147483647 w 830"/>
              <a:gd name="T1" fmla="*/ 0 h 802"/>
              <a:gd name="T2" fmla="*/ 2147483647 w 830"/>
              <a:gd name="T3" fmla="*/ 2147483647 h 802"/>
              <a:gd name="T4" fmla="*/ 2147483647 w 830"/>
              <a:gd name="T5" fmla="*/ 2147483647 h 802"/>
              <a:gd name="T6" fmla="*/ 2147483647 w 830"/>
              <a:gd name="T7" fmla="*/ 2147483647 h 802"/>
              <a:gd name="T8" fmla="*/ 2147483647 w 830"/>
              <a:gd name="T9" fmla="*/ 2147483647 h 802"/>
              <a:gd name="T10" fmla="*/ 0 w 830"/>
              <a:gd name="T11" fmla="*/ 2147483647 h 802"/>
              <a:gd name="T12" fmla="*/ 0 60000 65536"/>
              <a:gd name="T13" fmla="*/ 0 60000 65536"/>
              <a:gd name="T14" fmla="*/ 0 60000 65536"/>
              <a:gd name="T15" fmla="*/ 0 60000 65536"/>
              <a:gd name="T16" fmla="*/ 0 60000 65536"/>
              <a:gd name="T17" fmla="*/ 0 60000 65536"/>
              <a:gd name="T18" fmla="*/ 0 w 830"/>
              <a:gd name="T19" fmla="*/ 0 h 802"/>
              <a:gd name="T20" fmla="*/ 830 w 830"/>
              <a:gd name="T21" fmla="*/ 802 h 802"/>
            </a:gdLst>
            <a:ahLst/>
            <a:cxnLst>
              <a:cxn ang="T12">
                <a:pos x="T0" y="T1"/>
              </a:cxn>
              <a:cxn ang="T13">
                <a:pos x="T2" y="T3"/>
              </a:cxn>
              <a:cxn ang="T14">
                <a:pos x="T4" y="T5"/>
              </a:cxn>
              <a:cxn ang="T15">
                <a:pos x="T6" y="T7"/>
              </a:cxn>
              <a:cxn ang="T16">
                <a:pos x="T8" y="T9"/>
              </a:cxn>
              <a:cxn ang="T17">
                <a:pos x="T10" y="T11"/>
              </a:cxn>
            </a:cxnLst>
            <a:rect l="T18" t="T19" r="T20" b="T21"/>
            <a:pathLst>
              <a:path w="830" h="802">
                <a:moveTo>
                  <a:pt x="827" y="0"/>
                </a:moveTo>
                <a:cubicBezTo>
                  <a:pt x="827" y="16"/>
                  <a:pt x="830" y="45"/>
                  <a:pt x="811" y="96"/>
                </a:cubicBezTo>
                <a:cubicBezTo>
                  <a:pt x="792" y="147"/>
                  <a:pt x="766" y="237"/>
                  <a:pt x="715" y="304"/>
                </a:cubicBezTo>
                <a:cubicBezTo>
                  <a:pt x="664" y="371"/>
                  <a:pt x="592" y="440"/>
                  <a:pt x="507" y="496"/>
                </a:cubicBezTo>
                <a:cubicBezTo>
                  <a:pt x="422" y="552"/>
                  <a:pt x="287" y="589"/>
                  <a:pt x="203" y="640"/>
                </a:cubicBezTo>
                <a:cubicBezTo>
                  <a:pt x="119" y="691"/>
                  <a:pt x="42" y="768"/>
                  <a:pt x="0" y="802"/>
                </a:cubicBezTo>
              </a:path>
            </a:pathLst>
          </a:custGeom>
          <a:noFill/>
          <a:ln w="15875" cmpd="sng">
            <a:solidFill>
              <a:schemeClr val="tx1"/>
            </a:solidFill>
            <a:round/>
            <a:headEnd/>
            <a:tailEnd/>
          </a:ln>
        </p:spPr>
        <p:txBody>
          <a:bodyPr wrap="none" anchor="ctr"/>
          <a:lstStyle/>
          <a:p>
            <a:endParaRPr lang="en-US"/>
          </a:p>
        </p:txBody>
      </p:sp>
      <p:grpSp>
        <p:nvGrpSpPr>
          <p:cNvPr id="4" name="Group 22"/>
          <p:cNvGrpSpPr>
            <a:grpSpLocks/>
          </p:cNvGrpSpPr>
          <p:nvPr/>
        </p:nvGrpSpPr>
        <p:grpSpPr bwMode="auto">
          <a:xfrm>
            <a:off x="1705319" y="4053206"/>
            <a:ext cx="1844675" cy="1639888"/>
            <a:chOff x="1104" y="1392"/>
            <a:chExt cx="1056" cy="912"/>
          </a:xfrm>
        </p:grpSpPr>
        <p:sp>
          <p:nvSpPr>
            <p:cNvPr id="3136" name="Line 23"/>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a:p>
          </p:txBody>
        </p:sp>
        <p:sp>
          <p:nvSpPr>
            <p:cNvPr id="3137" name="Line 24"/>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a:p>
          </p:txBody>
        </p:sp>
      </p:grpSp>
      <p:sp>
        <p:nvSpPr>
          <p:cNvPr id="139289" name="Text Box 25"/>
          <p:cNvSpPr txBox="1">
            <a:spLocks noChangeArrowheads="1"/>
          </p:cNvSpPr>
          <p:nvPr/>
        </p:nvSpPr>
        <p:spPr bwMode="auto">
          <a:xfrm rot="21571670">
            <a:off x="1905664" y="5753495"/>
            <a:ext cx="964551"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Stage (ft)</a:t>
            </a:r>
            <a:endParaRPr lang="en-US" sz="2700" dirty="0">
              <a:latin typeface="Calibri" panose="020F0502020204030204" pitchFamily="34" charset="0"/>
            </a:endParaRPr>
          </a:p>
        </p:txBody>
      </p:sp>
      <p:sp>
        <p:nvSpPr>
          <p:cNvPr id="139290" name="Text Box 26"/>
          <p:cNvSpPr txBox="1">
            <a:spLocks noChangeArrowheads="1"/>
          </p:cNvSpPr>
          <p:nvPr/>
        </p:nvSpPr>
        <p:spPr bwMode="auto">
          <a:xfrm rot="16204749">
            <a:off x="846979" y="4600176"/>
            <a:ext cx="1164221"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Damage ($)</a:t>
            </a:r>
            <a:endParaRPr lang="en-US" sz="2700" dirty="0">
              <a:latin typeface="Calibri" panose="020F0502020204030204" pitchFamily="34" charset="0"/>
            </a:endParaRPr>
          </a:p>
        </p:txBody>
      </p:sp>
      <p:sp>
        <p:nvSpPr>
          <p:cNvPr id="3088" name="Freeform 27"/>
          <p:cNvSpPr>
            <a:spLocks/>
          </p:cNvSpPr>
          <p:nvPr/>
        </p:nvSpPr>
        <p:spPr bwMode="auto">
          <a:xfrm>
            <a:off x="2175214" y="4397694"/>
            <a:ext cx="1173162" cy="1295400"/>
          </a:xfrm>
          <a:custGeom>
            <a:avLst/>
            <a:gdLst>
              <a:gd name="T0" fmla="*/ 0 w 672"/>
              <a:gd name="T1" fmla="*/ 2147483647 h 720"/>
              <a:gd name="T2" fmla="*/ 2147483647 w 672"/>
              <a:gd name="T3" fmla="*/ 2147483647 h 720"/>
              <a:gd name="T4" fmla="*/ 2147483647 w 672"/>
              <a:gd name="T5" fmla="*/ 2147483647 h 720"/>
              <a:gd name="T6" fmla="*/ 2147483647 w 672"/>
              <a:gd name="T7" fmla="*/ 2147483647 h 720"/>
              <a:gd name="T8" fmla="*/ 2147483647 w 672"/>
              <a:gd name="T9" fmla="*/ 0 h 720"/>
              <a:gd name="T10" fmla="*/ 0 60000 65536"/>
              <a:gd name="T11" fmla="*/ 0 60000 65536"/>
              <a:gd name="T12" fmla="*/ 0 60000 65536"/>
              <a:gd name="T13" fmla="*/ 0 60000 65536"/>
              <a:gd name="T14" fmla="*/ 0 60000 65536"/>
              <a:gd name="T15" fmla="*/ 0 w 672"/>
              <a:gd name="T16" fmla="*/ 0 h 720"/>
              <a:gd name="T17" fmla="*/ 672 w 672"/>
              <a:gd name="T18" fmla="*/ 720 h 720"/>
            </a:gdLst>
            <a:ahLst/>
            <a:cxnLst>
              <a:cxn ang="T10">
                <a:pos x="T0" y="T1"/>
              </a:cxn>
              <a:cxn ang="T11">
                <a:pos x="T2" y="T3"/>
              </a:cxn>
              <a:cxn ang="T12">
                <a:pos x="T4" y="T5"/>
              </a:cxn>
              <a:cxn ang="T13">
                <a:pos x="T6" y="T7"/>
              </a:cxn>
              <a:cxn ang="T14">
                <a:pos x="T8" y="T9"/>
              </a:cxn>
            </a:cxnLst>
            <a:rect l="T15" t="T16" r="T17" b="T18"/>
            <a:pathLst>
              <a:path w="672" h="720">
                <a:moveTo>
                  <a:pt x="0" y="720"/>
                </a:moveTo>
                <a:cubicBezTo>
                  <a:pt x="92" y="712"/>
                  <a:pt x="184" y="704"/>
                  <a:pt x="240" y="672"/>
                </a:cubicBezTo>
                <a:cubicBezTo>
                  <a:pt x="296" y="640"/>
                  <a:pt x="304" y="616"/>
                  <a:pt x="336" y="528"/>
                </a:cubicBezTo>
                <a:cubicBezTo>
                  <a:pt x="368" y="440"/>
                  <a:pt x="376" y="232"/>
                  <a:pt x="432" y="144"/>
                </a:cubicBezTo>
                <a:cubicBezTo>
                  <a:pt x="488" y="56"/>
                  <a:pt x="580" y="28"/>
                  <a:pt x="672" y="0"/>
                </a:cubicBezTo>
              </a:path>
            </a:pathLst>
          </a:custGeom>
          <a:noFill/>
          <a:ln w="15875" cmpd="sng">
            <a:solidFill>
              <a:schemeClr val="tx1"/>
            </a:solidFill>
            <a:round/>
            <a:headEnd/>
            <a:tailEnd/>
          </a:ln>
        </p:spPr>
        <p:txBody>
          <a:bodyPr wrap="none" anchor="ctr"/>
          <a:lstStyle/>
          <a:p>
            <a:endParaRPr lang="en-US"/>
          </a:p>
        </p:txBody>
      </p:sp>
      <p:sp>
        <p:nvSpPr>
          <p:cNvPr id="139298" name="Rectangle 34"/>
          <p:cNvSpPr>
            <a:spLocks noChangeArrowheads="1"/>
          </p:cNvSpPr>
          <p:nvPr/>
        </p:nvSpPr>
        <p:spPr bwMode="auto">
          <a:xfrm>
            <a:off x="795465" y="0"/>
            <a:ext cx="10595809" cy="1143000"/>
          </a:xfrm>
          <a:prstGeom prst="rect">
            <a:avLst/>
          </a:prstGeom>
          <a:noFill/>
          <a:ln w="9525">
            <a:noFill/>
            <a:miter lim="800000"/>
            <a:headEnd/>
            <a:tailEnd/>
          </a:ln>
          <a:effectLst/>
        </p:spPr>
        <p:txBody>
          <a:bodyPr anchor="ctr"/>
          <a:lstStyle/>
          <a:p>
            <a:pPr>
              <a:defRPr/>
            </a:pPr>
            <a:r>
              <a:rPr lang="en-US" sz="4000" dirty="0">
                <a:latin typeface="Calibri" panose="020F0502020204030204" pitchFamily="34" charset="0"/>
              </a:rPr>
              <a:t>Computing EAD with Monte Carlo Simulation</a:t>
            </a:r>
          </a:p>
        </p:txBody>
      </p:sp>
      <p:sp>
        <p:nvSpPr>
          <p:cNvPr id="139330" name="Rectangle 66"/>
          <p:cNvSpPr>
            <a:spLocks noChangeArrowheads="1"/>
          </p:cNvSpPr>
          <p:nvPr/>
        </p:nvSpPr>
        <p:spPr bwMode="auto">
          <a:xfrm>
            <a:off x="1894438" y="881068"/>
            <a:ext cx="7170737" cy="600075"/>
          </a:xfrm>
          <a:prstGeom prst="rect">
            <a:avLst/>
          </a:prstGeom>
          <a:noFill/>
          <a:ln w="9525">
            <a:noFill/>
            <a:miter lim="800000"/>
            <a:headEnd/>
            <a:tailEnd/>
          </a:ln>
          <a:effectLst/>
        </p:spPr>
        <p:txBody>
          <a:bodyPr anchor="ctr"/>
          <a:lstStyle/>
          <a:p>
            <a:pPr algn="ctr">
              <a:defRPr/>
            </a:pPr>
            <a:r>
              <a:rPr lang="en-US" sz="3200" i="1" dirty="0">
                <a:solidFill>
                  <a:srgbClr val="C00000"/>
                </a:solidFill>
                <a:latin typeface="Calibri" panose="020F0502020204030204" pitchFamily="34" charset="0"/>
              </a:rPr>
              <a:t>using an “event sampling” approach</a:t>
            </a:r>
          </a:p>
        </p:txBody>
      </p:sp>
      <p:grpSp>
        <p:nvGrpSpPr>
          <p:cNvPr id="5" name="Group 58"/>
          <p:cNvGrpSpPr>
            <a:grpSpLocks/>
          </p:cNvGrpSpPr>
          <p:nvPr/>
        </p:nvGrpSpPr>
        <p:grpSpPr bwMode="auto">
          <a:xfrm>
            <a:off x="6121858" y="1556795"/>
            <a:ext cx="4219420" cy="2504831"/>
            <a:chOff x="5599092" y="1402998"/>
            <a:chExt cx="4219251" cy="2504722"/>
          </a:xfrm>
        </p:grpSpPr>
        <p:sp>
          <p:nvSpPr>
            <p:cNvPr id="3123" name="Line 42"/>
            <p:cNvSpPr>
              <a:spLocks noChangeShapeType="1"/>
            </p:cNvSpPr>
            <p:nvPr/>
          </p:nvSpPr>
          <p:spPr bwMode="auto">
            <a:xfrm flipV="1">
              <a:off x="5978354" y="2420938"/>
              <a:ext cx="0" cy="717550"/>
            </a:xfrm>
            <a:prstGeom prst="line">
              <a:avLst/>
            </a:prstGeom>
            <a:noFill/>
            <a:ln w="19050">
              <a:solidFill>
                <a:schemeClr val="tx1"/>
              </a:solidFill>
              <a:prstDash val="sysDot"/>
              <a:miter lim="800000"/>
              <a:headEnd/>
              <a:tailEnd type="arrow" w="med" len="med"/>
            </a:ln>
          </p:spPr>
          <p:txBody>
            <a:bodyPr wrap="none"/>
            <a:lstStyle/>
            <a:p>
              <a:endParaRPr lang="en-US"/>
            </a:p>
          </p:txBody>
        </p:sp>
        <p:grpSp>
          <p:nvGrpSpPr>
            <p:cNvPr id="6" name="Group 56"/>
            <p:cNvGrpSpPr>
              <a:grpSpLocks/>
            </p:cNvGrpSpPr>
            <p:nvPr/>
          </p:nvGrpSpPr>
          <p:grpSpPr bwMode="auto">
            <a:xfrm>
              <a:off x="5599092" y="1402998"/>
              <a:ext cx="4219251" cy="2504722"/>
              <a:chOff x="5599092" y="1402998"/>
              <a:chExt cx="4219251" cy="2504722"/>
            </a:xfrm>
          </p:grpSpPr>
          <p:grpSp>
            <p:nvGrpSpPr>
              <p:cNvPr id="7" name="Group 53"/>
              <p:cNvGrpSpPr>
                <a:grpSpLocks/>
              </p:cNvGrpSpPr>
              <p:nvPr/>
            </p:nvGrpSpPr>
            <p:grpSpPr bwMode="auto">
              <a:xfrm>
                <a:off x="5599092" y="1402998"/>
                <a:ext cx="4219251" cy="2504722"/>
                <a:chOff x="5599092" y="1402998"/>
                <a:chExt cx="4219251" cy="2504722"/>
              </a:xfrm>
            </p:grpSpPr>
            <p:grpSp>
              <p:nvGrpSpPr>
                <p:cNvPr id="8" name="Group 52"/>
                <p:cNvGrpSpPr>
                  <a:grpSpLocks/>
                </p:cNvGrpSpPr>
                <p:nvPr/>
              </p:nvGrpSpPr>
              <p:grpSpPr bwMode="auto">
                <a:xfrm>
                  <a:off x="5599092" y="2787273"/>
                  <a:ext cx="3939696" cy="1120447"/>
                  <a:chOff x="5599092" y="2787273"/>
                  <a:chExt cx="3939696" cy="1120447"/>
                </a:xfrm>
              </p:grpSpPr>
              <p:sp>
                <p:nvSpPr>
                  <p:cNvPr id="3131" name="Oval 41"/>
                  <p:cNvSpPr>
                    <a:spLocks noChangeArrowheads="1"/>
                  </p:cNvSpPr>
                  <p:nvPr/>
                </p:nvSpPr>
                <p:spPr bwMode="auto">
                  <a:xfrm>
                    <a:off x="5925976" y="3143250"/>
                    <a:ext cx="120650" cy="119063"/>
                  </a:xfrm>
                  <a:prstGeom prst="ellipse">
                    <a:avLst/>
                  </a:prstGeom>
                  <a:solidFill>
                    <a:srgbClr val="00B050"/>
                  </a:solidFill>
                  <a:ln w="9525">
                    <a:solidFill>
                      <a:schemeClr val="tx1"/>
                    </a:solidFill>
                    <a:round/>
                    <a:headEnd/>
                    <a:tailEnd/>
                  </a:ln>
                </p:spPr>
                <p:txBody>
                  <a:bodyPr wrap="none" anchor="ctr"/>
                  <a:lstStyle/>
                  <a:p>
                    <a:endParaRPr lang="en-US"/>
                  </a:p>
                </p:txBody>
              </p:sp>
              <p:sp>
                <p:nvSpPr>
                  <p:cNvPr id="55" name="Text Box 45"/>
                  <p:cNvSpPr txBox="1">
                    <a:spLocks noChangeArrowheads="1"/>
                  </p:cNvSpPr>
                  <p:nvPr/>
                </p:nvSpPr>
                <p:spPr bwMode="auto">
                  <a:xfrm rot="21571670">
                    <a:off x="7034290" y="2881557"/>
                    <a:ext cx="2504498" cy="1026163"/>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solidFill>
                          <a:srgbClr val="008000"/>
                        </a:solidFill>
                        <a:latin typeface="Calibri" panose="020F0502020204030204" pitchFamily="34" charset="0"/>
                      </a:rPr>
                      <a:t>choose random probability U[0,1] </a:t>
                    </a:r>
                  </a:p>
                  <a:p>
                    <a:pPr defTabSz="1019175" eaLnBrk="0" hangingPunct="0">
                      <a:defRPr/>
                    </a:pPr>
                    <a:r>
                      <a:rPr lang="en-US" sz="2000" dirty="0">
                        <a:solidFill>
                          <a:srgbClr val="008000"/>
                        </a:solidFill>
                        <a:latin typeface="Calibri" panose="020F0502020204030204" pitchFamily="34" charset="0"/>
                      </a:rPr>
                      <a:t>to “generate” event</a:t>
                    </a:r>
                    <a:endParaRPr lang="en-US" sz="3200" dirty="0">
                      <a:solidFill>
                        <a:srgbClr val="008000"/>
                      </a:solidFill>
                      <a:latin typeface="Calibri" panose="020F0502020204030204" pitchFamily="34" charset="0"/>
                    </a:endParaRPr>
                  </a:p>
                </p:txBody>
              </p:sp>
              <p:sp>
                <p:nvSpPr>
                  <p:cNvPr id="56" name="Freeform 55"/>
                  <p:cNvSpPr/>
                  <p:nvPr/>
                </p:nvSpPr>
                <p:spPr>
                  <a:xfrm rot="20533360">
                    <a:off x="6254715" y="2787273"/>
                    <a:ext cx="1206451" cy="353998"/>
                  </a:xfrm>
                  <a:custGeom>
                    <a:avLst/>
                    <a:gdLst>
                      <a:gd name="connsiteX0" fmla="*/ 1235947 w 1235947"/>
                      <a:gd name="connsiteY0" fmla="*/ 562708 h 562708"/>
                      <a:gd name="connsiteX1" fmla="*/ 834013 w 1235947"/>
                      <a:gd name="connsiteY1" fmla="*/ 140677 h 562708"/>
                      <a:gd name="connsiteX2" fmla="*/ 351692 w 1235947"/>
                      <a:gd name="connsiteY2" fmla="*/ 20097 h 562708"/>
                      <a:gd name="connsiteX3" fmla="*/ 0 w 1235947"/>
                      <a:gd name="connsiteY3" fmla="*/ 261257 h 562708"/>
                      <a:gd name="connsiteX0" fmla="*/ 1235947 w 1235947"/>
                      <a:gd name="connsiteY0" fmla="*/ 546380 h 546380"/>
                      <a:gd name="connsiteX1" fmla="*/ 834013 w 1235947"/>
                      <a:gd name="connsiteY1" fmla="*/ 124349 h 546380"/>
                      <a:gd name="connsiteX2" fmla="*/ 351692 w 1235947"/>
                      <a:gd name="connsiteY2" fmla="*/ 20097 h 546380"/>
                      <a:gd name="connsiteX3" fmla="*/ 0 w 1235947"/>
                      <a:gd name="connsiteY3" fmla="*/ 244929 h 546380"/>
                      <a:gd name="connsiteX0" fmla="*/ 1235947 w 1235947"/>
                      <a:gd name="connsiteY0" fmla="*/ 543658 h 543658"/>
                      <a:gd name="connsiteX1" fmla="*/ 834013 w 1235947"/>
                      <a:gd name="connsiteY1" fmla="*/ 137956 h 543658"/>
                      <a:gd name="connsiteX2" fmla="*/ 351692 w 1235947"/>
                      <a:gd name="connsiteY2" fmla="*/ 17375 h 543658"/>
                      <a:gd name="connsiteX3" fmla="*/ 0 w 1235947"/>
                      <a:gd name="connsiteY3" fmla="*/ 242207 h 543658"/>
                    </a:gdLst>
                    <a:ahLst/>
                    <a:cxnLst>
                      <a:cxn ang="0">
                        <a:pos x="connsiteX0" y="connsiteY0"/>
                      </a:cxn>
                      <a:cxn ang="0">
                        <a:pos x="connsiteX1" y="connsiteY1"/>
                      </a:cxn>
                      <a:cxn ang="0">
                        <a:pos x="connsiteX2" y="connsiteY2"/>
                      </a:cxn>
                      <a:cxn ang="0">
                        <a:pos x="connsiteX3" y="connsiteY3"/>
                      </a:cxn>
                    </a:cxnLst>
                    <a:rect l="l" t="t" r="r" b="b"/>
                    <a:pathLst>
                      <a:path w="1235947" h="543658">
                        <a:moveTo>
                          <a:pt x="1235947" y="543658"/>
                        </a:moveTo>
                        <a:cubicBezTo>
                          <a:pt x="1108668" y="377860"/>
                          <a:pt x="981389" y="225670"/>
                          <a:pt x="834013" y="137956"/>
                        </a:cubicBezTo>
                        <a:cubicBezTo>
                          <a:pt x="686637" y="50242"/>
                          <a:pt x="490694" y="0"/>
                          <a:pt x="351692" y="17375"/>
                        </a:cubicBezTo>
                        <a:cubicBezTo>
                          <a:pt x="212690" y="34750"/>
                          <a:pt x="106345" y="131675"/>
                          <a:pt x="0" y="242207"/>
                        </a:cubicBezTo>
                      </a:path>
                    </a:pathLst>
                  </a:custGeom>
                  <a:ln w="19050">
                    <a:solidFill>
                      <a:srgbClr val="00800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solidFill>
                        <a:srgbClr val="008000"/>
                      </a:solidFill>
                      <a:latin typeface="Calibri" panose="020F0502020204030204" pitchFamily="34" charset="0"/>
                    </a:endParaRPr>
                  </a:p>
                </p:txBody>
              </p:sp>
              <p:sp>
                <p:nvSpPr>
                  <p:cNvPr id="3134" name="Oval 41"/>
                  <p:cNvSpPr>
                    <a:spLocks noChangeArrowheads="1"/>
                  </p:cNvSpPr>
                  <p:nvPr/>
                </p:nvSpPr>
                <p:spPr bwMode="auto">
                  <a:xfrm>
                    <a:off x="5599092" y="3143580"/>
                    <a:ext cx="120624" cy="119022"/>
                  </a:xfrm>
                  <a:prstGeom prst="ellipse">
                    <a:avLst/>
                  </a:prstGeom>
                  <a:solidFill>
                    <a:srgbClr val="00B050"/>
                  </a:solidFill>
                  <a:ln w="9525">
                    <a:solidFill>
                      <a:schemeClr val="tx1"/>
                    </a:solidFill>
                    <a:round/>
                    <a:headEnd/>
                    <a:tailEnd/>
                  </a:ln>
                </p:spPr>
                <p:txBody>
                  <a:bodyPr wrap="none" anchor="ctr"/>
                  <a:lstStyle/>
                  <a:p>
                    <a:endParaRPr lang="en-US"/>
                  </a:p>
                </p:txBody>
              </p:sp>
              <p:sp>
                <p:nvSpPr>
                  <p:cNvPr id="3135" name="Oval 41"/>
                  <p:cNvSpPr>
                    <a:spLocks noChangeArrowheads="1"/>
                  </p:cNvSpPr>
                  <p:nvPr/>
                </p:nvSpPr>
                <p:spPr bwMode="auto">
                  <a:xfrm>
                    <a:off x="6159006" y="3141743"/>
                    <a:ext cx="120624" cy="119022"/>
                  </a:xfrm>
                  <a:prstGeom prst="ellipse">
                    <a:avLst/>
                  </a:prstGeom>
                  <a:solidFill>
                    <a:srgbClr val="00B050"/>
                  </a:solidFill>
                  <a:ln w="9525">
                    <a:solidFill>
                      <a:schemeClr val="tx1"/>
                    </a:solidFill>
                    <a:round/>
                    <a:headEnd/>
                    <a:tailEnd/>
                  </a:ln>
                </p:spPr>
                <p:txBody>
                  <a:bodyPr wrap="none" anchor="ctr"/>
                  <a:lstStyle/>
                  <a:p>
                    <a:endParaRPr lang="en-US"/>
                  </a:p>
                </p:txBody>
              </p:sp>
            </p:grpSp>
            <p:sp>
              <p:nvSpPr>
                <p:cNvPr id="47" name="TextBox 46"/>
                <p:cNvSpPr txBox="1"/>
                <p:nvPr/>
              </p:nvSpPr>
              <p:spPr>
                <a:xfrm>
                  <a:off x="6991128" y="1402998"/>
                  <a:ext cx="2827215" cy="1174501"/>
                </a:xfrm>
                <a:prstGeom prst="rect">
                  <a:avLst/>
                </a:prstGeom>
                <a:noFill/>
              </p:spPr>
              <p:txBody>
                <a:bodyPr wrap="square">
                  <a:spAutoFit/>
                </a:bodyPr>
                <a:lstStyle/>
                <a:p>
                  <a:pPr>
                    <a:lnSpc>
                      <a:spcPts val="2800"/>
                    </a:lnSpc>
                    <a:defRPr/>
                  </a:pPr>
                  <a:r>
                    <a:rPr lang="en-US" sz="2800" dirty="0">
                      <a:solidFill>
                        <a:schemeClr val="accent2"/>
                      </a:solidFill>
                      <a:latin typeface="Calibri" panose="020F0502020204030204" pitchFamily="34" charset="0"/>
                    </a:rPr>
                    <a:t>replace flow-frequency curve with a sample…</a:t>
                  </a:r>
                </a:p>
              </p:txBody>
            </p:sp>
          </p:grpSp>
          <p:sp>
            <p:nvSpPr>
              <p:cNvPr id="3126" name="Rectangle 48"/>
              <p:cNvSpPr>
                <a:spLocks noChangeArrowheads="1"/>
              </p:cNvSpPr>
              <p:nvPr/>
            </p:nvSpPr>
            <p:spPr bwMode="auto">
              <a:xfrm>
                <a:off x="5922801" y="2314575"/>
                <a:ext cx="111125" cy="104775"/>
              </a:xfrm>
              <a:prstGeom prst="rect">
                <a:avLst/>
              </a:prstGeom>
              <a:solidFill>
                <a:srgbClr val="00B0F0"/>
              </a:solidFill>
              <a:ln w="9525">
                <a:solidFill>
                  <a:schemeClr val="tx1"/>
                </a:solidFill>
                <a:miter lim="800000"/>
                <a:headEnd/>
                <a:tailEnd/>
              </a:ln>
            </p:spPr>
            <p:txBody>
              <a:bodyPr wrap="none" anchor="ctr"/>
              <a:lstStyle/>
              <a:p>
                <a:endParaRPr lang="en-US"/>
              </a:p>
            </p:txBody>
          </p:sp>
          <p:sp>
            <p:nvSpPr>
              <p:cNvPr id="3127" name="Rectangle 48"/>
              <p:cNvSpPr>
                <a:spLocks noChangeArrowheads="1"/>
              </p:cNvSpPr>
              <p:nvPr/>
            </p:nvSpPr>
            <p:spPr bwMode="auto">
              <a:xfrm>
                <a:off x="5606926" y="2472977"/>
                <a:ext cx="111101" cy="104739"/>
              </a:xfrm>
              <a:prstGeom prst="rect">
                <a:avLst/>
              </a:prstGeom>
              <a:solidFill>
                <a:srgbClr val="00B0F0"/>
              </a:solidFill>
              <a:ln w="9525">
                <a:solidFill>
                  <a:schemeClr val="accent2"/>
                </a:solidFill>
                <a:miter lim="800000"/>
                <a:headEnd/>
                <a:tailEnd/>
              </a:ln>
            </p:spPr>
            <p:txBody>
              <a:bodyPr wrap="none" anchor="ctr"/>
              <a:lstStyle/>
              <a:p>
                <a:endParaRPr lang="en-US"/>
              </a:p>
            </p:txBody>
          </p:sp>
          <p:sp>
            <p:nvSpPr>
              <p:cNvPr id="3128" name="Rectangle 48"/>
              <p:cNvSpPr>
                <a:spLocks noChangeArrowheads="1"/>
              </p:cNvSpPr>
              <p:nvPr/>
            </p:nvSpPr>
            <p:spPr bwMode="auto">
              <a:xfrm>
                <a:off x="6166835" y="2228850"/>
                <a:ext cx="111101" cy="104739"/>
              </a:xfrm>
              <a:prstGeom prst="rect">
                <a:avLst/>
              </a:prstGeom>
              <a:solidFill>
                <a:srgbClr val="00B0F0"/>
              </a:solidFill>
              <a:ln w="9525">
                <a:solidFill>
                  <a:schemeClr val="accent2"/>
                </a:solidFill>
                <a:miter lim="800000"/>
                <a:headEnd/>
                <a:tailEnd/>
              </a:ln>
            </p:spPr>
            <p:txBody>
              <a:bodyPr wrap="none" anchor="ctr"/>
              <a:lstStyle/>
              <a:p>
                <a:endParaRPr lang="en-US"/>
              </a:p>
            </p:txBody>
          </p:sp>
        </p:grpSp>
      </p:grpSp>
      <p:grpSp>
        <p:nvGrpSpPr>
          <p:cNvPr id="9" name="Group 57"/>
          <p:cNvGrpSpPr>
            <a:grpSpLocks/>
          </p:cNvGrpSpPr>
          <p:nvPr/>
        </p:nvGrpSpPr>
        <p:grpSpPr bwMode="auto">
          <a:xfrm>
            <a:off x="2810214" y="2456181"/>
            <a:ext cx="3771707" cy="2520517"/>
            <a:chOff x="2398713" y="2308225"/>
            <a:chExt cx="3771493" cy="2520623"/>
          </a:xfrm>
        </p:grpSpPr>
        <p:sp>
          <p:nvSpPr>
            <p:cNvPr id="3116" name="Line 38"/>
            <p:cNvSpPr>
              <a:spLocks noChangeShapeType="1"/>
            </p:cNvSpPr>
            <p:nvPr/>
          </p:nvSpPr>
          <p:spPr bwMode="auto">
            <a:xfrm flipH="1" flipV="1">
              <a:off x="2522538" y="2371725"/>
              <a:ext cx="3492500" cy="0"/>
            </a:xfrm>
            <a:prstGeom prst="line">
              <a:avLst/>
            </a:prstGeom>
            <a:noFill/>
            <a:ln w="19050">
              <a:solidFill>
                <a:schemeClr val="tx1"/>
              </a:solidFill>
              <a:prstDash val="sysDot"/>
              <a:miter lim="800000"/>
              <a:headEnd/>
              <a:tailEnd type="arrow" w="med" len="med"/>
            </a:ln>
          </p:spPr>
          <p:txBody>
            <a:bodyPr wrap="none"/>
            <a:lstStyle/>
            <a:p>
              <a:endParaRPr lang="en-US"/>
            </a:p>
          </p:txBody>
        </p:sp>
        <p:sp>
          <p:nvSpPr>
            <p:cNvPr id="3117" name="Line 39"/>
            <p:cNvSpPr>
              <a:spLocks noChangeShapeType="1"/>
            </p:cNvSpPr>
            <p:nvPr/>
          </p:nvSpPr>
          <p:spPr bwMode="auto">
            <a:xfrm flipV="1">
              <a:off x="2460625" y="2389188"/>
              <a:ext cx="0" cy="2208212"/>
            </a:xfrm>
            <a:prstGeom prst="line">
              <a:avLst/>
            </a:prstGeom>
            <a:noFill/>
            <a:ln w="19050">
              <a:solidFill>
                <a:schemeClr val="tx1"/>
              </a:solidFill>
              <a:prstDash val="sysDot"/>
              <a:miter lim="800000"/>
              <a:headEnd type="arrow" w="med" len="med"/>
              <a:tailEnd/>
            </a:ln>
          </p:spPr>
          <p:txBody>
            <a:bodyPr wrap="none"/>
            <a:lstStyle/>
            <a:p>
              <a:endParaRPr lang="en-US"/>
            </a:p>
          </p:txBody>
        </p:sp>
        <p:sp>
          <p:nvSpPr>
            <p:cNvPr id="3118" name="Line 40"/>
            <p:cNvSpPr>
              <a:spLocks noChangeShapeType="1"/>
            </p:cNvSpPr>
            <p:nvPr/>
          </p:nvSpPr>
          <p:spPr bwMode="auto">
            <a:xfrm flipH="1" flipV="1">
              <a:off x="2472267" y="4658777"/>
              <a:ext cx="2214880" cy="0"/>
            </a:xfrm>
            <a:prstGeom prst="line">
              <a:avLst/>
            </a:prstGeom>
            <a:noFill/>
            <a:ln w="19050">
              <a:solidFill>
                <a:schemeClr val="tx1"/>
              </a:solidFill>
              <a:prstDash val="sysDot"/>
              <a:miter lim="800000"/>
              <a:headEnd type="arrow" w="med" len="med"/>
              <a:tailEnd/>
            </a:ln>
          </p:spPr>
          <p:txBody>
            <a:bodyPr wrap="none"/>
            <a:lstStyle/>
            <a:p>
              <a:endParaRPr lang="en-US"/>
            </a:p>
          </p:txBody>
        </p:sp>
        <p:sp>
          <p:nvSpPr>
            <p:cNvPr id="139309" name="Text Box 45"/>
            <p:cNvSpPr txBox="1">
              <a:spLocks noChangeArrowheads="1"/>
            </p:cNvSpPr>
            <p:nvPr/>
          </p:nvSpPr>
          <p:spPr bwMode="auto">
            <a:xfrm rot="21571670">
              <a:off x="4692713" y="4356619"/>
              <a:ext cx="1477493" cy="472229"/>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dirty="0">
                  <a:solidFill>
                    <a:srgbClr val="008000"/>
                  </a:solidFill>
                  <a:latin typeface="Calibri" panose="020F0502020204030204" pitchFamily="34" charset="0"/>
                </a:rPr>
                <a:t>Damage(</a:t>
              </a:r>
              <a:r>
                <a:rPr lang="en-US" dirty="0" err="1">
                  <a:solidFill>
                    <a:srgbClr val="008000"/>
                  </a:solidFill>
                  <a:latin typeface="Calibri" panose="020F0502020204030204" pitchFamily="34" charset="0"/>
                </a:rPr>
                <a:t>i</a:t>
              </a:r>
              <a:r>
                <a:rPr lang="en-US" dirty="0">
                  <a:solidFill>
                    <a:srgbClr val="008000"/>
                  </a:solidFill>
                  <a:latin typeface="Calibri" panose="020F0502020204030204" pitchFamily="34" charset="0"/>
                </a:rPr>
                <a:t>)</a:t>
              </a:r>
              <a:endParaRPr lang="en-US" sz="3600" dirty="0">
                <a:solidFill>
                  <a:srgbClr val="008000"/>
                </a:solidFill>
                <a:latin typeface="Calibri" panose="020F0502020204030204" pitchFamily="34" charset="0"/>
              </a:endParaRPr>
            </a:p>
          </p:txBody>
        </p:sp>
        <p:sp>
          <p:nvSpPr>
            <p:cNvPr id="3120" name="Rectangle 46"/>
            <p:cNvSpPr>
              <a:spLocks noChangeArrowheads="1"/>
            </p:cNvSpPr>
            <p:nvPr/>
          </p:nvSpPr>
          <p:spPr bwMode="auto">
            <a:xfrm>
              <a:off x="2398713" y="4604802"/>
              <a:ext cx="111125" cy="104775"/>
            </a:xfrm>
            <a:prstGeom prst="rect">
              <a:avLst/>
            </a:prstGeom>
            <a:solidFill>
              <a:srgbClr val="00B0F0"/>
            </a:solidFill>
            <a:ln w="9525">
              <a:solidFill>
                <a:schemeClr val="tx1"/>
              </a:solidFill>
              <a:miter lim="800000"/>
              <a:headEnd/>
              <a:tailEnd/>
            </a:ln>
          </p:spPr>
          <p:txBody>
            <a:bodyPr wrap="none" anchor="ctr"/>
            <a:lstStyle/>
            <a:p>
              <a:endParaRPr lang="en-US"/>
            </a:p>
          </p:txBody>
        </p:sp>
        <p:sp>
          <p:nvSpPr>
            <p:cNvPr id="3121" name="Rectangle 51"/>
            <p:cNvSpPr>
              <a:spLocks noChangeArrowheads="1"/>
            </p:cNvSpPr>
            <p:nvPr/>
          </p:nvSpPr>
          <p:spPr bwMode="auto">
            <a:xfrm>
              <a:off x="2403475" y="2308225"/>
              <a:ext cx="109538" cy="104775"/>
            </a:xfrm>
            <a:prstGeom prst="rect">
              <a:avLst/>
            </a:prstGeom>
            <a:solidFill>
              <a:srgbClr val="00B0F0"/>
            </a:solidFill>
            <a:ln w="9525">
              <a:solidFill>
                <a:schemeClr val="tx1"/>
              </a:solidFill>
              <a:miter lim="800000"/>
              <a:headEnd/>
              <a:tailEnd/>
            </a:ln>
          </p:spPr>
          <p:txBody>
            <a:bodyPr wrap="none" anchor="ctr"/>
            <a:lstStyle/>
            <a:p>
              <a:endParaRPr lang="en-US"/>
            </a:p>
          </p:txBody>
        </p:sp>
        <p:sp>
          <p:nvSpPr>
            <p:cNvPr id="48" name="Text Box 74"/>
            <p:cNvSpPr txBox="1">
              <a:spLocks noChangeArrowheads="1"/>
            </p:cNvSpPr>
            <p:nvPr/>
          </p:nvSpPr>
          <p:spPr bwMode="auto">
            <a:xfrm>
              <a:off x="3184480" y="3303630"/>
              <a:ext cx="1593759" cy="1025568"/>
            </a:xfrm>
            <a:prstGeom prst="rect">
              <a:avLst/>
            </a:prstGeom>
            <a:noFill/>
            <a:ln w="9525">
              <a:noFill/>
              <a:miter lim="800000"/>
              <a:headEnd/>
              <a:tailEnd/>
            </a:ln>
            <a:effectLst/>
          </p:spPr>
          <p:txBody>
            <a:bodyPr lIns="101882" tIns="50941" rIns="101882" bIns="50941">
              <a:spAutoFit/>
            </a:bodyPr>
            <a:lstStyle/>
            <a:p>
              <a:pPr defTabSz="1019175" eaLnBrk="0" hangingPunct="0">
                <a:defRPr/>
              </a:pPr>
              <a:r>
                <a:rPr lang="en-US" sz="2000" dirty="0">
                  <a:solidFill>
                    <a:srgbClr val="008000"/>
                  </a:solidFill>
                  <a:latin typeface="Calibri" panose="020F0502020204030204" pitchFamily="34" charset="0"/>
                </a:rPr>
                <a:t>One Event (sample member)</a:t>
              </a:r>
              <a:endParaRPr lang="en-US" sz="2700" dirty="0">
                <a:solidFill>
                  <a:srgbClr val="008000"/>
                </a:solidFill>
                <a:latin typeface="Calibri" panose="020F0502020204030204" pitchFamily="34" charset="0"/>
              </a:endParaRPr>
            </a:p>
          </p:txBody>
        </p:sp>
      </p:grpSp>
      <p:sp>
        <p:nvSpPr>
          <p:cNvPr id="50" name="TextBox 49"/>
          <p:cNvSpPr txBox="1"/>
          <p:nvPr/>
        </p:nvSpPr>
        <p:spPr>
          <a:xfrm>
            <a:off x="7507891" y="4507056"/>
            <a:ext cx="3095093" cy="815480"/>
          </a:xfrm>
          <a:prstGeom prst="rect">
            <a:avLst/>
          </a:prstGeom>
          <a:noFill/>
        </p:spPr>
        <p:txBody>
          <a:bodyPr wrap="square">
            <a:spAutoFit/>
          </a:bodyPr>
          <a:lstStyle/>
          <a:p>
            <a:pPr>
              <a:lnSpc>
                <a:spcPts val="2800"/>
              </a:lnSpc>
              <a:defRPr/>
            </a:pPr>
            <a:r>
              <a:rPr lang="en-US" sz="2800" dirty="0">
                <a:solidFill>
                  <a:schemeClr val="accent2"/>
                </a:solidFill>
                <a:latin typeface="Calibri" panose="020F0502020204030204" pitchFamily="34" charset="0"/>
              </a:rPr>
              <a:t>…end with a sample of damages</a:t>
            </a:r>
          </a:p>
        </p:txBody>
      </p:sp>
      <p:grpSp>
        <p:nvGrpSpPr>
          <p:cNvPr id="10" name="Group 81"/>
          <p:cNvGrpSpPr>
            <a:grpSpLocks/>
          </p:cNvGrpSpPr>
          <p:nvPr/>
        </p:nvGrpSpPr>
        <p:grpSpPr bwMode="auto">
          <a:xfrm>
            <a:off x="6702716" y="4658515"/>
            <a:ext cx="2390699" cy="2096118"/>
            <a:chOff x="5660653" y="4756669"/>
            <a:chExt cx="2391147" cy="2096767"/>
          </a:xfrm>
        </p:grpSpPr>
        <p:grpSp>
          <p:nvGrpSpPr>
            <p:cNvPr id="11" name="Group 5"/>
            <p:cNvGrpSpPr>
              <a:grpSpLocks/>
            </p:cNvGrpSpPr>
            <p:nvPr/>
          </p:nvGrpSpPr>
          <p:grpSpPr bwMode="auto">
            <a:xfrm>
              <a:off x="6035675" y="4866459"/>
              <a:ext cx="2016125" cy="1641475"/>
              <a:chOff x="1104" y="1392"/>
              <a:chExt cx="1056" cy="912"/>
            </a:xfrm>
          </p:grpSpPr>
          <p:sp>
            <p:nvSpPr>
              <p:cNvPr id="3114"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a:p>
            </p:txBody>
          </p:sp>
          <p:sp>
            <p:nvSpPr>
              <p:cNvPr id="3115"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a:p>
            </p:txBody>
          </p:sp>
        </p:grpSp>
        <p:sp>
          <p:nvSpPr>
            <p:cNvPr id="67" name="Rectangle 66"/>
            <p:cNvSpPr/>
            <p:nvPr/>
          </p:nvSpPr>
          <p:spPr>
            <a:xfrm>
              <a:off x="6059114" y="5013029"/>
              <a:ext cx="96856" cy="14815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8" name="Rectangle 67"/>
            <p:cNvSpPr/>
            <p:nvPr/>
          </p:nvSpPr>
          <p:spPr>
            <a:xfrm>
              <a:off x="6170259" y="5224233"/>
              <a:ext cx="96856" cy="127039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9" name="Rectangle 68"/>
            <p:cNvSpPr/>
            <p:nvPr/>
          </p:nvSpPr>
          <p:spPr>
            <a:xfrm>
              <a:off x="6282994" y="5808614"/>
              <a:ext cx="95268" cy="6860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0" name="Rectangle 69"/>
            <p:cNvSpPr/>
            <p:nvPr/>
          </p:nvSpPr>
          <p:spPr>
            <a:xfrm>
              <a:off x="6394139" y="6129388"/>
              <a:ext cx="96855" cy="36523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1" name="Rectangle 70"/>
            <p:cNvSpPr/>
            <p:nvPr/>
          </p:nvSpPr>
          <p:spPr>
            <a:xfrm>
              <a:off x="6505285" y="6358059"/>
              <a:ext cx="96855" cy="1365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2" name="Rectangle 71"/>
            <p:cNvSpPr/>
            <p:nvPr/>
          </p:nvSpPr>
          <p:spPr>
            <a:xfrm>
              <a:off x="6618018" y="6469218"/>
              <a:ext cx="95268" cy="190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3" name="Rectangle 72"/>
            <p:cNvSpPr/>
            <p:nvPr/>
          </p:nvSpPr>
          <p:spPr>
            <a:xfrm>
              <a:off x="6729164" y="6423166"/>
              <a:ext cx="96856" cy="651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4" name="Rectangle 73"/>
            <p:cNvSpPr/>
            <p:nvPr/>
          </p:nvSpPr>
          <p:spPr>
            <a:xfrm>
              <a:off x="6840310" y="6469218"/>
              <a:ext cx="96856" cy="190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5" name="Rectangle 74"/>
            <p:cNvSpPr/>
            <p:nvPr/>
          </p:nvSpPr>
          <p:spPr>
            <a:xfrm>
              <a:off x="7399215" y="6459690"/>
              <a:ext cx="96856" cy="3652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6" name="Rectangle 75"/>
            <p:cNvSpPr/>
            <p:nvPr/>
          </p:nvSpPr>
          <p:spPr>
            <a:xfrm>
              <a:off x="7064190" y="6459690"/>
              <a:ext cx="96855" cy="3652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7" name="Rectangle 76"/>
            <p:cNvSpPr/>
            <p:nvPr/>
          </p:nvSpPr>
          <p:spPr>
            <a:xfrm>
              <a:off x="7288069" y="6429518"/>
              <a:ext cx="96856" cy="6352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8" name="Rectangle 77"/>
            <p:cNvSpPr/>
            <p:nvPr/>
          </p:nvSpPr>
          <p:spPr>
            <a:xfrm>
              <a:off x="7511949" y="6485098"/>
              <a:ext cx="96855" cy="793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9" name="Rectangle 78"/>
            <p:cNvSpPr/>
            <p:nvPr/>
          </p:nvSpPr>
          <p:spPr>
            <a:xfrm>
              <a:off x="7623095" y="6473982"/>
              <a:ext cx="96855" cy="190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80" name="Text Box 25"/>
            <p:cNvSpPr txBox="1">
              <a:spLocks noChangeArrowheads="1"/>
            </p:cNvSpPr>
            <p:nvPr/>
          </p:nvSpPr>
          <p:spPr bwMode="auto">
            <a:xfrm rot="21571670">
              <a:off x="6390672" y="6504230"/>
              <a:ext cx="1164439" cy="349206"/>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Damage ($)</a:t>
              </a:r>
              <a:endParaRPr lang="en-US" sz="2700" dirty="0">
                <a:latin typeface="Calibri" panose="020F0502020204030204" pitchFamily="34" charset="0"/>
              </a:endParaRPr>
            </a:p>
          </p:txBody>
        </p:sp>
        <p:sp>
          <p:nvSpPr>
            <p:cNvPr id="81" name="Text Box 26"/>
            <p:cNvSpPr txBox="1">
              <a:spLocks noChangeArrowheads="1"/>
            </p:cNvSpPr>
            <p:nvPr/>
          </p:nvSpPr>
          <p:spPr bwMode="auto">
            <a:xfrm rot="16204749">
              <a:off x="4942089" y="5475233"/>
              <a:ext cx="1786291" cy="349163"/>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Relative Frequency</a:t>
              </a:r>
              <a:endParaRPr lang="en-US" sz="2700" dirty="0">
                <a:latin typeface="Calibri" panose="020F0502020204030204" pitchFamily="34" charset="0"/>
              </a:endParaRPr>
            </a:p>
          </p:txBody>
        </p:sp>
      </p:grpSp>
      <p:sp>
        <p:nvSpPr>
          <p:cNvPr id="82" name="TextBox 81"/>
          <p:cNvSpPr txBox="1"/>
          <p:nvPr/>
        </p:nvSpPr>
        <p:spPr>
          <a:xfrm>
            <a:off x="5318469" y="1938656"/>
            <a:ext cx="617537" cy="338138"/>
          </a:xfrm>
          <a:prstGeom prst="rect">
            <a:avLst/>
          </a:prstGeom>
          <a:noFill/>
        </p:spPr>
        <p:txBody>
          <a:bodyPr>
            <a:spAutoFit/>
          </a:bodyPr>
          <a:lstStyle/>
          <a:p>
            <a:pPr>
              <a:defRPr/>
            </a:pPr>
            <a:r>
              <a:rPr lang="en-US" sz="1600" dirty="0">
                <a:solidFill>
                  <a:srgbClr val="008000"/>
                </a:solidFill>
                <a:latin typeface="Calibri" panose="020F0502020204030204" pitchFamily="34" charset="0"/>
              </a:rPr>
              <a:t>CDF</a:t>
            </a:r>
          </a:p>
        </p:txBody>
      </p:sp>
      <mc:AlternateContent xmlns:mc="http://schemas.openxmlformats.org/markup-compatibility/2006" xmlns:a14="http://schemas.microsoft.com/office/drawing/2010/main">
        <mc:Choice Requires="a14">
          <p:sp>
            <p:nvSpPr>
              <p:cNvPr id="83" name="TextBox 82">
                <a:extLst>
                  <a:ext uri="{FF2B5EF4-FFF2-40B4-BE49-F238E27FC236}">
                    <a16:creationId xmlns:a16="http://schemas.microsoft.com/office/drawing/2014/main" id="{41C99EBC-8F9B-485E-AC32-6291CE52AC34}"/>
                  </a:ext>
                </a:extLst>
              </p:cNvPr>
              <p:cNvSpPr txBox="1"/>
              <p:nvPr/>
            </p:nvSpPr>
            <p:spPr>
              <a:xfrm>
                <a:off x="8651459" y="5346140"/>
                <a:ext cx="3175806" cy="104394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0" smtClean="0">
                          <a:solidFill>
                            <a:srgbClr val="C00000"/>
                          </a:solidFill>
                          <a:effectLst/>
                          <a:latin typeface="Cambria Math" panose="02040503050406030204" pitchFamily="18" charset="0"/>
                        </a:rPr>
                        <m:t>EAD</m:t>
                      </m:r>
                      <m:r>
                        <a:rPr lang="pt-BR" i="0" smtClean="0">
                          <a:solidFill>
                            <a:srgbClr val="C00000"/>
                          </a:solidFill>
                          <a:effectLst/>
                          <a:latin typeface="Cambria Math" panose="02040503050406030204" pitchFamily="18" charset="0"/>
                        </a:rPr>
                        <m:t>=</m:t>
                      </m:r>
                      <m:f>
                        <m:fPr>
                          <m:ctrlPr>
                            <a:rPr lang="pt-BR" i="1" smtClean="0">
                              <a:solidFill>
                                <a:srgbClr val="C00000"/>
                              </a:solidFill>
                              <a:effectLst/>
                              <a:latin typeface="Cambria Math" panose="02040503050406030204" pitchFamily="18" charset="0"/>
                            </a:rPr>
                          </m:ctrlPr>
                        </m:fPr>
                        <m:num>
                          <m:r>
                            <a:rPr lang="en-US" b="0" i="0" smtClean="0">
                              <a:solidFill>
                                <a:srgbClr val="C00000"/>
                              </a:solidFill>
                              <a:effectLst/>
                              <a:latin typeface="Cambria Math" panose="02040503050406030204" pitchFamily="18" charset="0"/>
                            </a:rPr>
                            <m:t>1</m:t>
                          </m:r>
                        </m:num>
                        <m:den>
                          <m:r>
                            <m:rPr>
                              <m:sty m:val="p"/>
                            </m:rPr>
                            <a:rPr lang="en-US" b="0" i="0" smtClean="0">
                              <a:solidFill>
                                <a:srgbClr val="C00000"/>
                              </a:solidFill>
                              <a:effectLst/>
                              <a:latin typeface="Cambria Math" panose="02040503050406030204" pitchFamily="18" charset="0"/>
                            </a:rPr>
                            <m:t>N</m:t>
                          </m:r>
                        </m:den>
                      </m:f>
                      <m:nary>
                        <m:naryPr>
                          <m:chr m:val="∑"/>
                          <m:ctrlPr>
                            <a:rPr lang="pt-BR" i="1" smtClean="0">
                              <a:solidFill>
                                <a:srgbClr val="C00000"/>
                              </a:solidFill>
                              <a:effectLst/>
                              <a:latin typeface="Cambria Math" panose="02040503050406030204" pitchFamily="18" charset="0"/>
                            </a:rPr>
                          </m:ctrlPr>
                        </m:naryPr>
                        <m:sub>
                          <m:r>
                            <m:rPr>
                              <m:sty m:val="p"/>
                              <m:brk m:alnAt="23"/>
                            </m:rPr>
                            <a:rPr lang="en-US" b="0" i="0" smtClean="0">
                              <a:solidFill>
                                <a:srgbClr val="C00000"/>
                              </a:solidFill>
                              <a:effectLst/>
                              <a:latin typeface="Cambria Math" panose="02040503050406030204" pitchFamily="18" charset="0"/>
                            </a:rPr>
                            <m:t>i</m:t>
                          </m:r>
                          <m:r>
                            <a:rPr lang="pt-BR" i="0" smtClean="0">
                              <a:solidFill>
                                <a:srgbClr val="C00000"/>
                              </a:solidFill>
                              <a:effectLst/>
                              <a:latin typeface="Cambria Math" panose="02040503050406030204" pitchFamily="18" charset="0"/>
                            </a:rPr>
                            <m:t>=</m:t>
                          </m:r>
                          <m:r>
                            <m:rPr>
                              <m:sty m:val="p"/>
                            </m:rPr>
                            <a:rPr lang="en-US" b="0" i="0" smtClean="0">
                              <a:solidFill>
                                <a:srgbClr val="C00000"/>
                              </a:solidFill>
                              <a:effectLst/>
                              <a:latin typeface="Cambria Math" panose="02040503050406030204" pitchFamily="18" charset="0"/>
                            </a:rPr>
                            <m:t>i</m:t>
                          </m:r>
                        </m:sub>
                        <m:sup>
                          <m:r>
                            <m:rPr>
                              <m:sty m:val="p"/>
                            </m:rPr>
                            <a:rPr lang="en-US" b="0" i="0" smtClean="0">
                              <a:solidFill>
                                <a:srgbClr val="C00000"/>
                              </a:solidFill>
                              <a:effectLst/>
                              <a:latin typeface="Cambria Math" panose="02040503050406030204" pitchFamily="18" charset="0"/>
                            </a:rPr>
                            <m:t>N</m:t>
                          </m:r>
                        </m:sup>
                        <m:e>
                          <m:r>
                            <m:rPr>
                              <m:sty m:val="p"/>
                            </m:rPr>
                            <a:rPr lang="en-US" b="0" i="0" smtClean="0">
                              <a:solidFill>
                                <a:srgbClr val="C00000"/>
                              </a:solidFill>
                              <a:effectLst/>
                              <a:latin typeface="Cambria Math" panose="02040503050406030204" pitchFamily="18" charset="0"/>
                            </a:rPr>
                            <m:t>Damage</m:t>
                          </m:r>
                          <m:r>
                            <a:rPr lang="en-US" b="0" i="0" smtClean="0">
                              <a:solidFill>
                                <a:srgbClr val="C00000"/>
                              </a:solidFill>
                              <a:effectLst/>
                              <a:latin typeface="Cambria Math" panose="02040503050406030204" pitchFamily="18" charset="0"/>
                            </a:rPr>
                            <m:t>(</m:t>
                          </m:r>
                          <m:r>
                            <m:rPr>
                              <m:sty m:val="p"/>
                            </m:rPr>
                            <a:rPr lang="en-US" b="0" i="0" smtClean="0">
                              <a:solidFill>
                                <a:srgbClr val="C00000"/>
                              </a:solidFill>
                              <a:effectLst/>
                              <a:latin typeface="Cambria Math" panose="02040503050406030204" pitchFamily="18" charset="0"/>
                            </a:rPr>
                            <m:t>i</m:t>
                          </m:r>
                          <m:r>
                            <a:rPr lang="en-US" b="0" i="0" smtClean="0">
                              <a:solidFill>
                                <a:srgbClr val="C00000"/>
                              </a:solidFill>
                              <a:effectLst/>
                              <a:latin typeface="Cambria Math" panose="02040503050406030204" pitchFamily="18" charset="0"/>
                            </a:rPr>
                            <m:t>)</m:t>
                          </m:r>
                        </m:e>
                      </m:nary>
                    </m:oMath>
                  </m:oMathPara>
                </a14:m>
                <a:endParaRPr lang="en-US" dirty="0">
                  <a:solidFill>
                    <a:srgbClr val="C00000"/>
                  </a:solidFill>
                  <a:effectLst/>
                </a:endParaRPr>
              </a:p>
            </p:txBody>
          </p:sp>
        </mc:Choice>
        <mc:Fallback xmlns="">
          <p:sp>
            <p:nvSpPr>
              <p:cNvPr id="83" name="TextBox 82">
                <a:extLst>
                  <a:ext uri="{FF2B5EF4-FFF2-40B4-BE49-F238E27FC236}">
                    <a16:creationId xmlns:a16="http://schemas.microsoft.com/office/drawing/2014/main" id="{41C99EBC-8F9B-485E-AC32-6291CE52AC34}"/>
                  </a:ext>
                </a:extLst>
              </p:cNvPr>
              <p:cNvSpPr txBox="1">
                <a:spLocks noRot="1" noChangeAspect="1" noMove="1" noResize="1" noEditPoints="1" noAdjustHandles="1" noChangeArrowheads="1" noChangeShapeType="1" noTextEdit="1"/>
              </p:cNvSpPr>
              <p:nvPr/>
            </p:nvSpPr>
            <p:spPr>
              <a:xfrm>
                <a:off x="8651459" y="5346140"/>
                <a:ext cx="3175806" cy="1043940"/>
              </a:xfrm>
              <a:prstGeom prst="rect">
                <a:avLst/>
              </a:prstGeom>
              <a:blipFill>
                <a:blip r:embed="rId3"/>
                <a:stretch>
                  <a:fillRect/>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8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noChangeArrowheads="1"/>
          </p:cNvPicPr>
          <p:nvPr/>
        </p:nvPicPr>
        <p:blipFill>
          <a:blip r:embed="rId3" cstate="print"/>
          <a:srcRect/>
          <a:stretch>
            <a:fillRect/>
          </a:stretch>
        </p:blipFill>
        <p:spPr bwMode="auto">
          <a:xfrm>
            <a:off x="5663034" y="2682875"/>
            <a:ext cx="5654675" cy="4175125"/>
          </a:xfrm>
          <a:prstGeom prst="rect">
            <a:avLst/>
          </a:prstGeom>
          <a:noFill/>
          <a:ln w="9525">
            <a:noFill/>
            <a:miter lim="800000"/>
            <a:headEnd/>
            <a:tailEnd/>
          </a:ln>
        </p:spPr>
      </p:pic>
      <p:pic>
        <p:nvPicPr>
          <p:cNvPr id="27651" name="Picture 2"/>
          <p:cNvPicPr>
            <a:picLocks noChangeAspect="1" noChangeArrowheads="1"/>
          </p:cNvPicPr>
          <p:nvPr/>
        </p:nvPicPr>
        <p:blipFill>
          <a:blip r:embed="rId4" cstate="print"/>
          <a:srcRect/>
          <a:stretch>
            <a:fillRect/>
          </a:stretch>
        </p:blipFill>
        <p:spPr bwMode="auto">
          <a:xfrm>
            <a:off x="725158" y="1740694"/>
            <a:ext cx="4625975" cy="2762250"/>
          </a:xfrm>
          <a:prstGeom prst="rect">
            <a:avLst/>
          </a:prstGeom>
          <a:noFill/>
          <a:ln w="9525">
            <a:noFill/>
            <a:miter lim="800000"/>
            <a:headEnd/>
            <a:tailEnd/>
          </a:ln>
        </p:spPr>
      </p:pic>
      <p:sp>
        <p:nvSpPr>
          <p:cNvPr id="8" name="Rectangle 7"/>
          <p:cNvSpPr/>
          <p:nvPr/>
        </p:nvSpPr>
        <p:spPr bwMode="auto">
          <a:xfrm>
            <a:off x="736265" y="4342606"/>
            <a:ext cx="4611688" cy="285750"/>
          </a:xfrm>
          <a:prstGeom prst="rect">
            <a:avLst/>
          </a:prstGeom>
          <a:solidFill>
            <a:schemeClr val="bg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Calibri" panose="020F0502020204030204" pitchFamily="34" charset="0"/>
              </a:rPr>
              <a:t>Annual Peak Flow (</a:t>
            </a:r>
            <a:r>
              <a:rPr lang="en-US" sz="1200" dirty="0" err="1">
                <a:solidFill>
                  <a:schemeClr val="tx1"/>
                </a:solidFill>
                <a:latin typeface="Calibri" panose="020F0502020204030204" pitchFamily="34" charset="0"/>
              </a:rPr>
              <a:t>cfs</a:t>
            </a:r>
            <a:r>
              <a:rPr lang="en-US" sz="1200" dirty="0">
                <a:solidFill>
                  <a:schemeClr val="tx1"/>
                </a:solidFill>
                <a:latin typeface="Calibri" panose="020F0502020204030204" pitchFamily="34" charset="0"/>
              </a:rPr>
              <a:t>)</a:t>
            </a:r>
          </a:p>
        </p:txBody>
      </p:sp>
      <p:sp>
        <p:nvSpPr>
          <p:cNvPr id="3" name="Title 2"/>
          <p:cNvSpPr>
            <a:spLocks noGrp="1"/>
          </p:cNvSpPr>
          <p:nvPr>
            <p:ph type="title"/>
          </p:nvPr>
        </p:nvSpPr>
        <p:spPr>
          <a:xfrm>
            <a:off x="1082841" y="336550"/>
            <a:ext cx="10050379" cy="1143000"/>
          </a:xfrm>
        </p:spPr>
        <p:txBody>
          <a:bodyPr/>
          <a:lstStyle/>
          <a:p>
            <a:pPr>
              <a:defRPr/>
            </a:pPr>
            <a:r>
              <a:rPr lang="en-US" dirty="0"/>
              <a:t>Replacing Flow-Frequency Curve with a Large Sample of Peak Flows</a:t>
            </a:r>
          </a:p>
        </p:txBody>
      </p:sp>
      <p:sp>
        <p:nvSpPr>
          <p:cNvPr id="11" name="TextBox 10"/>
          <p:cNvSpPr txBox="1"/>
          <p:nvPr/>
        </p:nvSpPr>
        <p:spPr>
          <a:xfrm>
            <a:off x="1431930" y="4889500"/>
            <a:ext cx="2552700" cy="1631950"/>
          </a:xfrm>
          <a:prstGeom prst="rect">
            <a:avLst/>
          </a:prstGeom>
          <a:noFill/>
        </p:spPr>
        <p:txBody>
          <a:bodyPr>
            <a:spAutoFit/>
          </a:bodyPr>
          <a:lstStyle/>
          <a:p>
            <a:pPr>
              <a:defRPr/>
            </a:pPr>
            <a:r>
              <a:rPr lang="en-US" dirty="0">
                <a:latin typeface="Calibri" panose="020F0502020204030204" pitchFamily="34" charset="0"/>
              </a:rPr>
              <a:t>annual peak flows, or annual max        X-duration flows, </a:t>
            </a:r>
            <a:r>
              <a:rPr lang="en-US" b="1" dirty="0">
                <a:solidFill>
                  <a:schemeClr val="accent2"/>
                </a:solidFill>
                <a:latin typeface="Calibri" panose="020F0502020204030204" pitchFamily="34" charset="0"/>
              </a:rPr>
              <a:t>1000 events</a:t>
            </a:r>
          </a:p>
        </p:txBody>
      </p:sp>
      <p:sp>
        <p:nvSpPr>
          <p:cNvPr id="12" name="TextBox 11"/>
          <p:cNvSpPr txBox="1"/>
          <p:nvPr/>
        </p:nvSpPr>
        <p:spPr bwMode="auto">
          <a:xfrm>
            <a:off x="8650709" y="4972050"/>
            <a:ext cx="1533525" cy="646113"/>
          </a:xfrm>
          <a:prstGeom prst="rect">
            <a:avLst/>
          </a:prstGeom>
          <a:noFill/>
        </p:spPr>
        <p:txBody>
          <a:bodyPr>
            <a:spAutoFit/>
          </a:bodyPr>
          <a:lstStyle/>
          <a:p>
            <a:pPr algn="ctr">
              <a:defRPr/>
            </a:pPr>
            <a:r>
              <a:rPr lang="en-US" sz="1800" b="1" dirty="0">
                <a:latin typeface="Calibri" panose="020F0502020204030204" pitchFamily="34" charset="0"/>
              </a:rPr>
              <a:t>each point is an “event”</a:t>
            </a:r>
          </a:p>
        </p:txBody>
      </p:sp>
      <p:sp>
        <p:nvSpPr>
          <p:cNvPr id="27656" name="TextBox 9"/>
          <p:cNvSpPr txBox="1">
            <a:spLocks noChangeArrowheads="1"/>
          </p:cNvSpPr>
          <p:nvPr/>
        </p:nvSpPr>
        <p:spPr bwMode="auto">
          <a:xfrm>
            <a:off x="1377620" y="2186786"/>
            <a:ext cx="1726527" cy="830997"/>
          </a:xfrm>
          <a:prstGeom prst="rect">
            <a:avLst/>
          </a:prstGeom>
          <a:noFill/>
          <a:ln w="9525">
            <a:noFill/>
            <a:miter lim="800000"/>
            <a:headEnd/>
            <a:tailEnd/>
          </a:ln>
        </p:spPr>
        <p:txBody>
          <a:bodyPr wrap="square">
            <a:spAutoFit/>
          </a:bodyPr>
          <a:lstStyle/>
          <a:p>
            <a:r>
              <a:rPr lang="en-US" b="1" dirty="0">
                <a:solidFill>
                  <a:srgbClr val="00B050"/>
                </a:solidFill>
                <a:latin typeface="Calibri" panose="020F0502020204030204" pitchFamily="34" charset="0"/>
              </a:rPr>
              <a:t>PDF form</a:t>
            </a:r>
          </a:p>
          <a:p>
            <a:r>
              <a:rPr lang="en-US" b="1" i="1" dirty="0">
                <a:solidFill>
                  <a:srgbClr val="00B050"/>
                </a:solidFill>
                <a:latin typeface="Calibri" panose="020F0502020204030204" pitchFamily="34" charset="0"/>
              </a:rPr>
              <a:t>(histogram)</a:t>
            </a:r>
          </a:p>
        </p:txBody>
      </p:sp>
      <p:sp>
        <p:nvSpPr>
          <p:cNvPr id="27657" name="TextBox 12"/>
          <p:cNvSpPr txBox="1">
            <a:spLocks noChangeArrowheads="1"/>
          </p:cNvSpPr>
          <p:nvPr/>
        </p:nvSpPr>
        <p:spPr bwMode="auto">
          <a:xfrm>
            <a:off x="7333079" y="2955925"/>
            <a:ext cx="2444750" cy="862013"/>
          </a:xfrm>
          <a:prstGeom prst="rect">
            <a:avLst/>
          </a:prstGeom>
          <a:noFill/>
          <a:ln w="9525">
            <a:noFill/>
            <a:miter lim="800000"/>
            <a:headEnd/>
            <a:tailEnd/>
          </a:ln>
        </p:spPr>
        <p:txBody>
          <a:bodyPr>
            <a:spAutoFit/>
          </a:bodyPr>
          <a:lstStyle/>
          <a:p>
            <a:r>
              <a:rPr lang="en-US" b="1" dirty="0">
                <a:solidFill>
                  <a:srgbClr val="00B050"/>
                </a:solidFill>
                <a:latin typeface="Calibri" panose="020F0502020204030204" pitchFamily="34" charset="0"/>
              </a:rPr>
              <a:t>CDF form </a:t>
            </a:r>
            <a:r>
              <a:rPr lang="en-US" b="1" i="1" dirty="0">
                <a:solidFill>
                  <a:srgbClr val="00B050"/>
                </a:solidFill>
                <a:latin typeface="Calibri" panose="020F0502020204030204" pitchFamily="34" charset="0"/>
              </a:rPr>
              <a:t>(frequency curve)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74821" y="322090"/>
            <a:ext cx="10042357" cy="1143000"/>
          </a:xfrm>
        </p:spPr>
        <p:txBody>
          <a:bodyPr/>
          <a:lstStyle/>
          <a:p>
            <a:pPr>
              <a:defRPr/>
            </a:pPr>
            <a:r>
              <a:rPr lang="en-US" dirty="0"/>
              <a:t>From each flow, compute a damage, create a sample of damages</a:t>
            </a:r>
          </a:p>
        </p:txBody>
      </p:sp>
      <p:sp>
        <p:nvSpPr>
          <p:cNvPr id="11" name="TextBox 10"/>
          <p:cNvSpPr txBox="1"/>
          <p:nvPr/>
        </p:nvSpPr>
        <p:spPr>
          <a:xfrm>
            <a:off x="1342098" y="5038725"/>
            <a:ext cx="2955925" cy="1246188"/>
          </a:xfrm>
          <a:prstGeom prst="rect">
            <a:avLst/>
          </a:prstGeom>
          <a:noFill/>
        </p:spPr>
        <p:txBody>
          <a:bodyPr>
            <a:spAutoFit/>
          </a:bodyPr>
          <a:lstStyle/>
          <a:p>
            <a:pPr>
              <a:defRPr/>
            </a:pPr>
            <a:r>
              <a:rPr lang="en-US" b="1" i="1" dirty="0">
                <a:latin typeface="Calibri" panose="020F0502020204030204" pitchFamily="34" charset="0"/>
              </a:rPr>
              <a:t>1000 event damages </a:t>
            </a:r>
            <a:r>
              <a:rPr lang="en-US" dirty="0">
                <a:latin typeface="Calibri" panose="020F0502020204030204" pitchFamily="34" charset="0"/>
              </a:rPr>
              <a:t>the average or mean of these is the EAD</a:t>
            </a:r>
            <a:endParaRPr lang="en-US" b="1" dirty="0">
              <a:latin typeface="Calibri" panose="020F0502020204030204" pitchFamily="34" charset="0"/>
            </a:endParaRPr>
          </a:p>
        </p:txBody>
      </p:sp>
      <p:sp>
        <p:nvSpPr>
          <p:cNvPr id="28676" name="TextBox 9"/>
          <p:cNvSpPr txBox="1">
            <a:spLocks noChangeArrowheads="1"/>
          </p:cNvSpPr>
          <p:nvPr/>
        </p:nvSpPr>
        <p:spPr bwMode="auto">
          <a:xfrm>
            <a:off x="2134060" y="2055822"/>
            <a:ext cx="1812925" cy="862013"/>
          </a:xfrm>
          <a:prstGeom prst="rect">
            <a:avLst/>
          </a:prstGeom>
          <a:noFill/>
          <a:ln w="9525">
            <a:noFill/>
            <a:miter lim="800000"/>
            <a:headEnd/>
            <a:tailEnd/>
          </a:ln>
        </p:spPr>
        <p:txBody>
          <a:bodyPr>
            <a:spAutoFit/>
          </a:bodyPr>
          <a:lstStyle/>
          <a:p>
            <a:r>
              <a:rPr lang="en-US" b="1" dirty="0">
                <a:solidFill>
                  <a:srgbClr val="7030A0"/>
                </a:solidFill>
                <a:latin typeface="Calibri" panose="020F0502020204030204" pitchFamily="34" charset="0"/>
              </a:rPr>
              <a:t>PDF form</a:t>
            </a:r>
          </a:p>
          <a:p>
            <a:r>
              <a:rPr lang="en-US" b="1" dirty="0">
                <a:solidFill>
                  <a:srgbClr val="7030A0"/>
                </a:solidFill>
                <a:latin typeface="Calibri" panose="020F0502020204030204" pitchFamily="34" charset="0"/>
              </a:rPr>
              <a:t>(histogram)</a:t>
            </a:r>
          </a:p>
        </p:txBody>
      </p:sp>
      <p:pic>
        <p:nvPicPr>
          <p:cNvPr id="28677" name="Picture 2"/>
          <p:cNvPicPr>
            <a:picLocks noChangeAspect="1" noChangeArrowheads="1"/>
          </p:cNvPicPr>
          <p:nvPr/>
        </p:nvPicPr>
        <p:blipFill>
          <a:blip r:embed="rId3" cstate="print"/>
          <a:srcRect/>
          <a:stretch>
            <a:fillRect/>
          </a:stretch>
        </p:blipFill>
        <p:spPr bwMode="auto">
          <a:xfrm>
            <a:off x="5831389" y="2692400"/>
            <a:ext cx="5646737" cy="4165600"/>
          </a:xfrm>
          <a:prstGeom prst="rect">
            <a:avLst/>
          </a:prstGeom>
          <a:noFill/>
          <a:ln w="9525">
            <a:noFill/>
            <a:miter lim="800000"/>
            <a:headEnd/>
            <a:tailEnd/>
          </a:ln>
        </p:spPr>
      </p:pic>
      <p:sp>
        <p:nvSpPr>
          <p:cNvPr id="12" name="TextBox 11"/>
          <p:cNvSpPr txBox="1"/>
          <p:nvPr/>
        </p:nvSpPr>
        <p:spPr bwMode="auto">
          <a:xfrm>
            <a:off x="7995151" y="4651380"/>
            <a:ext cx="1533525" cy="646113"/>
          </a:xfrm>
          <a:prstGeom prst="rect">
            <a:avLst/>
          </a:prstGeom>
          <a:noFill/>
        </p:spPr>
        <p:txBody>
          <a:bodyPr>
            <a:spAutoFit/>
          </a:bodyPr>
          <a:lstStyle/>
          <a:p>
            <a:pPr algn="ctr">
              <a:defRPr/>
            </a:pPr>
            <a:r>
              <a:rPr lang="en-US" sz="1800" b="1" dirty="0">
                <a:latin typeface="Calibri" panose="020F0502020204030204" pitchFamily="34" charset="0"/>
              </a:rPr>
              <a:t>each point is an “event”</a:t>
            </a:r>
          </a:p>
        </p:txBody>
      </p:sp>
      <p:sp>
        <p:nvSpPr>
          <p:cNvPr id="28679" name="TextBox 12"/>
          <p:cNvSpPr txBox="1">
            <a:spLocks noChangeArrowheads="1"/>
          </p:cNvSpPr>
          <p:nvPr/>
        </p:nvSpPr>
        <p:spPr bwMode="auto">
          <a:xfrm>
            <a:off x="7493496" y="3094038"/>
            <a:ext cx="2444750" cy="862012"/>
          </a:xfrm>
          <a:prstGeom prst="rect">
            <a:avLst/>
          </a:prstGeom>
          <a:noFill/>
          <a:ln w="9525">
            <a:noFill/>
            <a:miter lim="800000"/>
            <a:headEnd/>
            <a:tailEnd/>
          </a:ln>
        </p:spPr>
        <p:txBody>
          <a:bodyPr>
            <a:spAutoFit/>
          </a:bodyPr>
          <a:lstStyle/>
          <a:p>
            <a:r>
              <a:rPr lang="en-US" b="1" dirty="0">
                <a:solidFill>
                  <a:srgbClr val="7030A0"/>
                </a:solidFill>
                <a:latin typeface="Calibri" panose="020F0502020204030204" pitchFamily="34" charset="0"/>
              </a:rPr>
              <a:t>CDF form </a:t>
            </a:r>
            <a:r>
              <a:rPr lang="en-US" b="1" i="1" dirty="0">
                <a:solidFill>
                  <a:srgbClr val="7030A0"/>
                </a:solidFill>
                <a:latin typeface="Calibri" panose="020F0502020204030204" pitchFamily="34" charset="0"/>
              </a:rPr>
              <a:t>(frequency curve)</a:t>
            </a:r>
          </a:p>
        </p:txBody>
      </p:sp>
      <p:pic>
        <p:nvPicPr>
          <p:cNvPr id="28680" name="Picture 1"/>
          <p:cNvPicPr>
            <a:picLocks noChangeAspect="1" noChangeArrowheads="1"/>
          </p:cNvPicPr>
          <p:nvPr/>
        </p:nvPicPr>
        <p:blipFill>
          <a:blip r:embed="rId4" cstate="print"/>
          <a:srcRect/>
          <a:stretch>
            <a:fillRect/>
          </a:stretch>
        </p:blipFill>
        <p:spPr bwMode="auto">
          <a:xfrm>
            <a:off x="722773" y="1735142"/>
            <a:ext cx="4694237" cy="2916238"/>
          </a:xfrm>
          <a:prstGeom prst="rect">
            <a:avLst/>
          </a:prstGeom>
          <a:noFill/>
          <a:ln w="9525">
            <a:noFill/>
            <a:miter lim="800000"/>
            <a:headEnd/>
            <a:tailEnd/>
          </a:ln>
        </p:spPr>
      </p:pic>
      <p:cxnSp>
        <p:nvCxnSpPr>
          <p:cNvPr id="14" name="Straight Arrow Connector 13"/>
          <p:cNvCxnSpPr/>
          <p:nvPr/>
        </p:nvCxnSpPr>
        <p:spPr>
          <a:xfrm>
            <a:off x="1381580" y="1962160"/>
            <a:ext cx="0" cy="209232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682" name="TextBox 9"/>
          <p:cNvSpPr txBox="1">
            <a:spLocks noChangeArrowheads="1"/>
          </p:cNvSpPr>
          <p:nvPr/>
        </p:nvSpPr>
        <p:spPr bwMode="auto">
          <a:xfrm>
            <a:off x="2215023" y="2185997"/>
            <a:ext cx="1731958" cy="830997"/>
          </a:xfrm>
          <a:prstGeom prst="rect">
            <a:avLst/>
          </a:prstGeom>
          <a:noFill/>
          <a:ln w="9525">
            <a:noFill/>
            <a:miter lim="800000"/>
            <a:headEnd/>
            <a:tailEnd/>
          </a:ln>
        </p:spPr>
        <p:txBody>
          <a:bodyPr wrap="square">
            <a:spAutoFit/>
          </a:bodyPr>
          <a:lstStyle/>
          <a:p>
            <a:r>
              <a:rPr lang="en-US" b="1" dirty="0">
                <a:solidFill>
                  <a:srgbClr val="7030A0"/>
                </a:solidFill>
                <a:latin typeface="Calibri" panose="020F0502020204030204" pitchFamily="34" charset="0"/>
              </a:rPr>
              <a:t>PDF form</a:t>
            </a:r>
          </a:p>
          <a:p>
            <a:r>
              <a:rPr lang="en-US" b="1" i="1" dirty="0">
                <a:solidFill>
                  <a:srgbClr val="7030A0"/>
                </a:solidFill>
                <a:latin typeface="Calibri" panose="020F0502020204030204" pitchFamily="34" charset="0"/>
              </a:rPr>
              <a:t>(histogram)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defRPr/>
            </a:pPr>
            <a:r>
              <a:rPr lang="en-US" dirty="0"/>
              <a:t>Outline</a:t>
            </a:r>
          </a:p>
        </p:txBody>
      </p:sp>
      <p:sp>
        <p:nvSpPr>
          <p:cNvPr id="91139" name="Rectangle 3"/>
          <p:cNvSpPr>
            <a:spLocks noGrp="1" noChangeArrowheads="1"/>
          </p:cNvSpPr>
          <p:nvPr>
            <p:ph type="body" idx="1"/>
          </p:nvPr>
        </p:nvSpPr>
        <p:spPr>
          <a:xfrm>
            <a:off x="1073426" y="1376313"/>
            <a:ext cx="9047824" cy="4719688"/>
          </a:xfrm>
        </p:spPr>
        <p:txBody>
          <a:bodyPr/>
          <a:lstStyle/>
          <a:p>
            <a:pPr eaLnBrk="1" hangingPunct="1">
              <a:defRPr/>
            </a:pPr>
            <a:r>
              <a:rPr lang="en-US" sz="2800" dirty="0"/>
              <a:t>Introduction</a:t>
            </a:r>
          </a:p>
          <a:p>
            <a:pPr eaLnBrk="1" hangingPunct="1">
              <a:defRPr/>
            </a:pPr>
            <a:r>
              <a:rPr lang="en-US" sz="2800" dirty="0">
                <a:solidFill>
                  <a:schemeClr val="accent2"/>
                </a:solidFill>
              </a:rPr>
              <a:t>Example: Estimate of </a:t>
            </a:r>
            <a:r>
              <a:rPr lang="en-US" sz="2800" dirty="0">
                <a:solidFill>
                  <a:schemeClr val="accent2"/>
                </a:solidFill>
                <a:latin typeface="Symbol" pitchFamily="18" charset="2"/>
              </a:rPr>
              <a:t>p</a:t>
            </a:r>
            <a:endParaRPr lang="en-US" sz="2800" dirty="0">
              <a:solidFill>
                <a:schemeClr val="accent2"/>
              </a:solidFill>
            </a:endParaRPr>
          </a:p>
          <a:p>
            <a:pPr eaLnBrk="1" hangingPunct="1">
              <a:defRPr/>
            </a:pPr>
            <a:r>
              <a:rPr lang="en-US" sz="2800" dirty="0"/>
              <a:t>Theory of Monte Carlo Simulation</a:t>
            </a:r>
          </a:p>
          <a:p>
            <a:pPr lvl="1" eaLnBrk="1" hangingPunct="1">
              <a:spcBef>
                <a:spcPts val="0"/>
              </a:spcBef>
              <a:defRPr/>
            </a:pPr>
            <a:r>
              <a:rPr lang="en-US" sz="2400" dirty="0"/>
              <a:t>what we’re doing</a:t>
            </a:r>
          </a:p>
          <a:p>
            <a:pPr lvl="1" eaLnBrk="1" hangingPunct="1">
              <a:spcBef>
                <a:spcPts val="0"/>
              </a:spcBef>
              <a:defRPr/>
            </a:pPr>
            <a:r>
              <a:rPr lang="en-US" sz="2400" dirty="0"/>
              <a:t>how we generate samples</a:t>
            </a:r>
          </a:p>
          <a:p>
            <a:pPr lvl="1" eaLnBrk="1" hangingPunct="1">
              <a:spcBef>
                <a:spcPts val="0"/>
              </a:spcBef>
              <a:defRPr/>
            </a:pPr>
            <a:r>
              <a:rPr lang="en-US" sz="2400" dirty="0"/>
              <a:t>convergence</a:t>
            </a:r>
          </a:p>
          <a:p>
            <a:pPr eaLnBrk="1" hangingPunct="1">
              <a:defRPr/>
            </a:pPr>
            <a:r>
              <a:rPr lang="en-US" sz="2800" dirty="0"/>
              <a:t>Workshop / Demo</a:t>
            </a:r>
          </a:p>
          <a:p>
            <a:pPr eaLnBrk="1" hangingPunct="1">
              <a:defRPr/>
            </a:pPr>
            <a:r>
              <a:rPr lang="en-US" sz="2800" dirty="0"/>
              <a:t>Applications</a:t>
            </a:r>
          </a:p>
          <a:p>
            <a:pPr lvl="1" eaLnBrk="1" hangingPunct="1">
              <a:spcBef>
                <a:spcPts val="0"/>
              </a:spcBef>
              <a:defRPr/>
            </a:pPr>
            <a:r>
              <a:rPr lang="en-US" sz="2400" dirty="0"/>
              <a:t>Flood Risk Analysis    (HEC-WAT/FRA)</a:t>
            </a:r>
          </a:p>
          <a:p>
            <a:pPr lvl="1" eaLnBrk="1" hangingPunct="1">
              <a:spcBef>
                <a:spcPts val="0"/>
              </a:spcBef>
              <a:defRPr/>
            </a:pPr>
            <a:r>
              <a:rPr lang="en-US" sz="2400" dirty="0"/>
              <a:t>Stochastic Streamflow Generation for Water Supply</a:t>
            </a:r>
          </a:p>
          <a:p>
            <a:pPr lvl="1" eaLnBrk="1" hangingPunct="1">
              <a:spcBef>
                <a:spcPts val="0"/>
              </a:spcBef>
              <a:defRPr/>
            </a:pPr>
            <a:r>
              <a:rPr lang="en-US" sz="2400" dirty="0"/>
              <a:t>Uncertainty Analysis (next lecture)</a:t>
            </a:r>
          </a:p>
          <a:p>
            <a:pPr lvl="1" eaLnBrk="1" hangingPunct="1">
              <a:spcBef>
                <a:spcPts val="0"/>
              </a:spcBef>
              <a:defRPr/>
            </a:pPr>
            <a:endParaRPr lang="en-US" sz="2400" dirty="0"/>
          </a:p>
        </p:txBody>
      </p:sp>
    </p:spTree>
    <p:extLst>
      <p:ext uri="{BB962C8B-B14F-4D97-AF65-F5344CB8AC3E}">
        <p14:creationId xmlns:p14="http://schemas.microsoft.com/office/powerpoint/2010/main" val="13073538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Freeform 18"/>
          <p:cNvSpPr>
            <a:spLocks/>
          </p:cNvSpPr>
          <p:nvPr/>
        </p:nvSpPr>
        <p:spPr bwMode="auto">
          <a:xfrm>
            <a:off x="5374026" y="2289499"/>
            <a:ext cx="1733550" cy="981075"/>
          </a:xfrm>
          <a:custGeom>
            <a:avLst/>
            <a:gdLst>
              <a:gd name="T0" fmla="*/ 0 w 10000"/>
              <a:gd name="T1" fmla="*/ 2147483647 h 10000"/>
              <a:gd name="T2" fmla="*/ 2147483647 w 10000"/>
              <a:gd name="T3" fmla="*/ 2147483647 h 10000"/>
              <a:gd name="T4" fmla="*/ 2147483647 w 10000"/>
              <a:gd name="T5" fmla="*/ 2147483647 h 10000"/>
              <a:gd name="T6" fmla="*/ 2147483647 w 10000"/>
              <a:gd name="T7" fmla="*/ 0 h 10000"/>
              <a:gd name="T8" fmla="*/ 0 60000 65536"/>
              <a:gd name="T9" fmla="*/ 0 60000 65536"/>
              <a:gd name="T10" fmla="*/ 0 60000 65536"/>
              <a:gd name="T11" fmla="*/ 0 60000 65536"/>
              <a:gd name="T12" fmla="*/ 0 w 10000"/>
              <a:gd name="T13" fmla="*/ 0 h 10000"/>
              <a:gd name="T14" fmla="*/ 10000 w 10000"/>
              <a:gd name="T15" fmla="*/ 10000 h 10000"/>
            </a:gdLst>
            <a:ahLst/>
            <a:cxnLst>
              <a:cxn ang="T8">
                <a:pos x="T0" y="T1"/>
              </a:cxn>
              <a:cxn ang="T9">
                <a:pos x="T2" y="T3"/>
              </a:cxn>
              <a:cxn ang="T10">
                <a:pos x="T4" y="T5"/>
              </a:cxn>
              <a:cxn ang="T11">
                <a:pos x="T6" y="T7"/>
              </a:cxn>
            </a:cxnLst>
            <a:rect l="T12" t="T13" r="T14" b="T15"/>
            <a:pathLst>
              <a:path w="10000" h="10000">
                <a:moveTo>
                  <a:pt x="0" y="10000"/>
                </a:moveTo>
                <a:cubicBezTo>
                  <a:pt x="806" y="8535"/>
                  <a:pt x="1612" y="7056"/>
                  <a:pt x="2902" y="5606"/>
                </a:cubicBezTo>
                <a:cubicBezTo>
                  <a:pt x="4192" y="4156"/>
                  <a:pt x="6227" y="2236"/>
                  <a:pt x="7738" y="1301"/>
                </a:cubicBezTo>
                <a:cubicBezTo>
                  <a:pt x="8946" y="412"/>
                  <a:pt x="9350" y="351"/>
                  <a:pt x="10000" y="0"/>
                </a:cubicBezTo>
              </a:path>
            </a:pathLst>
          </a:custGeom>
          <a:noFill/>
          <a:ln w="28575" cmpd="sng">
            <a:solidFill>
              <a:srgbClr val="008000"/>
            </a:solidFill>
            <a:round/>
            <a:headEnd/>
            <a:tailEnd/>
          </a:ln>
        </p:spPr>
        <p:txBody>
          <a:bodyPr wrap="none" anchor="ctr"/>
          <a:lstStyle/>
          <a:p>
            <a:endParaRPr lang="en-US">
              <a:solidFill>
                <a:srgbClr val="008000"/>
              </a:solidFill>
            </a:endParaRPr>
          </a:p>
        </p:txBody>
      </p:sp>
      <p:grpSp>
        <p:nvGrpSpPr>
          <p:cNvPr id="2" name="Group 5"/>
          <p:cNvGrpSpPr>
            <a:grpSpLocks/>
          </p:cNvGrpSpPr>
          <p:nvPr/>
        </p:nvGrpSpPr>
        <p:grpSpPr bwMode="auto">
          <a:xfrm>
            <a:off x="5227981" y="1713236"/>
            <a:ext cx="2016125" cy="1641475"/>
            <a:chOff x="1104" y="1392"/>
            <a:chExt cx="1056" cy="912"/>
          </a:xfrm>
        </p:grpSpPr>
        <p:sp>
          <p:nvSpPr>
            <p:cNvPr id="3140"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a:p>
          </p:txBody>
        </p:sp>
        <p:sp>
          <p:nvSpPr>
            <p:cNvPr id="3141"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a:p>
          </p:txBody>
        </p:sp>
      </p:grpSp>
      <p:sp>
        <p:nvSpPr>
          <p:cNvPr id="139272" name="Text Box 8"/>
          <p:cNvSpPr txBox="1">
            <a:spLocks noChangeArrowheads="1"/>
          </p:cNvSpPr>
          <p:nvPr/>
        </p:nvSpPr>
        <p:spPr bwMode="auto">
          <a:xfrm rot="16200000">
            <a:off x="4235488" y="2301476"/>
            <a:ext cx="1442054"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Peak Flow (</a:t>
            </a:r>
            <a:r>
              <a:rPr lang="en-US" sz="1600" dirty="0" err="1">
                <a:latin typeface="Calibri" panose="020F0502020204030204" pitchFamily="34" charset="0"/>
              </a:rPr>
              <a:t>cfs</a:t>
            </a:r>
            <a:r>
              <a:rPr lang="en-US" sz="1600" dirty="0">
                <a:latin typeface="Calibri" panose="020F0502020204030204" pitchFamily="34" charset="0"/>
              </a:rPr>
              <a:t>)</a:t>
            </a:r>
          </a:p>
        </p:txBody>
      </p:sp>
      <p:sp>
        <p:nvSpPr>
          <p:cNvPr id="139273" name="Text Box 9"/>
          <p:cNvSpPr txBox="1">
            <a:spLocks noChangeArrowheads="1"/>
          </p:cNvSpPr>
          <p:nvPr/>
        </p:nvSpPr>
        <p:spPr bwMode="auto">
          <a:xfrm>
            <a:off x="5016844" y="3521394"/>
            <a:ext cx="2177497"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latin typeface="Calibri" panose="020F0502020204030204" pitchFamily="34" charset="0"/>
              </a:rPr>
              <a:t>Exceedance Probability</a:t>
            </a:r>
            <a:endParaRPr lang="en-US" sz="2700" dirty="0">
              <a:latin typeface="Calibri" panose="020F0502020204030204" pitchFamily="34" charset="0"/>
            </a:endParaRPr>
          </a:p>
        </p:txBody>
      </p:sp>
      <p:sp>
        <p:nvSpPr>
          <p:cNvPr id="139274" name="Text Box 10"/>
          <p:cNvSpPr txBox="1">
            <a:spLocks noChangeArrowheads="1"/>
          </p:cNvSpPr>
          <p:nvPr/>
        </p:nvSpPr>
        <p:spPr bwMode="auto">
          <a:xfrm>
            <a:off x="5126376" y="3297561"/>
            <a:ext cx="355600" cy="371475"/>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a:t>1</a:t>
            </a:r>
            <a:endParaRPr lang="en-US" sz="2700"/>
          </a:p>
        </p:txBody>
      </p:sp>
      <p:sp>
        <p:nvSpPr>
          <p:cNvPr id="139275" name="Text Box 11"/>
          <p:cNvSpPr txBox="1">
            <a:spLocks noChangeArrowheads="1"/>
          </p:cNvSpPr>
          <p:nvPr/>
        </p:nvSpPr>
        <p:spPr bwMode="auto">
          <a:xfrm>
            <a:off x="6940889" y="3272161"/>
            <a:ext cx="355600" cy="371475"/>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t>0</a:t>
            </a:r>
            <a:endParaRPr lang="en-US" sz="2700" dirty="0"/>
          </a:p>
        </p:txBody>
      </p:sp>
      <p:grpSp>
        <p:nvGrpSpPr>
          <p:cNvPr id="3" name="Group 16"/>
          <p:cNvGrpSpPr>
            <a:grpSpLocks/>
          </p:cNvGrpSpPr>
          <p:nvPr/>
        </p:nvGrpSpPr>
        <p:grpSpPr bwMode="auto">
          <a:xfrm>
            <a:off x="1702144" y="1711649"/>
            <a:ext cx="1843087" cy="1641475"/>
            <a:chOff x="1104" y="1392"/>
            <a:chExt cx="1056" cy="912"/>
          </a:xfrm>
        </p:grpSpPr>
        <p:sp>
          <p:nvSpPr>
            <p:cNvPr id="3138" name="Line 17"/>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a:p>
          </p:txBody>
        </p:sp>
        <p:sp>
          <p:nvSpPr>
            <p:cNvPr id="3139" name="Line 18"/>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a:p>
          </p:txBody>
        </p:sp>
      </p:grpSp>
      <p:sp>
        <p:nvSpPr>
          <p:cNvPr id="139283" name="Text Box 19"/>
          <p:cNvSpPr txBox="1">
            <a:spLocks noChangeArrowheads="1"/>
          </p:cNvSpPr>
          <p:nvPr/>
        </p:nvSpPr>
        <p:spPr bwMode="auto">
          <a:xfrm>
            <a:off x="1851364" y="3340419"/>
            <a:ext cx="964551"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Stage (ft)</a:t>
            </a:r>
            <a:endParaRPr lang="en-US" sz="2700" dirty="0">
              <a:latin typeface="Calibri" panose="020F0502020204030204" pitchFamily="34" charset="0"/>
            </a:endParaRPr>
          </a:p>
        </p:txBody>
      </p:sp>
      <p:sp>
        <p:nvSpPr>
          <p:cNvPr id="139284" name="Text Box 20"/>
          <p:cNvSpPr txBox="1">
            <a:spLocks noChangeArrowheads="1"/>
          </p:cNvSpPr>
          <p:nvPr/>
        </p:nvSpPr>
        <p:spPr bwMode="auto">
          <a:xfrm rot="16209856">
            <a:off x="932039" y="2278458"/>
            <a:ext cx="994111"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Flow (</a:t>
            </a:r>
            <a:r>
              <a:rPr lang="en-US" sz="1600" dirty="0" err="1">
                <a:latin typeface="Calibri" panose="020F0502020204030204" pitchFamily="34" charset="0"/>
              </a:rPr>
              <a:t>cfs</a:t>
            </a:r>
            <a:r>
              <a:rPr lang="en-US" sz="1600" dirty="0">
                <a:latin typeface="Calibri" panose="020F0502020204030204" pitchFamily="34" charset="0"/>
              </a:rPr>
              <a:t>)</a:t>
            </a:r>
            <a:endParaRPr lang="en-US" sz="2700" dirty="0">
              <a:latin typeface="Calibri" panose="020F0502020204030204" pitchFamily="34" charset="0"/>
            </a:endParaRPr>
          </a:p>
        </p:txBody>
      </p:sp>
      <p:sp>
        <p:nvSpPr>
          <p:cNvPr id="3084" name="Freeform 21"/>
          <p:cNvSpPr>
            <a:spLocks/>
          </p:cNvSpPr>
          <p:nvPr/>
        </p:nvSpPr>
        <p:spPr bwMode="auto">
          <a:xfrm>
            <a:off x="1702144" y="2079949"/>
            <a:ext cx="1317625" cy="1273175"/>
          </a:xfrm>
          <a:custGeom>
            <a:avLst/>
            <a:gdLst>
              <a:gd name="T0" fmla="*/ 2147483647 w 830"/>
              <a:gd name="T1" fmla="*/ 0 h 802"/>
              <a:gd name="T2" fmla="*/ 2147483647 w 830"/>
              <a:gd name="T3" fmla="*/ 2147483647 h 802"/>
              <a:gd name="T4" fmla="*/ 2147483647 w 830"/>
              <a:gd name="T5" fmla="*/ 2147483647 h 802"/>
              <a:gd name="T6" fmla="*/ 2147483647 w 830"/>
              <a:gd name="T7" fmla="*/ 2147483647 h 802"/>
              <a:gd name="T8" fmla="*/ 2147483647 w 830"/>
              <a:gd name="T9" fmla="*/ 2147483647 h 802"/>
              <a:gd name="T10" fmla="*/ 0 w 830"/>
              <a:gd name="T11" fmla="*/ 2147483647 h 802"/>
              <a:gd name="T12" fmla="*/ 0 60000 65536"/>
              <a:gd name="T13" fmla="*/ 0 60000 65536"/>
              <a:gd name="T14" fmla="*/ 0 60000 65536"/>
              <a:gd name="T15" fmla="*/ 0 60000 65536"/>
              <a:gd name="T16" fmla="*/ 0 60000 65536"/>
              <a:gd name="T17" fmla="*/ 0 60000 65536"/>
              <a:gd name="T18" fmla="*/ 0 w 830"/>
              <a:gd name="T19" fmla="*/ 0 h 802"/>
              <a:gd name="T20" fmla="*/ 830 w 830"/>
              <a:gd name="T21" fmla="*/ 802 h 802"/>
            </a:gdLst>
            <a:ahLst/>
            <a:cxnLst>
              <a:cxn ang="T12">
                <a:pos x="T0" y="T1"/>
              </a:cxn>
              <a:cxn ang="T13">
                <a:pos x="T2" y="T3"/>
              </a:cxn>
              <a:cxn ang="T14">
                <a:pos x="T4" y="T5"/>
              </a:cxn>
              <a:cxn ang="T15">
                <a:pos x="T6" y="T7"/>
              </a:cxn>
              <a:cxn ang="T16">
                <a:pos x="T8" y="T9"/>
              </a:cxn>
              <a:cxn ang="T17">
                <a:pos x="T10" y="T11"/>
              </a:cxn>
            </a:cxnLst>
            <a:rect l="T18" t="T19" r="T20" b="T21"/>
            <a:pathLst>
              <a:path w="830" h="802">
                <a:moveTo>
                  <a:pt x="827" y="0"/>
                </a:moveTo>
                <a:cubicBezTo>
                  <a:pt x="827" y="16"/>
                  <a:pt x="830" y="45"/>
                  <a:pt x="811" y="96"/>
                </a:cubicBezTo>
                <a:cubicBezTo>
                  <a:pt x="792" y="147"/>
                  <a:pt x="766" y="237"/>
                  <a:pt x="715" y="304"/>
                </a:cubicBezTo>
                <a:cubicBezTo>
                  <a:pt x="664" y="371"/>
                  <a:pt x="592" y="440"/>
                  <a:pt x="507" y="496"/>
                </a:cubicBezTo>
                <a:cubicBezTo>
                  <a:pt x="422" y="552"/>
                  <a:pt x="287" y="589"/>
                  <a:pt x="203" y="640"/>
                </a:cubicBezTo>
                <a:cubicBezTo>
                  <a:pt x="119" y="691"/>
                  <a:pt x="42" y="768"/>
                  <a:pt x="0" y="802"/>
                </a:cubicBezTo>
              </a:path>
            </a:pathLst>
          </a:custGeom>
          <a:noFill/>
          <a:ln w="15875" cmpd="sng">
            <a:solidFill>
              <a:schemeClr val="tx1"/>
            </a:solidFill>
            <a:round/>
            <a:headEnd/>
            <a:tailEnd/>
          </a:ln>
        </p:spPr>
        <p:txBody>
          <a:bodyPr wrap="none" anchor="ctr"/>
          <a:lstStyle/>
          <a:p>
            <a:endParaRPr lang="en-US"/>
          </a:p>
        </p:txBody>
      </p:sp>
      <p:grpSp>
        <p:nvGrpSpPr>
          <p:cNvPr id="4" name="Group 22"/>
          <p:cNvGrpSpPr>
            <a:grpSpLocks/>
          </p:cNvGrpSpPr>
          <p:nvPr/>
        </p:nvGrpSpPr>
        <p:grpSpPr bwMode="auto">
          <a:xfrm>
            <a:off x="1705319" y="4053206"/>
            <a:ext cx="1844675" cy="1639888"/>
            <a:chOff x="1104" y="1392"/>
            <a:chExt cx="1056" cy="912"/>
          </a:xfrm>
        </p:grpSpPr>
        <p:sp>
          <p:nvSpPr>
            <p:cNvPr id="3136" name="Line 23"/>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a:p>
          </p:txBody>
        </p:sp>
        <p:sp>
          <p:nvSpPr>
            <p:cNvPr id="3137" name="Line 24"/>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a:p>
          </p:txBody>
        </p:sp>
      </p:grpSp>
      <p:sp>
        <p:nvSpPr>
          <p:cNvPr id="139289" name="Text Box 25"/>
          <p:cNvSpPr txBox="1">
            <a:spLocks noChangeArrowheads="1"/>
          </p:cNvSpPr>
          <p:nvPr/>
        </p:nvSpPr>
        <p:spPr bwMode="auto">
          <a:xfrm rot="21571670">
            <a:off x="1905664" y="5753495"/>
            <a:ext cx="964551"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Stage (ft)</a:t>
            </a:r>
            <a:endParaRPr lang="en-US" sz="2700" dirty="0">
              <a:latin typeface="Calibri" panose="020F0502020204030204" pitchFamily="34" charset="0"/>
            </a:endParaRPr>
          </a:p>
        </p:txBody>
      </p:sp>
      <p:sp>
        <p:nvSpPr>
          <p:cNvPr id="139290" name="Text Box 26"/>
          <p:cNvSpPr txBox="1">
            <a:spLocks noChangeArrowheads="1"/>
          </p:cNvSpPr>
          <p:nvPr/>
        </p:nvSpPr>
        <p:spPr bwMode="auto">
          <a:xfrm rot="16204749">
            <a:off x="846979" y="4600176"/>
            <a:ext cx="1164221"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Damage ($)</a:t>
            </a:r>
            <a:endParaRPr lang="en-US" sz="2700" dirty="0">
              <a:latin typeface="Calibri" panose="020F0502020204030204" pitchFamily="34" charset="0"/>
            </a:endParaRPr>
          </a:p>
        </p:txBody>
      </p:sp>
      <p:sp>
        <p:nvSpPr>
          <p:cNvPr id="3088" name="Freeform 27"/>
          <p:cNvSpPr>
            <a:spLocks/>
          </p:cNvSpPr>
          <p:nvPr/>
        </p:nvSpPr>
        <p:spPr bwMode="auto">
          <a:xfrm>
            <a:off x="2175214" y="4397694"/>
            <a:ext cx="1173162" cy="1295400"/>
          </a:xfrm>
          <a:custGeom>
            <a:avLst/>
            <a:gdLst>
              <a:gd name="T0" fmla="*/ 0 w 672"/>
              <a:gd name="T1" fmla="*/ 2147483647 h 720"/>
              <a:gd name="T2" fmla="*/ 2147483647 w 672"/>
              <a:gd name="T3" fmla="*/ 2147483647 h 720"/>
              <a:gd name="T4" fmla="*/ 2147483647 w 672"/>
              <a:gd name="T5" fmla="*/ 2147483647 h 720"/>
              <a:gd name="T6" fmla="*/ 2147483647 w 672"/>
              <a:gd name="T7" fmla="*/ 2147483647 h 720"/>
              <a:gd name="T8" fmla="*/ 2147483647 w 672"/>
              <a:gd name="T9" fmla="*/ 0 h 720"/>
              <a:gd name="T10" fmla="*/ 0 60000 65536"/>
              <a:gd name="T11" fmla="*/ 0 60000 65536"/>
              <a:gd name="T12" fmla="*/ 0 60000 65536"/>
              <a:gd name="T13" fmla="*/ 0 60000 65536"/>
              <a:gd name="T14" fmla="*/ 0 60000 65536"/>
              <a:gd name="T15" fmla="*/ 0 w 672"/>
              <a:gd name="T16" fmla="*/ 0 h 720"/>
              <a:gd name="T17" fmla="*/ 672 w 672"/>
              <a:gd name="T18" fmla="*/ 720 h 720"/>
            </a:gdLst>
            <a:ahLst/>
            <a:cxnLst>
              <a:cxn ang="T10">
                <a:pos x="T0" y="T1"/>
              </a:cxn>
              <a:cxn ang="T11">
                <a:pos x="T2" y="T3"/>
              </a:cxn>
              <a:cxn ang="T12">
                <a:pos x="T4" y="T5"/>
              </a:cxn>
              <a:cxn ang="T13">
                <a:pos x="T6" y="T7"/>
              </a:cxn>
              <a:cxn ang="T14">
                <a:pos x="T8" y="T9"/>
              </a:cxn>
            </a:cxnLst>
            <a:rect l="T15" t="T16" r="T17" b="T18"/>
            <a:pathLst>
              <a:path w="672" h="720">
                <a:moveTo>
                  <a:pt x="0" y="720"/>
                </a:moveTo>
                <a:cubicBezTo>
                  <a:pt x="92" y="712"/>
                  <a:pt x="184" y="704"/>
                  <a:pt x="240" y="672"/>
                </a:cubicBezTo>
                <a:cubicBezTo>
                  <a:pt x="296" y="640"/>
                  <a:pt x="304" y="616"/>
                  <a:pt x="336" y="528"/>
                </a:cubicBezTo>
                <a:cubicBezTo>
                  <a:pt x="368" y="440"/>
                  <a:pt x="376" y="232"/>
                  <a:pt x="432" y="144"/>
                </a:cubicBezTo>
                <a:cubicBezTo>
                  <a:pt x="488" y="56"/>
                  <a:pt x="580" y="28"/>
                  <a:pt x="672" y="0"/>
                </a:cubicBezTo>
              </a:path>
            </a:pathLst>
          </a:custGeom>
          <a:noFill/>
          <a:ln w="15875" cmpd="sng">
            <a:solidFill>
              <a:schemeClr val="tx1"/>
            </a:solidFill>
            <a:round/>
            <a:headEnd/>
            <a:tailEnd/>
          </a:ln>
        </p:spPr>
        <p:txBody>
          <a:bodyPr wrap="none" anchor="ctr"/>
          <a:lstStyle/>
          <a:p>
            <a:endParaRPr lang="en-US"/>
          </a:p>
        </p:txBody>
      </p:sp>
      <p:sp>
        <p:nvSpPr>
          <p:cNvPr id="139298" name="Rectangle 34"/>
          <p:cNvSpPr>
            <a:spLocks noChangeArrowheads="1"/>
          </p:cNvSpPr>
          <p:nvPr/>
        </p:nvSpPr>
        <p:spPr bwMode="auto">
          <a:xfrm>
            <a:off x="795465" y="0"/>
            <a:ext cx="10595809" cy="1143000"/>
          </a:xfrm>
          <a:prstGeom prst="rect">
            <a:avLst/>
          </a:prstGeom>
          <a:noFill/>
          <a:ln w="9525">
            <a:noFill/>
            <a:miter lim="800000"/>
            <a:headEnd/>
            <a:tailEnd/>
          </a:ln>
          <a:effectLst/>
        </p:spPr>
        <p:txBody>
          <a:bodyPr anchor="ctr"/>
          <a:lstStyle/>
          <a:p>
            <a:pPr>
              <a:defRPr/>
            </a:pPr>
            <a:r>
              <a:rPr lang="en-US" sz="4000" dirty="0">
                <a:latin typeface="Calibri" panose="020F0502020204030204" pitchFamily="34" charset="0"/>
              </a:rPr>
              <a:t>Computing EAD with Monte Carlo Simulation</a:t>
            </a:r>
          </a:p>
        </p:txBody>
      </p:sp>
      <p:sp>
        <p:nvSpPr>
          <p:cNvPr id="139330" name="Rectangle 66"/>
          <p:cNvSpPr>
            <a:spLocks noChangeArrowheads="1"/>
          </p:cNvSpPr>
          <p:nvPr/>
        </p:nvSpPr>
        <p:spPr bwMode="auto">
          <a:xfrm>
            <a:off x="1894438" y="881068"/>
            <a:ext cx="7170737" cy="600075"/>
          </a:xfrm>
          <a:prstGeom prst="rect">
            <a:avLst/>
          </a:prstGeom>
          <a:noFill/>
          <a:ln w="9525">
            <a:noFill/>
            <a:miter lim="800000"/>
            <a:headEnd/>
            <a:tailEnd/>
          </a:ln>
          <a:effectLst/>
        </p:spPr>
        <p:txBody>
          <a:bodyPr anchor="ctr"/>
          <a:lstStyle/>
          <a:p>
            <a:pPr algn="ctr">
              <a:defRPr/>
            </a:pPr>
            <a:r>
              <a:rPr lang="en-US" sz="3200" i="1" dirty="0">
                <a:solidFill>
                  <a:srgbClr val="C00000"/>
                </a:solidFill>
                <a:latin typeface="Calibri" panose="020F0502020204030204" pitchFamily="34" charset="0"/>
              </a:rPr>
              <a:t>using an “event sampling” approach</a:t>
            </a:r>
          </a:p>
        </p:txBody>
      </p:sp>
      <p:grpSp>
        <p:nvGrpSpPr>
          <p:cNvPr id="5" name="Group 58"/>
          <p:cNvGrpSpPr>
            <a:grpSpLocks/>
          </p:cNvGrpSpPr>
          <p:nvPr/>
        </p:nvGrpSpPr>
        <p:grpSpPr bwMode="auto">
          <a:xfrm>
            <a:off x="6105957" y="1571117"/>
            <a:ext cx="4178163" cy="2490508"/>
            <a:chOff x="5583190" y="1417320"/>
            <a:chExt cx="4177997" cy="2490400"/>
          </a:xfrm>
        </p:grpSpPr>
        <p:sp>
          <p:nvSpPr>
            <p:cNvPr id="3123" name="Line 42"/>
            <p:cNvSpPr>
              <a:spLocks noChangeShapeType="1"/>
            </p:cNvSpPr>
            <p:nvPr/>
          </p:nvSpPr>
          <p:spPr bwMode="auto">
            <a:xfrm flipV="1">
              <a:off x="5962452" y="2420938"/>
              <a:ext cx="0" cy="717550"/>
            </a:xfrm>
            <a:prstGeom prst="line">
              <a:avLst/>
            </a:prstGeom>
            <a:noFill/>
            <a:ln w="19050">
              <a:solidFill>
                <a:schemeClr val="tx1"/>
              </a:solidFill>
              <a:prstDash val="sysDot"/>
              <a:miter lim="800000"/>
              <a:headEnd/>
              <a:tailEnd type="arrow" w="med" len="med"/>
            </a:ln>
          </p:spPr>
          <p:txBody>
            <a:bodyPr wrap="none"/>
            <a:lstStyle/>
            <a:p>
              <a:endParaRPr lang="en-US"/>
            </a:p>
          </p:txBody>
        </p:sp>
        <p:grpSp>
          <p:nvGrpSpPr>
            <p:cNvPr id="6" name="Group 56"/>
            <p:cNvGrpSpPr>
              <a:grpSpLocks/>
            </p:cNvGrpSpPr>
            <p:nvPr/>
          </p:nvGrpSpPr>
          <p:grpSpPr bwMode="auto">
            <a:xfrm>
              <a:off x="5583190" y="1417320"/>
              <a:ext cx="4177997" cy="2490400"/>
              <a:chOff x="5583190" y="1417320"/>
              <a:chExt cx="4177997" cy="2490400"/>
            </a:xfrm>
          </p:grpSpPr>
          <p:grpSp>
            <p:nvGrpSpPr>
              <p:cNvPr id="7" name="Group 53"/>
              <p:cNvGrpSpPr>
                <a:grpSpLocks/>
              </p:cNvGrpSpPr>
              <p:nvPr/>
            </p:nvGrpSpPr>
            <p:grpSpPr bwMode="auto">
              <a:xfrm>
                <a:off x="5583190" y="1417320"/>
                <a:ext cx="4177997" cy="2490400"/>
                <a:chOff x="5583190" y="1417320"/>
                <a:chExt cx="4177997" cy="2490400"/>
              </a:xfrm>
            </p:grpSpPr>
            <p:grpSp>
              <p:nvGrpSpPr>
                <p:cNvPr id="8" name="Group 52"/>
                <p:cNvGrpSpPr>
                  <a:grpSpLocks/>
                </p:cNvGrpSpPr>
                <p:nvPr/>
              </p:nvGrpSpPr>
              <p:grpSpPr bwMode="auto">
                <a:xfrm>
                  <a:off x="5583190" y="2787273"/>
                  <a:ext cx="3955598" cy="1120447"/>
                  <a:chOff x="5583190" y="2787273"/>
                  <a:chExt cx="3955598" cy="1120447"/>
                </a:xfrm>
              </p:grpSpPr>
              <p:sp>
                <p:nvSpPr>
                  <p:cNvPr id="3131" name="Oval 41"/>
                  <p:cNvSpPr>
                    <a:spLocks noChangeArrowheads="1"/>
                  </p:cNvSpPr>
                  <p:nvPr/>
                </p:nvSpPr>
                <p:spPr bwMode="auto">
                  <a:xfrm>
                    <a:off x="5910076" y="3143250"/>
                    <a:ext cx="120650" cy="119063"/>
                  </a:xfrm>
                  <a:prstGeom prst="ellipse">
                    <a:avLst/>
                  </a:prstGeom>
                  <a:solidFill>
                    <a:srgbClr val="00B050"/>
                  </a:solidFill>
                  <a:ln w="9525">
                    <a:solidFill>
                      <a:schemeClr val="tx1"/>
                    </a:solidFill>
                    <a:round/>
                    <a:headEnd/>
                    <a:tailEnd/>
                  </a:ln>
                </p:spPr>
                <p:txBody>
                  <a:bodyPr wrap="none" anchor="ctr"/>
                  <a:lstStyle/>
                  <a:p>
                    <a:endParaRPr lang="en-US"/>
                  </a:p>
                </p:txBody>
              </p:sp>
              <p:sp>
                <p:nvSpPr>
                  <p:cNvPr id="55" name="Text Box 45"/>
                  <p:cNvSpPr txBox="1">
                    <a:spLocks noChangeArrowheads="1"/>
                  </p:cNvSpPr>
                  <p:nvPr/>
                </p:nvSpPr>
                <p:spPr bwMode="auto">
                  <a:xfrm rot="21571670">
                    <a:off x="7034290" y="2881557"/>
                    <a:ext cx="2504498" cy="1026163"/>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solidFill>
                          <a:srgbClr val="008000"/>
                        </a:solidFill>
                        <a:latin typeface="Calibri" panose="020F0502020204030204" pitchFamily="34" charset="0"/>
                      </a:rPr>
                      <a:t>choose random probability U[0,1] </a:t>
                    </a:r>
                  </a:p>
                  <a:p>
                    <a:pPr defTabSz="1019175" eaLnBrk="0" hangingPunct="0">
                      <a:defRPr/>
                    </a:pPr>
                    <a:r>
                      <a:rPr lang="en-US" sz="2000" dirty="0">
                        <a:solidFill>
                          <a:srgbClr val="008000"/>
                        </a:solidFill>
                        <a:latin typeface="Calibri" panose="020F0502020204030204" pitchFamily="34" charset="0"/>
                      </a:rPr>
                      <a:t>to “generate” event</a:t>
                    </a:r>
                    <a:endParaRPr lang="en-US" sz="3200" dirty="0">
                      <a:solidFill>
                        <a:srgbClr val="008000"/>
                      </a:solidFill>
                      <a:latin typeface="Calibri" panose="020F0502020204030204" pitchFamily="34" charset="0"/>
                    </a:endParaRPr>
                  </a:p>
                </p:txBody>
              </p:sp>
              <p:sp>
                <p:nvSpPr>
                  <p:cNvPr id="56" name="Freeform 55"/>
                  <p:cNvSpPr/>
                  <p:nvPr/>
                </p:nvSpPr>
                <p:spPr>
                  <a:xfrm rot="20533360">
                    <a:off x="6254715" y="2787273"/>
                    <a:ext cx="1206451" cy="353998"/>
                  </a:xfrm>
                  <a:custGeom>
                    <a:avLst/>
                    <a:gdLst>
                      <a:gd name="connsiteX0" fmla="*/ 1235947 w 1235947"/>
                      <a:gd name="connsiteY0" fmla="*/ 562708 h 562708"/>
                      <a:gd name="connsiteX1" fmla="*/ 834013 w 1235947"/>
                      <a:gd name="connsiteY1" fmla="*/ 140677 h 562708"/>
                      <a:gd name="connsiteX2" fmla="*/ 351692 w 1235947"/>
                      <a:gd name="connsiteY2" fmla="*/ 20097 h 562708"/>
                      <a:gd name="connsiteX3" fmla="*/ 0 w 1235947"/>
                      <a:gd name="connsiteY3" fmla="*/ 261257 h 562708"/>
                      <a:gd name="connsiteX0" fmla="*/ 1235947 w 1235947"/>
                      <a:gd name="connsiteY0" fmla="*/ 546380 h 546380"/>
                      <a:gd name="connsiteX1" fmla="*/ 834013 w 1235947"/>
                      <a:gd name="connsiteY1" fmla="*/ 124349 h 546380"/>
                      <a:gd name="connsiteX2" fmla="*/ 351692 w 1235947"/>
                      <a:gd name="connsiteY2" fmla="*/ 20097 h 546380"/>
                      <a:gd name="connsiteX3" fmla="*/ 0 w 1235947"/>
                      <a:gd name="connsiteY3" fmla="*/ 244929 h 546380"/>
                      <a:gd name="connsiteX0" fmla="*/ 1235947 w 1235947"/>
                      <a:gd name="connsiteY0" fmla="*/ 543658 h 543658"/>
                      <a:gd name="connsiteX1" fmla="*/ 834013 w 1235947"/>
                      <a:gd name="connsiteY1" fmla="*/ 137956 h 543658"/>
                      <a:gd name="connsiteX2" fmla="*/ 351692 w 1235947"/>
                      <a:gd name="connsiteY2" fmla="*/ 17375 h 543658"/>
                      <a:gd name="connsiteX3" fmla="*/ 0 w 1235947"/>
                      <a:gd name="connsiteY3" fmla="*/ 242207 h 543658"/>
                    </a:gdLst>
                    <a:ahLst/>
                    <a:cxnLst>
                      <a:cxn ang="0">
                        <a:pos x="connsiteX0" y="connsiteY0"/>
                      </a:cxn>
                      <a:cxn ang="0">
                        <a:pos x="connsiteX1" y="connsiteY1"/>
                      </a:cxn>
                      <a:cxn ang="0">
                        <a:pos x="connsiteX2" y="connsiteY2"/>
                      </a:cxn>
                      <a:cxn ang="0">
                        <a:pos x="connsiteX3" y="connsiteY3"/>
                      </a:cxn>
                    </a:cxnLst>
                    <a:rect l="l" t="t" r="r" b="b"/>
                    <a:pathLst>
                      <a:path w="1235947" h="543658">
                        <a:moveTo>
                          <a:pt x="1235947" y="543658"/>
                        </a:moveTo>
                        <a:cubicBezTo>
                          <a:pt x="1108668" y="377860"/>
                          <a:pt x="981389" y="225670"/>
                          <a:pt x="834013" y="137956"/>
                        </a:cubicBezTo>
                        <a:cubicBezTo>
                          <a:pt x="686637" y="50242"/>
                          <a:pt x="490694" y="0"/>
                          <a:pt x="351692" y="17375"/>
                        </a:cubicBezTo>
                        <a:cubicBezTo>
                          <a:pt x="212690" y="34750"/>
                          <a:pt x="106345" y="131675"/>
                          <a:pt x="0" y="242207"/>
                        </a:cubicBezTo>
                      </a:path>
                    </a:pathLst>
                  </a:custGeom>
                  <a:ln w="19050">
                    <a:solidFill>
                      <a:srgbClr val="00800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p:sp>
                <p:nvSpPr>
                  <p:cNvPr id="3134" name="Oval 41"/>
                  <p:cNvSpPr>
                    <a:spLocks noChangeArrowheads="1"/>
                  </p:cNvSpPr>
                  <p:nvPr/>
                </p:nvSpPr>
                <p:spPr bwMode="auto">
                  <a:xfrm>
                    <a:off x="5583190" y="3143580"/>
                    <a:ext cx="120624" cy="119022"/>
                  </a:xfrm>
                  <a:prstGeom prst="ellipse">
                    <a:avLst/>
                  </a:prstGeom>
                  <a:solidFill>
                    <a:srgbClr val="00B050"/>
                  </a:solidFill>
                  <a:ln w="9525">
                    <a:solidFill>
                      <a:schemeClr val="tx1"/>
                    </a:solidFill>
                    <a:round/>
                    <a:headEnd/>
                    <a:tailEnd/>
                  </a:ln>
                </p:spPr>
                <p:txBody>
                  <a:bodyPr wrap="none" anchor="ctr"/>
                  <a:lstStyle/>
                  <a:p>
                    <a:endParaRPr lang="en-US"/>
                  </a:p>
                </p:txBody>
              </p:sp>
              <p:sp>
                <p:nvSpPr>
                  <p:cNvPr id="3135" name="Oval 41"/>
                  <p:cNvSpPr>
                    <a:spLocks noChangeArrowheads="1"/>
                  </p:cNvSpPr>
                  <p:nvPr/>
                </p:nvSpPr>
                <p:spPr bwMode="auto">
                  <a:xfrm>
                    <a:off x="6143106" y="3141743"/>
                    <a:ext cx="120624" cy="119022"/>
                  </a:xfrm>
                  <a:prstGeom prst="ellipse">
                    <a:avLst/>
                  </a:prstGeom>
                  <a:solidFill>
                    <a:srgbClr val="00B050"/>
                  </a:solidFill>
                  <a:ln w="9525">
                    <a:solidFill>
                      <a:schemeClr val="tx1"/>
                    </a:solidFill>
                    <a:round/>
                    <a:headEnd/>
                    <a:tailEnd/>
                  </a:ln>
                </p:spPr>
                <p:txBody>
                  <a:bodyPr wrap="none" anchor="ctr"/>
                  <a:lstStyle/>
                  <a:p>
                    <a:endParaRPr lang="en-US"/>
                  </a:p>
                </p:txBody>
              </p:sp>
            </p:grpSp>
            <p:sp>
              <p:nvSpPr>
                <p:cNvPr id="47" name="TextBox 46"/>
                <p:cNvSpPr txBox="1"/>
                <p:nvPr/>
              </p:nvSpPr>
              <p:spPr>
                <a:xfrm>
                  <a:off x="6933972" y="1417320"/>
                  <a:ext cx="2827215" cy="1174501"/>
                </a:xfrm>
                <a:prstGeom prst="rect">
                  <a:avLst/>
                </a:prstGeom>
                <a:noFill/>
              </p:spPr>
              <p:txBody>
                <a:bodyPr wrap="square">
                  <a:spAutoFit/>
                </a:bodyPr>
                <a:lstStyle/>
                <a:p>
                  <a:pPr>
                    <a:lnSpc>
                      <a:spcPts val="2800"/>
                    </a:lnSpc>
                    <a:defRPr/>
                  </a:pPr>
                  <a:r>
                    <a:rPr lang="en-US" sz="2800" dirty="0">
                      <a:solidFill>
                        <a:schemeClr val="accent2"/>
                      </a:solidFill>
                      <a:latin typeface="Calibri" panose="020F0502020204030204" pitchFamily="34" charset="0"/>
                    </a:rPr>
                    <a:t>replace flow-frequency curve with a sample…</a:t>
                  </a:r>
                </a:p>
              </p:txBody>
            </p:sp>
          </p:grpSp>
          <p:sp>
            <p:nvSpPr>
              <p:cNvPr id="3126" name="Rectangle 48"/>
              <p:cNvSpPr>
                <a:spLocks noChangeArrowheads="1"/>
              </p:cNvSpPr>
              <p:nvPr/>
            </p:nvSpPr>
            <p:spPr bwMode="auto">
              <a:xfrm>
                <a:off x="5906899" y="2314575"/>
                <a:ext cx="111125" cy="104775"/>
              </a:xfrm>
              <a:prstGeom prst="rect">
                <a:avLst/>
              </a:prstGeom>
              <a:solidFill>
                <a:srgbClr val="00B0F0"/>
              </a:solidFill>
              <a:ln w="9525">
                <a:solidFill>
                  <a:schemeClr val="tx1"/>
                </a:solidFill>
                <a:miter lim="800000"/>
                <a:headEnd/>
                <a:tailEnd/>
              </a:ln>
            </p:spPr>
            <p:txBody>
              <a:bodyPr wrap="none" anchor="ctr"/>
              <a:lstStyle/>
              <a:p>
                <a:endParaRPr lang="en-US"/>
              </a:p>
            </p:txBody>
          </p:sp>
          <p:sp>
            <p:nvSpPr>
              <p:cNvPr id="3127" name="Rectangle 48"/>
              <p:cNvSpPr>
                <a:spLocks noChangeArrowheads="1"/>
              </p:cNvSpPr>
              <p:nvPr/>
            </p:nvSpPr>
            <p:spPr bwMode="auto">
              <a:xfrm>
                <a:off x="5591024" y="2472977"/>
                <a:ext cx="111101" cy="104739"/>
              </a:xfrm>
              <a:prstGeom prst="rect">
                <a:avLst/>
              </a:prstGeom>
              <a:solidFill>
                <a:srgbClr val="00B0F0"/>
              </a:solidFill>
              <a:ln w="9525">
                <a:solidFill>
                  <a:schemeClr val="accent2"/>
                </a:solidFill>
                <a:miter lim="800000"/>
                <a:headEnd/>
                <a:tailEnd/>
              </a:ln>
            </p:spPr>
            <p:txBody>
              <a:bodyPr wrap="none" anchor="ctr"/>
              <a:lstStyle/>
              <a:p>
                <a:endParaRPr lang="en-US"/>
              </a:p>
            </p:txBody>
          </p:sp>
          <p:sp>
            <p:nvSpPr>
              <p:cNvPr id="3128" name="Rectangle 48"/>
              <p:cNvSpPr>
                <a:spLocks noChangeArrowheads="1"/>
              </p:cNvSpPr>
              <p:nvPr/>
            </p:nvSpPr>
            <p:spPr bwMode="auto">
              <a:xfrm>
                <a:off x="6150935" y="2228850"/>
                <a:ext cx="111101" cy="104739"/>
              </a:xfrm>
              <a:prstGeom prst="rect">
                <a:avLst/>
              </a:prstGeom>
              <a:solidFill>
                <a:srgbClr val="00B0F0"/>
              </a:solidFill>
              <a:ln w="9525">
                <a:solidFill>
                  <a:schemeClr val="accent2"/>
                </a:solidFill>
                <a:miter lim="800000"/>
                <a:headEnd/>
                <a:tailEnd/>
              </a:ln>
            </p:spPr>
            <p:txBody>
              <a:bodyPr wrap="none" anchor="ctr"/>
              <a:lstStyle/>
              <a:p>
                <a:endParaRPr lang="en-US"/>
              </a:p>
            </p:txBody>
          </p:sp>
        </p:grpSp>
      </p:grpSp>
      <p:grpSp>
        <p:nvGrpSpPr>
          <p:cNvPr id="9" name="Group 57"/>
          <p:cNvGrpSpPr>
            <a:grpSpLocks/>
          </p:cNvGrpSpPr>
          <p:nvPr/>
        </p:nvGrpSpPr>
        <p:grpSpPr bwMode="auto">
          <a:xfrm>
            <a:off x="2810214" y="2456181"/>
            <a:ext cx="3719149" cy="2569028"/>
            <a:chOff x="2398713" y="2308225"/>
            <a:chExt cx="3718938" cy="2569136"/>
          </a:xfrm>
        </p:grpSpPr>
        <p:sp>
          <p:nvSpPr>
            <p:cNvPr id="3116" name="Line 38"/>
            <p:cNvSpPr>
              <a:spLocks noChangeShapeType="1"/>
            </p:cNvSpPr>
            <p:nvPr/>
          </p:nvSpPr>
          <p:spPr bwMode="auto">
            <a:xfrm flipH="1" flipV="1">
              <a:off x="2522538" y="2371725"/>
              <a:ext cx="3492500" cy="0"/>
            </a:xfrm>
            <a:prstGeom prst="line">
              <a:avLst/>
            </a:prstGeom>
            <a:noFill/>
            <a:ln w="19050">
              <a:solidFill>
                <a:schemeClr val="tx1"/>
              </a:solidFill>
              <a:prstDash val="sysDot"/>
              <a:miter lim="800000"/>
              <a:headEnd/>
              <a:tailEnd type="arrow" w="med" len="med"/>
            </a:ln>
          </p:spPr>
          <p:txBody>
            <a:bodyPr wrap="none"/>
            <a:lstStyle/>
            <a:p>
              <a:endParaRPr lang="en-US"/>
            </a:p>
          </p:txBody>
        </p:sp>
        <p:sp>
          <p:nvSpPr>
            <p:cNvPr id="3117" name="Line 39"/>
            <p:cNvSpPr>
              <a:spLocks noChangeShapeType="1"/>
            </p:cNvSpPr>
            <p:nvPr/>
          </p:nvSpPr>
          <p:spPr bwMode="auto">
            <a:xfrm flipV="1">
              <a:off x="2460625" y="2389188"/>
              <a:ext cx="0" cy="2208212"/>
            </a:xfrm>
            <a:prstGeom prst="line">
              <a:avLst/>
            </a:prstGeom>
            <a:noFill/>
            <a:ln w="19050">
              <a:solidFill>
                <a:schemeClr val="tx1"/>
              </a:solidFill>
              <a:prstDash val="sysDot"/>
              <a:miter lim="800000"/>
              <a:headEnd type="arrow" w="med" len="med"/>
              <a:tailEnd/>
            </a:ln>
          </p:spPr>
          <p:txBody>
            <a:bodyPr wrap="none"/>
            <a:lstStyle/>
            <a:p>
              <a:endParaRPr lang="en-US"/>
            </a:p>
          </p:txBody>
        </p:sp>
        <p:sp>
          <p:nvSpPr>
            <p:cNvPr id="3118" name="Line 40"/>
            <p:cNvSpPr>
              <a:spLocks noChangeShapeType="1"/>
            </p:cNvSpPr>
            <p:nvPr/>
          </p:nvSpPr>
          <p:spPr bwMode="auto">
            <a:xfrm flipH="1" flipV="1">
              <a:off x="2472267" y="4658777"/>
              <a:ext cx="2214880" cy="0"/>
            </a:xfrm>
            <a:prstGeom prst="line">
              <a:avLst/>
            </a:prstGeom>
            <a:noFill/>
            <a:ln w="19050">
              <a:solidFill>
                <a:schemeClr val="tx1"/>
              </a:solidFill>
              <a:prstDash val="sysDot"/>
              <a:miter lim="800000"/>
              <a:headEnd type="arrow" w="med" len="med"/>
              <a:tailEnd/>
            </a:ln>
          </p:spPr>
          <p:txBody>
            <a:bodyPr wrap="none"/>
            <a:lstStyle/>
            <a:p>
              <a:endParaRPr lang="en-US"/>
            </a:p>
          </p:txBody>
        </p:sp>
        <p:sp>
          <p:nvSpPr>
            <p:cNvPr id="139309" name="Text Box 45"/>
            <p:cNvSpPr txBox="1">
              <a:spLocks noChangeArrowheads="1"/>
            </p:cNvSpPr>
            <p:nvPr/>
          </p:nvSpPr>
          <p:spPr bwMode="auto">
            <a:xfrm rot="21571670">
              <a:off x="4640158" y="4405132"/>
              <a:ext cx="1477493" cy="472229"/>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dirty="0">
                  <a:solidFill>
                    <a:srgbClr val="008000"/>
                  </a:solidFill>
                  <a:latin typeface="Calibri" panose="020F0502020204030204" pitchFamily="34" charset="0"/>
                </a:rPr>
                <a:t>Damage(</a:t>
              </a:r>
              <a:r>
                <a:rPr lang="en-US" dirty="0" err="1">
                  <a:solidFill>
                    <a:srgbClr val="008000"/>
                  </a:solidFill>
                  <a:latin typeface="Calibri" panose="020F0502020204030204" pitchFamily="34" charset="0"/>
                </a:rPr>
                <a:t>i</a:t>
              </a:r>
              <a:r>
                <a:rPr lang="en-US" dirty="0">
                  <a:solidFill>
                    <a:srgbClr val="008000"/>
                  </a:solidFill>
                  <a:latin typeface="Calibri" panose="020F0502020204030204" pitchFamily="34" charset="0"/>
                </a:rPr>
                <a:t>)</a:t>
              </a:r>
              <a:endParaRPr lang="en-US" sz="3600" dirty="0">
                <a:solidFill>
                  <a:srgbClr val="008000"/>
                </a:solidFill>
                <a:latin typeface="Calibri" panose="020F0502020204030204" pitchFamily="34" charset="0"/>
              </a:endParaRPr>
            </a:p>
          </p:txBody>
        </p:sp>
        <p:sp>
          <p:nvSpPr>
            <p:cNvPr id="3120" name="Rectangle 46"/>
            <p:cNvSpPr>
              <a:spLocks noChangeArrowheads="1"/>
            </p:cNvSpPr>
            <p:nvPr/>
          </p:nvSpPr>
          <p:spPr bwMode="auto">
            <a:xfrm>
              <a:off x="2398713" y="4604802"/>
              <a:ext cx="111125" cy="104775"/>
            </a:xfrm>
            <a:prstGeom prst="rect">
              <a:avLst/>
            </a:prstGeom>
            <a:solidFill>
              <a:srgbClr val="00B0F0"/>
            </a:solidFill>
            <a:ln w="9525">
              <a:solidFill>
                <a:schemeClr val="tx1"/>
              </a:solidFill>
              <a:miter lim="800000"/>
              <a:headEnd/>
              <a:tailEnd/>
            </a:ln>
          </p:spPr>
          <p:txBody>
            <a:bodyPr wrap="none" anchor="ctr"/>
            <a:lstStyle/>
            <a:p>
              <a:endParaRPr lang="en-US"/>
            </a:p>
          </p:txBody>
        </p:sp>
        <p:sp>
          <p:nvSpPr>
            <p:cNvPr id="3121" name="Rectangle 51"/>
            <p:cNvSpPr>
              <a:spLocks noChangeArrowheads="1"/>
            </p:cNvSpPr>
            <p:nvPr/>
          </p:nvSpPr>
          <p:spPr bwMode="auto">
            <a:xfrm>
              <a:off x="2403475" y="2308225"/>
              <a:ext cx="109538" cy="104775"/>
            </a:xfrm>
            <a:prstGeom prst="rect">
              <a:avLst/>
            </a:prstGeom>
            <a:solidFill>
              <a:srgbClr val="00B0F0"/>
            </a:solidFill>
            <a:ln w="9525">
              <a:solidFill>
                <a:schemeClr val="tx1"/>
              </a:solidFill>
              <a:miter lim="800000"/>
              <a:headEnd/>
              <a:tailEnd/>
            </a:ln>
          </p:spPr>
          <p:txBody>
            <a:bodyPr wrap="none" anchor="ctr"/>
            <a:lstStyle/>
            <a:p>
              <a:endParaRPr lang="en-US"/>
            </a:p>
          </p:txBody>
        </p:sp>
        <p:sp>
          <p:nvSpPr>
            <p:cNvPr id="48" name="Text Box 74"/>
            <p:cNvSpPr txBox="1">
              <a:spLocks noChangeArrowheads="1"/>
            </p:cNvSpPr>
            <p:nvPr/>
          </p:nvSpPr>
          <p:spPr bwMode="auto">
            <a:xfrm>
              <a:off x="3184480" y="3303630"/>
              <a:ext cx="1593759" cy="1025568"/>
            </a:xfrm>
            <a:prstGeom prst="rect">
              <a:avLst/>
            </a:prstGeom>
            <a:noFill/>
            <a:ln w="9525">
              <a:noFill/>
              <a:miter lim="800000"/>
              <a:headEnd/>
              <a:tailEnd/>
            </a:ln>
            <a:effectLst/>
          </p:spPr>
          <p:txBody>
            <a:bodyPr lIns="101882" tIns="50941" rIns="101882" bIns="50941">
              <a:spAutoFit/>
            </a:bodyPr>
            <a:lstStyle/>
            <a:p>
              <a:pPr defTabSz="1019175" eaLnBrk="0" hangingPunct="0">
                <a:defRPr/>
              </a:pPr>
              <a:r>
                <a:rPr lang="en-US" sz="2000" dirty="0">
                  <a:solidFill>
                    <a:srgbClr val="008000"/>
                  </a:solidFill>
                  <a:latin typeface="Calibri" panose="020F0502020204030204" pitchFamily="34" charset="0"/>
                </a:rPr>
                <a:t>One Event (sample member)</a:t>
              </a:r>
              <a:endParaRPr lang="en-US" sz="2700" dirty="0">
                <a:solidFill>
                  <a:srgbClr val="008000"/>
                </a:solidFill>
                <a:latin typeface="Calibri" panose="020F0502020204030204" pitchFamily="34" charset="0"/>
              </a:endParaRPr>
            </a:p>
          </p:txBody>
        </p:sp>
      </p:grpSp>
      <p:sp>
        <p:nvSpPr>
          <p:cNvPr id="50" name="TextBox 49"/>
          <p:cNvSpPr txBox="1"/>
          <p:nvPr/>
        </p:nvSpPr>
        <p:spPr>
          <a:xfrm>
            <a:off x="7538009" y="4518355"/>
            <a:ext cx="3133168" cy="815480"/>
          </a:xfrm>
          <a:prstGeom prst="rect">
            <a:avLst/>
          </a:prstGeom>
          <a:noFill/>
        </p:spPr>
        <p:txBody>
          <a:bodyPr wrap="square">
            <a:spAutoFit/>
          </a:bodyPr>
          <a:lstStyle/>
          <a:p>
            <a:pPr>
              <a:lnSpc>
                <a:spcPts val="2800"/>
              </a:lnSpc>
              <a:defRPr/>
            </a:pPr>
            <a:r>
              <a:rPr lang="en-US" sz="2800" dirty="0">
                <a:solidFill>
                  <a:schemeClr val="accent2"/>
                </a:solidFill>
                <a:latin typeface="Calibri" panose="020F0502020204030204" pitchFamily="34" charset="0"/>
              </a:rPr>
              <a:t>…end with a sample of damages</a:t>
            </a:r>
          </a:p>
        </p:txBody>
      </p:sp>
      <p:grpSp>
        <p:nvGrpSpPr>
          <p:cNvPr id="10" name="Group 81"/>
          <p:cNvGrpSpPr>
            <a:grpSpLocks/>
          </p:cNvGrpSpPr>
          <p:nvPr/>
        </p:nvGrpSpPr>
        <p:grpSpPr bwMode="auto">
          <a:xfrm>
            <a:off x="6714969" y="4657958"/>
            <a:ext cx="2390699" cy="2096118"/>
            <a:chOff x="5660653" y="4756669"/>
            <a:chExt cx="2391147" cy="2096767"/>
          </a:xfrm>
        </p:grpSpPr>
        <p:grpSp>
          <p:nvGrpSpPr>
            <p:cNvPr id="11" name="Group 5"/>
            <p:cNvGrpSpPr>
              <a:grpSpLocks/>
            </p:cNvGrpSpPr>
            <p:nvPr/>
          </p:nvGrpSpPr>
          <p:grpSpPr bwMode="auto">
            <a:xfrm>
              <a:off x="6035675" y="4866459"/>
              <a:ext cx="2016125" cy="1641475"/>
              <a:chOff x="1104" y="1392"/>
              <a:chExt cx="1056" cy="912"/>
            </a:xfrm>
          </p:grpSpPr>
          <p:sp>
            <p:nvSpPr>
              <p:cNvPr id="3114"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a:p>
            </p:txBody>
          </p:sp>
          <p:sp>
            <p:nvSpPr>
              <p:cNvPr id="3115"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a:p>
            </p:txBody>
          </p:sp>
        </p:grpSp>
        <p:sp>
          <p:nvSpPr>
            <p:cNvPr id="67" name="Rectangle 66"/>
            <p:cNvSpPr/>
            <p:nvPr/>
          </p:nvSpPr>
          <p:spPr>
            <a:xfrm>
              <a:off x="6059114" y="5013029"/>
              <a:ext cx="96856" cy="14815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8" name="Rectangle 67"/>
            <p:cNvSpPr/>
            <p:nvPr/>
          </p:nvSpPr>
          <p:spPr>
            <a:xfrm>
              <a:off x="6170259" y="5224233"/>
              <a:ext cx="96856" cy="127039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9" name="Rectangle 68"/>
            <p:cNvSpPr/>
            <p:nvPr/>
          </p:nvSpPr>
          <p:spPr>
            <a:xfrm>
              <a:off x="6282994" y="5808614"/>
              <a:ext cx="95268" cy="6860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0" name="Rectangle 69"/>
            <p:cNvSpPr/>
            <p:nvPr/>
          </p:nvSpPr>
          <p:spPr>
            <a:xfrm>
              <a:off x="6394139" y="6129388"/>
              <a:ext cx="96855" cy="36523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1" name="Rectangle 70"/>
            <p:cNvSpPr/>
            <p:nvPr/>
          </p:nvSpPr>
          <p:spPr>
            <a:xfrm>
              <a:off x="6505285" y="6358059"/>
              <a:ext cx="96855" cy="1365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2" name="Rectangle 71"/>
            <p:cNvSpPr/>
            <p:nvPr/>
          </p:nvSpPr>
          <p:spPr>
            <a:xfrm>
              <a:off x="6618018" y="6469218"/>
              <a:ext cx="95268" cy="190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3" name="Rectangle 72"/>
            <p:cNvSpPr/>
            <p:nvPr/>
          </p:nvSpPr>
          <p:spPr>
            <a:xfrm>
              <a:off x="6729164" y="6423166"/>
              <a:ext cx="96856" cy="651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4" name="Rectangle 73"/>
            <p:cNvSpPr/>
            <p:nvPr/>
          </p:nvSpPr>
          <p:spPr>
            <a:xfrm>
              <a:off x="6840310" y="6469218"/>
              <a:ext cx="96856" cy="190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5" name="Rectangle 74"/>
            <p:cNvSpPr/>
            <p:nvPr/>
          </p:nvSpPr>
          <p:spPr>
            <a:xfrm>
              <a:off x="7399215" y="6459690"/>
              <a:ext cx="96856" cy="3652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6" name="Rectangle 75"/>
            <p:cNvSpPr/>
            <p:nvPr/>
          </p:nvSpPr>
          <p:spPr>
            <a:xfrm>
              <a:off x="7064190" y="6459690"/>
              <a:ext cx="96855" cy="3652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7" name="Rectangle 76"/>
            <p:cNvSpPr/>
            <p:nvPr/>
          </p:nvSpPr>
          <p:spPr>
            <a:xfrm>
              <a:off x="7288069" y="6429518"/>
              <a:ext cx="96856" cy="6352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8" name="Rectangle 77"/>
            <p:cNvSpPr/>
            <p:nvPr/>
          </p:nvSpPr>
          <p:spPr>
            <a:xfrm>
              <a:off x="7511949" y="6485098"/>
              <a:ext cx="96855" cy="793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9" name="Rectangle 78"/>
            <p:cNvSpPr/>
            <p:nvPr/>
          </p:nvSpPr>
          <p:spPr>
            <a:xfrm>
              <a:off x="7623095" y="6473982"/>
              <a:ext cx="96855" cy="190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80" name="Text Box 25"/>
            <p:cNvSpPr txBox="1">
              <a:spLocks noChangeArrowheads="1"/>
            </p:cNvSpPr>
            <p:nvPr/>
          </p:nvSpPr>
          <p:spPr bwMode="auto">
            <a:xfrm rot="21571670">
              <a:off x="6390672" y="6504230"/>
              <a:ext cx="1164439" cy="349206"/>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Damage ($)</a:t>
              </a:r>
              <a:endParaRPr lang="en-US" sz="2700" dirty="0">
                <a:latin typeface="Calibri" panose="020F0502020204030204" pitchFamily="34" charset="0"/>
              </a:endParaRPr>
            </a:p>
          </p:txBody>
        </p:sp>
        <p:sp>
          <p:nvSpPr>
            <p:cNvPr id="81" name="Text Box 26"/>
            <p:cNvSpPr txBox="1">
              <a:spLocks noChangeArrowheads="1"/>
            </p:cNvSpPr>
            <p:nvPr/>
          </p:nvSpPr>
          <p:spPr bwMode="auto">
            <a:xfrm rot="16204749">
              <a:off x="4942089" y="5475233"/>
              <a:ext cx="1786291" cy="349163"/>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Relative Frequency</a:t>
              </a:r>
              <a:endParaRPr lang="en-US" sz="2700" dirty="0">
                <a:latin typeface="Calibri" panose="020F0502020204030204" pitchFamily="34" charset="0"/>
              </a:endParaRPr>
            </a:p>
          </p:txBody>
        </p:sp>
      </p:grpSp>
      <p:sp>
        <p:nvSpPr>
          <p:cNvPr id="82" name="TextBox 81"/>
          <p:cNvSpPr txBox="1"/>
          <p:nvPr/>
        </p:nvSpPr>
        <p:spPr>
          <a:xfrm>
            <a:off x="5318469" y="1938656"/>
            <a:ext cx="617537" cy="338138"/>
          </a:xfrm>
          <a:prstGeom prst="rect">
            <a:avLst/>
          </a:prstGeom>
          <a:noFill/>
        </p:spPr>
        <p:txBody>
          <a:bodyPr>
            <a:spAutoFit/>
          </a:bodyPr>
          <a:lstStyle/>
          <a:p>
            <a:pPr>
              <a:defRPr/>
            </a:pPr>
            <a:r>
              <a:rPr lang="en-US" sz="1600" dirty="0">
                <a:solidFill>
                  <a:srgbClr val="008000"/>
                </a:solidFill>
                <a:latin typeface="Calibri" panose="020F0502020204030204" pitchFamily="34" charset="0"/>
              </a:rPr>
              <a:t>CDF</a:t>
            </a:r>
          </a:p>
        </p:txBody>
      </p:sp>
      <mc:AlternateContent xmlns:mc="http://schemas.openxmlformats.org/markup-compatibility/2006" xmlns:a14="http://schemas.microsoft.com/office/drawing/2010/main">
        <mc:Choice Requires="a14">
          <p:sp>
            <p:nvSpPr>
              <p:cNvPr id="84" name="TextBox 83">
                <a:extLst>
                  <a:ext uri="{FF2B5EF4-FFF2-40B4-BE49-F238E27FC236}">
                    <a16:creationId xmlns:a16="http://schemas.microsoft.com/office/drawing/2014/main" id="{A0C91A10-5D9A-443D-A62F-A8BCC8F5BE97}"/>
                  </a:ext>
                </a:extLst>
              </p:cNvPr>
              <p:cNvSpPr txBox="1"/>
              <p:nvPr/>
            </p:nvSpPr>
            <p:spPr>
              <a:xfrm>
                <a:off x="8651459" y="5346140"/>
                <a:ext cx="3175806" cy="104394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0" smtClean="0">
                          <a:solidFill>
                            <a:srgbClr val="C00000"/>
                          </a:solidFill>
                          <a:effectLst/>
                          <a:latin typeface="Cambria Math" panose="02040503050406030204" pitchFamily="18" charset="0"/>
                        </a:rPr>
                        <m:t>EAD</m:t>
                      </m:r>
                      <m:r>
                        <a:rPr lang="pt-BR" i="0" smtClean="0">
                          <a:solidFill>
                            <a:srgbClr val="C00000"/>
                          </a:solidFill>
                          <a:effectLst/>
                          <a:latin typeface="Cambria Math" panose="02040503050406030204" pitchFamily="18" charset="0"/>
                        </a:rPr>
                        <m:t>=</m:t>
                      </m:r>
                      <m:f>
                        <m:fPr>
                          <m:ctrlPr>
                            <a:rPr lang="pt-BR" i="1" smtClean="0">
                              <a:solidFill>
                                <a:srgbClr val="C00000"/>
                              </a:solidFill>
                              <a:effectLst/>
                              <a:latin typeface="Cambria Math" panose="02040503050406030204" pitchFamily="18" charset="0"/>
                            </a:rPr>
                          </m:ctrlPr>
                        </m:fPr>
                        <m:num>
                          <m:r>
                            <a:rPr lang="en-US" b="0" i="0" smtClean="0">
                              <a:solidFill>
                                <a:srgbClr val="C00000"/>
                              </a:solidFill>
                              <a:effectLst/>
                              <a:latin typeface="Cambria Math" panose="02040503050406030204" pitchFamily="18" charset="0"/>
                            </a:rPr>
                            <m:t>1</m:t>
                          </m:r>
                        </m:num>
                        <m:den>
                          <m:r>
                            <m:rPr>
                              <m:sty m:val="p"/>
                            </m:rPr>
                            <a:rPr lang="en-US" b="0" i="0" smtClean="0">
                              <a:solidFill>
                                <a:srgbClr val="C00000"/>
                              </a:solidFill>
                              <a:effectLst/>
                              <a:latin typeface="Cambria Math" panose="02040503050406030204" pitchFamily="18" charset="0"/>
                            </a:rPr>
                            <m:t>N</m:t>
                          </m:r>
                        </m:den>
                      </m:f>
                      <m:nary>
                        <m:naryPr>
                          <m:chr m:val="∑"/>
                          <m:ctrlPr>
                            <a:rPr lang="pt-BR" i="1" smtClean="0">
                              <a:solidFill>
                                <a:srgbClr val="C00000"/>
                              </a:solidFill>
                              <a:effectLst/>
                              <a:latin typeface="Cambria Math" panose="02040503050406030204" pitchFamily="18" charset="0"/>
                            </a:rPr>
                          </m:ctrlPr>
                        </m:naryPr>
                        <m:sub>
                          <m:r>
                            <m:rPr>
                              <m:sty m:val="p"/>
                              <m:brk m:alnAt="23"/>
                            </m:rPr>
                            <a:rPr lang="en-US" b="0" i="0" smtClean="0">
                              <a:solidFill>
                                <a:srgbClr val="C00000"/>
                              </a:solidFill>
                              <a:effectLst/>
                              <a:latin typeface="Cambria Math" panose="02040503050406030204" pitchFamily="18" charset="0"/>
                            </a:rPr>
                            <m:t>i</m:t>
                          </m:r>
                          <m:r>
                            <a:rPr lang="pt-BR" i="0" smtClean="0">
                              <a:solidFill>
                                <a:srgbClr val="C00000"/>
                              </a:solidFill>
                              <a:effectLst/>
                              <a:latin typeface="Cambria Math" panose="02040503050406030204" pitchFamily="18" charset="0"/>
                            </a:rPr>
                            <m:t>=</m:t>
                          </m:r>
                          <m:r>
                            <m:rPr>
                              <m:sty m:val="p"/>
                            </m:rPr>
                            <a:rPr lang="en-US" b="0" i="0" smtClean="0">
                              <a:solidFill>
                                <a:srgbClr val="C00000"/>
                              </a:solidFill>
                              <a:effectLst/>
                              <a:latin typeface="Cambria Math" panose="02040503050406030204" pitchFamily="18" charset="0"/>
                            </a:rPr>
                            <m:t>i</m:t>
                          </m:r>
                        </m:sub>
                        <m:sup>
                          <m:r>
                            <m:rPr>
                              <m:sty m:val="p"/>
                            </m:rPr>
                            <a:rPr lang="en-US" b="0" i="0" smtClean="0">
                              <a:solidFill>
                                <a:srgbClr val="C00000"/>
                              </a:solidFill>
                              <a:effectLst/>
                              <a:latin typeface="Cambria Math" panose="02040503050406030204" pitchFamily="18" charset="0"/>
                            </a:rPr>
                            <m:t>N</m:t>
                          </m:r>
                        </m:sup>
                        <m:e>
                          <m:r>
                            <m:rPr>
                              <m:sty m:val="p"/>
                            </m:rPr>
                            <a:rPr lang="en-US" b="0" i="0" smtClean="0">
                              <a:solidFill>
                                <a:srgbClr val="C00000"/>
                              </a:solidFill>
                              <a:effectLst/>
                              <a:latin typeface="Cambria Math" panose="02040503050406030204" pitchFamily="18" charset="0"/>
                            </a:rPr>
                            <m:t>Damage</m:t>
                          </m:r>
                          <m:r>
                            <a:rPr lang="en-US" b="0" i="0" smtClean="0">
                              <a:solidFill>
                                <a:srgbClr val="C00000"/>
                              </a:solidFill>
                              <a:effectLst/>
                              <a:latin typeface="Cambria Math" panose="02040503050406030204" pitchFamily="18" charset="0"/>
                            </a:rPr>
                            <m:t>(</m:t>
                          </m:r>
                          <m:r>
                            <m:rPr>
                              <m:sty m:val="p"/>
                            </m:rPr>
                            <a:rPr lang="en-US" b="0" i="0" smtClean="0">
                              <a:solidFill>
                                <a:srgbClr val="C00000"/>
                              </a:solidFill>
                              <a:effectLst/>
                              <a:latin typeface="Cambria Math" panose="02040503050406030204" pitchFamily="18" charset="0"/>
                            </a:rPr>
                            <m:t>i</m:t>
                          </m:r>
                          <m:r>
                            <a:rPr lang="en-US" b="0" i="0" smtClean="0">
                              <a:solidFill>
                                <a:srgbClr val="C00000"/>
                              </a:solidFill>
                              <a:effectLst/>
                              <a:latin typeface="Cambria Math" panose="02040503050406030204" pitchFamily="18" charset="0"/>
                            </a:rPr>
                            <m:t>)</m:t>
                          </m:r>
                        </m:e>
                      </m:nary>
                    </m:oMath>
                  </m:oMathPara>
                </a14:m>
                <a:endParaRPr lang="en-US" dirty="0">
                  <a:solidFill>
                    <a:srgbClr val="C00000"/>
                  </a:solidFill>
                  <a:effectLst/>
                </a:endParaRPr>
              </a:p>
            </p:txBody>
          </p:sp>
        </mc:Choice>
        <mc:Fallback xmlns="">
          <p:sp>
            <p:nvSpPr>
              <p:cNvPr id="84" name="TextBox 83">
                <a:extLst>
                  <a:ext uri="{FF2B5EF4-FFF2-40B4-BE49-F238E27FC236}">
                    <a16:creationId xmlns:a16="http://schemas.microsoft.com/office/drawing/2014/main" id="{A0C91A10-5D9A-443D-A62F-A8BCC8F5BE97}"/>
                  </a:ext>
                </a:extLst>
              </p:cNvPr>
              <p:cNvSpPr txBox="1">
                <a:spLocks noRot="1" noChangeAspect="1" noMove="1" noResize="1" noEditPoints="1" noAdjustHandles="1" noChangeArrowheads="1" noChangeShapeType="1" noTextEdit="1"/>
              </p:cNvSpPr>
              <p:nvPr/>
            </p:nvSpPr>
            <p:spPr>
              <a:xfrm>
                <a:off x="8651459" y="5346140"/>
                <a:ext cx="3175806" cy="1043940"/>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3795522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Group 81"/>
          <p:cNvGrpSpPr>
            <a:grpSpLocks/>
          </p:cNvGrpSpPr>
          <p:nvPr/>
        </p:nvGrpSpPr>
        <p:grpSpPr bwMode="auto">
          <a:xfrm>
            <a:off x="6714468" y="4661829"/>
            <a:ext cx="2390699" cy="2096118"/>
            <a:chOff x="5660653" y="4756669"/>
            <a:chExt cx="2391147" cy="2096767"/>
          </a:xfrm>
        </p:grpSpPr>
        <p:grpSp>
          <p:nvGrpSpPr>
            <p:cNvPr id="69" name="Group 5"/>
            <p:cNvGrpSpPr>
              <a:grpSpLocks/>
            </p:cNvGrpSpPr>
            <p:nvPr/>
          </p:nvGrpSpPr>
          <p:grpSpPr bwMode="auto">
            <a:xfrm>
              <a:off x="6035675" y="4866459"/>
              <a:ext cx="2016125" cy="1641475"/>
              <a:chOff x="1104" y="1392"/>
              <a:chExt cx="1056" cy="912"/>
            </a:xfrm>
          </p:grpSpPr>
          <p:sp>
            <p:nvSpPr>
              <p:cNvPr id="88"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a:p>
            </p:txBody>
          </p:sp>
          <p:sp>
            <p:nvSpPr>
              <p:cNvPr id="89"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a:p>
            </p:txBody>
          </p:sp>
        </p:grpSp>
        <p:sp>
          <p:nvSpPr>
            <p:cNvPr id="70" name="Rectangle 69"/>
            <p:cNvSpPr/>
            <p:nvPr/>
          </p:nvSpPr>
          <p:spPr>
            <a:xfrm>
              <a:off x="6059114" y="5013029"/>
              <a:ext cx="96856" cy="148159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3" name="Rectangle 72"/>
            <p:cNvSpPr/>
            <p:nvPr/>
          </p:nvSpPr>
          <p:spPr>
            <a:xfrm>
              <a:off x="6170259" y="5224233"/>
              <a:ext cx="96856" cy="127039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4" name="Rectangle 73"/>
            <p:cNvSpPr/>
            <p:nvPr/>
          </p:nvSpPr>
          <p:spPr>
            <a:xfrm>
              <a:off x="6282994" y="5808614"/>
              <a:ext cx="95268" cy="68601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5" name="Rectangle 74"/>
            <p:cNvSpPr/>
            <p:nvPr/>
          </p:nvSpPr>
          <p:spPr>
            <a:xfrm>
              <a:off x="6394139" y="6129388"/>
              <a:ext cx="96855" cy="36523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6" name="Rectangle 75"/>
            <p:cNvSpPr/>
            <p:nvPr/>
          </p:nvSpPr>
          <p:spPr>
            <a:xfrm>
              <a:off x="6505285" y="6358059"/>
              <a:ext cx="96855" cy="13656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7" name="Rectangle 76"/>
            <p:cNvSpPr/>
            <p:nvPr/>
          </p:nvSpPr>
          <p:spPr>
            <a:xfrm>
              <a:off x="6618018" y="6469218"/>
              <a:ext cx="95268" cy="190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8" name="Rectangle 77"/>
            <p:cNvSpPr/>
            <p:nvPr/>
          </p:nvSpPr>
          <p:spPr>
            <a:xfrm>
              <a:off x="6729164" y="6423166"/>
              <a:ext cx="96856" cy="651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9" name="Rectangle 78"/>
            <p:cNvSpPr/>
            <p:nvPr/>
          </p:nvSpPr>
          <p:spPr>
            <a:xfrm>
              <a:off x="6840310" y="6469218"/>
              <a:ext cx="96856" cy="190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80" name="Rectangle 79"/>
            <p:cNvSpPr/>
            <p:nvPr/>
          </p:nvSpPr>
          <p:spPr>
            <a:xfrm>
              <a:off x="7399215" y="6459690"/>
              <a:ext cx="96856" cy="3652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81" name="Rectangle 80"/>
            <p:cNvSpPr/>
            <p:nvPr/>
          </p:nvSpPr>
          <p:spPr>
            <a:xfrm>
              <a:off x="7064190" y="6459690"/>
              <a:ext cx="96855" cy="3652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82" name="Rectangle 81"/>
            <p:cNvSpPr/>
            <p:nvPr/>
          </p:nvSpPr>
          <p:spPr>
            <a:xfrm>
              <a:off x="7288069" y="6429518"/>
              <a:ext cx="96856" cy="6352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83" name="Rectangle 82"/>
            <p:cNvSpPr/>
            <p:nvPr/>
          </p:nvSpPr>
          <p:spPr>
            <a:xfrm>
              <a:off x="7511949" y="6485098"/>
              <a:ext cx="96855" cy="793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84" name="Rectangle 83"/>
            <p:cNvSpPr/>
            <p:nvPr/>
          </p:nvSpPr>
          <p:spPr>
            <a:xfrm>
              <a:off x="7623095" y="6473982"/>
              <a:ext cx="96855" cy="190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86" name="Text Box 25"/>
            <p:cNvSpPr txBox="1">
              <a:spLocks noChangeArrowheads="1"/>
            </p:cNvSpPr>
            <p:nvPr/>
          </p:nvSpPr>
          <p:spPr bwMode="auto">
            <a:xfrm rot="21571670">
              <a:off x="6390672" y="6504230"/>
              <a:ext cx="1164439" cy="349206"/>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Damage ($)</a:t>
              </a:r>
              <a:endParaRPr lang="en-US" sz="2700" dirty="0">
                <a:latin typeface="Calibri" panose="020F0502020204030204" pitchFamily="34" charset="0"/>
              </a:endParaRPr>
            </a:p>
          </p:txBody>
        </p:sp>
        <p:sp>
          <p:nvSpPr>
            <p:cNvPr id="87" name="Text Box 26"/>
            <p:cNvSpPr txBox="1">
              <a:spLocks noChangeArrowheads="1"/>
            </p:cNvSpPr>
            <p:nvPr/>
          </p:nvSpPr>
          <p:spPr bwMode="auto">
            <a:xfrm rot="16204749">
              <a:off x="4942089" y="5475233"/>
              <a:ext cx="1786291" cy="349163"/>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Relative Frequency</a:t>
              </a:r>
              <a:endParaRPr lang="en-US" sz="2700" dirty="0">
                <a:latin typeface="Calibri" panose="020F0502020204030204" pitchFamily="34" charset="0"/>
              </a:endParaRPr>
            </a:p>
          </p:txBody>
        </p:sp>
      </p:grpSp>
      <p:sp>
        <p:nvSpPr>
          <p:cNvPr id="5123" name="Freeform 18"/>
          <p:cNvSpPr>
            <a:spLocks/>
          </p:cNvSpPr>
          <p:nvPr/>
        </p:nvSpPr>
        <p:spPr bwMode="auto">
          <a:xfrm>
            <a:off x="5375657" y="2292325"/>
            <a:ext cx="1733550" cy="981075"/>
          </a:xfrm>
          <a:custGeom>
            <a:avLst/>
            <a:gdLst>
              <a:gd name="T0" fmla="*/ 0 w 10000"/>
              <a:gd name="T1" fmla="*/ 2147483647 h 10000"/>
              <a:gd name="T2" fmla="*/ 2147483647 w 10000"/>
              <a:gd name="T3" fmla="*/ 2147483647 h 10000"/>
              <a:gd name="T4" fmla="*/ 2147483647 w 10000"/>
              <a:gd name="T5" fmla="*/ 2147483647 h 10000"/>
              <a:gd name="T6" fmla="*/ 2147483647 w 10000"/>
              <a:gd name="T7" fmla="*/ 0 h 10000"/>
              <a:gd name="T8" fmla="*/ 0 60000 65536"/>
              <a:gd name="T9" fmla="*/ 0 60000 65536"/>
              <a:gd name="T10" fmla="*/ 0 60000 65536"/>
              <a:gd name="T11" fmla="*/ 0 60000 65536"/>
              <a:gd name="T12" fmla="*/ 0 w 10000"/>
              <a:gd name="T13" fmla="*/ 0 h 10000"/>
              <a:gd name="T14" fmla="*/ 10000 w 10000"/>
              <a:gd name="T15" fmla="*/ 10000 h 10000"/>
            </a:gdLst>
            <a:ahLst/>
            <a:cxnLst>
              <a:cxn ang="T8">
                <a:pos x="T0" y="T1"/>
              </a:cxn>
              <a:cxn ang="T9">
                <a:pos x="T2" y="T3"/>
              </a:cxn>
              <a:cxn ang="T10">
                <a:pos x="T4" y="T5"/>
              </a:cxn>
              <a:cxn ang="T11">
                <a:pos x="T6" y="T7"/>
              </a:cxn>
            </a:cxnLst>
            <a:rect l="T12" t="T13" r="T14" b="T15"/>
            <a:pathLst>
              <a:path w="10000" h="10000">
                <a:moveTo>
                  <a:pt x="0" y="10000"/>
                </a:moveTo>
                <a:cubicBezTo>
                  <a:pt x="806" y="8535"/>
                  <a:pt x="1612" y="7056"/>
                  <a:pt x="2902" y="5606"/>
                </a:cubicBezTo>
                <a:cubicBezTo>
                  <a:pt x="4192" y="4156"/>
                  <a:pt x="6227" y="2236"/>
                  <a:pt x="7738" y="1301"/>
                </a:cubicBezTo>
                <a:cubicBezTo>
                  <a:pt x="8946" y="412"/>
                  <a:pt x="9350" y="351"/>
                  <a:pt x="10000" y="0"/>
                </a:cubicBezTo>
              </a:path>
            </a:pathLst>
          </a:custGeom>
          <a:noFill/>
          <a:ln w="28575" cmpd="sng">
            <a:solidFill>
              <a:srgbClr val="008000"/>
            </a:solidFill>
            <a:round/>
            <a:headEnd/>
            <a:tailEnd/>
          </a:ln>
        </p:spPr>
        <p:txBody>
          <a:bodyPr wrap="none" anchor="ctr"/>
          <a:lstStyle/>
          <a:p>
            <a:endParaRPr lang="en-US"/>
          </a:p>
        </p:txBody>
      </p:sp>
      <p:grpSp>
        <p:nvGrpSpPr>
          <p:cNvPr id="2" name="Group 5"/>
          <p:cNvGrpSpPr>
            <a:grpSpLocks/>
          </p:cNvGrpSpPr>
          <p:nvPr/>
        </p:nvGrpSpPr>
        <p:grpSpPr bwMode="auto">
          <a:xfrm>
            <a:off x="5229612" y="1716062"/>
            <a:ext cx="2022475" cy="1641475"/>
            <a:chOff x="1104" y="1392"/>
            <a:chExt cx="1056" cy="912"/>
          </a:xfrm>
        </p:grpSpPr>
        <p:sp>
          <p:nvSpPr>
            <p:cNvPr id="5175"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a:p>
          </p:txBody>
        </p:sp>
        <p:sp>
          <p:nvSpPr>
            <p:cNvPr id="5176"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a:p>
          </p:txBody>
        </p:sp>
      </p:grpSp>
      <p:sp>
        <p:nvSpPr>
          <p:cNvPr id="139272" name="Text Box 8"/>
          <p:cNvSpPr txBox="1">
            <a:spLocks noChangeArrowheads="1"/>
          </p:cNvSpPr>
          <p:nvPr/>
        </p:nvSpPr>
        <p:spPr bwMode="auto">
          <a:xfrm rot="16200000">
            <a:off x="4237119" y="2304302"/>
            <a:ext cx="1442054"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Peak Flow (</a:t>
            </a:r>
            <a:r>
              <a:rPr lang="en-US" sz="1600" dirty="0" err="1">
                <a:latin typeface="Calibri" panose="020F0502020204030204" pitchFamily="34" charset="0"/>
              </a:rPr>
              <a:t>cfs</a:t>
            </a:r>
            <a:r>
              <a:rPr lang="en-US" sz="1600" dirty="0">
                <a:latin typeface="Calibri" panose="020F0502020204030204" pitchFamily="34" charset="0"/>
              </a:rPr>
              <a:t>)</a:t>
            </a:r>
          </a:p>
        </p:txBody>
      </p:sp>
      <p:sp>
        <p:nvSpPr>
          <p:cNvPr id="139273" name="Text Box 9"/>
          <p:cNvSpPr txBox="1">
            <a:spLocks noChangeArrowheads="1"/>
          </p:cNvSpPr>
          <p:nvPr/>
        </p:nvSpPr>
        <p:spPr bwMode="auto">
          <a:xfrm>
            <a:off x="5018475" y="3524220"/>
            <a:ext cx="2177497"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err="1">
                <a:latin typeface="Calibri" panose="020F0502020204030204" pitchFamily="34" charset="0"/>
              </a:rPr>
              <a:t>Exceedance</a:t>
            </a:r>
            <a:r>
              <a:rPr lang="en-US" sz="1600" dirty="0">
                <a:latin typeface="Calibri" panose="020F0502020204030204" pitchFamily="34" charset="0"/>
              </a:rPr>
              <a:t> Probability</a:t>
            </a:r>
            <a:endParaRPr lang="en-US" sz="2700" dirty="0">
              <a:latin typeface="Calibri" panose="020F0502020204030204" pitchFamily="34" charset="0"/>
            </a:endParaRPr>
          </a:p>
        </p:txBody>
      </p:sp>
      <p:sp>
        <p:nvSpPr>
          <p:cNvPr id="139274" name="Text Box 10"/>
          <p:cNvSpPr txBox="1">
            <a:spLocks noChangeArrowheads="1"/>
          </p:cNvSpPr>
          <p:nvPr/>
        </p:nvSpPr>
        <p:spPr bwMode="auto">
          <a:xfrm>
            <a:off x="5128007" y="3300387"/>
            <a:ext cx="355600" cy="371475"/>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a:t>1</a:t>
            </a:r>
            <a:endParaRPr lang="en-US" sz="2700"/>
          </a:p>
        </p:txBody>
      </p:sp>
      <p:sp>
        <p:nvSpPr>
          <p:cNvPr id="139275" name="Text Box 11"/>
          <p:cNvSpPr txBox="1">
            <a:spLocks noChangeArrowheads="1"/>
          </p:cNvSpPr>
          <p:nvPr/>
        </p:nvSpPr>
        <p:spPr bwMode="auto">
          <a:xfrm>
            <a:off x="6940932" y="3274987"/>
            <a:ext cx="355600" cy="371475"/>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a:t>0</a:t>
            </a:r>
            <a:endParaRPr lang="en-US" sz="2700" dirty="0"/>
          </a:p>
        </p:txBody>
      </p:sp>
      <p:sp>
        <p:nvSpPr>
          <p:cNvPr id="5131" name="Oval 41"/>
          <p:cNvSpPr>
            <a:spLocks noChangeArrowheads="1"/>
          </p:cNvSpPr>
          <p:nvPr/>
        </p:nvSpPr>
        <p:spPr bwMode="auto">
          <a:xfrm>
            <a:off x="6434520" y="3294037"/>
            <a:ext cx="120650" cy="119063"/>
          </a:xfrm>
          <a:prstGeom prst="ellipse">
            <a:avLst/>
          </a:prstGeom>
          <a:solidFill>
            <a:srgbClr val="00B050"/>
          </a:solidFill>
          <a:ln w="9525">
            <a:solidFill>
              <a:schemeClr val="tx1"/>
            </a:solidFill>
            <a:round/>
            <a:headEnd/>
            <a:tailEnd/>
          </a:ln>
        </p:spPr>
        <p:txBody>
          <a:bodyPr wrap="none" anchor="ctr"/>
          <a:lstStyle/>
          <a:p>
            <a:endParaRPr lang="en-US"/>
          </a:p>
        </p:txBody>
      </p:sp>
      <p:sp>
        <p:nvSpPr>
          <p:cNvPr id="5132" name="Line 42"/>
          <p:cNvSpPr>
            <a:spLocks noChangeShapeType="1"/>
          </p:cNvSpPr>
          <p:nvPr/>
        </p:nvSpPr>
        <p:spPr bwMode="auto">
          <a:xfrm flipV="1">
            <a:off x="6494845" y="2571720"/>
            <a:ext cx="0" cy="717550"/>
          </a:xfrm>
          <a:prstGeom prst="line">
            <a:avLst/>
          </a:prstGeom>
          <a:noFill/>
          <a:ln w="19050">
            <a:solidFill>
              <a:schemeClr val="tx1"/>
            </a:solidFill>
            <a:prstDash val="sysDot"/>
            <a:miter lim="800000"/>
            <a:headEnd/>
            <a:tailEnd type="arrow" w="med" len="med"/>
          </a:ln>
        </p:spPr>
        <p:txBody>
          <a:bodyPr wrap="none"/>
          <a:lstStyle/>
          <a:p>
            <a:endParaRPr lang="en-US"/>
          </a:p>
        </p:txBody>
      </p:sp>
      <p:sp>
        <p:nvSpPr>
          <p:cNvPr id="5133" name="Rectangle 48"/>
          <p:cNvSpPr>
            <a:spLocks noChangeArrowheads="1"/>
          </p:cNvSpPr>
          <p:nvPr/>
        </p:nvSpPr>
        <p:spPr bwMode="auto">
          <a:xfrm>
            <a:off x="6431350" y="2465362"/>
            <a:ext cx="111125" cy="104775"/>
          </a:xfrm>
          <a:prstGeom prst="rect">
            <a:avLst/>
          </a:prstGeom>
          <a:solidFill>
            <a:srgbClr val="00B0F0"/>
          </a:solidFill>
          <a:ln w="9525">
            <a:solidFill>
              <a:schemeClr val="tx1"/>
            </a:solidFill>
            <a:miter lim="800000"/>
            <a:headEnd/>
            <a:tailEnd/>
          </a:ln>
        </p:spPr>
        <p:txBody>
          <a:bodyPr wrap="none" anchor="ctr"/>
          <a:lstStyle/>
          <a:p>
            <a:endParaRPr lang="en-US"/>
          </a:p>
        </p:txBody>
      </p:sp>
      <p:sp>
        <p:nvSpPr>
          <p:cNvPr id="40" name="Text Box 45"/>
          <p:cNvSpPr txBox="1">
            <a:spLocks noChangeArrowheads="1"/>
          </p:cNvSpPr>
          <p:nvPr/>
        </p:nvSpPr>
        <p:spPr bwMode="auto">
          <a:xfrm rot="21571670">
            <a:off x="652700" y="2115632"/>
            <a:ext cx="2643641" cy="1210873"/>
          </a:xfrm>
          <a:prstGeom prst="rect">
            <a:avLst/>
          </a:prstGeom>
          <a:noFill/>
          <a:ln w="9525">
            <a:solidFill>
              <a:srgbClr val="CC00FF"/>
            </a:solidFill>
            <a:miter lim="800000"/>
            <a:headEnd/>
            <a:tailEnd/>
          </a:ln>
          <a:effectLst/>
        </p:spPr>
        <p:txBody>
          <a:bodyPr wrap="square" lIns="101882" tIns="50941" rIns="101882" bIns="50941">
            <a:spAutoFit/>
          </a:bodyPr>
          <a:lstStyle/>
          <a:p>
            <a:pPr defTabSz="1019175" eaLnBrk="0" hangingPunct="0">
              <a:defRPr/>
            </a:pPr>
            <a:r>
              <a:rPr lang="en-US" dirty="0">
                <a:solidFill>
                  <a:srgbClr val="CC00FF"/>
                </a:solidFill>
                <a:latin typeface="Calibri" panose="020F0502020204030204" pitchFamily="34" charset="0"/>
              </a:rPr>
              <a:t>Reservoir Analysis</a:t>
            </a:r>
          </a:p>
          <a:p>
            <a:pPr defTabSz="1019175" eaLnBrk="0" hangingPunct="0">
              <a:defRPr/>
            </a:pPr>
            <a:r>
              <a:rPr lang="en-US" dirty="0">
                <a:solidFill>
                  <a:srgbClr val="CC00FF"/>
                </a:solidFill>
                <a:latin typeface="Calibri" panose="020F0502020204030204" pitchFamily="34" charset="0"/>
              </a:rPr>
              <a:t>Channel Hydraulics</a:t>
            </a:r>
          </a:p>
          <a:p>
            <a:pPr defTabSz="1019175" eaLnBrk="0" hangingPunct="0">
              <a:defRPr/>
            </a:pPr>
            <a:r>
              <a:rPr lang="en-US" dirty="0">
                <a:solidFill>
                  <a:srgbClr val="CC00FF"/>
                </a:solidFill>
                <a:latin typeface="Calibri" panose="020F0502020204030204" pitchFamily="34" charset="0"/>
              </a:rPr>
              <a:t>Levee Behavior</a:t>
            </a:r>
          </a:p>
        </p:txBody>
      </p:sp>
      <p:sp>
        <p:nvSpPr>
          <p:cNvPr id="44" name="Text Box 45"/>
          <p:cNvSpPr txBox="1">
            <a:spLocks noChangeArrowheads="1"/>
          </p:cNvSpPr>
          <p:nvPr/>
        </p:nvSpPr>
        <p:spPr bwMode="auto">
          <a:xfrm rot="21571670">
            <a:off x="662249" y="4366675"/>
            <a:ext cx="2890572" cy="1580204"/>
          </a:xfrm>
          <a:prstGeom prst="rect">
            <a:avLst/>
          </a:prstGeom>
          <a:noFill/>
          <a:ln w="9525">
            <a:solidFill>
              <a:srgbClr val="CC00FF"/>
            </a:solidFill>
            <a:miter lim="800000"/>
            <a:headEnd/>
            <a:tailEnd/>
          </a:ln>
          <a:effectLst/>
        </p:spPr>
        <p:txBody>
          <a:bodyPr wrap="square" lIns="101882" tIns="50941" rIns="101882" bIns="50941">
            <a:spAutoFit/>
          </a:bodyPr>
          <a:lstStyle/>
          <a:p>
            <a:pPr defTabSz="1019175" eaLnBrk="0" hangingPunct="0">
              <a:defRPr/>
            </a:pPr>
            <a:r>
              <a:rPr lang="en-US" dirty="0">
                <a:solidFill>
                  <a:srgbClr val="CC00FF"/>
                </a:solidFill>
                <a:latin typeface="Calibri" panose="020F0502020204030204" pitchFamily="34" charset="0"/>
              </a:rPr>
              <a:t>Spreading Model</a:t>
            </a:r>
          </a:p>
          <a:p>
            <a:pPr defTabSz="1019175" eaLnBrk="0" hangingPunct="0">
              <a:defRPr/>
            </a:pPr>
            <a:r>
              <a:rPr lang="en-US" dirty="0">
                <a:solidFill>
                  <a:srgbClr val="CC00FF"/>
                </a:solidFill>
                <a:latin typeface="Calibri" panose="020F0502020204030204" pitchFamily="34" charset="0"/>
              </a:rPr>
              <a:t>Inundation Mapping</a:t>
            </a:r>
          </a:p>
          <a:p>
            <a:pPr defTabSz="1019175" eaLnBrk="0" hangingPunct="0">
              <a:defRPr/>
            </a:pPr>
            <a:r>
              <a:rPr lang="en-US" dirty="0">
                <a:solidFill>
                  <a:srgbClr val="CC00FF"/>
                </a:solidFill>
                <a:latin typeface="Calibri" panose="020F0502020204030204" pitchFamily="34" charset="0"/>
              </a:rPr>
              <a:t>Structure Inventory</a:t>
            </a:r>
          </a:p>
          <a:p>
            <a:pPr defTabSz="1019175" eaLnBrk="0" hangingPunct="0">
              <a:defRPr/>
            </a:pPr>
            <a:r>
              <a:rPr lang="en-US" dirty="0">
                <a:solidFill>
                  <a:srgbClr val="CC00FF"/>
                </a:solidFill>
                <a:latin typeface="Calibri" panose="020F0502020204030204" pitchFamily="34" charset="0"/>
              </a:rPr>
              <a:t>Damage to Structures</a:t>
            </a:r>
          </a:p>
        </p:txBody>
      </p:sp>
      <p:sp>
        <p:nvSpPr>
          <p:cNvPr id="4107" name="Line 38"/>
          <p:cNvSpPr>
            <a:spLocks noChangeShapeType="1"/>
          </p:cNvSpPr>
          <p:nvPr/>
        </p:nvSpPr>
        <p:spPr bwMode="auto">
          <a:xfrm flipH="1" flipV="1">
            <a:off x="3326375" y="2530820"/>
            <a:ext cx="3205163" cy="0"/>
          </a:xfrm>
          <a:prstGeom prst="line">
            <a:avLst/>
          </a:prstGeom>
          <a:noFill/>
          <a:ln w="19050">
            <a:solidFill>
              <a:schemeClr val="tx1"/>
            </a:solidFill>
            <a:prstDash val="sysDot"/>
            <a:miter lim="800000"/>
            <a:headEnd/>
            <a:tailEnd type="arrow" w="med" len="med"/>
          </a:ln>
        </p:spPr>
        <p:txBody>
          <a:bodyPr wrap="none"/>
          <a:lstStyle/>
          <a:p>
            <a:endParaRPr lang="en-US"/>
          </a:p>
        </p:txBody>
      </p:sp>
      <p:sp>
        <p:nvSpPr>
          <p:cNvPr id="4108" name="Line 39"/>
          <p:cNvSpPr>
            <a:spLocks noChangeShapeType="1"/>
          </p:cNvSpPr>
          <p:nvPr/>
        </p:nvSpPr>
        <p:spPr bwMode="auto">
          <a:xfrm flipV="1">
            <a:off x="2313344" y="3305005"/>
            <a:ext cx="0" cy="987425"/>
          </a:xfrm>
          <a:prstGeom prst="line">
            <a:avLst/>
          </a:prstGeom>
          <a:noFill/>
          <a:ln w="19050">
            <a:solidFill>
              <a:schemeClr val="tx1"/>
            </a:solidFill>
            <a:prstDash val="sysDot"/>
            <a:miter lim="800000"/>
            <a:headEnd type="arrow" w="med" len="med"/>
            <a:tailEnd/>
          </a:ln>
        </p:spPr>
        <p:txBody>
          <a:bodyPr wrap="none"/>
          <a:lstStyle/>
          <a:p>
            <a:endParaRPr lang="en-US"/>
          </a:p>
        </p:txBody>
      </p:sp>
      <p:sp>
        <p:nvSpPr>
          <p:cNvPr id="4109" name="Line 40"/>
          <p:cNvSpPr>
            <a:spLocks noChangeShapeType="1"/>
          </p:cNvSpPr>
          <p:nvPr/>
        </p:nvSpPr>
        <p:spPr bwMode="auto">
          <a:xfrm flipH="1" flipV="1">
            <a:off x="3674223" y="4807613"/>
            <a:ext cx="1447698" cy="0"/>
          </a:xfrm>
          <a:prstGeom prst="line">
            <a:avLst/>
          </a:prstGeom>
          <a:noFill/>
          <a:ln w="19050">
            <a:solidFill>
              <a:schemeClr val="tx1"/>
            </a:solidFill>
            <a:prstDash val="sysDot"/>
            <a:miter lim="800000"/>
            <a:headEnd type="arrow" w="med" len="med"/>
            <a:tailEnd/>
          </a:ln>
        </p:spPr>
        <p:txBody>
          <a:bodyPr wrap="none"/>
          <a:lstStyle/>
          <a:p>
            <a:endParaRPr lang="en-US"/>
          </a:p>
        </p:txBody>
      </p:sp>
      <p:sp>
        <p:nvSpPr>
          <p:cNvPr id="139309" name="Text Box 45"/>
          <p:cNvSpPr txBox="1">
            <a:spLocks noChangeArrowheads="1"/>
          </p:cNvSpPr>
          <p:nvPr/>
        </p:nvSpPr>
        <p:spPr bwMode="auto">
          <a:xfrm rot="21571670">
            <a:off x="5071735" y="4568846"/>
            <a:ext cx="1477577" cy="472209"/>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dirty="0">
                <a:solidFill>
                  <a:srgbClr val="008000"/>
                </a:solidFill>
                <a:latin typeface="Calibri" panose="020F0502020204030204" pitchFamily="34" charset="0"/>
              </a:rPr>
              <a:t>Damage(</a:t>
            </a:r>
            <a:r>
              <a:rPr lang="en-US" dirty="0" err="1">
                <a:solidFill>
                  <a:srgbClr val="008000"/>
                </a:solidFill>
                <a:latin typeface="Calibri" panose="020F0502020204030204" pitchFamily="34" charset="0"/>
              </a:rPr>
              <a:t>i</a:t>
            </a:r>
            <a:r>
              <a:rPr lang="en-US" dirty="0">
                <a:solidFill>
                  <a:srgbClr val="008000"/>
                </a:solidFill>
                <a:latin typeface="Calibri" panose="020F0502020204030204" pitchFamily="34" charset="0"/>
              </a:rPr>
              <a:t>)</a:t>
            </a:r>
            <a:endParaRPr lang="en-US" sz="3600" dirty="0">
              <a:solidFill>
                <a:srgbClr val="008000"/>
              </a:solidFill>
              <a:latin typeface="Calibri" panose="020F0502020204030204" pitchFamily="34" charset="0"/>
            </a:endParaRPr>
          </a:p>
        </p:txBody>
      </p:sp>
      <p:sp>
        <p:nvSpPr>
          <p:cNvPr id="139338" name="Text Box 74"/>
          <p:cNvSpPr txBox="1">
            <a:spLocks noChangeArrowheads="1"/>
          </p:cNvSpPr>
          <p:nvPr/>
        </p:nvSpPr>
        <p:spPr bwMode="auto">
          <a:xfrm>
            <a:off x="3466070" y="3088033"/>
            <a:ext cx="1728788" cy="1027112"/>
          </a:xfrm>
          <a:prstGeom prst="rect">
            <a:avLst/>
          </a:prstGeom>
          <a:noFill/>
          <a:ln w="9525">
            <a:noFill/>
            <a:miter lim="800000"/>
            <a:headEnd/>
            <a:tailEnd/>
          </a:ln>
          <a:effectLst/>
        </p:spPr>
        <p:txBody>
          <a:bodyPr lIns="101882" tIns="50941" rIns="101882" bIns="50941">
            <a:spAutoFit/>
          </a:bodyPr>
          <a:lstStyle/>
          <a:p>
            <a:pPr defTabSz="1019175" eaLnBrk="0" hangingPunct="0">
              <a:defRPr/>
            </a:pPr>
            <a:r>
              <a:rPr lang="en-US" sz="2000" dirty="0">
                <a:solidFill>
                  <a:srgbClr val="008000"/>
                </a:solidFill>
                <a:latin typeface="Calibri" panose="020F0502020204030204" pitchFamily="34" charset="0"/>
              </a:rPr>
              <a:t>One Event (sample member)</a:t>
            </a:r>
            <a:endParaRPr lang="en-US" sz="2700" dirty="0">
              <a:solidFill>
                <a:srgbClr val="008000"/>
              </a:solidFill>
              <a:latin typeface="Calibri" panose="020F0502020204030204" pitchFamily="34" charset="0"/>
            </a:endParaRPr>
          </a:p>
        </p:txBody>
      </p:sp>
      <p:sp>
        <p:nvSpPr>
          <p:cNvPr id="41" name="Text Box 45"/>
          <p:cNvSpPr txBox="1">
            <a:spLocks noChangeArrowheads="1"/>
          </p:cNvSpPr>
          <p:nvPr/>
        </p:nvSpPr>
        <p:spPr bwMode="auto">
          <a:xfrm rot="21571670">
            <a:off x="3375391" y="2055465"/>
            <a:ext cx="1568650" cy="410654"/>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dirty="0">
                <a:solidFill>
                  <a:schemeClr val="accent2"/>
                </a:solidFill>
                <a:latin typeface="Calibri" panose="020F0502020204030204" pitchFamily="34" charset="0"/>
              </a:rPr>
              <a:t>hydrographs</a:t>
            </a:r>
            <a:endParaRPr lang="en-US" sz="3200" dirty="0">
              <a:solidFill>
                <a:schemeClr val="accent2"/>
              </a:solidFill>
              <a:latin typeface="Calibri" panose="020F0502020204030204" pitchFamily="34" charset="0"/>
            </a:endParaRPr>
          </a:p>
        </p:txBody>
      </p:sp>
      <p:sp>
        <p:nvSpPr>
          <p:cNvPr id="43" name="Text Box 45"/>
          <p:cNvSpPr txBox="1">
            <a:spLocks noChangeArrowheads="1"/>
          </p:cNvSpPr>
          <p:nvPr/>
        </p:nvSpPr>
        <p:spPr bwMode="auto">
          <a:xfrm rot="21571670">
            <a:off x="1464036" y="3589168"/>
            <a:ext cx="771525" cy="409575"/>
          </a:xfrm>
          <a:prstGeom prst="rect">
            <a:avLst/>
          </a:prstGeom>
          <a:noFill/>
          <a:ln w="9525">
            <a:noFill/>
            <a:miter lim="800000"/>
            <a:headEnd/>
            <a:tailEnd/>
          </a:ln>
          <a:effectLst/>
        </p:spPr>
        <p:txBody>
          <a:bodyPr lIns="101882" tIns="50941" rIns="101882" bIns="50941">
            <a:spAutoFit/>
          </a:bodyPr>
          <a:lstStyle/>
          <a:p>
            <a:pPr algn="ctr" defTabSz="1019175" eaLnBrk="0" hangingPunct="0">
              <a:defRPr/>
            </a:pPr>
            <a:r>
              <a:rPr lang="en-US" sz="2000" dirty="0">
                <a:solidFill>
                  <a:schemeClr val="accent2"/>
                </a:solidFill>
                <a:latin typeface="Calibri" panose="020F0502020204030204" pitchFamily="34" charset="0"/>
              </a:rPr>
              <a:t>stage</a:t>
            </a:r>
            <a:endParaRPr lang="en-US" sz="3200" dirty="0">
              <a:solidFill>
                <a:schemeClr val="accent2"/>
              </a:solidFill>
              <a:latin typeface="Calibri" panose="020F0502020204030204" pitchFamily="34" charset="0"/>
            </a:endParaRPr>
          </a:p>
        </p:txBody>
      </p:sp>
      <p:sp>
        <p:nvSpPr>
          <p:cNvPr id="45" name="Text Box 45"/>
          <p:cNvSpPr txBox="1">
            <a:spLocks noChangeArrowheads="1"/>
          </p:cNvSpPr>
          <p:nvPr/>
        </p:nvSpPr>
        <p:spPr bwMode="auto">
          <a:xfrm rot="21571670">
            <a:off x="4010583" y="4358033"/>
            <a:ext cx="1109662" cy="411162"/>
          </a:xfrm>
          <a:prstGeom prst="rect">
            <a:avLst/>
          </a:prstGeom>
          <a:noFill/>
          <a:ln w="9525">
            <a:noFill/>
            <a:miter lim="800000"/>
            <a:headEnd/>
            <a:tailEnd/>
          </a:ln>
          <a:effectLst/>
        </p:spPr>
        <p:txBody>
          <a:bodyPr lIns="101882" tIns="50941" rIns="101882" bIns="50941">
            <a:spAutoFit/>
          </a:bodyPr>
          <a:lstStyle/>
          <a:p>
            <a:pPr algn="ctr" defTabSz="1019175" eaLnBrk="0" hangingPunct="0">
              <a:defRPr/>
            </a:pPr>
            <a:r>
              <a:rPr lang="en-US" sz="2000" dirty="0">
                <a:solidFill>
                  <a:schemeClr val="accent2"/>
                </a:solidFill>
                <a:latin typeface="Calibri" panose="020F0502020204030204" pitchFamily="34" charset="0"/>
              </a:rPr>
              <a:t>damage</a:t>
            </a:r>
            <a:endParaRPr lang="en-US" sz="3200" dirty="0">
              <a:solidFill>
                <a:schemeClr val="accent2"/>
              </a:solidFill>
              <a:latin typeface="Calibri" panose="020F0502020204030204" pitchFamily="34" charset="0"/>
            </a:endParaRPr>
          </a:p>
        </p:txBody>
      </p:sp>
      <p:grpSp>
        <p:nvGrpSpPr>
          <p:cNvPr id="3" name="Group 46"/>
          <p:cNvGrpSpPr>
            <a:grpSpLocks/>
          </p:cNvGrpSpPr>
          <p:nvPr/>
        </p:nvGrpSpPr>
        <p:grpSpPr bwMode="auto">
          <a:xfrm>
            <a:off x="6107500" y="2379637"/>
            <a:ext cx="681037" cy="1033463"/>
            <a:chOff x="5694680" y="2228517"/>
            <a:chExt cx="680679" cy="1034111"/>
          </a:xfrm>
        </p:grpSpPr>
        <p:sp>
          <p:nvSpPr>
            <p:cNvPr id="5171" name="Oval 41"/>
            <p:cNvSpPr>
              <a:spLocks noChangeArrowheads="1"/>
            </p:cNvSpPr>
            <p:nvPr/>
          </p:nvSpPr>
          <p:spPr bwMode="auto">
            <a:xfrm>
              <a:off x="5694680" y="3143565"/>
              <a:ext cx="120650" cy="119063"/>
            </a:xfrm>
            <a:prstGeom prst="ellipse">
              <a:avLst/>
            </a:prstGeom>
            <a:solidFill>
              <a:srgbClr val="00B050"/>
            </a:solidFill>
            <a:ln w="9525">
              <a:solidFill>
                <a:schemeClr val="tx1"/>
              </a:solidFill>
              <a:round/>
              <a:headEnd/>
              <a:tailEnd/>
            </a:ln>
          </p:spPr>
          <p:txBody>
            <a:bodyPr wrap="none" anchor="ctr"/>
            <a:lstStyle/>
            <a:p>
              <a:endParaRPr lang="en-US"/>
            </a:p>
          </p:txBody>
        </p:sp>
        <p:sp>
          <p:nvSpPr>
            <p:cNvPr id="5172" name="Rectangle 48"/>
            <p:cNvSpPr>
              <a:spLocks noChangeArrowheads="1"/>
            </p:cNvSpPr>
            <p:nvPr/>
          </p:nvSpPr>
          <p:spPr bwMode="auto">
            <a:xfrm>
              <a:off x="5702516" y="2472729"/>
              <a:ext cx="111125" cy="104775"/>
            </a:xfrm>
            <a:prstGeom prst="rect">
              <a:avLst/>
            </a:prstGeom>
            <a:solidFill>
              <a:srgbClr val="00B0F0"/>
            </a:solidFill>
            <a:ln w="9525">
              <a:solidFill>
                <a:schemeClr val="accent2"/>
              </a:solidFill>
              <a:miter lim="800000"/>
              <a:headEnd/>
              <a:tailEnd/>
            </a:ln>
          </p:spPr>
          <p:txBody>
            <a:bodyPr wrap="none" anchor="ctr"/>
            <a:lstStyle/>
            <a:p>
              <a:endParaRPr lang="en-US"/>
            </a:p>
          </p:txBody>
        </p:sp>
        <p:sp>
          <p:nvSpPr>
            <p:cNvPr id="5173" name="Oval 41"/>
            <p:cNvSpPr>
              <a:spLocks noChangeArrowheads="1"/>
            </p:cNvSpPr>
            <p:nvPr/>
          </p:nvSpPr>
          <p:spPr bwMode="auto">
            <a:xfrm>
              <a:off x="6254709" y="3141727"/>
              <a:ext cx="120650" cy="119063"/>
            </a:xfrm>
            <a:prstGeom prst="ellipse">
              <a:avLst/>
            </a:prstGeom>
            <a:solidFill>
              <a:srgbClr val="00B050"/>
            </a:solidFill>
            <a:ln w="9525">
              <a:solidFill>
                <a:schemeClr val="tx1"/>
              </a:solidFill>
              <a:round/>
              <a:headEnd/>
              <a:tailEnd/>
            </a:ln>
          </p:spPr>
          <p:txBody>
            <a:bodyPr wrap="none" anchor="ctr"/>
            <a:lstStyle/>
            <a:p>
              <a:endParaRPr lang="en-US"/>
            </a:p>
          </p:txBody>
        </p:sp>
        <p:sp>
          <p:nvSpPr>
            <p:cNvPr id="5174" name="Rectangle 48"/>
            <p:cNvSpPr>
              <a:spLocks noChangeArrowheads="1"/>
            </p:cNvSpPr>
            <p:nvPr/>
          </p:nvSpPr>
          <p:spPr bwMode="auto">
            <a:xfrm>
              <a:off x="6262545" y="2228517"/>
              <a:ext cx="111125" cy="104775"/>
            </a:xfrm>
            <a:prstGeom prst="rect">
              <a:avLst/>
            </a:prstGeom>
            <a:solidFill>
              <a:srgbClr val="00B0F0"/>
            </a:solidFill>
            <a:ln w="9525">
              <a:solidFill>
                <a:schemeClr val="accent2"/>
              </a:solidFill>
              <a:miter lim="800000"/>
              <a:headEnd/>
              <a:tailEnd/>
            </a:ln>
          </p:spPr>
          <p:txBody>
            <a:bodyPr wrap="none" anchor="ctr"/>
            <a:lstStyle/>
            <a:p>
              <a:endParaRPr lang="en-US"/>
            </a:p>
          </p:txBody>
        </p:sp>
      </p:grpSp>
      <p:sp>
        <p:nvSpPr>
          <p:cNvPr id="39" name="Rectangle 34"/>
          <p:cNvSpPr>
            <a:spLocks noChangeArrowheads="1"/>
          </p:cNvSpPr>
          <p:nvPr/>
        </p:nvSpPr>
        <p:spPr bwMode="auto">
          <a:xfrm>
            <a:off x="907758" y="0"/>
            <a:ext cx="10307053" cy="1143000"/>
          </a:xfrm>
          <a:prstGeom prst="rect">
            <a:avLst/>
          </a:prstGeom>
          <a:noFill/>
          <a:ln w="9525">
            <a:noFill/>
            <a:miter lim="800000"/>
            <a:headEnd/>
            <a:tailEnd/>
          </a:ln>
          <a:effectLst/>
        </p:spPr>
        <p:txBody>
          <a:bodyPr anchor="ctr"/>
          <a:lstStyle/>
          <a:p>
            <a:pPr>
              <a:defRPr/>
            </a:pPr>
            <a:r>
              <a:rPr lang="en-US" sz="4000" dirty="0">
                <a:latin typeface="Calibri" panose="020F0502020204030204" pitchFamily="34" charset="0"/>
              </a:rPr>
              <a:t>Using models rather than summary curves</a:t>
            </a:r>
          </a:p>
        </p:txBody>
      </p:sp>
      <p:sp>
        <p:nvSpPr>
          <p:cNvPr id="42" name="Rectangle 66"/>
          <p:cNvSpPr>
            <a:spLocks noChangeArrowheads="1"/>
          </p:cNvSpPr>
          <p:nvPr/>
        </p:nvSpPr>
        <p:spPr bwMode="auto">
          <a:xfrm>
            <a:off x="1372982" y="881068"/>
            <a:ext cx="8726904" cy="600075"/>
          </a:xfrm>
          <a:prstGeom prst="rect">
            <a:avLst/>
          </a:prstGeom>
          <a:noFill/>
          <a:ln w="9525">
            <a:noFill/>
            <a:miter lim="800000"/>
            <a:headEnd/>
            <a:tailEnd/>
          </a:ln>
          <a:effectLst/>
        </p:spPr>
        <p:txBody>
          <a:bodyPr anchor="ctr"/>
          <a:lstStyle/>
          <a:p>
            <a:pPr algn="ctr">
              <a:defRPr/>
            </a:pPr>
            <a:r>
              <a:rPr lang="en-US" sz="3200" dirty="0">
                <a:solidFill>
                  <a:srgbClr val="C00000"/>
                </a:solidFill>
                <a:latin typeface="Calibri" panose="020F0502020204030204" pitchFamily="34" charset="0"/>
              </a:rPr>
              <a:t>Replace summary relationships with models</a:t>
            </a:r>
          </a:p>
        </p:txBody>
      </p:sp>
      <p:sp>
        <p:nvSpPr>
          <p:cNvPr id="46" name="Text Box 45"/>
          <p:cNvSpPr txBox="1">
            <a:spLocks noChangeArrowheads="1"/>
          </p:cNvSpPr>
          <p:nvPr/>
        </p:nvSpPr>
        <p:spPr bwMode="auto">
          <a:xfrm rot="21571670">
            <a:off x="7550696" y="3031323"/>
            <a:ext cx="2652315" cy="1026207"/>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solidFill>
                  <a:srgbClr val="008000"/>
                </a:solidFill>
                <a:latin typeface="Calibri" panose="020F0502020204030204" pitchFamily="34" charset="0"/>
              </a:rPr>
              <a:t>choose random probability U[0,1] </a:t>
            </a:r>
          </a:p>
          <a:p>
            <a:pPr defTabSz="1019175" eaLnBrk="0" hangingPunct="0">
              <a:defRPr/>
            </a:pPr>
            <a:r>
              <a:rPr lang="en-US" sz="2000" dirty="0">
                <a:solidFill>
                  <a:srgbClr val="008000"/>
                </a:solidFill>
                <a:latin typeface="Calibri" panose="020F0502020204030204" pitchFamily="34" charset="0"/>
              </a:rPr>
              <a:t>to “generate” event</a:t>
            </a:r>
            <a:endParaRPr lang="en-US" sz="3200" dirty="0">
              <a:solidFill>
                <a:srgbClr val="008000"/>
              </a:solidFill>
              <a:latin typeface="Calibri" panose="020F0502020204030204" pitchFamily="34" charset="0"/>
            </a:endParaRPr>
          </a:p>
        </p:txBody>
      </p:sp>
      <p:sp>
        <p:nvSpPr>
          <p:cNvPr id="48" name="TextBox 47"/>
          <p:cNvSpPr txBox="1"/>
          <p:nvPr/>
        </p:nvSpPr>
        <p:spPr>
          <a:xfrm>
            <a:off x="7458003" y="1568425"/>
            <a:ext cx="2936541" cy="1174552"/>
          </a:xfrm>
          <a:prstGeom prst="rect">
            <a:avLst/>
          </a:prstGeom>
          <a:noFill/>
        </p:spPr>
        <p:txBody>
          <a:bodyPr wrap="square">
            <a:spAutoFit/>
          </a:bodyPr>
          <a:lstStyle/>
          <a:p>
            <a:pPr>
              <a:lnSpc>
                <a:spcPts val="2800"/>
              </a:lnSpc>
              <a:defRPr/>
            </a:pPr>
            <a:r>
              <a:rPr lang="en-US" sz="2800" dirty="0">
                <a:solidFill>
                  <a:schemeClr val="accent2"/>
                </a:solidFill>
                <a:latin typeface="Calibri" panose="020F0502020204030204" pitchFamily="34" charset="0"/>
              </a:rPr>
              <a:t>replace flow-frequency curve with a sample…</a:t>
            </a:r>
          </a:p>
        </p:txBody>
      </p:sp>
      <p:sp>
        <p:nvSpPr>
          <p:cNvPr id="49" name="TextBox 48"/>
          <p:cNvSpPr txBox="1"/>
          <p:nvPr/>
        </p:nvSpPr>
        <p:spPr>
          <a:xfrm>
            <a:off x="7542107" y="4524666"/>
            <a:ext cx="3200120" cy="815480"/>
          </a:xfrm>
          <a:prstGeom prst="rect">
            <a:avLst/>
          </a:prstGeom>
          <a:noFill/>
        </p:spPr>
        <p:txBody>
          <a:bodyPr wrap="square">
            <a:spAutoFit/>
          </a:bodyPr>
          <a:lstStyle/>
          <a:p>
            <a:pPr>
              <a:lnSpc>
                <a:spcPts val="2800"/>
              </a:lnSpc>
              <a:defRPr/>
            </a:pPr>
            <a:r>
              <a:rPr lang="en-US" sz="2800" dirty="0">
                <a:solidFill>
                  <a:schemeClr val="accent2"/>
                </a:solidFill>
                <a:latin typeface="Calibri" panose="020F0502020204030204" pitchFamily="34" charset="0"/>
              </a:rPr>
              <a:t>…end with a sample of damages</a:t>
            </a:r>
          </a:p>
        </p:txBody>
      </p:sp>
      <p:sp>
        <p:nvSpPr>
          <p:cNvPr id="71" name="TextBox 70"/>
          <p:cNvSpPr txBox="1"/>
          <p:nvPr/>
        </p:nvSpPr>
        <p:spPr>
          <a:xfrm>
            <a:off x="5320100" y="1941482"/>
            <a:ext cx="617537" cy="338138"/>
          </a:xfrm>
          <a:prstGeom prst="rect">
            <a:avLst/>
          </a:prstGeom>
          <a:noFill/>
        </p:spPr>
        <p:txBody>
          <a:bodyPr>
            <a:spAutoFit/>
          </a:bodyPr>
          <a:lstStyle/>
          <a:p>
            <a:pPr>
              <a:defRPr/>
            </a:pPr>
            <a:r>
              <a:rPr lang="en-US" sz="1600" dirty="0">
                <a:solidFill>
                  <a:srgbClr val="008000"/>
                </a:solidFill>
                <a:latin typeface="Calibri" panose="020F0502020204030204" pitchFamily="34" charset="0"/>
              </a:rPr>
              <a:t>CDF</a:t>
            </a:r>
          </a:p>
        </p:txBody>
      </p:sp>
      <p:sp>
        <p:nvSpPr>
          <p:cNvPr id="72" name="Freeform 71"/>
          <p:cNvSpPr/>
          <p:nvPr/>
        </p:nvSpPr>
        <p:spPr>
          <a:xfrm rot="20533360">
            <a:off x="6779034" y="2938437"/>
            <a:ext cx="1206500" cy="354013"/>
          </a:xfrm>
          <a:custGeom>
            <a:avLst/>
            <a:gdLst>
              <a:gd name="connsiteX0" fmla="*/ 1235947 w 1235947"/>
              <a:gd name="connsiteY0" fmla="*/ 562708 h 562708"/>
              <a:gd name="connsiteX1" fmla="*/ 834013 w 1235947"/>
              <a:gd name="connsiteY1" fmla="*/ 140677 h 562708"/>
              <a:gd name="connsiteX2" fmla="*/ 351692 w 1235947"/>
              <a:gd name="connsiteY2" fmla="*/ 20097 h 562708"/>
              <a:gd name="connsiteX3" fmla="*/ 0 w 1235947"/>
              <a:gd name="connsiteY3" fmla="*/ 261257 h 562708"/>
              <a:gd name="connsiteX0" fmla="*/ 1235947 w 1235947"/>
              <a:gd name="connsiteY0" fmla="*/ 546380 h 546380"/>
              <a:gd name="connsiteX1" fmla="*/ 834013 w 1235947"/>
              <a:gd name="connsiteY1" fmla="*/ 124349 h 546380"/>
              <a:gd name="connsiteX2" fmla="*/ 351692 w 1235947"/>
              <a:gd name="connsiteY2" fmla="*/ 20097 h 546380"/>
              <a:gd name="connsiteX3" fmla="*/ 0 w 1235947"/>
              <a:gd name="connsiteY3" fmla="*/ 244929 h 546380"/>
              <a:gd name="connsiteX0" fmla="*/ 1235947 w 1235947"/>
              <a:gd name="connsiteY0" fmla="*/ 543658 h 543658"/>
              <a:gd name="connsiteX1" fmla="*/ 834013 w 1235947"/>
              <a:gd name="connsiteY1" fmla="*/ 137956 h 543658"/>
              <a:gd name="connsiteX2" fmla="*/ 351692 w 1235947"/>
              <a:gd name="connsiteY2" fmla="*/ 17375 h 543658"/>
              <a:gd name="connsiteX3" fmla="*/ 0 w 1235947"/>
              <a:gd name="connsiteY3" fmla="*/ 242207 h 543658"/>
            </a:gdLst>
            <a:ahLst/>
            <a:cxnLst>
              <a:cxn ang="0">
                <a:pos x="connsiteX0" y="connsiteY0"/>
              </a:cxn>
              <a:cxn ang="0">
                <a:pos x="connsiteX1" y="connsiteY1"/>
              </a:cxn>
              <a:cxn ang="0">
                <a:pos x="connsiteX2" y="connsiteY2"/>
              </a:cxn>
              <a:cxn ang="0">
                <a:pos x="connsiteX3" y="connsiteY3"/>
              </a:cxn>
            </a:cxnLst>
            <a:rect l="l" t="t" r="r" b="b"/>
            <a:pathLst>
              <a:path w="1235947" h="543658">
                <a:moveTo>
                  <a:pt x="1235947" y="543658"/>
                </a:moveTo>
                <a:cubicBezTo>
                  <a:pt x="1108668" y="377860"/>
                  <a:pt x="981389" y="225670"/>
                  <a:pt x="834013" y="137956"/>
                </a:cubicBezTo>
                <a:cubicBezTo>
                  <a:pt x="686637" y="50242"/>
                  <a:pt x="490694" y="0"/>
                  <a:pt x="351692" y="17375"/>
                </a:cubicBezTo>
                <a:cubicBezTo>
                  <a:pt x="212690" y="34750"/>
                  <a:pt x="106345" y="131675"/>
                  <a:pt x="0" y="242207"/>
                </a:cubicBezTo>
              </a:path>
            </a:pathLst>
          </a:custGeom>
          <a:ln w="19050">
            <a:solidFill>
              <a:srgbClr val="00800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Calibri" panose="020F0502020204030204" pitchFamily="34" charset="0"/>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0646716E-A8B0-47B6-8467-DE5176961141}"/>
                  </a:ext>
                </a:extLst>
              </p:cNvPr>
              <p:cNvSpPr txBox="1"/>
              <p:nvPr/>
            </p:nvSpPr>
            <p:spPr>
              <a:xfrm>
                <a:off x="8651459" y="5346140"/>
                <a:ext cx="3175806" cy="104394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US" b="0" i="0" smtClean="0">
                          <a:solidFill>
                            <a:srgbClr val="C00000"/>
                          </a:solidFill>
                          <a:effectLst/>
                          <a:latin typeface="Cambria Math" panose="02040503050406030204" pitchFamily="18" charset="0"/>
                        </a:rPr>
                        <m:t>EAD</m:t>
                      </m:r>
                      <m:r>
                        <a:rPr lang="pt-BR" i="0" smtClean="0">
                          <a:solidFill>
                            <a:srgbClr val="C00000"/>
                          </a:solidFill>
                          <a:effectLst/>
                          <a:latin typeface="Cambria Math" panose="02040503050406030204" pitchFamily="18" charset="0"/>
                        </a:rPr>
                        <m:t>=</m:t>
                      </m:r>
                      <m:f>
                        <m:fPr>
                          <m:ctrlPr>
                            <a:rPr lang="pt-BR" i="1" smtClean="0">
                              <a:solidFill>
                                <a:srgbClr val="C00000"/>
                              </a:solidFill>
                              <a:effectLst/>
                              <a:latin typeface="Cambria Math" panose="02040503050406030204" pitchFamily="18" charset="0"/>
                            </a:rPr>
                          </m:ctrlPr>
                        </m:fPr>
                        <m:num>
                          <m:r>
                            <a:rPr lang="en-US" b="0" i="0" smtClean="0">
                              <a:solidFill>
                                <a:srgbClr val="C00000"/>
                              </a:solidFill>
                              <a:effectLst/>
                              <a:latin typeface="Cambria Math" panose="02040503050406030204" pitchFamily="18" charset="0"/>
                            </a:rPr>
                            <m:t>1</m:t>
                          </m:r>
                        </m:num>
                        <m:den>
                          <m:r>
                            <m:rPr>
                              <m:sty m:val="p"/>
                            </m:rPr>
                            <a:rPr lang="en-US" b="0" i="0" smtClean="0">
                              <a:solidFill>
                                <a:srgbClr val="C00000"/>
                              </a:solidFill>
                              <a:effectLst/>
                              <a:latin typeface="Cambria Math" panose="02040503050406030204" pitchFamily="18" charset="0"/>
                            </a:rPr>
                            <m:t>N</m:t>
                          </m:r>
                        </m:den>
                      </m:f>
                      <m:nary>
                        <m:naryPr>
                          <m:chr m:val="∑"/>
                          <m:ctrlPr>
                            <a:rPr lang="pt-BR" i="1" smtClean="0">
                              <a:solidFill>
                                <a:srgbClr val="C00000"/>
                              </a:solidFill>
                              <a:effectLst/>
                              <a:latin typeface="Cambria Math" panose="02040503050406030204" pitchFamily="18" charset="0"/>
                            </a:rPr>
                          </m:ctrlPr>
                        </m:naryPr>
                        <m:sub>
                          <m:r>
                            <m:rPr>
                              <m:sty m:val="p"/>
                              <m:brk m:alnAt="23"/>
                            </m:rPr>
                            <a:rPr lang="en-US" b="0" i="0" smtClean="0">
                              <a:solidFill>
                                <a:srgbClr val="C00000"/>
                              </a:solidFill>
                              <a:effectLst/>
                              <a:latin typeface="Cambria Math" panose="02040503050406030204" pitchFamily="18" charset="0"/>
                            </a:rPr>
                            <m:t>i</m:t>
                          </m:r>
                          <m:r>
                            <a:rPr lang="pt-BR" i="0" smtClean="0">
                              <a:solidFill>
                                <a:srgbClr val="C00000"/>
                              </a:solidFill>
                              <a:effectLst/>
                              <a:latin typeface="Cambria Math" panose="02040503050406030204" pitchFamily="18" charset="0"/>
                            </a:rPr>
                            <m:t>=</m:t>
                          </m:r>
                          <m:r>
                            <m:rPr>
                              <m:sty m:val="p"/>
                            </m:rPr>
                            <a:rPr lang="en-US" b="0" i="0" smtClean="0">
                              <a:solidFill>
                                <a:srgbClr val="C00000"/>
                              </a:solidFill>
                              <a:effectLst/>
                              <a:latin typeface="Cambria Math" panose="02040503050406030204" pitchFamily="18" charset="0"/>
                            </a:rPr>
                            <m:t>i</m:t>
                          </m:r>
                        </m:sub>
                        <m:sup>
                          <m:r>
                            <m:rPr>
                              <m:sty m:val="p"/>
                            </m:rPr>
                            <a:rPr lang="en-US" b="0" i="0" smtClean="0">
                              <a:solidFill>
                                <a:srgbClr val="C00000"/>
                              </a:solidFill>
                              <a:effectLst/>
                              <a:latin typeface="Cambria Math" panose="02040503050406030204" pitchFamily="18" charset="0"/>
                            </a:rPr>
                            <m:t>N</m:t>
                          </m:r>
                        </m:sup>
                        <m:e>
                          <m:r>
                            <m:rPr>
                              <m:sty m:val="p"/>
                            </m:rPr>
                            <a:rPr lang="en-US" b="0" i="0" smtClean="0">
                              <a:solidFill>
                                <a:srgbClr val="C00000"/>
                              </a:solidFill>
                              <a:effectLst/>
                              <a:latin typeface="Cambria Math" panose="02040503050406030204" pitchFamily="18" charset="0"/>
                            </a:rPr>
                            <m:t>Damage</m:t>
                          </m:r>
                          <m:r>
                            <a:rPr lang="en-US" b="0" i="0" smtClean="0">
                              <a:solidFill>
                                <a:srgbClr val="C00000"/>
                              </a:solidFill>
                              <a:effectLst/>
                              <a:latin typeface="Cambria Math" panose="02040503050406030204" pitchFamily="18" charset="0"/>
                            </a:rPr>
                            <m:t>(</m:t>
                          </m:r>
                          <m:r>
                            <m:rPr>
                              <m:sty m:val="p"/>
                            </m:rPr>
                            <a:rPr lang="en-US" b="0" i="0" smtClean="0">
                              <a:solidFill>
                                <a:srgbClr val="C00000"/>
                              </a:solidFill>
                              <a:effectLst/>
                              <a:latin typeface="Cambria Math" panose="02040503050406030204" pitchFamily="18" charset="0"/>
                            </a:rPr>
                            <m:t>i</m:t>
                          </m:r>
                          <m:r>
                            <a:rPr lang="en-US" b="0" i="0" smtClean="0">
                              <a:solidFill>
                                <a:srgbClr val="C00000"/>
                              </a:solidFill>
                              <a:effectLst/>
                              <a:latin typeface="Cambria Math" panose="02040503050406030204" pitchFamily="18" charset="0"/>
                            </a:rPr>
                            <m:t>)</m:t>
                          </m:r>
                        </m:e>
                      </m:nary>
                    </m:oMath>
                  </m:oMathPara>
                </a14:m>
                <a:endParaRPr lang="en-US" dirty="0">
                  <a:solidFill>
                    <a:srgbClr val="C00000"/>
                  </a:solidFill>
                  <a:effectLst/>
                </a:endParaRPr>
              </a:p>
            </p:txBody>
          </p:sp>
        </mc:Choice>
        <mc:Fallback xmlns="">
          <p:sp>
            <p:nvSpPr>
              <p:cNvPr id="4" name="TextBox 3">
                <a:extLst>
                  <a:ext uri="{FF2B5EF4-FFF2-40B4-BE49-F238E27FC236}">
                    <a16:creationId xmlns:a16="http://schemas.microsoft.com/office/drawing/2014/main" id="{0646716E-A8B0-47B6-8467-DE5176961141}"/>
                  </a:ext>
                </a:extLst>
              </p:cNvPr>
              <p:cNvSpPr txBox="1">
                <a:spLocks noRot="1" noChangeAspect="1" noMove="1" noResize="1" noEditPoints="1" noAdjustHandles="1" noChangeArrowheads="1" noChangeShapeType="1" noTextEdit="1"/>
              </p:cNvSpPr>
              <p:nvPr/>
            </p:nvSpPr>
            <p:spPr>
              <a:xfrm>
                <a:off x="8651459" y="5346140"/>
                <a:ext cx="3175806" cy="1043940"/>
              </a:xfrm>
              <a:prstGeom prst="rect">
                <a:avLst/>
              </a:prstGeom>
              <a:blipFill>
                <a:blip r:embed="rId3"/>
                <a:stretch>
                  <a:fillRect/>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0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10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10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930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933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7" grpId="0" animBg="1"/>
      <p:bldP spid="4108" grpId="0" animBg="1"/>
      <p:bldP spid="4109" grpId="0" animBg="1"/>
      <p:bldP spid="139309" grpId="0"/>
      <p:bldP spid="139338" grpId="0"/>
      <p:bldP spid="41" grpId="0"/>
      <p:bldP spid="43" grpId="0"/>
      <p:bldP spid="45" grpId="0"/>
      <p:bldP spid="49" grpId="0"/>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Knowledge Uncertainty?</a:t>
            </a:r>
          </a:p>
        </p:txBody>
      </p:sp>
      <p:sp>
        <p:nvSpPr>
          <p:cNvPr id="3" name="Content Placeholder 2"/>
          <p:cNvSpPr>
            <a:spLocks noGrp="1"/>
          </p:cNvSpPr>
          <p:nvPr>
            <p:ph idx="1"/>
          </p:nvPr>
        </p:nvSpPr>
        <p:spPr>
          <a:xfrm>
            <a:off x="1066800" y="1758950"/>
            <a:ext cx="9397118" cy="4114800"/>
          </a:xfrm>
        </p:spPr>
        <p:txBody>
          <a:bodyPr/>
          <a:lstStyle/>
          <a:p>
            <a:pPr>
              <a:defRPr/>
            </a:pPr>
            <a:r>
              <a:rPr lang="en-US" dirty="0"/>
              <a:t>What we’ve looked at so far has used Monte Carlo simulation, but is still computing a best estimate of EAD (or of pool stage frequency)</a:t>
            </a:r>
          </a:p>
          <a:p>
            <a:pPr lvl="1">
              <a:spcBef>
                <a:spcPts val="1800"/>
              </a:spcBef>
              <a:defRPr/>
            </a:pPr>
            <a:r>
              <a:rPr lang="en-US" dirty="0"/>
              <a:t>The MC sampling is only addressing </a:t>
            </a:r>
            <a:r>
              <a:rPr lang="en-US" b="1" dirty="0">
                <a:solidFill>
                  <a:srgbClr val="00B050"/>
                </a:solidFill>
              </a:rPr>
              <a:t>variability</a:t>
            </a:r>
            <a:r>
              <a:rPr lang="en-US" i="1" dirty="0">
                <a:solidFill>
                  <a:srgbClr val="00B050"/>
                </a:solidFill>
              </a:rPr>
              <a:t> </a:t>
            </a:r>
            <a:r>
              <a:rPr lang="en-US" dirty="0"/>
              <a:t>in flood magnitude</a:t>
            </a:r>
            <a:endParaRPr lang="en-US" i="1" dirty="0"/>
          </a:p>
          <a:p>
            <a:pPr>
              <a:spcBef>
                <a:spcPts val="1800"/>
              </a:spcBef>
              <a:defRPr/>
            </a:pPr>
            <a:r>
              <a:rPr lang="en-US" dirty="0"/>
              <a:t>It has not yet included </a:t>
            </a:r>
            <a:r>
              <a:rPr lang="en-US" b="1" dirty="0">
                <a:solidFill>
                  <a:srgbClr val="FF6600"/>
                </a:solidFill>
              </a:rPr>
              <a:t>uncertainty</a:t>
            </a:r>
            <a:r>
              <a:rPr lang="en-US" dirty="0">
                <a:solidFill>
                  <a:srgbClr val="FF6600"/>
                </a:solidFill>
              </a:rPr>
              <a:t> </a:t>
            </a:r>
            <a:r>
              <a:rPr lang="en-US" dirty="0"/>
              <a:t>in the summary relationships, or in the model parameters</a:t>
            </a:r>
          </a:p>
        </p:txBody>
      </p:sp>
    </p:spTree>
    <p:extLst>
      <p:ext uri="{BB962C8B-B14F-4D97-AF65-F5344CB8AC3E}">
        <p14:creationId xmlns:p14="http://schemas.microsoft.com/office/powerpoint/2010/main" val="2651904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defRPr/>
            </a:pPr>
            <a:r>
              <a:rPr lang="en-US" dirty="0"/>
              <a:t>Variability and Uncertainty</a:t>
            </a:r>
          </a:p>
        </p:txBody>
      </p:sp>
      <p:sp>
        <p:nvSpPr>
          <p:cNvPr id="6" name="Content Placeholder 5"/>
          <p:cNvSpPr>
            <a:spLocks noGrp="1"/>
          </p:cNvSpPr>
          <p:nvPr>
            <p:ph idx="1"/>
          </p:nvPr>
        </p:nvSpPr>
        <p:spPr>
          <a:xfrm>
            <a:off x="1066800" y="1643068"/>
            <a:ext cx="9071113" cy="4230687"/>
          </a:xfrm>
        </p:spPr>
        <p:txBody>
          <a:bodyPr/>
          <a:lstStyle/>
          <a:p>
            <a:pPr>
              <a:defRPr/>
            </a:pPr>
            <a:r>
              <a:rPr lang="en-US" sz="3000" b="1" u="sng" dirty="0">
                <a:solidFill>
                  <a:srgbClr val="00B050"/>
                </a:solidFill>
              </a:rPr>
              <a:t>Natural Variability </a:t>
            </a:r>
            <a:r>
              <a:rPr lang="en-US" sz="2800" b="1" u="sng" dirty="0">
                <a:solidFill>
                  <a:srgbClr val="00B050"/>
                </a:solidFill>
                <a:latin typeface="Ink Free" panose="03080402000500000000" pitchFamily="66" charset="0"/>
              </a:rPr>
              <a:t>(</a:t>
            </a:r>
            <a:r>
              <a:rPr lang="en-US" sz="2800" b="1" u="sng" dirty="0" err="1">
                <a:solidFill>
                  <a:srgbClr val="00B050"/>
                </a:solidFill>
                <a:latin typeface="Ink Free" panose="03080402000500000000" pitchFamily="66" charset="0"/>
              </a:rPr>
              <a:t>Aleatory</a:t>
            </a:r>
            <a:r>
              <a:rPr lang="en-US" sz="2800" b="1" u="sng" dirty="0">
                <a:solidFill>
                  <a:srgbClr val="00B050"/>
                </a:solidFill>
                <a:latin typeface="Ink Free" panose="03080402000500000000" pitchFamily="66" charset="0"/>
              </a:rPr>
              <a:t>)</a:t>
            </a:r>
            <a:r>
              <a:rPr lang="en-US" sz="2800" b="1" dirty="0">
                <a:solidFill>
                  <a:srgbClr val="00B050"/>
                </a:solidFill>
                <a:latin typeface="Ink Free" panose="03080402000500000000" pitchFamily="66" charset="0"/>
              </a:rPr>
              <a:t> </a:t>
            </a:r>
            <a:r>
              <a:rPr lang="en-US" sz="3000" dirty="0"/>
              <a:t>= some variables are random and unpredictable by nature, and their values change with time (event to event) or in space</a:t>
            </a:r>
          </a:p>
          <a:p>
            <a:pPr>
              <a:spcBef>
                <a:spcPts val="1200"/>
              </a:spcBef>
              <a:defRPr/>
            </a:pPr>
            <a:r>
              <a:rPr lang="en-US" sz="3000" b="1" u="sng" dirty="0">
                <a:solidFill>
                  <a:srgbClr val="FF6600"/>
                </a:solidFill>
              </a:rPr>
              <a:t>Knowledge Uncertainty </a:t>
            </a:r>
            <a:r>
              <a:rPr lang="en-US" sz="2800" b="1" u="sng" dirty="0">
                <a:solidFill>
                  <a:srgbClr val="FF6600"/>
                </a:solidFill>
                <a:latin typeface="Ink Free" panose="03080402000500000000" pitchFamily="66" charset="0"/>
              </a:rPr>
              <a:t>(Epistemic)</a:t>
            </a:r>
            <a:r>
              <a:rPr lang="en-US" sz="2800" b="1" dirty="0">
                <a:solidFill>
                  <a:srgbClr val="FF6600"/>
                </a:solidFill>
                <a:latin typeface="Ink Free" panose="03080402000500000000" pitchFamily="66" charset="0"/>
              </a:rPr>
              <a:t> </a:t>
            </a:r>
            <a:r>
              <a:rPr lang="en-US" sz="3000" dirty="0"/>
              <a:t>= some variables do not change with time or space, but we do not know their values accurately</a:t>
            </a:r>
          </a:p>
          <a:p>
            <a:pPr>
              <a:spcBef>
                <a:spcPts val="2400"/>
              </a:spcBef>
              <a:defRPr/>
            </a:pPr>
            <a:r>
              <a:rPr lang="en-US" sz="3000" i="1" dirty="0"/>
              <a:t>Both variability and uncertainty </a:t>
            </a:r>
          </a:p>
          <a:p>
            <a:pPr>
              <a:spcBef>
                <a:spcPts val="0"/>
              </a:spcBef>
              <a:buNone/>
              <a:defRPr/>
            </a:pPr>
            <a:r>
              <a:rPr lang="en-US" sz="3000" i="1" dirty="0"/>
              <a:t>	are described as random variables </a:t>
            </a:r>
          </a:p>
          <a:p>
            <a:pPr>
              <a:spcBef>
                <a:spcPts val="0"/>
              </a:spcBef>
              <a:buNone/>
              <a:defRPr/>
            </a:pPr>
            <a:r>
              <a:rPr lang="en-US" sz="3000" i="1" dirty="0"/>
              <a:t>	by </a:t>
            </a:r>
            <a:r>
              <a:rPr lang="en-US" sz="3000" i="1" u="sng" dirty="0"/>
              <a:t>probability distributions</a:t>
            </a:r>
          </a:p>
        </p:txBody>
      </p:sp>
      <p:grpSp>
        <p:nvGrpSpPr>
          <p:cNvPr id="2" name="Group 8"/>
          <p:cNvGrpSpPr>
            <a:grpSpLocks/>
          </p:cNvGrpSpPr>
          <p:nvPr/>
        </p:nvGrpSpPr>
        <p:grpSpPr bwMode="auto">
          <a:xfrm>
            <a:off x="7724775" y="4737100"/>
            <a:ext cx="2184400" cy="1758950"/>
            <a:chOff x="6048375" y="4517351"/>
            <a:chExt cx="2184400" cy="1759624"/>
          </a:xfrm>
        </p:grpSpPr>
        <p:pic>
          <p:nvPicPr>
            <p:cNvPr id="33797" name="Picture 2"/>
            <p:cNvPicPr>
              <a:picLocks noChangeAspect="1" noChangeArrowheads="1"/>
            </p:cNvPicPr>
            <p:nvPr/>
          </p:nvPicPr>
          <p:blipFill>
            <a:blip r:embed="rId3" cstate="print"/>
            <a:srcRect/>
            <a:stretch>
              <a:fillRect/>
            </a:stretch>
          </p:blipFill>
          <p:spPr bwMode="auto">
            <a:xfrm>
              <a:off x="6048375" y="4517351"/>
              <a:ext cx="2184400" cy="1759624"/>
            </a:xfrm>
            <a:prstGeom prst="rect">
              <a:avLst/>
            </a:prstGeom>
            <a:noFill/>
            <a:ln w="9525">
              <a:noFill/>
              <a:miter lim="800000"/>
              <a:headEnd/>
              <a:tailEnd/>
            </a:ln>
          </p:spPr>
        </p:pic>
        <p:sp>
          <p:nvSpPr>
            <p:cNvPr id="7" name="TextBox 6"/>
            <p:cNvSpPr txBox="1"/>
            <p:nvPr/>
          </p:nvSpPr>
          <p:spPr>
            <a:xfrm>
              <a:off x="7566025" y="5257409"/>
              <a:ext cx="617538" cy="338268"/>
            </a:xfrm>
            <a:prstGeom prst="rect">
              <a:avLst/>
            </a:prstGeom>
            <a:noFill/>
          </p:spPr>
          <p:txBody>
            <a:bodyPr>
              <a:spAutoFit/>
            </a:bodyPr>
            <a:lstStyle/>
            <a:p>
              <a:pPr>
                <a:defRPr/>
              </a:pPr>
              <a:r>
                <a:rPr lang="en-US" sz="1600" dirty="0">
                  <a:solidFill>
                    <a:srgbClr val="FF6600"/>
                  </a:solidFill>
                  <a:latin typeface="Calibri" panose="020F0502020204030204" pitchFamily="34" charset="0"/>
                </a:rPr>
                <a:t>PDF</a:t>
              </a:r>
            </a:p>
          </p:txBody>
        </p:sp>
      </p:grpSp>
    </p:spTree>
    <p:extLst>
      <p:ext uri="{BB962C8B-B14F-4D97-AF65-F5344CB8AC3E}">
        <p14:creationId xmlns:p14="http://schemas.microsoft.com/office/powerpoint/2010/main" val="2611193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do these affect EAD?</a:t>
            </a:r>
          </a:p>
        </p:txBody>
      </p:sp>
      <p:sp>
        <p:nvSpPr>
          <p:cNvPr id="3" name="Content Placeholder 2"/>
          <p:cNvSpPr>
            <a:spLocks noGrp="1"/>
          </p:cNvSpPr>
          <p:nvPr>
            <p:ph idx="1"/>
          </p:nvPr>
        </p:nvSpPr>
        <p:spPr>
          <a:xfrm>
            <a:off x="1074821" y="1508760"/>
            <a:ext cx="9071043" cy="4364990"/>
          </a:xfrm>
        </p:spPr>
        <p:txBody>
          <a:bodyPr/>
          <a:lstStyle/>
          <a:p>
            <a:pPr>
              <a:spcBef>
                <a:spcPts val="0"/>
              </a:spcBef>
              <a:tabLst>
                <a:tab pos="2862263" algn="l"/>
              </a:tabLst>
            </a:pPr>
            <a:r>
              <a:rPr lang="en-US" sz="3000" dirty="0"/>
              <a:t>We estimate </a:t>
            </a:r>
            <a:r>
              <a:rPr lang="en-US" sz="3000" u="sng" dirty="0">
                <a:solidFill>
                  <a:srgbClr val="0070C0"/>
                </a:solidFill>
              </a:rPr>
              <a:t>average damage (EAD)</a:t>
            </a:r>
            <a:r>
              <a:rPr lang="en-US" sz="3000" dirty="0">
                <a:solidFill>
                  <a:srgbClr val="0070C0"/>
                </a:solidFill>
              </a:rPr>
              <a:t> </a:t>
            </a:r>
            <a:r>
              <a:rPr lang="en-US" sz="3000" dirty="0"/>
              <a:t>because the natural variability in occurrence of floods prevents us from knowing what future damages will be</a:t>
            </a:r>
          </a:p>
        </p:txBody>
      </p:sp>
      <p:sp>
        <p:nvSpPr>
          <p:cNvPr id="6" name="Content Placeholder 2"/>
          <p:cNvSpPr txBox="1">
            <a:spLocks/>
          </p:cNvSpPr>
          <p:nvPr/>
        </p:nvSpPr>
        <p:spPr bwMode="auto">
          <a:xfrm>
            <a:off x="1074821" y="3101340"/>
            <a:ext cx="6789019" cy="258191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Tx/>
              <a:buChar char="•"/>
              <a:defRPr/>
            </a:pPr>
            <a:r>
              <a:rPr lang="en-US" sz="3000" kern="0" dirty="0">
                <a:solidFill>
                  <a:srgbClr val="00B050"/>
                </a:solidFill>
                <a:latin typeface="Calibri" panose="020F0502020204030204" pitchFamily="34" charset="0"/>
              </a:rPr>
              <a:t>Natural Variability: </a:t>
            </a:r>
            <a:r>
              <a:rPr lang="en-US" sz="3000" kern="0" dirty="0">
                <a:latin typeface="Calibri" panose="020F0502020204030204" pitchFamily="34" charset="0"/>
              </a:rPr>
              <a:t>All random   variables that vary event-to-event or vary spatially are part of the distribution of annual damage, and so in the mean damage</a:t>
            </a:r>
          </a:p>
          <a:p>
            <a:pPr marL="742950" lvl="1" indent="-285750" eaLnBrk="0" hangingPunct="0">
              <a:spcBef>
                <a:spcPct val="20000"/>
              </a:spcBef>
              <a:buFontTx/>
              <a:buChar char="–"/>
              <a:defRPr/>
            </a:pPr>
            <a:r>
              <a:rPr lang="en-US" sz="2600" i="1" kern="0" dirty="0">
                <a:latin typeface="Calibri" panose="020F0502020204030204" pitchFamily="34" charset="0"/>
              </a:rPr>
              <a:t>flood magnitude, starting reservoir storage,      bridge debris</a:t>
            </a:r>
          </a:p>
        </p:txBody>
      </p:sp>
      <p:grpSp>
        <p:nvGrpSpPr>
          <p:cNvPr id="4" name="Group 8"/>
          <p:cNvGrpSpPr/>
          <p:nvPr/>
        </p:nvGrpSpPr>
        <p:grpSpPr>
          <a:xfrm>
            <a:off x="7971979" y="3175577"/>
            <a:ext cx="3023271" cy="2433435"/>
            <a:chOff x="5942648" y="3143251"/>
            <a:chExt cx="3023271" cy="2433435"/>
          </a:xfrm>
        </p:grpSpPr>
        <p:pic>
          <p:nvPicPr>
            <p:cNvPr id="70662" name="Picture 6"/>
            <p:cNvPicPr>
              <a:picLocks noChangeAspect="1" noChangeArrowheads="1"/>
            </p:cNvPicPr>
            <p:nvPr/>
          </p:nvPicPr>
          <p:blipFill>
            <a:blip r:embed="rId3" cstate="print"/>
            <a:srcRect/>
            <a:stretch>
              <a:fillRect/>
            </a:stretch>
          </p:blipFill>
          <p:spPr bwMode="auto">
            <a:xfrm>
              <a:off x="5942648" y="3143251"/>
              <a:ext cx="3023271" cy="2433435"/>
            </a:xfrm>
            <a:prstGeom prst="rect">
              <a:avLst/>
            </a:prstGeom>
            <a:noFill/>
            <a:ln w="9525">
              <a:noFill/>
              <a:miter lim="800000"/>
              <a:headEnd/>
              <a:tailEnd/>
            </a:ln>
            <a:effectLst/>
          </p:spPr>
        </p:pic>
        <p:sp>
          <p:nvSpPr>
            <p:cNvPr id="8" name="TextBox 7"/>
            <p:cNvSpPr txBox="1"/>
            <p:nvPr/>
          </p:nvSpPr>
          <p:spPr>
            <a:xfrm>
              <a:off x="6774180" y="4198620"/>
              <a:ext cx="1097280" cy="830997"/>
            </a:xfrm>
            <a:prstGeom prst="rect">
              <a:avLst/>
            </a:prstGeom>
            <a:noFill/>
          </p:spPr>
          <p:txBody>
            <a:bodyPr wrap="square" rtlCol="0">
              <a:spAutoFit/>
            </a:bodyPr>
            <a:lstStyle/>
            <a:p>
              <a:pPr algn="ctr"/>
              <a:r>
                <a:rPr lang="en-US" sz="1600" dirty="0">
                  <a:solidFill>
                    <a:srgbClr val="00B050"/>
                  </a:solidFill>
                  <a:latin typeface="Calibri" panose="020F0502020204030204" pitchFamily="34" charset="0"/>
                </a:rPr>
                <a:t>annual damage PDF</a:t>
              </a:r>
            </a:p>
          </p:txBody>
        </p:sp>
        <p:sp>
          <p:nvSpPr>
            <p:cNvPr id="10" name="TextBox 9"/>
            <p:cNvSpPr txBox="1"/>
            <p:nvPr/>
          </p:nvSpPr>
          <p:spPr>
            <a:xfrm>
              <a:off x="6591300" y="3261360"/>
              <a:ext cx="1097280" cy="584775"/>
            </a:xfrm>
            <a:prstGeom prst="rect">
              <a:avLst/>
            </a:prstGeom>
            <a:noFill/>
          </p:spPr>
          <p:txBody>
            <a:bodyPr wrap="square" rtlCol="0">
              <a:spAutoFit/>
            </a:bodyPr>
            <a:lstStyle/>
            <a:p>
              <a:r>
                <a:rPr lang="en-US" sz="1600" b="1" dirty="0">
                  <a:solidFill>
                    <a:srgbClr val="7030A0"/>
                  </a:solidFill>
                  <a:latin typeface="Calibri" panose="020F0502020204030204" pitchFamily="34" charset="0"/>
                </a:rPr>
                <a:t>mean = EAD</a:t>
              </a:r>
            </a:p>
          </p:txBody>
        </p:sp>
      </p:grpSp>
      <p:pic>
        <p:nvPicPr>
          <p:cNvPr id="11" name="Picture 39"/>
          <p:cNvPicPr>
            <a:picLocks noChangeArrowheads="1"/>
          </p:cNvPicPr>
          <p:nvPr/>
        </p:nvPicPr>
        <p:blipFill>
          <a:blip r:embed="rId4" cstate="print"/>
          <a:srcRect l="3603" t="5269" r="5013" b="4742"/>
          <a:stretch>
            <a:fillRect/>
          </a:stretch>
        </p:blipFill>
        <p:spPr bwMode="auto">
          <a:xfrm>
            <a:off x="9917112" y="6259518"/>
            <a:ext cx="750888" cy="598487"/>
          </a:xfrm>
          <a:prstGeom prst="rect">
            <a:avLst/>
          </a:prstGeom>
          <a:noFill/>
          <a:ln w="25400">
            <a:noFill/>
            <a:miter lim="800000"/>
            <a:headEnd/>
            <a:tailEnd/>
          </a:ln>
        </p:spPr>
      </p:pic>
    </p:spTree>
    <p:extLst>
      <p:ext uri="{BB962C8B-B14F-4D97-AF65-F5344CB8AC3E}">
        <p14:creationId xmlns:p14="http://schemas.microsoft.com/office/powerpoint/2010/main" val="4182563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p:cNvSpPr>
            <a:spLocks noGrp="1"/>
          </p:cNvSpPr>
          <p:nvPr>
            <p:ph idx="1"/>
          </p:nvPr>
        </p:nvSpPr>
        <p:spPr>
          <a:xfrm>
            <a:off x="1074821" y="1508760"/>
            <a:ext cx="9492462" cy="4364990"/>
          </a:xfrm>
        </p:spPr>
        <p:txBody>
          <a:bodyPr/>
          <a:lstStyle/>
          <a:p>
            <a:pPr>
              <a:spcBef>
                <a:spcPts val="0"/>
              </a:spcBef>
            </a:pPr>
            <a:r>
              <a:rPr lang="en-US" sz="3000" dirty="0">
                <a:solidFill>
                  <a:srgbClr val="FF6600"/>
                </a:solidFill>
              </a:rPr>
              <a:t>Knowledge Uncertainty:</a:t>
            </a:r>
            <a:r>
              <a:rPr lang="en-US" sz="3000" dirty="0"/>
              <a:t> Watershed parameters that we do not know exactly, and modeling simplifications, introduce uncertainty into the damage</a:t>
            </a:r>
            <a:endParaRPr lang="en-US" sz="3000" dirty="0">
              <a:solidFill>
                <a:schemeClr val="bg1">
                  <a:lumMod val="65000"/>
                </a:schemeClr>
              </a:solidFill>
            </a:endParaRPr>
          </a:p>
        </p:txBody>
      </p:sp>
      <p:sp>
        <p:nvSpPr>
          <p:cNvPr id="2" name="Title 1"/>
          <p:cNvSpPr>
            <a:spLocks noGrp="1"/>
          </p:cNvSpPr>
          <p:nvPr>
            <p:ph type="title"/>
          </p:nvPr>
        </p:nvSpPr>
        <p:spPr/>
        <p:txBody>
          <a:bodyPr/>
          <a:lstStyle/>
          <a:p>
            <a:r>
              <a:rPr lang="en-US" dirty="0"/>
              <a:t>How do these affect EAD?</a:t>
            </a:r>
          </a:p>
        </p:txBody>
      </p:sp>
      <p:sp>
        <p:nvSpPr>
          <p:cNvPr id="7" name="Content Placeholder 2"/>
          <p:cNvSpPr txBox="1">
            <a:spLocks/>
          </p:cNvSpPr>
          <p:nvPr/>
        </p:nvSpPr>
        <p:spPr bwMode="auto">
          <a:xfrm>
            <a:off x="1074821" y="2438400"/>
            <a:ext cx="6187039" cy="258191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indent="-342900" eaLnBrk="0" hangingPunct="0">
              <a:spcBef>
                <a:spcPct val="20000"/>
              </a:spcBef>
            </a:pPr>
            <a:r>
              <a:rPr lang="en-US" sz="3000" kern="0" dirty="0">
                <a:latin typeface="Calibri" panose="020F0502020204030204" pitchFamily="34" charset="0"/>
              </a:rPr>
              <a:t>	</a:t>
            </a:r>
          </a:p>
          <a:p>
            <a:pPr marL="342900" indent="-342900" eaLnBrk="0" hangingPunct="0">
              <a:spcBef>
                <a:spcPts val="0"/>
              </a:spcBef>
            </a:pPr>
            <a:r>
              <a:rPr lang="en-US" sz="3000" kern="0" dirty="0">
                <a:latin typeface="Calibri" panose="020F0502020204030204" pitchFamily="34" charset="0"/>
              </a:rPr>
              <a:t>	distribution, and so into the mean damage</a:t>
            </a:r>
          </a:p>
          <a:p>
            <a:pPr marL="742950" lvl="1" indent="-285750" eaLnBrk="0" hangingPunct="0">
              <a:spcBef>
                <a:spcPct val="20000"/>
              </a:spcBef>
              <a:buFontTx/>
              <a:buChar char="–"/>
            </a:pPr>
            <a:r>
              <a:rPr lang="en-US" sz="2600" i="1" kern="0" dirty="0">
                <a:latin typeface="Calibri" panose="020F0502020204030204" pitchFamily="34" charset="0"/>
              </a:rPr>
              <a:t>flood likelihood, hydraulic coefficients, foundation height</a:t>
            </a:r>
          </a:p>
          <a:p>
            <a:pPr marL="285750" indent="-285750" eaLnBrk="0" hangingPunct="0">
              <a:spcBef>
                <a:spcPct val="20000"/>
              </a:spcBef>
              <a:buFont typeface="Arial" pitchFamily="34" charset="0"/>
              <a:buChar char="•"/>
            </a:pPr>
            <a:r>
              <a:rPr lang="en-US" sz="3000" kern="0" dirty="0">
                <a:latin typeface="Calibri" panose="020F0502020204030204" pitchFamily="34" charset="0"/>
              </a:rPr>
              <a:t>This uncertainty creates a probability distribution of EAD</a:t>
            </a:r>
          </a:p>
          <a:p>
            <a:pPr marL="342900" indent="-342900" eaLnBrk="0" hangingPunct="0">
              <a:spcBef>
                <a:spcPct val="20000"/>
              </a:spcBef>
              <a:buFontTx/>
              <a:buChar char="•"/>
              <a:defRPr/>
            </a:pPr>
            <a:endParaRPr lang="en-US" sz="2800" kern="0" dirty="0">
              <a:latin typeface="Calibri" panose="020F0502020204030204" pitchFamily="34" charset="0"/>
            </a:endParaRPr>
          </a:p>
        </p:txBody>
      </p:sp>
      <p:pic>
        <p:nvPicPr>
          <p:cNvPr id="14" name="Picture 6"/>
          <p:cNvPicPr>
            <a:picLocks noChangeAspect="1" noChangeArrowheads="1"/>
          </p:cNvPicPr>
          <p:nvPr/>
        </p:nvPicPr>
        <p:blipFill>
          <a:blip r:embed="rId3" cstate="print"/>
          <a:srcRect/>
          <a:stretch>
            <a:fillRect/>
          </a:stretch>
        </p:blipFill>
        <p:spPr bwMode="auto">
          <a:xfrm>
            <a:off x="7971976" y="3183361"/>
            <a:ext cx="3023271" cy="2433435"/>
          </a:xfrm>
          <a:prstGeom prst="rect">
            <a:avLst/>
          </a:prstGeom>
          <a:noFill/>
          <a:ln w="9525">
            <a:noFill/>
            <a:miter lim="800000"/>
            <a:headEnd/>
            <a:tailEnd/>
          </a:ln>
          <a:effectLst/>
        </p:spPr>
      </p:pic>
      <p:pic>
        <p:nvPicPr>
          <p:cNvPr id="75779" name="Picture 3"/>
          <p:cNvPicPr>
            <a:picLocks noChangeAspect="1" noChangeArrowheads="1"/>
          </p:cNvPicPr>
          <p:nvPr/>
        </p:nvPicPr>
        <p:blipFill>
          <a:blip r:embed="rId4" cstate="print"/>
          <a:srcRect/>
          <a:stretch>
            <a:fillRect/>
          </a:stretch>
        </p:blipFill>
        <p:spPr bwMode="auto">
          <a:xfrm>
            <a:off x="7971976" y="3183763"/>
            <a:ext cx="3023271" cy="2433435"/>
          </a:xfrm>
          <a:prstGeom prst="rect">
            <a:avLst/>
          </a:prstGeom>
          <a:noFill/>
          <a:ln w="9525">
            <a:noFill/>
            <a:miter lim="800000"/>
            <a:headEnd/>
            <a:tailEnd/>
          </a:ln>
          <a:effectLst/>
        </p:spPr>
      </p:pic>
      <p:pic>
        <p:nvPicPr>
          <p:cNvPr id="75782" name="Picture 6"/>
          <p:cNvPicPr>
            <a:picLocks noChangeAspect="1" noChangeArrowheads="1"/>
          </p:cNvPicPr>
          <p:nvPr/>
        </p:nvPicPr>
        <p:blipFill>
          <a:blip r:embed="rId5" cstate="print"/>
          <a:srcRect/>
          <a:stretch>
            <a:fillRect/>
          </a:stretch>
        </p:blipFill>
        <p:spPr bwMode="auto">
          <a:xfrm>
            <a:off x="7967966" y="3183748"/>
            <a:ext cx="3023271" cy="2433435"/>
          </a:xfrm>
          <a:prstGeom prst="rect">
            <a:avLst/>
          </a:prstGeom>
          <a:noFill/>
          <a:ln w="9525">
            <a:noFill/>
            <a:miter lim="800000"/>
            <a:headEnd/>
            <a:tailEnd/>
          </a:ln>
          <a:effectLst/>
        </p:spPr>
      </p:pic>
      <p:grpSp>
        <p:nvGrpSpPr>
          <p:cNvPr id="3" name="Group 24"/>
          <p:cNvGrpSpPr/>
          <p:nvPr/>
        </p:nvGrpSpPr>
        <p:grpSpPr>
          <a:xfrm>
            <a:off x="7939153" y="3254197"/>
            <a:ext cx="2803842" cy="2370137"/>
            <a:chOff x="5905819" y="3203258"/>
            <a:chExt cx="2803842" cy="2370137"/>
          </a:xfrm>
        </p:grpSpPr>
        <p:pic>
          <p:nvPicPr>
            <p:cNvPr id="75784" name="Picture 8"/>
            <p:cNvPicPr>
              <a:picLocks noChangeAspect="1" noChangeArrowheads="1"/>
            </p:cNvPicPr>
            <p:nvPr/>
          </p:nvPicPr>
          <p:blipFill>
            <a:blip r:embed="rId6" cstate="print"/>
            <a:srcRect/>
            <a:stretch>
              <a:fillRect/>
            </a:stretch>
          </p:blipFill>
          <p:spPr bwMode="auto">
            <a:xfrm>
              <a:off x="5905819" y="3203258"/>
              <a:ext cx="2803842" cy="2370137"/>
            </a:xfrm>
            <a:prstGeom prst="rect">
              <a:avLst/>
            </a:prstGeom>
            <a:noFill/>
            <a:ln w="9525">
              <a:noFill/>
              <a:miter lim="800000"/>
              <a:headEnd/>
              <a:tailEnd/>
            </a:ln>
            <a:effectLst/>
          </p:spPr>
        </p:pic>
        <p:sp>
          <p:nvSpPr>
            <p:cNvPr id="24" name="TextBox 23"/>
            <p:cNvSpPr txBox="1"/>
            <p:nvPr/>
          </p:nvSpPr>
          <p:spPr>
            <a:xfrm>
              <a:off x="7033259" y="3585845"/>
              <a:ext cx="1304627" cy="584775"/>
            </a:xfrm>
            <a:prstGeom prst="rect">
              <a:avLst/>
            </a:prstGeom>
            <a:noFill/>
          </p:spPr>
          <p:txBody>
            <a:bodyPr wrap="square" rtlCol="0">
              <a:spAutoFit/>
            </a:bodyPr>
            <a:lstStyle/>
            <a:p>
              <a:r>
                <a:rPr lang="en-US" sz="1600" dirty="0">
                  <a:solidFill>
                    <a:srgbClr val="7030A0"/>
                  </a:solidFill>
                  <a:latin typeface="Calibri" panose="020F0502020204030204" pitchFamily="34" charset="0"/>
                </a:rPr>
                <a:t>EAD distribution</a:t>
              </a:r>
            </a:p>
          </p:txBody>
        </p:sp>
      </p:grpSp>
      <p:grpSp>
        <p:nvGrpSpPr>
          <p:cNvPr id="8" name="Group 7">
            <a:extLst>
              <a:ext uri="{FF2B5EF4-FFF2-40B4-BE49-F238E27FC236}">
                <a16:creationId xmlns:a16="http://schemas.microsoft.com/office/drawing/2014/main" id="{2607C1D8-3EBF-4229-A319-1C07964A6DBF}"/>
              </a:ext>
            </a:extLst>
          </p:cNvPr>
          <p:cNvGrpSpPr/>
          <p:nvPr/>
        </p:nvGrpSpPr>
        <p:grpSpPr>
          <a:xfrm>
            <a:off x="7916250" y="3265655"/>
            <a:ext cx="2858946" cy="2370137"/>
            <a:chOff x="7916250" y="3265655"/>
            <a:chExt cx="2858946" cy="2370137"/>
          </a:xfrm>
        </p:grpSpPr>
        <p:sp>
          <p:nvSpPr>
            <p:cNvPr id="26" name="TextBox 25"/>
            <p:cNvSpPr txBox="1"/>
            <p:nvPr/>
          </p:nvSpPr>
          <p:spPr>
            <a:xfrm>
              <a:off x="9070854" y="3638116"/>
              <a:ext cx="1157023" cy="584775"/>
            </a:xfrm>
            <a:prstGeom prst="rect">
              <a:avLst/>
            </a:prstGeom>
            <a:noFill/>
          </p:spPr>
          <p:txBody>
            <a:bodyPr wrap="square" rtlCol="0">
              <a:spAutoFit/>
            </a:bodyPr>
            <a:lstStyle/>
            <a:p>
              <a:r>
                <a:rPr lang="en-US" sz="1600" dirty="0">
                  <a:solidFill>
                    <a:srgbClr val="FF6600"/>
                  </a:solidFill>
                  <a:latin typeface="Calibri" panose="020F0502020204030204" pitchFamily="34" charset="0"/>
                </a:rPr>
                <a:t>EAD distribution</a:t>
              </a:r>
            </a:p>
          </p:txBody>
        </p:sp>
        <p:pic>
          <p:nvPicPr>
            <p:cNvPr id="187393" name="Picture 1"/>
            <p:cNvPicPr>
              <a:picLocks noChangeAspect="1" noChangeArrowheads="1"/>
            </p:cNvPicPr>
            <p:nvPr/>
          </p:nvPicPr>
          <p:blipFill>
            <a:blip r:embed="rId7" cstate="print"/>
            <a:srcRect/>
            <a:stretch>
              <a:fillRect/>
            </a:stretch>
          </p:blipFill>
          <p:spPr bwMode="auto">
            <a:xfrm>
              <a:off x="7916250" y="3265655"/>
              <a:ext cx="2858946" cy="2370137"/>
            </a:xfrm>
            <a:prstGeom prst="rect">
              <a:avLst/>
            </a:prstGeom>
            <a:noFill/>
            <a:ln w="9525">
              <a:noFill/>
              <a:miter lim="800000"/>
              <a:headEnd/>
              <a:tailEnd/>
            </a:ln>
            <a:effectLst/>
          </p:spPr>
        </p:pic>
      </p:grpSp>
      <p:pic>
        <p:nvPicPr>
          <p:cNvPr id="16" name="Picture 39"/>
          <p:cNvPicPr>
            <a:picLocks noChangeArrowheads="1"/>
          </p:cNvPicPr>
          <p:nvPr/>
        </p:nvPicPr>
        <p:blipFill>
          <a:blip r:embed="rId8" cstate="print"/>
          <a:srcRect l="3603" t="5269" r="5013" b="4742"/>
          <a:stretch>
            <a:fillRect/>
          </a:stretch>
        </p:blipFill>
        <p:spPr bwMode="auto">
          <a:xfrm>
            <a:off x="9917112" y="6259518"/>
            <a:ext cx="750888" cy="598487"/>
          </a:xfrm>
          <a:prstGeom prst="rect">
            <a:avLst/>
          </a:prstGeom>
          <a:noFill/>
          <a:ln w="25400">
            <a:noFill/>
            <a:miter lim="800000"/>
            <a:headEnd/>
            <a:tailEnd/>
          </a:ln>
        </p:spPr>
      </p:pic>
      <p:sp>
        <p:nvSpPr>
          <p:cNvPr id="4" name="TextBox 3">
            <a:extLst>
              <a:ext uri="{FF2B5EF4-FFF2-40B4-BE49-F238E27FC236}">
                <a16:creationId xmlns:a16="http://schemas.microsoft.com/office/drawing/2014/main" id="{1BC2AFEB-048B-F880-80A9-51C875531CEC}"/>
              </a:ext>
            </a:extLst>
          </p:cNvPr>
          <p:cNvSpPr txBox="1"/>
          <p:nvPr/>
        </p:nvSpPr>
        <p:spPr>
          <a:xfrm>
            <a:off x="9385535" y="4303451"/>
            <a:ext cx="1097280" cy="830997"/>
          </a:xfrm>
          <a:prstGeom prst="rect">
            <a:avLst/>
          </a:prstGeom>
          <a:noFill/>
        </p:spPr>
        <p:txBody>
          <a:bodyPr wrap="square" rtlCol="0">
            <a:spAutoFit/>
          </a:bodyPr>
          <a:lstStyle/>
          <a:p>
            <a:pPr algn="ctr"/>
            <a:r>
              <a:rPr lang="en-US" sz="1600" dirty="0">
                <a:solidFill>
                  <a:srgbClr val="00B050"/>
                </a:solidFill>
                <a:latin typeface="Calibri" panose="020F0502020204030204" pitchFamily="34" charset="0"/>
              </a:rPr>
              <a:t>annual damage PDFs</a:t>
            </a:r>
          </a:p>
        </p:txBody>
      </p:sp>
      <p:sp>
        <p:nvSpPr>
          <p:cNvPr id="5" name="TextBox 4">
            <a:extLst>
              <a:ext uri="{FF2B5EF4-FFF2-40B4-BE49-F238E27FC236}">
                <a16:creationId xmlns:a16="http://schemas.microsoft.com/office/drawing/2014/main" id="{72F5423C-F354-AF20-21F6-BA1E3A54D137}"/>
              </a:ext>
            </a:extLst>
          </p:cNvPr>
          <p:cNvSpPr txBox="1"/>
          <p:nvPr/>
        </p:nvSpPr>
        <p:spPr>
          <a:xfrm>
            <a:off x="8379409" y="2623544"/>
            <a:ext cx="1097280" cy="584775"/>
          </a:xfrm>
          <a:prstGeom prst="rect">
            <a:avLst/>
          </a:prstGeom>
          <a:noFill/>
        </p:spPr>
        <p:txBody>
          <a:bodyPr wrap="square" rtlCol="0">
            <a:spAutoFit/>
          </a:bodyPr>
          <a:lstStyle/>
          <a:p>
            <a:r>
              <a:rPr lang="en-US" sz="1600" b="1" dirty="0">
                <a:solidFill>
                  <a:srgbClr val="7030A0"/>
                </a:solidFill>
                <a:latin typeface="Calibri" panose="020F0502020204030204" pitchFamily="34" charset="0"/>
              </a:rPr>
              <a:t>mean = EAD</a:t>
            </a:r>
          </a:p>
        </p:txBody>
      </p:sp>
    </p:spTree>
    <p:extLst>
      <p:ext uri="{BB962C8B-B14F-4D97-AF65-F5344CB8AC3E}">
        <p14:creationId xmlns:p14="http://schemas.microsoft.com/office/powerpoint/2010/main" val="1735653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3186113" y="1662118"/>
            <a:ext cx="6413500" cy="4548187"/>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pic>
        <p:nvPicPr>
          <p:cNvPr id="37891" name="Picture 22"/>
          <p:cNvPicPr>
            <a:picLocks noChangeAspect="1" noChangeArrowheads="1"/>
          </p:cNvPicPr>
          <p:nvPr/>
        </p:nvPicPr>
        <p:blipFill>
          <a:blip r:embed="rId3" cstate="print"/>
          <a:srcRect/>
          <a:stretch>
            <a:fillRect/>
          </a:stretch>
        </p:blipFill>
        <p:spPr bwMode="auto">
          <a:xfrm>
            <a:off x="3138488" y="1612900"/>
            <a:ext cx="6545262" cy="4484688"/>
          </a:xfrm>
          <a:prstGeom prst="rect">
            <a:avLst/>
          </a:prstGeom>
          <a:noFill/>
          <a:ln w="9525">
            <a:noFill/>
            <a:miter lim="800000"/>
            <a:headEnd/>
            <a:tailEnd/>
          </a:ln>
        </p:spPr>
      </p:pic>
      <p:sp>
        <p:nvSpPr>
          <p:cNvPr id="109570" name="Rectangle 2"/>
          <p:cNvSpPr>
            <a:spLocks noGrp="1" noChangeArrowheads="1"/>
          </p:cNvSpPr>
          <p:nvPr>
            <p:ph type="title"/>
          </p:nvPr>
        </p:nvSpPr>
        <p:spPr>
          <a:xfrm>
            <a:off x="1073426" y="336550"/>
            <a:ext cx="10058400" cy="1143000"/>
          </a:xfrm>
        </p:spPr>
        <p:txBody>
          <a:bodyPr/>
          <a:lstStyle/>
          <a:p>
            <a:pPr eaLnBrk="1" hangingPunct="1">
              <a:defRPr/>
            </a:pPr>
            <a:r>
              <a:rPr lang="en-US" dirty="0"/>
              <a:t>We’re Interested in Uncertainty in EAD</a:t>
            </a:r>
          </a:p>
        </p:txBody>
      </p:sp>
      <p:sp>
        <p:nvSpPr>
          <p:cNvPr id="37894" name="Text Box 14"/>
          <p:cNvSpPr txBox="1">
            <a:spLocks noChangeArrowheads="1"/>
          </p:cNvSpPr>
          <p:nvPr/>
        </p:nvSpPr>
        <p:spPr bwMode="auto">
          <a:xfrm>
            <a:off x="6616700" y="2640013"/>
            <a:ext cx="2146300" cy="457200"/>
          </a:xfrm>
          <a:prstGeom prst="rect">
            <a:avLst/>
          </a:prstGeom>
          <a:noFill/>
          <a:ln w="9525">
            <a:noFill/>
            <a:miter lim="800000"/>
            <a:headEnd/>
            <a:tailEnd/>
          </a:ln>
        </p:spPr>
        <p:txBody>
          <a:bodyPr>
            <a:spAutoFit/>
          </a:bodyPr>
          <a:lstStyle/>
          <a:p>
            <a:pPr>
              <a:spcBef>
                <a:spcPct val="50000"/>
              </a:spcBef>
            </a:pPr>
            <a:r>
              <a:rPr lang="en-US" dirty="0">
                <a:solidFill>
                  <a:srgbClr val="990033"/>
                </a:solidFill>
                <a:latin typeface="Calibri" panose="020F0502020204030204" pitchFamily="34" charset="0"/>
              </a:rPr>
              <a:t>histogram</a:t>
            </a:r>
          </a:p>
        </p:txBody>
      </p:sp>
      <p:sp>
        <p:nvSpPr>
          <p:cNvPr id="37895" name="Text Box 15"/>
          <p:cNvSpPr txBox="1">
            <a:spLocks noChangeArrowheads="1"/>
          </p:cNvSpPr>
          <p:nvPr/>
        </p:nvSpPr>
        <p:spPr bwMode="auto">
          <a:xfrm>
            <a:off x="6007100" y="1814518"/>
            <a:ext cx="2971800" cy="830997"/>
          </a:xfrm>
          <a:prstGeom prst="rect">
            <a:avLst/>
          </a:prstGeom>
          <a:noFill/>
          <a:ln w="9525">
            <a:noFill/>
            <a:miter lim="800000"/>
            <a:headEnd/>
            <a:tailEnd/>
          </a:ln>
        </p:spPr>
        <p:txBody>
          <a:bodyPr>
            <a:spAutoFit/>
          </a:bodyPr>
          <a:lstStyle/>
          <a:p>
            <a:pPr>
              <a:spcBef>
                <a:spcPct val="50000"/>
              </a:spcBef>
            </a:pPr>
            <a:r>
              <a:rPr lang="en-US" dirty="0">
                <a:solidFill>
                  <a:srgbClr val="000066"/>
                </a:solidFill>
                <a:latin typeface="Calibri" panose="020F0502020204030204" pitchFamily="34" charset="0"/>
              </a:rPr>
              <a:t>estimated probability distribution</a:t>
            </a:r>
          </a:p>
        </p:txBody>
      </p:sp>
      <p:sp>
        <p:nvSpPr>
          <p:cNvPr id="37896" name="Line 16"/>
          <p:cNvSpPr>
            <a:spLocks noChangeShapeType="1"/>
          </p:cNvSpPr>
          <p:nvPr/>
        </p:nvSpPr>
        <p:spPr bwMode="auto">
          <a:xfrm flipH="1">
            <a:off x="5946780" y="2919418"/>
            <a:ext cx="695325" cy="447675"/>
          </a:xfrm>
          <a:prstGeom prst="line">
            <a:avLst/>
          </a:prstGeom>
          <a:noFill/>
          <a:ln w="19050">
            <a:solidFill>
              <a:srgbClr val="990033"/>
            </a:solidFill>
            <a:round/>
            <a:headEnd/>
            <a:tailEnd type="arrow" w="med" len="med"/>
          </a:ln>
        </p:spPr>
        <p:txBody>
          <a:bodyPr/>
          <a:lstStyle/>
          <a:p>
            <a:endParaRPr lang="en-US"/>
          </a:p>
        </p:txBody>
      </p:sp>
      <p:sp>
        <p:nvSpPr>
          <p:cNvPr id="37897" name="Line 17"/>
          <p:cNvSpPr>
            <a:spLocks noChangeShapeType="1"/>
          </p:cNvSpPr>
          <p:nvPr/>
        </p:nvSpPr>
        <p:spPr bwMode="auto">
          <a:xfrm flipH="1">
            <a:off x="5626100" y="2220918"/>
            <a:ext cx="431800" cy="676275"/>
          </a:xfrm>
          <a:prstGeom prst="line">
            <a:avLst/>
          </a:prstGeom>
          <a:noFill/>
          <a:ln w="19050">
            <a:solidFill>
              <a:srgbClr val="000066"/>
            </a:solidFill>
            <a:round/>
            <a:headEnd/>
            <a:tailEnd type="arrow" w="med" len="med"/>
          </a:ln>
        </p:spPr>
        <p:txBody>
          <a:bodyPr/>
          <a:lstStyle/>
          <a:p>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1073426" y="273050"/>
            <a:ext cx="10050449" cy="1143000"/>
          </a:xfrm>
        </p:spPr>
        <p:txBody>
          <a:bodyPr/>
          <a:lstStyle/>
          <a:p>
            <a:pPr eaLnBrk="1" hangingPunct="1">
              <a:defRPr/>
            </a:pPr>
            <a:r>
              <a:rPr lang="en-US" dirty="0"/>
              <a:t>How do we capture a distribution of uncertainty in EAD?</a:t>
            </a:r>
          </a:p>
        </p:txBody>
      </p:sp>
      <p:sp>
        <p:nvSpPr>
          <p:cNvPr id="159747" name="Rectangle 3"/>
          <p:cNvSpPr>
            <a:spLocks noGrp="1" noChangeArrowheads="1"/>
          </p:cNvSpPr>
          <p:nvPr>
            <p:ph type="body" idx="1"/>
          </p:nvPr>
        </p:nvSpPr>
        <p:spPr>
          <a:xfrm>
            <a:off x="1073427" y="1681163"/>
            <a:ext cx="4888462" cy="4114800"/>
          </a:xfrm>
        </p:spPr>
        <p:txBody>
          <a:bodyPr/>
          <a:lstStyle/>
          <a:p>
            <a:pPr eaLnBrk="1" hangingPunct="1">
              <a:spcBef>
                <a:spcPct val="40000"/>
              </a:spcBef>
              <a:buFontTx/>
              <a:buNone/>
              <a:defRPr/>
            </a:pPr>
            <a:r>
              <a:rPr lang="en-US" sz="3000" u="sng" dirty="0"/>
              <a:t>Nested Monte Carlo</a:t>
            </a:r>
            <a:r>
              <a:rPr lang="en-US" sz="3000" dirty="0"/>
              <a:t>:  </a:t>
            </a:r>
          </a:p>
          <a:p>
            <a:pPr marL="514350" indent="-514350" eaLnBrk="1" hangingPunct="1">
              <a:spcBef>
                <a:spcPct val="40000"/>
              </a:spcBef>
              <a:buFont typeface="+mj-lt"/>
              <a:buAutoNum type="alphaUcPeriod"/>
              <a:defRPr/>
            </a:pPr>
            <a:r>
              <a:rPr lang="en-US" sz="2700" dirty="0"/>
              <a:t>Sample instances of </a:t>
            </a:r>
            <a:r>
              <a:rPr lang="en-US" sz="2700" b="1" dirty="0">
                <a:solidFill>
                  <a:srgbClr val="00B050"/>
                </a:solidFill>
              </a:rPr>
              <a:t>natural variabilities</a:t>
            </a:r>
            <a:r>
              <a:rPr lang="en-US" sz="2700" dirty="0">
                <a:solidFill>
                  <a:srgbClr val="008000"/>
                </a:solidFill>
              </a:rPr>
              <a:t> </a:t>
            </a:r>
            <a:r>
              <a:rPr lang="en-US" sz="2700" dirty="0"/>
              <a:t>as flood </a:t>
            </a:r>
            <a:r>
              <a:rPr lang="en-US" sz="2700" i="1" dirty="0"/>
              <a:t>events</a:t>
            </a:r>
            <a:r>
              <a:rPr lang="en-US" sz="2700" dirty="0"/>
              <a:t>, with enough events to capture the distribution of damage  </a:t>
            </a:r>
          </a:p>
          <a:p>
            <a:pPr marL="514350" indent="-514350" eaLnBrk="1" hangingPunct="1">
              <a:spcBef>
                <a:spcPct val="40000"/>
              </a:spcBef>
              <a:buFont typeface="+mj-lt"/>
              <a:buAutoNum type="alphaUcPeriod"/>
              <a:defRPr/>
            </a:pPr>
            <a:r>
              <a:rPr lang="en-US" sz="2700" dirty="0"/>
              <a:t>Sample instances of </a:t>
            </a:r>
            <a:r>
              <a:rPr lang="en-US" sz="2700" b="1" dirty="0">
                <a:solidFill>
                  <a:srgbClr val="FF6600"/>
                </a:solidFill>
              </a:rPr>
              <a:t>knowledge uncertainties </a:t>
            </a:r>
            <a:r>
              <a:rPr lang="en-US" sz="2700" dirty="0"/>
              <a:t>in model parameters to get their impact on the damage distribution </a:t>
            </a:r>
          </a:p>
        </p:txBody>
      </p:sp>
      <p:grpSp>
        <p:nvGrpSpPr>
          <p:cNvPr id="2" name="Group 11"/>
          <p:cNvGrpSpPr>
            <a:grpSpLocks/>
          </p:cNvGrpSpPr>
          <p:nvPr/>
        </p:nvGrpSpPr>
        <p:grpSpPr bwMode="auto">
          <a:xfrm>
            <a:off x="6556448" y="2352518"/>
            <a:ext cx="5068359" cy="1952604"/>
            <a:chOff x="5833508" y="1543660"/>
            <a:chExt cx="5068563" cy="1951561"/>
          </a:xfrm>
        </p:grpSpPr>
        <p:sp>
          <p:nvSpPr>
            <p:cNvPr id="5" name="Circular Arrow 4"/>
            <p:cNvSpPr/>
            <p:nvPr/>
          </p:nvSpPr>
          <p:spPr>
            <a:xfrm rot="12392870" flipH="1">
              <a:off x="5833508" y="1751490"/>
              <a:ext cx="1678055" cy="1743731"/>
            </a:xfrm>
            <a:prstGeom prst="circularArrow">
              <a:avLst>
                <a:gd name="adj1" fmla="val 7266"/>
                <a:gd name="adj2" fmla="val 1031861"/>
                <a:gd name="adj3" fmla="val 20455096"/>
                <a:gd name="adj4" fmla="val 10800000"/>
                <a:gd name="adj5" fmla="val 10286"/>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latin typeface="Calibri" panose="020F0502020204030204" pitchFamily="34" charset="0"/>
              </a:endParaRPr>
            </a:p>
          </p:txBody>
        </p:sp>
        <p:sp>
          <p:nvSpPr>
            <p:cNvPr id="6" name="Block Arc 5"/>
            <p:cNvSpPr/>
            <p:nvPr/>
          </p:nvSpPr>
          <p:spPr>
            <a:xfrm rot="1134482" flipH="1">
              <a:off x="5953109" y="1893854"/>
              <a:ext cx="1417694" cy="1399427"/>
            </a:xfrm>
            <a:prstGeom prst="blockArc">
              <a:avLst>
                <a:gd name="adj1" fmla="val 13175674"/>
                <a:gd name="adj2" fmla="val 21372975"/>
                <a:gd name="adj3" fmla="val 8694"/>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latin typeface="Calibri" panose="020F0502020204030204" pitchFamily="34" charset="0"/>
              </a:endParaRPr>
            </a:p>
          </p:txBody>
        </p:sp>
        <p:sp>
          <p:nvSpPr>
            <p:cNvPr id="7" name="Text Box 1034"/>
            <p:cNvSpPr txBox="1">
              <a:spLocks noChangeArrowheads="1"/>
            </p:cNvSpPr>
            <p:nvPr/>
          </p:nvSpPr>
          <p:spPr bwMode="auto">
            <a:xfrm>
              <a:off x="8140940" y="1543660"/>
              <a:ext cx="2761131" cy="1235051"/>
            </a:xfrm>
            <a:prstGeom prst="rect">
              <a:avLst/>
            </a:prstGeom>
            <a:noFill/>
            <a:ln w="9525">
              <a:noFill/>
              <a:miter lim="800000"/>
              <a:headEnd/>
              <a:tailEnd/>
            </a:ln>
            <a:effectLst/>
          </p:spPr>
          <p:txBody>
            <a:bodyPr wrap="square" lIns="126481" tIns="63240" rIns="126481" bIns="63240">
              <a:spAutoFit/>
            </a:bodyPr>
            <a:lstStyle/>
            <a:p>
              <a:pPr defTabSz="1019175" eaLnBrk="0" hangingPunct="0">
                <a:defRPr/>
              </a:pPr>
              <a:r>
                <a:rPr lang="en-US" dirty="0">
                  <a:solidFill>
                    <a:srgbClr val="00B050"/>
                  </a:solidFill>
                  <a:latin typeface="Calibri" panose="020F0502020204030204" pitchFamily="34" charset="0"/>
                </a:rPr>
                <a:t>inner loop A varies natural variabilities, computes EAD</a:t>
              </a:r>
            </a:p>
          </p:txBody>
        </p:sp>
        <p:sp>
          <p:nvSpPr>
            <p:cNvPr id="10" name="Text Box 1034"/>
            <p:cNvSpPr txBox="1">
              <a:spLocks noChangeArrowheads="1"/>
            </p:cNvSpPr>
            <p:nvPr/>
          </p:nvSpPr>
          <p:spPr bwMode="auto">
            <a:xfrm>
              <a:off x="6345999" y="2221497"/>
              <a:ext cx="398479" cy="744139"/>
            </a:xfrm>
            <a:prstGeom prst="rect">
              <a:avLst/>
            </a:prstGeom>
            <a:noFill/>
            <a:ln w="9525">
              <a:noFill/>
              <a:miter lim="800000"/>
              <a:headEnd/>
              <a:tailEnd/>
            </a:ln>
            <a:effectLst/>
          </p:spPr>
          <p:txBody>
            <a:bodyPr lIns="126481" tIns="63240" rIns="126481" bIns="63240">
              <a:spAutoFit/>
            </a:bodyPr>
            <a:lstStyle/>
            <a:p>
              <a:pPr defTabSz="1019175" eaLnBrk="0" hangingPunct="0">
                <a:defRPr/>
              </a:pPr>
              <a:r>
                <a:rPr lang="en-US" sz="4000" dirty="0">
                  <a:solidFill>
                    <a:srgbClr val="00B050"/>
                  </a:solidFill>
                  <a:latin typeface="Calibri" panose="020F0502020204030204" pitchFamily="34" charset="0"/>
                </a:rPr>
                <a:t>A</a:t>
              </a:r>
            </a:p>
          </p:txBody>
        </p:sp>
      </p:grpSp>
      <p:grpSp>
        <p:nvGrpSpPr>
          <p:cNvPr id="3" name="Group 16"/>
          <p:cNvGrpSpPr>
            <a:grpSpLocks/>
          </p:cNvGrpSpPr>
          <p:nvPr/>
        </p:nvGrpSpPr>
        <p:grpSpPr bwMode="auto">
          <a:xfrm>
            <a:off x="6156615" y="2245647"/>
            <a:ext cx="5768610" cy="3145002"/>
            <a:chOff x="3127830" y="4278086"/>
            <a:chExt cx="5769205" cy="3145279"/>
          </a:xfrm>
        </p:grpSpPr>
        <p:grpSp>
          <p:nvGrpSpPr>
            <p:cNvPr id="4" name="Group 12"/>
            <p:cNvGrpSpPr>
              <a:grpSpLocks/>
            </p:cNvGrpSpPr>
            <p:nvPr/>
          </p:nvGrpSpPr>
          <p:grpSpPr bwMode="auto">
            <a:xfrm>
              <a:off x="3127830" y="4278086"/>
              <a:ext cx="2445654" cy="2579914"/>
              <a:chOff x="3127830" y="4278086"/>
              <a:chExt cx="2445654" cy="2579914"/>
            </a:xfrm>
          </p:grpSpPr>
          <p:sp>
            <p:nvSpPr>
              <p:cNvPr id="8" name="Circular Arrow 7"/>
              <p:cNvSpPr/>
              <p:nvPr/>
            </p:nvSpPr>
            <p:spPr>
              <a:xfrm>
                <a:off x="3127830" y="4278086"/>
                <a:ext cx="2445001" cy="2579914"/>
              </a:xfrm>
              <a:prstGeom prst="circularArrow">
                <a:avLst>
                  <a:gd name="adj1" fmla="val 5009"/>
                  <a:gd name="adj2" fmla="val 1089004"/>
                  <a:gd name="adj3" fmla="val 20503223"/>
                  <a:gd name="adj4" fmla="val 10800000"/>
                  <a:gd name="adj5" fmla="val 8393"/>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9900"/>
                  </a:solidFill>
                  <a:latin typeface="Calibri" panose="020F0502020204030204" pitchFamily="34" charset="0"/>
                </a:endParaRPr>
              </a:p>
            </p:txBody>
          </p:sp>
          <p:sp>
            <p:nvSpPr>
              <p:cNvPr id="9" name="Block Arc 8"/>
              <p:cNvSpPr/>
              <p:nvPr/>
            </p:nvSpPr>
            <p:spPr>
              <a:xfrm rot="10800000">
                <a:off x="3270720" y="4433675"/>
                <a:ext cx="2227491" cy="2141725"/>
              </a:xfrm>
              <a:prstGeom prst="blockArc">
                <a:avLst>
                  <a:gd name="adj1" fmla="val 13853425"/>
                  <a:gd name="adj2" fmla="val 21444160"/>
                  <a:gd name="adj3" fmla="val 5872"/>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0000"/>
                  </a:solidFill>
                  <a:latin typeface="Calibri" panose="020F0502020204030204" pitchFamily="34" charset="0"/>
                </a:endParaRPr>
              </a:p>
            </p:txBody>
          </p:sp>
          <p:sp>
            <p:nvSpPr>
              <p:cNvPr id="11" name="Text Box 1034"/>
              <p:cNvSpPr txBox="1">
                <a:spLocks noChangeArrowheads="1"/>
              </p:cNvSpPr>
              <p:nvPr/>
            </p:nvSpPr>
            <p:spPr bwMode="auto">
              <a:xfrm>
                <a:off x="5044139" y="5537084"/>
                <a:ext cx="398504" cy="743015"/>
              </a:xfrm>
              <a:prstGeom prst="rect">
                <a:avLst/>
              </a:prstGeom>
              <a:noFill/>
              <a:ln w="9525">
                <a:noFill/>
                <a:miter lim="800000"/>
                <a:headEnd/>
                <a:tailEnd/>
              </a:ln>
              <a:effectLst/>
            </p:spPr>
            <p:txBody>
              <a:bodyPr lIns="126481" tIns="63240" rIns="126481" bIns="63240">
                <a:spAutoFit/>
              </a:bodyPr>
              <a:lstStyle/>
              <a:p>
                <a:pPr defTabSz="1019175" eaLnBrk="0" hangingPunct="0">
                  <a:defRPr/>
                </a:pPr>
                <a:r>
                  <a:rPr lang="en-US" sz="4000" dirty="0">
                    <a:solidFill>
                      <a:srgbClr val="FF6600"/>
                    </a:solidFill>
                    <a:latin typeface="Calibri" panose="020F0502020204030204" pitchFamily="34" charset="0"/>
                  </a:rPr>
                  <a:t>B</a:t>
                </a:r>
              </a:p>
            </p:txBody>
          </p:sp>
        </p:grpSp>
        <p:sp>
          <p:nvSpPr>
            <p:cNvPr id="14" name="Text Box 1034"/>
            <p:cNvSpPr txBox="1">
              <a:spLocks noChangeArrowheads="1"/>
            </p:cNvSpPr>
            <p:nvPr/>
          </p:nvSpPr>
          <p:spPr bwMode="auto">
            <a:xfrm>
              <a:off x="5869581" y="5818181"/>
              <a:ext cx="3027454" cy="1605184"/>
            </a:xfrm>
            <a:prstGeom prst="rect">
              <a:avLst/>
            </a:prstGeom>
            <a:noFill/>
            <a:ln w="9525">
              <a:noFill/>
              <a:miter lim="800000"/>
              <a:headEnd/>
              <a:tailEnd/>
            </a:ln>
            <a:effectLst/>
          </p:spPr>
          <p:txBody>
            <a:bodyPr wrap="square" lIns="126481" tIns="63240" rIns="126481" bIns="63240">
              <a:spAutoFit/>
            </a:bodyPr>
            <a:lstStyle/>
            <a:p>
              <a:pPr defTabSz="1019175" eaLnBrk="0" hangingPunct="0">
                <a:defRPr/>
              </a:pPr>
              <a:r>
                <a:rPr lang="en-US" dirty="0">
                  <a:solidFill>
                    <a:srgbClr val="FF6600"/>
                  </a:solidFill>
                  <a:latin typeface="Calibri" panose="020F0502020204030204" pitchFamily="34" charset="0"/>
                </a:rPr>
                <a:t>outer loop B varies knowledge uncertainty, computes EAD distribution</a:t>
              </a:r>
            </a:p>
          </p:txBody>
        </p:sp>
      </p:grpSp>
      <p:sp>
        <p:nvSpPr>
          <p:cNvPr id="18" name="Text Box 1034"/>
          <p:cNvSpPr txBox="1">
            <a:spLocks noChangeArrowheads="1"/>
          </p:cNvSpPr>
          <p:nvPr/>
        </p:nvSpPr>
        <p:spPr bwMode="auto">
          <a:xfrm>
            <a:off x="6702113" y="5345068"/>
            <a:ext cx="2132013" cy="865187"/>
          </a:xfrm>
          <a:prstGeom prst="rect">
            <a:avLst/>
          </a:prstGeom>
          <a:noFill/>
          <a:ln w="9525">
            <a:noFill/>
            <a:miter lim="800000"/>
            <a:headEnd/>
            <a:tailEnd/>
          </a:ln>
          <a:effectLst/>
        </p:spPr>
        <p:txBody>
          <a:bodyPr lIns="126481" tIns="63240" rIns="126481" bIns="63240">
            <a:spAutoFit/>
          </a:bodyPr>
          <a:lstStyle/>
          <a:p>
            <a:pPr defTabSz="1019175" eaLnBrk="0" hangingPunct="0">
              <a:defRPr/>
            </a:pPr>
            <a:r>
              <a:rPr lang="en-US" dirty="0">
                <a:latin typeface="Calibri" panose="020F0502020204030204" pitchFamily="34" charset="0"/>
              </a:rPr>
              <a:t>1 outer loop B = a </a:t>
            </a:r>
            <a:r>
              <a:rPr lang="en-US" b="1" u="sng" dirty="0">
                <a:latin typeface="Calibri" panose="020F0502020204030204" pitchFamily="34" charset="0"/>
              </a:rPr>
              <a:t>realization</a:t>
            </a:r>
          </a:p>
        </p:txBody>
      </p:sp>
      <p:sp>
        <p:nvSpPr>
          <p:cNvPr id="12" name="TextBox 11"/>
          <p:cNvSpPr txBox="1"/>
          <p:nvPr/>
        </p:nvSpPr>
        <p:spPr>
          <a:xfrm>
            <a:off x="6346947" y="931149"/>
            <a:ext cx="4279392" cy="584775"/>
          </a:xfrm>
          <a:prstGeom prst="rect">
            <a:avLst/>
          </a:prstGeom>
          <a:noFill/>
        </p:spPr>
        <p:txBody>
          <a:bodyPr wrap="square" rtlCol="0">
            <a:spAutoFit/>
          </a:bodyPr>
          <a:lstStyle/>
          <a:p>
            <a:r>
              <a:rPr lang="en-US" sz="3200" i="1" dirty="0">
                <a:solidFill>
                  <a:schemeClr val="accent2"/>
                </a:solidFill>
                <a:latin typeface="Calibri" panose="020F0502020204030204" pitchFamily="34" charset="0"/>
                <a:cs typeface="Calibri" panose="020F0502020204030204" pitchFamily="34" charset="0"/>
              </a:rPr>
              <a:t>HEC-WAT/FRA</a:t>
            </a:r>
          </a:p>
        </p:txBody>
      </p:sp>
    </p:spTree>
    <p:extLst>
      <p:ext uri="{BB962C8B-B14F-4D97-AF65-F5344CB8AC3E}">
        <p14:creationId xmlns:p14="http://schemas.microsoft.com/office/powerpoint/2010/main" val="865110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97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97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9747">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7" grpId="0" uiExpand="1" build="p"/>
      <p:bldP spid="1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Freeform 18"/>
          <p:cNvSpPr>
            <a:spLocks/>
          </p:cNvSpPr>
          <p:nvPr/>
        </p:nvSpPr>
        <p:spPr bwMode="auto">
          <a:xfrm>
            <a:off x="6486525" y="2141543"/>
            <a:ext cx="1733550" cy="981075"/>
          </a:xfrm>
          <a:custGeom>
            <a:avLst/>
            <a:gdLst>
              <a:gd name="T0" fmla="*/ 0 w 10000"/>
              <a:gd name="T1" fmla="*/ 2147483647 h 10000"/>
              <a:gd name="T2" fmla="*/ 2147483647 w 10000"/>
              <a:gd name="T3" fmla="*/ 2147483647 h 10000"/>
              <a:gd name="T4" fmla="*/ 2147483647 w 10000"/>
              <a:gd name="T5" fmla="*/ 2147483647 h 10000"/>
              <a:gd name="T6" fmla="*/ 2147483647 w 10000"/>
              <a:gd name="T7" fmla="*/ 0 h 10000"/>
              <a:gd name="T8" fmla="*/ 0 60000 65536"/>
              <a:gd name="T9" fmla="*/ 0 60000 65536"/>
              <a:gd name="T10" fmla="*/ 0 60000 65536"/>
              <a:gd name="T11" fmla="*/ 0 60000 65536"/>
              <a:gd name="T12" fmla="*/ 0 w 10000"/>
              <a:gd name="T13" fmla="*/ 0 h 10000"/>
              <a:gd name="T14" fmla="*/ 10000 w 10000"/>
              <a:gd name="T15" fmla="*/ 10000 h 10000"/>
            </a:gdLst>
            <a:ahLst/>
            <a:cxnLst>
              <a:cxn ang="T8">
                <a:pos x="T0" y="T1"/>
              </a:cxn>
              <a:cxn ang="T9">
                <a:pos x="T2" y="T3"/>
              </a:cxn>
              <a:cxn ang="T10">
                <a:pos x="T4" y="T5"/>
              </a:cxn>
              <a:cxn ang="T11">
                <a:pos x="T6" y="T7"/>
              </a:cxn>
            </a:cxnLst>
            <a:rect l="T12" t="T13" r="T14" b="T15"/>
            <a:pathLst>
              <a:path w="10000" h="10000">
                <a:moveTo>
                  <a:pt x="0" y="10000"/>
                </a:moveTo>
                <a:cubicBezTo>
                  <a:pt x="806" y="8535"/>
                  <a:pt x="1612" y="7056"/>
                  <a:pt x="2902" y="5606"/>
                </a:cubicBezTo>
                <a:cubicBezTo>
                  <a:pt x="4192" y="4156"/>
                  <a:pt x="6227" y="2236"/>
                  <a:pt x="7738" y="1301"/>
                </a:cubicBezTo>
                <a:cubicBezTo>
                  <a:pt x="8946" y="412"/>
                  <a:pt x="9350" y="351"/>
                  <a:pt x="10000" y="0"/>
                </a:cubicBezTo>
              </a:path>
            </a:pathLst>
          </a:custGeom>
          <a:noFill/>
          <a:ln w="19050" cmpd="sng">
            <a:solidFill>
              <a:srgbClr val="00B050"/>
            </a:solidFill>
            <a:round/>
            <a:headEnd/>
            <a:tailEnd/>
          </a:ln>
        </p:spPr>
        <p:txBody>
          <a:bodyPr wrap="none" anchor="ctr"/>
          <a:lstStyle/>
          <a:p>
            <a:endParaRPr lang="en-US"/>
          </a:p>
        </p:txBody>
      </p:sp>
      <p:grpSp>
        <p:nvGrpSpPr>
          <p:cNvPr id="2" name="Group 5"/>
          <p:cNvGrpSpPr>
            <a:grpSpLocks/>
          </p:cNvGrpSpPr>
          <p:nvPr/>
        </p:nvGrpSpPr>
        <p:grpSpPr bwMode="auto">
          <a:xfrm>
            <a:off x="6340480" y="1565280"/>
            <a:ext cx="1844675" cy="1641475"/>
            <a:chOff x="1104" y="1392"/>
            <a:chExt cx="1056" cy="912"/>
          </a:xfrm>
        </p:grpSpPr>
        <p:sp>
          <p:nvSpPr>
            <p:cNvPr id="9251" name="Line 6"/>
            <p:cNvSpPr>
              <a:spLocks noChangeShapeType="1"/>
            </p:cNvSpPr>
            <p:nvPr/>
          </p:nvSpPr>
          <p:spPr bwMode="auto">
            <a:xfrm flipV="1">
              <a:off x="1104" y="1392"/>
              <a:ext cx="0" cy="912"/>
            </a:xfrm>
            <a:prstGeom prst="line">
              <a:avLst/>
            </a:prstGeom>
            <a:noFill/>
            <a:ln w="15875">
              <a:solidFill>
                <a:schemeClr val="tx1"/>
              </a:solidFill>
              <a:round/>
              <a:headEnd/>
              <a:tailEnd type="triangle" w="med" len="med"/>
            </a:ln>
          </p:spPr>
          <p:txBody>
            <a:bodyPr wrap="none" anchor="ctr"/>
            <a:lstStyle/>
            <a:p>
              <a:endParaRPr lang="en-US"/>
            </a:p>
          </p:txBody>
        </p:sp>
        <p:sp>
          <p:nvSpPr>
            <p:cNvPr id="9252" name="Line 7"/>
            <p:cNvSpPr>
              <a:spLocks noChangeShapeType="1"/>
            </p:cNvSpPr>
            <p:nvPr/>
          </p:nvSpPr>
          <p:spPr bwMode="auto">
            <a:xfrm>
              <a:off x="1104" y="2304"/>
              <a:ext cx="1056" cy="0"/>
            </a:xfrm>
            <a:prstGeom prst="line">
              <a:avLst/>
            </a:prstGeom>
            <a:noFill/>
            <a:ln w="15875">
              <a:solidFill>
                <a:schemeClr val="tx1"/>
              </a:solidFill>
              <a:round/>
              <a:headEnd/>
              <a:tailEnd type="triangle" w="med" len="med"/>
            </a:ln>
          </p:spPr>
          <p:txBody>
            <a:bodyPr wrap="none" anchor="ctr"/>
            <a:lstStyle/>
            <a:p>
              <a:endParaRPr lang="en-US"/>
            </a:p>
          </p:txBody>
        </p:sp>
      </p:grpSp>
      <p:sp>
        <p:nvSpPr>
          <p:cNvPr id="139273" name="Text Box 9"/>
          <p:cNvSpPr txBox="1">
            <a:spLocks noChangeArrowheads="1"/>
          </p:cNvSpPr>
          <p:nvPr/>
        </p:nvSpPr>
        <p:spPr bwMode="auto">
          <a:xfrm>
            <a:off x="6129343" y="3373438"/>
            <a:ext cx="2177497" cy="373936"/>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dirty="0" err="1">
                <a:latin typeface="Calibri" panose="020F0502020204030204" pitchFamily="34" charset="0"/>
              </a:rPr>
              <a:t>Exceedance</a:t>
            </a:r>
            <a:r>
              <a:rPr lang="en-US" sz="1600" dirty="0">
                <a:latin typeface="Calibri" panose="020F0502020204030204" pitchFamily="34" charset="0"/>
              </a:rPr>
              <a:t> Probability</a:t>
            </a:r>
            <a:endParaRPr lang="en-US" sz="2700" dirty="0">
              <a:latin typeface="Calibri" panose="020F0502020204030204" pitchFamily="34" charset="0"/>
            </a:endParaRPr>
          </a:p>
        </p:txBody>
      </p:sp>
      <p:sp>
        <p:nvSpPr>
          <p:cNvPr id="139274" name="Text Box 10"/>
          <p:cNvSpPr txBox="1">
            <a:spLocks noChangeArrowheads="1"/>
          </p:cNvSpPr>
          <p:nvPr/>
        </p:nvSpPr>
        <p:spPr bwMode="auto">
          <a:xfrm>
            <a:off x="6238875" y="3149605"/>
            <a:ext cx="355600" cy="371475"/>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a:solidFill>
                  <a:schemeClr val="bg1"/>
                </a:solidFill>
              </a:rPr>
              <a:t>1</a:t>
            </a:r>
            <a:endParaRPr lang="en-US" sz="2700">
              <a:solidFill>
                <a:schemeClr val="bg1"/>
              </a:solidFill>
            </a:endParaRPr>
          </a:p>
        </p:txBody>
      </p:sp>
      <p:sp>
        <p:nvSpPr>
          <p:cNvPr id="139275" name="Text Box 11"/>
          <p:cNvSpPr txBox="1">
            <a:spLocks noChangeArrowheads="1"/>
          </p:cNvSpPr>
          <p:nvPr/>
        </p:nvSpPr>
        <p:spPr bwMode="auto">
          <a:xfrm>
            <a:off x="7832725" y="3124205"/>
            <a:ext cx="355600" cy="371475"/>
          </a:xfrm>
          <a:prstGeom prst="rect">
            <a:avLst/>
          </a:prstGeom>
          <a:noFill/>
          <a:ln w="9525">
            <a:noFill/>
            <a:miter lim="800000"/>
            <a:headEnd/>
            <a:tailEnd/>
          </a:ln>
          <a:effectLst/>
        </p:spPr>
        <p:txBody>
          <a:bodyPr wrap="none" lIns="126481" tIns="63240" rIns="126481" bIns="63240">
            <a:spAutoFit/>
          </a:bodyPr>
          <a:lstStyle/>
          <a:p>
            <a:pPr defTabSz="1019175" eaLnBrk="0" hangingPunct="0">
              <a:defRPr/>
            </a:pPr>
            <a:r>
              <a:rPr lang="en-US" sz="1600">
                <a:solidFill>
                  <a:schemeClr val="bg1"/>
                </a:solidFill>
              </a:rPr>
              <a:t>0</a:t>
            </a:r>
            <a:endParaRPr lang="en-US" sz="2700">
              <a:solidFill>
                <a:schemeClr val="bg1"/>
              </a:solidFill>
            </a:endParaRPr>
          </a:p>
        </p:txBody>
      </p:sp>
      <p:sp>
        <p:nvSpPr>
          <p:cNvPr id="139298" name="Rectangle 34"/>
          <p:cNvSpPr>
            <a:spLocks noChangeArrowheads="1"/>
          </p:cNvSpPr>
          <p:nvPr/>
        </p:nvSpPr>
        <p:spPr bwMode="auto">
          <a:xfrm>
            <a:off x="1203839" y="0"/>
            <a:ext cx="8793480" cy="1059180"/>
          </a:xfrm>
          <a:prstGeom prst="rect">
            <a:avLst/>
          </a:prstGeom>
          <a:noFill/>
          <a:ln w="9525">
            <a:noFill/>
            <a:miter lim="800000"/>
            <a:headEnd/>
            <a:tailEnd/>
          </a:ln>
          <a:effectLst/>
        </p:spPr>
        <p:txBody>
          <a:bodyPr anchor="ctr"/>
          <a:lstStyle/>
          <a:p>
            <a:pPr>
              <a:defRPr/>
            </a:pPr>
            <a:r>
              <a:rPr lang="en-US" sz="4400" dirty="0">
                <a:latin typeface="Calibri" panose="020F0502020204030204" pitchFamily="34" charset="0"/>
              </a:rPr>
              <a:t>Sampling Variability and Uncertainty</a:t>
            </a:r>
          </a:p>
        </p:txBody>
      </p:sp>
      <p:sp>
        <p:nvSpPr>
          <p:cNvPr id="139299" name="Rectangle 35"/>
          <p:cNvSpPr>
            <a:spLocks noChangeArrowheads="1"/>
          </p:cNvSpPr>
          <p:nvPr/>
        </p:nvSpPr>
        <p:spPr bwMode="auto">
          <a:xfrm>
            <a:off x="2339975" y="6318250"/>
            <a:ext cx="1811338" cy="438774"/>
          </a:xfrm>
          <a:prstGeom prst="rect">
            <a:avLst/>
          </a:prstGeom>
          <a:noFill/>
          <a:ln w="9525">
            <a:noFill/>
            <a:miter lim="800000"/>
            <a:headEnd/>
            <a:tailEnd/>
          </a:ln>
          <a:effectLst/>
        </p:spPr>
        <p:txBody>
          <a:bodyPr>
            <a:spAutoFit/>
          </a:bodyPr>
          <a:lstStyle/>
          <a:p>
            <a:pPr>
              <a:lnSpc>
                <a:spcPct val="65000"/>
              </a:lnSpc>
              <a:spcBef>
                <a:spcPct val="20000"/>
              </a:spcBef>
              <a:defRPr/>
            </a:pPr>
            <a:r>
              <a:rPr lang="en-US" sz="1400" i="1">
                <a:solidFill>
                  <a:schemeClr val="bg1"/>
                </a:solidFill>
              </a:rPr>
              <a:t>Corps of Engineers</a:t>
            </a:r>
          </a:p>
          <a:p>
            <a:pPr>
              <a:lnSpc>
                <a:spcPct val="75000"/>
              </a:lnSpc>
              <a:spcBef>
                <a:spcPct val="20000"/>
              </a:spcBef>
              <a:defRPr/>
            </a:pPr>
            <a:r>
              <a:rPr lang="en-US" sz="1400" i="1">
                <a:solidFill>
                  <a:schemeClr val="bg1"/>
                </a:solidFill>
              </a:rPr>
              <a:t>IWR-HEC</a:t>
            </a:r>
          </a:p>
        </p:txBody>
      </p:sp>
      <p:pic>
        <p:nvPicPr>
          <p:cNvPr id="9227" name="Picture 36"/>
          <p:cNvPicPr>
            <a:picLocks noChangeArrowheads="1"/>
          </p:cNvPicPr>
          <p:nvPr/>
        </p:nvPicPr>
        <p:blipFill>
          <a:blip r:embed="rId3" cstate="print"/>
          <a:srcRect l="3603" t="5269" r="5013" b="4742"/>
          <a:stretch>
            <a:fillRect/>
          </a:stretch>
        </p:blipFill>
        <p:spPr bwMode="auto">
          <a:xfrm>
            <a:off x="28291" y="6110987"/>
            <a:ext cx="750888" cy="598487"/>
          </a:xfrm>
          <a:prstGeom prst="rect">
            <a:avLst/>
          </a:prstGeom>
          <a:noFill/>
          <a:ln w="25400">
            <a:noFill/>
            <a:miter lim="800000"/>
            <a:headEnd/>
            <a:tailEnd/>
          </a:ln>
        </p:spPr>
      </p:pic>
      <p:sp>
        <p:nvSpPr>
          <p:cNvPr id="40" name="Text Box 45"/>
          <p:cNvSpPr txBox="1">
            <a:spLocks noChangeArrowheads="1"/>
          </p:cNvSpPr>
          <p:nvPr/>
        </p:nvSpPr>
        <p:spPr bwMode="auto">
          <a:xfrm rot="21571670">
            <a:off x="1282510" y="1832308"/>
            <a:ext cx="3033963" cy="1210873"/>
          </a:xfrm>
          <a:prstGeom prst="rect">
            <a:avLst/>
          </a:prstGeom>
          <a:noFill/>
          <a:ln w="9525">
            <a:solidFill>
              <a:srgbClr val="CC00FF"/>
            </a:solidFill>
            <a:miter lim="800000"/>
            <a:headEnd/>
            <a:tailEnd/>
          </a:ln>
          <a:effectLst/>
        </p:spPr>
        <p:txBody>
          <a:bodyPr wrap="square" lIns="101882" tIns="50941" rIns="101882" bIns="50941">
            <a:spAutoFit/>
          </a:bodyPr>
          <a:lstStyle/>
          <a:p>
            <a:pPr defTabSz="1019175" eaLnBrk="0" hangingPunct="0">
              <a:defRPr/>
            </a:pPr>
            <a:r>
              <a:rPr lang="en-US" dirty="0">
                <a:solidFill>
                  <a:srgbClr val="CC00FF"/>
                </a:solidFill>
                <a:latin typeface="Calibri" panose="020F0502020204030204" pitchFamily="34" charset="0"/>
              </a:rPr>
              <a:t>Reservoir Analysis</a:t>
            </a:r>
          </a:p>
          <a:p>
            <a:pPr defTabSz="1019175" eaLnBrk="0" hangingPunct="0">
              <a:defRPr/>
            </a:pPr>
            <a:r>
              <a:rPr lang="en-US" dirty="0">
                <a:solidFill>
                  <a:srgbClr val="CC00FF"/>
                </a:solidFill>
                <a:latin typeface="Calibri" panose="020F0502020204030204" pitchFamily="34" charset="0"/>
              </a:rPr>
              <a:t>Channel Hydraulics</a:t>
            </a:r>
          </a:p>
          <a:p>
            <a:pPr defTabSz="1019175" eaLnBrk="0" hangingPunct="0">
              <a:defRPr/>
            </a:pPr>
            <a:r>
              <a:rPr lang="en-US" dirty="0">
                <a:solidFill>
                  <a:srgbClr val="CC00FF"/>
                </a:solidFill>
                <a:latin typeface="Calibri" panose="020F0502020204030204" pitchFamily="34" charset="0"/>
              </a:rPr>
              <a:t>Levee Behavior</a:t>
            </a:r>
          </a:p>
        </p:txBody>
      </p:sp>
      <p:sp>
        <p:nvSpPr>
          <p:cNvPr id="44" name="Text Box 45"/>
          <p:cNvSpPr txBox="1">
            <a:spLocks noChangeArrowheads="1"/>
          </p:cNvSpPr>
          <p:nvPr/>
        </p:nvSpPr>
        <p:spPr bwMode="auto">
          <a:xfrm rot="21571670">
            <a:off x="1275930" y="4426097"/>
            <a:ext cx="3308777" cy="1580204"/>
          </a:xfrm>
          <a:prstGeom prst="rect">
            <a:avLst/>
          </a:prstGeom>
          <a:noFill/>
          <a:ln w="9525">
            <a:solidFill>
              <a:srgbClr val="CC00FF"/>
            </a:solidFill>
            <a:miter lim="800000"/>
            <a:headEnd/>
            <a:tailEnd/>
          </a:ln>
          <a:effectLst/>
        </p:spPr>
        <p:txBody>
          <a:bodyPr wrap="square" lIns="101882" tIns="50941" rIns="101882" bIns="50941">
            <a:spAutoFit/>
          </a:bodyPr>
          <a:lstStyle/>
          <a:p>
            <a:pPr defTabSz="1019175" eaLnBrk="0" hangingPunct="0">
              <a:defRPr/>
            </a:pPr>
            <a:r>
              <a:rPr lang="en-US" dirty="0">
                <a:solidFill>
                  <a:srgbClr val="CC00FF"/>
                </a:solidFill>
                <a:latin typeface="Calibri" panose="020F0502020204030204" pitchFamily="34" charset="0"/>
              </a:rPr>
              <a:t>Spreading Model</a:t>
            </a:r>
          </a:p>
          <a:p>
            <a:pPr defTabSz="1019175" eaLnBrk="0" hangingPunct="0">
              <a:defRPr/>
            </a:pPr>
            <a:r>
              <a:rPr lang="en-US" dirty="0">
                <a:solidFill>
                  <a:srgbClr val="CC00FF"/>
                </a:solidFill>
                <a:latin typeface="Calibri" panose="020F0502020204030204" pitchFamily="34" charset="0"/>
              </a:rPr>
              <a:t>Inundation Mapping</a:t>
            </a:r>
          </a:p>
          <a:p>
            <a:pPr defTabSz="1019175" eaLnBrk="0" hangingPunct="0">
              <a:defRPr/>
            </a:pPr>
            <a:r>
              <a:rPr lang="en-US" dirty="0">
                <a:solidFill>
                  <a:srgbClr val="CC00FF"/>
                </a:solidFill>
                <a:latin typeface="Calibri" panose="020F0502020204030204" pitchFamily="34" charset="0"/>
              </a:rPr>
              <a:t>Structure Inventory</a:t>
            </a:r>
          </a:p>
          <a:p>
            <a:pPr defTabSz="1019175" eaLnBrk="0" hangingPunct="0">
              <a:defRPr/>
            </a:pPr>
            <a:r>
              <a:rPr lang="en-US" dirty="0">
                <a:solidFill>
                  <a:srgbClr val="CC00FF"/>
                </a:solidFill>
                <a:latin typeface="Calibri" panose="020F0502020204030204" pitchFamily="34" charset="0"/>
              </a:rPr>
              <a:t>Damage to Structures</a:t>
            </a:r>
          </a:p>
        </p:txBody>
      </p:sp>
      <p:grpSp>
        <p:nvGrpSpPr>
          <p:cNvPr id="3" name="Group 62"/>
          <p:cNvGrpSpPr/>
          <p:nvPr/>
        </p:nvGrpSpPr>
        <p:grpSpPr>
          <a:xfrm>
            <a:off x="3079785" y="1742393"/>
            <a:ext cx="4459258" cy="3272578"/>
            <a:chOff x="1555780" y="1742388"/>
            <a:chExt cx="4459258" cy="3272578"/>
          </a:xfrm>
        </p:grpSpPr>
        <p:sp>
          <p:nvSpPr>
            <p:cNvPr id="9228" name="Line 38"/>
            <p:cNvSpPr>
              <a:spLocks noChangeShapeType="1"/>
            </p:cNvSpPr>
            <p:nvPr/>
          </p:nvSpPr>
          <p:spPr bwMode="auto">
            <a:xfrm flipH="1" flipV="1">
              <a:off x="2809875" y="2217738"/>
              <a:ext cx="3205163" cy="0"/>
            </a:xfrm>
            <a:prstGeom prst="line">
              <a:avLst/>
            </a:prstGeom>
            <a:noFill/>
            <a:ln w="25400">
              <a:solidFill>
                <a:schemeClr val="tx1"/>
              </a:solidFill>
              <a:prstDash val="sysDot"/>
              <a:miter lim="800000"/>
              <a:headEnd/>
              <a:tailEnd type="arrow" w="med" len="med"/>
            </a:ln>
          </p:spPr>
          <p:txBody>
            <a:bodyPr wrap="none"/>
            <a:lstStyle/>
            <a:p>
              <a:endParaRPr lang="en-US"/>
            </a:p>
          </p:txBody>
        </p:sp>
        <p:sp>
          <p:nvSpPr>
            <p:cNvPr id="9229" name="Line 39"/>
            <p:cNvSpPr>
              <a:spLocks noChangeShapeType="1"/>
            </p:cNvSpPr>
            <p:nvPr/>
          </p:nvSpPr>
          <p:spPr bwMode="auto">
            <a:xfrm flipV="1">
              <a:off x="1555780" y="3163260"/>
              <a:ext cx="0" cy="1212850"/>
            </a:xfrm>
            <a:prstGeom prst="line">
              <a:avLst/>
            </a:prstGeom>
            <a:noFill/>
            <a:ln w="25400">
              <a:solidFill>
                <a:schemeClr val="tx1"/>
              </a:solidFill>
              <a:prstDash val="sysDot"/>
              <a:miter lim="800000"/>
              <a:headEnd type="arrow" w="med" len="med"/>
              <a:tailEnd/>
            </a:ln>
          </p:spPr>
          <p:txBody>
            <a:bodyPr wrap="none"/>
            <a:lstStyle/>
            <a:p>
              <a:endParaRPr lang="en-US"/>
            </a:p>
          </p:txBody>
        </p:sp>
        <p:sp>
          <p:nvSpPr>
            <p:cNvPr id="9230" name="Line 40"/>
            <p:cNvSpPr>
              <a:spLocks noChangeShapeType="1"/>
            </p:cNvSpPr>
            <p:nvPr/>
          </p:nvSpPr>
          <p:spPr bwMode="auto">
            <a:xfrm flipH="1" flipV="1">
              <a:off x="3108959" y="4821238"/>
              <a:ext cx="1296353" cy="0"/>
            </a:xfrm>
            <a:prstGeom prst="line">
              <a:avLst/>
            </a:prstGeom>
            <a:noFill/>
            <a:ln w="25400">
              <a:solidFill>
                <a:schemeClr val="tx1"/>
              </a:solidFill>
              <a:prstDash val="sysDot"/>
              <a:miter lim="800000"/>
              <a:headEnd type="arrow" w="med" len="med"/>
              <a:tailEnd/>
            </a:ln>
          </p:spPr>
          <p:txBody>
            <a:bodyPr wrap="none"/>
            <a:lstStyle/>
            <a:p>
              <a:endParaRPr lang="en-US"/>
            </a:p>
          </p:txBody>
        </p:sp>
        <p:sp>
          <p:nvSpPr>
            <p:cNvPr id="139309" name="Text Box 45"/>
            <p:cNvSpPr txBox="1">
              <a:spLocks noChangeArrowheads="1"/>
            </p:cNvSpPr>
            <p:nvPr/>
          </p:nvSpPr>
          <p:spPr bwMode="auto">
            <a:xfrm rot="21571670">
              <a:off x="4451921" y="4573535"/>
              <a:ext cx="1379986" cy="441431"/>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2200" dirty="0">
                  <a:solidFill>
                    <a:srgbClr val="00B050"/>
                  </a:solidFill>
                  <a:latin typeface="Calibri" panose="020F0502020204030204" pitchFamily="34" charset="0"/>
                </a:rPr>
                <a:t>Damage(</a:t>
              </a:r>
              <a:r>
                <a:rPr lang="en-US" sz="2200" dirty="0" err="1">
                  <a:solidFill>
                    <a:srgbClr val="00B050"/>
                  </a:solidFill>
                  <a:latin typeface="Calibri" panose="020F0502020204030204" pitchFamily="34" charset="0"/>
                </a:rPr>
                <a:t>i</a:t>
              </a:r>
              <a:r>
                <a:rPr lang="en-US" sz="2200" dirty="0">
                  <a:solidFill>
                    <a:srgbClr val="00B050"/>
                  </a:solidFill>
                  <a:latin typeface="Calibri" panose="020F0502020204030204" pitchFamily="34" charset="0"/>
                </a:rPr>
                <a:t>)</a:t>
              </a:r>
            </a:p>
          </p:txBody>
        </p:sp>
        <p:sp>
          <p:nvSpPr>
            <p:cNvPr id="139338" name="Text Box 74"/>
            <p:cNvSpPr txBox="1">
              <a:spLocks noChangeArrowheads="1"/>
            </p:cNvSpPr>
            <p:nvPr/>
          </p:nvSpPr>
          <p:spPr bwMode="auto">
            <a:xfrm>
              <a:off x="3261679" y="3112453"/>
              <a:ext cx="1363662" cy="1026207"/>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solidFill>
                    <a:srgbClr val="00B050"/>
                  </a:solidFill>
                  <a:latin typeface="Calibri" panose="020F0502020204030204" pitchFamily="34" charset="0"/>
                </a:rPr>
                <a:t>One Event: sample member </a:t>
              </a:r>
              <a:r>
                <a:rPr lang="en-US" sz="2000" dirty="0" err="1">
                  <a:solidFill>
                    <a:srgbClr val="00B050"/>
                  </a:solidFill>
                  <a:latin typeface="Calibri" panose="020F0502020204030204" pitchFamily="34" charset="0"/>
                </a:rPr>
                <a:t>i</a:t>
              </a:r>
              <a:endParaRPr lang="en-US" sz="2700" dirty="0">
                <a:solidFill>
                  <a:srgbClr val="00B050"/>
                </a:solidFill>
                <a:latin typeface="Calibri" panose="020F0502020204030204" pitchFamily="34" charset="0"/>
              </a:endParaRPr>
            </a:p>
          </p:txBody>
        </p:sp>
        <p:sp>
          <p:nvSpPr>
            <p:cNvPr id="41" name="Text Box 45"/>
            <p:cNvSpPr txBox="1">
              <a:spLocks noChangeArrowheads="1"/>
            </p:cNvSpPr>
            <p:nvPr/>
          </p:nvSpPr>
          <p:spPr bwMode="auto">
            <a:xfrm rot="21571670">
              <a:off x="2856178" y="1742388"/>
              <a:ext cx="1571364" cy="410654"/>
            </a:xfrm>
            <a:prstGeom prst="rect">
              <a:avLst/>
            </a:prstGeom>
            <a:noFill/>
            <a:ln w="9525">
              <a:noFill/>
              <a:miter lim="800000"/>
              <a:headEnd/>
              <a:tailEnd/>
            </a:ln>
            <a:effectLst/>
          </p:spPr>
          <p:txBody>
            <a:bodyPr wrap="square" lIns="101882" tIns="50941" rIns="101882" bIns="50941">
              <a:spAutoFit/>
            </a:bodyPr>
            <a:lstStyle/>
            <a:p>
              <a:pPr algn="ctr" defTabSz="1019175" eaLnBrk="0" hangingPunct="0">
                <a:defRPr/>
              </a:pPr>
              <a:r>
                <a:rPr lang="en-US" sz="2000" dirty="0">
                  <a:latin typeface="Calibri" panose="020F0502020204030204" pitchFamily="34" charset="0"/>
                </a:rPr>
                <a:t>hydrographs</a:t>
              </a:r>
              <a:endParaRPr lang="en-US" sz="3200" dirty="0">
                <a:latin typeface="Calibri" panose="020F0502020204030204" pitchFamily="34" charset="0"/>
              </a:endParaRPr>
            </a:p>
          </p:txBody>
        </p:sp>
        <p:sp>
          <p:nvSpPr>
            <p:cNvPr id="43" name="Text Box 45"/>
            <p:cNvSpPr txBox="1">
              <a:spLocks noChangeArrowheads="1"/>
            </p:cNvSpPr>
            <p:nvPr/>
          </p:nvSpPr>
          <p:spPr bwMode="auto">
            <a:xfrm rot="21571670">
              <a:off x="1609270" y="3420769"/>
              <a:ext cx="771525" cy="409575"/>
            </a:xfrm>
            <a:prstGeom prst="rect">
              <a:avLst/>
            </a:prstGeom>
            <a:noFill/>
            <a:ln w="9525">
              <a:noFill/>
              <a:miter lim="800000"/>
              <a:headEnd/>
              <a:tailEnd/>
            </a:ln>
            <a:effectLst/>
          </p:spPr>
          <p:txBody>
            <a:bodyPr lIns="101882" tIns="50941" rIns="101882" bIns="50941">
              <a:spAutoFit/>
            </a:bodyPr>
            <a:lstStyle/>
            <a:p>
              <a:pPr algn="ctr" defTabSz="1019175" eaLnBrk="0" hangingPunct="0">
                <a:defRPr/>
              </a:pPr>
              <a:r>
                <a:rPr lang="en-US" sz="2000" dirty="0">
                  <a:latin typeface="Calibri" panose="020F0502020204030204" pitchFamily="34" charset="0"/>
                </a:rPr>
                <a:t>stage</a:t>
              </a:r>
              <a:endParaRPr lang="en-US" sz="3200" dirty="0">
                <a:latin typeface="Calibri" panose="020F0502020204030204" pitchFamily="34" charset="0"/>
              </a:endParaRPr>
            </a:p>
          </p:txBody>
        </p:sp>
        <p:sp>
          <p:nvSpPr>
            <p:cNvPr id="45" name="Text Box 45"/>
            <p:cNvSpPr txBox="1">
              <a:spLocks noChangeArrowheads="1"/>
            </p:cNvSpPr>
            <p:nvPr/>
          </p:nvSpPr>
          <p:spPr bwMode="auto">
            <a:xfrm rot="-28330">
              <a:off x="3216275" y="4386263"/>
              <a:ext cx="1109663" cy="411162"/>
            </a:xfrm>
            <a:prstGeom prst="rect">
              <a:avLst/>
            </a:prstGeom>
            <a:noFill/>
            <a:ln w="9525">
              <a:noFill/>
              <a:miter lim="800000"/>
              <a:headEnd/>
              <a:tailEnd/>
            </a:ln>
            <a:effectLst/>
          </p:spPr>
          <p:txBody>
            <a:bodyPr lIns="101882" tIns="50941" rIns="101882" bIns="50941">
              <a:spAutoFit/>
            </a:bodyPr>
            <a:lstStyle/>
            <a:p>
              <a:pPr algn="ctr" defTabSz="1019175" eaLnBrk="0" hangingPunct="0">
                <a:defRPr/>
              </a:pPr>
              <a:r>
                <a:rPr lang="en-US" sz="2000" dirty="0">
                  <a:latin typeface="Calibri" panose="020F0502020204030204" pitchFamily="34" charset="0"/>
                </a:rPr>
                <a:t>damage</a:t>
              </a:r>
              <a:endParaRPr lang="en-US" sz="3200" dirty="0">
                <a:latin typeface="Calibri" panose="020F0502020204030204" pitchFamily="34" charset="0"/>
              </a:endParaRPr>
            </a:p>
          </p:txBody>
        </p:sp>
      </p:grpSp>
      <p:sp>
        <p:nvSpPr>
          <p:cNvPr id="9243" name="Freeform 42"/>
          <p:cNvSpPr>
            <a:spLocks/>
          </p:cNvSpPr>
          <p:nvPr/>
        </p:nvSpPr>
        <p:spPr bwMode="auto">
          <a:xfrm>
            <a:off x="6448430" y="1784350"/>
            <a:ext cx="1685925" cy="979488"/>
          </a:xfrm>
          <a:custGeom>
            <a:avLst/>
            <a:gdLst>
              <a:gd name="T0" fmla="*/ 0 w 10000"/>
              <a:gd name="T1" fmla="*/ 2147483647 h 9897"/>
              <a:gd name="T2" fmla="*/ 2147483647 w 10000"/>
              <a:gd name="T3" fmla="*/ 2147483647 h 9897"/>
              <a:gd name="T4" fmla="*/ 2147483647 w 10000"/>
              <a:gd name="T5" fmla="*/ 2147483647 h 9897"/>
              <a:gd name="T6" fmla="*/ 2147483647 w 10000"/>
              <a:gd name="T7" fmla="*/ 2147483647 h 9897"/>
              <a:gd name="T8" fmla="*/ 2147483647 w 10000"/>
              <a:gd name="T9" fmla="*/ 0 h 9897"/>
              <a:gd name="T10" fmla="*/ 0 60000 65536"/>
              <a:gd name="T11" fmla="*/ 0 60000 65536"/>
              <a:gd name="T12" fmla="*/ 0 60000 65536"/>
              <a:gd name="T13" fmla="*/ 0 60000 65536"/>
              <a:gd name="T14" fmla="*/ 0 60000 65536"/>
              <a:gd name="T15" fmla="*/ 0 w 10000"/>
              <a:gd name="T16" fmla="*/ 0 h 9897"/>
              <a:gd name="T17" fmla="*/ 10000 w 10000"/>
              <a:gd name="T18" fmla="*/ 9897 h 9897"/>
            </a:gdLst>
            <a:ahLst/>
            <a:cxnLst>
              <a:cxn ang="T10">
                <a:pos x="T0" y="T1"/>
              </a:cxn>
              <a:cxn ang="T11">
                <a:pos x="T2" y="T3"/>
              </a:cxn>
              <a:cxn ang="T12">
                <a:pos x="T4" y="T5"/>
              </a:cxn>
              <a:cxn ang="T13">
                <a:pos x="T6" y="T7"/>
              </a:cxn>
              <a:cxn ang="T14">
                <a:pos x="T8" y="T9"/>
              </a:cxn>
            </a:cxnLst>
            <a:rect l="T15" t="T16" r="T17" b="T18"/>
            <a:pathLst>
              <a:path w="10000" h="9897">
                <a:moveTo>
                  <a:pt x="0" y="9897"/>
                </a:moveTo>
                <a:lnTo>
                  <a:pt x="2260" y="7874"/>
                </a:lnTo>
                <a:lnTo>
                  <a:pt x="5367" y="4952"/>
                </a:lnTo>
                <a:lnTo>
                  <a:pt x="8192" y="1869"/>
                </a:lnTo>
                <a:lnTo>
                  <a:pt x="10000" y="0"/>
                </a:lnTo>
              </a:path>
            </a:pathLst>
          </a:custGeom>
          <a:noFill/>
          <a:ln w="9525" cap="flat">
            <a:solidFill>
              <a:srgbClr val="FF6600"/>
            </a:solidFill>
            <a:prstDash val="dash"/>
            <a:round/>
            <a:headEnd/>
            <a:tailEnd/>
          </a:ln>
        </p:spPr>
        <p:txBody>
          <a:bodyPr/>
          <a:lstStyle/>
          <a:p>
            <a:endParaRPr lang="en-US"/>
          </a:p>
        </p:txBody>
      </p:sp>
      <p:sp>
        <p:nvSpPr>
          <p:cNvPr id="9244" name="Freeform 43"/>
          <p:cNvSpPr>
            <a:spLocks/>
          </p:cNvSpPr>
          <p:nvPr/>
        </p:nvSpPr>
        <p:spPr bwMode="auto">
          <a:xfrm rot="288927">
            <a:off x="6815143" y="2281238"/>
            <a:ext cx="1419225" cy="882650"/>
          </a:xfrm>
          <a:custGeom>
            <a:avLst/>
            <a:gdLst>
              <a:gd name="T0" fmla="*/ 0 w 10072"/>
              <a:gd name="T1" fmla="*/ 2147483647 h 9456"/>
              <a:gd name="T2" fmla="*/ 2147483647 w 10072"/>
              <a:gd name="T3" fmla="*/ 2147483647 h 9456"/>
              <a:gd name="T4" fmla="*/ 2147483647 w 10072"/>
              <a:gd name="T5" fmla="*/ 2147483647 h 9456"/>
              <a:gd name="T6" fmla="*/ 2147483647 w 10072"/>
              <a:gd name="T7" fmla="*/ 2147483647 h 9456"/>
              <a:gd name="T8" fmla="*/ 2147483647 w 10072"/>
              <a:gd name="T9" fmla="*/ 0 h 9456"/>
              <a:gd name="T10" fmla="*/ 0 60000 65536"/>
              <a:gd name="T11" fmla="*/ 0 60000 65536"/>
              <a:gd name="T12" fmla="*/ 0 60000 65536"/>
              <a:gd name="T13" fmla="*/ 0 60000 65536"/>
              <a:gd name="T14" fmla="*/ 0 60000 65536"/>
              <a:gd name="T15" fmla="*/ 0 w 10072"/>
              <a:gd name="T16" fmla="*/ 0 h 9456"/>
              <a:gd name="T17" fmla="*/ 10072 w 10072"/>
              <a:gd name="T18" fmla="*/ 9456 h 9456"/>
            </a:gdLst>
            <a:ahLst/>
            <a:cxnLst>
              <a:cxn ang="T10">
                <a:pos x="T0" y="T1"/>
              </a:cxn>
              <a:cxn ang="T11">
                <a:pos x="T2" y="T3"/>
              </a:cxn>
              <a:cxn ang="T12">
                <a:pos x="T4" y="T5"/>
              </a:cxn>
              <a:cxn ang="T13">
                <a:pos x="T6" y="T7"/>
              </a:cxn>
              <a:cxn ang="T14">
                <a:pos x="T8" y="T9"/>
              </a:cxn>
            </a:cxnLst>
            <a:rect l="T15" t="T16" r="T17" b="T18"/>
            <a:pathLst>
              <a:path w="10072" h="9456">
                <a:moveTo>
                  <a:pt x="0" y="9456"/>
                </a:moveTo>
                <a:lnTo>
                  <a:pt x="2297" y="6191"/>
                </a:lnTo>
                <a:lnTo>
                  <a:pt x="4797" y="3640"/>
                </a:lnTo>
                <a:lnTo>
                  <a:pt x="8041" y="1191"/>
                </a:lnTo>
                <a:lnTo>
                  <a:pt x="10072" y="0"/>
                </a:lnTo>
              </a:path>
            </a:pathLst>
          </a:custGeom>
          <a:noFill/>
          <a:ln w="9525" cap="flat">
            <a:solidFill>
              <a:srgbClr val="FF6600"/>
            </a:solidFill>
            <a:prstDash val="dash"/>
            <a:round/>
            <a:headEnd/>
            <a:tailEnd/>
          </a:ln>
        </p:spPr>
        <p:txBody>
          <a:bodyPr/>
          <a:lstStyle/>
          <a:p>
            <a:endParaRPr lang="en-US"/>
          </a:p>
        </p:txBody>
      </p:sp>
      <p:sp>
        <p:nvSpPr>
          <p:cNvPr id="46" name="Rectangle 66"/>
          <p:cNvSpPr>
            <a:spLocks noChangeArrowheads="1"/>
          </p:cNvSpPr>
          <p:nvPr/>
        </p:nvSpPr>
        <p:spPr bwMode="auto">
          <a:xfrm>
            <a:off x="1973581" y="805503"/>
            <a:ext cx="7170420" cy="600075"/>
          </a:xfrm>
          <a:prstGeom prst="rect">
            <a:avLst/>
          </a:prstGeom>
          <a:noFill/>
          <a:ln w="9525">
            <a:noFill/>
            <a:miter lim="800000"/>
            <a:headEnd/>
            <a:tailEnd/>
          </a:ln>
          <a:effectLst/>
        </p:spPr>
        <p:txBody>
          <a:bodyPr anchor="ctr"/>
          <a:lstStyle/>
          <a:p>
            <a:pPr algn="ctr">
              <a:defRPr/>
            </a:pPr>
            <a:r>
              <a:rPr lang="en-US" sz="3200" dirty="0">
                <a:latin typeface="Calibri" panose="020F0502020204030204" pitchFamily="34" charset="0"/>
              </a:rPr>
              <a:t>Nested Monte Carlo Simulation</a:t>
            </a:r>
          </a:p>
        </p:txBody>
      </p:sp>
      <p:sp>
        <p:nvSpPr>
          <p:cNvPr id="37" name="Text Box 74"/>
          <p:cNvSpPr txBox="1">
            <a:spLocks noChangeArrowheads="1"/>
          </p:cNvSpPr>
          <p:nvPr/>
        </p:nvSpPr>
        <p:spPr bwMode="auto">
          <a:xfrm>
            <a:off x="727363" y="3719240"/>
            <a:ext cx="1965642" cy="656875"/>
          </a:xfrm>
          <a:prstGeom prst="rect">
            <a:avLst/>
          </a:prstGeom>
          <a:noFill/>
          <a:ln w="9525">
            <a:noFill/>
            <a:miter lim="800000"/>
            <a:headEnd/>
            <a:tailEnd/>
          </a:ln>
          <a:effectLst/>
        </p:spPr>
        <p:txBody>
          <a:bodyPr wrap="square" lIns="101882" tIns="50941" rIns="101882" bIns="50941">
            <a:spAutoFit/>
          </a:bodyPr>
          <a:lstStyle/>
          <a:p>
            <a:pPr algn="r" defTabSz="1019175" eaLnBrk="0" hangingPunct="0">
              <a:defRPr/>
            </a:pPr>
            <a:r>
              <a:rPr lang="en-US" sz="1800" i="1" dirty="0">
                <a:solidFill>
                  <a:srgbClr val="00B050"/>
                </a:solidFill>
                <a:latin typeface="Calibri" panose="020F0502020204030204" pitchFamily="34" charset="0"/>
              </a:rPr>
              <a:t>sample variabilities</a:t>
            </a:r>
            <a:endParaRPr lang="en-US" i="1" dirty="0">
              <a:solidFill>
                <a:srgbClr val="00B050"/>
              </a:solidFill>
              <a:latin typeface="Calibri" panose="020F0502020204030204" pitchFamily="34" charset="0"/>
            </a:endParaRPr>
          </a:p>
        </p:txBody>
      </p:sp>
      <p:sp>
        <p:nvSpPr>
          <p:cNvPr id="9232" name="Line 42"/>
          <p:cNvSpPr>
            <a:spLocks noChangeShapeType="1"/>
          </p:cNvSpPr>
          <p:nvPr/>
        </p:nvSpPr>
        <p:spPr bwMode="auto">
          <a:xfrm flipV="1">
            <a:off x="7605713" y="2244730"/>
            <a:ext cx="0" cy="893763"/>
          </a:xfrm>
          <a:prstGeom prst="line">
            <a:avLst/>
          </a:prstGeom>
          <a:noFill/>
          <a:ln w="25400">
            <a:solidFill>
              <a:schemeClr val="tx1"/>
            </a:solidFill>
            <a:prstDash val="sysDot"/>
            <a:miter lim="800000"/>
            <a:headEnd/>
            <a:tailEnd type="arrow" w="med" len="med"/>
          </a:ln>
        </p:spPr>
        <p:txBody>
          <a:bodyPr wrap="none"/>
          <a:lstStyle/>
          <a:p>
            <a:endParaRPr lang="en-US"/>
          </a:p>
        </p:txBody>
      </p:sp>
      <p:sp>
        <p:nvSpPr>
          <p:cNvPr id="9250" name="Rectangle 48"/>
          <p:cNvSpPr>
            <a:spLocks noChangeArrowheads="1"/>
          </p:cNvSpPr>
          <p:nvPr/>
        </p:nvSpPr>
        <p:spPr bwMode="auto">
          <a:xfrm>
            <a:off x="7548568" y="2181230"/>
            <a:ext cx="111125" cy="104775"/>
          </a:xfrm>
          <a:prstGeom prst="rect">
            <a:avLst/>
          </a:prstGeom>
          <a:solidFill>
            <a:srgbClr val="00B0F0"/>
          </a:solidFill>
          <a:ln w="9525">
            <a:solidFill>
              <a:schemeClr val="tx1"/>
            </a:solidFill>
            <a:miter lim="800000"/>
            <a:headEnd/>
            <a:tailEnd/>
          </a:ln>
        </p:spPr>
        <p:txBody>
          <a:bodyPr wrap="none" anchor="ctr"/>
          <a:lstStyle/>
          <a:p>
            <a:endParaRPr lang="en-US"/>
          </a:p>
        </p:txBody>
      </p:sp>
      <p:grpSp>
        <p:nvGrpSpPr>
          <p:cNvPr id="7" name="Group 52"/>
          <p:cNvGrpSpPr/>
          <p:nvPr/>
        </p:nvGrpSpPr>
        <p:grpSpPr>
          <a:xfrm>
            <a:off x="6616764" y="1307907"/>
            <a:ext cx="4647208" cy="1809943"/>
            <a:chOff x="5056188" y="1307907"/>
            <a:chExt cx="4647208" cy="1809943"/>
          </a:xfrm>
        </p:grpSpPr>
        <p:sp>
          <p:nvSpPr>
            <p:cNvPr id="49" name="Freeform 48"/>
            <p:cNvSpPr/>
            <p:nvPr/>
          </p:nvSpPr>
          <p:spPr>
            <a:xfrm>
              <a:off x="5056188" y="1938338"/>
              <a:ext cx="1543050" cy="1179512"/>
            </a:xfrm>
            <a:custGeom>
              <a:avLst/>
              <a:gdLst>
                <a:gd name="connsiteX0" fmla="*/ 0 w 1542362"/>
                <a:gd name="connsiteY0" fmla="*/ 1178804 h 1178804"/>
                <a:gd name="connsiteX1" fmla="*/ 616945 w 1542362"/>
                <a:gd name="connsiteY1" fmla="*/ 550843 h 1178804"/>
                <a:gd name="connsiteX2" fmla="*/ 1542362 w 1542362"/>
                <a:gd name="connsiteY2" fmla="*/ 0 h 1178804"/>
              </a:gdLst>
              <a:ahLst/>
              <a:cxnLst>
                <a:cxn ang="0">
                  <a:pos x="connsiteX0" y="connsiteY0"/>
                </a:cxn>
                <a:cxn ang="0">
                  <a:pos x="connsiteX1" y="connsiteY1"/>
                </a:cxn>
                <a:cxn ang="0">
                  <a:pos x="connsiteX2" y="connsiteY2"/>
                </a:cxn>
              </a:cxnLst>
              <a:rect l="l" t="t" r="r" b="b"/>
              <a:pathLst>
                <a:path w="1542362" h="1178804">
                  <a:moveTo>
                    <a:pt x="0" y="1178804"/>
                  </a:moveTo>
                  <a:cubicBezTo>
                    <a:pt x="179942" y="963057"/>
                    <a:pt x="359885" y="747310"/>
                    <a:pt x="616945" y="550843"/>
                  </a:cubicBezTo>
                  <a:cubicBezTo>
                    <a:pt x="874005" y="354376"/>
                    <a:pt x="1542362" y="0"/>
                    <a:pt x="1542362" y="0"/>
                  </a:cubicBezTo>
                </a:path>
              </a:pathLst>
            </a:custGeom>
            <a:ln w="19050">
              <a:solidFill>
                <a:srgbClr val="FF66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solidFill>
                  <a:srgbClr val="FF9900"/>
                </a:solidFill>
                <a:latin typeface="Calibri" panose="020F0502020204030204" pitchFamily="34" charset="0"/>
              </a:endParaRPr>
            </a:p>
          </p:txBody>
        </p:sp>
        <p:sp>
          <p:nvSpPr>
            <p:cNvPr id="42" name="TextBox 41"/>
            <p:cNvSpPr txBox="1"/>
            <p:nvPr/>
          </p:nvSpPr>
          <p:spPr>
            <a:xfrm>
              <a:off x="6854955" y="1307907"/>
              <a:ext cx="2848441" cy="769441"/>
            </a:xfrm>
            <a:prstGeom prst="rect">
              <a:avLst/>
            </a:prstGeom>
            <a:noFill/>
            <a:ln w="19050">
              <a:noFill/>
            </a:ln>
          </p:spPr>
          <p:txBody>
            <a:bodyPr wrap="square" rtlCol="0">
              <a:spAutoFit/>
            </a:bodyPr>
            <a:lstStyle/>
            <a:p>
              <a:r>
                <a:rPr lang="en-US" sz="2200" i="1" dirty="0">
                  <a:solidFill>
                    <a:srgbClr val="FF6600"/>
                  </a:solidFill>
                  <a:latin typeface="Calibri" panose="020F0502020204030204" pitchFamily="34" charset="0"/>
                </a:rPr>
                <a:t>sample new frequency curve (uncertainty)</a:t>
              </a:r>
            </a:p>
          </p:txBody>
        </p:sp>
      </p:grpSp>
      <p:sp>
        <p:nvSpPr>
          <p:cNvPr id="59" name="Text Box 74"/>
          <p:cNvSpPr txBox="1">
            <a:spLocks noChangeArrowheads="1"/>
          </p:cNvSpPr>
          <p:nvPr/>
        </p:nvSpPr>
        <p:spPr bwMode="auto">
          <a:xfrm>
            <a:off x="779179" y="3156792"/>
            <a:ext cx="1965642" cy="656875"/>
          </a:xfrm>
          <a:prstGeom prst="rect">
            <a:avLst/>
          </a:prstGeom>
          <a:noFill/>
          <a:ln w="19050">
            <a:noFill/>
            <a:miter lim="800000"/>
            <a:headEnd/>
            <a:tailEnd/>
          </a:ln>
          <a:effectLst/>
        </p:spPr>
        <p:txBody>
          <a:bodyPr wrap="square" lIns="101882" tIns="50941" rIns="101882" bIns="50941">
            <a:spAutoFit/>
          </a:bodyPr>
          <a:lstStyle/>
          <a:p>
            <a:pPr algn="r" defTabSz="1019175" eaLnBrk="0" hangingPunct="0">
              <a:defRPr/>
            </a:pPr>
            <a:r>
              <a:rPr lang="en-US" sz="1800" i="1" dirty="0">
                <a:solidFill>
                  <a:srgbClr val="FF6600"/>
                </a:solidFill>
                <a:latin typeface="Calibri" panose="020F0502020204030204" pitchFamily="34" charset="0"/>
              </a:rPr>
              <a:t>sample uncertain  model parameters</a:t>
            </a:r>
            <a:endParaRPr lang="en-US" i="1" dirty="0">
              <a:solidFill>
                <a:srgbClr val="FF6600"/>
              </a:solidFill>
              <a:latin typeface="Calibri" panose="020F0502020204030204" pitchFamily="34" charset="0"/>
            </a:endParaRPr>
          </a:p>
        </p:txBody>
      </p:sp>
      <p:grpSp>
        <p:nvGrpSpPr>
          <p:cNvPr id="9" name="Group 67"/>
          <p:cNvGrpSpPr/>
          <p:nvPr/>
        </p:nvGrpSpPr>
        <p:grpSpPr>
          <a:xfrm>
            <a:off x="4953663" y="5147837"/>
            <a:ext cx="2510761" cy="1578702"/>
            <a:chOff x="3456032" y="5178009"/>
            <a:chExt cx="2484394" cy="1420911"/>
          </a:xfrm>
        </p:grpSpPr>
        <p:sp>
          <p:nvSpPr>
            <p:cNvPr id="39" name="Text Box 65"/>
            <p:cNvSpPr txBox="1">
              <a:spLocks noChangeArrowheads="1"/>
            </p:cNvSpPr>
            <p:nvPr/>
          </p:nvSpPr>
          <p:spPr bwMode="auto">
            <a:xfrm>
              <a:off x="3456032" y="5178009"/>
              <a:ext cx="2424753" cy="718430"/>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solidFill>
                    <a:srgbClr val="FF6600"/>
                  </a:solidFill>
                  <a:latin typeface="Calibri" panose="020F0502020204030204" pitchFamily="34" charset="0"/>
                </a:rPr>
                <a:t>For each realization, get an EAD estimate:</a:t>
              </a:r>
            </a:p>
          </p:txBody>
        </p:sp>
        <p:graphicFrame>
          <p:nvGraphicFramePr>
            <p:cNvPr id="9218" name="Object 4"/>
            <p:cNvGraphicFramePr>
              <a:graphicFrameLocks noChangeAspect="1"/>
            </p:cNvGraphicFramePr>
            <p:nvPr/>
          </p:nvGraphicFramePr>
          <p:xfrm>
            <a:off x="3536951" y="5813107"/>
            <a:ext cx="2403475" cy="785813"/>
          </p:xfrm>
          <a:graphic>
            <a:graphicData uri="http://schemas.openxmlformats.org/presentationml/2006/ole">
              <mc:AlternateContent xmlns:mc="http://schemas.openxmlformats.org/markup-compatibility/2006">
                <mc:Choice xmlns:v="urn:schemas-microsoft-com:vml" Requires="v">
                  <p:oleObj name="Equation" r:id="rId4" imgW="1231560" imgH="393480" progId="Equation.3">
                    <p:embed/>
                  </p:oleObj>
                </mc:Choice>
                <mc:Fallback>
                  <p:oleObj name="Equation" r:id="rId4" imgW="1231560" imgH="393480" progId="Equation.3">
                    <p:embed/>
                    <p:pic>
                      <p:nvPicPr>
                        <p:cNvPr id="0" name=""/>
                        <p:cNvPicPr>
                          <a:picLocks noChangeAspect="1" noChangeArrowheads="1"/>
                        </p:cNvPicPr>
                        <p:nvPr/>
                      </p:nvPicPr>
                      <p:blipFill>
                        <a:blip r:embed="rId5">
                          <a:lum bright="-100000"/>
                          <a:extLst>
                            <a:ext uri="{28A0092B-C50C-407E-A947-70E740481C1C}">
                              <a14:useLocalDpi xmlns:a14="http://schemas.microsoft.com/office/drawing/2010/main" val="0"/>
                            </a:ext>
                          </a:extLst>
                        </a:blip>
                        <a:srcRect/>
                        <a:stretch>
                          <a:fillRect/>
                        </a:stretch>
                      </p:blipFill>
                      <p:spPr bwMode="auto">
                        <a:xfrm>
                          <a:off x="3536951" y="5813107"/>
                          <a:ext cx="2403475" cy="7858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grpSp>
        <p:nvGrpSpPr>
          <p:cNvPr id="10" name="Group 66"/>
          <p:cNvGrpSpPr/>
          <p:nvPr/>
        </p:nvGrpSpPr>
        <p:grpSpPr>
          <a:xfrm>
            <a:off x="7709858" y="4107860"/>
            <a:ext cx="3345286" cy="1169551"/>
            <a:chOff x="5913120" y="4084320"/>
            <a:chExt cx="3345286" cy="1169551"/>
          </a:xfrm>
        </p:grpSpPr>
        <p:sp>
          <p:nvSpPr>
            <p:cNvPr id="54" name="TextBox 53"/>
            <p:cNvSpPr txBox="1"/>
            <p:nvPr/>
          </p:nvSpPr>
          <p:spPr>
            <a:xfrm>
              <a:off x="5913120" y="4084320"/>
              <a:ext cx="1836420" cy="1169551"/>
            </a:xfrm>
            <a:prstGeom prst="rect">
              <a:avLst/>
            </a:prstGeom>
            <a:noFill/>
          </p:spPr>
          <p:txBody>
            <a:bodyPr wrap="square" rtlCol="0">
              <a:spAutoFit/>
            </a:bodyPr>
            <a:lstStyle/>
            <a:p>
              <a:pPr>
                <a:lnSpc>
                  <a:spcPts val="2800"/>
                </a:lnSpc>
              </a:pPr>
              <a:r>
                <a:rPr lang="en-US" sz="2200" dirty="0">
                  <a:latin typeface="Calibri" panose="020F0502020204030204" pitchFamily="34" charset="0"/>
                </a:rPr>
                <a:t>…still end with a sample of damages</a:t>
              </a:r>
            </a:p>
          </p:txBody>
        </p:sp>
        <p:sp>
          <p:nvSpPr>
            <p:cNvPr id="66" name="TextBox 65"/>
            <p:cNvSpPr txBox="1"/>
            <p:nvPr/>
          </p:nvSpPr>
          <p:spPr>
            <a:xfrm>
              <a:off x="7315199" y="4312920"/>
              <a:ext cx="1943207" cy="683007"/>
            </a:xfrm>
            <a:prstGeom prst="rect">
              <a:avLst/>
            </a:prstGeom>
            <a:noFill/>
          </p:spPr>
          <p:txBody>
            <a:bodyPr wrap="square" rtlCol="0">
              <a:spAutoFit/>
            </a:bodyPr>
            <a:lstStyle/>
            <a:p>
              <a:pPr algn="ctr">
                <a:lnSpc>
                  <a:spcPts val="2300"/>
                </a:lnSpc>
              </a:pPr>
              <a:r>
                <a:rPr lang="en-US" sz="2200" dirty="0">
                  <a:solidFill>
                    <a:srgbClr val="FF6600"/>
                  </a:solidFill>
                  <a:latin typeface="Calibri" panose="020F0502020204030204" pitchFamily="34" charset="0"/>
                </a:rPr>
                <a:t>One Realization</a:t>
              </a:r>
            </a:p>
          </p:txBody>
        </p:sp>
      </p:grpSp>
      <p:sp>
        <p:nvSpPr>
          <p:cNvPr id="64" name="Text Box 1033"/>
          <p:cNvSpPr txBox="1">
            <a:spLocks noChangeArrowheads="1"/>
          </p:cNvSpPr>
          <p:nvPr/>
        </p:nvSpPr>
        <p:spPr bwMode="auto">
          <a:xfrm rot="16200000">
            <a:off x="5404820" y="2143995"/>
            <a:ext cx="1442054" cy="349098"/>
          </a:xfrm>
          <a:prstGeom prst="rect">
            <a:avLst/>
          </a:prstGeom>
          <a:noFill/>
          <a:ln w="9525">
            <a:noFill/>
            <a:miter lim="800000"/>
            <a:headEnd/>
            <a:tailEnd/>
          </a:ln>
          <a:effectLst/>
        </p:spPr>
        <p:txBody>
          <a:bodyPr wrap="none" lIns="101882" tIns="50941" rIns="101882" bIns="50941">
            <a:spAutoFit/>
          </a:bodyPr>
          <a:lstStyle/>
          <a:p>
            <a:pPr defTabSz="1019175" eaLnBrk="0" hangingPunct="0">
              <a:defRPr/>
            </a:pPr>
            <a:r>
              <a:rPr lang="en-US" sz="1600" dirty="0">
                <a:latin typeface="Calibri" panose="020F0502020204030204" pitchFamily="34" charset="0"/>
              </a:rPr>
              <a:t>Peak Flow (</a:t>
            </a:r>
            <a:r>
              <a:rPr lang="en-US" sz="1600" dirty="0" err="1">
                <a:latin typeface="Calibri" panose="020F0502020204030204" pitchFamily="34" charset="0"/>
              </a:rPr>
              <a:t>cfs</a:t>
            </a:r>
            <a:r>
              <a:rPr lang="en-US" sz="1600" dirty="0">
                <a:latin typeface="Calibri" panose="020F0502020204030204" pitchFamily="34" charset="0"/>
              </a:rPr>
              <a:t>)</a:t>
            </a:r>
          </a:p>
        </p:txBody>
      </p:sp>
      <p:sp>
        <p:nvSpPr>
          <p:cNvPr id="65" name="TextBox 64"/>
          <p:cNvSpPr txBox="1"/>
          <p:nvPr/>
        </p:nvSpPr>
        <p:spPr>
          <a:xfrm>
            <a:off x="6469365" y="1885522"/>
            <a:ext cx="617220" cy="338554"/>
          </a:xfrm>
          <a:prstGeom prst="rect">
            <a:avLst/>
          </a:prstGeom>
          <a:noFill/>
        </p:spPr>
        <p:txBody>
          <a:bodyPr wrap="square" rtlCol="0">
            <a:spAutoFit/>
          </a:bodyPr>
          <a:lstStyle/>
          <a:p>
            <a:r>
              <a:rPr lang="en-US" sz="1600" dirty="0">
                <a:solidFill>
                  <a:srgbClr val="00B050"/>
                </a:solidFill>
                <a:latin typeface="Calibri" panose="020F0502020204030204" pitchFamily="34" charset="0"/>
              </a:rPr>
              <a:t>CDF</a:t>
            </a:r>
          </a:p>
        </p:txBody>
      </p:sp>
      <p:grpSp>
        <p:nvGrpSpPr>
          <p:cNvPr id="11" name="Group 78"/>
          <p:cNvGrpSpPr/>
          <p:nvPr/>
        </p:nvGrpSpPr>
        <p:grpSpPr>
          <a:xfrm>
            <a:off x="7726680" y="5464180"/>
            <a:ext cx="3866322" cy="1330861"/>
            <a:chOff x="6202680" y="5464175"/>
            <a:chExt cx="2923336" cy="1330861"/>
          </a:xfrm>
        </p:grpSpPr>
        <p:sp>
          <p:nvSpPr>
            <p:cNvPr id="48" name="Text Box 100"/>
            <p:cNvSpPr txBox="1">
              <a:spLocks noChangeArrowheads="1"/>
            </p:cNvSpPr>
            <p:nvPr/>
          </p:nvSpPr>
          <p:spPr bwMode="auto">
            <a:xfrm>
              <a:off x="6202680" y="5464175"/>
              <a:ext cx="1678734" cy="718430"/>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2000" dirty="0">
                  <a:latin typeface="Calibri" panose="020F0502020204030204" pitchFamily="34" charset="0"/>
                </a:rPr>
                <a:t>After repeating for many </a:t>
              </a:r>
              <a:r>
                <a:rPr lang="en-US" sz="2000" dirty="0">
                  <a:solidFill>
                    <a:srgbClr val="FF6600"/>
                  </a:solidFill>
                  <a:latin typeface="Calibri" panose="020F0502020204030204" pitchFamily="34" charset="0"/>
                </a:rPr>
                <a:t>realizations</a:t>
              </a:r>
              <a:r>
                <a:rPr lang="en-US" sz="2000" dirty="0">
                  <a:latin typeface="Calibri" panose="020F0502020204030204" pitchFamily="34" charset="0"/>
                </a:rPr>
                <a:t>:</a:t>
              </a:r>
            </a:p>
          </p:txBody>
        </p:sp>
        <p:sp>
          <p:nvSpPr>
            <p:cNvPr id="60" name="Freeform 50"/>
            <p:cNvSpPr>
              <a:spLocks/>
            </p:cNvSpPr>
            <p:nvPr/>
          </p:nvSpPr>
          <p:spPr bwMode="auto">
            <a:xfrm rot="5400000" flipH="1">
              <a:off x="8200503" y="5591711"/>
              <a:ext cx="650875" cy="1069975"/>
            </a:xfrm>
            <a:custGeom>
              <a:avLst/>
              <a:gdLst>
                <a:gd name="T0" fmla="*/ 0 w 222"/>
                <a:gd name="T1" fmla="*/ 2147483647 h 1548"/>
                <a:gd name="T2" fmla="*/ 0 w 222"/>
                <a:gd name="T3" fmla="*/ 0 h 1548"/>
                <a:gd name="T4" fmla="*/ 2147483647 w 222"/>
                <a:gd name="T5" fmla="*/ 2147483647 h 1548"/>
                <a:gd name="T6" fmla="*/ 2147483647 w 222"/>
                <a:gd name="T7" fmla="*/ 2147483647 h 1548"/>
                <a:gd name="T8" fmla="*/ 2147483647 w 222"/>
                <a:gd name="T9" fmla="*/ 2147483647 h 1548"/>
                <a:gd name="T10" fmla="*/ 2147483647 w 222"/>
                <a:gd name="T11" fmla="*/ 2147483647 h 1548"/>
                <a:gd name="T12" fmla="*/ 2147483647 w 222"/>
                <a:gd name="T13" fmla="*/ 2147483647 h 1548"/>
                <a:gd name="T14" fmla="*/ 2147483647 w 222"/>
                <a:gd name="T15" fmla="*/ 2147483647 h 1548"/>
                <a:gd name="T16" fmla="*/ 2147483647 w 222"/>
                <a:gd name="T17" fmla="*/ 2147483647 h 1548"/>
                <a:gd name="T18" fmla="*/ 2147483647 w 222"/>
                <a:gd name="T19" fmla="*/ 2147483647 h 1548"/>
                <a:gd name="T20" fmla="*/ 2147483647 w 222"/>
                <a:gd name="T21" fmla="*/ 2147483647 h 1548"/>
                <a:gd name="T22" fmla="*/ 2147483647 w 222"/>
                <a:gd name="T23" fmla="*/ 2147483647 h 1548"/>
                <a:gd name="T24" fmla="*/ 2147483647 w 222"/>
                <a:gd name="T25" fmla="*/ 2147483647 h 1548"/>
                <a:gd name="T26" fmla="*/ 2147483647 w 222"/>
                <a:gd name="T27" fmla="*/ 2147483647 h 1548"/>
                <a:gd name="T28" fmla="*/ 2147483647 w 222"/>
                <a:gd name="T29" fmla="*/ 2147483647 h 1548"/>
                <a:gd name="T30" fmla="*/ 2147483647 w 222"/>
                <a:gd name="T31" fmla="*/ 2147483647 h 1548"/>
                <a:gd name="T32" fmla="*/ 2147483647 w 222"/>
                <a:gd name="T33" fmla="*/ 2147483647 h 1548"/>
                <a:gd name="T34" fmla="*/ 2147483647 w 222"/>
                <a:gd name="T35" fmla="*/ 2147483647 h 1548"/>
                <a:gd name="T36" fmla="*/ 2147483647 w 222"/>
                <a:gd name="T37" fmla="*/ 2147483647 h 1548"/>
                <a:gd name="T38" fmla="*/ 2147483647 w 222"/>
                <a:gd name="T39" fmla="*/ 2147483647 h 1548"/>
                <a:gd name="T40" fmla="*/ 2147483647 w 222"/>
                <a:gd name="T41" fmla="*/ 2147483647 h 1548"/>
                <a:gd name="T42" fmla="*/ 2147483647 w 222"/>
                <a:gd name="T43" fmla="*/ 2147483647 h 1548"/>
                <a:gd name="T44" fmla="*/ 0 w 222"/>
                <a:gd name="T45" fmla="*/ 2147483647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7C80"/>
            </a:solidFill>
            <a:ln w="9525" cap="flat" cmpd="sng">
              <a:noFill/>
              <a:prstDash val="solid"/>
              <a:round/>
              <a:headEnd/>
              <a:tailEnd/>
            </a:ln>
          </p:spPr>
          <p:txBody>
            <a:bodyPr/>
            <a:lstStyle/>
            <a:p>
              <a:endParaRPr lang="en-US"/>
            </a:p>
          </p:txBody>
        </p:sp>
        <p:sp>
          <p:nvSpPr>
            <p:cNvPr id="61" name="Text Box 51"/>
            <p:cNvSpPr txBox="1">
              <a:spLocks noChangeArrowheads="1"/>
            </p:cNvSpPr>
            <p:nvPr/>
          </p:nvSpPr>
          <p:spPr bwMode="auto">
            <a:xfrm rot="21571670">
              <a:off x="8092553" y="6445786"/>
              <a:ext cx="552450" cy="349250"/>
            </a:xfrm>
            <a:prstGeom prst="rect">
              <a:avLst/>
            </a:prstGeom>
            <a:noFill/>
            <a:ln w="9525">
              <a:noFill/>
              <a:miter lim="800000"/>
              <a:headEnd/>
              <a:tailEnd/>
            </a:ln>
          </p:spPr>
          <p:txBody>
            <a:bodyPr wrap="none" lIns="101882" tIns="50941" rIns="101882" bIns="50941">
              <a:spAutoFit/>
            </a:bodyPr>
            <a:lstStyle/>
            <a:p>
              <a:pPr defTabSz="1019175" eaLnBrk="0" hangingPunct="0"/>
              <a:r>
                <a:rPr lang="en-US" sz="1600" dirty="0">
                  <a:latin typeface="Calibri" panose="020F0502020204030204" pitchFamily="34" charset="0"/>
                </a:rPr>
                <a:t>EAD</a:t>
              </a:r>
              <a:endParaRPr lang="en-US" sz="2700" dirty="0">
                <a:latin typeface="Calibri" panose="020F0502020204030204" pitchFamily="34" charset="0"/>
              </a:endParaRPr>
            </a:p>
          </p:txBody>
        </p:sp>
        <p:sp>
          <p:nvSpPr>
            <p:cNvPr id="63" name="Rectangle 62"/>
            <p:cNvSpPr/>
            <p:nvPr/>
          </p:nvSpPr>
          <p:spPr>
            <a:xfrm>
              <a:off x="8006828" y="6377523"/>
              <a:ext cx="84137" cy="58738"/>
            </a:xfrm>
            <a:prstGeom prst="rect">
              <a:avLst/>
            </a:prstGeom>
            <a:solidFill>
              <a:srgbClr val="00FFFF">
                <a:alpha val="5700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7" name="Rectangle 66"/>
            <p:cNvSpPr/>
            <p:nvPr/>
          </p:nvSpPr>
          <p:spPr>
            <a:xfrm>
              <a:off x="8087790" y="6210836"/>
              <a:ext cx="73025" cy="223837"/>
            </a:xfrm>
            <a:prstGeom prst="rect">
              <a:avLst/>
            </a:prstGeom>
            <a:solidFill>
              <a:srgbClr val="00FFFF">
                <a:alpha val="5700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8" name="Rectangle 67"/>
            <p:cNvSpPr/>
            <p:nvPr/>
          </p:nvSpPr>
          <p:spPr>
            <a:xfrm>
              <a:off x="8160815" y="5983823"/>
              <a:ext cx="85725" cy="449263"/>
            </a:xfrm>
            <a:prstGeom prst="rect">
              <a:avLst/>
            </a:prstGeom>
            <a:solidFill>
              <a:srgbClr val="00FFFF">
                <a:alpha val="5700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69" name="Rectangle 68"/>
            <p:cNvSpPr/>
            <p:nvPr/>
          </p:nvSpPr>
          <p:spPr>
            <a:xfrm>
              <a:off x="8248128" y="5782211"/>
              <a:ext cx="85725" cy="654050"/>
            </a:xfrm>
            <a:prstGeom prst="rect">
              <a:avLst/>
            </a:prstGeom>
            <a:solidFill>
              <a:srgbClr val="00FFFF">
                <a:alpha val="5700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0" name="Rectangle 69"/>
            <p:cNvSpPr/>
            <p:nvPr/>
          </p:nvSpPr>
          <p:spPr>
            <a:xfrm>
              <a:off x="8333853" y="5871111"/>
              <a:ext cx="87312" cy="565150"/>
            </a:xfrm>
            <a:prstGeom prst="rect">
              <a:avLst/>
            </a:prstGeom>
            <a:solidFill>
              <a:srgbClr val="00FFFF">
                <a:alpha val="5700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1" name="Rectangle 70"/>
            <p:cNvSpPr/>
            <p:nvPr/>
          </p:nvSpPr>
          <p:spPr>
            <a:xfrm>
              <a:off x="8421165" y="6018748"/>
              <a:ext cx="87313" cy="415925"/>
            </a:xfrm>
            <a:prstGeom prst="rect">
              <a:avLst/>
            </a:prstGeom>
            <a:solidFill>
              <a:srgbClr val="00FFFF">
                <a:alpha val="5700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2" name="Rectangle 71"/>
            <p:cNvSpPr/>
            <p:nvPr/>
          </p:nvSpPr>
          <p:spPr>
            <a:xfrm>
              <a:off x="8518003" y="6155273"/>
              <a:ext cx="92075" cy="279400"/>
            </a:xfrm>
            <a:prstGeom prst="rect">
              <a:avLst/>
            </a:prstGeom>
            <a:solidFill>
              <a:srgbClr val="00FFFF">
                <a:alpha val="5700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3" name="Rectangle 72"/>
            <p:cNvSpPr/>
            <p:nvPr/>
          </p:nvSpPr>
          <p:spPr>
            <a:xfrm>
              <a:off x="8608490" y="6250523"/>
              <a:ext cx="93663" cy="182563"/>
            </a:xfrm>
            <a:prstGeom prst="rect">
              <a:avLst/>
            </a:prstGeom>
            <a:solidFill>
              <a:srgbClr val="00FFFF">
                <a:alpha val="5700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4" name="Rectangle 73"/>
            <p:cNvSpPr/>
            <p:nvPr/>
          </p:nvSpPr>
          <p:spPr>
            <a:xfrm>
              <a:off x="8700565" y="6325136"/>
              <a:ext cx="93663" cy="107950"/>
            </a:xfrm>
            <a:prstGeom prst="rect">
              <a:avLst/>
            </a:prstGeom>
            <a:solidFill>
              <a:srgbClr val="00FFFF">
                <a:alpha val="5700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5" name="Rectangle 74"/>
            <p:cNvSpPr/>
            <p:nvPr/>
          </p:nvSpPr>
          <p:spPr>
            <a:xfrm>
              <a:off x="8795815" y="6369586"/>
              <a:ext cx="95250" cy="66675"/>
            </a:xfrm>
            <a:prstGeom prst="rect">
              <a:avLst/>
            </a:prstGeom>
            <a:solidFill>
              <a:srgbClr val="00FFFF">
                <a:alpha val="5700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76" name="Rectangle 75"/>
            <p:cNvSpPr/>
            <p:nvPr/>
          </p:nvSpPr>
          <p:spPr>
            <a:xfrm>
              <a:off x="8891065" y="6390223"/>
              <a:ext cx="104775" cy="46038"/>
            </a:xfrm>
            <a:prstGeom prst="rect">
              <a:avLst/>
            </a:prstGeom>
            <a:solidFill>
              <a:srgbClr val="00FFFF">
                <a:alpha val="57000"/>
              </a:srgb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pic>
          <p:nvPicPr>
            <p:cNvPr id="62" name="Picture 52"/>
            <p:cNvPicPr>
              <a:picLocks noChangeArrowheads="1"/>
            </p:cNvPicPr>
            <p:nvPr/>
          </p:nvPicPr>
          <p:blipFill>
            <a:blip r:embed="rId6" cstate="print"/>
            <a:srcRect/>
            <a:stretch>
              <a:fillRect/>
            </a:stretch>
          </p:blipFill>
          <p:spPr bwMode="auto">
            <a:xfrm rot="5400000" flipH="1">
              <a:off x="8050746" y="5448303"/>
              <a:ext cx="944040" cy="1206500"/>
            </a:xfrm>
            <a:prstGeom prst="rect">
              <a:avLst/>
            </a:prstGeom>
            <a:noFill/>
            <a:ln w="9525">
              <a:noFill/>
              <a:miter lim="800000"/>
              <a:headEnd/>
              <a:tailEnd/>
            </a:ln>
          </p:spPr>
        </p:pic>
      </p:grpSp>
      <p:grpSp>
        <p:nvGrpSpPr>
          <p:cNvPr id="4" name="Group 3"/>
          <p:cNvGrpSpPr/>
          <p:nvPr/>
        </p:nvGrpSpPr>
        <p:grpSpPr>
          <a:xfrm>
            <a:off x="7123118" y="1996440"/>
            <a:ext cx="4159143" cy="2352214"/>
            <a:chOff x="5599113" y="1996440"/>
            <a:chExt cx="4159143" cy="2352214"/>
          </a:xfrm>
        </p:grpSpPr>
        <p:sp>
          <p:nvSpPr>
            <p:cNvPr id="9231" name="Oval 41"/>
            <p:cNvSpPr>
              <a:spLocks noChangeArrowheads="1"/>
            </p:cNvSpPr>
            <p:nvPr/>
          </p:nvSpPr>
          <p:spPr bwMode="auto">
            <a:xfrm>
              <a:off x="6021388" y="3143250"/>
              <a:ext cx="120650" cy="119063"/>
            </a:xfrm>
            <a:prstGeom prst="ellipse">
              <a:avLst/>
            </a:prstGeom>
            <a:solidFill>
              <a:srgbClr val="00B050"/>
            </a:solidFill>
            <a:ln w="9525">
              <a:solidFill>
                <a:schemeClr val="tx1"/>
              </a:solidFill>
              <a:round/>
              <a:headEnd/>
              <a:tailEnd/>
            </a:ln>
          </p:spPr>
          <p:txBody>
            <a:bodyPr wrap="none" anchor="ctr"/>
            <a:lstStyle/>
            <a:p>
              <a:endParaRPr lang="en-US"/>
            </a:p>
          </p:txBody>
        </p:sp>
        <p:sp>
          <p:nvSpPr>
            <p:cNvPr id="50" name="Text Box 45"/>
            <p:cNvSpPr txBox="1">
              <a:spLocks noChangeArrowheads="1"/>
            </p:cNvSpPr>
            <p:nvPr/>
          </p:nvSpPr>
          <p:spPr bwMode="auto">
            <a:xfrm rot="21571670">
              <a:off x="6993494" y="2977393"/>
              <a:ext cx="2387895" cy="933874"/>
            </a:xfrm>
            <a:prstGeom prst="rect">
              <a:avLst/>
            </a:prstGeom>
            <a:noFill/>
            <a:ln w="9525">
              <a:noFill/>
              <a:miter lim="800000"/>
              <a:headEnd/>
              <a:tailEnd/>
            </a:ln>
            <a:effectLst/>
          </p:spPr>
          <p:txBody>
            <a:bodyPr wrap="square" lIns="101882" tIns="50941" rIns="101882" bIns="50941">
              <a:spAutoFit/>
            </a:bodyPr>
            <a:lstStyle/>
            <a:p>
              <a:pPr defTabSz="1019175" eaLnBrk="0" hangingPunct="0">
                <a:defRPr/>
              </a:pPr>
              <a:r>
                <a:rPr lang="en-US" sz="1800" dirty="0">
                  <a:solidFill>
                    <a:srgbClr val="00B050"/>
                  </a:solidFill>
                  <a:latin typeface="Calibri" panose="020F0502020204030204" pitchFamily="34" charset="0"/>
                </a:rPr>
                <a:t>Random choice of probability ~ </a:t>
              </a:r>
              <a:r>
                <a:rPr lang="en-US" sz="1800" dirty="0" err="1">
                  <a:solidFill>
                    <a:srgbClr val="00B050"/>
                  </a:solidFill>
                  <a:latin typeface="Calibri" panose="020F0502020204030204" pitchFamily="34" charset="0"/>
                </a:rPr>
                <a:t>U</a:t>
              </a:r>
              <a:r>
                <a:rPr lang="en-US" sz="1800" baseline="-25000" dirty="0" err="1">
                  <a:solidFill>
                    <a:srgbClr val="00B050"/>
                  </a:solidFill>
                  <a:latin typeface="Calibri" panose="020F0502020204030204" pitchFamily="34" charset="0"/>
                </a:rPr>
                <a:t>i</a:t>
              </a:r>
              <a:r>
                <a:rPr lang="en-US" sz="1800" dirty="0">
                  <a:solidFill>
                    <a:srgbClr val="00B050"/>
                  </a:solidFill>
                  <a:latin typeface="Calibri" panose="020F0502020204030204" pitchFamily="34" charset="0"/>
                </a:rPr>
                <a:t>[0,1] </a:t>
              </a:r>
            </a:p>
            <a:p>
              <a:pPr defTabSz="1019175" eaLnBrk="0" hangingPunct="0">
                <a:defRPr/>
              </a:pPr>
              <a:r>
                <a:rPr lang="en-US" sz="1800" dirty="0">
                  <a:solidFill>
                    <a:srgbClr val="00B050"/>
                  </a:solidFill>
                  <a:latin typeface="Calibri" panose="020F0502020204030204" pitchFamily="34" charset="0"/>
                </a:rPr>
                <a:t>to “generate” event</a:t>
              </a:r>
            </a:p>
          </p:txBody>
        </p:sp>
        <p:sp>
          <p:nvSpPr>
            <p:cNvPr id="57" name="Oval 41"/>
            <p:cNvSpPr>
              <a:spLocks noChangeArrowheads="1"/>
            </p:cNvSpPr>
            <p:nvPr/>
          </p:nvSpPr>
          <p:spPr bwMode="auto">
            <a:xfrm>
              <a:off x="5599113" y="3145155"/>
              <a:ext cx="120650" cy="119063"/>
            </a:xfrm>
            <a:prstGeom prst="ellipse">
              <a:avLst/>
            </a:prstGeom>
            <a:solidFill>
              <a:srgbClr val="00B050"/>
            </a:solidFill>
            <a:ln w="9525">
              <a:solidFill>
                <a:schemeClr val="tx1"/>
              </a:solidFill>
              <a:round/>
              <a:headEnd/>
              <a:tailEnd/>
            </a:ln>
          </p:spPr>
          <p:txBody>
            <a:bodyPr wrap="none" anchor="ctr"/>
            <a:lstStyle/>
            <a:p>
              <a:endParaRPr lang="en-US"/>
            </a:p>
          </p:txBody>
        </p:sp>
        <p:sp>
          <p:nvSpPr>
            <p:cNvPr id="58" name="Oval 41"/>
            <p:cNvSpPr>
              <a:spLocks noChangeArrowheads="1"/>
            </p:cNvSpPr>
            <p:nvPr/>
          </p:nvSpPr>
          <p:spPr bwMode="auto">
            <a:xfrm>
              <a:off x="6185853" y="3145155"/>
              <a:ext cx="120650" cy="119063"/>
            </a:xfrm>
            <a:prstGeom prst="ellipse">
              <a:avLst/>
            </a:prstGeom>
            <a:solidFill>
              <a:srgbClr val="00B050"/>
            </a:solidFill>
            <a:ln w="9525">
              <a:solidFill>
                <a:schemeClr val="tx1"/>
              </a:solidFill>
              <a:round/>
              <a:headEnd/>
              <a:tailEnd/>
            </a:ln>
          </p:spPr>
          <p:txBody>
            <a:bodyPr wrap="none" anchor="ctr"/>
            <a:lstStyle/>
            <a:p>
              <a:endParaRPr lang="en-US"/>
            </a:p>
          </p:txBody>
        </p:sp>
        <p:sp>
          <p:nvSpPr>
            <p:cNvPr id="52" name="TextBox 51"/>
            <p:cNvSpPr txBox="1"/>
            <p:nvPr/>
          </p:nvSpPr>
          <p:spPr>
            <a:xfrm>
              <a:off x="6873239" y="1996440"/>
              <a:ext cx="2885017" cy="769441"/>
            </a:xfrm>
            <a:prstGeom prst="rect">
              <a:avLst/>
            </a:prstGeom>
            <a:noFill/>
          </p:spPr>
          <p:txBody>
            <a:bodyPr wrap="square" rtlCol="0">
              <a:spAutoFit/>
            </a:bodyPr>
            <a:lstStyle/>
            <a:p>
              <a:r>
                <a:rPr lang="en-US" sz="2200" i="1" dirty="0">
                  <a:solidFill>
                    <a:srgbClr val="00B050"/>
                  </a:solidFill>
                  <a:latin typeface="Calibri" panose="020F0502020204030204" pitchFamily="34" charset="0"/>
                </a:rPr>
                <a:t>and then sample events (variability)</a:t>
              </a:r>
            </a:p>
          </p:txBody>
        </p:sp>
        <p:sp>
          <p:nvSpPr>
            <p:cNvPr id="77" name="Arc 76"/>
            <p:cNvSpPr/>
            <p:nvPr/>
          </p:nvSpPr>
          <p:spPr>
            <a:xfrm rot="18879836">
              <a:off x="5898335" y="2971177"/>
              <a:ext cx="1656158" cy="1098795"/>
            </a:xfrm>
            <a:prstGeom prst="arc">
              <a:avLst>
                <a:gd name="adj1" fmla="val 16200000"/>
                <a:gd name="adj2" fmla="val 436107"/>
              </a:avLst>
            </a:prstGeom>
            <a:ln w="19050">
              <a:solidFill>
                <a:srgbClr val="00B050"/>
              </a:solidFill>
              <a:prstDash val="sysDash"/>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Calibri" panose="020F0502020204030204" pitchFamily="34" charset="0"/>
              </a:endParaRPr>
            </a:p>
          </p:txBody>
        </p:sp>
      </p:grpSp>
    </p:spTree>
    <p:extLst>
      <p:ext uri="{BB962C8B-B14F-4D97-AF65-F5344CB8AC3E}">
        <p14:creationId xmlns:p14="http://schemas.microsoft.com/office/powerpoint/2010/main" val="416515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2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25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9232" grpId="0" animBg="1"/>
      <p:bldP spid="9250"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5"/>
          <p:cNvPicPr>
            <a:picLocks noChangeAspect="1" noChangeArrowheads="1"/>
          </p:cNvPicPr>
          <p:nvPr/>
        </p:nvPicPr>
        <p:blipFill>
          <a:blip r:embed="rId3" cstate="print"/>
          <a:srcRect/>
          <a:stretch>
            <a:fillRect/>
          </a:stretch>
        </p:blipFill>
        <p:spPr bwMode="auto">
          <a:xfrm>
            <a:off x="6449550" y="415925"/>
            <a:ext cx="4313237" cy="3086100"/>
          </a:xfrm>
          <a:prstGeom prst="rect">
            <a:avLst/>
          </a:prstGeom>
          <a:noFill/>
          <a:ln w="9525">
            <a:noFill/>
            <a:miter lim="800000"/>
            <a:headEnd/>
            <a:tailEnd/>
          </a:ln>
        </p:spPr>
      </p:pic>
      <p:pic>
        <p:nvPicPr>
          <p:cNvPr id="153606" name="Picture 6"/>
          <p:cNvPicPr>
            <a:picLocks noChangeAspect="1" noChangeArrowheads="1"/>
          </p:cNvPicPr>
          <p:nvPr/>
        </p:nvPicPr>
        <p:blipFill>
          <a:blip r:embed="rId4" cstate="print"/>
          <a:srcRect/>
          <a:stretch>
            <a:fillRect/>
          </a:stretch>
        </p:blipFill>
        <p:spPr bwMode="auto">
          <a:xfrm>
            <a:off x="6473362" y="3624268"/>
            <a:ext cx="4283075" cy="2994025"/>
          </a:xfrm>
          <a:prstGeom prst="rect">
            <a:avLst/>
          </a:prstGeom>
          <a:noFill/>
          <a:ln w="9525">
            <a:noFill/>
            <a:miter lim="800000"/>
            <a:headEnd/>
            <a:tailEnd/>
          </a:ln>
        </p:spPr>
      </p:pic>
      <p:sp>
        <p:nvSpPr>
          <p:cNvPr id="7" name="TextBox 6"/>
          <p:cNvSpPr txBox="1"/>
          <p:nvPr/>
        </p:nvSpPr>
        <p:spPr>
          <a:xfrm>
            <a:off x="1081376" y="434975"/>
            <a:ext cx="4820141" cy="1969770"/>
          </a:xfrm>
          <a:prstGeom prst="rect">
            <a:avLst/>
          </a:prstGeom>
          <a:noFill/>
        </p:spPr>
        <p:txBody>
          <a:bodyPr wrap="square">
            <a:spAutoFit/>
          </a:bodyPr>
          <a:lstStyle/>
          <a:p>
            <a:pPr>
              <a:spcBef>
                <a:spcPts val="600"/>
              </a:spcBef>
              <a:defRPr/>
            </a:pPr>
            <a:r>
              <a:rPr lang="en-US" sz="2800" dirty="0">
                <a:latin typeface="Calibri" panose="020F0502020204030204" pitchFamily="34" charset="0"/>
              </a:rPr>
              <a:t>sample of annual damage from </a:t>
            </a:r>
            <a:r>
              <a:rPr lang="en-US" sz="2800" b="1" u="sng" dirty="0">
                <a:solidFill>
                  <a:schemeClr val="accent2"/>
                </a:solidFill>
                <a:latin typeface="Calibri" panose="020F0502020204030204" pitchFamily="34" charset="0"/>
              </a:rPr>
              <a:t>one realization</a:t>
            </a:r>
          </a:p>
          <a:p>
            <a:pPr>
              <a:spcBef>
                <a:spcPts val="600"/>
              </a:spcBef>
              <a:defRPr/>
            </a:pPr>
            <a:r>
              <a:rPr lang="en-US" sz="2800" dirty="0">
                <a:solidFill>
                  <a:srgbClr val="008000"/>
                </a:solidFill>
                <a:latin typeface="Calibri" panose="020F0502020204030204" pitchFamily="34" charset="0"/>
              </a:rPr>
              <a:t>(spans natural variability)</a:t>
            </a:r>
          </a:p>
          <a:p>
            <a:pPr>
              <a:spcBef>
                <a:spcPts val="600"/>
              </a:spcBef>
              <a:defRPr/>
            </a:pPr>
            <a:r>
              <a:rPr lang="en-US" sz="2800" dirty="0">
                <a:latin typeface="Calibri" panose="020F0502020204030204" pitchFamily="34" charset="0"/>
              </a:rPr>
              <a:t>provides 1 estimate of EAD</a:t>
            </a:r>
          </a:p>
        </p:txBody>
      </p:sp>
      <p:cxnSp>
        <p:nvCxnSpPr>
          <p:cNvPr id="10" name="Straight Connector 9"/>
          <p:cNvCxnSpPr/>
          <p:nvPr/>
        </p:nvCxnSpPr>
        <p:spPr>
          <a:xfrm flipV="1">
            <a:off x="7676682" y="555630"/>
            <a:ext cx="0" cy="1997075"/>
          </a:xfrm>
          <a:prstGeom prst="line">
            <a:avLst/>
          </a:prstGeom>
          <a:ln w="34925">
            <a:solidFill>
              <a:srgbClr val="7030A0"/>
            </a:solidFill>
          </a:ln>
        </p:spPr>
        <p:style>
          <a:lnRef idx="1">
            <a:schemeClr val="accent1"/>
          </a:lnRef>
          <a:fillRef idx="0">
            <a:schemeClr val="accent1"/>
          </a:fillRef>
          <a:effectRef idx="0">
            <a:schemeClr val="accent1"/>
          </a:effectRef>
          <a:fontRef idx="minor">
            <a:schemeClr val="tx1"/>
          </a:fontRef>
        </p:style>
      </p:cxnSp>
      <p:sp>
        <p:nvSpPr>
          <p:cNvPr id="39942" name="TextBox 11"/>
          <p:cNvSpPr txBox="1">
            <a:spLocks noChangeArrowheads="1"/>
          </p:cNvSpPr>
          <p:nvPr/>
        </p:nvSpPr>
        <p:spPr bwMode="auto">
          <a:xfrm>
            <a:off x="7700500" y="609605"/>
            <a:ext cx="966787" cy="923925"/>
          </a:xfrm>
          <a:prstGeom prst="rect">
            <a:avLst/>
          </a:prstGeom>
          <a:noFill/>
          <a:ln w="9525">
            <a:noFill/>
            <a:miter lim="800000"/>
            <a:headEnd/>
            <a:tailEnd/>
          </a:ln>
        </p:spPr>
        <p:txBody>
          <a:bodyPr>
            <a:spAutoFit/>
          </a:bodyPr>
          <a:lstStyle/>
          <a:p>
            <a:r>
              <a:rPr lang="en-US" sz="1800" b="1" dirty="0">
                <a:solidFill>
                  <a:srgbClr val="7030A0"/>
                </a:solidFill>
                <a:latin typeface="Calibri" panose="020F0502020204030204" pitchFamily="34" charset="0"/>
              </a:rPr>
              <a:t>mean = average = EAD</a:t>
            </a:r>
          </a:p>
        </p:txBody>
      </p:sp>
      <p:sp>
        <p:nvSpPr>
          <p:cNvPr id="13" name="TextBox 12"/>
          <p:cNvSpPr txBox="1"/>
          <p:nvPr/>
        </p:nvSpPr>
        <p:spPr>
          <a:xfrm>
            <a:off x="1081377" y="3649663"/>
            <a:ext cx="4820142" cy="1969770"/>
          </a:xfrm>
          <a:prstGeom prst="rect">
            <a:avLst/>
          </a:prstGeom>
          <a:noFill/>
        </p:spPr>
        <p:txBody>
          <a:bodyPr wrap="square">
            <a:spAutoFit/>
          </a:bodyPr>
          <a:lstStyle/>
          <a:p>
            <a:pPr>
              <a:spcBef>
                <a:spcPts val="600"/>
              </a:spcBef>
              <a:defRPr/>
            </a:pPr>
            <a:r>
              <a:rPr lang="en-US" sz="2800" dirty="0">
                <a:latin typeface="Calibri" panose="020F0502020204030204" pitchFamily="34" charset="0"/>
              </a:rPr>
              <a:t>sample of mean damage (EAD) from </a:t>
            </a:r>
            <a:r>
              <a:rPr lang="en-US" sz="2800" b="1" u="sng" dirty="0">
                <a:solidFill>
                  <a:schemeClr val="accent2"/>
                </a:solidFill>
                <a:latin typeface="Calibri" panose="020F0502020204030204" pitchFamily="34" charset="0"/>
              </a:rPr>
              <a:t>all realizations</a:t>
            </a:r>
          </a:p>
          <a:p>
            <a:pPr>
              <a:spcBef>
                <a:spcPts val="600"/>
              </a:spcBef>
              <a:defRPr/>
            </a:pPr>
            <a:r>
              <a:rPr lang="en-US" sz="2800" dirty="0">
                <a:solidFill>
                  <a:srgbClr val="FF6600"/>
                </a:solidFill>
                <a:latin typeface="Calibri" panose="020F0502020204030204" pitchFamily="34" charset="0"/>
              </a:rPr>
              <a:t>(spans knowledge uncertainty)</a:t>
            </a:r>
          </a:p>
          <a:p>
            <a:pPr>
              <a:spcBef>
                <a:spcPts val="600"/>
              </a:spcBef>
              <a:defRPr/>
            </a:pPr>
            <a:r>
              <a:rPr lang="en-US" sz="2800" dirty="0">
                <a:latin typeface="Calibri" panose="020F0502020204030204" pitchFamily="34" charset="0"/>
              </a:rPr>
              <a:t>provides distribution of EAD</a:t>
            </a:r>
          </a:p>
        </p:txBody>
      </p:sp>
      <p:sp>
        <p:nvSpPr>
          <p:cNvPr id="39944" name="TextBox 13"/>
          <p:cNvSpPr txBox="1">
            <a:spLocks noChangeArrowheads="1"/>
          </p:cNvSpPr>
          <p:nvPr/>
        </p:nvSpPr>
        <p:spPr bwMode="auto">
          <a:xfrm>
            <a:off x="8111657" y="1546225"/>
            <a:ext cx="2209800" cy="369888"/>
          </a:xfrm>
          <a:prstGeom prst="rect">
            <a:avLst/>
          </a:prstGeom>
          <a:noFill/>
          <a:ln w="9525">
            <a:noFill/>
            <a:miter lim="800000"/>
            <a:headEnd/>
            <a:tailEnd/>
          </a:ln>
        </p:spPr>
        <p:txBody>
          <a:bodyPr>
            <a:spAutoFit/>
          </a:bodyPr>
          <a:lstStyle/>
          <a:p>
            <a:r>
              <a:rPr lang="en-US" sz="1800" b="1" dirty="0">
                <a:solidFill>
                  <a:srgbClr val="00B050"/>
                </a:solidFill>
                <a:latin typeface="Calibri" panose="020F0502020204030204" pitchFamily="34" charset="0"/>
              </a:rPr>
              <a:t>Annual Damages</a:t>
            </a:r>
          </a:p>
        </p:txBody>
      </p:sp>
      <p:sp>
        <p:nvSpPr>
          <p:cNvPr id="15" name="TextBox 14"/>
          <p:cNvSpPr txBox="1">
            <a:spLocks noChangeArrowheads="1"/>
          </p:cNvSpPr>
          <p:nvPr/>
        </p:nvSpPr>
        <p:spPr bwMode="auto">
          <a:xfrm>
            <a:off x="8218025" y="4648200"/>
            <a:ext cx="2103437" cy="369888"/>
          </a:xfrm>
          <a:prstGeom prst="rect">
            <a:avLst/>
          </a:prstGeom>
          <a:noFill/>
          <a:ln w="9525">
            <a:noFill/>
            <a:miter lim="800000"/>
            <a:headEnd/>
            <a:tailEnd/>
          </a:ln>
        </p:spPr>
        <p:txBody>
          <a:bodyPr>
            <a:spAutoFit/>
          </a:bodyPr>
          <a:lstStyle/>
          <a:p>
            <a:r>
              <a:rPr lang="en-US" sz="1800" b="1" dirty="0">
                <a:solidFill>
                  <a:srgbClr val="FF6600"/>
                </a:solidFill>
                <a:latin typeface="Calibri" panose="020F0502020204030204" pitchFamily="34" charset="0"/>
              </a:rPr>
              <a:t>EAD estimates</a:t>
            </a:r>
          </a:p>
        </p:txBody>
      </p:sp>
      <p:grpSp>
        <p:nvGrpSpPr>
          <p:cNvPr id="2" name="Group 21"/>
          <p:cNvGrpSpPr/>
          <p:nvPr/>
        </p:nvGrpSpPr>
        <p:grpSpPr>
          <a:xfrm>
            <a:off x="7233350" y="4002505"/>
            <a:ext cx="946484" cy="1652338"/>
            <a:chOff x="5065293" y="4002505"/>
            <a:chExt cx="946484" cy="1652338"/>
          </a:xfrm>
          <a:solidFill>
            <a:srgbClr val="FF6600"/>
          </a:solidFill>
        </p:grpSpPr>
        <p:sp>
          <p:nvSpPr>
            <p:cNvPr id="11" name="Rectangle 10"/>
            <p:cNvSpPr/>
            <p:nvPr/>
          </p:nvSpPr>
          <p:spPr>
            <a:xfrm>
              <a:off x="5346032" y="4002505"/>
              <a:ext cx="104273" cy="164832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16" name="Rectangle 15"/>
            <p:cNvSpPr/>
            <p:nvPr/>
          </p:nvSpPr>
          <p:spPr>
            <a:xfrm>
              <a:off x="5490412" y="4475747"/>
              <a:ext cx="104273" cy="117508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17" name="Rectangle 16"/>
            <p:cNvSpPr/>
            <p:nvPr/>
          </p:nvSpPr>
          <p:spPr>
            <a:xfrm>
              <a:off x="5630778" y="4900863"/>
              <a:ext cx="104273" cy="74997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18" name="Rectangle 17"/>
            <p:cNvSpPr/>
            <p:nvPr/>
          </p:nvSpPr>
          <p:spPr>
            <a:xfrm>
              <a:off x="5771147" y="5370095"/>
              <a:ext cx="104273" cy="2807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19" name="Rectangle 18"/>
            <p:cNvSpPr/>
            <p:nvPr/>
          </p:nvSpPr>
          <p:spPr>
            <a:xfrm>
              <a:off x="5907504" y="5506453"/>
              <a:ext cx="104273" cy="14437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20" name="Rectangle 19"/>
            <p:cNvSpPr/>
            <p:nvPr/>
          </p:nvSpPr>
          <p:spPr>
            <a:xfrm>
              <a:off x="5209673" y="4985084"/>
              <a:ext cx="104273" cy="66975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21" name="Rectangle 20"/>
            <p:cNvSpPr/>
            <p:nvPr/>
          </p:nvSpPr>
          <p:spPr>
            <a:xfrm>
              <a:off x="5065293" y="5594684"/>
              <a:ext cx="104273" cy="561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grpSp>
      <p:sp>
        <p:nvSpPr>
          <p:cNvPr id="22" name="Text Box 1034"/>
          <p:cNvSpPr txBox="1">
            <a:spLocks noChangeArrowheads="1"/>
          </p:cNvSpPr>
          <p:nvPr/>
        </p:nvSpPr>
        <p:spPr bwMode="auto">
          <a:xfrm>
            <a:off x="3916363" y="2597150"/>
            <a:ext cx="398462" cy="744538"/>
          </a:xfrm>
          <a:prstGeom prst="rect">
            <a:avLst/>
          </a:prstGeom>
          <a:noFill/>
          <a:ln w="9525">
            <a:noFill/>
            <a:miter lim="800000"/>
            <a:headEnd/>
            <a:tailEnd/>
          </a:ln>
          <a:effectLst/>
        </p:spPr>
        <p:txBody>
          <a:bodyPr lIns="126481" tIns="63240" rIns="126481" bIns="63240">
            <a:spAutoFit/>
          </a:bodyPr>
          <a:lstStyle/>
          <a:p>
            <a:pPr defTabSz="1019175" eaLnBrk="0" hangingPunct="0">
              <a:defRPr/>
            </a:pPr>
            <a:r>
              <a:rPr lang="en-US" sz="4000" dirty="0">
                <a:solidFill>
                  <a:srgbClr val="00B050"/>
                </a:solidFill>
                <a:latin typeface="Calibri" panose="020F0502020204030204" pitchFamily="34" charset="0"/>
              </a:rPr>
              <a:t>A</a:t>
            </a:r>
          </a:p>
        </p:txBody>
      </p:sp>
      <p:sp>
        <p:nvSpPr>
          <p:cNvPr id="23" name="Text Box 1034"/>
          <p:cNvSpPr txBox="1">
            <a:spLocks noChangeArrowheads="1"/>
          </p:cNvSpPr>
          <p:nvPr/>
        </p:nvSpPr>
        <p:spPr bwMode="auto">
          <a:xfrm>
            <a:off x="4468813" y="2921000"/>
            <a:ext cx="398462" cy="742950"/>
          </a:xfrm>
          <a:prstGeom prst="rect">
            <a:avLst/>
          </a:prstGeom>
          <a:noFill/>
          <a:ln w="9525">
            <a:noFill/>
            <a:miter lim="800000"/>
            <a:headEnd/>
            <a:tailEnd/>
          </a:ln>
          <a:effectLst/>
        </p:spPr>
        <p:txBody>
          <a:bodyPr lIns="126481" tIns="63240" rIns="126481" bIns="63240">
            <a:spAutoFit/>
          </a:bodyPr>
          <a:lstStyle/>
          <a:p>
            <a:pPr defTabSz="1019175" eaLnBrk="0" hangingPunct="0">
              <a:defRPr/>
            </a:pPr>
            <a:r>
              <a:rPr lang="en-US" sz="4000" dirty="0">
                <a:solidFill>
                  <a:srgbClr val="FF6600"/>
                </a:solidFill>
                <a:latin typeface="Calibri" panose="020F0502020204030204" pitchFamily="34" charset="0"/>
              </a:rPr>
              <a:t>B</a:t>
            </a:r>
          </a:p>
        </p:txBody>
      </p:sp>
      <p:grpSp>
        <p:nvGrpSpPr>
          <p:cNvPr id="3" name="Group 26"/>
          <p:cNvGrpSpPr>
            <a:grpSpLocks/>
          </p:cNvGrpSpPr>
          <p:nvPr/>
        </p:nvGrpSpPr>
        <p:grpSpPr bwMode="auto">
          <a:xfrm>
            <a:off x="3776668" y="2540000"/>
            <a:ext cx="846137" cy="871538"/>
            <a:chOff x="3035300" y="4594225"/>
            <a:chExt cx="1677988" cy="1744663"/>
          </a:xfrm>
          <a:solidFill>
            <a:srgbClr val="00B050"/>
          </a:solidFill>
        </p:grpSpPr>
        <p:sp>
          <p:nvSpPr>
            <p:cNvPr id="25" name="Circular Arrow 24"/>
            <p:cNvSpPr/>
            <p:nvPr/>
          </p:nvSpPr>
          <p:spPr bwMode="auto">
            <a:xfrm rot="12392870" flipH="1">
              <a:off x="3035300" y="4594225"/>
              <a:ext cx="1677988" cy="1744663"/>
            </a:xfrm>
            <a:prstGeom prst="circularArrow">
              <a:avLst>
                <a:gd name="adj1" fmla="val 7266"/>
                <a:gd name="adj2" fmla="val 1031861"/>
                <a:gd name="adj3" fmla="val 20455096"/>
                <a:gd name="adj4" fmla="val 10800000"/>
                <a:gd name="adj5" fmla="val 102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latin typeface="Calibri" panose="020F0502020204030204" pitchFamily="34" charset="0"/>
              </a:endParaRPr>
            </a:p>
          </p:txBody>
        </p:sp>
        <p:sp>
          <p:nvSpPr>
            <p:cNvPr id="26" name="Block Arc 25"/>
            <p:cNvSpPr/>
            <p:nvPr/>
          </p:nvSpPr>
          <p:spPr bwMode="auto">
            <a:xfrm rot="1134482" flipH="1">
              <a:off x="3145486" y="4762654"/>
              <a:ext cx="1416689" cy="1401449"/>
            </a:xfrm>
            <a:prstGeom prst="blockArc">
              <a:avLst>
                <a:gd name="adj1" fmla="val 13175674"/>
                <a:gd name="adj2" fmla="val 21372975"/>
                <a:gd name="adj3" fmla="val 869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latin typeface="Calibri" panose="020F0502020204030204" pitchFamily="34" charset="0"/>
              </a:endParaRPr>
            </a:p>
          </p:txBody>
        </p:sp>
      </p:grpSp>
      <p:grpSp>
        <p:nvGrpSpPr>
          <p:cNvPr id="4" name="Group 29"/>
          <p:cNvGrpSpPr>
            <a:grpSpLocks/>
          </p:cNvGrpSpPr>
          <p:nvPr/>
        </p:nvGrpSpPr>
        <p:grpSpPr bwMode="auto">
          <a:xfrm>
            <a:off x="3559175" y="2370138"/>
            <a:ext cx="1258888" cy="1320800"/>
            <a:chOff x="2636838" y="4278313"/>
            <a:chExt cx="2444750" cy="2579687"/>
          </a:xfrm>
        </p:grpSpPr>
        <p:sp>
          <p:nvSpPr>
            <p:cNvPr id="28" name="Circular Arrow 27"/>
            <p:cNvSpPr/>
            <p:nvPr/>
          </p:nvSpPr>
          <p:spPr bwMode="auto">
            <a:xfrm>
              <a:off x="2636838" y="4278313"/>
              <a:ext cx="2444750" cy="2579687"/>
            </a:xfrm>
            <a:prstGeom prst="circularArrow">
              <a:avLst>
                <a:gd name="adj1" fmla="val 5009"/>
                <a:gd name="adj2" fmla="val 1089004"/>
                <a:gd name="adj3" fmla="val 20503223"/>
                <a:gd name="adj4" fmla="val 10800000"/>
                <a:gd name="adj5" fmla="val 8393"/>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9900"/>
                </a:solidFill>
                <a:latin typeface="Calibri" panose="020F0502020204030204" pitchFamily="34" charset="0"/>
              </a:endParaRPr>
            </a:p>
          </p:txBody>
        </p:sp>
        <p:sp>
          <p:nvSpPr>
            <p:cNvPr id="29" name="Block Arc 28"/>
            <p:cNvSpPr/>
            <p:nvPr/>
          </p:nvSpPr>
          <p:spPr bwMode="auto">
            <a:xfrm rot="10800000">
              <a:off x="2778652" y="4433342"/>
              <a:ext cx="2228946" cy="2142503"/>
            </a:xfrm>
            <a:prstGeom prst="blockArc">
              <a:avLst>
                <a:gd name="adj1" fmla="val 13853425"/>
                <a:gd name="adj2" fmla="val 21444160"/>
                <a:gd name="adj3" fmla="val 5872"/>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0000"/>
                </a:solidFill>
                <a:latin typeface="Calibri" panose="020F050202020403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360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defRPr/>
            </a:pPr>
            <a:r>
              <a:rPr lang="en-US"/>
              <a:t>Buffon’s Needle Problem</a:t>
            </a:r>
          </a:p>
        </p:txBody>
      </p:sp>
      <p:sp>
        <p:nvSpPr>
          <p:cNvPr id="78851" name="Rectangle 3"/>
          <p:cNvSpPr>
            <a:spLocks noGrp="1" noChangeArrowheads="1"/>
          </p:cNvSpPr>
          <p:nvPr>
            <p:ph type="body" idx="1"/>
          </p:nvPr>
        </p:nvSpPr>
        <p:spPr>
          <a:xfrm>
            <a:off x="1082843" y="1619690"/>
            <a:ext cx="6144894" cy="4257235"/>
          </a:xfrm>
        </p:spPr>
        <p:txBody>
          <a:bodyPr/>
          <a:lstStyle/>
          <a:p>
            <a:pPr eaLnBrk="1" hangingPunct="1">
              <a:defRPr/>
            </a:pPr>
            <a:r>
              <a:rPr lang="en-US" sz="2800" dirty="0">
                <a:solidFill>
                  <a:srgbClr val="C00000"/>
                </a:solidFill>
              </a:rPr>
              <a:t>Method to estimate </a:t>
            </a:r>
            <a:r>
              <a:rPr lang="en-US" sz="2800" dirty="0">
                <a:solidFill>
                  <a:srgbClr val="C00000"/>
                </a:solidFill>
                <a:latin typeface="Symbol" panose="05050102010706020507" pitchFamily="18" charset="2"/>
              </a:rPr>
              <a:t>p</a:t>
            </a:r>
          </a:p>
          <a:p>
            <a:pPr eaLnBrk="1" hangingPunct="1">
              <a:spcBef>
                <a:spcPts val="1200"/>
              </a:spcBef>
              <a:defRPr/>
            </a:pPr>
            <a:r>
              <a:rPr lang="en-US" sz="2800" dirty="0"/>
              <a:t>A needle of length </a:t>
            </a:r>
            <a:r>
              <a:rPr lang="en-US" sz="2800" b="1" i="1" dirty="0">
                <a:latin typeface="Times New Roman" pitchFamily="18" charset="0"/>
              </a:rPr>
              <a:t>l</a:t>
            </a:r>
            <a:r>
              <a:rPr lang="en-US" sz="2800" dirty="0"/>
              <a:t> is dropped at random on a horizontal surface with parallel lines a distance </a:t>
            </a:r>
            <a:r>
              <a:rPr lang="en-US" sz="2800" b="1" i="1" dirty="0">
                <a:latin typeface="Times New Roman" pitchFamily="18" charset="0"/>
              </a:rPr>
              <a:t>d</a:t>
            </a:r>
            <a:r>
              <a:rPr lang="en-US" sz="2800" b="1" dirty="0"/>
              <a:t> &gt; </a:t>
            </a:r>
            <a:r>
              <a:rPr lang="en-US" sz="2800" b="1" i="1" dirty="0">
                <a:latin typeface="Times New Roman" pitchFamily="18" charset="0"/>
              </a:rPr>
              <a:t>l</a:t>
            </a:r>
            <a:r>
              <a:rPr lang="en-US" sz="2800" b="1" dirty="0"/>
              <a:t> </a:t>
            </a:r>
            <a:r>
              <a:rPr lang="en-US" sz="2800" dirty="0"/>
              <a:t>apart</a:t>
            </a:r>
          </a:p>
          <a:p>
            <a:pPr eaLnBrk="1" hangingPunct="1">
              <a:spcBef>
                <a:spcPts val="1200"/>
              </a:spcBef>
              <a:defRPr/>
            </a:pPr>
            <a:r>
              <a:rPr lang="en-US" sz="2800" dirty="0"/>
              <a:t>What is the probability that the needle will cross one of the lines?    </a:t>
            </a:r>
            <a:endParaRPr lang="en-US" sz="2800" dirty="0">
              <a:latin typeface="Symbol" pitchFamily="18" charset="2"/>
            </a:endParaRPr>
          </a:p>
          <a:p>
            <a:pPr eaLnBrk="1" hangingPunct="1">
              <a:buFontTx/>
              <a:buNone/>
              <a:defRPr/>
            </a:pPr>
            <a:r>
              <a:rPr lang="en-US" sz="2800" dirty="0"/>
              <a:t>						</a:t>
            </a:r>
          </a:p>
        </p:txBody>
      </p:sp>
      <p:pic>
        <p:nvPicPr>
          <p:cNvPr id="1029" name="Picture 5" descr="ex1_monte_carlo"/>
          <p:cNvPicPr>
            <a:picLocks noChangeAspect="1" noChangeArrowheads="1"/>
          </p:cNvPicPr>
          <p:nvPr/>
        </p:nvPicPr>
        <p:blipFill>
          <a:blip r:embed="rId3" cstate="print"/>
          <a:srcRect/>
          <a:stretch>
            <a:fillRect/>
          </a:stretch>
        </p:blipFill>
        <p:spPr bwMode="auto">
          <a:xfrm>
            <a:off x="7732727" y="1780505"/>
            <a:ext cx="3429000" cy="2286000"/>
          </a:xfrm>
          <a:prstGeom prst="rect">
            <a:avLst/>
          </a:prstGeom>
          <a:noFill/>
          <a:ln w="9525">
            <a:noFill/>
            <a:miter lim="800000"/>
            <a:headEnd/>
            <a:tailEnd/>
          </a:ln>
        </p:spPr>
      </p:pic>
      <p:sp>
        <p:nvSpPr>
          <p:cNvPr id="6" name="TextBox 5"/>
          <p:cNvSpPr txBox="1"/>
          <p:nvPr/>
        </p:nvSpPr>
        <p:spPr>
          <a:xfrm>
            <a:off x="7380203" y="618586"/>
            <a:ext cx="2115125" cy="954107"/>
          </a:xfrm>
          <a:prstGeom prst="rect">
            <a:avLst/>
          </a:prstGeom>
          <a:noFill/>
        </p:spPr>
        <p:txBody>
          <a:bodyPr wrap="square">
            <a:spAutoFit/>
          </a:bodyPr>
          <a:lstStyle/>
          <a:p>
            <a:pPr algn="ctr">
              <a:defRPr/>
            </a:pPr>
            <a:r>
              <a:rPr lang="en-US" sz="2800" b="1" dirty="0">
                <a:solidFill>
                  <a:srgbClr val="008000"/>
                </a:solidFill>
                <a:latin typeface="Ink Free" panose="03080402000500000000" pitchFamily="66" charset="0"/>
              </a:rPr>
              <a:t>first stated in 1777</a:t>
            </a:r>
          </a:p>
        </p:txBody>
      </p:sp>
      <p:sp>
        <p:nvSpPr>
          <p:cNvPr id="7" name="TextBox 6"/>
          <p:cNvSpPr txBox="1"/>
          <p:nvPr/>
        </p:nvSpPr>
        <p:spPr>
          <a:xfrm>
            <a:off x="8531715" y="4357214"/>
            <a:ext cx="1927225" cy="831850"/>
          </a:xfrm>
          <a:prstGeom prst="rect">
            <a:avLst/>
          </a:prstGeom>
          <a:noFill/>
        </p:spPr>
        <p:txBody>
          <a:bodyPr>
            <a:spAutoFit/>
          </a:bodyPr>
          <a:lstStyle/>
          <a:p>
            <a:pPr algn="ctr">
              <a:defRPr/>
            </a:pPr>
            <a:r>
              <a:rPr lang="en-US" b="1" dirty="0">
                <a:solidFill>
                  <a:srgbClr val="008000"/>
                </a:solidFill>
                <a:latin typeface="Ink Free" panose="03080402000500000000" pitchFamily="66" charset="0"/>
              </a:rPr>
              <a:t>2 variables, A and </a:t>
            </a:r>
            <a:r>
              <a:rPr lang="en-US" b="1" dirty="0">
                <a:solidFill>
                  <a:srgbClr val="008000"/>
                </a:solidFill>
                <a:latin typeface="Ink Free" panose="03080402000500000000" pitchFamily="66" charset="0"/>
                <a:sym typeface="Symbol"/>
              </a:rPr>
              <a:t></a:t>
            </a:r>
            <a:endParaRPr lang="en-US" b="1" dirty="0">
              <a:solidFill>
                <a:srgbClr val="008000"/>
              </a:solidFill>
              <a:latin typeface="Ink Free" panose="03080402000500000000" pitchFamily="66" charset="0"/>
            </a:endParaRPr>
          </a:p>
        </p:txBody>
      </p:sp>
      <p:sp>
        <p:nvSpPr>
          <p:cNvPr id="10" name="TextBox 9"/>
          <p:cNvSpPr txBox="1"/>
          <p:nvPr/>
        </p:nvSpPr>
        <p:spPr>
          <a:xfrm>
            <a:off x="1449264" y="4715090"/>
            <a:ext cx="6030968" cy="523220"/>
          </a:xfrm>
          <a:prstGeom prst="rect">
            <a:avLst/>
          </a:prstGeom>
          <a:noFill/>
        </p:spPr>
        <p:txBody>
          <a:bodyPr wrap="square">
            <a:spAutoFit/>
          </a:bodyPr>
          <a:lstStyle/>
          <a:p>
            <a:pPr>
              <a:defRPr/>
            </a:pPr>
            <a:r>
              <a:rPr lang="en-US" sz="2800" dirty="0">
                <a:solidFill>
                  <a:schemeClr val="accent2"/>
                </a:solidFill>
                <a:latin typeface="Calibri" panose="020F0502020204030204" pitchFamily="34" charset="0"/>
              </a:rPr>
              <a:t>requirement for cross:    A </a:t>
            </a:r>
            <a:r>
              <a:rPr lang="en-US" sz="2800" dirty="0">
                <a:solidFill>
                  <a:schemeClr val="accent2"/>
                </a:solidFill>
              </a:rPr>
              <a:t>&lt; </a:t>
            </a:r>
            <a:r>
              <a:rPr lang="en-US" sz="2800" i="1" dirty="0">
                <a:solidFill>
                  <a:schemeClr val="accent2"/>
                </a:solidFill>
                <a:cs typeface="Times New Roman" pitchFamily="18" charset="0"/>
              </a:rPr>
              <a:t>l</a:t>
            </a:r>
            <a:r>
              <a:rPr lang="en-US" sz="2800" dirty="0">
                <a:solidFill>
                  <a:schemeClr val="accent2"/>
                </a:solidFill>
              </a:rPr>
              <a:t> </a:t>
            </a:r>
            <a:r>
              <a:rPr lang="en-US" sz="2800" dirty="0">
                <a:solidFill>
                  <a:schemeClr val="accent2"/>
                </a:solidFill>
                <a:latin typeface="Calibri" panose="020F0502020204030204" pitchFamily="34" charset="0"/>
              </a:rPr>
              <a:t>sin</a:t>
            </a:r>
            <a:r>
              <a:rPr lang="en-US" sz="2800" dirty="0">
                <a:solidFill>
                  <a:schemeClr val="accent2"/>
                </a:solidFill>
                <a:latin typeface="Ink Free" panose="03080402000500000000" pitchFamily="66" charset="0"/>
                <a:sym typeface="Symbol"/>
              </a:rPr>
              <a:t>…</a:t>
            </a:r>
            <a:endParaRPr lang="en-US" sz="2800" dirty="0">
              <a:solidFill>
                <a:schemeClr val="accent2"/>
              </a:solidFill>
              <a:latin typeface="Calibri" panose="020F0502020204030204" pitchFamily="34" charset="0"/>
            </a:endParaRPr>
          </a:p>
        </p:txBody>
      </p:sp>
      <p:grpSp>
        <p:nvGrpSpPr>
          <p:cNvPr id="4" name="Group 3">
            <a:extLst>
              <a:ext uri="{FF2B5EF4-FFF2-40B4-BE49-F238E27FC236}">
                <a16:creationId xmlns:a16="http://schemas.microsoft.com/office/drawing/2014/main" id="{3AF073BB-CDE8-420C-8FB0-674676BC4A2C}"/>
              </a:ext>
            </a:extLst>
          </p:cNvPr>
          <p:cNvGrpSpPr/>
          <p:nvPr/>
        </p:nvGrpSpPr>
        <p:grpSpPr>
          <a:xfrm>
            <a:off x="1501753" y="5516401"/>
            <a:ext cx="6151461" cy="701539"/>
            <a:chOff x="1501753" y="5175579"/>
            <a:chExt cx="6151461" cy="701539"/>
          </a:xfrm>
        </p:grpSpPr>
        <p:sp>
          <p:nvSpPr>
            <p:cNvPr id="8" name="TextBox 7"/>
            <p:cNvSpPr txBox="1"/>
            <p:nvPr/>
          </p:nvSpPr>
          <p:spPr bwMode="auto">
            <a:xfrm>
              <a:off x="4243264" y="5266146"/>
              <a:ext cx="3409950" cy="523875"/>
            </a:xfrm>
            <a:prstGeom prst="rect">
              <a:avLst/>
            </a:prstGeom>
            <a:noFill/>
          </p:spPr>
          <p:txBody>
            <a:bodyPr>
              <a:spAutoFit/>
            </a:bodyPr>
            <a:lstStyle/>
            <a:p>
              <a:pPr>
                <a:defRPr/>
              </a:pPr>
              <a:r>
                <a:rPr lang="en-US" sz="2800" dirty="0">
                  <a:solidFill>
                    <a:schemeClr val="accent2"/>
                  </a:solidFill>
                  <a:latin typeface="Calibri" panose="020F0502020204030204" pitchFamily="34" charset="0"/>
                </a:rPr>
                <a:t>from trig and calculus</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F33A79E-DF5E-4B44-B97D-3E3711EA6F2F}"/>
                    </a:ext>
                  </a:extLst>
                </p:cNvPr>
                <p:cNvSpPr txBox="1"/>
                <p:nvPr/>
              </p:nvSpPr>
              <p:spPr>
                <a:xfrm>
                  <a:off x="1501753" y="5175579"/>
                  <a:ext cx="2580258" cy="70153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1" i="0" smtClean="0">
                            <a:solidFill>
                              <a:schemeClr val="accent2"/>
                            </a:solidFill>
                            <a:latin typeface="Cambria Math" panose="02040503050406030204" pitchFamily="18" charset="0"/>
                          </a:rPr>
                          <m:t>𝐏𝐫𝐨𝐛𝐚𝐛𝐢𝐥𝐢𝐭𝐲</m:t>
                        </m:r>
                        <m:r>
                          <a:rPr lang="en-US" b="1" i="0" smtClean="0">
                            <a:solidFill>
                              <a:schemeClr val="accent2"/>
                            </a:solidFill>
                            <a:latin typeface="Cambria Math" panose="02040503050406030204" pitchFamily="18" charset="0"/>
                          </a:rPr>
                          <m:t>= </m:t>
                        </m:r>
                        <m:f>
                          <m:fPr>
                            <m:ctrlPr>
                              <a:rPr lang="en-US" b="1" i="1" smtClean="0">
                                <a:solidFill>
                                  <a:schemeClr val="accent2"/>
                                </a:solidFill>
                                <a:latin typeface="Cambria Math" panose="02040503050406030204" pitchFamily="18" charset="0"/>
                              </a:rPr>
                            </m:ctrlPr>
                          </m:fPr>
                          <m:num>
                            <m:r>
                              <a:rPr lang="en-US" b="1" i="0" smtClean="0">
                                <a:solidFill>
                                  <a:schemeClr val="accent2"/>
                                </a:solidFill>
                                <a:latin typeface="Cambria Math" panose="02040503050406030204" pitchFamily="18" charset="0"/>
                              </a:rPr>
                              <m:t>𝟐</m:t>
                            </m:r>
                            <m:r>
                              <a:rPr lang="en-US" b="1" i="1" smtClean="0">
                                <a:solidFill>
                                  <a:schemeClr val="accent2"/>
                                </a:solidFill>
                                <a:latin typeface="Cambria Math" panose="02040503050406030204" pitchFamily="18" charset="0"/>
                              </a:rPr>
                              <m:t>𝒍</m:t>
                            </m:r>
                          </m:num>
                          <m:den>
                            <m:r>
                              <a:rPr lang="en-US" b="1" i="1" smtClean="0">
                                <a:solidFill>
                                  <a:schemeClr val="accent2"/>
                                </a:solidFill>
                                <a:latin typeface="Cambria Math" panose="02040503050406030204" pitchFamily="18" charset="0"/>
                              </a:rPr>
                              <m:t>𝒅</m:t>
                            </m:r>
                            <m:r>
                              <a:rPr lang="en-US" b="1" i="0" smtClean="0">
                                <a:solidFill>
                                  <a:schemeClr val="accent2"/>
                                </a:solidFill>
                                <a:latin typeface="Cambria Math" panose="02040503050406030204" pitchFamily="18" charset="0"/>
                                <a:ea typeface="Cambria Math" panose="02040503050406030204" pitchFamily="18" charset="0"/>
                              </a:rPr>
                              <m:t>𝛑</m:t>
                            </m:r>
                          </m:den>
                        </m:f>
                      </m:oMath>
                    </m:oMathPara>
                  </a14:m>
                  <a:endParaRPr lang="en-US" b="1" dirty="0">
                    <a:solidFill>
                      <a:schemeClr val="accent2"/>
                    </a:solidFill>
                  </a:endParaRPr>
                </a:p>
              </p:txBody>
            </p:sp>
          </mc:Choice>
          <mc:Fallback xmlns="">
            <p:sp>
              <p:nvSpPr>
                <p:cNvPr id="3" name="TextBox 2">
                  <a:extLst>
                    <a:ext uri="{FF2B5EF4-FFF2-40B4-BE49-F238E27FC236}">
                      <a16:creationId xmlns:a16="http://schemas.microsoft.com/office/drawing/2014/main" id="{3F33A79E-DF5E-4B44-B97D-3E3711EA6F2F}"/>
                    </a:ext>
                  </a:extLst>
                </p:cNvPr>
                <p:cNvSpPr txBox="1">
                  <a:spLocks noRot="1" noChangeAspect="1" noMove="1" noResize="1" noEditPoints="1" noAdjustHandles="1" noChangeArrowheads="1" noChangeShapeType="1" noTextEdit="1"/>
                </p:cNvSpPr>
                <p:nvPr/>
              </p:nvSpPr>
              <p:spPr>
                <a:xfrm>
                  <a:off x="1501753" y="5175579"/>
                  <a:ext cx="2580258" cy="701539"/>
                </a:xfrm>
                <a:prstGeom prst="rect">
                  <a:avLst/>
                </a:prstGeom>
                <a:blipFill>
                  <a:blip r:embed="rId4"/>
                  <a:stretch>
                    <a:fillRect/>
                  </a:stretch>
                </a:blipFill>
              </p:spPr>
              <p:txBody>
                <a:bodyPr/>
                <a:lstStyle/>
                <a:p>
                  <a:r>
                    <a:rPr lang="en-US">
                      <a:noFill/>
                    </a:rPr>
                    <a:t> </a:t>
                  </a:r>
                </a:p>
              </p:txBody>
            </p:sp>
          </mc:Fallback>
        </mc:AlternateContent>
      </p:grpSp>
    </p:spTree>
    <p:extLst>
      <p:ext uri="{BB962C8B-B14F-4D97-AF65-F5344CB8AC3E}">
        <p14:creationId xmlns:p14="http://schemas.microsoft.com/office/powerpoint/2010/main" val="3689744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885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8851">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8851">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build="p"/>
      <p:bldP spid="1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defRPr/>
            </a:pPr>
            <a:r>
              <a:rPr lang="en-US" dirty="0"/>
              <a:t>Outline</a:t>
            </a:r>
          </a:p>
        </p:txBody>
      </p:sp>
      <p:sp>
        <p:nvSpPr>
          <p:cNvPr id="91139" name="Rectangle 3"/>
          <p:cNvSpPr>
            <a:spLocks noGrp="1" noChangeArrowheads="1"/>
          </p:cNvSpPr>
          <p:nvPr>
            <p:ph type="body" idx="1"/>
          </p:nvPr>
        </p:nvSpPr>
        <p:spPr>
          <a:xfrm>
            <a:off x="1073426" y="1376313"/>
            <a:ext cx="9047823" cy="4719688"/>
          </a:xfrm>
        </p:spPr>
        <p:txBody>
          <a:bodyPr/>
          <a:lstStyle/>
          <a:p>
            <a:pPr eaLnBrk="1" hangingPunct="1">
              <a:defRPr/>
            </a:pPr>
            <a:r>
              <a:rPr lang="en-US" sz="2800" dirty="0"/>
              <a:t>Introduction</a:t>
            </a:r>
          </a:p>
          <a:p>
            <a:pPr eaLnBrk="1" hangingPunct="1">
              <a:defRPr/>
            </a:pPr>
            <a:r>
              <a:rPr lang="en-US" sz="2800" dirty="0"/>
              <a:t>Example: Estimate of </a:t>
            </a:r>
            <a:r>
              <a:rPr lang="en-US" sz="2800" dirty="0">
                <a:latin typeface="Symbol" pitchFamily="18" charset="2"/>
              </a:rPr>
              <a:t>p</a:t>
            </a:r>
            <a:endParaRPr lang="en-US" sz="2800" dirty="0"/>
          </a:p>
          <a:p>
            <a:pPr eaLnBrk="1" hangingPunct="1">
              <a:defRPr/>
            </a:pPr>
            <a:r>
              <a:rPr lang="en-US" sz="2800" dirty="0"/>
              <a:t>Theory of Monte Carlo Simulation</a:t>
            </a:r>
          </a:p>
          <a:p>
            <a:pPr lvl="1" eaLnBrk="1" hangingPunct="1">
              <a:spcBef>
                <a:spcPts val="0"/>
              </a:spcBef>
              <a:defRPr/>
            </a:pPr>
            <a:r>
              <a:rPr lang="en-US" sz="2400" dirty="0"/>
              <a:t>what we’re doing</a:t>
            </a:r>
          </a:p>
          <a:p>
            <a:pPr lvl="1" eaLnBrk="1" hangingPunct="1">
              <a:spcBef>
                <a:spcPts val="0"/>
              </a:spcBef>
              <a:defRPr/>
            </a:pPr>
            <a:r>
              <a:rPr lang="en-US" sz="2400" dirty="0"/>
              <a:t>how we generate samples</a:t>
            </a:r>
          </a:p>
          <a:p>
            <a:pPr lvl="1" eaLnBrk="1" hangingPunct="1">
              <a:spcBef>
                <a:spcPts val="0"/>
              </a:spcBef>
              <a:defRPr/>
            </a:pPr>
            <a:r>
              <a:rPr lang="en-US" sz="2400" dirty="0"/>
              <a:t>convergence</a:t>
            </a:r>
          </a:p>
          <a:p>
            <a:pPr eaLnBrk="1" hangingPunct="1">
              <a:defRPr/>
            </a:pPr>
            <a:r>
              <a:rPr lang="en-US" sz="2800" dirty="0"/>
              <a:t>Workshop / Demo</a:t>
            </a:r>
          </a:p>
          <a:p>
            <a:pPr eaLnBrk="1" hangingPunct="1">
              <a:defRPr/>
            </a:pPr>
            <a:r>
              <a:rPr lang="en-US" sz="2800" dirty="0">
                <a:solidFill>
                  <a:schemeClr val="accent2"/>
                </a:solidFill>
              </a:rPr>
              <a:t>Applications</a:t>
            </a:r>
          </a:p>
          <a:p>
            <a:pPr lvl="1" eaLnBrk="1" hangingPunct="1">
              <a:spcBef>
                <a:spcPts val="0"/>
              </a:spcBef>
              <a:defRPr/>
            </a:pPr>
            <a:r>
              <a:rPr lang="en-US" sz="2400" dirty="0"/>
              <a:t>Flood Risk Analysis    (HEC-WAT/FRA)</a:t>
            </a:r>
          </a:p>
          <a:p>
            <a:pPr lvl="1" eaLnBrk="1" hangingPunct="1">
              <a:spcBef>
                <a:spcPts val="0"/>
              </a:spcBef>
              <a:defRPr/>
            </a:pPr>
            <a:r>
              <a:rPr lang="en-US" sz="2400" dirty="0">
                <a:solidFill>
                  <a:schemeClr val="accent2"/>
                </a:solidFill>
              </a:rPr>
              <a:t>Stochastic Streamflow Generation for Water Supply</a:t>
            </a:r>
          </a:p>
          <a:p>
            <a:pPr lvl="1" eaLnBrk="1" hangingPunct="1">
              <a:spcBef>
                <a:spcPts val="0"/>
              </a:spcBef>
              <a:defRPr/>
            </a:pPr>
            <a:r>
              <a:rPr lang="en-US" sz="2400" dirty="0"/>
              <a:t>Uncertainty Analysis (next lecture)</a:t>
            </a:r>
          </a:p>
        </p:txBody>
      </p:sp>
    </p:spTree>
    <p:extLst>
      <p:ext uri="{BB962C8B-B14F-4D97-AF65-F5344CB8AC3E}">
        <p14:creationId xmlns:p14="http://schemas.microsoft.com/office/powerpoint/2010/main" val="304799891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2" name="Picture 2"/>
          <p:cNvPicPr>
            <a:picLocks noChangeArrowheads="1"/>
          </p:cNvPicPr>
          <p:nvPr/>
        </p:nvPicPr>
        <p:blipFill>
          <a:blip r:embed="rId3" cstate="print"/>
          <a:srcRect/>
          <a:stretch>
            <a:fillRect/>
          </a:stretch>
        </p:blipFill>
        <p:spPr bwMode="auto">
          <a:xfrm>
            <a:off x="1949991" y="1244600"/>
            <a:ext cx="8264521" cy="4141788"/>
          </a:xfrm>
          <a:prstGeom prst="rect">
            <a:avLst/>
          </a:prstGeom>
          <a:noFill/>
          <a:ln w="9525">
            <a:noFill/>
            <a:miter lim="800000"/>
            <a:headEnd/>
            <a:tailEnd/>
          </a:ln>
        </p:spPr>
      </p:pic>
      <p:sp>
        <p:nvSpPr>
          <p:cNvPr id="9220" name="Title 4"/>
          <p:cNvSpPr>
            <a:spLocks noGrp="1"/>
          </p:cNvSpPr>
          <p:nvPr>
            <p:ph type="title"/>
          </p:nvPr>
        </p:nvSpPr>
        <p:spPr>
          <a:xfrm>
            <a:off x="2209800" y="0"/>
            <a:ext cx="7772400" cy="1143000"/>
          </a:xfrm>
        </p:spPr>
        <p:txBody>
          <a:bodyPr/>
          <a:lstStyle/>
          <a:p>
            <a:pPr eaLnBrk="1" hangingPunct="1"/>
            <a:r>
              <a:rPr lang="en-US" dirty="0"/>
              <a:t>Water Supply Yield Analysis</a:t>
            </a:r>
          </a:p>
        </p:txBody>
      </p:sp>
      <p:sp>
        <p:nvSpPr>
          <p:cNvPr id="9221" name="TextBox 3"/>
          <p:cNvSpPr txBox="1">
            <a:spLocks noChangeArrowheads="1"/>
          </p:cNvSpPr>
          <p:nvPr/>
        </p:nvSpPr>
        <p:spPr bwMode="auto">
          <a:xfrm>
            <a:off x="2110316" y="6214529"/>
            <a:ext cx="3765550" cy="400050"/>
          </a:xfrm>
          <a:prstGeom prst="rect">
            <a:avLst/>
          </a:prstGeom>
          <a:noFill/>
          <a:ln w="9525">
            <a:noFill/>
            <a:miter lim="800000"/>
            <a:headEnd/>
            <a:tailEnd/>
          </a:ln>
        </p:spPr>
        <p:txBody>
          <a:bodyPr wrap="square">
            <a:spAutoFit/>
          </a:bodyPr>
          <a:lstStyle/>
          <a:p>
            <a:r>
              <a:rPr lang="en-US" sz="2000" i="1" dirty="0">
                <a:solidFill>
                  <a:schemeClr val="accent2"/>
                </a:solidFill>
              </a:rPr>
              <a:t>1 KAF/mo = 16.5 </a:t>
            </a:r>
            <a:r>
              <a:rPr lang="en-US" sz="2000" i="1" dirty="0" err="1">
                <a:solidFill>
                  <a:schemeClr val="accent2"/>
                </a:solidFill>
              </a:rPr>
              <a:t>cfs</a:t>
            </a:r>
            <a:r>
              <a:rPr lang="en-US" sz="2000" i="1" dirty="0">
                <a:solidFill>
                  <a:schemeClr val="accent2"/>
                </a:solidFill>
              </a:rPr>
              <a:t> = 10.7 </a:t>
            </a:r>
            <a:r>
              <a:rPr lang="en-US" sz="2000" i="1" dirty="0" err="1">
                <a:solidFill>
                  <a:schemeClr val="accent2"/>
                </a:solidFill>
              </a:rPr>
              <a:t>mgd</a:t>
            </a:r>
            <a:endParaRPr lang="en-US" sz="2000" i="1" dirty="0">
              <a:solidFill>
                <a:schemeClr val="accent2"/>
              </a:solidFill>
            </a:endParaRPr>
          </a:p>
        </p:txBody>
      </p:sp>
      <p:sp>
        <p:nvSpPr>
          <p:cNvPr id="9222" name="TextBox 4"/>
          <p:cNvSpPr txBox="1">
            <a:spLocks noChangeArrowheads="1"/>
          </p:cNvSpPr>
          <p:nvPr/>
        </p:nvSpPr>
        <p:spPr bwMode="auto">
          <a:xfrm>
            <a:off x="6734175" y="1836738"/>
            <a:ext cx="1379538" cy="277812"/>
          </a:xfrm>
          <a:prstGeom prst="rect">
            <a:avLst/>
          </a:prstGeom>
          <a:noFill/>
          <a:ln w="9525">
            <a:noFill/>
            <a:miter lim="800000"/>
            <a:headEnd/>
            <a:tailEnd/>
          </a:ln>
        </p:spPr>
        <p:txBody>
          <a:bodyPr>
            <a:spAutoFit/>
          </a:bodyPr>
          <a:lstStyle/>
          <a:p>
            <a:r>
              <a:rPr lang="en-US" sz="1200" b="1" dirty="0">
                <a:solidFill>
                  <a:srgbClr val="C00000"/>
                </a:solidFill>
                <a:latin typeface="Calibri" panose="020F0502020204030204" pitchFamily="34" charset="0"/>
                <a:cs typeface="Calibri" panose="020F0502020204030204" pitchFamily="34" charset="0"/>
              </a:rPr>
              <a:t>= 4,857 </a:t>
            </a:r>
            <a:r>
              <a:rPr lang="en-US" sz="1200" b="1" dirty="0" err="1">
                <a:solidFill>
                  <a:srgbClr val="C00000"/>
                </a:solidFill>
                <a:latin typeface="Calibri" panose="020F0502020204030204" pitchFamily="34" charset="0"/>
                <a:cs typeface="Calibri" panose="020F0502020204030204" pitchFamily="34" charset="0"/>
              </a:rPr>
              <a:t>cfs</a:t>
            </a:r>
            <a:endParaRPr lang="en-US" sz="1200" b="1" dirty="0">
              <a:solidFill>
                <a:srgbClr val="C00000"/>
              </a:solidFill>
              <a:latin typeface="Calibri" panose="020F0502020204030204" pitchFamily="34" charset="0"/>
              <a:cs typeface="Calibri" panose="020F0502020204030204" pitchFamily="34" charset="0"/>
            </a:endParaRPr>
          </a:p>
        </p:txBody>
      </p:sp>
      <p:grpSp>
        <p:nvGrpSpPr>
          <p:cNvPr id="2" name="Group 6"/>
          <p:cNvGrpSpPr>
            <a:grpSpLocks/>
          </p:cNvGrpSpPr>
          <p:nvPr/>
        </p:nvGrpSpPr>
        <p:grpSpPr bwMode="auto">
          <a:xfrm>
            <a:off x="2988738" y="4788959"/>
            <a:ext cx="7679267" cy="1935758"/>
            <a:chOff x="1464733" y="4808006"/>
            <a:chExt cx="7679267" cy="1935674"/>
          </a:xfrm>
        </p:grpSpPr>
        <p:cxnSp>
          <p:nvCxnSpPr>
            <p:cNvPr id="8" name="Straight Connector 7"/>
            <p:cNvCxnSpPr/>
            <p:nvPr/>
          </p:nvCxnSpPr>
          <p:spPr>
            <a:xfrm>
              <a:off x="1464733" y="4808006"/>
              <a:ext cx="7001934"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
          <p:nvSpPr>
            <p:cNvPr id="9225" name="TextBox 8"/>
            <p:cNvSpPr txBox="1">
              <a:spLocks noChangeArrowheads="1"/>
            </p:cNvSpPr>
            <p:nvPr/>
          </p:nvSpPr>
          <p:spPr bwMode="auto">
            <a:xfrm>
              <a:off x="4826000" y="5974272"/>
              <a:ext cx="4318000" cy="769408"/>
            </a:xfrm>
            <a:prstGeom prst="rect">
              <a:avLst/>
            </a:prstGeom>
            <a:noFill/>
            <a:ln w="9525">
              <a:noFill/>
              <a:miter lim="800000"/>
              <a:headEnd/>
              <a:tailEnd/>
            </a:ln>
          </p:spPr>
          <p:txBody>
            <a:bodyPr wrap="square">
              <a:spAutoFit/>
            </a:bodyPr>
            <a:lstStyle/>
            <a:p>
              <a:r>
                <a:rPr lang="en-US" sz="2200" b="1" dirty="0">
                  <a:solidFill>
                    <a:srgbClr val="00B050"/>
                  </a:solidFill>
                  <a:latin typeface="Calibri" panose="020F0502020204030204" pitchFamily="34" charset="0"/>
                </a:rPr>
                <a:t>Without storage, historical “safe” yield = min flow = 24.5 KAF/mo</a:t>
              </a:r>
            </a:p>
          </p:txBody>
        </p:sp>
        <p:cxnSp>
          <p:nvCxnSpPr>
            <p:cNvPr id="10" name="Straight Arrow Connector 9"/>
            <p:cNvCxnSpPr/>
            <p:nvPr/>
          </p:nvCxnSpPr>
          <p:spPr>
            <a:xfrm flipH="1" flipV="1">
              <a:off x="5838826" y="4808008"/>
              <a:ext cx="629707" cy="1290050"/>
            </a:xfrm>
            <a:prstGeom prst="straightConnector1">
              <a:avLst/>
            </a:prstGeom>
            <a:ln w="19050">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sp>
        <p:nvSpPr>
          <p:cNvPr id="11" name="TextBox 12"/>
          <p:cNvSpPr txBox="1">
            <a:spLocks noChangeArrowheads="1"/>
          </p:cNvSpPr>
          <p:nvPr/>
        </p:nvSpPr>
        <p:spPr bwMode="auto">
          <a:xfrm>
            <a:off x="1073426" y="5389560"/>
            <a:ext cx="10058399" cy="830262"/>
          </a:xfrm>
          <a:prstGeom prst="rect">
            <a:avLst/>
          </a:prstGeom>
          <a:noFill/>
          <a:ln w="9525">
            <a:noFill/>
            <a:miter lim="800000"/>
            <a:headEnd/>
            <a:tailEnd/>
          </a:ln>
        </p:spPr>
        <p:txBody>
          <a:bodyPr wrap="square">
            <a:spAutoFit/>
          </a:bodyPr>
          <a:lstStyle/>
          <a:p>
            <a:r>
              <a:rPr lang="en-US" dirty="0">
                <a:latin typeface="Calibri" panose="020F0502020204030204" pitchFamily="34" charset="0"/>
                <a:cs typeface="Calibri" panose="020F0502020204030204" pitchFamily="34" charset="0"/>
              </a:rPr>
              <a:t>Most of the annual volume comes in a 2 to 3 month Spring snowmelt season.  Flow is very low in summer.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6"/>
          <p:cNvPicPr>
            <a:picLocks noChangeArrowheads="1"/>
          </p:cNvPicPr>
          <p:nvPr/>
        </p:nvPicPr>
        <p:blipFill>
          <a:blip r:embed="rId3" cstate="print"/>
          <a:srcRect/>
          <a:stretch>
            <a:fillRect/>
          </a:stretch>
        </p:blipFill>
        <p:spPr bwMode="auto">
          <a:xfrm>
            <a:off x="1949983" y="1244600"/>
            <a:ext cx="8264521" cy="4141788"/>
          </a:xfrm>
          <a:prstGeom prst="rect">
            <a:avLst/>
          </a:prstGeom>
          <a:noFill/>
          <a:ln w="9525">
            <a:noFill/>
            <a:miter lim="800000"/>
            <a:headEnd/>
            <a:tailEnd/>
          </a:ln>
        </p:spPr>
      </p:pic>
      <p:sp>
        <p:nvSpPr>
          <p:cNvPr id="10243" name="Title 4"/>
          <p:cNvSpPr>
            <a:spLocks noGrp="1"/>
          </p:cNvSpPr>
          <p:nvPr>
            <p:ph type="title"/>
          </p:nvPr>
        </p:nvSpPr>
        <p:spPr>
          <a:xfrm>
            <a:off x="1065475" y="0"/>
            <a:ext cx="10082254" cy="1143000"/>
          </a:xfrm>
        </p:spPr>
        <p:txBody>
          <a:bodyPr/>
          <a:lstStyle/>
          <a:p>
            <a:pPr eaLnBrk="1" hangingPunct="1"/>
            <a:r>
              <a:rPr lang="en-US" dirty="0"/>
              <a:t>When water from storage is needed…</a:t>
            </a:r>
          </a:p>
        </p:txBody>
      </p:sp>
      <p:sp>
        <p:nvSpPr>
          <p:cNvPr id="10244" name="TextBox 3"/>
          <p:cNvSpPr txBox="1">
            <a:spLocks noChangeArrowheads="1"/>
          </p:cNvSpPr>
          <p:nvPr/>
        </p:nvSpPr>
        <p:spPr bwMode="auto">
          <a:xfrm>
            <a:off x="2889250" y="5664200"/>
            <a:ext cx="5024438" cy="400050"/>
          </a:xfrm>
          <a:prstGeom prst="rect">
            <a:avLst/>
          </a:prstGeom>
          <a:noFill/>
          <a:ln w="9525">
            <a:noFill/>
            <a:miter lim="800000"/>
            <a:headEnd/>
            <a:tailEnd/>
          </a:ln>
        </p:spPr>
        <p:txBody>
          <a:bodyPr>
            <a:spAutoFit/>
          </a:bodyPr>
          <a:lstStyle/>
          <a:p>
            <a:r>
              <a:rPr lang="en-US" sz="2000" i="1" dirty="0">
                <a:solidFill>
                  <a:schemeClr val="accent2"/>
                </a:solidFill>
              </a:rPr>
              <a:t>1 KAF/mo = 16.5 </a:t>
            </a:r>
            <a:r>
              <a:rPr lang="en-US" sz="2000" i="1" dirty="0" err="1">
                <a:solidFill>
                  <a:schemeClr val="accent2"/>
                </a:solidFill>
              </a:rPr>
              <a:t>cfs</a:t>
            </a:r>
            <a:r>
              <a:rPr lang="en-US" sz="2000" i="1" dirty="0">
                <a:solidFill>
                  <a:schemeClr val="accent2"/>
                </a:solidFill>
              </a:rPr>
              <a:t> = 10.7 </a:t>
            </a:r>
            <a:r>
              <a:rPr lang="en-US" sz="2000" i="1" dirty="0" err="1">
                <a:solidFill>
                  <a:schemeClr val="accent2"/>
                </a:solidFill>
              </a:rPr>
              <a:t>mgd</a:t>
            </a:r>
            <a:endParaRPr lang="en-US" sz="2000" i="1" dirty="0">
              <a:solidFill>
                <a:schemeClr val="accent2"/>
              </a:solidFill>
            </a:endParaRPr>
          </a:p>
        </p:txBody>
      </p:sp>
      <p:sp>
        <p:nvSpPr>
          <p:cNvPr id="10245" name="TextBox 17"/>
          <p:cNvSpPr txBox="1">
            <a:spLocks noChangeArrowheads="1"/>
          </p:cNvSpPr>
          <p:nvPr/>
        </p:nvSpPr>
        <p:spPr bwMode="auto">
          <a:xfrm>
            <a:off x="3444875" y="1577980"/>
            <a:ext cx="3505200" cy="460375"/>
          </a:xfrm>
          <a:prstGeom prst="rect">
            <a:avLst/>
          </a:prstGeom>
          <a:noFill/>
          <a:ln w="9525">
            <a:noFill/>
            <a:miter lim="800000"/>
            <a:headEnd/>
            <a:tailEnd/>
          </a:ln>
        </p:spPr>
        <p:txBody>
          <a:bodyPr>
            <a:spAutoFit/>
          </a:bodyPr>
          <a:lstStyle/>
          <a:p>
            <a:r>
              <a:rPr lang="en-US" b="1" dirty="0">
                <a:solidFill>
                  <a:srgbClr val="FF00FF"/>
                </a:solidFill>
                <a:latin typeface="Calibri" panose="020F0502020204030204" pitchFamily="34" charset="0"/>
              </a:rPr>
              <a:t>Demand = 100 KAF/mo</a:t>
            </a:r>
          </a:p>
        </p:txBody>
      </p:sp>
      <p:sp>
        <p:nvSpPr>
          <p:cNvPr id="10246" name="TextBox 20"/>
          <p:cNvSpPr txBox="1">
            <a:spLocks noChangeArrowheads="1"/>
          </p:cNvSpPr>
          <p:nvPr/>
        </p:nvSpPr>
        <p:spPr bwMode="auto">
          <a:xfrm>
            <a:off x="4682598" y="4572005"/>
            <a:ext cx="2049462" cy="276225"/>
          </a:xfrm>
          <a:prstGeom prst="rect">
            <a:avLst/>
          </a:prstGeom>
          <a:noFill/>
          <a:ln w="9525">
            <a:noFill/>
            <a:miter lim="800000"/>
            <a:headEnd/>
            <a:tailEnd/>
          </a:ln>
        </p:spPr>
        <p:txBody>
          <a:bodyPr>
            <a:spAutoFit/>
          </a:bodyPr>
          <a:lstStyle/>
          <a:p>
            <a:r>
              <a:rPr lang="en-US" sz="1200" b="1" dirty="0">
                <a:solidFill>
                  <a:srgbClr val="FF00FF"/>
                </a:solidFill>
                <a:latin typeface="Calibri" panose="020F0502020204030204" pitchFamily="34" charset="0"/>
              </a:rPr>
              <a:t>demand = 100 KAF/mo</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5"/>
          <p:cNvPicPr>
            <a:picLocks noChangeArrowheads="1"/>
          </p:cNvPicPr>
          <p:nvPr/>
        </p:nvPicPr>
        <p:blipFill>
          <a:blip r:embed="rId3" cstate="print"/>
          <a:srcRect/>
          <a:stretch>
            <a:fillRect/>
          </a:stretch>
        </p:blipFill>
        <p:spPr bwMode="auto">
          <a:xfrm>
            <a:off x="2311400" y="4127500"/>
            <a:ext cx="7518400" cy="2730500"/>
          </a:xfrm>
          <a:prstGeom prst="rect">
            <a:avLst/>
          </a:prstGeom>
          <a:noFill/>
          <a:ln w="9525">
            <a:noFill/>
            <a:miter lim="800000"/>
            <a:headEnd/>
            <a:tailEnd/>
          </a:ln>
        </p:spPr>
      </p:pic>
      <p:pic>
        <p:nvPicPr>
          <p:cNvPr id="31747" name="Picture 6"/>
          <p:cNvPicPr>
            <a:picLocks noChangeAspect="1" noChangeArrowheads="1"/>
          </p:cNvPicPr>
          <p:nvPr/>
        </p:nvPicPr>
        <p:blipFill>
          <a:blip r:embed="rId4" cstate="print"/>
          <a:srcRect/>
          <a:stretch>
            <a:fillRect/>
          </a:stretch>
        </p:blipFill>
        <p:spPr bwMode="auto">
          <a:xfrm>
            <a:off x="2208218" y="995368"/>
            <a:ext cx="7585075" cy="3259137"/>
          </a:xfrm>
          <a:prstGeom prst="rect">
            <a:avLst/>
          </a:prstGeom>
          <a:noFill/>
          <a:ln w="9525">
            <a:noFill/>
            <a:miter lim="800000"/>
            <a:headEnd/>
            <a:tailEnd/>
          </a:ln>
        </p:spPr>
      </p:pic>
      <p:sp>
        <p:nvSpPr>
          <p:cNvPr id="10" name="Title 1"/>
          <p:cNvSpPr>
            <a:spLocks noGrp="1"/>
          </p:cNvSpPr>
          <p:nvPr>
            <p:ph type="title"/>
          </p:nvPr>
        </p:nvSpPr>
        <p:spPr>
          <a:xfrm>
            <a:off x="1524000" y="46038"/>
            <a:ext cx="8985250" cy="1143000"/>
          </a:xfrm>
        </p:spPr>
        <p:txBody>
          <a:bodyPr/>
          <a:lstStyle/>
          <a:p>
            <a:pPr>
              <a:defRPr/>
            </a:pPr>
            <a:r>
              <a:rPr lang="en-US" sz="3600" dirty="0"/>
              <a:t>Storage required to meet a demand/yield</a:t>
            </a:r>
          </a:p>
        </p:txBody>
      </p:sp>
      <p:sp>
        <p:nvSpPr>
          <p:cNvPr id="11" name="TextBox 10"/>
          <p:cNvSpPr txBox="1"/>
          <p:nvPr/>
        </p:nvSpPr>
        <p:spPr>
          <a:xfrm>
            <a:off x="3717925" y="1279525"/>
            <a:ext cx="2698778" cy="400110"/>
          </a:xfrm>
          <a:prstGeom prst="rect">
            <a:avLst/>
          </a:prstGeom>
          <a:noFill/>
        </p:spPr>
        <p:txBody>
          <a:bodyPr wrap="square">
            <a:spAutoFit/>
          </a:bodyPr>
          <a:lstStyle/>
          <a:p>
            <a:pPr>
              <a:defRPr/>
            </a:pPr>
            <a:r>
              <a:rPr lang="en-US" sz="2000" dirty="0">
                <a:solidFill>
                  <a:srgbClr val="FF00FF"/>
                </a:solidFill>
                <a:latin typeface="Calibri" panose="020F0502020204030204" pitchFamily="34" charset="0"/>
              </a:rPr>
              <a:t>demand = 100 KAF/mo</a:t>
            </a:r>
          </a:p>
        </p:txBody>
      </p:sp>
      <p:sp>
        <p:nvSpPr>
          <p:cNvPr id="13" name="TextBox 6"/>
          <p:cNvSpPr txBox="1">
            <a:spLocks noChangeArrowheads="1"/>
          </p:cNvSpPr>
          <p:nvPr/>
        </p:nvSpPr>
        <p:spPr bwMode="auto">
          <a:xfrm>
            <a:off x="6542088" y="4572005"/>
            <a:ext cx="2774950" cy="1323975"/>
          </a:xfrm>
          <a:prstGeom prst="rect">
            <a:avLst/>
          </a:prstGeom>
          <a:solidFill>
            <a:schemeClr val="bg1"/>
          </a:solidFill>
          <a:ln w="9525">
            <a:noFill/>
            <a:miter lim="800000"/>
            <a:headEnd/>
            <a:tailEnd/>
          </a:ln>
        </p:spPr>
        <p:txBody>
          <a:bodyPr>
            <a:spAutoFit/>
          </a:bodyPr>
          <a:lstStyle/>
          <a:p>
            <a:pPr>
              <a:defRPr/>
            </a:pPr>
            <a:r>
              <a:rPr lang="en-US" sz="2000" dirty="0">
                <a:solidFill>
                  <a:srgbClr val="FF00FF"/>
                </a:solidFill>
                <a:latin typeface="Calibri" panose="020F0502020204030204" pitchFamily="34" charset="0"/>
              </a:rPr>
              <a:t>Iterative simulation:  trial &amp; error on volume to exactly empty given withdrawal 100 KAF/mo</a:t>
            </a:r>
          </a:p>
        </p:txBody>
      </p:sp>
      <p:cxnSp>
        <p:nvCxnSpPr>
          <p:cNvPr id="14" name="Straight Arrow Connector 13"/>
          <p:cNvCxnSpPr/>
          <p:nvPr/>
        </p:nvCxnSpPr>
        <p:spPr>
          <a:xfrm flipH="1">
            <a:off x="6022980" y="5132393"/>
            <a:ext cx="519113" cy="1031875"/>
          </a:xfrm>
          <a:prstGeom prst="straightConnector1">
            <a:avLst/>
          </a:prstGeom>
          <a:ln w="19050">
            <a:solidFill>
              <a:srgbClr val="FF00FF"/>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949983" y="1244600"/>
            <a:ext cx="8264521" cy="4141788"/>
            <a:chOff x="425978" y="1244600"/>
            <a:chExt cx="8264521" cy="4141788"/>
          </a:xfrm>
        </p:grpSpPr>
        <p:pic>
          <p:nvPicPr>
            <p:cNvPr id="8" name="Picture 6"/>
            <p:cNvPicPr>
              <a:picLocks noChangeArrowheads="1"/>
            </p:cNvPicPr>
            <p:nvPr/>
          </p:nvPicPr>
          <p:blipFill>
            <a:blip r:embed="rId3" cstate="print"/>
            <a:srcRect/>
            <a:stretch>
              <a:fillRect/>
            </a:stretch>
          </p:blipFill>
          <p:spPr bwMode="auto">
            <a:xfrm>
              <a:off x="425978" y="1244600"/>
              <a:ext cx="8264521" cy="4141788"/>
            </a:xfrm>
            <a:prstGeom prst="rect">
              <a:avLst/>
            </a:prstGeom>
            <a:noFill/>
            <a:ln w="9525">
              <a:noFill/>
              <a:miter lim="800000"/>
              <a:headEnd/>
              <a:tailEnd/>
            </a:ln>
          </p:spPr>
        </p:pic>
        <p:sp>
          <p:nvSpPr>
            <p:cNvPr id="10" name="TextBox 17"/>
            <p:cNvSpPr txBox="1">
              <a:spLocks noChangeArrowheads="1"/>
            </p:cNvSpPr>
            <p:nvPr/>
          </p:nvSpPr>
          <p:spPr bwMode="auto">
            <a:xfrm>
              <a:off x="1920875" y="1577975"/>
              <a:ext cx="3505200" cy="460375"/>
            </a:xfrm>
            <a:prstGeom prst="rect">
              <a:avLst/>
            </a:prstGeom>
            <a:noFill/>
            <a:ln w="9525">
              <a:noFill/>
              <a:miter lim="800000"/>
              <a:headEnd/>
              <a:tailEnd/>
            </a:ln>
          </p:spPr>
          <p:txBody>
            <a:bodyPr>
              <a:spAutoFit/>
            </a:bodyPr>
            <a:lstStyle/>
            <a:p>
              <a:r>
                <a:rPr lang="en-US" b="1" dirty="0">
                  <a:solidFill>
                    <a:srgbClr val="FF00FF"/>
                  </a:solidFill>
                  <a:latin typeface="Calibri" panose="020F0502020204030204" pitchFamily="34" charset="0"/>
                </a:rPr>
                <a:t>Demand = 100 KAF/mo</a:t>
              </a:r>
            </a:p>
          </p:txBody>
        </p:sp>
        <p:sp>
          <p:nvSpPr>
            <p:cNvPr id="11" name="TextBox 20"/>
            <p:cNvSpPr txBox="1">
              <a:spLocks noChangeArrowheads="1"/>
            </p:cNvSpPr>
            <p:nvPr/>
          </p:nvSpPr>
          <p:spPr bwMode="auto">
            <a:xfrm>
              <a:off x="3158598" y="4572000"/>
              <a:ext cx="2049462" cy="276225"/>
            </a:xfrm>
            <a:prstGeom prst="rect">
              <a:avLst/>
            </a:prstGeom>
            <a:noFill/>
            <a:ln w="9525">
              <a:noFill/>
              <a:miter lim="800000"/>
              <a:headEnd/>
              <a:tailEnd/>
            </a:ln>
          </p:spPr>
          <p:txBody>
            <a:bodyPr>
              <a:spAutoFit/>
            </a:bodyPr>
            <a:lstStyle/>
            <a:p>
              <a:r>
                <a:rPr lang="en-US" sz="1200" b="1" dirty="0">
                  <a:solidFill>
                    <a:srgbClr val="FF00FF"/>
                  </a:solidFill>
                  <a:latin typeface="Calibri" panose="020F0502020204030204" pitchFamily="34" charset="0"/>
                </a:rPr>
                <a:t>demand = 100 KAF/mo</a:t>
              </a:r>
            </a:p>
          </p:txBody>
        </p:sp>
      </p:grpSp>
      <p:grpSp>
        <p:nvGrpSpPr>
          <p:cNvPr id="9" name="Group 8"/>
          <p:cNvGrpSpPr/>
          <p:nvPr/>
        </p:nvGrpSpPr>
        <p:grpSpPr>
          <a:xfrm>
            <a:off x="1951043" y="1244600"/>
            <a:ext cx="8264521" cy="4141788"/>
            <a:chOff x="417513" y="1244600"/>
            <a:chExt cx="8264521" cy="4141788"/>
          </a:xfrm>
        </p:grpSpPr>
        <p:pic>
          <p:nvPicPr>
            <p:cNvPr id="12290" name="Picture 3"/>
            <p:cNvPicPr>
              <a:picLocks noChangeArrowheads="1"/>
            </p:cNvPicPr>
            <p:nvPr/>
          </p:nvPicPr>
          <p:blipFill>
            <a:blip r:embed="rId4" cstate="print"/>
            <a:srcRect/>
            <a:stretch>
              <a:fillRect/>
            </a:stretch>
          </p:blipFill>
          <p:spPr bwMode="auto">
            <a:xfrm>
              <a:off x="417513" y="1244600"/>
              <a:ext cx="8264521" cy="4141788"/>
            </a:xfrm>
            <a:prstGeom prst="rect">
              <a:avLst/>
            </a:prstGeom>
            <a:noFill/>
            <a:ln w="9525">
              <a:noFill/>
              <a:miter lim="800000"/>
              <a:headEnd/>
              <a:tailEnd/>
            </a:ln>
          </p:spPr>
        </p:pic>
        <p:sp>
          <p:nvSpPr>
            <p:cNvPr id="12292" name="TextBox 13"/>
            <p:cNvSpPr txBox="1">
              <a:spLocks noChangeArrowheads="1"/>
            </p:cNvSpPr>
            <p:nvPr/>
          </p:nvSpPr>
          <p:spPr bwMode="auto">
            <a:xfrm>
              <a:off x="3116263" y="4616450"/>
              <a:ext cx="2049462" cy="276225"/>
            </a:xfrm>
            <a:prstGeom prst="rect">
              <a:avLst/>
            </a:prstGeom>
            <a:noFill/>
            <a:ln w="9525">
              <a:noFill/>
              <a:miter lim="800000"/>
              <a:headEnd/>
              <a:tailEnd/>
            </a:ln>
          </p:spPr>
          <p:txBody>
            <a:bodyPr>
              <a:spAutoFit/>
            </a:bodyPr>
            <a:lstStyle/>
            <a:p>
              <a:r>
                <a:rPr lang="en-US" sz="1200" b="1" dirty="0">
                  <a:solidFill>
                    <a:srgbClr val="FF9933"/>
                  </a:solidFill>
                  <a:latin typeface="Calibri" panose="020F0502020204030204" pitchFamily="34" charset="0"/>
                </a:rPr>
                <a:t>demand = 200 KAF/mo</a:t>
              </a:r>
            </a:p>
          </p:txBody>
        </p:sp>
        <p:sp>
          <p:nvSpPr>
            <p:cNvPr id="12293" name="TextBox 15"/>
            <p:cNvSpPr txBox="1">
              <a:spLocks noChangeArrowheads="1"/>
            </p:cNvSpPr>
            <p:nvPr/>
          </p:nvSpPr>
          <p:spPr bwMode="auto">
            <a:xfrm>
              <a:off x="1920875" y="1577975"/>
              <a:ext cx="3505200" cy="460375"/>
            </a:xfrm>
            <a:prstGeom prst="rect">
              <a:avLst/>
            </a:prstGeom>
            <a:noFill/>
            <a:ln w="9525">
              <a:noFill/>
              <a:miter lim="800000"/>
              <a:headEnd/>
              <a:tailEnd/>
            </a:ln>
          </p:spPr>
          <p:txBody>
            <a:bodyPr>
              <a:spAutoFit/>
            </a:bodyPr>
            <a:lstStyle/>
            <a:p>
              <a:r>
                <a:rPr lang="en-US" b="1" dirty="0">
                  <a:solidFill>
                    <a:srgbClr val="FF9933"/>
                  </a:solidFill>
                  <a:latin typeface="Calibri" panose="020F0502020204030204" pitchFamily="34" charset="0"/>
                </a:rPr>
                <a:t>Demand = 200 KAF/mo</a:t>
              </a:r>
            </a:p>
          </p:txBody>
        </p:sp>
      </p:grpSp>
      <p:sp>
        <p:nvSpPr>
          <p:cNvPr id="12291" name="TextBox 3"/>
          <p:cNvSpPr txBox="1">
            <a:spLocks noChangeArrowheads="1"/>
          </p:cNvSpPr>
          <p:nvPr/>
        </p:nvSpPr>
        <p:spPr bwMode="auto">
          <a:xfrm>
            <a:off x="2889250" y="5664200"/>
            <a:ext cx="5024438" cy="400050"/>
          </a:xfrm>
          <a:prstGeom prst="rect">
            <a:avLst/>
          </a:prstGeom>
          <a:noFill/>
          <a:ln w="9525">
            <a:noFill/>
            <a:miter lim="800000"/>
            <a:headEnd/>
            <a:tailEnd/>
          </a:ln>
        </p:spPr>
        <p:txBody>
          <a:bodyPr>
            <a:spAutoFit/>
          </a:bodyPr>
          <a:lstStyle/>
          <a:p>
            <a:r>
              <a:rPr lang="en-US" sz="2000" i="1" dirty="0">
                <a:solidFill>
                  <a:schemeClr val="accent2"/>
                </a:solidFill>
              </a:rPr>
              <a:t>1 KAF/mo = 16.5 </a:t>
            </a:r>
            <a:r>
              <a:rPr lang="en-US" sz="2000" i="1" dirty="0" err="1">
                <a:solidFill>
                  <a:schemeClr val="accent2"/>
                </a:solidFill>
              </a:rPr>
              <a:t>cfs</a:t>
            </a:r>
            <a:r>
              <a:rPr lang="en-US" sz="2000" i="1" dirty="0">
                <a:solidFill>
                  <a:schemeClr val="accent2"/>
                </a:solidFill>
              </a:rPr>
              <a:t> = 10.7 </a:t>
            </a:r>
            <a:r>
              <a:rPr lang="en-US" sz="2000" i="1" dirty="0" err="1">
                <a:solidFill>
                  <a:schemeClr val="accent2"/>
                </a:solidFill>
              </a:rPr>
              <a:t>mgd</a:t>
            </a:r>
            <a:endParaRPr lang="en-US" sz="2000" i="1" dirty="0">
              <a:solidFill>
                <a:schemeClr val="accent2"/>
              </a:solidFill>
            </a:endParaRPr>
          </a:p>
        </p:txBody>
      </p:sp>
      <p:sp>
        <p:nvSpPr>
          <p:cNvPr id="12294" name="Title 4"/>
          <p:cNvSpPr>
            <a:spLocks noGrp="1"/>
          </p:cNvSpPr>
          <p:nvPr>
            <p:ph type="title"/>
          </p:nvPr>
        </p:nvSpPr>
        <p:spPr>
          <a:xfrm>
            <a:off x="1073426" y="336550"/>
            <a:ext cx="10058400" cy="1143000"/>
          </a:xfrm>
        </p:spPr>
        <p:txBody>
          <a:bodyPr/>
          <a:lstStyle/>
          <a:p>
            <a:pPr eaLnBrk="1" hangingPunct="1"/>
            <a:r>
              <a:rPr lang="en-US" dirty="0"/>
              <a:t>When water from storage is needed…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3"/>
          <p:cNvPicPr>
            <a:picLocks noChangeArrowheads="1"/>
          </p:cNvPicPr>
          <p:nvPr/>
        </p:nvPicPr>
        <p:blipFill>
          <a:blip r:embed="rId3" cstate="print"/>
          <a:srcRect/>
          <a:stretch>
            <a:fillRect/>
          </a:stretch>
        </p:blipFill>
        <p:spPr bwMode="auto">
          <a:xfrm>
            <a:off x="2284413" y="4127500"/>
            <a:ext cx="7548562" cy="2730500"/>
          </a:xfrm>
          <a:prstGeom prst="rect">
            <a:avLst/>
          </a:prstGeom>
          <a:noFill/>
          <a:ln w="9525">
            <a:noFill/>
            <a:miter lim="800000"/>
            <a:headEnd/>
            <a:tailEnd/>
          </a:ln>
        </p:spPr>
      </p:pic>
      <p:pic>
        <p:nvPicPr>
          <p:cNvPr id="32771" name="Picture 3"/>
          <p:cNvPicPr>
            <a:picLocks noChangeArrowheads="1"/>
          </p:cNvPicPr>
          <p:nvPr/>
        </p:nvPicPr>
        <p:blipFill>
          <a:blip r:embed="rId4" cstate="print"/>
          <a:srcRect/>
          <a:stretch>
            <a:fillRect/>
          </a:stretch>
        </p:blipFill>
        <p:spPr bwMode="auto">
          <a:xfrm>
            <a:off x="2209805" y="996955"/>
            <a:ext cx="7567613" cy="3249613"/>
          </a:xfrm>
          <a:prstGeom prst="rect">
            <a:avLst/>
          </a:prstGeom>
          <a:noFill/>
          <a:ln w="9525">
            <a:noFill/>
            <a:miter lim="800000"/>
            <a:headEnd/>
            <a:tailEnd/>
          </a:ln>
        </p:spPr>
      </p:pic>
      <p:sp>
        <p:nvSpPr>
          <p:cNvPr id="11" name="TextBox 10"/>
          <p:cNvSpPr txBox="1"/>
          <p:nvPr/>
        </p:nvSpPr>
        <p:spPr>
          <a:xfrm>
            <a:off x="3717924" y="1279525"/>
            <a:ext cx="2682875" cy="400110"/>
          </a:xfrm>
          <a:prstGeom prst="rect">
            <a:avLst/>
          </a:prstGeom>
          <a:noFill/>
        </p:spPr>
        <p:txBody>
          <a:bodyPr wrap="square">
            <a:spAutoFit/>
          </a:bodyPr>
          <a:lstStyle/>
          <a:p>
            <a:pPr>
              <a:defRPr/>
            </a:pPr>
            <a:r>
              <a:rPr lang="en-US" sz="2000" dirty="0">
                <a:solidFill>
                  <a:srgbClr val="FF9900"/>
                </a:solidFill>
                <a:latin typeface="Calibri" panose="020F0502020204030204" pitchFamily="34" charset="0"/>
              </a:rPr>
              <a:t>demand = 200 KAF/mo</a:t>
            </a:r>
          </a:p>
        </p:txBody>
      </p:sp>
      <p:sp>
        <p:nvSpPr>
          <p:cNvPr id="7" name="Title 1"/>
          <p:cNvSpPr>
            <a:spLocks noGrp="1"/>
          </p:cNvSpPr>
          <p:nvPr>
            <p:ph type="title"/>
          </p:nvPr>
        </p:nvSpPr>
        <p:spPr>
          <a:xfrm>
            <a:off x="1524000" y="46038"/>
            <a:ext cx="8985250" cy="1143000"/>
          </a:xfrm>
        </p:spPr>
        <p:txBody>
          <a:bodyPr/>
          <a:lstStyle/>
          <a:p>
            <a:pPr>
              <a:defRPr/>
            </a:pPr>
            <a:r>
              <a:rPr lang="en-US" sz="3600" dirty="0"/>
              <a:t>Storage required to meet a demand/yield</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9" name="Text Box 3"/>
          <p:cNvSpPr txBox="1">
            <a:spLocks noChangeArrowheads="1"/>
          </p:cNvSpPr>
          <p:nvPr/>
        </p:nvSpPr>
        <p:spPr bwMode="auto">
          <a:xfrm>
            <a:off x="2743823" y="376064"/>
            <a:ext cx="6052520" cy="1200329"/>
          </a:xfrm>
          <a:prstGeom prst="rect">
            <a:avLst/>
          </a:prstGeom>
          <a:noFill/>
          <a:ln w="9525">
            <a:noFill/>
            <a:miter lim="800000"/>
            <a:headEnd/>
            <a:tailEnd/>
          </a:ln>
          <a:effectLst/>
        </p:spPr>
        <p:txBody>
          <a:bodyPr wrap="square">
            <a:spAutoFit/>
          </a:bodyPr>
          <a:lstStyle/>
          <a:p>
            <a:pPr algn="ctr">
              <a:spcBef>
                <a:spcPct val="50000"/>
              </a:spcBef>
              <a:defRPr/>
            </a:pPr>
            <a:r>
              <a:rPr lang="en-US" sz="3600" dirty="0">
                <a:latin typeface="Calibri" panose="020F0502020204030204" pitchFamily="34" charset="0"/>
              </a:rPr>
              <a:t>Storage / Yield Relationship for Each Critical Period</a:t>
            </a:r>
          </a:p>
        </p:txBody>
      </p:sp>
      <p:pic>
        <p:nvPicPr>
          <p:cNvPr id="2" name="Picture 1">
            <a:extLst>
              <a:ext uri="{FF2B5EF4-FFF2-40B4-BE49-F238E27FC236}">
                <a16:creationId xmlns:a16="http://schemas.microsoft.com/office/drawing/2014/main" id="{889630A0-ECC4-4A93-2B69-622D829AB4A7}"/>
              </a:ext>
            </a:extLst>
          </p:cNvPr>
          <p:cNvPicPr>
            <a:picLocks noChangeAspect="1"/>
          </p:cNvPicPr>
          <p:nvPr/>
        </p:nvPicPr>
        <p:blipFill>
          <a:blip r:embed="rId3"/>
          <a:stretch>
            <a:fillRect/>
          </a:stretch>
        </p:blipFill>
        <p:spPr>
          <a:xfrm>
            <a:off x="2060557" y="1794267"/>
            <a:ext cx="7918977" cy="4851777"/>
          </a:xfrm>
          <a:prstGeom prst="rect">
            <a:avLst/>
          </a:prstGeom>
        </p:spPr>
      </p:pic>
      <p:pic>
        <p:nvPicPr>
          <p:cNvPr id="3" name="Picture 2">
            <a:extLst>
              <a:ext uri="{FF2B5EF4-FFF2-40B4-BE49-F238E27FC236}">
                <a16:creationId xmlns:a16="http://schemas.microsoft.com/office/drawing/2014/main" id="{433650C5-A605-82FF-FD92-9265235563D7}"/>
              </a:ext>
            </a:extLst>
          </p:cNvPr>
          <p:cNvPicPr>
            <a:picLocks noChangeAspect="1"/>
          </p:cNvPicPr>
          <p:nvPr/>
        </p:nvPicPr>
        <p:blipFill>
          <a:blip r:embed="rId4"/>
          <a:stretch>
            <a:fillRect/>
          </a:stretch>
        </p:blipFill>
        <p:spPr>
          <a:xfrm>
            <a:off x="2056322" y="1792701"/>
            <a:ext cx="7922144" cy="4853718"/>
          </a:xfrm>
          <a:prstGeom prst="rect">
            <a:avLst/>
          </a:prstGeom>
        </p:spPr>
      </p:pic>
      <p:pic>
        <p:nvPicPr>
          <p:cNvPr id="4" name="Picture 3">
            <a:extLst>
              <a:ext uri="{FF2B5EF4-FFF2-40B4-BE49-F238E27FC236}">
                <a16:creationId xmlns:a16="http://schemas.microsoft.com/office/drawing/2014/main" id="{6E6110F7-9211-615B-CEB8-3A8948D39E0D}"/>
              </a:ext>
            </a:extLst>
          </p:cNvPr>
          <p:cNvPicPr>
            <a:picLocks noChangeAspect="1"/>
          </p:cNvPicPr>
          <p:nvPr/>
        </p:nvPicPr>
        <p:blipFill>
          <a:blip r:embed="rId5"/>
          <a:stretch>
            <a:fillRect/>
          </a:stretch>
        </p:blipFill>
        <p:spPr>
          <a:xfrm>
            <a:off x="2056323" y="1792701"/>
            <a:ext cx="7922144" cy="4853718"/>
          </a:xfrm>
          <a:prstGeom prst="rect">
            <a:avLst/>
          </a:prstGeom>
        </p:spPr>
      </p:pic>
      <p:grpSp>
        <p:nvGrpSpPr>
          <p:cNvPr id="5" name="Group 4">
            <a:extLst>
              <a:ext uri="{FF2B5EF4-FFF2-40B4-BE49-F238E27FC236}">
                <a16:creationId xmlns:a16="http://schemas.microsoft.com/office/drawing/2014/main" id="{982DCB4F-2A74-ACCB-6D97-E92A68FA5D48}"/>
              </a:ext>
            </a:extLst>
          </p:cNvPr>
          <p:cNvGrpSpPr/>
          <p:nvPr/>
        </p:nvGrpSpPr>
        <p:grpSpPr>
          <a:xfrm>
            <a:off x="3123578" y="4619310"/>
            <a:ext cx="689313" cy="1617121"/>
            <a:chOff x="1687614" y="4002090"/>
            <a:chExt cx="689313" cy="1617121"/>
          </a:xfrm>
        </p:grpSpPr>
        <p:sp>
          <p:nvSpPr>
            <p:cNvPr id="6" name="TextBox 8">
              <a:extLst>
                <a:ext uri="{FF2B5EF4-FFF2-40B4-BE49-F238E27FC236}">
                  <a16:creationId xmlns:a16="http://schemas.microsoft.com/office/drawing/2014/main" id="{F76A21A4-E44E-EF6D-F97C-F2A6BBC6F5AF}"/>
                </a:ext>
              </a:extLst>
            </p:cNvPr>
            <p:cNvSpPr txBox="1">
              <a:spLocks noChangeArrowheads="1"/>
            </p:cNvSpPr>
            <p:nvPr/>
          </p:nvSpPr>
          <p:spPr bwMode="auto">
            <a:xfrm>
              <a:off x="1807015" y="5281074"/>
              <a:ext cx="5699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600" b="1" dirty="0">
                  <a:solidFill>
                    <a:srgbClr val="FF0000"/>
                  </a:solidFill>
                  <a:latin typeface="Arial Narrow" panose="020B0606020202030204" pitchFamily="34" charset="0"/>
                </a:rPr>
                <a:t>669</a:t>
              </a:r>
            </a:p>
          </p:txBody>
        </p:sp>
        <p:sp>
          <p:nvSpPr>
            <p:cNvPr id="7" name="Freeform 12">
              <a:extLst>
                <a:ext uri="{FF2B5EF4-FFF2-40B4-BE49-F238E27FC236}">
                  <a16:creationId xmlns:a16="http://schemas.microsoft.com/office/drawing/2014/main" id="{799E4435-75FA-D10C-2197-43D4DBBB7238}"/>
                </a:ext>
              </a:extLst>
            </p:cNvPr>
            <p:cNvSpPr/>
            <p:nvPr/>
          </p:nvSpPr>
          <p:spPr bwMode="auto">
            <a:xfrm>
              <a:off x="1687614" y="4002090"/>
              <a:ext cx="316284" cy="1299484"/>
            </a:xfrm>
            <a:custGeom>
              <a:avLst/>
              <a:gdLst>
                <a:gd name="connsiteX0" fmla="*/ 1211283 w 1211283"/>
                <a:gd name="connsiteY0" fmla="*/ 1496290 h 1496290"/>
                <a:gd name="connsiteX1" fmla="*/ 1211283 w 1211283"/>
                <a:gd name="connsiteY1" fmla="*/ 0 h 1496290"/>
                <a:gd name="connsiteX2" fmla="*/ 0 w 1211283"/>
                <a:gd name="connsiteY2" fmla="*/ 0 h 1496290"/>
              </a:gdLst>
              <a:ahLst/>
              <a:cxnLst>
                <a:cxn ang="0">
                  <a:pos x="connsiteX0" y="connsiteY0"/>
                </a:cxn>
                <a:cxn ang="0">
                  <a:pos x="connsiteX1" y="connsiteY1"/>
                </a:cxn>
                <a:cxn ang="0">
                  <a:pos x="connsiteX2" y="connsiteY2"/>
                </a:cxn>
              </a:cxnLst>
              <a:rect l="l" t="t" r="r" b="b"/>
              <a:pathLst>
                <a:path w="1211283" h="1496290">
                  <a:moveTo>
                    <a:pt x="1211283" y="1496290"/>
                  </a:moveTo>
                  <a:lnTo>
                    <a:pt x="1211283" y="0"/>
                  </a:lnTo>
                  <a:lnTo>
                    <a:pt x="0" y="0"/>
                  </a:lnTo>
                </a:path>
              </a:pathLst>
            </a:custGeom>
            <a:ln w="38100">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Arial Narrow" pitchFamily="34" charset="0"/>
              </a:endParaRPr>
            </a:p>
          </p:txBody>
        </p:sp>
      </p:grpSp>
      <p:grpSp>
        <p:nvGrpSpPr>
          <p:cNvPr id="8" name="Group 7">
            <a:extLst>
              <a:ext uri="{FF2B5EF4-FFF2-40B4-BE49-F238E27FC236}">
                <a16:creationId xmlns:a16="http://schemas.microsoft.com/office/drawing/2014/main" id="{1CAF6A2E-9792-325D-47BA-3002C917349B}"/>
              </a:ext>
            </a:extLst>
          </p:cNvPr>
          <p:cNvGrpSpPr/>
          <p:nvPr/>
        </p:nvGrpSpPr>
        <p:grpSpPr>
          <a:xfrm>
            <a:off x="3130335" y="3368931"/>
            <a:ext cx="2044889" cy="2861555"/>
            <a:chOff x="1674915" y="2751711"/>
            <a:chExt cx="2044889" cy="2861555"/>
          </a:xfrm>
        </p:grpSpPr>
        <p:sp>
          <p:nvSpPr>
            <p:cNvPr id="9" name="TextBox 9">
              <a:extLst>
                <a:ext uri="{FF2B5EF4-FFF2-40B4-BE49-F238E27FC236}">
                  <a16:creationId xmlns:a16="http://schemas.microsoft.com/office/drawing/2014/main" id="{BC73B5CD-7CFD-2C64-E038-5ADD0DD539C9}"/>
                </a:ext>
              </a:extLst>
            </p:cNvPr>
            <p:cNvSpPr txBox="1">
              <a:spLocks noChangeArrowheads="1"/>
            </p:cNvSpPr>
            <p:nvPr/>
          </p:nvSpPr>
          <p:spPr bwMode="auto">
            <a:xfrm>
              <a:off x="3149891" y="5273541"/>
              <a:ext cx="56991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600" b="1" dirty="0">
                  <a:solidFill>
                    <a:srgbClr val="FF0000"/>
                  </a:solidFill>
                  <a:latin typeface="Arial Narrow" panose="020B0606020202030204" pitchFamily="34" charset="0"/>
                </a:rPr>
                <a:t>4068</a:t>
              </a:r>
            </a:p>
          </p:txBody>
        </p:sp>
        <p:sp>
          <p:nvSpPr>
            <p:cNvPr id="10" name="Freeform 14">
              <a:extLst>
                <a:ext uri="{FF2B5EF4-FFF2-40B4-BE49-F238E27FC236}">
                  <a16:creationId xmlns:a16="http://schemas.microsoft.com/office/drawing/2014/main" id="{D8A2DA99-3727-08AE-6562-B3A37D2F2DBC}"/>
                </a:ext>
              </a:extLst>
            </p:cNvPr>
            <p:cNvSpPr/>
            <p:nvPr/>
          </p:nvSpPr>
          <p:spPr bwMode="auto">
            <a:xfrm>
              <a:off x="1674915" y="2751711"/>
              <a:ext cx="1749222" cy="2540135"/>
            </a:xfrm>
            <a:custGeom>
              <a:avLst/>
              <a:gdLst>
                <a:gd name="connsiteX0" fmla="*/ 1211283 w 1211283"/>
                <a:gd name="connsiteY0" fmla="*/ 1496290 h 1496290"/>
                <a:gd name="connsiteX1" fmla="*/ 1211283 w 1211283"/>
                <a:gd name="connsiteY1" fmla="*/ 0 h 1496290"/>
                <a:gd name="connsiteX2" fmla="*/ 0 w 1211283"/>
                <a:gd name="connsiteY2" fmla="*/ 0 h 1496290"/>
              </a:gdLst>
              <a:ahLst/>
              <a:cxnLst>
                <a:cxn ang="0">
                  <a:pos x="connsiteX0" y="connsiteY0"/>
                </a:cxn>
                <a:cxn ang="0">
                  <a:pos x="connsiteX1" y="connsiteY1"/>
                </a:cxn>
                <a:cxn ang="0">
                  <a:pos x="connsiteX2" y="connsiteY2"/>
                </a:cxn>
              </a:cxnLst>
              <a:rect l="l" t="t" r="r" b="b"/>
              <a:pathLst>
                <a:path w="1211283" h="1496290">
                  <a:moveTo>
                    <a:pt x="1211283" y="1496290"/>
                  </a:moveTo>
                  <a:lnTo>
                    <a:pt x="1211283" y="0"/>
                  </a:lnTo>
                  <a:lnTo>
                    <a:pt x="0" y="0"/>
                  </a:lnTo>
                </a:path>
              </a:pathLst>
            </a:custGeom>
            <a:ln w="38100">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Arial Narrow" pitchFamily="34" charset="0"/>
              </a:endParaRPr>
            </a:p>
          </p:txBody>
        </p:sp>
      </p:grpSp>
      <p:sp>
        <p:nvSpPr>
          <p:cNvPr id="11" name="TextBox 10">
            <a:extLst>
              <a:ext uri="{FF2B5EF4-FFF2-40B4-BE49-F238E27FC236}">
                <a16:creationId xmlns:a16="http://schemas.microsoft.com/office/drawing/2014/main" id="{CD3D6CB0-388C-24F5-4190-BD8E56894A1D}"/>
              </a:ext>
            </a:extLst>
          </p:cNvPr>
          <p:cNvSpPr txBox="1"/>
          <p:nvPr/>
        </p:nvSpPr>
        <p:spPr>
          <a:xfrm rot="16200000">
            <a:off x="1740035" y="4526185"/>
            <a:ext cx="1191479" cy="338554"/>
          </a:xfrm>
          <a:prstGeom prst="rect">
            <a:avLst/>
          </a:prstGeom>
          <a:solidFill>
            <a:schemeClr val="bg1"/>
          </a:solidFill>
        </p:spPr>
        <p:txBody>
          <a:bodyPr wrap="square" rtlCol="0">
            <a:spAutoFit/>
          </a:bodyPr>
          <a:lstStyle/>
          <a:p>
            <a:pPr algn="ctr"/>
            <a:r>
              <a:rPr lang="en-US" sz="1600" b="1" dirty="0">
                <a:latin typeface="Calibri" panose="020F0502020204030204" pitchFamily="34" charset="0"/>
                <a:cs typeface="Calibri" panose="020F0502020204030204" pitchFamily="34" charset="0"/>
              </a:rPr>
              <a:t>Firm Yield</a:t>
            </a:r>
          </a:p>
        </p:txBody>
      </p:sp>
      <p:sp>
        <p:nvSpPr>
          <p:cNvPr id="12" name="TextBox 11">
            <a:extLst>
              <a:ext uri="{FF2B5EF4-FFF2-40B4-BE49-F238E27FC236}">
                <a16:creationId xmlns:a16="http://schemas.microsoft.com/office/drawing/2014/main" id="{540949E1-9FEF-F20F-3032-91B72F70E932}"/>
              </a:ext>
            </a:extLst>
          </p:cNvPr>
          <p:cNvSpPr txBox="1"/>
          <p:nvPr/>
        </p:nvSpPr>
        <p:spPr>
          <a:xfrm rot="16200000">
            <a:off x="9032539" y="4396484"/>
            <a:ext cx="1191479" cy="338554"/>
          </a:xfrm>
          <a:prstGeom prst="rect">
            <a:avLst/>
          </a:prstGeom>
          <a:solidFill>
            <a:schemeClr val="bg1"/>
          </a:solidFill>
        </p:spPr>
        <p:txBody>
          <a:bodyPr wrap="square" rtlCol="0">
            <a:spAutoFit/>
          </a:bodyPr>
          <a:lstStyle/>
          <a:p>
            <a:pPr algn="ctr"/>
            <a:r>
              <a:rPr lang="en-US" sz="1600" b="1" dirty="0">
                <a:latin typeface="Calibri" panose="020F0502020204030204" pitchFamily="34" charset="0"/>
                <a:cs typeface="Calibri" panose="020F0502020204030204" pitchFamily="34" charset="0"/>
              </a:rPr>
              <a:t>Firm Yield</a:t>
            </a:r>
          </a:p>
        </p:txBody>
      </p:sp>
      <p:sp>
        <p:nvSpPr>
          <p:cNvPr id="13" name="Rectangle 12">
            <a:extLst>
              <a:ext uri="{FF2B5EF4-FFF2-40B4-BE49-F238E27FC236}">
                <a16:creationId xmlns:a16="http://schemas.microsoft.com/office/drawing/2014/main" id="{381DB3E1-CB8D-6747-78C8-DE63CE6340D9}"/>
              </a:ext>
            </a:extLst>
          </p:cNvPr>
          <p:cNvSpPr/>
          <p:nvPr/>
        </p:nvSpPr>
        <p:spPr>
          <a:xfrm>
            <a:off x="5386718" y="2113228"/>
            <a:ext cx="394996" cy="746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34934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pPr eaLnBrk="1" hangingPunct="1">
              <a:defRPr/>
            </a:pPr>
            <a:r>
              <a:rPr lang="en-US"/>
              <a:t>Use Monte Carlo…</a:t>
            </a:r>
          </a:p>
        </p:txBody>
      </p:sp>
      <p:sp>
        <p:nvSpPr>
          <p:cNvPr id="104451" name="Rectangle 3"/>
          <p:cNvSpPr>
            <a:spLocks noGrp="1" noChangeArrowheads="1"/>
          </p:cNvSpPr>
          <p:nvPr>
            <p:ph type="body" idx="1"/>
          </p:nvPr>
        </p:nvSpPr>
        <p:spPr/>
        <p:txBody>
          <a:bodyPr/>
          <a:lstStyle/>
          <a:p>
            <a:pPr eaLnBrk="1" hangingPunct="1">
              <a:spcBef>
                <a:spcPct val="60000"/>
              </a:spcBef>
              <a:defRPr/>
            </a:pPr>
            <a:r>
              <a:rPr lang="en-US" dirty="0"/>
              <a:t>There’s only one real inflow time series to work with for estimating yield, sizing reservoirs or reallocating reservoir pools for supply</a:t>
            </a:r>
          </a:p>
          <a:p>
            <a:pPr eaLnBrk="1" hangingPunct="1">
              <a:spcBef>
                <a:spcPct val="60000"/>
              </a:spcBef>
              <a:defRPr/>
            </a:pPr>
            <a:r>
              <a:rPr lang="en-US" dirty="0"/>
              <a:t>It would be nice if we could create more time series, in the same way we numerically played roulette…</a:t>
            </a:r>
          </a:p>
          <a:p>
            <a:pPr lvl="1" eaLnBrk="1" hangingPunct="1">
              <a:spcBef>
                <a:spcPct val="60000"/>
              </a:spcBef>
              <a:defRPr/>
            </a:pPr>
            <a:r>
              <a:rPr lang="en-US" sz="3200" dirty="0"/>
              <a:t>Stochastic Streamflow Generation!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44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445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445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uiExpand="1" build="p" bldLvl="2"/>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7"/>
          <p:cNvSpPr txBox="1">
            <a:spLocks noChangeArrowheads="1"/>
          </p:cNvSpPr>
          <p:nvPr/>
        </p:nvSpPr>
        <p:spPr bwMode="auto">
          <a:xfrm>
            <a:off x="483719" y="280988"/>
            <a:ext cx="3363068" cy="3048000"/>
          </a:xfrm>
          <a:prstGeom prst="rect">
            <a:avLst/>
          </a:prstGeom>
          <a:noFill/>
          <a:ln w="9525">
            <a:noFill/>
            <a:miter lim="800000"/>
            <a:headEnd/>
            <a:tailEnd/>
          </a:ln>
        </p:spPr>
        <p:txBody>
          <a:bodyPr/>
          <a:lstStyle/>
          <a:p>
            <a:pPr marL="182563" indent="-182563">
              <a:spcBef>
                <a:spcPts val="600"/>
              </a:spcBef>
              <a:buFont typeface="Arial" charset="0"/>
              <a:buChar char="•"/>
            </a:pPr>
            <a:r>
              <a:rPr lang="en-US" dirty="0">
                <a:latin typeface="Calibri" panose="020F0502020204030204" pitchFamily="34" charset="0"/>
              </a:rPr>
              <a:t>Initial 41-year record of annual volumes (first example)  </a:t>
            </a:r>
          </a:p>
          <a:p>
            <a:pPr marL="182563" indent="-182563">
              <a:spcBef>
                <a:spcPts val="600"/>
              </a:spcBef>
              <a:buFont typeface="Arial" charset="0"/>
              <a:buChar char="•"/>
            </a:pPr>
            <a:r>
              <a:rPr lang="en-US" dirty="0">
                <a:latin typeface="Calibri" panose="020F0502020204030204" pitchFamily="34" charset="0"/>
              </a:rPr>
              <a:t>Use </a:t>
            </a:r>
            <a:r>
              <a:rPr lang="en-US" dirty="0" err="1">
                <a:latin typeface="Calibri" panose="020F0502020204030204" pitchFamily="34" charset="0"/>
              </a:rPr>
              <a:t>autoregression</a:t>
            </a:r>
            <a:r>
              <a:rPr lang="en-US" dirty="0">
                <a:latin typeface="Calibri" panose="020F0502020204030204" pitchFamily="34" charset="0"/>
              </a:rPr>
              <a:t> AR(1) to generate longer record</a:t>
            </a:r>
          </a:p>
          <a:p>
            <a:pPr marL="182563" indent="-182563">
              <a:spcBef>
                <a:spcPts val="600"/>
              </a:spcBef>
              <a:buFont typeface="Arial" charset="0"/>
              <a:buChar char="•"/>
            </a:pPr>
            <a:r>
              <a:rPr lang="en-US" dirty="0">
                <a:latin typeface="Calibri" panose="020F0502020204030204" pitchFamily="34" charset="0"/>
              </a:rPr>
              <a:t>More examples of drought events</a:t>
            </a:r>
          </a:p>
        </p:txBody>
      </p:sp>
      <p:pic>
        <p:nvPicPr>
          <p:cNvPr id="34819" name="Picture 3"/>
          <p:cNvPicPr>
            <a:picLocks noChangeAspect="1" noChangeArrowheads="1"/>
          </p:cNvPicPr>
          <p:nvPr/>
        </p:nvPicPr>
        <p:blipFill>
          <a:blip r:embed="rId3" cstate="print"/>
          <a:srcRect/>
          <a:stretch>
            <a:fillRect/>
          </a:stretch>
        </p:blipFill>
        <p:spPr bwMode="auto">
          <a:xfrm>
            <a:off x="4144356" y="111130"/>
            <a:ext cx="6381750" cy="3324225"/>
          </a:xfrm>
          <a:prstGeom prst="rect">
            <a:avLst/>
          </a:prstGeom>
          <a:noFill/>
          <a:ln w="9525">
            <a:noFill/>
            <a:miter lim="800000"/>
            <a:headEnd/>
            <a:tailEnd/>
          </a:ln>
        </p:spPr>
      </p:pic>
      <p:pic>
        <p:nvPicPr>
          <p:cNvPr id="34820" name="Picture 4"/>
          <p:cNvPicPr>
            <a:picLocks noChangeAspect="1" noChangeArrowheads="1"/>
          </p:cNvPicPr>
          <p:nvPr/>
        </p:nvPicPr>
        <p:blipFill>
          <a:blip r:embed="rId4" cstate="print"/>
          <a:srcRect/>
          <a:stretch>
            <a:fillRect/>
          </a:stretch>
        </p:blipFill>
        <p:spPr bwMode="auto">
          <a:xfrm>
            <a:off x="2306036" y="3602038"/>
            <a:ext cx="8220075" cy="3255962"/>
          </a:xfrm>
          <a:prstGeom prst="rect">
            <a:avLst/>
          </a:prstGeom>
          <a:noFill/>
          <a:ln w="9525">
            <a:noFill/>
            <a:miter lim="800000"/>
            <a:headEnd/>
            <a:tailEnd/>
          </a:ln>
        </p:spPr>
      </p:pic>
      <p:sp>
        <p:nvSpPr>
          <p:cNvPr id="34821" name="Text Box 1031"/>
          <p:cNvSpPr txBox="1">
            <a:spLocks noChangeArrowheads="1"/>
          </p:cNvSpPr>
          <p:nvPr/>
        </p:nvSpPr>
        <p:spPr bwMode="auto">
          <a:xfrm>
            <a:off x="7472537" y="334968"/>
            <a:ext cx="2752720" cy="369332"/>
          </a:xfrm>
          <a:prstGeom prst="rect">
            <a:avLst/>
          </a:prstGeom>
          <a:noFill/>
          <a:ln w="9525">
            <a:noFill/>
            <a:miter lim="800000"/>
            <a:headEnd/>
            <a:tailEnd/>
          </a:ln>
        </p:spPr>
        <p:txBody>
          <a:bodyPr wrap="square">
            <a:spAutoFit/>
          </a:bodyPr>
          <a:lstStyle/>
          <a:p>
            <a:pPr>
              <a:spcBef>
                <a:spcPct val="50000"/>
              </a:spcBef>
            </a:pPr>
            <a:r>
              <a:rPr lang="en-US" sz="1800" dirty="0">
                <a:latin typeface="Calibri" panose="020F0502020204030204" pitchFamily="34" charset="0"/>
              </a:rPr>
              <a:t>serial correlation =</a:t>
            </a:r>
            <a:r>
              <a:rPr lang="en-US" sz="1800" dirty="0">
                <a:latin typeface="Symbol" pitchFamily="18" charset="2"/>
              </a:rPr>
              <a:t> r </a:t>
            </a:r>
            <a:r>
              <a:rPr lang="en-US" sz="1800" dirty="0">
                <a:latin typeface="Calibri" panose="020F0502020204030204" pitchFamily="34" charset="0"/>
              </a:rPr>
              <a:t>= 0.24</a:t>
            </a:r>
          </a:p>
        </p:txBody>
      </p:sp>
      <p:sp>
        <p:nvSpPr>
          <p:cNvPr id="34822" name="Text Box 1031"/>
          <p:cNvSpPr txBox="1">
            <a:spLocks noChangeArrowheads="1"/>
          </p:cNvSpPr>
          <p:nvPr/>
        </p:nvSpPr>
        <p:spPr bwMode="auto">
          <a:xfrm>
            <a:off x="4338031" y="3432175"/>
            <a:ext cx="5467350" cy="400050"/>
          </a:xfrm>
          <a:prstGeom prst="rect">
            <a:avLst/>
          </a:prstGeom>
          <a:solidFill>
            <a:schemeClr val="bg1"/>
          </a:solidFill>
          <a:ln w="9525">
            <a:noFill/>
            <a:miter lim="800000"/>
            <a:headEnd/>
            <a:tailEnd/>
          </a:ln>
        </p:spPr>
        <p:txBody>
          <a:bodyPr>
            <a:spAutoFit/>
          </a:bodyPr>
          <a:lstStyle/>
          <a:p>
            <a:pPr>
              <a:spcBef>
                <a:spcPct val="50000"/>
              </a:spcBef>
            </a:pPr>
            <a:r>
              <a:rPr lang="en-US" sz="2000" dirty="0">
                <a:cs typeface="Calibri" panose="020F0502020204030204" pitchFamily="34" charset="0"/>
              </a:rPr>
              <a:t>Generated 100-year record of annual volumes</a:t>
            </a:r>
          </a:p>
        </p:txBody>
      </p:sp>
      <p:cxnSp>
        <p:nvCxnSpPr>
          <p:cNvPr id="11" name="Straight Connector 10"/>
          <p:cNvCxnSpPr/>
          <p:nvPr/>
        </p:nvCxnSpPr>
        <p:spPr>
          <a:xfrm>
            <a:off x="3598261" y="5403850"/>
            <a:ext cx="6734175"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252436" y="1804988"/>
            <a:ext cx="5121275"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4825" name="TextBox 8"/>
          <p:cNvSpPr txBox="1">
            <a:spLocks noChangeArrowheads="1"/>
          </p:cNvSpPr>
          <p:nvPr/>
        </p:nvSpPr>
        <p:spPr bwMode="auto">
          <a:xfrm>
            <a:off x="4828339" y="3768095"/>
            <a:ext cx="5562595" cy="461665"/>
          </a:xfrm>
          <a:prstGeom prst="rect">
            <a:avLst/>
          </a:prstGeom>
          <a:noFill/>
          <a:ln w="9525">
            <a:noFill/>
            <a:miter lim="800000"/>
            <a:headEnd/>
            <a:tailEnd/>
          </a:ln>
        </p:spPr>
        <p:txBody>
          <a:bodyPr wrap="square">
            <a:spAutoFit/>
          </a:bodyPr>
          <a:lstStyle/>
          <a:p>
            <a:r>
              <a:rPr lang="en-US" b="1" dirty="0">
                <a:latin typeface="Arial Narrow" panose="020B0606020202030204" pitchFamily="34" charset="0"/>
              </a:rPr>
              <a:t>Q(t) = </a:t>
            </a:r>
            <a:r>
              <a:rPr lang="en-US" b="1" dirty="0">
                <a:latin typeface="Symbol" pitchFamily="18" charset="2"/>
              </a:rPr>
              <a:t>m</a:t>
            </a:r>
            <a:r>
              <a:rPr lang="en-US" b="1" dirty="0">
                <a:latin typeface="Calibri" panose="020F0502020204030204" pitchFamily="34" charset="0"/>
              </a:rPr>
              <a:t> </a:t>
            </a:r>
            <a:r>
              <a:rPr lang="en-US" b="1" dirty="0">
                <a:latin typeface="+mn-lt"/>
              </a:rPr>
              <a:t>+ (Q(t-1)-</a:t>
            </a:r>
            <a:r>
              <a:rPr lang="en-US" b="1" dirty="0">
                <a:latin typeface="Symbol" pitchFamily="18" charset="2"/>
              </a:rPr>
              <a:t>m</a:t>
            </a:r>
            <a:r>
              <a:rPr lang="en-US" b="1" dirty="0">
                <a:latin typeface="+mn-lt"/>
              </a:rPr>
              <a:t>)*</a:t>
            </a:r>
            <a:r>
              <a:rPr lang="en-US" b="1" dirty="0">
                <a:latin typeface="Symbol" pitchFamily="18" charset="2"/>
              </a:rPr>
              <a:t>r</a:t>
            </a:r>
            <a:r>
              <a:rPr lang="en-US" b="1" dirty="0">
                <a:latin typeface="+mn-lt"/>
              </a:rPr>
              <a:t> + random error(</a:t>
            </a:r>
            <a:r>
              <a:rPr lang="en-US" b="1" dirty="0" err="1">
                <a:latin typeface="Symbol" pitchFamily="18" charset="2"/>
              </a:rPr>
              <a:t>s</a:t>
            </a:r>
            <a:r>
              <a:rPr lang="en-US" b="1" dirty="0" err="1">
                <a:latin typeface="+mn-lt"/>
              </a:rPr>
              <a:t>,</a:t>
            </a:r>
            <a:r>
              <a:rPr lang="en-US" b="1" dirty="0" err="1">
                <a:latin typeface="Symbol" pitchFamily="18" charset="2"/>
              </a:rPr>
              <a:t>g</a:t>
            </a:r>
            <a:r>
              <a:rPr lang="en-US" b="1" dirty="0">
                <a:latin typeface="+mn-lt"/>
              </a:rPr>
              <a:t>)</a:t>
            </a:r>
          </a:p>
        </p:txBody>
      </p:sp>
      <p:sp>
        <p:nvSpPr>
          <p:cNvPr id="34826" name="TextBox 9"/>
          <p:cNvSpPr txBox="1">
            <a:spLocks noChangeArrowheads="1"/>
          </p:cNvSpPr>
          <p:nvPr/>
        </p:nvSpPr>
        <p:spPr bwMode="auto">
          <a:xfrm>
            <a:off x="5415827" y="314325"/>
            <a:ext cx="2486025" cy="369888"/>
          </a:xfrm>
          <a:prstGeom prst="rect">
            <a:avLst/>
          </a:prstGeom>
          <a:noFill/>
          <a:ln w="9525">
            <a:noFill/>
            <a:miter lim="800000"/>
            <a:headEnd/>
            <a:tailEnd/>
          </a:ln>
        </p:spPr>
        <p:txBody>
          <a:bodyPr>
            <a:spAutoFit/>
          </a:bodyPr>
          <a:lstStyle/>
          <a:p>
            <a:r>
              <a:rPr lang="en-US" sz="1800" dirty="0">
                <a:latin typeface="Calibri" panose="020F0502020204030204" pitchFamily="34" charset="0"/>
              </a:rPr>
              <a:t>compute </a:t>
            </a:r>
            <a:r>
              <a:rPr lang="en-US" sz="1800" dirty="0">
                <a:latin typeface="Symbol" pitchFamily="18" charset="2"/>
              </a:rPr>
              <a:t>m</a:t>
            </a:r>
            <a:r>
              <a:rPr lang="en-US" sz="1800" dirty="0">
                <a:latin typeface="Calibri" panose="020F0502020204030204" pitchFamily="34" charset="0"/>
              </a:rPr>
              <a:t>, </a:t>
            </a:r>
            <a:r>
              <a:rPr lang="en-US" sz="1800" dirty="0">
                <a:latin typeface="Symbol" pitchFamily="18" charset="2"/>
              </a:rPr>
              <a:t>s</a:t>
            </a:r>
            <a:r>
              <a:rPr lang="en-US" sz="1800" dirty="0">
                <a:latin typeface="Calibri" panose="020F0502020204030204" pitchFamily="34" charset="0"/>
              </a:rPr>
              <a:t>, </a:t>
            </a:r>
            <a:r>
              <a:rPr lang="en-US" sz="1800" dirty="0">
                <a:latin typeface="Symbol" pitchFamily="18" charset="2"/>
              </a:rPr>
              <a:t>g</a:t>
            </a:r>
            <a:r>
              <a:rPr lang="en-US" sz="1800" dirty="0">
                <a:latin typeface="Calibri" panose="020F0502020204030204" pitchFamily="34" charset="0"/>
              </a:rPr>
              <a:t>, </a:t>
            </a:r>
            <a:r>
              <a:rPr lang="en-US" sz="1800" dirty="0">
                <a:latin typeface="Symbol" pitchFamily="18" charset="2"/>
              </a:rPr>
              <a:t>r</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3" cstate="print"/>
          <a:srcRect/>
          <a:stretch>
            <a:fillRect/>
          </a:stretch>
        </p:blipFill>
        <p:spPr bwMode="auto">
          <a:xfrm>
            <a:off x="1362068" y="57150"/>
            <a:ext cx="9023350" cy="6751638"/>
          </a:xfrm>
          <a:prstGeom prst="rect">
            <a:avLst/>
          </a:prstGeom>
          <a:noFill/>
          <a:ln w="9525">
            <a:noFill/>
            <a:miter lim="800000"/>
            <a:headEnd/>
            <a:tailEnd/>
          </a:ln>
        </p:spPr>
      </p:pic>
      <p:sp>
        <p:nvSpPr>
          <p:cNvPr id="35843" name="Text Box 10"/>
          <p:cNvSpPr txBox="1">
            <a:spLocks noChangeArrowheads="1"/>
          </p:cNvSpPr>
          <p:nvPr/>
        </p:nvSpPr>
        <p:spPr bwMode="auto">
          <a:xfrm>
            <a:off x="2030411" y="2457450"/>
            <a:ext cx="1709737" cy="488950"/>
          </a:xfrm>
          <a:prstGeom prst="rect">
            <a:avLst/>
          </a:prstGeom>
          <a:noFill/>
          <a:ln w="9525">
            <a:noFill/>
            <a:miter lim="800000"/>
            <a:headEnd/>
            <a:tailEnd/>
          </a:ln>
        </p:spPr>
        <p:txBody>
          <a:bodyPr>
            <a:spAutoFit/>
          </a:bodyPr>
          <a:lstStyle/>
          <a:p>
            <a:pPr>
              <a:spcBef>
                <a:spcPct val="50000"/>
              </a:spcBef>
            </a:pPr>
            <a:r>
              <a:rPr lang="en-US" sz="2600" b="1" dirty="0">
                <a:solidFill>
                  <a:srgbClr val="FF0000"/>
                </a:solidFill>
                <a:latin typeface="Calibri" panose="020F0502020204030204" pitchFamily="34" charset="0"/>
              </a:rPr>
              <a:t>1000 years</a:t>
            </a:r>
          </a:p>
        </p:txBody>
      </p:sp>
      <p:cxnSp>
        <p:nvCxnSpPr>
          <p:cNvPr id="4" name="Straight Connector 3"/>
          <p:cNvCxnSpPr/>
          <p:nvPr/>
        </p:nvCxnSpPr>
        <p:spPr>
          <a:xfrm>
            <a:off x="2005006" y="3711575"/>
            <a:ext cx="824865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2000243" y="1414463"/>
            <a:ext cx="826135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2009773" y="5980113"/>
            <a:ext cx="8247063"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defRPr/>
            </a:pPr>
            <a:r>
              <a:rPr lang="en-US"/>
              <a:t>Buffon’s Needle Problem</a:t>
            </a:r>
          </a:p>
        </p:txBody>
      </p:sp>
      <p:sp>
        <p:nvSpPr>
          <p:cNvPr id="79875" name="Rectangle 3"/>
          <p:cNvSpPr>
            <a:spLocks noGrp="1" noChangeArrowheads="1"/>
          </p:cNvSpPr>
          <p:nvPr>
            <p:ph type="body" idx="1"/>
          </p:nvPr>
        </p:nvSpPr>
        <p:spPr>
          <a:xfrm>
            <a:off x="1074821" y="1654180"/>
            <a:ext cx="10074442" cy="4441825"/>
          </a:xfrm>
        </p:spPr>
        <p:txBody>
          <a:bodyPr/>
          <a:lstStyle/>
          <a:p>
            <a:pPr eaLnBrk="1" hangingPunct="1">
              <a:defRPr/>
            </a:pPr>
            <a:r>
              <a:rPr lang="en-US" sz="2800" dirty="0"/>
              <a:t>Can approximate this probability by repeatedly dropping the needle onto the surface and counting the number of times it crosses a line           </a:t>
            </a:r>
            <a:r>
              <a:rPr lang="en-US" sz="2400" b="1" dirty="0">
                <a:solidFill>
                  <a:srgbClr val="FF0000"/>
                </a:solidFill>
                <a:latin typeface="Ink Free" panose="03080402000500000000" pitchFamily="66" charset="0"/>
              </a:rPr>
              <a:t>relative frequency</a:t>
            </a:r>
          </a:p>
          <a:p>
            <a:pPr lvl="1" eaLnBrk="1" hangingPunct="1">
              <a:buFontTx/>
              <a:buNone/>
              <a:defRPr/>
            </a:pPr>
            <a:r>
              <a:rPr lang="en-US" sz="2400" dirty="0"/>
              <a:t>	 			</a:t>
            </a:r>
            <a:r>
              <a:rPr lang="en-US" sz="2400" i="1" dirty="0">
                <a:latin typeface="Times New Roman" pitchFamily="18" charset="0"/>
              </a:rPr>
              <a:t> </a:t>
            </a:r>
            <a:r>
              <a:rPr lang="en-US" sz="2400" dirty="0">
                <a:latin typeface="Times New Roman" pitchFamily="18" charset="0"/>
              </a:rPr>
              <a:t>where</a:t>
            </a:r>
            <a:r>
              <a:rPr lang="en-US" sz="2400" i="1" dirty="0">
                <a:latin typeface="Times New Roman" pitchFamily="18" charset="0"/>
              </a:rPr>
              <a:t>:    </a:t>
            </a:r>
            <a:r>
              <a:rPr lang="en-US" sz="2400" dirty="0">
                <a:latin typeface="Times New Roman" pitchFamily="18" charset="0"/>
              </a:rPr>
              <a:t>M</a:t>
            </a:r>
            <a:r>
              <a:rPr lang="en-US" sz="2400" dirty="0"/>
              <a:t> = number of times needle crosses a line</a:t>
            </a:r>
          </a:p>
          <a:p>
            <a:pPr lvl="1" eaLnBrk="1" hangingPunct="1">
              <a:buFontTx/>
              <a:buNone/>
              <a:defRPr/>
            </a:pPr>
            <a:r>
              <a:rPr lang="en-US" sz="2400" dirty="0"/>
              <a:t>				</a:t>
            </a:r>
            <a:r>
              <a:rPr lang="en-US" sz="2400" i="1" dirty="0">
                <a:latin typeface="Times New Roman" pitchFamily="18" charset="0"/>
              </a:rPr>
              <a:t> 	     </a:t>
            </a:r>
            <a:r>
              <a:rPr lang="en-US" sz="2400" dirty="0">
                <a:latin typeface="Times New Roman" pitchFamily="18" charset="0"/>
              </a:rPr>
              <a:t>n</a:t>
            </a:r>
            <a:r>
              <a:rPr lang="en-US" sz="2400" dirty="0"/>
              <a:t> = number of times needle is dropped</a:t>
            </a:r>
          </a:p>
          <a:p>
            <a:pPr lvl="1" eaLnBrk="1" hangingPunct="1">
              <a:buFontTx/>
              <a:buNone/>
              <a:defRPr/>
            </a:pPr>
            <a:r>
              <a:rPr lang="en-US" sz="2400" dirty="0"/>
              <a:t>		</a:t>
            </a:r>
            <a:endParaRPr lang="en-US" sz="2400" i="1" dirty="0">
              <a:latin typeface="Times New Roman" pitchFamily="18" charset="0"/>
            </a:endParaRPr>
          </a:p>
          <a:p>
            <a:pPr eaLnBrk="1" hangingPunct="1">
              <a:spcBef>
                <a:spcPct val="55000"/>
              </a:spcBef>
              <a:defRPr/>
            </a:pPr>
            <a:r>
              <a:rPr lang="en-US" sz="2800" dirty="0"/>
              <a:t>Therefore, </a:t>
            </a:r>
          </a:p>
          <a:p>
            <a:pPr eaLnBrk="1" hangingPunct="1">
              <a:buFontTx/>
              <a:buNone/>
              <a:defRPr/>
            </a:pPr>
            <a:r>
              <a:rPr lang="en-US" sz="2800" dirty="0"/>
              <a:t>		</a:t>
            </a:r>
          </a:p>
          <a:p>
            <a:pPr eaLnBrk="1" hangingPunct="1">
              <a:buFontTx/>
              <a:buNone/>
              <a:defRPr/>
            </a:pPr>
            <a:r>
              <a:rPr lang="en-US" sz="2800" dirty="0"/>
              <a:t>	And so 			 This is an estimator of </a:t>
            </a:r>
            <a:r>
              <a:rPr lang="en-US" sz="2800" dirty="0">
                <a:latin typeface="Symbol" pitchFamily="18" charset="2"/>
              </a:rPr>
              <a:t>p</a:t>
            </a:r>
            <a:r>
              <a:rPr lang="en-US" sz="2800" dirty="0"/>
              <a:t>	</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176406AC-397B-4963-9FEA-A73029C5CFF1}"/>
                  </a:ext>
                </a:extLst>
              </p:cNvPr>
              <p:cNvSpPr txBox="1"/>
              <p:nvPr/>
            </p:nvSpPr>
            <p:spPr>
              <a:xfrm>
                <a:off x="2474341" y="3084482"/>
                <a:ext cx="1073191" cy="68903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b="1" i="1" smtClean="0">
                              <a:solidFill>
                                <a:schemeClr val="tx1"/>
                              </a:solidFill>
                              <a:latin typeface="Cambria Math" panose="02040503050406030204" pitchFamily="18" charset="0"/>
                            </a:rPr>
                          </m:ctrlPr>
                        </m:accPr>
                        <m:e>
                          <m:r>
                            <a:rPr lang="en-US" b="1" i="0" smtClean="0">
                              <a:solidFill>
                                <a:schemeClr val="tx1"/>
                              </a:solidFill>
                              <a:latin typeface="Cambria Math" panose="02040503050406030204" pitchFamily="18" charset="0"/>
                            </a:rPr>
                            <m:t>𝐏</m:t>
                          </m:r>
                        </m:e>
                      </m:acc>
                      <m:r>
                        <a:rPr lang="en-US" b="1" i="0" smtClean="0">
                          <a:solidFill>
                            <a:schemeClr val="tx1"/>
                          </a:solidFill>
                          <a:latin typeface="Cambria Math" panose="02040503050406030204" pitchFamily="18" charset="0"/>
                        </a:rPr>
                        <m:t>= </m:t>
                      </m:r>
                      <m:f>
                        <m:fPr>
                          <m:ctrlPr>
                            <a:rPr lang="en-US" b="1" i="1" smtClean="0">
                              <a:solidFill>
                                <a:schemeClr val="tx1"/>
                              </a:solidFill>
                              <a:latin typeface="Cambria Math" panose="02040503050406030204" pitchFamily="18" charset="0"/>
                            </a:rPr>
                          </m:ctrlPr>
                        </m:fPr>
                        <m:num>
                          <m:r>
                            <a:rPr lang="en-US" b="1" i="0" smtClean="0">
                              <a:solidFill>
                                <a:schemeClr val="tx1"/>
                              </a:solidFill>
                              <a:latin typeface="Cambria Math" panose="02040503050406030204" pitchFamily="18" charset="0"/>
                            </a:rPr>
                            <m:t>𝐌</m:t>
                          </m:r>
                        </m:num>
                        <m:den>
                          <m:r>
                            <a:rPr lang="en-US" b="1" i="0" smtClean="0">
                              <a:solidFill>
                                <a:schemeClr val="tx1"/>
                              </a:solidFill>
                              <a:latin typeface="Cambria Math" panose="02040503050406030204" pitchFamily="18" charset="0"/>
                            </a:rPr>
                            <m:t>𝐧</m:t>
                          </m:r>
                        </m:den>
                      </m:f>
                    </m:oMath>
                  </m:oMathPara>
                </a14:m>
                <a:endParaRPr lang="en-US" b="1" dirty="0">
                  <a:solidFill>
                    <a:schemeClr val="tx1"/>
                  </a:solidFill>
                </a:endParaRPr>
              </a:p>
            </p:txBody>
          </p:sp>
        </mc:Choice>
        <mc:Fallback xmlns="">
          <p:sp>
            <p:nvSpPr>
              <p:cNvPr id="7" name="TextBox 6">
                <a:extLst>
                  <a:ext uri="{FF2B5EF4-FFF2-40B4-BE49-F238E27FC236}">
                    <a16:creationId xmlns:a16="http://schemas.microsoft.com/office/drawing/2014/main" id="{176406AC-397B-4963-9FEA-A73029C5CFF1}"/>
                  </a:ext>
                </a:extLst>
              </p:cNvPr>
              <p:cNvSpPr txBox="1">
                <a:spLocks noRot="1" noChangeAspect="1" noMove="1" noResize="1" noEditPoints="1" noAdjustHandles="1" noChangeArrowheads="1" noChangeShapeType="1" noTextEdit="1"/>
              </p:cNvSpPr>
              <p:nvPr/>
            </p:nvSpPr>
            <p:spPr>
              <a:xfrm>
                <a:off x="2474341" y="3084482"/>
                <a:ext cx="1073191" cy="689035"/>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080BDAD-5512-4B2D-A15D-A1878ACFAA52}"/>
                  </a:ext>
                </a:extLst>
              </p:cNvPr>
              <p:cNvSpPr txBox="1"/>
              <p:nvPr/>
            </p:nvSpPr>
            <p:spPr>
              <a:xfrm>
                <a:off x="3253275" y="4360650"/>
                <a:ext cx="3262560" cy="72577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1" i="0" smtClean="0">
                          <a:solidFill>
                            <a:schemeClr val="tx1"/>
                          </a:solidFill>
                          <a:latin typeface="Cambria Math" panose="02040503050406030204" pitchFamily="18" charset="0"/>
                        </a:rPr>
                        <m:t>𝐏𝐫𝐨𝐛𝐚𝐛𝐢𝐥𝐢𝐭𝐲</m:t>
                      </m:r>
                      <m:r>
                        <a:rPr lang="en-US" b="1" i="0" smtClean="0">
                          <a:solidFill>
                            <a:schemeClr val="tx1"/>
                          </a:solidFill>
                          <a:latin typeface="Cambria Math" panose="02040503050406030204" pitchFamily="18" charset="0"/>
                        </a:rPr>
                        <m:t>= </m:t>
                      </m:r>
                      <m:f>
                        <m:fPr>
                          <m:ctrlPr>
                            <a:rPr lang="en-US" b="1" i="1" smtClean="0">
                              <a:solidFill>
                                <a:schemeClr val="tx1"/>
                              </a:solidFill>
                              <a:latin typeface="Cambria Math" panose="02040503050406030204" pitchFamily="18" charset="0"/>
                            </a:rPr>
                          </m:ctrlPr>
                        </m:fPr>
                        <m:num>
                          <m:r>
                            <a:rPr lang="en-US" b="1" i="0" smtClean="0">
                              <a:solidFill>
                                <a:schemeClr val="tx1"/>
                              </a:solidFill>
                              <a:latin typeface="Cambria Math" panose="02040503050406030204" pitchFamily="18" charset="0"/>
                            </a:rPr>
                            <m:t>𝟐</m:t>
                          </m:r>
                          <m:r>
                            <a:rPr lang="en-US" b="1" i="1" smtClean="0">
                              <a:solidFill>
                                <a:schemeClr val="tx1"/>
                              </a:solidFill>
                              <a:latin typeface="Cambria Math" panose="02040503050406030204" pitchFamily="18" charset="0"/>
                            </a:rPr>
                            <m:t>𝒍</m:t>
                          </m:r>
                        </m:num>
                        <m:den>
                          <m:r>
                            <a:rPr lang="en-US" b="1" i="1" smtClean="0">
                              <a:solidFill>
                                <a:schemeClr val="tx1"/>
                              </a:solidFill>
                              <a:latin typeface="Cambria Math" panose="02040503050406030204" pitchFamily="18" charset="0"/>
                            </a:rPr>
                            <m:t>𝒅</m:t>
                          </m:r>
                          <m:r>
                            <a:rPr lang="en-US" b="1" i="0" smtClean="0">
                              <a:solidFill>
                                <a:schemeClr val="tx1"/>
                              </a:solidFill>
                              <a:latin typeface="Cambria Math" panose="02040503050406030204" pitchFamily="18" charset="0"/>
                              <a:ea typeface="Cambria Math" panose="02040503050406030204" pitchFamily="18" charset="0"/>
                            </a:rPr>
                            <m:t>𝛑</m:t>
                          </m:r>
                        </m:den>
                      </m:f>
                      <m:r>
                        <a:rPr lang="en-US" b="1" i="1" smtClean="0">
                          <a:solidFill>
                            <a:schemeClr val="tx1"/>
                          </a:solidFill>
                          <a:latin typeface="Cambria Math" panose="02040503050406030204" pitchFamily="18" charset="0"/>
                          <a:ea typeface="Cambria Math" panose="02040503050406030204" pitchFamily="18" charset="0"/>
                        </a:rPr>
                        <m:t>≅</m:t>
                      </m:r>
                      <m:f>
                        <m:fPr>
                          <m:ctrlPr>
                            <a:rPr lang="en-US" b="1" i="1" smtClean="0">
                              <a:solidFill>
                                <a:schemeClr val="tx1"/>
                              </a:solidFill>
                              <a:latin typeface="Cambria Math" panose="02040503050406030204" pitchFamily="18" charset="0"/>
                              <a:ea typeface="Cambria Math" panose="02040503050406030204" pitchFamily="18" charset="0"/>
                            </a:rPr>
                          </m:ctrlPr>
                        </m:fPr>
                        <m:num>
                          <m:r>
                            <a:rPr lang="en-US" b="1" i="0" smtClean="0">
                              <a:solidFill>
                                <a:schemeClr val="tx1"/>
                              </a:solidFill>
                              <a:latin typeface="Cambria Math" panose="02040503050406030204" pitchFamily="18" charset="0"/>
                              <a:ea typeface="Cambria Math" panose="02040503050406030204" pitchFamily="18" charset="0"/>
                            </a:rPr>
                            <m:t>𝐌</m:t>
                          </m:r>
                        </m:num>
                        <m:den>
                          <m:r>
                            <a:rPr lang="en-US" b="1" i="0" smtClean="0">
                              <a:solidFill>
                                <a:schemeClr val="tx1"/>
                              </a:solidFill>
                              <a:latin typeface="Cambria Math" panose="02040503050406030204" pitchFamily="18" charset="0"/>
                              <a:ea typeface="Cambria Math" panose="02040503050406030204" pitchFamily="18" charset="0"/>
                            </a:rPr>
                            <m:t>𝐧</m:t>
                          </m:r>
                        </m:den>
                      </m:f>
                    </m:oMath>
                  </m:oMathPara>
                </a14:m>
                <a:endParaRPr lang="en-US" b="1" dirty="0">
                  <a:solidFill>
                    <a:schemeClr val="tx1"/>
                  </a:solidFill>
                </a:endParaRPr>
              </a:p>
            </p:txBody>
          </p:sp>
        </mc:Choice>
        <mc:Fallback xmlns="">
          <p:sp>
            <p:nvSpPr>
              <p:cNvPr id="8" name="TextBox 7">
                <a:extLst>
                  <a:ext uri="{FF2B5EF4-FFF2-40B4-BE49-F238E27FC236}">
                    <a16:creationId xmlns:a16="http://schemas.microsoft.com/office/drawing/2014/main" id="{7080BDAD-5512-4B2D-A15D-A1878ACFAA52}"/>
                  </a:ext>
                </a:extLst>
              </p:cNvPr>
              <p:cNvSpPr txBox="1">
                <a:spLocks noRot="1" noChangeAspect="1" noMove="1" noResize="1" noEditPoints="1" noAdjustHandles="1" noChangeArrowheads="1" noChangeShapeType="1" noTextEdit="1"/>
              </p:cNvSpPr>
              <p:nvPr/>
            </p:nvSpPr>
            <p:spPr>
              <a:xfrm>
                <a:off x="3253275" y="4360650"/>
                <a:ext cx="3262560" cy="725776"/>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260151A8-42A2-474D-99E5-201E14EACEE9}"/>
                  </a:ext>
                </a:extLst>
              </p:cNvPr>
              <p:cNvSpPr txBox="1"/>
              <p:nvPr/>
            </p:nvSpPr>
            <p:spPr>
              <a:xfrm>
                <a:off x="2799269" y="5330910"/>
                <a:ext cx="1620331" cy="81836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l-GR" sz="2800" b="1" i="0" smtClean="0">
                          <a:solidFill>
                            <a:schemeClr val="tx1"/>
                          </a:solidFill>
                          <a:latin typeface="Cambria Math" panose="02040503050406030204" pitchFamily="18" charset="0"/>
                          <a:ea typeface="Cambria Math" panose="02040503050406030204" pitchFamily="18" charset="0"/>
                        </a:rPr>
                        <m:t>𝛑</m:t>
                      </m:r>
                      <m:r>
                        <a:rPr lang="en-US" sz="2800" b="1" i="0" smtClean="0">
                          <a:solidFill>
                            <a:schemeClr val="tx1"/>
                          </a:solidFill>
                          <a:latin typeface="Cambria Math" panose="02040503050406030204" pitchFamily="18" charset="0"/>
                          <a:ea typeface="Cambria Math" panose="02040503050406030204" pitchFamily="18" charset="0"/>
                        </a:rPr>
                        <m:t>≅</m:t>
                      </m:r>
                      <m:r>
                        <a:rPr lang="en-US" sz="2800" b="1" i="0" smtClean="0">
                          <a:solidFill>
                            <a:schemeClr val="tx1"/>
                          </a:solidFill>
                          <a:latin typeface="Cambria Math" panose="02040503050406030204" pitchFamily="18" charset="0"/>
                        </a:rPr>
                        <m:t> </m:t>
                      </m:r>
                      <m:f>
                        <m:fPr>
                          <m:ctrlPr>
                            <a:rPr lang="en-US" sz="2800" b="1" i="1" smtClean="0">
                              <a:solidFill>
                                <a:schemeClr val="tx1"/>
                              </a:solidFill>
                              <a:latin typeface="Cambria Math" panose="02040503050406030204" pitchFamily="18" charset="0"/>
                            </a:rPr>
                          </m:ctrlPr>
                        </m:fPr>
                        <m:num>
                          <m:r>
                            <a:rPr lang="en-US" sz="2800" b="1" i="0" smtClean="0">
                              <a:solidFill>
                                <a:schemeClr val="tx1"/>
                              </a:solidFill>
                              <a:latin typeface="Cambria Math" panose="02040503050406030204" pitchFamily="18" charset="0"/>
                            </a:rPr>
                            <m:t>𝟐</m:t>
                          </m:r>
                          <m:r>
                            <a:rPr lang="en-US" sz="2800" b="1" i="1" smtClean="0">
                              <a:solidFill>
                                <a:schemeClr val="tx1"/>
                              </a:solidFill>
                              <a:latin typeface="Cambria Math" panose="02040503050406030204" pitchFamily="18" charset="0"/>
                            </a:rPr>
                            <m:t>𝒍</m:t>
                          </m:r>
                        </m:num>
                        <m:den>
                          <m:r>
                            <a:rPr lang="en-US" sz="2800" b="1" i="1" smtClean="0">
                              <a:solidFill>
                                <a:schemeClr val="tx1"/>
                              </a:solidFill>
                              <a:latin typeface="Cambria Math" panose="02040503050406030204" pitchFamily="18" charset="0"/>
                            </a:rPr>
                            <m:t>𝒅</m:t>
                          </m:r>
                        </m:den>
                      </m:f>
                      <m:f>
                        <m:fPr>
                          <m:ctrlPr>
                            <a:rPr lang="en-US" sz="2800" b="1" i="1" smtClean="0">
                              <a:solidFill>
                                <a:schemeClr val="tx1"/>
                              </a:solidFill>
                              <a:latin typeface="Cambria Math" panose="02040503050406030204" pitchFamily="18" charset="0"/>
                            </a:rPr>
                          </m:ctrlPr>
                        </m:fPr>
                        <m:num>
                          <m:r>
                            <a:rPr lang="en-US" sz="2800" b="1" i="0" smtClean="0">
                              <a:solidFill>
                                <a:schemeClr val="tx1"/>
                              </a:solidFill>
                              <a:latin typeface="Cambria Math" panose="02040503050406030204" pitchFamily="18" charset="0"/>
                            </a:rPr>
                            <m:t>𝐧</m:t>
                          </m:r>
                        </m:num>
                        <m:den>
                          <m:r>
                            <a:rPr lang="en-US" sz="2800" b="1" i="0" smtClean="0">
                              <a:solidFill>
                                <a:schemeClr val="tx1"/>
                              </a:solidFill>
                              <a:latin typeface="Cambria Math" panose="02040503050406030204" pitchFamily="18" charset="0"/>
                            </a:rPr>
                            <m:t>𝐌</m:t>
                          </m:r>
                        </m:den>
                      </m:f>
                    </m:oMath>
                  </m:oMathPara>
                </a14:m>
                <a:endParaRPr lang="en-US" sz="2800" b="1" dirty="0">
                  <a:solidFill>
                    <a:schemeClr val="tx1"/>
                  </a:solidFill>
                </a:endParaRPr>
              </a:p>
            </p:txBody>
          </p:sp>
        </mc:Choice>
        <mc:Fallback xmlns="">
          <p:sp>
            <p:nvSpPr>
              <p:cNvPr id="9" name="TextBox 8">
                <a:extLst>
                  <a:ext uri="{FF2B5EF4-FFF2-40B4-BE49-F238E27FC236}">
                    <a16:creationId xmlns:a16="http://schemas.microsoft.com/office/drawing/2014/main" id="{260151A8-42A2-474D-99E5-201E14EACEE9}"/>
                  </a:ext>
                </a:extLst>
              </p:cNvPr>
              <p:cNvSpPr txBox="1">
                <a:spLocks noRot="1" noChangeAspect="1" noMove="1" noResize="1" noEditPoints="1" noAdjustHandles="1" noChangeArrowheads="1" noChangeShapeType="1" noTextEdit="1"/>
              </p:cNvSpPr>
              <p:nvPr/>
            </p:nvSpPr>
            <p:spPr>
              <a:xfrm>
                <a:off x="2799269" y="5330910"/>
                <a:ext cx="1620331" cy="818366"/>
              </a:xfrm>
              <a:prstGeom prst="rect">
                <a:avLst/>
              </a:prstGeom>
              <a:blipFill>
                <a:blip r:embed="rId5"/>
                <a:stretch>
                  <a:fillRect/>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987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987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987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9875">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9875">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5" grpId="0" uiExpand="1" build="p"/>
      <p:bldP spid="8" grpId="0"/>
      <p:bldP spid="9"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3" cstate="print"/>
          <a:srcRect/>
          <a:stretch>
            <a:fillRect/>
          </a:stretch>
        </p:blipFill>
        <p:spPr bwMode="auto">
          <a:xfrm>
            <a:off x="1397110" y="396880"/>
            <a:ext cx="8951913" cy="6175375"/>
          </a:xfrm>
          <a:prstGeom prst="rect">
            <a:avLst/>
          </a:prstGeom>
          <a:noFill/>
          <a:ln w="9525">
            <a:noFill/>
            <a:miter lim="800000"/>
            <a:headEnd/>
            <a:tailEnd/>
          </a:ln>
        </p:spPr>
      </p:pic>
      <p:sp>
        <p:nvSpPr>
          <p:cNvPr id="36867" name="Text Box 8"/>
          <p:cNvSpPr txBox="1">
            <a:spLocks noChangeArrowheads="1"/>
          </p:cNvSpPr>
          <p:nvPr/>
        </p:nvSpPr>
        <p:spPr bwMode="auto">
          <a:xfrm>
            <a:off x="3565635" y="3843338"/>
            <a:ext cx="4676775" cy="354012"/>
          </a:xfrm>
          <a:prstGeom prst="rect">
            <a:avLst/>
          </a:prstGeom>
          <a:solidFill>
            <a:schemeClr val="bg1"/>
          </a:solidFill>
          <a:ln w="9525">
            <a:noFill/>
            <a:miter lim="800000"/>
            <a:headEnd/>
            <a:tailEnd/>
          </a:ln>
        </p:spPr>
        <p:txBody>
          <a:bodyPr>
            <a:spAutoFit/>
          </a:bodyPr>
          <a:lstStyle/>
          <a:p>
            <a:pPr algn="ctr"/>
            <a:r>
              <a:rPr lang="en-US" sz="1700" b="1" dirty="0">
                <a:solidFill>
                  <a:srgbClr val="C00000"/>
                </a:solidFill>
                <a:latin typeface="Calibri" panose="020F0502020204030204" pitchFamily="34" charset="0"/>
              </a:rPr>
              <a:t>Reliability is 99.9% (1 failure in 1,000 years)</a:t>
            </a:r>
          </a:p>
        </p:txBody>
      </p:sp>
      <p:sp>
        <p:nvSpPr>
          <p:cNvPr id="36868" name="Text Box 8"/>
          <p:cNvSpPr txBox="1">
            <a:spLocks noChangeArrowheads="1"/>
          </p:cNvSpPr>
          <p:nvPr/>
        </p:nvSpPr>
        <p:spPr bwMode="auto">
          <a:xfrm>
            <a:off x="2098780" y="0"/>
            <a:ext cx="8324850" cy="369888"/>
          </a:xfrm>
          <a:prstGeom prst="rect">
            <a:avLst/>
          </a:prstGeom>
          <a:noFill/>
          <a:ln w="9525">
            <a:noFill/>
            <a:miter lim="800000"/>
            <a:headEnd/>
            <a:tailEnd/>
          </a:ln>
        </p:spPr>
        <p:txBody>
          <a:bodyPr>
            <a:spAutoFit/>
          </a:bodyPr>
          <a:lstStyle/>
          <a:p>
            <a:pPr>
              <a:spcBef>
                <a:spcPct val="50000"/>
              </a:spcBef>
            </a:pPr>
            <a:r>
              <a:rPr lang="en-US" sz="1800" b="1" dirty="0">
                <a:latin typeface="Calibri" panose="020F0502020204030204" pitchFamily="34" charset="0"/>
              </a:rPr>
              <a:t>Reservoir Storage trace for 1000 years, volume needed for 100 kaf/month </a:t>
            </a:r>
          </a:p>
        </p:txBody>
      </p:sp>
      <p:sp>
        <p:nvSpPr>
          <p:cNvPr id="7" name="Rectangle 6"/>
          <p:cNvSpPr/>
          <p:nvPr/>
        </p:nvSpPr>
        <p:spPr>
          <a:xfrm>
            <a:off x="2622660" y="1638305"/>
            <a:ext cx="3618092" cy="695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36871" name="TextBox 5"/>
          <p:cNvSpPr txBox="1">
            <a:spLocks noChangeArrowheads="1"/>
          </p:cNvSpPr>
          <p:nvPr/>
        </p:nvSpPr>
        <p:spPr bwMode="auto">
          <a:xfrm>
            <a:off x="2641705" y="1552580"/>
            <a:ext cx="3618092" cy="830997"/>
          </a:xfrm>
          <a:prstGeom prst="rect">
            <a:avLst/>
          </a:prstGeom>
          <a:noFill/>
          <a:ln w="9525">
            <a:noFill/>
            <a:miter lim="800000"/>
            <a:headEnd/>
            <a:tailEnd/>
          </a:ln>
        </p:spPr>
        <p:txBody>
          <a:bodyPr wrap="square">
            <a:spAutoFit/>
          </a:bodyPr>
          <a:lstStyle/>
          <a:p>
            <a:r>
              <a:rPr lang="en-US" sz="1600" dirty="0">
                <a:latin typeface="Calibri" panose="020F0502020204030204" pitchFamily="34" charset="0"/>
              </a:rPr>
              <a:t>Release = 100 KAF/</a:t>
            </a:r>
            <a:r>
              <a:rPr lang="en-US" sz="1600" dirty="0" err="1">
                <a:latin typeface="Calibri" panose="020F0502020204030204" pitchFamily="34" charset="0"/>
              </a:rPr>
              <a:t>mo</a:t>
            </a:r>
            <a:endParaRPr lang="en-US" sz="1600" dirty="0">
              <a:latin typeface="Calibri" panose="020F0502020204030204" pitchFamily="34" charset="0"/>
            </a:endParaRPr>
          </a:p>
          <a:p>
            <a:r>
              <a:rPr lang="en-US" sz="1600" dirty="0">
                <a:latin typeface="Calibri" panose="020F0502020204030204" pitchFamily="34" charset="0"/>
              </a:rPr>
              <a:t>1 failure in 1000 years, reliability = 99.9%</a:t>
            </a:r>
          </a:p>
          <a:p>
            <a:r>
              <a:rPr lang="en-US" sz="1600" dirty="0">
                <a:latin typeface="Calibri" panose="020F0502020204030204" pitchFamily="34" charset="0"/>
              </a:rPr>
              <a:t>Required Volume = 1,434 KAF</a:t>
            </a:r>
          </a:p>
        </p:txBody>
      </p:sp>
      <p:sp>
        <p:nvSpPr>
          <p:cNvPr id="8" name="TextBox 4"/>
          <p:cNvSpPr txBox="1">
            <a:spLocks noChangeArrowheads="1"/>
          </p:cNvSpPr>
          <p:nvPr/>
        </p:nvSpPr>
        <p:spPr bwMode="auto">
          <a:xfrm>
            <a:off x="6880422" y="1317967"/>
            <a:ext cx="2847975" cy="1015663"/>
          </a:xfrm>
          <a:prstGeom prst="rect">
            <a:avLst/>
          </a:prstGeom>
          <a:solidFill>
            <a:schemeClr val="bg1"/>
          </a:solidFill>
          <a:ln w="9525">
            <a:noFill/>
            <a:miter lim="800000"/>
            <a:headEnd/>
            <a:tailEnd/>
          </a:ln>
        </p:spPr>
        <p:txBody>
          <a:bodyPr>
            <a:spAutoFit/>
          </a:bodyPr>
          <a:lstStyle/>
          <a:p>
            <a:r>
              <a:rPr lang="en-US" sz="2000" b="1" dirty="0">
                <a:solidFill>
                  <a:schemeClr val="accent1">
                    <a:lumMod val="75000"/>
                  </a:schemeClr>
                </a:solidFill>
                <a:latin typeface="Calibri" panose="020F0502020204030204" pitchFamily="34" charset="0"/>
              </a:rPr>
              <a:t>Disaggregated annual to monthly, then preformed reservoir simulation</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3" cstate="print"/>
          <a:srcRect/>
          <a:stretch>
            <a:fillRect/>
          </a:stretch>
        </p:blipFill>
        <p:spPr bwMode="auto">
          <a:xfrm>
            <a:off x="1371925" y="387355"/>
            <a:ext cx="9020175" cy="6221413"/>
          </a:xfrm>
          <a:prstGeom prst="rect">
            <a:avLst/>
          </a:prstGeom>
          <a:noFill/>
          <a:ln w="9525">
            <a:noFill/>
            <a:miter lim="800000"/>
            <a:headEnd/>
            <a:tailEnd/>
          </a:ln>
        </p:spPr>
      </p:pic>
      <p:sp>
        <p:nvSpPr>
          <p:cNvPr id="37891" name="Text Box 5"/>
          <p:cNvSpPr txBox="1">
            <a:spLocks noChangeArrowheads="1"/>
          </p:cNvSpPr>
          <p:nvPr/>
        </p:nvSpPr>
        <p:spPr bwMode="auto">
          <a:xfrm>
            <a:off x="4719963" y="2738438"/>
            <a:ext cx="2949575" cy="615950"/>
          </a:xfrm>
          <a:prstGeom prst="rect">
            <a:avLst/>
          </a:prstGeom>
          <a:solidFill>
            <a:schemeClr val="bg1"/>
          </a:solidFill>
          <a:ln w="9525">
            <a:noFill/>
            <a:miter lim="800000"/>
            <a:headEnd/>
            <a:tailEnd/>
          </a:ln>
        </p:spPr>
        <p:txBody>
          <a:bodyPr>
            <a:spAutoFit/>
          </a:bodyPr>
          <a:lstStyle/>
          <a:p>
            <a:pPr>
              <a:spcBef>
                <a:spcPct val="50000"/>
              </a:spcBef>
            </a:pPr>
            <a:r>
              <a:rPr lang="en-US" sz="1700" b="1" dirty="0">
                <a:solidFill>
                  <a:srgbClr val="C00000"/>
                </a:solidFill>
                <a:latin typeface="Calibri" panose="020F0502020204030204" pitchFamily="34" charset="0"/>
              </a:rPr>
              <a:t>10 failures in 1000 years Reliability is 99% (1 in 100)</a:t>
            </a:r>
          </a:p>
        </p:txBody>
      </p:sp>
      <p:sp>
        <p:nvSpPr>
          <p:cNvPr id="37892" name="Text Box 8"/>
          <p:cNvSpPr txBox="1">
            <a:spLocks noChangeArrowheads="1"/>
          </p:cNvSpPr>
          <p:nvPr/>
        </p:nvSpPr>
        <p:spPr bwMode="auto">
          <a:xfrm>
            <a:off x="2067245" y="0"/>
            <a:ext cx="8324850" cy="369888"/>
          </a:xfrm>
          <a:prstGeom prst="rect">
            <a:avLst/>
          </a:prstGeom>
          <a:noFill/>
          <a:ln w="9525">
            <a:noFill/>
            <a:miter lim="800000"/>
            <a:headEnd/>
            <a:tailEnd/>
          </a:ln>
        </p:spPr>
        <p:txBody>
          <a:bodyPr>
            <a:spAutoFit/>
          </a:bodyPr>
          <a:lstStyle/>
          <a:p>
            <a:pPr>
              <a:spcBef>
                <a:spcPct val="50000"/>
              </a:spcBef>
            </a:pPr>
            <a:r>
              <a:rPr lang="en-US" sz="1800" b="1" dirty="0">
                <a:latin typeface="Calibri" panose="020F0502020204030204" pitchFamily="34" charset="0"/>
              </a:rPr>
              <a:t>Reservoir Storage trace for 1000 years, volume needed for 100 kaf/month </a:t>
            </a:r>
          </a:p>
        </p:txBody>
      </p:sp>
      <p:sp>
        <p:nvSpPr>
          <p:cNvPr id="37893" name="Text Box 11"/>
          <p:cNvSpPr txBox="1">
            <a:spLocks noChangeArrowheads="1"/>
          </p:cNvSpPr>
          <p:nvPr/>
        </p:nvSpPr>
        <p:spPr bwMode="auto">
          <a:xfrm>
            <a:off x="6215388" y="6189668"/>
            <a:ext cx="873125" cy="244475"/>
          </a:xfrm>
          <a:prstGeom prst="rect">
            <a:avLst/>
          </a:prstGeom>
          <a:noFill/>
          <a:ln w="9525">
            <a:noFill/>
            <a:miter lim="800000"/>
            <a:headEnd/>
            <a:tailEnd/>
          </a:ln>
        </p:spPr>
        <p:txBody>
          <a:bodyPr>
            <a:spAutoFit/>
          </a:bodyPr>
          <a:lstStyle/>
          <a:p>
            <a:pPr>
              <a:spcBef>
                <a:spcPct val="50000"/>
              </a:spcBef>
            </a:pPr>
            <a:r>
              <a:rPr lang="en-US" sz="1000" b="1" dirty="0">
                <a:solidFill>
                  <a:srgbClr val="FF0000"/>
                </a:solidFill>
                <a:latin typeface="Calibri" panose="020F0502020204030204" pitchFamily="34" charset="0"/>
              </a:rPr>
              <a:t>2 years</a:t>
            </a:r>
          </a:p>
        </p:txBody>
      </p:sp>
      <p:sp>
        <p:nvSpPr>
          <p:cNvPr id="7" name="Rectangle 6"/>
          <p:cNvSpPr/>
          <p:nvPr/>
        </p:nvSpPr>
        <p:spPr>
          <a:xfrm>
            <a:off x="2591125" y="581030"/>
            <a:ext cx="3624262" cy="695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37895" name="TextBox 5"/>
          <p:cNvSpPr txBox="1">
            <a:spLocks noChangeArrowheads="1"/>
          </p:cNvSpPr>
          <p:nvPr/>
        </p:nvSpPr>
        <p:spPr bwMode="auto">
          <a:xfrm>
            <a:off x="2572150" y="533405"/>
            <a:ext cx="3703818" cy="830997"/>
          </a:xfrm>
          <a:prstGeom prst="rect">
            <a:avLst/>
          </a:prstGeom>
          <a:noFill/>
          <a:ln w="9525">
            <a:noFill/>
            <a:miter lim="800000"/>
            <a:headEnd/>
            <a:tailEnd/>
          </a:ln>
        </p:spPr>
        <p:txBody>
          <a:bodyPr wrap="square">
            <a:spAutoFit/>
          </a:bodyPr>
          <a:lstStyle/>
          <a:p>
            <a:r>
              <a:rPr lang="en-US" sz="1600" dirty="0">
                <a:latin typeface="Calibri" panose="020F0502020204030204" pitchFamily="34" charset="0"/>
              </a:rPr>
              <a:t>Release = 100 KAF/</a:t>
            </a:r>
            <a:r>
              <a:rPr lang="en-US" sz="1600" dirty="0" err="1">
                <a:latin typeface="Calibri" panose="020F0502020204030204" pitchFamily="34" charset="0"/>
              </a:rPr>
              <a:t>mo</a:t>
            </a:r>
            <a:endParaRPr lang="en-US" sz="1600" dirty="0">
              <a:latin typeface="Calibri" panose="020F0502020204030204" pitchFamily="34" charset="0"/>
            </a:endParaRPr>
          </a:p>
          <a:p>
            <a:r>
              <a:rPr lang="en-US" sz="1600" dirty="0">
                <a:latin typeface="Calibri" panose="020F0502020204030204" pitchFamily="34" charset="0"/>
              </a:rPr>
              <a:t>10 failures in 1000 years, reliability = 99%</a:t>
            </a:r>
          </a:p>
          <a:p>
            <a:r>
              <a:rPr lang="en-US" sz="1600" dirty="0">
                <a:latin typeface="Calibri" panose="020F0502020204030204" pitchFamily="34" charset="0"/>
              </a:rPr>
              <a:t>Required Volume = 783 KAF</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3" cstate="print"/>
          <a:srcRect/>
          <a:stretch>
            <a:fillRect/>
          </a:stretch>
        </p:blipFill>
        <p:spPr bwMode="auto">
          <a:xfrm>
            <a:off x="2795592" y="2049303"/>
            <a:ext cx="6350793" cy="4315778"/>
          </a:xfrm>
          <a:prstGeom prst="rect">
            <a:avLst/>
          </a:prstGeom>
          <a:noFill/>
          <a:ln w="9525">
            <a:noFill/>
            <a:miter lim="800000"/>
            <a:headEnd/>
            <a:tailEnd/>
          </a:ln>
        </p:spPr>
      </p:pic>
      <p:sp>
        <p:nvSpPr>
          <p:cNvPr id="233476" name="Rectangle 4"/>
          <p:cNvSpPr>
            <a:spLocks noGrp="1" noChangeArrowheads="1"/>
          </p:cNvSpPr>
          <p:nvPr>
            <p:ph type="title"/>
          </p:nvPr>
        </p:nvSpPr>
        <p:spPr/>
        <p:txBody>
          <a:bodyPr/>
          <a:lstStyle/>
          <a:p>
            <a:pPr>
              <a:defRPr/>
            </a:pPr>
            <a:r>
              <a:rPr lang="en-US"/>
              <a:t>Required Storage vs Reliability</a:t>
            </a:r>
          </a:p>
        </p:txBody>
      </p:sp>
    </p:spTree>
    <p:extLst>
      <p:ext uri="{BB962C8B-B14F-4D97-AF65-F5344CB8AC3E}">
        <p14:creationId xmlns:p14="http://schemas.microsoft.com/office/powerpoint/2010/main" val="416202345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73342-AE2A-4A62-BA57-14AF1AA6C718}"/>
              </a:ext>
            </a:extLst>
          </p:cNvPr>
          <p:cNvSpPr>
            <a:spLocks noGrp="1"/>
          </p:cNvSpPr>
          <p:nvPr>
            <p:ph type="title"/>
          </p:nvPr>
        </p:nvSpPr>
        <p:spPr/>
        <p:txBody>
          <a:bodyPr/>
          <a:lstStyle/>
          <a:p>
            <a:r>
              <a:rPr lang="en-US" dirty="0"/>
              <a:t>Long-term Reliability</a:t>
            </a:r>
          </a:p>
        </p:txBody>
      </p:sp>
      <p:sp>
        <p:nvSpPr>
          <p:cNvPr id="66" name="Content Placeholder 2">
            <a:extLst>
              <a:ext uri="{FF2B5EF4-FFF2-40B4-BE49-F238E27FC236}">
                <a16:creationId xmlns:a16="http://schemas.microsoft.com/office/drawing/2014/main" id="{6D30A597-9875-4D07-9F32-153E2CF8C23C}"/>
              </a:ext>
            </a:extLst>
          </p:cNvPr>
          <p:cNvSpPr>
            <a:spLocks noGrp="1"/>
          </p:cNvSpPr>
          <p:nvPr>
            <p:ph idx="1"/>
          </p:nvPr>
        </p:nvSpPr>
        <p:spPr>
          <a:xfrm>
            <a:off x="914400" y="1479550"/>
            <a:ext cx="10363200" cy="4616450"/>
          </a:xfrm>
        </p:spPr>
        <p:txBody>
          <a:bodyPr/>
          <a:lstStyle/>
          <a:p>
            <a:r>
              <a:rPr lang="en-US" dirty="0"/>
              <a:t>500 examples of 50-year record</a:t>
            </a:r>
          </a:p>
          <a:p>
            <a:r>
              <a:rPr lang="en-US" dirty="0"/>
              <a:t>Calculate storage requirement for each of the 500 traces</a:t>
            </a:r>
          </a:p>
        </p:txBody>
      </p:sp>
      <p:pic>
        <p:nvPicPr>
          <p:cNvPr id="1026" name="Picture 53"/>
          <p:cNvPicPr>
            <a:picLocks noRot="1" noChangeAspect="1" noEditPoints="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904682" y="2908300"/>
            <a:ext cx="8434998" cy="337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2F497BF9-FA56-42BB-ADFC-146E1349E607}"/>
              </a:ext>
            </a:extLst>
          </p:cNvPr>
          <p:cNvSpPr txBox="1">
            <a:spLocks noChangeArrowheads="1"/>
          </p:cNvSpPr>
          <p:nvPr/>
        </p:nvSpPr>
        <p:spPr bwMode="auto">
          <a:xfrm>
            <a:off x="4124490" y="3118765"/>
            <a:ext cx="186382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600" dirty="0"/>
              <a:t>Histogram or PDF</a:t>
            </a:r>
          </a:p>
        </p:txBody>
      </p:sp>
      <p:sp>
        <p:nvSpPr>
          <p:cNvPr id="6" name="TextBox 5">
            <a:extLst>
              <a:ext uri="{FF2B5EF4-FFF2-40B4-BE49-F238E27FC236}">
                <a16:creationId xmlns:a16="http://schemas.microsoft.com/office/drawing/2014/main" id="{2F497BF9-FA56-42BB-ADFC-146E1349E607}"/>
              </a:ext>
            </a:extLst>
          </p:cNvPr>
          <p:cNvSpPr txBox="1">
            <a:spLocks noChangeArrowheads="1"/>
          </p:cNvSpPr>
          <p:nvPr/>
        </p:nvSpPr>
        <p:spPr bwMode="auto">
          <a:xfrm>
            <a:off x="3733800" y="3555645"/>
            <a:ext cx="2362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600" dirty="0"/>
              <a:t>Demand = 100 KAF/</a:t>
            </a:r>
            <a:r>
              <a:rPr lang="en-US" altLang="en-US" sz="1600" dirty="0" err="1"/>
              <a:t>mo</a:t>
            </a:r>
            <a:endParaRPr lang="en-US" altLang="en-US" sz="1600" dirty="0"/>
          </a:p>
        </p:txBody>
      </p:sp>
      <p:sp>
        <p:nvSpPr>
          <p:cNvPr id="7" name="TextBox 7">
            <a:extLst>
              <a:ext uri="{FF2B5EF4-FFF2-40B4-BE49-F238E27FC236}">
                <a16:creationId xmlns:a16="http://schemas.microsoft.com/office/drawing/2014/main" id="{177218E0-845B-4F2F-9D46-F815F3D2093B}"/>
              </a:ext>
            </a:extLst>
          </p:cNvPr>
          <p:cNvSpPr txBox="1">
            <a:spLocks noChangeArrowheads="1"/>
          </p:cNvSpPr>
          <p:nvPr/>
        </p:nvSpPr>
        <p:spPr bwMode="auto">
          <a:xfrm>
            <a:off x="9390173" y="3304733"/>
            <a:ext cx="91609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600" dirty="0"/>
              <a:t>CDF</a:t>
            </a:r>
          </a:p>
        </p:txBody>
      </p:sp>
      <p:sp>
        <p:nvSpPr>
          <p:cNvPr id="8" name="TextBox 121">
            <a:extLst>
              <a:ext uri="{FF2B5EF4-FFF2-40B4-BE49-F238E27FC236}">
                <a16:creationId xmlns:a16="http://schemas.microsoft.com/office/drawing/2014/main" id="{4044566E-26B4-4632-97E8-42E6C04BCE5A}"/>
              </a:ext>
            </a:extLst>
          </p:cNvPr>
          <p:cNvSpPr txBox="1">
            <a:spLocks noChangeArrowheads="1"/>
          </p:cNvSpPr>
          <p:nvPr/>
        </p:nvSpPr>
        <p:spPr bwMode="auto">
          <a:xfrm>
            <a:off x="8414249" y="3772306"/>
            <a:ext cx="120388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600" dirty="0">
                <a:solidFill>
                  <a:srgbClr val="00B050"/>
                </a:solidFill>
              </a:rPr>
              <a:t>For 90% 50-year reliability, need 943 KAF</a:t>
            </a:r>
          </a:p>
        </p:txBody>
      </p:sp>
      <p:sp>
        <p:nvSpPr>
          <p:cNvPr id="9" name="TextBox 7">
            <a:extLst>
              <a:ext uri="{FF2B5EF4-FFF2-40B4-BE49-F238E27FC236}">
                <a16:creationId xmlns:a16="http://schemas.microsoft.com/office/drawing/2014/main" id="{177218E0-845B-4F2F-9D46-F815F3D2093B}"/>
              </a:ext>
            </a:extLst>
          </p:cNvPr>
          <p:cNvSpPr txBox="1">
            <a:spLocks noChangeArrowheads="1"/>
          </p:cNvSpPr>
          <p:nvPr/>
        </p:nvSpPr>
        <p:spPr bwMode="auto">
          <a:xfrm>
            <a:off x="3466893" y="5489134"/>
            <a:ext cx="6987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200" b="1" dirty="0">
                <a:solidFill>
                  <a:srgbClr val="C00000"/>
                </a:solidFill>
              </a:rPr>
              <a:t>669 KAF</a:t>
            </a:r>
          </a:p>
        </p:txBody>
      </p:sp>
      <p:sp>
        <p:nvSpPr>
          <p:cNvPr id="10" name="TextBox 7">
            <a:extLst>
              <a:ext uri="{FF2B5EF4-FFF2-40B4-BE49-F238E27FC236}">
                <a16:creationId xmlns:a16="http://schemas.microsoft.com/office/drawing/2014/main" id="{177218E0-845B-4F2F-9D46-F815F3D2093B}"/>
              </a:ext>
            </a:extLst>
          </p:cNvPr>
          <p:cNvSpPr txBox="1">
            <a:spLocks noChangeArrowheads="1"/>
          </p:cNvSpPr>
          <p:nvPr/>
        </p:nvSpPr>
        <p:spPr bwMode="auto">
          <a:xfrm>
            <a:off x="7784893" y="5529774"/>
            <a:ext cx="6987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sz="1200" b="1" dirty="0">
                <a:solidFill>
                  <a:srgbClr val="C00000"/>
                </a:solidFill>
              </a:rPr>
              <a:t>669 KAF</a:t>
            </a:r>
          </a:p>
        </p:txBody>
      </p:sp>
      <p:cxnSp>
        <p:nvCxnSpPr>
          <p:cNvPr id="15" name="Straight Connector 14">
            <a:extLst>
              <a:ext uri="{FF2B5EF4-FFF2-40B4-BE49-F238E27FC236}">
                <a16:creationId xmlns:a16="http://schemas.microsoft.com/office/drawing/2014/main" id="{53C9408C-A694-46DF-8B27-5982A497E6FE}"/>
              </a:ext>
            </a:extLst>
          </p:cNvPr>
          <p:cNvCxnSpPr/>
          <p:nvPr/>
        </p:nvCxnSpPr>
        <p:spPr>
          <a:xfrm>
            <a:off x="3087881" y="4198620"/>
            <a:ext cx="0" cy="1325608"/>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2F6EB4B-00A7-4CAB-A386-91AF44DB82FE}"/>
              </a:ext>
            </a:extLst>
          </p:cNvPr>
          <p:cNvCxnSpPr/>
          <p:nvPr/>
        </p:nvCxnSpPr>
        <p:spPr>
          <a:xfrm>
            <a:off x="3172011" y="3886946"/>
            <a:ext cx="0" cy="1634878"/>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404C86B-D06E-4CBD-9FAC-9857666FBC62}"/>
              </a:ext>
            </a:extLst>
          </p:cNvPr>
          <p:cNvCxnSpPr/>
          <p:nvPr/>
        </p:nvCxnSpPr>
        <p:spPr>
          <a:xfrm>
            <a:off x="3245982" y="3568701"/>
            <a:ext cx="0" cy="1968261"/>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C13B7E4-4309-4787-B649-19863BE5C4A1}"/>
              </a:ext>
            </a:extLst>
          </p:cNvPr>
          <p:cNvCxnSpPr/>
          <p:nvPr/>
        </p:nvCxnSpPr>
        <p:spPr>
          <a:xfrm>
            <a:off x="3397717" y="4153796"/>
            <a:ext cx="0" cy="1366133"/>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5C9B312-2E33-4552-B61B-993016BBCCAC}"/>
              </a:ext>
            </a:extLst>
          </p:cNvPr>
          <p:cNvCxnSpPr/>
          <p:nvPr/>
        </p:nvCxnSpPr>
        <p:spPr>
          <a:xfrm>
            <a:off x="3464100" y="4100009"/>
            <a:ext cx="0" cy="1424403"/>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7871CA2-A5EA-4585-90D3-4817128A9D49}"/>
              </a:ext>
            </a:extLst>
          </p:cNvPr>
          <p:cNvCxnSpPr/>
          <p:nvPr/>
        </p:nvCxnSpPr>
        <p:spPr>
          <a:xfrm>
            <a:off x="3532381" y="3871023"/>
            <a:ext cx="0" cy="1644422"/>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5A79FA9-57EA-4293-98C0-F0E7CD07D756}"/>
              </a:ext>
            </a:extLst>
          </p:cNvPr>
          <p:cNvCxnSpPr/>
          <p:nvPr/>
        </p:nvCxnSpPr>
        <p:spPr>
          <a:xfrm>
            <a:off x="3913094" y="5121985"/>
            <a:ext cx="0" cy="41237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A15A1C6-4261-4427-A5CE-278D5BB6E719}"/>
              </a:ext>
            </a:extLst>
          </p:cNvPr>
          <p:cNvCxnSpPr/>
          <p:nvPr/>
        </p:nvCxnSpPr>
        <p:spPr>
          <a:xfrm>
            <a:off x="4362087" y="5288533"/>
            <a:ext cx="0" cy="238982"/>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B6028D0-8F79-443D-A837-673E3893405B}"/>
              </a:ext>
            </a:extLst>
          </p:cNvPr>
          <p:cNvCxnSpPr/>
          <p:nvPr/>
        </p:nvCxnSpPr>
        <p:spPr>
          <a:xfrm>
            <a:off x="4546244" y="5417819"/>
            <a:ext cx="0" cy="105042"/>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0439816B-5FEB-423B-93A6-6C20BA1C9F5F}"/>
              </a:ext>
            </a:extLst>
          </p:cNvPr>
          <p:cNvCxnSpPr/>
          <p:nvPr/>
        </p:nvCxnSpPr>
        <p:spPr>
          <a:xfrm>
            <a:off x="3321850" y="3758153"/>
            <a:ext cx="0" cy="1769531"/>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060A2144-1C91-498C-AF97-725819C458AB}"/>
              </a:ext>
            </a:extLst>
          </p:cNvPr>
          <p:cNvCxnSpPr/>
          <p:nvPr/>
        </p:nvCxnSpPr>
        <p:spPr>
          <a:xfrm>
            <a:off x="3832056" y="4727539"/>
            <a:ext cx="0" cy="79859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8B161B7E-299D-496B-ABB3-5EB0E9E48862}"/>
              </a:ext>
            </a:extLst>
          </p:cNvPr>
          <p:cNvCxnSpPr/>
          <p:nvPr/>
        </p:nvCxnSpPr>
        <p:spPr>
          <a:xfrm>
            <a:off x="3759982" y="4498939"/>
            <a:ext cx="0" cy="1019781"/>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1D3A81B-5A31-4D22-85C2-EAA276FF5EE2}"/>
              </a:ext>
            </a:extLst>
          </p:cNvPr>
          <p:cNvCxnSpPr/>
          <p:nvPr/>
        </p:nvCxnSpPr>
        <p:spPr>
          <a:xfrm>
            <a:off x="4284324" y="5198185"/>
            <a:ext cx="0" cy="323638"/>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BEC8088-4ED9-41CC-88F1-B52FECF19B29}"/>
              </a:ext>
            </a:extLst>
          </p:cNvPr>
          <p:cNvCxnSpPr/>
          <p:nvPr/>
        </p:nvCxnSpPr>
        <p:spPr>
          <a:xfrm>
            <a:off x="4212250" y="5210768"/>
            <a:ext cx="0" cy="31674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C52FB80-4107-4825-AC50-7B8D75ECD523}"/>
              </a:ext>
            </a:extLst>
          </p:cNvPr>
          <p:cNvCxnSpPr/>
          <p:nvPr/>
        </p:nvCxnSpPr>
        <p:spPr>
          <a:xfrm>
            <a:off x="4140176" y="5036274"/>
            <a:ext cx="0" cy="48555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05900458-94EC-440E-A5F0-BF35E063851A}"/>
              </a:ext>
            </a:extLst>
          </p:cNvPr>
          <p:cNvCxnSpPr/>
          <p:nvPr/>
        </p:nvCxnSpPr>
        <p:spPr>
          <a:xfrm>
            <a:off x="4069999" y="5032339"/>
            <a:ext cx="0" cy="502763"/>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800019EE-7624-49B5-BBF6-2A2D2CD44ABD}"/>
              </a:ext>
            </a:extLst>
          </p:cNvPr>
          <p:cNvCxnSpPr/>
          <p:nvPr/>
        </p:nvCxnSpPr>
        <p:spPr>
          <a:xfrm>
            <a:off x="3993443" y="4785808"/>
            <a:ext cx="0" cy="74153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7903458A-0A9D-4BC7-B11C-A170B1D75E36}"/>
              </a:ext>
            </a:extLst>
          </p:cNvPr>
          <p:cNvCxnSpPr/>
          <p:nvPr/>
        </p:nvCxnSpPr>
        <p:spPr>
          <a:xfrm>
            <a:off x="3610145" y="4342055"/>
            <a:ext cx="0" cy="117960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5B6028D0-8F79-443D-A837-673E3893405B}"/>
              </a:ext>
            </a:extLst>
          </p:cNvPr>
          <p:cNvCxnSpPr/>
          <p:nvPr/>
        </p:nvCxnSpPr>
        <p:spPr>
          <a:xfrm>
            <a:off x="4622443" y="5413338"/>
            <a:ext cx="0" cy="114006"/>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5B6028D0-8F79-443D-A837-673E3893405B}"/>
              </a:ext>
            </a:extLst>
          </p:cNvPr>
          <p:cNvCxnSpPr/>
          <p:nvPr/>
        </p:nvCxnSpPr>
        <p:spPr>
          <a:xfrm>
            <a:off x="4694161" y="5364033"/>
            <a:ext cx="0" cy="17675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6E4A1221-9C5F-4B64-A65E-51D8D2429495}"/>
              </a:ext>
            </a:extLst>
          </p:cNvPr>
          <p:cNvSpPr/>
          <p:nvPr/>
        </p:nvSpPr>
        <p:spPr>
          <a:xfrm rot="18813502">
            <a:off x="3126171" y="3849123"/>
            <a:ext cx="79795" cy="75647"/>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87312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Why Monte Carlo?</a:t>
            </a:r>
          </a:p>
        </p:txBody>
      </p:sp>
      <p:sp>
        <p:nvSpPr>
          <p:cNvPr id="5" name="Content Placeholder 4"/>
          <p:cNvSpPr>
            <a:spLocks noGrp="1"/>
          </p:cNvSpPr>
          <p:nvPr>
            <p:ph idx="1"/>
          </p:nvPr>
        </p:nvSpPr>
        <p:spPr/>
        <p:txBody>
          <a:bodyPr/>
          <a:lstStyle/>
          <a:p>
            <a:pPr>
              <a:spcBef>
                <a:spcPts val="1200"/>
              </a:spcBef>
            </a:pPr>
            <a:r>
              <a:rPr lang="en-US" sz="2800" dirty="0"/>
              <a:t>Repeat an experiment to estimate probability</a:t>
            </a:r>
          </a:p>
          <a:p>
            <a:pPr lvl="1">
              <a:spcBef>
                <a:spcPts val="0"/>
              </a:spcBef>
            </a:pPr>
            <a:r>
              <a:rPr lang="en-US" sz="2400" dirty="0"/>
              <a:t>Dice rolling, Buffon’s needle to estimate </a:t>
            </a:r>
            <a:r>
              <a:rPr lang="en-US" sz="2400" dirty="0">
                <a:latin typeface="Symbol" panose="05050102010706020507" pitchFamily="18" charset="2"/>
              </a:rPr>
              <a:t>p</a:t>
            </a:r>
          </a:p>
          <a:p>
            <a:pPr>
              <a:spcBef>
                <a:spcPts val="1200"/>
              </a:spcBef>
            </a:pPr>
            <a:r>
              <a:rPr lang="en-US" sz="2800" dirty="0"/>
              <a:t>Replace probability distribution with a large sample to avoid calculus</a:t>
            </a:r>
          </a:p>
          <a:p>
            <a:pPr>
              <a:spcBef>
                <a:spcPts val="1200"/>
              </a:spcBef>
            </a:pPr>
            <a:r>
              <a:rPr lang="en-US" sz="2800" dirty="0"/>
              <a:t>Create many small samples of known distributions to examine error in estimates  </a:t>
            </a:r>
            <a:r>
              <a:rPr lang="en-US" sz="2800" i="1" dirty="0"/>
              <a:t>(introduction lecture)</a:t>
            </a:r>
          </a:p>
          <a:p>
            <a:pPr>
              <a:spcBef>
                <a:spcPts val="1200"/>
              </a:spcBef>
            </a:pPr>
            <a:r>
              <a:rPr lang="en-US" sz="2800" dirty="0"/>
              <a:t>Create outcomes we haven’t seen before, but could</a:t>
            </a:r>
          </a:p>
          <a:p>
            <a:pPr>
              <a:spcBef>
                <a:spcPts val="1200"/>
              </a:spcBef>
            </a:pPr>
            <a:r>
              <a:rPr lang="en-US" sz="2800" dirty="0"/>
              <a:t>Create larger samples to see extreme outcomes, </a:t>
            </a:r>
            <a:r>
              <a:rPr lang="en-US" sz="2800" dirty="0">
                <a:solidFill>
                  <a:schemeClr val="accent2"/>
                </a:solidFill>
              </a:rPr>
              <a:t>with correct frequency</a:t>
            </a:r>
          </a:p>
        </p:txBody>
      </p:sp>
    </p:spTree>
    <p:extLst>
      <p:ext uri="{BB962C8B-B14F-4D97-AF65-F5344CB8AC3E}">
        <p14:creationId xmlns:p14="http://schemas.microsoft.com/office/powerpoint/2010/main" val="462627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3"/>
          <p:cNvSpPr>
            <a:spLocks noGrp="1" noChangeArrowheads="1"/>
          </p:cNvSpPr>
          <p:nvPr>
            <p:ph type="body" idx="1"/>
          </p:nvPr>
        </p:nvSpPr>
        <p:spPr>
          <a:xfrm>
            <a:off x="1074840" y="1692570"/>
            <a:ext cx="4291962" cy="4441825"/>
          </a:xfrm>
        </p:spPr>
        <p:txBody>
          <a:bodyPr/>
          <a:lstStyle/>
          <a:p>
            <a:pPr eaLnBrk="1" hangingPunct="1">
              <a:defRPr/>
            </a:pPr>
            <a:r>
              <a:rPr lang="en-US" sz="2600" dirty="0"/>
              <a:t>In 1864, an injured sea captain tried this experiment during his convalescence…</a:t>
            </a:r>
          </a:p>
          <a:p>
            <a:pPr eaLnBrk="1" hangingPunct="1">
              <a:spcBef>
                <a:spcPts val="2400"/>
              </a:spcBef>
              <a:defRPr/>
            </a:pPr>
            <a:r>
              <a:rPr lang="en-US" sz="2600" dirty="0"/>
              <a:t>We see only Captain Fox’s final results, but if we could plot the estimate of </a:t>
            </a:r>
            <a:r>
              <a:rPr lang="en-US" sz="2600" dirty="0">
                <a:latin typeface="Symbol" pitchFamily="18" charset="2"/>
              </a:rPr>
              <a:t>p</a:t>
            </a:r>
            <a:r>
              <a:rPr lang="en-US" sz="2600" dirty="0"/>
              <a:t> against number of trials, we’d see it improve as he continued</a:t>
            </a:r>
          </a:p>
        </p:txBody>
      </p:sp>
      <p:pic>
        <p:nvPicPr>
          <p:cNvPr id="9218" name="Picture 12"/>
          <p:cNvPicPr>
            <a:picLocks noChangeAspect="1" noChangeArrowheads="1"/>
          </p:cNvPicPr>
          <p:nvPr/>
        </p:nvPicPr>
        <p:blipFill>
          <a:blip r:embed="rId3" cstate="print"/>
          <a:srcRect/>
          <a:stretch>
            <a:fillRect/>
          </a:stretch>
        </p:blipFill>
        <p:spPr bwMode="auto">
          <a:xfrm>
            <a:off x="5642051" y="1932882"/>
            <a:ext cx="6124575" cy="2111375"/>
          </a:xfrm>
          <a:prstGeom prst="rect">
            <a:avLst/>
          </a:prstGeom>
          <a:noFill/>
          <a:ln w="9525">
            <a:noFill/>
            <a:miter lim="800000"/>
            <a:headEnd/>
            <a:tailEnd/>
          </a:ln>
        </p:spPr>
      </p:pic>
      <p:sp>
        <p:nvSpPr>
          <p:cNvPr id="80898" name="Rectangle 2"/>
          <p:cNvSpPr>
            <a:spLocks noGrp="1" noChangeArrowheads="1"/>
          </p:cNvSpPr>
          <p:nvPr>
            <p:ph type="title"/>
          </p:nvPr>
        </p:nvSpPr>
        <p:spPr/>
        <p:txBody>
          <a:bodyPr/>
          <a:lstStyle/>
          <a:p>
            <a:pPr eaLnBrk="1" hangingPunct="1">
              <a:defRPr/>
            </a:pPr>
            <a:r>
              <a:rPr lang="en-US"/>
              <a:t>Buffon’s Needle Problem</a:t>
            </a:r>
          </a:p>
        </p:txBody>
      </p:sp>
      <p:sp>
        <p:nvSpPr>
          <p:cNvPr id="6" name="TextBox 5"/>
          <p:cNvSpPr txBox="1"/>
          <p:nvPr/>
        </p:nvSpPr>
        <p:spPr>
          <a:xfrm>
            <a:off x="9741646" y="4143646"/>
            <a:ext cx="1696825" cy="707886"/>
          </a:xfrm>
          <a:prstGeom prst="rect">
            <a:avLst/>
          </a:prstGeom>
          <a:noFill/>
        </p:spPr>
        <p:txBody>
          <a:bodyPr wrap="square" rtlCol="0">
            <a:spAutoFit/>
          </a:bodyPr>
          <a:lstStyle/>
          <a:p>
            <a:pPr algn="ctr"/>
            <a:r>
              <a:rPr lang="en-US" sz="2000" dirty="0">
                <a:solidFill>
                  <a:srgbClr val="00B050"/>
                </a:solidFill>
                <a:latin typeface="Calibri" panose="020F0502020204030204" pitchFamily="34" charset="0"/>
                <a:cs typeface="Times New Roman" panose="02020603050405020304" pitchFamily="18" charset="0"/>
              </a:rPr>
              <a:t>pi = 3.14159265…</a:t>
            </a:r>
          </a:p>
        </p:txBody>
      </p:sp>
      <p:sp>
        <p:nvSpPr>
          <p:cNvPr id="2" name="Rectangle 11">
            <a:hlinkClick r:id="rId4"/>
            <a:extLst>
              <a:ext uri="{FF2B5EF4-FFF2-40B4-BE49-F238E27FC236}">
                <a16:creationId xmlns:a16="http://schemas.microsoft.com/office/drawing/2014/main" id="{D7F4A4E1-CAE1-C7D8-14BD-3914205C8E03}"/>
              </a:ext>
            </a:extLst>
          </p:cNvPr>
          <p:cNvSpPr>
            <a:spLocks noChangeArrowheads="1"/>
          </p:cNvSpPr>
          <p:nvPr/>
        </p:nvSpPr>
        <p:spPr bwMode="auto">
          <a:xfrm>
            <a:off x="6694132" y="5154121"/>
            <a:ext cx="3419688" cy="1107996"/>
          </a:xfrm>
          <a:prstGeom prst="rect">
            <a:avLst/>
          </a:prstGeom>
          <a:noFill/>
          <a:ln w="9525">
            <a:noFill/>
            <a:miter lim="800000"/>
            <a:headEnd/>
            <a:tailEnd/>
          </a:ln>
        </p:spPr>
        <p:txBody>
          <a:bodyPr wrap="square">
            <a:spAutoFit/>
          </a:bodyPr>
          <a:lstStyle/>
          <a:p>
            <a:r>
              <a:rPr lang="en-US" sz="2200" dirty="0">
                <a:solidFill>
                  <a:schemeClr val="accent2"/>
                </a:solidFill>
              </a:rPr>
              <a:t>search “</a:t>
            </a:r>
            <a:r>
              <a:rPr lang="en-US" sz="2200" dirty="0" err="1">
                <a:solidFill>
                  <a:schemeClr val="accent2"/>
                </a:solidFill>
              </a:rPr>
              <a:t>buffon’s</a:t>
            </a:r>
            <a:r>
              <a:rPr lang="en-US" sz="2200" dirty="0">
                <a:solidFill>
                  <a:schemeClr val="accent2"/>
                </a:solidFill>
              </a:rPr>
              <a:t> needle problem” on the web to find some neat simulations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Another way to estimate </a:t>
            </a:r>
            <a:r>
              <a:rPr lang="en-US" dirty="0">
                <a:latin typeface="Symbol" pitchFamily="18" charset="2"/>
              </a:rPr>
              <a:t>p</a:t>
            </a:r>
          </a:p>
        </p:txBody>
      </p:sp>
      <p:sp>
        <p:nvSpPr>
          <p:cNvPr id="18" name="Content Placeholder 17"/>
          <p:cNvSpPr>
            <a:spLocks noGrp="1"/>
          </p:cNvSpPr>
          <p:nvPr>
            <p:ph idx="1"/>
          </p:nvPr>
        </p:nvSpPr>
        <p:spPr>
          <a:xfrm>
            <a:off x="914400" y="1479550"/>
            <a:ext cx="10363200" cy="4616450"/>
          </a:xfrm>
        </p:spPr>
        <p:txBody>
          <a:bodyPr/>
          <a:lstStyle/>
          <a:p>
            <a:pPr>
              <a:lnSpc>
                <a:spcPts val="3000"/>
              </a:lnSpc>
              <a:spcBef>
                <a:spcPts val="900"/>
              </a:spcBef>
              <a:defRPr/>
            </a:pPr>
            <a:r>
              <a:rPr lang="en-US" sz="2700" dirty="0"/>
              <a:t>Consider a unit square, </a:t>
            </a:r>
          </a:p>
          <a:p>
            <a:pPr marL="0" indent="0">
              <a:lnSpc>
                <a:spcPts val="3000"/>
              </a:lnSpc>
              <a:spcBef>
                <a:spcPts val="900"/>
              </a:spcBef>
              <a:buNone/>
              <a:defRPr/>
            </a:pPr>
            <a:r>
              <a:rPr lang="en-US" sz="2700" dirty="0">
                <a:solidFill>
                  <a:schemeClr val="accent2"/>
                </a:solidFill>
              </a:rPr>
              <a:t>	area = </a:t>
            </a:r>
            <a:r>
              <a:rPr lang="en-US" sz="2700" dirty="0"/>
              <a:t>r * r = 1 * 1 </a:t>
            </a:r>
            <a:r>
              <a:rPr lang="en-US" sz="2700" dirty="0">
                <a:solidFill>
                  <a:schemeClr val="accent2"/>
                </a:solidFill>
              </a:rPr>
              <a:t>= 1</a:t>
            </a:r>
          </a:p>
          <a:p>
            <a:pPr>
              <a:lnSpc>
                <a:spcPts val="3000"/>
              </a:lnSpc>
              <a:spcBef>
                <a:spcPts val="900"/>
              </a:spcBef>
              <a:defRPr/>
            </a:pPr>
            <a:r>
              <a:rPr lang="en-US" sz="2700" dirty="0"/>
              <a:t>Inscribe a quarter of a unit circle inside, </a:t>
            </a:r>
          </a:p>
          <a:p>
            <a:pPr>
              <a:lnSpc>
                <a:spcPts val="3000"/>
              </a:lnSpc>
              <a:spcBef>
                <a:spcPts val="900"/>
              </a:spcBef>
              <a:buNone/>
              <a:defRPr/>
            </a:pPr>
            <a:r>
              <a:rPr lang="en-US" sz="2700" dirty="0"/>
              <a:t>		</a:t>
            </a:r>
            <a:r>
              <a:rPr lang="en-US" sz="2700" dirty="0">
                <a:solidFill>
                  <a:schemeClr val="accent2"/>
                </a:solidFill>
              </a:rPr>
              <a:t>area = </a:t>
            </a:r>
            <a:r>
              <a:rPr lang="en-US" sz="2700" dirty="0">
                <a:latin typeface="Symbol" pitchFamily="18" charset="2"/>
              </a:rPr>
              <a:t>p</a:t>
            </a:r>
            <a:r>
              <a:rPr lang="en-US" sz="2700" dirty="0"/>
              <a:t>r</a:t>
            </a:r>
            <a:r>
              <a:rPr lang="en-US" sz="2700" baseline="30000" dirty="0"/>
              <a:t>2</a:t>
            </a:r>
            <a:r>
              <a:rPr lang="en-US" sz="2700" dirty="0"/>
              <a:t>/4 = </a:t>
            </a:r>
            <a:r>
              <a:rPr lang="en-US" sz="2700" dirty="0">
                <a:latin typeface="Symbol" pitchFamily="18" charset="2"/>
              </a:rPr>
              <a:t>p*</a:t>
            </a:r>
            <a:r>
              <a:rPr lang="en-US" sz="2700" dirty="0"/>
              <a:t>1</a:t>
            </a:r>
            <a:r>
              <a:rPr lang="en-US" sz="2700" baseline="30000" dirty="0"/>
              <a:t>2</a:t>
            </a:r>
            <a:r>
              <a:rPr lang="en-US" sz="2700" dirty="0"/>
              <a:t>/4 </a:t>
            </a:r>
            <a:r>
              <a:rPr lang="en-US" sz="2700" dirty="0">
                <a:solidFill>
                  <a:schemeClr val="accent2"/>
                </a:solidFill>
              </a:rPr>
              <a:t>= </a:t>
            </a:r>
            <a:r>
              <a:rPr lang="en-US" sz="2700" dirty="0">
                <a:solidFill>
                  <a:schemeClr val="accent2"/>
                </a:solidFill>
                <a:latin typeface="Symbol" pitchFamily="18" charset="2"/>
              </a:rPr>
              <a:t>p</a:t>
            </a:r>
            <a:r>
              <a:rPr lang="en-US" sz="2700" dirty="0">
                <a:solidFill>
                  <a:schemeClr val="accent2"/>
                </a:solidFill>
              </a:rPr>
              <a:t>/4</a:t>
            </a:r>
          </a:p>
          <a:p>
            <a:pPr>
              <a:lnSpc>
                <a:spcPts val="3000"/>
              </a:lnSpc>
              <a:spcBef>
                <a:spcPts val="900"/>
              </a:spcBef>
              <a:buNone/>
              <a:defRPr/>
            </a:pPr>
            <a:r>
              <a:rPr lang="en-US" sz="2700" dirty="0"/>
              <a:t>		The ratio of the area of the circle to 						the area of the square is </a:t>
            </a:r>
          </a:p>
          <a:p>
            <a:pPr>
              <a:lnSpc>
                <a:spcPts val="3000"/>
              </a:lnSpc>
              <a:spcBef>
                <a:spcPts val="900"/>
              </a:spcBef>
              <a:buNone/>
              <a:defRPr/>
            </a:pPr>
            <a:r>
              <a:rPr lang="en-US" sz="2700" dirty="0"/>
              <a:t>		</a:t>
            </a:r>
            <a:r>
              <a:rPr lang="en-US" sz="2700" dirty="0">
                <a:solidFill>
                  <a:schemeClr val="accent2"/>
                </a:solidFill>
              </a:rPr>
              <a:t>ratio = </a:t>
            </a:r>
            <a:r>
              <a:rPr lang="en-US" sz="2700" dirty="0">
                <a:latin typeface="Symbol" pitchFamily="18" charset="2"/>
              </a:rPr>
              <a:t>p</a:t>
            </a:r>
            <a:r>
              <a:rPr lang="en-US" sz="2700" dirty="0"/>
              <a:t>/4 / 1 </a:t>
            </a:r>
            <a:r>
              <a:rPr lang="en-US" sz="2700" dirty="0">
                <a:solidFill>
                  <a:schemeClr val="accent2"/>
                </a:solidFill>
              </a:rPr>
              <a:t>= </a:t>
            </a:r>
            <a:r>
              <a:rPr lang="en-US" sz="2700" dirty="0">
                <a:solidFill>
                  <a:schemeClr val="accent2"/>
                </a:solidFill>
                <a:latin typeface="Symbol" pitchFamily="18" charset="2"/>
              </a:rPr>
              <a:t>p</a:t>
            </a:r>
            <a:r>
              <a:rPr lang="en-US" sz="2700" dirty="0">
                <a:solidFill>
                  <a:schemeClr val="accent2"/>
                </a:solidFill>
              </a:rPr>
              <a:t>/4</a:t>
            </a:r>
          </a:p>
          <a:p>
            <a:pPr>
              <a:lnSpc>
                <a:spcPts val="3000"/>
              </a:lnSpc>
              <a:spcBef>
                <a:spcPts val="900"/>
              </a:spcBef>
              <a:buNone/>
              <a:defRPr/>
            </a:pPr>
            <a:r>
              <a:rPr lang="en-US" sz="2700" dirty="0">
                <a:solidFill>
                  <a:srgbClr val="FFFF00"/>
                </a:solidFill>
              </a:rPr>
              <a:t>		</a:t>
            </a:r>
            <a:r>
              <a:rPr lang="en-US" sz="2700" dirty="0"/>
              <a:t>so 	</a:t>
            </a:r>
            <a:r>
              <a:rPr lang="en-US" sz="2700" dirty="0">
                <a:solidFill>
                  <a:schemeClr val="accent2"/>
                </a:solidFill>
                <a:latin typeface="Symbol" pitchFamily="18" charset="2"/>
              </a:rPr>
              <a:t>p</a:t>
            </a:r>
            <a:r>
              <a:rPr lang="en-US" sz="2700" dirty="0">
                <a:solidFill>
                  <a:schemeClr val="accent2"/>
                </a:solidFill>
              </a:rPr>
              <a:t> = ratio-of-areas * 4</a:t>
            </a:r>
          </a:p>
        </p:txBody>
      </p:sp>
      <p:sp>
        <p:nvSpPr>
          <p:cNvPr id="5" name="Rectangle 4"/>
          <p:cNvSpPr/>
          <p:nvPr/>
        </p:nvSpPr>
        <p:spPr>
          <a:xfrm>
            <a:off x="8287704" y="2420302"/>
            <a:ext cx="2209800" cy="2173288"/>
          </a:xfrm>
          <a:prstGeom prst="rect">
            <a:avLst/>
          </a:prstGeom>
          <a:solidFill>
            <a:srgbClr val="A50021">
              <a:alpha val="15000"/>
            </a:srgbClr>
          </a:solidFill>
          <a:ln w="19050">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cxnSp>
        <p:nvCxnSpPr>
          <p:cNvPr id="7" name="Straight Connector 6"/>
          <p:cNvCxnSpPr/>
          <p:nvPr/>
        </p:nvCxnSpPr>
        <p:spPr>
          <a:xfrm flipV="1">
            <a:off x="8287704" y="2098040"/>
            <a:ext cx="0" cy="2143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10497504" y="2104390"/>
            <a:ext cx="0" cy="2143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8287704" y="2201227"/>
            <a:ext cx="2216150" cy="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nvGrpSpPr>
          <p:cNvPr id="10248" name="Group 17"/>
          <p:cNvGrpSpPr>
            <a:grpSpLocks/>
          </p:cNvGrpSpPr>
          <p:nvPr/>
        </p:nvGrpSpPr>
        <p:grpSpPr bwMode="auto">
          <a:xfrm rot="5400000">
            <a:off x="6958173" y="3400584"/>
            <a:ext cx="2216150" cy="220662"/>
            <a:chOff x="5611091" y="1447800"/>
            <a:chExt cx="2216728" cy="221673"/>
          </a:xfrm>
        </p:grpSpPr>
        <p:cxnSp>
          <p:nvCxnSpPr>
            <p:cNvPr id="11" name="Straight Connector 10"/>
            <p:cNvCxnSpPr/>
            <p:nvPr/>
          </p:nvCxnSpPr>
          <p:spPr>
            <a:xfrm flipV="1">
              <a:off x="5611091" y="1447800"/>
              <a:ext cx="0" cy="21529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7821467" y="1454179"/>
              <a:ext cx="0" cy="21529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611091" y="1538702"/>
              <a:ext cx="2216728" cy="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10249" name="TextBox 19"/>
          <p:cNvSpPr txBox="1">
            <a:spLocks noChangeArrowheads="1"/>
          </p:cNvSpPr>
          <p:nvPr/>
        </p:nvSpPr>
        <p:spPr bwMode="auto">
          <a:xfrm>
            <a:off x="7352216" y="3268821"/>
            <a:ext cx="914400" cy="338137"/>
          </a:xfrm>
          <a:prstGeom prst="rect">
            <a:avLst/>
          </a:prstGeom>
          <a:noFill/>
          <a:ln w="9525">
            <a:noFill/>
            <a:miter lim="800000"/>
            <a:headEnd/>
            <a:tailEnd/>
          </a:ln>
        </p:spPr>
        <p:txBody>
          <a:bodyPr>
            <a:spAutoFit/>
          </a:bodyPr>
          <a:lstStyle/>
          <a:p>
            <a:r>
              <a:rPr lang="en-US" sz="1600"/>
              <a:t>r = 1</a:t>
            </a:r>
          </a:p>
        </p:txBody>
      </p:sp>
      <p:sp>
        <p:nvSpPr>
          <p:cNvPr id="10250" name="TextBox 21"/>
          <p:cNvSpPr txBox="1">
            <a:spLocks noChangeArrowheads="1"/>
          </p:cNvSpPr>
          <p:nvPr/>
        </p:nvSpPr>
        <p:spPr bwMode="auto">
          <a:xfrm>
            <a:off x="9094154" y="1854361"/>
            <a:ext cx="914400" cy="339725"/>
          </a:xfrm>
          <a:prstGeom prst="rect">
            <a:avLst/>
          </a:prstGeom>
          <a:noFill/>
          <a:ln w="9525">
            <a:noFill/>
            <a:miter lim="800000"/>
            <a:headEnd/>
            <a:tailEnd/>
          </a:ln>
        </p:spPr>
        <p:txBody>
          <a:bodyPr>
            <a:spAutoFit/>
          </a:bodyPr>
          <a:lstStyle/>
          <a:p>
            <a:r>
              <a:rPr lang="en-US" sz="1600" dirty="0"/>
              <a:t>r = 1</a:t>
            </a:r>
          </a:p>
        </p:txBody>
      </p:sp>
      <p:grpSp>
        <p:nvGrpSpPr>
          <p:cNvPr id="4" name="Group 20"/>
          <p:cNvGrpSpPr>
            <a:grpSpLocks/>
          </p:cNvGrpSpPr>
          <p:nvPr/>
        </p:nvGrpSpPr>
        <p:grpSpPr bwMode="auto">
          <a:xfrm>
            <a:off x="8287704" y="2415545"/>
            <a:ext cx="2209800" cy="2181225"/>
            <a:chOff x="1609725" y="3558117"/>
            <a:chExt cx="2209800" cy="2181225"/>
          </a:xfrm>
        </p:grpSpPr>
        <p:sp>
          <p:nvSpPr>
            <p:cNvPr id="6" name="Freeform 5"/>
            <p:cNvSpPr/>
            <p:nvPr/>
          </p:nvSpPr>
          <p:spPr>
            <a:xfrm>
              <a:off x="1609725" y="3558117"/>
              <a:ext cx="2209800" cy="2181225"/>
            </a:xfrm>
            <a:custGeom>
              <a:avLst/>
              <a:gdLst>
                <a:gd name="connsiteX0" fmla="*/ 0 w 2209800"/>
                <a:gd name="connsiteY0" fmla="*/ 0 h 2200836"/>
                <a:gd name="connsiteX1" fmla="*/ 295835 w 2209800"/>
                <a:gd name="connsiteY1" fmla="*/ 17930 h 2200836"/>
                <a:gd name="connsiteX2" fmla="*/ 551329 w 2209800"/>
                <a:gd name="connsiteY2" fmla="*/ 71718 h 2200836"/>
                <a:gd name="connsiteX3" fmla="*/ 811306 w 2209800"/>
                <a:gd name="connsiteY3" fmla="*/ 152400 h 2200836"/>
                <a:gd name="connsiteX4" fmla="*/ 1035424 w 2209800"/>
                <a:gd name="connsiteY4" fmla="*/ 255494 h 2200836"/>
                <a:gd name="connsiteX5" fmla="*/ 1250576 w 2209800"/>
                <a:gd name="connsiteY5" fmla="*/ 385483 h 2200836"/>
                <a:gd name="connsiteX6" fmla="*/ 1465729 w 2209800"/>
                <a:gd name="connsiteY6" fmla="*/ 551330 h 2200836"/>
                <a:gd name="connsiteX7" fmla="*/ 1645024 w 2209800"/>
                <a:gd name="connsiteY7" fmla="*/ 726141 h 2200836"/>
                <a:gd name="connsiteX8" fmla="*/ 1788459 w 2209800"/>
                <a:gd name="connsiteY8" fmla="*/ 905436 h 2200836"/>
                <a:gd name="connsiteX9" fmla="*/ 1936376 w 2209800"/>
                <a:gd name="connsiteY9" fmla="*/ 1138518 h 2200836"/>
                <a:gd name="connsiteX10" fmla="*/ 2034988 w 2209800"/>
                <a:gd name="connsiteY10" fmla="*/ 1331259 h 2200836"/>
                <a:gd name="connsiteX11" fmla="*/ 2124635 w 2209800"/>
                <a:gd name="connsiteY11" fmla="*/ 1591236 h 2200836"/>
                <a:gd name="connsiteX12" fmla="*/ 2196353 w 2209800"/>
                <a:gd name="connsiteY12" fmla="*/ 1927412 h 2200836"/>
                <a:gd name="connsiteX13" fmla="*/ 2209800 w 2209800"/>
                <a:gd name="connsiteY13" fmla="*/ 2034988 h 2200836"/>
                <a:gd name="connsiteX14" fmla="*/ 2209800 w 2209800"/>
                <a:gd name="connsiteY14" fmla="*/ 2200836 h 2200836"/>
                <a:gd name="connsiteX15" fmla="*/ 4482 w 2209800"/>
                <a:gd name="connsiteY15" fmla="*/ 2200836 h 2200836"/>
                <a:gd name="connsiteX16" fmla="*/ 0 w 2209800"/>
                <a:gd name="connsiteY16" fmla="*/ 0 h 2200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09800" h="2200836">
                  <a:moveTo>
                    <a:pt x="0" y="0"/>
                  </a:moveTo>
                  <a:lnTo>
                    <a:pt x="295835" y="17930"/>
                  </a:lnTo>
                  <a:lnTo>
                    <a:pt x="551329" y="71718"/>
                  </a:lnTo>
                  <a:lnTo>
                    <a:pt x="811306" y="152400"/>
                  </a:lnTo>
                  <a:lnTo>
                    <a:pt x="1035424" y="255494"/>
                  </a:lnTo>
                  <a:lnTo>
                    <a:pt x="1250576" y="385483"/>
                  </a:lnTo>
                  <a:lnTo>
                    <a:pt x="1465729" y="551330"/>
                  </a:lnTo>
                  <a:lnTo>
                    <a:pt x="1645024" y="726141"/>
                  </a:lnTo>
                  <a:lnTo>
                    <a:pt x="1788459" y="905436"/>
                  </a:lnTo>
                  <a:lnTo>
                    <a:pt x="1936376" y="1138518"/>
                  </a:lnTo>
                  <a:lnTo>
                    <a:pt x="2034988" y="1331259"/>
                  </a:lnTo>
                  <a:lnTo>
                    <a:pt x="2124635" y="1591236"/>
                  </a:lnTo>
                  <a:lnTo>
                    <a:pt x="2196353" y="1927412"/>
                  </a:lnTo>
                  <a:lnTo>
                    <a:pt x="2209800" y="2034988"/>
                  </a:lnTo>
                  <a:lnTo>
                    <a:pt x="2209800" y="2200836"/>
                  </a:lnTo>
                  <a:lnTo>
                    <a:pt x="4482" y="2200836"/>
                  </a:lnTo>
                  <a:lnTo>
                    <a:pt x="0" y="0"/>
                  </a:lnTo>
                  <a:close/>
                </a:path>
              </a:pathLst>
            </a:custGeom>
            <a:solidFill>
              <a:srgbClr val="92D050">
                <a:alpha val="44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10265" name="TextBox 21"/>
            <p:cNvSpPr txBox="1">
              <a:spLocks noChangeArrowheads="1"/>
            </p:cNvSpPr>
            <p:nvPr/>
          </p:nvSpPr>
          <p:spPr bwMode="auto">
            <a:xfrm>
              <a:off x="1970087" y="4624388"/>
              <a:ext cx="1144587" cy="338554"/>
            </a:xfrm>
            <a:prstGeom prst="rect">
              <a:avLst/>
            </a:prstGeom>
            <a:noFill/>
            <a:ln w="9525">
              <a:noFill/>
              <a:miter lim="800000"/>
              <a:headEnd/>
              <a:tailEnd/>
            </a:ln>
          </p:spPr>
          <p:txBody>
            <a:bodyPr>
              <a:spAutoFit/>
            </a:bodyPr>
            <a:lstStyle/>
            <a:p>
              <a:r>
                <a:rPr lang="en-US" sz="1600" dirty="0"/>
                <a:t>area = </a:t>
              </a:r>
              <a:r>
                <a:rPr lang="en-US" sz="1600" dirty="0">
                  <a:latin typeface="Symbol" pitchFamily="18" charset="2"/>
                </a:rPr>
                <a:t>p</a:t>
              </a:r>
              <a:r>
                <a:rPr lang="en-US" sz="1600" dirty="0"/>
                <a:t>/4</a:t>
              </a:r>
            </a:p>
          </p:txBody>
        </p:sp>
      </p:grpSp>
      <p:sp>
        <p:nvSpPr>
          <p:cNvPr id="10252" name="TextBox 21"/>
          <p:cNvSpPr txBox="1">
            <a:spLocks noChangeArrowheads="1"/>
          </p:cNvSpPr>
          <p:nvPr/>
        </p:nvSpPr>
        <p:spPr bwMode="auto">
          <a:xfrm>
            <a:off x="9010022" y="2615570"/>
            <a:ext cx="1144587" cy="338137"/>
          </a:xfrm>
          <a:prstGeom prst="rect">
            <a:avLst/>
          </a:prstGeom>
          <a:noFill/>
          <a:ln w="9525">
            <a:noFill/>
            <a:miter lim="800000"/>
            <a:headEnd/>
            <a:tailEnd/>
          </a:ln>
        </p:spPr>
        <p:txBody>
          <a:bodyPr>
            <a:spAutoFit/>
          </a:bodyPr>
          <a:lstStyle/>
          <a:p>
            <a:r>
              <a:rPr lang="en-US" sz="1600" dirty="0"/>
              <a:t>area = </a:t>
            </a:r>
            <a:r>
              <a:rPr lang="en-US" sz="1600" dirty="0">
                <a:latin typeface="Symbol" pitchFamily="18" charset="2"/>
              </a:rPr>
              <a:t>1</a:t>
            </a:r>
            <a:endParaRPr lang="en-US" sz="1600" dirty="0"/>
          </a:p>
        </p:txBody>
      </p:sp>
      <p:sp>
        <p:nvSpPr>
          <p:cNvPr id="22" name="Rectangle 21"/>
          <p:cNvSpPr/>
          <p:nvPr/>
        </p:nvSpPr>
        <p:spPr>
          <a:xfrm>
            <a:off x="2760139" y="4870179"/>
            <a:ext cx="3259657" cy="428625"/>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grpSp>
        <p:nvGrpSpPr>
          <p:cNvPr id="10" name="Group 31"/>
          <p:cNvGrpSpPr>
            <a:grpSpLocks/>
          </p:cNvGrpSpPr>
          <p:nvPr/>
        </p:nvGrpSpPr>
        <p:grpSpPr bwMode="auto">
          <a:xfrm>
            <a:off x="8484554" y="2742565"/>
            <a:ext cx="1854200" cy="1574800"/>
            <a:chOff x="3397250" y="4437063"/>
            <a:chExt cx="1854200" cy="1574800"/>
          </a:xfrm>
        </p:grpSpPr>
        <p:sp>
          <p:nvSpPr>
            <p:cNvPr id="24" name="Oval 23"/>
            <p:cNvSpPr/>
            <p:nvPr/>
          </p:nvSpPr>
          <p:spPr>
            <a:xfrm>
              <a:off x="5073650" y="4673600"/>
              <a:ext cx="58738" cy="68263"/>
            </a:xfrm>
            <a:prstGeom prst="ellipse">
              <a:avLst/>
            </a:prstGeom>
            <a:solidFill>
              <a:srgbClr val="FF0066"/>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25" name="Oval 24"/>
            <p:cNvSpPr/>
            <p:nvPr/>
          </p:nvSpPr>
          <p:spPr>
            <a:xfrm>
              <a:off x="3397250" y="4437063"/>
              <a:ext cx="58738" cy="66675"/>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26" name="Oval 25"/>
            <p:cNvSpPr/>
            <p:nvPr/>
          </p:nvSpPr>
          <p:spPr>
            <a:xfrm>
              <a:off x="4405313" y="5732463"/>
              <a:ext cx="58737" cy="66675"/>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27" name="Oval 26"/>
            <p:cNvSpPr/>
            <p:nvPr/>
          </p:nvSpPr>
          <p:spPr>
            <a:xfrm>
              <a:off x="3795713" y="5943600"/>
              <a:ext cx="58737" cy="68263"/>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28" name="Oval 27"/>
            <p:cNvSpPr/>
            <p:nvPr/>
          </p:nvSpPr>
          <p:spPr>
            <a:xfrm>
              <a:off x="3963988" y="4775200"/>
              <a:ext cx="60325" cy="68263"/>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29" name="Oval 28"/>
            <p:cNvSpPr/>
            <p:nvPr/>
          </p:nvSpPr>
          <p:spPr>
            <a:xfrm>
              <a:off x="5192713" y="4478338"/>
              <a:ext cx="58737" cy="68262"/>
            </a:xfrm>
            <a:prstGeom prst="ellipse">
              <a:avLst/>
            </a:prstGeom>
            <a:solidFill>
              <a:srgbClr val="FF0066"/>
            </a:solidFill>
            <a:ln>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30" name="Oval 29"/>
            <p:cNvSpPr/>
            <p:nvPr/>
          </p:nvSpPr>
          <p:spPr>
            <a:xfrm>
              <a:off x="4065588" y="5030788"/>
              <a:ext cx="60325" cy="68262"/>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31" name="Oval 30"/>
            <p:cNvSpPr/>
            <p:nvPr/>
          </p:nvSpPr>
          <p:spPr>
            <a:xfrm>
              <a:off x="4675188" y="5672138"/>
              <a:ext cx="60325" cy="68262"/>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grpSp>
      <p:sp>
        <p:nvSpPr>
          <p:cNvPr id="33" name="TextBox 32"/>
          <p:cNvSpPr txBox="1"/>
          <p:nvPr/>
        </p:nvSpPr>
        <p:spPr>
          <a:xfrm>
            <a:off x="914400" y="5457825"/>
            <a:ext cx="10210792" cy="1246495"/>
          </a:xfrm>
          <a:prstGeom prst="rect">
            <a:avLst/>
          </a:prstGeom>
          <a:noFill/>
        </p:spPr>
        <p:txBody>
          <a:bodyPr wrap="square">
            <a:spAutoFit/>
          </a:bodyPr>
          <a:lstStyle/>
          <a:p>
            <a:pPr marL="342900" indent="-342900">
              <a:lnSpc>
                <a:spcPts val="3000"/>
              </a:lnSpc>
              <a:buFont typeface="Arial" pitchFamily="34" charset="0"/>
              <a:buChar char="•"/>
              <a:defRPr/>
            </a:pPr>
            <a:r>
              <a:rPr lang="en-US" sz="2700" dirty="0">
                <a:latin typeface="Calibri" panose="020F0502020204030204" pitchFamily="34" charset="0"/>
                <a:cs typeface="Times New Roman" pitchFamily="18" charset="0"/>
              </a:rPr>
              <a:t>If randomly dropped grains of sand are equally likely to fall anywhere in the square, occurrence of grains in the ¼ circle is proportional to the area of the ¼ circle</a:t>
            </a:r>
          </a:p>
        </p:txBody>
      </p:sp>
    </p:spTree>
    <p:extLst>
      <p:ext uri="{BB962C8B-B14F-4D97-AF65-F5344CB8AC3E}">
        <p14:creationId xmlns:p14="http://schemas.microsoft.com/office/powerpoint/2010/main" val="4257673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8">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P spid="22" grpId="0" animBg="1"/>
      <p:bldP spid="3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p:cNvPicPr>
          <p:nvPr/>
        </p:nvPicPr>
        <p:blipFill>
          <a:blip r:embed="rId3"/>
          <a:stretch>
            <a:fillRect/>
          </a:stretch>
        </p:blipFill>
        <p:spPr>
          <a:xfrm>
            <a:off x="7949535" y="1582320"/>
            <a:ext cx="2689582" cy="2629702"/>
          </a:xfrm>
          <a:prstGeom prst="rect">
            <a:avLst/>
          </a:prstGeom>
        </p:spPr>
      </p:pic>
      <p:sp>
        <p:nvSpPr>
          <p:cNvPr id="2" name="Title 1"/>
          <p:cNvSpPr>
            <a:spLocks noGrp="1"/>
          </p:cNvSpPr>
          <p:nvPr>
            <p:ph type="title"/>
          </p:nvPr>
        </p:nvSpPr>
        <p:spPr/>
        <p:txBody>
          <a:bodyPr/>
          <a:lstStyle/>
          <a:p>
            <a:pPr>
              <a:defRPr/>
            </a:pPr>
            <a:r>
              <a:rPr lang="en-US" dirty="0"/>
              <a:t>Another way to estimate </a:t>
            </a:r>
            <a:r>
              <a:rPr lang="en-US" dirty="0">
                <a:latin typeface="Symbol" pitchFamily="18" charset="2"/>
              </a:rPr>
              <a:t>p</a:t>
            </a:r>
            <a:endParaRPr lang="en-US" dirty="0"/>
          </a:p>
        </p:txBody>
      </p:sp>
      <p:sp>
        <p:nvSpPr>
          <p:cNvPr id="3" name="Content Placeholder 2"/>
          <p:cNvSpPr>
            <a:spLocks noGrp="1"/>
          </p:cNvSpPr>
          <p:nvPr>
            <p:ph idx="1"/>
          </p:nvPr>
        </p:nvSpPr>
        <p:spPr>
          <a:xfrm>
            <a:off x="1082842" y="1582320"/>
            <a:ext cx="6577770" cy="4513680"/>
          </a:xfrm>
        </p:spPr>
        <p:txBody>
          <a:bodyPr/>
          <a:lstStyle/>
          <a:p>
            <a:pPr>
              <a:defRPr/>
            </a:pPr>
            <a:r>
              <a:rPr lang="en-US" sz="2800" dirty="0"/>
              <a:t>Set the shapes on a Cartesian coordinate system</a:t>
            </a:r>
          </a:p>
          <a:p>
            <a:pPr>
              <a:defRPr/>
            </a:pPr>
            <a:r>
              <a:rPr lang="en-US" sz="2800" dirty="0"/>
              <a:t>Generate pairs of random U[0,1] values, one for each axis x and y, to produce randomly dropped points</a:t>
            </a:r>
          </a:p>
          <a:p>
            <a:pPr>
              <a:defRPr/>
            </a:pPr>
            <a:r>
              <a:rPr lang="en-US" sz="2800" dirty="0"/>
              <a:t>If </a:t>
            </a:r>
            <a:r>
              <a:rPr lang="en-US" sz="2800" dirty="0">
                <a:solidFill>
                  <a:srgbClr val="008000"/>
                </a:solidFill>
              </a:rPr>
              <a:t>y ≤ </a:t>
            </a:r>
            <a:r>
              <a:rPr lang="en-US" sz="2800" dirty="0" err="1">
                <a:solidFill>
                  <a:srgbClr val="008000"/>
                </a:solidFill>
              </a:rPr>
              <a:t>sqrt</a:t>
            </a:r>
            <a:r>
              <a:rPr lang="en-US" sz="2800" dirty="0">
                <a:solidFill>
                  <a:srgbClr val="008000"/>
                </a:solidFill>
              </a:rPr>
              <a:t>(1 – x</a:t>
            </a:r>
            <a:r>
              <a:rPr lang="en-US" sz="2800" baseline="30000" dirty="0">
                <a:solidFill>
                  <a:srgbClr val="008000"/>
                </a:solidFill>
              </a:rPr>
              <a:t>2</a:t>
            </a:r>
            <a:r>
              <a:rPr lang="en-US" sz="2800" dirty="0">
                <a:solidFill>
                  <a:srgbClr val="008000"/>
                </a:solidFill>
              </a:rPr>
              <a:t>)</a:t>
            </a:r>
            <a:r>
              <a:rPr lang="en-US" sz="2800" dirty="0"/>
              <a:t>, then the point is in the quarter circle</a:t>
            </a:r>
          </a:p>
        </p:txBody>
      </p:sp>
      <p:sp>
        <p:nvSpPr>
          <p:cNvPr id="6" name="Rectangle 5"/>
          <p:cNvSpPr/>
          <p:nvPr/>
        </p:nvSpPr>
        <p:spPr>
          <a:xfrm>
            <a:off x="8255858" y="1713943"/>
            <a:ext cx="2209800" cy="2190750"/>
          </a:xfrm>
          <a:prstGeom prst="rect">
            <a:avLst/>
          </a:prstGeom>
          <a:solidFill>
            <a:srgbClr val="FF5050">
              <a:alpha val="23000"/>
            </a:srgbClr>
          </a:solidFill>
          <a:ln w="19050">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dirty="0">
              <a:solidFill>
                <a:schemeClr val="tx1"/>
              </a:solidFill>
              <a:latin typeface="Calibri" panose="020F0502020204030204" pitchFamily="34" charset="0"/>
            </a:endParaRPr>
          </a:p>
        </p:txBody>
      </p:sp>
      <p:sp>
        <p:nvSpPr>
          <p:cNvPr id="7" name="Freeform 6"/>
          <p:cNvSpPr/>
          <p:nvPr/>
        </p:nvSpPr>
        <p:spPr>
          <a:xfrm>
            <a:off x="8255858" y="1710773"/>
            <a:ext cx="2209800" cy="2200275"/>
          </a:xfrm>
          <a:custGeom>
            <a:avLst/>
            <a:gdLst>
              <a:gd name="connsiteX0" fmla="*/ 0 w 2209800"/>
              <a:gd name="connsiteY0" fmla="*/ 0 h 2200836"/>
              <a:gd name="connsiteX1" fmla="*/ 295835 w 2209800"/>
              <a:gd name="connsiteY1" fmla="*/ 17930 h 2200836"/>
              <a:gd name="connsiteX2" fmla="*/ 551329 w 2209800"/>
              <a:gd name="connsiteY2" fmla="*/ 71718 h 2200836"/>
              <a:gd name="connsiteX3" fmla="*/ 811306 w 2209800"/>
              <a:gd name="connsiteY3" fmla="*/ 152400 h 2200836"/>
              <a:gd name="connsiteX4" fmla="*/ 1035424 w 2209800"/>
              <a:gd name="connsiteY4" fmla="*/ 255494 h 2200836"/>
              <a:gd name="connsiteX5" fmla="*/ 1250576 w 2209800"/>
              <a:gd name="connsiteY5" fmla="*/ 385483 h 2200836"/>
              <a:gd name="connsiteX6" fmla="*/ 1465729 w 2209800"/>
              <a:gd name="connsiteY6" fmla="*/ 551330 h 2200836"/>
              <a:gd name="connsiteX7" fmla="*/ 1645024 w 2209800"/>
              <a:gd name="connsiteY7" fmla="*/ 726141 h 2200836"/>
              <a:gd name="connsiteX8" fmla="*/ 1788459 w 2209800"/>
              <a:gd name="connsiteY8" fmla="*/ 905436 h 2200836"/>
              <a:gd name="connsiteX9" fmla="*/ 1936376 w 2209800"/>
              <a:gd name="connsiteY9" fmla="*/ 1138518 h 2200836"/>
              <a:gd name="connsiteX10" fmla="*/ 2034988 w 2209800"/>
              <a:gd name="connsiteY10" fmla="*/ 1331259 h 2200836"/>
              <a:gd name="connsiteX11" fmla="*/ 2124635 w 2209800"/>
              <a:gd name="connsiteY11" fmla="*/ 1591236 h 2200836"/>
              <a:gd name="connsiteX12" fmla="*/ 2196353 w 2209800"/>
              <a:gd name="connsiteY12" fmla="*/ 1927412 h 2200836"/>
              <a:gd name="connsiteX13" fmla="*/ 2209800 w 2209800"/>
              <a:gd name="connsiteY13" fmla="*/ 2034988 h 2200836"/>
              <a:gd name="connsiteX14" fmla="*/ 2209800 w 2209800"/>
              <a:gd name="connsiteY14" fmla="*/ 2200836 h 2200836"/>
              <a:gd name="connsiteX15" fmla="*/ 4482 w 2209800"/>
              <a:gd name="connsiteY15" fmla="*/ 2200836 h 2200836"/>
              <a:gd name="connsiteX16" fmla="*/ 0 w 2209800"/>
              <a:gd name="connsiteY16" fmla="*/ 0 h 2200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09800" h="2200836">
                <a:moveTo>
                  <a:pt x="0" y="0"/>
                </a:moveTo>
                <a:lnTo>
                  <a:pt x="295835" y="17930"/>
                </a:lnTo>
                <a:lnTo>
                  <a:pt x="551329" y="71718"/>
                </a:lnTo>
                <a:lnTo>
                  <a:pt x="811306" y="152400"/>
                </a:lnTo>
                <a:lnTo>
                  <a:pt x="1035424" y="255494"/>
                </a:lnTo>
                <a:lnTo>
                  <a:pt x="1250576" y="385483"/>
                </a:lnTo>
                <a:lnTo>
                  <a:pt x="1465729" y="551330"/>
                </a:lnTo>
                <a:lnTo>
                  <a:pt x="1645024" y="726141"/>
                </a:lnTo>
                <a:lnTo>
                  <a:pt x="1788459" y="905436"/>
                </a:lnTo>
                <a:lnTo>
                  <a:pt x="1936376" y="1138518"/>
                </a:lnTo>
                <a:lnTo>
                  <a:pt x="2034988" y="1331259"/>
                </a:lnTo>
                <a:lnTo>
                  <a:pt x="2124635" y="1591236"/>
                </a:lnTo>
                <a:lnTo>
                  <a:pt x="2196353" y="1927412"/>
                </a:lnTo>
                <a:lnTo>
                  <a:pt x="2209800" y="2034988"/>
                </a:lnTo>
                <a:lnTo>
                  <a:pt x="2209800" y="2200836"/>
                </a:lnTo>
                <a:lnTo>
                  <a:pt x="4482" y="2200836"/>
                </a:lnTo>
                <a:lnTo>
                  <a:pt x="0" y="0"/>
                </a:lnTo>
                <a:close/>
              </a:path>
            </a:pathLst>
          </a:custGeom>
          <a:solidFill>
            <a:srgbClr val="00B050">
              <a:alpha val="25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dirty="0">
              <a:solidFill>
                <a:schemeClr val="tx1"/>
              </a:solidFill>
              <a:latin typeface="Calibri" panose="020F0502020204030204" pitchFamily="34" charset="0"/>
            </a:endParaRPr>
          </a:p>
        </p:txBody>
      </p:sp>
      <p:grpSp>
        <p:nvGrpSpPr>
          <p:cNvPr id="4" name="Group 22"/>
          <p:cNvGrpSpPr>
            <a:grpSpLocks/>
          </p:cNvGrpSpPr>
          <p:nvPr/>
        </p:nvGrpSpPr>
        <p:grpSpPr bwMode="auto">
          <a:xfrm>
            <a:off x="8246338" y="1731723"/>
            <a:ext cx="2367346" cy="2185670"/>
            <a:chOff x="1128713" y="3950018"/>
            <a:chExt cx="2367346" cy="2185670"/>
          </a:xfrm>
        </p:grpSpPr>
        <p:sp>
          <p:nvSpPr>
            <p:cNvPr id="8" name="Oval 7"/>
            <p:cNvSpPr/>
            <p:nvPr/>
          </p:nvSpPr>
          <p:spPr>
            <a:xfrm>
              <a:off x="3101975" y="4416425"/>
              <a:ext cx="58738" cy="68263"/>
            </a:xfrm>
            <a:prstGeom prst="ellipse">
              <a:avLst/>
            </a:prstGeom>
            <a:solidFill>
              <a:srgbClr val="FF5050"/>
            </a:solidFill>
            <a:ln>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dirty="0">
                <a:solidFill>
                  <a:schemeClr val="tx1"/>
                </a:solidFill>
                <a:latin typeface="Calibri" panose="020F0502020204030204" pitchFamily="34" charset="0"/>
              </a:endParaRPr>
            </a:p>
          </p:txBody>
        </p:sp>
        <p:sp>
          <p:nvSpPr>
            <p:cNvPr id="9" name="Oval 8"/>
            <p:cNvSpPr/>
            <p:nvPr/>
          </p:nvSpPr>
          <p:spPr>
            <a:xfrm>
              <a:off x="1425575" y="4179888"/>
              <a:ext cx="58738" cy="66675"/>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dirty="0">
                <a:solidFill>
                  <a:schemeClr val="tx1"/>
                </a:solidFill>
                <a:latin typeface="Calibri" panose="020F0502020204030204" pitchFamily="34" charset="0"/>
              </a:endParaRPr>
            </a:p>
          </p:txBody>
        </p:sp>
        <p:sp>
          <p:nvSpPr>
            <p:cNvPr id="10" name="Oval 9"/>
            <p:cNvSpPr/>
            <p:nvPr/>
          </p:nvSpPr>
          <p:spPr>
            <a:xfrm>
              <a:off x="2433638" y="5475288"/>
              <a:ext cx="58737" cy="66675"/>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dirty="0">
                <a:solidFill>
                  <a:schemeClr val="tx1"/>
                </a:solidFill>
                <a:latin typeface="Calibri" panose="020F0502020204030204" pitchFamily="34" charset="0"/>
              </a:endParaRPr>
            </a:p>
          </p:txBody>
        </p:sp>
        <p:sp>
          <p:nvSpPr>
            <p:cNvPr id="11" name="Oval 10"/>
            <p:cNvSpPr/>
            <p:nvPr/>
          </p:nvSpPr>
          <p:spPr>
            <a:xfrm>
              <a:off x="1824038" y="5686425"/>
              <a:ext cx="58737" cy="68263"/>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dirty="0">
                <a:solidFill>
                  <a:schemeClr val="tx1"/>
                </a:solidFill>
                <a:latin typeface="Calibri" panose="020F0502020204030204" pitchFamily="34" charset="0"/>
              </a:endParaRPr>
            </a:p>
          </p:txBody>
        </p:sp>
        <p:sp>
          <p:nvSpPr>
            <p:cNvPr id="12" name="Oval 11"/>
            <p:cNvSpPr/>
            <p:nvPr/>
          </p:nvSpPr>
          <p:spPr>
            <a:xfrm>
              <a:off x="1992313" y="4518025"/>
              <a:ext cx="60325" cy="68263"/>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dirty="0">
                <a:solidFill>
                  <a:schemeClr val="tx1"/>
                </a:solidFill>
                <a:latin typeface="Calibri" panose="020F0502020204030204" pitchFamily="34" charset="0"/>
              </a:endParaRPr>
            </a:p>
          </p:txBody>
        </p:sp>
        <p:sp>
          <p:nvSpPr>
            <p:cNvPr id="13" name="Freeform 12"/>
            <p:cNvSpPr/>
            <p:nvPr/>
          </p:nvSpPr>
          <p:spPr>
            <a:xfrm>
              <a:off x="1128713" y="4205288"/>
              <a:ext cx="322262" cy="1912937"/>
            </a:xfrm>
            <a:custGeom>
              <a:avLst/>
              <a:gdLst>
                <a:gd name="connsiteX0" fmla="*/ 0 w 338667"/>
                <a:gd name="connsiteY0" fmla="*/ 0 h 1896534"/>
                <a:gd name="connsiteX1" fmla="*/ 338667 w 338667"/>
                <a:gd name="connsiteY1" fmla="*/ 0 h 1896534"/>
                <a:gd name="connsiteX2" fmla="*/ 338667 w 338667"/>
                <a:gd name="connsiteY2" fmla="*/ 1896534 h 1896534"/>
              </a:gdLst>
              <a:ahLst/>
              <a:cxnLst>
                <a:cxn ang="0">
                  <a:pos x="connsiteX0" y="connsiteY0"/>
                </a:cxn>
                <a:cxn ang="0">
                  <a:pos x="connsiteX1" y="connsiteY1"/>
                </a:cxn>
                <a:cxn ang="0">
                  <a:pos x="connsiteX2" y="connsiteY2"/>
                </a:cxn>
              </a:cxnLst>
              <a:rect l="l" t="t" r="r" b="b"/>
              <a:pathLst>
                <a:path w="338667" h="1896534">
                  <a:moveTo>
                    <a:pt x="0" y="0"/>
                  </a:moveTo>
                  <a:lnTo>
                    <a:pt x="338667" y="0"/>
                  </a:lnTo>
                  <a:lnTo>
                    <a:pt x="338667" y="1896534"/>
                  </a:lnTo>
                </a:path>
              </a:pathLst>
            </a:cu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2800" b="1" dirty="0">
                <a:latin typeface="Calibri" panose="020F0502020204030204" pitchFamily="34" charset="0"/>
              </a:endParaRPr>
            </a:p>
          </p:txBody>
        </p:sp>
        <p:sp>
          <p:nvSpPr>
            <p:cNvPr id="14" name="Freeform 13"/>
            <p:cNvSpPr/>
            <p:nvPr/>
          </p:nvSpPr>
          <p:spPr>
            <a:xfrm>
              <a:off x="1138238" y="4543425"/>
              <a:ext cx="889000" cy="1592263"/>
            </a:xfrm>
            <a:custGeom>
              <a:avLst/>
              <a:gdLst>
                <a:gd name="connsiteX0" fmla="*/ 0 w 338667"/>
                <a:gd name="connsiteY0" fmla="*/ 0 h 1896534"/>
                <a:gd name="connsiteX1" fmla="*/ 338667 w 338667"/>
                <a:gd name="connsiteY1" fmla="*/ 0 h 1896534"/>
                <a:gd name="connsiteX2" fmla="*/ 338667 w 338667"/>
                <a:gd name="connsiteY2" fmla="*/ 1896534 h 1896534"/>
              </a:gdLst>
              <a:ahLst/>
              <a:cxnLst>
                <a:cxn ang="0">
                  <a:pos x="connsiteX0" y="connsiteY0"/>
                </a:cxn>
                <a:cxn ang="0">
                  <a:pos x="connsiteX1" y="connsiteY1"/>
                </a:cxn>
                <a:cxn ang="0">
                  <a:pos x="connsiteX2" y="connsiteY2"/>
                </a:cxn>
              </a:cxnLst>
              <a:rect l="l" t="t" r="r" b="b"/>
              <a:pathLst>
                <a:path w="338667" h="1896534">
                  <a:moveTo>
                    <a:pt x="0" y="0"/>
                  </a:moveTo>
                  <a:lnTo>
                    <a:pt x="338667" y="0"/>
                  </a:lnTo>
                  <a:lnTo>
                    <a:pt x="338667" y="1896534"/>
                  </a:lnTo>
                </a:path>
              </a:pathLst>
            </a:cu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2800" b="1" dirty="0">
                <a:latin typeface="Calibri" panose="020F0502020204030204" pitchFamily="34" charset="0"/>
              </a:endParaRPr>
            </a:p>
          </p:txBody>
        </p:sp>
        <p:sp>
          <p:nvSpPr>
            <p:cNvPr id="15" name="Freeform 14"/>
            <p:cNvSpPr/>
            <p:nvPr/>
          </p:nvSpPr>
          <p:spPr>
            <a:xfrm>
              <a:off x="1146175" y="4433888"/>
              <a:ext cx="1989138" cy="1684337"/>
            </a:xfrm>
            <a:custGeom>
              <a:avLst/>
              <a:gdLst>
                <a:gd name="connsiteX0" fmla="*/ 0 w 338667"/>
                <a:gd name="connsiteY0" fmla="*/ 0 h 1896534"/>
                <a:gd name="connsiteX1" fmla="*/ 338667 w 338667"/>
                <a:gd name="connsiteY1" fmla="*/ 0 h 1896534"/>
                <a:gd name="connsiteX2" fmla="*/ 338667 w 338667"/>
                <a:gd name="connsiteY2" fmla="*/ 1896534 h 1896534"/>
              </a:gdLst>
              <a:ahLst/>
              <a:cxnLst>
                <a:cxn ang="0">
                  <a:pos x="connsiteX0" y="connsiteY0"/>
                </a:cxn>
                <a:cxn ang="0">
                  <a:pos x="connsiteX1" y="connsiteY1"/>
                </a:cxn>
                <a:cxn ang="0">
                  <a:pos x="connsiteX2" y="connsiteY2"/>
                </a:cxn>
              </a:cxnLst>
              <a:rect l="l" t="t" r="r" b="b"/>
              <a:pathLst>
                <a:path w="338667" h="1896534">
                  <a:moveTo>
                    <a:pt x="0" y="0"/>
                  </a:moveTo>
                  <a:lnTo>
                    <a:pt x="338667" y="0"/>
                  </a:lnTo>
                  <a:lnTo>
                    <a:pt x="338667" y="1896534"/>
                  </a:lnTo>
                </a:path>
              </a:pathLst>
            </a:cu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2800" b="1" dirty="0">
                <a:latin typeface="Calibri" panose="020F0502020204030204" pitchFamily="34" charset="0"/>
              </a:endParaRPr>
            </a:p>
          </p:txBody>
        </p:sp>
        <p:sp>
          <p:nvSpPr>
            <p:cNvPr id="16" name="Freeform 15"/>
            <p:cNvSpPr/>
            <p:nvPr/>
          </p:nvSpPr>
          <p:spPr>
            <a:xfrm>
              <a:off x="1154113" y="5508625"/>
              <a:ext cx="1320800" cy="617538"/>
            </a:xfrm>
            <a:custGeom>
              <a:avLst/>
              <a:gdLst>
                <a:gd name="connsiteX0" fmla="*/ 0 w 338667"/>
                <a:gd name="connsiteY0" fmla="*/ 0 h 1896534"/>
                <a:gd name="connsiteX1" fmla="*/ 338667 w 338667"/>
                <a:gd name="connsiteY1" fmla="*/ 0 h 1896534"/>
                <a:gd name="connsiteX2" fmla="*/ 338667 w 338667"/>
                <a:gd name="connsiteY2" fmla="*/ 1896534 h 1896534"/>
              </a:gdLst>
              <a:ahLst/>
              <a:cxnLst>
                <a:cxn ang="0">
                  <a:pos x="connsiteX0" y="connsiteY0"/>
                </a:cxn>
                <a:cxn ang="0">
                  <a:pos x="connsiteX1" y="connsiteY1"/>
                </a:cxn>
                <a:cxn ang="0">
                  <a:pos x="connsiteX2" y="connsiteY2"/>
                </a:cxn>
              </a:cxnLst>
              <a:rect l="l" t="t" r="r" b="b"/>
              <a:pathLst>
                <a:path w="338667" h="1896534">
                  <a:moveTo>
                    <a:pt x="0" y="0"/>
                  </a:moveTo>
                  <a:lnTo>
                    <a:pt x="338667" y="0"/>
                  </a:lnTo>
                  <a:lnTo>
                    <a:pt x="338667" y="1896534"/>
                  </a:lnTo>
                </a:path>
              </a:pathLst>
            </a:cu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2800" b="1" dirty="0">
                <a:latin typeface="Calibri" panose="020F0502020204030204" pitchFamily="34" charset="0"/>
              </a:endParaRPr>
            </a:p>
          </p:txBody>
        </p:sp>
        <p:sp>
          <p:nvSpPr>
            <p:cNvPr id="17" name="Freeform 16"/>
            <p:cNvSpPr/>
            <p:nvPr/>
          </p:nvSpPr>
          <p:spPr>
            <a:xfrm>
              <a:off x="1138238" y="5719763"/>
              <a:ext cx="727075" cy="390525"/>
            </a:xfrm>
            <a:custGeom>
              <a:avLst/>
              <a:gdLst>
                <a:gd name="connsiteX0" fmla="*/ 0 w 338667"/>
                <a:gd name="connsiteY0" fmla="*/ 0 h 1896534"/>
                <a:gd name="connsiteX1" fmla="*/ 338667 w 338667"/>
                <a:gd name="connsiteY1" fmla="*/ 0 h 1896534"/>
                <a:gd name="connsiteX2" fmla="*/ 338667 w 338667"/>
                <a:gd name="connsiteY2" fmla="*/ 1896534 h 1896534"/>
              </a:gdLst>
              <a:ahLst/>
              <a:cxnLst>
                <a:cxn ang="0">
                  <a:pos x="connsiteX0" y="connsiteY0"/>
                </a:cxn>
                <a:cxn ang="0">
                  <a:pos x="connsiteX1" y="connsiteY1"/>
                </a:cxn>
                <a:cxn ang="0">
                  <a:pos x="connsiteX2" y="connsiteY2"/>
                </a:cxn>
              </a:cxnLst>
              <a:rect l="l" t="t" r="r" b="b"/>
              <a:pathLst>
                <a:path w="338667" h="1896534">
                  <a:moveTo>
                    <a:pt x="0" y="0"/>
                  </a:moveTo>
                  <a:lnTo>
                    <a:pt x="338667" y="0"/>
                  </a:lnTo>
                  <a:lnTo>
                    <a:pt x="338667" y="1896534"/>
                  </a:lnTo>
                </a:path>
              </a:pathLst>
            </a:cu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2800" b="1" dirty="0">
                <a:latin typeface="Calibri" panose="020F0502020204030204" pitchFamily="34" charset="0"/>
              </a:endParaRPr>
            </a:p>
          </p:txBody>
        </p:sp>
        <p:sp>
          <p:nvSpPr>
            <p:cNvPr id="11288" name="TextBox 59"/>
            <p:cNvSpPr txBox="1">
              <a:spLocks noChangeArrowheads="1"/>
            </p:cNvSpPr>
            <p:nvPr/>
          </p:nvSpPr>
          <p:spPr bwMode="auto">
            <a:xfrm>
              <a:off x="1439545" y="3950018"/>
              <a:ext cx="730634" cy="461665"/>
            </a:xfrm>
            <a:prstGeom prst="rect">
              <a:avLst/>
            </a:prstGeom>
            <a:noFill/>
            <a:ln w="9525">
              <a:noFill/>
              <a:miter lim="800000"/>
              <a:headEnd/>
              <a:tailEnd/>
            </a:ln>
          </p:spPr>
          <p:txBody>
            <a:bodyPr wrap="square">
              <a:spAutoFit/>
            </a:bodyPr>
            <a:lstStyle/>
            <a:p>
              <a:r>
                <a:rPr lang="en-US" sz="1200" b="1" dirty="0">
                  <a:latin typeface="Calibri" panose="020F0502020204030204" pitchFamily="34" charset="0"/>
                </a:rPr>
                <a:t>x = 0.14, y = 0.89</a:t>
              </a:r>
            </a:p>
          </p:txBody>
        </p:sp>
        <p:sp>
          <p:nvSpPr>
            <p:cNvPr id="11289" name="TextBox 60"/>
            <p:cNvSpPr txBox="1">
              <a:spLocks noChangeArrowheads="1"/>
            </p:cNvSpPr>
            <p:nvPr/>
          </p:nvSpPr>
          <p:spPr bwMode="auto">
            <a:xfrm>
              <a:off x="2765425" y="3970338"/>
              <a:ext cx="730634" cy="461665"/>
            </a:xfrm>
            <a:prstGeom prst="rect">
              <a:avLst/>
            </a:prstGeom>
            <a:noFill/>
            <a:ln w="9525">
              <a:noFill/>
              <a:miter lim="800000"/>
              <a:headEnd/>
              <a:tailEnd/>
            </a:ln>
          </p:spPr>
          <p:txBody>
            <a:bodyPr wrap="square">
              <a:spAutoFit/>
            </a:bodyPr>
            <a:lstStyle/>
            <a:p>
              <a:r>
                <a:rPr lang="en-US" sz="1200" b="1" dirty="0">
                  <a:latin typeface="Calibri" panose="020F0502020204030204" pitchFamily="34" charset="0"/>
                </a:rPr>
                <a:t>x = 0.91, y = 0.78</a:t>
              </a:r>
            </a:p>
          </p:txBody>
        </p:sp>
        <p:sp>
          <p:nvSpPr>
            <p:cNvPr id="11290" name="TextBox 61"/>
            <p:cNvSpPr txBox="1">
              <a:spLocks noChangeArrowheads="1"/>
            </p:cNvSpPr>
            <p:nvPr/>
          </p:nvSpPr>
          <p:spPr bwMode="auto">
            <a:xfrm>
              <a:off x="2028825" y="4394200"/>
              <a:ext cx="736600" cy="461665"/>
            </a:xfrm>
            <a:prstGeom prst="rect">
              <a:avLst/>
            </a:prstGeom>
            <a:noFill/>
            <a:ln w="9525">
              <a:noFill/>
              <a:miter lim="800000"/>
              <a:headEnd/>
              <a:tailEnd/>
            </a:ln>
          </p:spPr>
          <p:txBody>
            <a:bodyPr wrap="square">
              <a:spAutoFit/>
            </a:bodyPr>
            <a:lstStyle/>
            <a:p>
              <a:r>
                <a:rPr lang="en-US" sz="1200" b="1" dirty="0">
                  <a:latin typeface="Calibri" panose="020F0502020204030204" pitchFamily="34" charset="0"/>
                </a:rPr>
                <a:t>x = 0.40, y = 0.71</a:t>
              </a:r>
            </a:p>
          </p:txBody>
        </p:sp>
        <p:sp>
          <p:nvSpPr>
            <p:cNvPr id="11291" name="TextBox 62"/>
            <p:cNvSpPr txBox="1">
              <a:spLocks noChangeArrowheads="1"/>
            </p:cNvSpPr>
            <p:nvPr/>
          </p:nvSpPr>
          <p:spPr bwMode="auto">
            <a:xfrm>
              <a:off x="2206625" y="5046663"/>
              <a:ext cx="754062" cy="461665"/>
            </a:xfrm>
            <a:prstGeom prst="rect">
              <a:avLst/>
            </a:prstGeom>
            <a:noFill/>
            <a:ln w="9525">
              <a:noFill/>
              <a:miter lim="800000"/>
              <a:headEnd/>
              <a:tailEnd/>
            </a:ln>
          </p:spPr>
          <p:txBody>
            <a:bodyPr wrap="square">
              <a:spAutoFit/>
            </a:bodyPr>
            <a:lstStyle/>
            <a:p>
              <a:r>
                <a:rPr lang="en-US" sz="1200" b="1" dirty="0">
                  <a:latin typeface="Calibri" panose="020F0502020204030204" pitchFamily="34" charset="0"/>
                </a:rPr>
                <a:t>x = 0.61, y = 0.28</a:t>
              </a:r>
            </a:p>
          </p:txBody>
        </p:sp>
        <p:sp>
          <p:nvSpPr>
            <p:cNvPr id="11292" name="TextBox 63"/>
            <p:cNvSpPr txBox="1">
              <a:spLocks noChangeArrowheads="1"/>
            </p:cNvSpPr>
            <p:nvPr/>
          </p:nvSpPr>
          <p:spPr bwMode="auto">
            <a:xfrm>
              <a:off x="1435937" y="5275263"/>
              <a:ext cx="754062" cy="461665"/>
            </a:xfrm>
            <a:prstGeom prst="rect">
              <a:avLst/>
            </a:prstGeom>
            <a:noFill/>
            <a:ln w="9525">
              <a:noFill/>
              <a:miter lim="800000"/>
              <a:headEnd/>
              <a:tailEnd/>
            </a:ln>
          </p:spPr>
          <p:txBody>
            <a:bodyPr wrap="square">
              <a:spAutoFit/>
            </a:bodyPr>
            <a:lstStyle/>
            <a:p>
              <a:r>
                <a:rPr lang="en-US" sz="1200" b="1" dirty="0">
                  <a:latin typeface="Calibri" panose="020F0502020204030204" pitchFamily="34" charset="0"/>
                </a:rPr>
                <a:t>x = 0.32, y = 0.19</a:t>
              </a:r>
            </a:p>
          </p:txBody>
        </p:sp>
      </p:grpSp>
      <p:grpSp>
        <p:nvGrpSpPr>
          <p:cNvPr id="20" name="Group 19"/>
          <p:cNvGrpSpPr/>
          <p:nvPr/>
        </p:nvGrpSpPr>
        <p:grpSpPr>
          <a:xfrm>
            <a:off x="2282024" y="4089393"/>
            <a:ext cx="8357093" cy="2629702"/>
            <a:chOff x="-2228667" y="3812499"/>
            <a:chExt cx="8357093" cy="2629702"/>
          </a:xfrm>
        </p:grpSpPr>
        <p:pic>
          <p:nvPicPr>
            <p:cNvPr id="18" name="Picture 17"/>
            <p:cNvPicPr>
              <a:picLocks/>
            </p:cNvPicPr>
            <p:nvPr/>
          </p:nvPicPr>
          <p:blipFill>
            <a:blip r:embed="rId4"/>
            <a:stretch>
              <a:fillRect/>
            </a:stretch>
          </p:blipFill>
          <p:spPr>
            <a:xfrm>
              <a:off x="3437713" y="3812499"/>
              <a:ext cx="2690713" cy="2629702"/>
            </a:xfrm>
            <a:prstGeom prst="rect">
              <a:avLst/>
            </a:prstGeom>
          </p:spPr>
        </p:pic>
        <p:grpSp>
          <p:nvGrpSpPr>
            <p:cNvPr id="5" name="Group 28"/>
            <p:cNvGrpSpPr>
              <a:grpSpLocks/>
            </p:cNvGrpSpPr>
            <p:nvPr/>
          </p:nvGrpSpPr>
          <p:grpSpPr bwMode="auto">
            <a:xfrm>
              <a:off x="-2228667" y="3930656"/>
              <a:ext cx="8204017" cy="2200276"/>
              <a:chOff x="-2228668" y="3930679"/>
              <a:chExt cx="8204018" cy="2200744"/>
            </a:xfrm>
          </p:grpSpPr>
          <p:sp>
            <p:nvSpPr>
              <p:cNvPr id="24" name="Rectangle 23"/>
              <p:cNvSpPr/>
              <p:nvPr/>
            </p:nvSpPr>
            <p:spPr>
              <a:xfrm>
                <a:off x="3765550" y="3933854"/>
                <a:ext cx="2209800" cy="2191217"/>
              </a:xfrm>
              <a:prstGeom prst="rect">
                <a:avLst/>
              </a:prstGeom>
              <a:solidFill>
                <a:srgbClr val="A50021">
                  <a:alpha val="8000"/>
                </a:srgbClr>
              </a:solidFill>
              <a:ln w="19050">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25" name="Freeform 24"/>
              <p:cNvSpPr/>
              <p:nvPr/>
            </p:nvSpPr>
            <p:spPr>
              <a:xfrm>
                <a:off x="3765550" y="3930679"/>
                <a:ext cx="2209800" cy="2200744"/>
              </a:xfrm>
              <a:custGeom>
                <a:avLst/>
                <a:gdLst>
                  <a:gd name="connsiteX0" fmla="*/ 0 w 2209800"/>
                  <a:gd name="connsiteY0" fmla="*/ 0 h 2200836"/>
                  <a:gd name="connsiteX1" fmla="*/ 295835 w 2209800"/>
                  <a:gd name="connsiteY1" fmla="*/ 17930 h 2200836"/>
                  <a:gd name="connsiteX2" fmla="*/ 551329 w 2209800"/>
                  <a:gd name="connsiteY2" fmla="*/ 71718 h 2200836"/>
                  <a:gd name="connsiteX3" fmla="*/ 811306 w 2209800"/>
                  <a:gd name="connsiteY3" fmla="*/ 152400 h 2200836"/>
                  <a:gd name="connsiteX4" fmla="*/ 1035424 w 2209800"/>
                  <a:gd name="connsiteY4" fmla="*/ 255494 h 2200836"/>
                  <a:gd name="connsiteX5" fmla="*/ 1250576 w 2209800"/>
                  <a:gd name="connsiteY5" fmla="*/ 385483 h 2200836"/>
                  <a:gd name="connsiteX6" fmla="*/ 1465729 w 2209800"/>
                  <a:gd name="connsiteY6" fmla="*/ 551330 h 2200836"/>
                  <a:gd name="connsiteX7" fmla="*/ 1645024 w 2209800"/>
                  <a:gd name="connsiteY7" fmla="*/ 726141 h 2200836"/>
                  <a:gd name="connsiteX8" fmla="*/ 1788459 w 2209800"/>
                  <a:gd name="connsiteY8" fmla="*/ 905436 h 2200836"/>
                  <a:gd name="connsiteX9" fmla="*/ 1936376 w 2209800"/>
                  <a:gd name="connsiteY9" fmla="*/ 1138518 h 2200836"/>
                  <a:gd name="connsiteX10" fmla="*/ 2034988 w 2209800"/>
                  <a:gd name="connsiteY10" fmla="*/ 1331259 h 2200836"/>
                  <a:gd name="connsiteX11" fmla="*/ 2124635 w 2209800"/>
                  <a:gd name="connsiteY11" fmla="*/ 1591236 h 2200836"/>
                  <a:gd name="connsiteX12" fmla="*/ 2196353 w 2209800"/>
                  <a:gd name="connsiteY12" fmla="*/ 1927412 h 2200836"/>
                  <a:gd name="connsiteX13" fmla="*/ 2209800 w 2209800"/>
                  <a:gd name="connsiteY13" fmla="*/ 2034988 h 2200836"/>
                  <a:gd name="connsiteX14" fmla="*/ 2209800 w 2209800"/>
                  <a:gd name="connsiteY14" fmla="*/ 2200836 h 2200836"/>
                  <a:gd name="connsiteX15" fmla="*/ 4482 w 2209800"/>
                  <a:gd name="connsiteY15" fmla="*/ 2200836 h 2200836"/>
                  <a:gd name="connsiteX16" fmla="*/ 0 w 2209800"/>
                  <a:gd name="connsiteY16" fmla="*/ 0 h 2200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09800" h="2200836">
                    <a:moveTo>
                      <a:pt x="0" y="0"/>
                    </a:moveTo>
                    <a:lnTo>
                      <a:pt x="295835" y="17930"/>
                    </a:lnTo>
                    <a:lnTo>
                      <a:pt x="551329" y="71718"/>
                    </a:lnTo>
                    <a:lnTo>
                      <a:pt x="811306" y="152400"/>
                    </a:lnTo>
                    <a:lnTo>
                      <a:pt x="1035424" y="255494"/>
                    </a:lnTo>
                    <a:lnTo>
                      <a:pt x="1250576" y="385483"/>
                    </a:lnTo>
                    <a:lnTo>
                      <a:pt x="1465729" y="551330"/>
                    </a:lnTo>
                    <a:lnTo>
                      <a:pt x="1645024" y="726141"/>
                    </a:lnTo>
                    <a:lnTo>
                      <a:pt x="1788459" y="905436"/>
                    </a:lnTo>
                    <a:lnTo>
                      <a:pt x="1936376" y="1138518"/>
                    </a:lnTo>
                    <a:lnTo>
                      <a:pt x="2034988" y="1331259"/>
                    </a:lnTo>
                    <a:lnTo>
                      <a:pt x="2124635" y="1591236"/>
                    </a:lnTo>
                    <a:lnTo>
                      <a:pt x="2196353" y="1927412"/>
                    </a:lnTo>
                    <a:lnTo>
                      <a:pt x="2209800" y="2034988"/>
                    </a:lnTo>
                    <a:lnTo>
                      <a:pt x="2209800" y="2200836"/>
                    </a:lnTo>
                    <a:lnTo>
                      <a:pt x="4482" y="2200836"/>
                    </a:lnTo>
                    <a:lnTo>
                      <a:pt x="0" y="0"/>
                    </a:lnTo>
                    <a:close/>
                  </a:path>
                </a:pathLst>
              </a:custGeom>
              <a:solidFill>
                <a:schemeClr val="accent1">
                  <a:alpha val="12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Calibri" panose="020F0502020204030204" pitchFamily="34" charset="0"/>
                </a:endParaRPr>
              </a:p>
            </p:txBody>
          </p:sp>
          <p:sp>
            <p:nvSpPr>
              <p:cNvPr id="27" name="TextBox 26"/>
              <p:cNvSpPr txBox="1"/>
              <p:nvPr/>
            </p:nvSpPr>
            <p:spPr>
              <a:xfrm>
                <a:off x="-2228668" y="4585860"/>
                <a:ext cx="4368159" cy="1539211"/>
              </a:xfrm>
              <a:prstGeom prst="rect">
                <a:avLst/>
              </a:prstGeom>
              <a:noFill/>
            </p:spPr>
            <p:txBody>
              <a:bodyPr wrap="square">
                <a:spAutoFit/>
              </a:bodyPr>
              <a:lstStyle/>
              <a:p>
                <a:pPr>
                  <a:defRPr/>
                </a:pPr>
                <a:r>
                  <a:rPr lang="en-US" sz="2800" dirty="0">
                    <a:latin typeface="Calibri" panose="020F0502020204030204" pitchFamily="34" charset="0"/>
                  </a:rPr>
                  <a:t>with 1,000 random pairs, 79% are in quarter circle, so </a:t>
                </a:r>
              </a:p>
              <a:p>
                <a:pPr>
                  <a:spcBef>
                    <a:spcPts val="1200"/>
                  </a:spcBef>
                  <a:defRPr/>
                </a:pPr>
                <a:r>
                  <a:rPr lang="en-US" sz="2800" dirty="0">
                    <a:solidFill>
                      <a:schemeClr val="accent2"/>
                    </a:solidFill>
                    <a:latin typeface="Symbol" pitchFamily="18" charset="2"/>
                  </a:rPr>
                  <a:t>p</a:t>
                </a:r>
                <a:r>
                  <a:rPr lang="en-US" sz="2800" dirty="0">
                    <a:solidFill>
                      <a:schemeClr val="accent2"/>
                    </a:solidFill>
                    <a:latin typeface="Calibri" panose="020F0502020204030204" pitchFamily="34" charset="0"/>
                  </a:rPr>
                  <a:t> </a:t>
                </a:r>
                <a:r>
                  <a:rPr lang="en-US" sz="2800" dirty="0">
                    <a:latin typeface="Calibri" panose="020F0502020204030204" pitchFamily="34" charset="0"/>
                  </a:rPr>
                  <a:t>= 0.79*4 = </a:t>
                </a:r>
                <a:r>
                  <a:rPr lang="en-US" sz="2800" dirty="0">
                    <a:solidFill>
                      <a:schemeClr val="accent2"/>
                    </a:solidFill>
                    <a:latin typeface="Calibri" panose="020F0502020204030204" pitchFamily="34" charset="0"/>
                  </a:rPr>
                  <a:t>3.16</a:t>
                </a:r>
              </a:p>
            </p:txBody>
          </p:sp>
          <p:sp>
            <p:nvSpPr>
              <p:cNvPr id="11277" name="TextBox 27"/>
              <p:cNvSpPr txBox="1">
                <a:spLocks noChangeArrowheads="1"/>
              </p:cNvSpPr>
              <p:nvPr/>
            </p:nvSpPr>
            <p:spPr bwMode="auto">
              <a:xfrm>
                <a:off x="-2228668" y="5502607"/>
                <a:ext cx="428625" cy="461665"/>
              </a:xfrm>
              <a:prstGeom prst="rect">
                <a:avLst/>
              </a:prstGeom>
              <a:noFill/>
              <a:ln w="9525">
                <a:noFill/>
                <a:miter lim="800000"/>
                <a:headEnd/>
                <a:tailEnd/>
              </a:ln>
            </p:spPr>
            <p:txBody>
              <a:bodyPr>
                <a:spAutoFit/>
              </a:bodyPr>
              <a:lstStyle/>
              <a:p>
                <a:r>
                  <a:rPr lang="en-US" b="1" dirty="0">
                    <a:solidFill>
                      <a:schemeClr val="accent2"/>
                    </a:solidFill>
                  </a:rPr>
                  <a:t>^</a:t>
                </a:r>
              </a:p>
            </p:txBody>
          </p:sp>
        </p:grpSp>
      </p:grpSp>
      <p:sp>
        <p:nvSpPr>
          <p:cNvPr id="21" name="TextBox 20">
            <a:extLst>
              <a:ext uri="{FF2B5EF4-FFF2-40B4-BE49-F238E27FC236}">
                <a16:creationId xmlns:a16="http://schemas.microsoft.com/office/drawing/2014/main" id="{4AD02EFA-B272-415D-A046-1A67648714DC}"/>
              </a:ext>
            </a:extLst>
          </p:cNvPr>
          <p:cNvSpPr txBox="1"/>
          <p:nvPr/>
        </p:nvSpPr>
        <p:spPr>
          <a:xfrm>
            <a:off x="10546194" y="3732727"/>
            <a:ext cx="367550" cy="369332"/>
          </a:xfrm>
          <a:prstGeom prst="rect">
            <a:avLst/>
          </a:prstGeom>
          <a:noFill/>
        </p:spPr>
        <p:txBody>
          <a:bodyPr wrap="square" rtlCol="0">
            <a:spAutoFit/>
          </a:bodyPr>
          <a:lstStyle/>
          <a:p>
            <a:r>
              <a:rPr lang="en-US" sz="1800" dirty="0">
                <a:latin typeface="Calibri" panose="020F0502020204030204" pitchFamily="34" charset="0"/>
                <a:cs typeface="Calibri" panose="020F0502020204030204" pitchFamily="34" charset="0"/>
              </a:rPr>
              <a:t>X</a:t>
            </a:r>
          </a:p>
        </p:txBody>
      </p:sp>
      <p:sp>
        <p:nvSpPr>
          <p:cNvPr id="31" name="TextBox 30">
            <a:extLst>
              <a:ext uri="{FF2B5EF4-FFF2-40B4-BE49-F238E27FC236}">
                <a16:creationId xmlns:a16="http://schemas.microsoft.com/office/drawing/2014/main" id="{212EA576-1CF4-4FD9-9315-E86E6D3AFB91}"/>
              </a:ext>
            </a:extLst>
          </p:cNvPr>
          <p:cNvSpPr txBox="1"/>
          <p:nvPr/>
        </p:nvSpPr>
        <p:spPr>
          <a:xfrm>
            <a:off x="8133121" y="1287342"/>
            <a:ext cx="367550" cy="369332"/>
          </a:xfrm>
          <a:prstGeom prst="rect">
            <a:avLst/>
          </a:prstGeom>
          <a:noFill/>
        </p:spPr>
        <p:txBody>
          <a:bodyPr wrap="square" rtlCol="0">
            <a:spAutoFit/>
          </a:bodyPr>
          <a:lstStyle/>
          <a:p>
            <a:r>
              <a:rPr lang="en-US" sz="1800" dirty="0">
                <a:latin typeface="Calibri" panose="020F0502020204030204" pitchFamily="34" charset="0"/>
                <a:cs typeface="Calibri" panose="020F0502020204030204" pitchFamily="34" charset="0"/>
              </a:rPr>
              <a:t>Y</a:t>
            </a:r>
          </a:p>
        </p:txBody>
      </p:sp>
    </p:spTree>
    <p:extLst>
      <p:ext uri="{BB962C8B-B14F-4D97-AF65-F5344CB8AC3E}">
        <p14:creationId xmlns:p14="http://schemas.microsoft.com/office/powerpoint/2010/main" val="2911671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35718</TotalTime>
  <Words>7882</Words>
  <Application>Microsoft Office PowerPoint</Application>
  <PresentationFormat>Widescreen</PresentationFormat>
  <Paragraphs>788</Paragraphs>
  <Slides>64</Slides>
  <Notes>61</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64</vt:i4>
      </vt:variant>
    </vt:vector>
  </HeadingPairs>
  <TitlesOfParts>
    <vt:vector size="74" baseType="lpstr">
      <vt:lpstr>Symbol</vt:lpstr>
      <vt:lpstr>Cambria Math</vt:lpstr>
      <vt:lpstr>Franklin Gothic Medium Cond</vt:lpstr>
      <vt:lpstr>Arial</vt:lpstr>
      <vt:lpstr>Calibri</vt:lpstr>
      <vt:lpstr>Arial Narrow</vt:lpstr>
      <vt:lpstr>Ink Free</vt:lpstr>
      <vt:lpstr>Times New Roman</vt:lpstr>
      <vt:lpstr>Default Design</vt:lpstr>
      <vt:lpstr>Equation</vt:lpstr>
      <vt:lpstr>Monte Carlo Simulation</vt:lpstr>
      <vt:lpstr>Monte Carlo Simulation/Analysis</vt:lpstr>
      <vt:lpstr>Monte Carlo Simulation/Analysis</vt:lpstr>
      <vt:lpstr>Outline</vt:lpstr>
      <vt:lpstr>Buffon’s Needle Problem</vt:lpstr>
      <vt:lpstr>Buffon’s Needle Problem</vt:lpstr>
      <vt:lpstr>Buffon’s Needle Problem</vt:lpstr>
      <vt:lpstr>Another way to estimate p</vt:lpstr>
      <vt:lpstr>Another way to estimate p</vt:lpstr>
      <vt:lpstr>Repeating the Experiment….</vt:lpstr>
      <vt:lpstr>Outline</vt:lpstr>
      <vt:lpstr>The Basic Idea</vt:lpstr>
      <vt:lpstr>The Monte Carlo Concept…</vt:lpstr>
      <vt:lpstr>The Monte Carlo Concept…</vt:lpstr>
      <vt:lpstr>with Multiple Input Variables…</vt:lpstr>
      <vt:lpstr>with Dependent Input Variables…</vt:lpstr>
      <vt:lpstr>Generating the Sample</vt:lpstr>
      <vt:lpstr>Monte Carlo Simulation</vt:lpstr>
      <vt:lpstr>Monte Carlo Simulation</vt:lpstr>
      <vt:lpstr>How Large a Sample?</vt:lpstr>
      <vt:lpstr>Sample from Standard Normal Distribution        N(0,1)</vt:lpstr>
      <vt:lpstr>Histogram (Class Interval Analysis)</vt:lpstr>
      <vt:lpstr>PowerPoint Presentation</vt:lpstr>
      <vt:lpstr>How many is enough?  Convergence</vt:lpstr>
      <vt:lpstr>How many is enough?  Convergence</vt:lpstr>
      <vt:lpstr>Outline</vt:lpstr>
      <vt:lpstr>Cell Phone Experiment</vt:lpstr>
      <vt:lpstr>Game Show Example</vt:lpstr>
      <vt:lpstr>PowerPoint Presentation</vt:lpstr>
      <vt:lpstr>How about a gambling example?</vt:lpstr>
      <vt:lpstr>Outline</vt:lpstr>
      <vt:lpstr>Expected Annual flood Damage (EAD)</vt:lpstr>
      <vt:lpstr>Expected Annual Flood Damage</vt:lpstr>
      <vt:lpstr>Computing EAD with summary curves</vt:lpstr>
      <vt:lpstr>PowerPoint Presentation</vt:lpstr>
      <vt:lpstr>PowerPoint Presentation</vt:lpstr>
      <vt:lpstr>PowerPoint Presentation</vt:lpstr>
      <vt:lpstr>Replacing Flow-Frequency Curve with a Large Sample of Peak Flows</vt:lpstr>
      <vt:lpstr>From each flow, compute a damage, create a sample of damages</vt:lpstr>
      <vt:lpstr>PowerPoint Presentation</vt:lpstr>
      <vt:lpstr>PowerPoint Presentation</vt:lpstr>
      <vt:lpstr>Knowledge Uncertainty?</vt:lpstr>
      <vt:lpstr>Variability and Uncertainty</vt:lpstr>
      <vt:lpstr>How do these affect EAD?</vt:lpstr>
      <vt:lpstr>How do these affect EAD?</vt:lpstr>
      <vt:lpstr>We’re Interested in Uncertainty in EAD</vt:lpstr>
      <vt:lpstr>How do we capture a distribution of uncertainty in EAD?</vt:lpstr>
      <vt:lpstr>PowerPoint Presentation</vt:lpstr>
      <vt:lpstr>PowerPoint Presentation</vt:lpstr>
      <vt:lpstr>Outline</vt:lpstr>
      <vt:lpstr>Water Supply Yield Analysis</vt:lpstr>
      <vt:lpstr>When water from storage is needed…</vt:lpstr>
      <vt:lpstr>Storage required to meet a demand/yield</vt:lpstr>
      <vt:lpstr>When water from storage is needed…</vt:lpstr>
      <vt:lpstr>Storage required to meet a demand/yield</vt:lpstr>
      <vt:lpstr>PowerPoint Presentation</vt:lpstr>
      <vt:lpstr>Use Monte Carlo…</vt:lpstr>
      <vt:lpstr>PowerPoint Presentation</vt:lpstr>
      <vt:lpstr>PowerPoint Presentation</vt:lpstr>
      <vt:lpstr>PowerPoint Presentation</vt:lpstr>
      <vt:lpstr>PowerPoint Presentation</vt:lpstr>
      <vt:lpstr>Required Storage vs Reliability</vt:lpstr>
      <vt:lpstr>Long-term Reliability</vt:lpstr>
      <vt:lpstr>Why Monte Carlo?</vt:lpstr>
    </vt:vector>
  </TitlesOfParts>
  <Company>Hydrologic Engineering Center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Monte Carlo Simulation</dc:title>
  <dc:creator>Beth Faber</dc:creator>
  <cp:lastModifiedBy>Faber, Beth A CIV USARMY CEIWR (USA)</cp:lastModifiedBy>
  <cp:revision>291</cp:revision>
  <cp:lastPrinted>2019-04-10T00:11:04Z</cp:lastPrinted>
  <dcterms:created xsi:type="dcterms:W3CDTF">2005-07-07T20:06:41Z</dcterms:created>
  <dcterms:modified xsi:type="dcterms:W3CDTF">2024-02-16T20:47:48Z</dcterms:modified>
</cp:coreProperties>
</file>